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ags/tag2.xml" ContentType="application/vnd.openxmlformats-officedocument.presentationml.tags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tags/tag3.xml" ContentType="application/vnd.openxmlformats-officedocument.presentationml.tags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docProps/app.xml" ContentType="application/vnd.openxmlformats-officedocument.extended-properties+xml"/>
  <Default Extension="WAV" ContentType="audio/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slideLayouts/slideLayout10.xml" ContentType="application/vnd.openxmlformats-officedocument.presentationml.slideLayout+xml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5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C85D20-A1AE-4563-AAEC-8C6C050FEB2D}" type="datetimeFigureOut">
              <a:rPr lang="en-US" smtClean="0"/>
              <a:pPr/>
              <a:t>5/3/2011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0F23BA-7BB1-421C-BBF2-1C4418B172B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59185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0F23BA-7BB1-421C-BBF2-1C4418B172B9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0F23BA-7BB1-421C-BBF2-1C4418B172B9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0F23BA-7BB1-421C-BBF2-1C4418B172B9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45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90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735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980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22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47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715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960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4406903"/>
            <a:ext cx="7772400" cy="1362076"/>
          </a:xfrm>
          <a:prstGeom prst="rect">
            <a:avLst/>
          </a:prstGeo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906717"/>
            <a:ext cx="7772400" cy="150018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245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490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7351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9802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225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470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7153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39604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7"/>
            <a:ext cx="4040188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7"/>
            <a:ext cx="4041774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4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3" y="273053"/>
            <a:ext cx="3008314" cy="1162051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3"/>
            <a:ext cx="5111750" cy="5853115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3" y="1435101"/>
            <a:ext cx="3008314" cy="4691064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3"/>
            <a:ext cx="5486400" cy="566740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000"/>
            </a:lvl1pPr>
            <a:lvl2pPr marL="424504" indent="0">
              <a:buNone/>
              <a:defRPr sz="2600"/>
            </a:lvl2pPr>
            <a:lvl3pPr marL="849010" indent="0">
              <a:buNone/>
              <a:defRPr sz="2200"/>
            </a:lvl3pPr>
            <a:lvl4pPr marL="1273517" indent="0">
              <a:buNone/>
              <a:defRPr sz="1900"/>
            </a:lvl4pPr>
            <a:lvl5pPr marL="1698021" indent="0">
              <a:buNone/>
              <a:defRPr sz="1900"/>
            </a:lvl5pPr>
            <a:lvl6pPr marL="2122527" indent="0">
              <a:buNone/>
              <a:defRPr sz="1900"/>
            </a:lvl6pPr>
            <a:lvl7pPr marL="2547031" indent="0">
              <a:buNone/>
              <a:defRPr sz="1900"/>
            </a:lvl7pPr>
            <a:lvl8pPr marL="2971537" indent="0">
              <a:buNone/>
              <a:defRPr sz="1900"/>
            </a:lvl8pPr>
            <a:lvl9pPr marL="3396042" indent="0">
              <a:buNone/>
              <a:defRPr sz="19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3"/>
            <a:ext cx="5486400" cy="804861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4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4185738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4185738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418573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image" Target="../media/image2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85000">
              <a:schemeClr val="bg1">
                <a:tint val="45000"/>
                <a:shade val="99000"/>
                <a:satMod val="350000"/>
              </a:schemeClr>
            </a:gs>
            <a:gs pos="40000">
              <a:schemeClr val="bg1">
                <a:tint val="45000"/>
                <a:shade val="99000"/>
                <a:satMod val="350000"/>
              </a:schemeClr>
            </a:gs>
            <a:gs pos="100000">
              <a:schemeClr val="bg1">
                <a:shade val="20000"/>
                <a:satMod val="25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-228600" y="6553200"/>
            <a:ext cx="9372600" cy="304800"/>
          </a:xfrm>
          <a:prstGeom prst="rect">
            <a:avLst/>
          </a:prstGeom>
        </p:spPr>
        <p:style>
          <a:lnRef idx="1">
            <a:schemeClr val="accent1"/>
          </a:lnRef>
          <a:fillRef idx="1002">
            <a:schemeClr val="dk2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84900" tIns="42450" rIns="84900" bIns="4245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rot="10800000">
            <a:off x="-76200" y="914400"/>
            <a:ext cx="9220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6200" y="0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US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NESC Academy</a:t>
            </a:r>
            <a:r>
              <a:rPr lang="en-US" sz="4800" b="1" cap="all" baseline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Online</a:t>
            </a:r>
          </a:p>
        </p:txBody>
      </p:sp>
      <p:pic>
        <p:nvPicPr>
          <p:cNvPr id="10" name="Picture 9" descr="70564main_nesc_logo.jpg"/>
          <p:cNvPicPr>
            <a:picLocks noChangeAspect="1"/>
          </p:cNvPicPr>
          <p:nvPr/>
        </p:nvPicPr>
        <p:blipFill>
          <a:blip r:embed="rId34" cstate="print"/>
          <a:stretch>
            <a:fillRect/>
          </a:stretch>
        </p:blipFill>
        <p:spPr>
          <a:xfrm>
            <a:off x="8229600" y="76200"/>
            <a:ext cx="783294" cy="783294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 rot="10800000">
            <a:off x="0" y="6553200"/>
            <a:ext cx="9144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6581001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0" i="1" dirty="0" smtClean="0">
                <a:latin typeface="+mj-lt"/>
              </a:rPr>
              <a:t>Learning from the Past, Looking to the Future</a:t>
            </a:r>
            <a:endParaRPr lang="en-US" sz="1200" b="0" i="1" dirty="0">
              <a:latin typeface="+mj-lt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9296400" y="3733800"/>
            <a:ext cx="1143000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 userDrawn="1"/>
        </p:nvSpPr>
        <p:spPr>
          <a:xfrm>
            <a:off x="9296400" y="3810000"/>
            <a:ext cx="1143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Place Sound Here</a:t>
            </a:r>
          </a:p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Set to play </a:t>
            </a:r>
            <a:r>
              <a:rPr lang="en-US" sz="1000" b="1" dirty="0" smtClean="0">
                <a:solidFill>
                  <a:schemeClr val="bg1"/>
                </a:solidFill>
              </a:rPr>
              <a:t>automatically</a:t>
            </a:r>
            <a:endParaRPr lang="en-US" sz="1000" b="1" dirty="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  <p:sldLayoutId id="2147483690" r:id="rId30"/>
    <p:sldLayoutId id="2147483691" r:id="rId31"/>
    <p:sldLayoutId id="2147483692" r:id="rId32"/>
  </p:sldLayoutIdLst>
  <mc:AlternateContent xmlns:mc="http://schemas.openxmlformats.org/markup-compatibility/2006">
    <mc:Choice xmlns:p14="http://schemas.microsoft.com/office/powerpoint/2010/main" xmlns="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  <p:txStyles>
    <p:titleStyle>
      <a:lvl1pPr algn="ctr" defTabSz="849010" rtl="0" eaLnBrk="1" latinLnBrk="0" hangingPunct="1">
        <a:spcBef>
          <a:spcPct val="0"/>
        </a:spcBef>
        <a:buNone/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8380" indent="-318380" algn="l" defTabSz="84901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89822" indent="-265315" algn="l" defTabSz="849010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6126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85770" indent="-212253" algn="l" defTabSz="84901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0274" indent="-212253" algn="l" defTabSz="84901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3477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5928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8378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08295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24504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4901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7351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69802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2252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4703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7153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96042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WAV"/><Relationship Id="rId7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microsoft.com/office/2007/relationships/media" Target="../media/media1.WAV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3.xml"/><Relationship Id="rId7" Type="http://schemas.microsoft.com/office/2007/relationships/media" Target="../media/media2.WAV"/><Relationship Id="rId2" Type="http://schemas.openxmlformats.org/officeDocument/2006/relationships/audio" Target="../media/media2.WAV"/><Relationship Id="rId1" Type="http://schemas.openxmlformats.org/officeDocument/2006/relationships/tags" Target="../tags/tag3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8.png"/><Relationship Id="rId2" Type="http://schemas.openxmlformats.org/officeDocument/2006/relationships/audio" Target="../media/media3.WAV"/><Relationship Id="rId1" Type="http://schemas.openxmlformats.org/officeDocument/2006/relationships/tags" Target="../tags/tag4.xml"/><Relationship Id="rId6" Type="http://schemas.microsoft.com/office/2007/relationships/media" Target="../media/media3.WAV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10.png"/><Relationship Id="rId2" Type="http://schemas.openxmlformats.org/officeDocument/2006/relationships/audio" Target="../media/media4.WAV"/><Relationship Id="rId1" Type="http://schemas.openxmlformats.org/officeDocument/2006/relationships/tags" Target="../tags/tag5.xml"/><Relationship Id="rId6" Type="http://schemas.microsoft.com/office/2007/relationships/media" Target="../media/media4.WAV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audio" Target="../media/media5.WAV"/><Relationship Id="rId1" Type="http://schemas.openxmlformats.org/officeDocument/2006/relationships/tags" Target="../tags/tag6.xml"/><Relationship Id="rId6" Type="http://schemas.openxmlformats.org/officeDocument/2006/relationships/image" Target="../media/image11.png"/><Relationship Id="rId5" Type="http://schemas.microsoft.com/office/2007/relationships/media" Target="../media/media5.WAV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6.WAV"/><Relationship Id="rId1" Type="http://schemas.openxmlformats.org/officeDocument/2006/relationships/tags" Target="../tags/tag7.xml"/><Relationship Id="rId6" Type="http://schemas.openxmlformats.org/officeDocument/2006/relationships/image" Target="../media/image13.png"/><Relationship Id="rId5" Type="http://schemas.microsoft.com/office/2007/relationships/media" Target="../media/media6.WAV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7.WAV"/><Relationship Id="rId1" Type="http://schemas.openxmlformats.org/officeDocument/2006/relationships/tags" Target="../tags/tag8.xml"/><Relationship Id="rId6" Type="http://schemas.openxmlformats.org/officeDocument/2006/relationships/image" Target="../media/image15.png"/><Relationship Id="rId5" Type="http://schemas.microsoft.com/office/2007/relationships/media" Target="../media/media7.WAV"/><Relationship Id="rId4" Type="http://schemas.openxmlformats.org/officeDocument/2006/relationships/image" Target="../media/image14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audio" Target="../media/media8.WAV"/><Relationship Id="rId1" Type="http://schemas.openxmlformats.org/officeDocument/2006/relationships/tags" Target="../tags/tag9.xml"/><Relationship Id="rId5" Type="http://schemas.openxmlformats.org/officeDocument/2006/relationships/image" Target="../media/image16.png"/><Relationship Id="rId4" Type="http://schemas.microsoft.com/office/2007/relationships/media" Target="../media/media8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2" Type="http://schemas.openxmlformats.org/officeDocument/2006/relationships/audio" Target="../media/media9.WAV"/><Relationship Id="rId1" Type="http://schemas.openxmlformats.org/officeDocument/2006/relationships/tags" Target="../tags/tag10.xml"/><Relationship Id="rId5" Type="http://schemas.openxmlformats.org/officeDocument/2006/relationships/image" Target="../media/image17.png"/><Relationship Id="rId4" Type="http://schemas.microsoft.com/office/2007/relationships/media" Target="../media/media9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2" Type="http://schemas.openxmlformats.org/officeDocument/2006/relationships/audio" Target="../media/media10.WAV"/><Relationship Id="rId1" Type="http://schemas.openxmlformats.org/officeDocument/2006/relationships/tags" Target="../tags/tag11.xml"/><Relationship Id="rId5" Type="http://schemas.openxmlformats.org/officeDocument/2006/relationships/image" Target="../media/image18.png"/><Relationship Id="rId4" Type="http://schemas.microsoft.com/office/2007/relationships/media" Target="../media/media10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2.xml"/><Relationship Id="rId2" Type="http://schemas.openxmlformats.org/officeDocument/2006/relationships/audio" Target="../media/media11.WAV"/><Relationship Id="rId1" Type="http://schemas.openxmlformats.org/officeDocument/2006/relationships/tags" Target="../tags/tag12.xml"/><Relationship Id="rId5" Type="http://schemas.openxmlformats.org/officeDocument/2006/relationships/image" Target="../media/image19.png"/><Relationship Id="rId4" Type="http://schemas.microsoft.com/office/2007/relationships/media" Target="../media/media1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audio" Target="../media/media12.WAV"/><Relationship Id="rId1" Type="http://schemas.openxmlformats.org/officeDocument/2006/relationships/tags" Target="../tags/tag13.xml"/><Relationship Id="rId5" Type="http://schemas.openxmlformats.org/officeDocument/2006/relationships/image" Target="../media/image20.png"/><Relationship Id="rId4" Type="http://schemas.microsoft.com/office/2007/relationships/media" Target="../media/media12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WAV"/><Relationship Id="rId1" Type="http://schemas.openxmlformats.org/officeDocument/2006/relationships/tags" Target="../tags/tag14.xml"/><Relationship Id="rId5" Type="http://schemas.openxmlformats.org/officeDocument/2006/relationships/image" Target="../media/image21.png"/><Relationship Id="rId4" Type="http://schemas.microsoft.com/office/2007/relationships/media" Target="../media/media13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WAV"/><Relationship Id="rId1" Type="http://schemas.openxmlformats.org/officeDocument/2006/relationships/tags" Target="../tags/tag15.xml"/><Relationship Id="rId5" Type="http://schemas.openxmlformats.org/officeDocument/2006/relationships/image" Target="../media/image22.png"/><Relationship Id="rId4" Type="http://schemas.microsoft.com/office/2007/relationships/media" Target="../media/media14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WAV"/><Relationship Id="rId1" Type="http://schemas.openxmlformats.org/officeDocument/2006/relationships/tags" Target="../tags/tag16.xml"/><Relationship Id="rId5" Type="http://schemas.openxmlformats.org/officeDocument/2006/relationships/image" Target="../media/image23.png"/><Relationship Id="rId4" Type="http://schemas.microsoft.com/office/2007/relationships/media" Target="../media/media15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16.WAV"/><Relationship Id="rId1" Type="http://schemas.openxmlformats.org/officeDocument/2006/relationships/tags" Target="../tags/tag17.xml"/><Relationship Id="rId5" Type="http://schemas.openxmlformats.org/officeDocument/2006/relationships/image" Target="../media/image24.png"/><Relationship Id="rId4" Type="http://schemas.microsoft.com/office/2007/relationships/media" Target="../media/media16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2" Type="http://schemas.openxmlformats.org/officeDocument/2006/relationships/audio" Target="../media/media17.WAV"/><Relationship Id="rId1" Type="http://schemas.openxmlformats.org/officeDocument/2006/relationships/tags" Target="../tags/tag18.xml"/><Relationship Id="rId6" Type="http://schemas.openxmlformats.org/officeDocument/2006/relationships/image" Target="../media/image26.png"/><Relationship Id="rId5" Type="http://schemas.microsoft.com/office/2007/relationships/media" Target="../media/media17.WAV"/><Relationship Id="rId4" Type="http://schemas.openxmlformats.org/officeDocument/2006/relationships/image" Target="../media/image25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2" Type="http://schemas.openxmlformats.org/officeDocument/2006/relationships/audio" Target="../media/media18.WAV"/><Relationship Id="rId1" Type="http://schemas.openxmlformats.org/officeDocument/2006/relationships/tags" Target="../tags/tag19.xml"/><Relationship Id="rId6" Type="http://schemas.openxmlformats.org/officeDocument/2006/relationships/image" Target="../media/image28.png"/><Relationship Id="rId5" Type="http://schemas.microsoft.com/office/2007/relationships/media" Target="../media/media18.WAV"/><Relationship Id="rId4" Type="http://schemas.openxmlformats.org/officeDocument/2006/relationships/image" Target="../media/image27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audio" Target="../media/media19.WAV"/><Relationship Id="rId1" Type="http://schemas.openxmlformats.org/officeDocument/2006/relationships/tags" Target="../tags/tag20.xml"/><Relationship Id="rId6" Type="http://schemas.openxmlformats.org/officeDocument/2006/relationships/image" Target="../media/image30.png"/><Relationship Id="rId5" Type="http://schemas.microsoft.com/office/2007/relationships/media" Target="../media/media19.WAV"/><Relationship Id="rId4" Type="http://schemas.openxmlformats.org/officeDocument/2006/relationships/image" Target="../media/image29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audio" Target="../media/media20.WAV"/><Relationship Id="rId1" Type="http://schemas.openxmlformats.org/officeDocument/2006/relationships/tags" Target="../tags/tag21.xml"/><Relationship Id="rId6" Type="http://schemas.openxmlformats.org/officeDocument/2006/relationships/image" Target="../media/image32.png"/><Relationship Id="rId5" Type="http://schemas.microsoft.com/office/2007/relationships/media" Target="../media/media20.WAV"/><Relationship Id="rId4" Type="http://schemas.openxmlformats.org/officeDocument/2006/relationships/image" Target="../media/image31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audio" Target="../media/media21.WAV"/><Relationship Id="rId1" Type="http://schemas.openxmlformats.org/officeDocument/2006/relationships/tags" Target="../tags/tag22.xml"/><Relationship Id="rId5" Type="http://schemas.openxmlformats.org/officeDocument/2006/relationships/image" Target="../media/image33.png"/><Relationship Id="rId4" Type="http://schemas.microsoft.com/office/2007/relationships/media" Target="../media/media21.WAV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audio" Target="../media/media22.WAV"/><Relationship Id="rId1" Type="http://schemas.openxmlformats.org/officeDocument/2006/relationships/tags" Target="../tags/tag23.xml"/><Relationship Id="rId6" Type="http://schemas.openxmlformats.org/officeDocument/2006/relationships/image" Target="../media/image35.png"/><Relationship Id="rId5" Type="http://schemas.microsoft.com/office/2007/relationships/media" Target="../media/media22.WAV"/><Relationship Id="rId4" Type="http://schemas.openxmlformats.org/officeDocument/2006/relationships/image" Target="../media/image3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3.WAV"/><Relationship Id="rId1" Type="http://schemas.openxmlformats.org/officeDocument/2006/relationships/tags" Target="../tags/tag24.xml"/><Relationship Id="rId5" Type="http://schemas.openxmlformats.org/officeDocument/2006/relationships/image" Target="../media/image36.png"/><Relationship Id="rId4" Type="http://schemas.microsoft.com/office/2007/relationships/media" Target="../media/media23.WAV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4.WAV"/><Relationship Id="rId1" Type="http://schemas.openxmlformats.org/officeDocument/2006/relationships/tags" Target="../tags/tag25.xml"/><Relationship Id="rId5" Type="http://schemas.openxmlformats.org/officeDocument/2006/relationships/image" Target="../media/image37.png"/><Relationship Id="rId4" Type="http://schemas.microsoft.com/office/2007/relationships/media" Target="../media/media24.WAV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1.xml"/><Relationship Id="rId2" Type="http://schemas.openxmlformats.org/officeDocument/2006/relationships/audio" Target="../media/media25.WAV"/><Relationship Id="rId1" Type="http://schemas.openxmlformats.org/officeDocument/2006/relationships/tags" Target="../tags/tag26.xml"/><Relationship Id="rId6" Type="http://schemas.openxmlformats.org/officeDocument/2006/relationships/image" Target="../media/image28.png"/><Relationship Id="rId5" Type="http://schemas.microsoft.com/office/2007/relationships/media" Target="../media/media25.WAV"/><Relationship Id="rId4" Type="http://schemas.openxmlformats.org/officeDocument/2006/relationships/image" Target="../media/image3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32.xml"/><Relationship Id="rId1" Type="http://schemas.openxmlformats.org/officeDocument/2006/relationships/audio" Target="../media/media26.WAV"/><Relationship Id="rId5" Type="http://schemas.openxmlformats.org/officeDocument/2006/relationships/image" Target="../media/image28.png"/><Relationship Id="rId4" Type="http://schemas.microsoft.com/office/2007/relationships/media" Target="../media/media26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295400" y="2362200"/>
            <a:ext cx="6350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800"/>
              </a:lnSpc>
              <a:spcBef>
                <a:spcPts val="300"/>
              </a:spcBef>
              <a:spcAft>
                <a:spcPts val="300"/>
              </a:spcAft>
              <a:buFont typeface="Monotype Sorts" pitchFamily="2" charset="2"/>
              <a:buNone/>
              <a:defRPr/>
            </a:pPr>
            <a:r>
              <a:rPr lang="en-US" sz="2700" b="1" dirty="0" smtClean="0">
                <a:solidFill>
                  <a:srgbClr val="003366"/>
                </a:solidFill>
                <a:latin typeface="Arial" pitchFamily="34" charset="0"/>
                <a:cs typeface="Arial" pitchFamily="34" charset="0"/>
              </a:rPr>
              <a:t>Wavelet Synthesis</a:t>
            </a: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</p:txBody>
      </p:sp>
      <p:pic>
        <p:nvPicPr>
          <p:cNvPr id="5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9677400" y="38862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844415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74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www.nasa.gov/centers/langley/images/content/148110main_rn_nesclogo150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1547813" y="1557338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1" descr="http://www.dynamic-concepts.com/images/logo_hom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6375" y="4329113"/>
            <a:ext cx="1400175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4103" name="Rectangle 4"/>
          <p:cNvSpPr>
            <a:spLocks noChangeArrowheads="1"/>
          </p:cNvSpPr>
          <p:nvPr/>
        </p:nvSpPr>
        <p:spPr bwMode="auto">
          <a:xfrm>
            <a:off x="1295400" y="3089275"/>
            <a:ext cx="31686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sz="1600" b="1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NASA Engineering &amp; Safety Center (NESC) Academy</a:t>
            </a:r>
            <a:endParaRPr lang="en-US" sz="160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n-US"/>
          </a:p>
        </p:txBody>
      </p:sp>
      <p:sp>
        <p:nvSpPr>
          <p:cNvPr id="4104" name="Rectangle 5"/>
          <p:cNvSpPr>
            <a:spLocks noChangeArrowheads="1"/>
          </p:cNvSpPr>
          <p:nvPr/>
        </p:nvSpPr>
        <p:spPr bwMode="auto">
          <a:xfrm>
            <a:off x="1476375" y="5003800"/>
            <a:ext cx="4283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sz="1600" b="1">
                <a:solidFill>
                  <a:srgbClr val="003399"/>
                </a:solidFill>
                <a:latin typeface="Verdana" pitchFamily="34" charset="0"/>
                <a:ea typeface="Calibri" pitchFamily="34" charset="0"/>
                <a:cs typeface="Arial" charset="0"/>
              </a:rPr>
              <a:t>Dynamic Concepts, Inc.</a:t>
            </a:r>
            <a:r>
              <a:rPr lang="en-US" sz="1600" b="1">
                <a:solidFill>
                  <a:srgbClr val="003399"/>
                </a:solidFill>
                <a:latin typeface="Calibri" pitchFamily="34" charset="0"/>
                <a:ea typeface="Calibri" pitchFamily="34" charset="0"/>
                <a:cs typeface="Arial" charset="0"/>
              </a:rPr>
              <a:t> </a:t>
            </a:r>
            <a:br>
              <a:rPr lang="en-US" sz="1600" b="1">
                <a:solidFill>
                  <a:srgbClr val="003399"/>
                </a:solidFill>
                <a:latin typeface="Calibri" pitchFamily="34" charset="0"/>
                <a:ea typeface="Calibri" pitchFamily="34" charset="0"/>
                <a:cs typeface="Arial" charset="0"/>
              </a:rPr>
            </a:br>
            <a:r>
              <a:rPr lang="en-US" sz="1600" b="1">
                <a:solidFill>
                  <a:srgbClr val="003399"/>
                </a:solidFill>
                <a:latin typeface="Calibri" pitchFamily="34" charset="0"/>
                <a:ea typeface="Calibri" pitchFamily="34" charset="0"/>
                <a:cs typeface="Arial" charset="0"/>
              </a:rPr>
              <a:t>Huntsville, Alabama</a:t>
            </a:r>
            <a:endParaRPr lang="en-US" sz="1600">
              <a:solidFill>
                <a:srgbClr val="003399"/>
              </a:solidFill>
              <a:ea typeface="Calibri" pitchFamily="34" charset="0"/>
              <a:cs typeface="Arial" charset="0"/>
            </a:endParaRPr>
          </a:p>
        </p:txBody>
      </p:sp>
      <p:pic>
        <p:nvPicPr>
          <p:cNvPr id="9" name="copy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7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9829800" y="3962400"/>
            <a:ext cx="279400" cy="279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658783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14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Content Placeholder 2"/>
          <p:cNvSpPr>
            <a:spLocks noGrp="1"/>
          </p:cNvSpPr>
          <p:nvPr>
            <p:ph idx="4294967295"/>
          </p:nvPr>
        </p:nvSpPr>
        <p:spPr>
          <a:xfrm>
            <a:off x="1223963" y="1881188"/>
            <a:ext cx="6516687" cy="4114800"/>
          </a:xfrm>
          <a:prstGeom prst="rect">
            <a:avLst/>
          </a:prstGeom>
        </p:spPr>
        <p:txBody>
          <a:bodyPr/>
          <a:lstStyle/>
          <a:p>
            <a:pPr>
              <a:buFont typeface="Monotype Sorts" pitchFamily="2" charset="2"/>
              <a:buNone/>
            </a:pPr>
            <a:endParaRPr lang="en-US" dirty="0" smtClean="0"/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r>
              <a:rPr lang="en-US" sz="2000" dirty="0" smtClean="0">
                <a:solidFill>
                  <a:srgbClr val="003366"/>
                </a:solidFill>
              </a:rPr>
              <a:t>Tom Irvine </a:t>
            </a:r>
          </a:p>
          <a:p>
            <a:pPr>
              <a:buFont typeface="Monotype Sorts" pitchFamily="2" charset="2"/>
              <a:buNone/>
            </a:pPr>
            <a:r>
              <a:rPr lang="en-US" sz="2000" dirty="0" smtClean="0">
                <a:solidFill>
                  <a:srgbClr val="003366"/>
                </a:solidFill>
              </a:rPr>
              <a:t>Email:  tirvine@dynamic-concepts.com</a:t>
            </a:r>
          </a:p>
          <a:p>
            <a:pPr>
              <a:buFont typeface="Monotype Sorts" pitchFamily="2" charset="2"/>
              <a:buNone/>
            </a:pPr>
            <a:endParaRPr lang="en-US" sz="2000" b="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r>
              <a:rPr lang="en-US" sz="2000" b="0" dirty="0" smtClean="0">
                <a:solidFill>
                  <a:srgbClr val="003366"/>
                </a:solidFill>
              </a:rPr>
              <a:t>Phone: (256) 922-9888</a:t>
            </a: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endParaRPr lang="en-US" dirty="0" smtClean="0"/>
          </a:p>
        </p:txBody>
      </p:sp>
      <p:pic>
        <p:nvPicPr>
          <p:cNvPr id="5125" name="Picture 2" descr="http://www.vibrationdata.com/tom_class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393825"/>
            <a:ext cx="2160587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96012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607469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84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4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Shaker Shock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38600" y="1787128"/>
            <a:ext cx="4419600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900" dirty="0" smtClean="0"/>
              <a:t>A shock test may be performed on a shaker if the shaker’s frequency and amplitude capabilities are sufficient.</a:t>
            </a:r>
          </a:p>
          <a:p>
            <a:endParaRPr lang="en-US" sz="1900" dirty="0" smtClean="0"/>
          </a:p>
          <a:p>
            <a:r>
              <a:rPr lang="en-US" sz="1900" dirty="0" smtClean="0"/>
              <a:t>A time history must be synthesized to meet the SRS specification.  </a:t>
            </a:r>
          </a:p>
          <a:p>
            <a:endParaRPr lang="en-US" sz="1900" dirty="0" smtClean="0"/>
          </a:p>
          <a:p>
            <a:r>
              <a:rPr lang="en-US" sz="1900" dirty="0" smtClean="0"/>
              <a:t>Typically damped </a:t>
            </a:r>
            <a:r>
              <a:rPr lang="en-US" sz="1900" dirty="0" err="1" smtClean="0"/>
              <a:t>sines</a:t>
            </a:r>
            <a:r>
              <a:rPr lang="en-US" sz="1900" dirty="0" smtClean="0"/>
              <a:t> or wavelets.</a:t>
            </a:r>
          </a:p>
          <a:p>
            <a:endParaRPr lang="en-US" sz="1900" dirty="0" smtClean="0"/>
          </a:p>
          <a:p>
            <a:r>
              <a:rPr lang="en-US" sz="1900" dirty="0" smtClean="0"/>
              <a:t>The net velocity and net displacement must be zero.</a:t>
            </a:r>
          </a:p>
          <a:p>
            <a:pPr algn="ctr"/>
            <a:endParaRPr lang="en-US" sz="1700" dirty="0">
              <a:latin typeface="Arial" pitchFamily="34" charset="0"/>
              <a:cs typeface="Arial" pitchFamily="34" charset="0"/>
            </a:endParaRPr>
          </a:p>
          <a:p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 descr="on-the-shake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85925"/>
            <a:ext cx="3133725" cy="418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9829800" y="39624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147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690"/>
            <a:ext cx="533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Wavelets &amp; Damped </a:t>
            </a: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Sines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7200" y="1302127"/>
            <a:ext cx="77724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1600" dirty="0" smtClean="0">
                <a:latin typeface="Arial" pitchFamily="34" charset="0"/>
                <a:cs typeface="Arial" pitchFamily="34" charset="0"/>
              </a:rPr>
            </a:b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1200150" lvl="2" indent="-285750">
              <a:spcBef>
                <a:spcPts val="1200"/>
              </a:spcBef>
              <a:spcAft>
                <a:spcPts val="1200"/>
              </a:spcAft>
              <a:buClr>
                <a:schemeClr val="tx2"/>
              </a:buClr>
              <a:buSzPct val="100000"/>
              <a:buFont typeface="Arial" pitchFamily="34" charset="0"/>
              <a:buChar char="♦"/>
            </a:pPr>
            <a:r>
              <a:rPr kumimoji="1" lang="en-US" sz="2000" dirty="0" smtClean="0"/>
              <a:t>A </a:t>
            </a:r>
            <a:r>
              <a:rPr kumimoji="1" lang="en-US" sz="2000" u="sng" dirty="0" smtClean="0"/>
              <a:t>series</a:t>
            </a:r>
            <a:r>
              <a:rPr kumimoji="1" lang="en-US" sz="2000" dirty="0" smtClean="0"/>
              <a:t> of wavelets can be synthesized to satisfy an SRS specification for shaker shock</a:t>
            </a:r>
          </a:p>
          <a:p>
            <a:pPr marL="1200150" lvl="2" indent="-285750">
              <a:spcBef>
                <a:spcPts val="1200"/>
              </a:spcBef>
              <a:spcAft>
                <a:spcPts val="1200"/>
              </a:spcAft>
              <a:buClr>
                <a:schemeClr val="tx2"/>
              </a:buClr>
              <a:buSzPct val="100000"/>
              <a:buFont typeface="Arial" pitchFamily="34" charset="0"/>
              <a:buChar char="♦"/>
            </a:pPr>
            <a:r>
              <a:rPr kumimoji="1" lang="en-US" sz="2000" dirty="0" smtClean="0"/>
              <a:t>Wavelets have zero net displacement and zero net velocity</a:t>
            </a:r>
          </a:p>
          <a:p>
            <a:pPr marL="1200150" lvl="2" indent="-285750">
              <a:spcBef>
                <a:spcPts val="1200"/>
              </a:spcBef>
              <a:spcAft>
                <a:spcPts val="1200"/>
              </a:spcAft>
              <a:buClr>
                <a:schemeClr val="tx2"/>
              </a:buClr>
              <a:buSzPct val="100000"/>
              <a:buFont typeface="Arial" pitchFamily="34" charset="0"/>
              <a:buChar char="♦"/>
            </a:pPr>
            <a:r>
              <a:rPr kumimoji="1" lang="en-US" sz="2000" dirty="0" smtClean="0"/>
              <a:t>Damped </a:t>
            </a:r>
            <a:r>
              <a:rPr kumimoji="1" lang="en-US" sz="2000" dirty="0" err="1" smtClean="0"/>
              <a:t>sines</a:t>
            </a:r>
            <a:r>
              <a:rPr kumimoji="1" lang="en-US" sz="2000" dirty="0" smtClean="0"/>
              <a:t> require compensation pulse</a:t>
            </a:r>
          </a:p>
          <a:p>
            <a:pPr marL="1200150" lvl="2" indent="-285750">
              <a:spcBef>
                <a:spcPts val="1200"/>
              </a:spcBef>
              <a:spcAft>
                <a:spcPts val="1200"/>
              </a:spcAft>
              <a:buClr>
                <a:schemeClr val="tx2"/>
              </a:buClr>
              <a:buSzPct val="100000"/>
              <a:buFont typeface="Arial" pitchFamily="34" charset="0"/>
              <a:buChar char="♦"/>
            </a:pPr>
            <a:r>
              <a:rPr kumimoji="1" lang="en-US" sz="2000" dirty="0" smtClean="0"/>
              <a:t>Assume control computer accepts ASCII text time history file for shock test in following examples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1600" dirty="0" smtClean="0">
                <a:latin typeface="Arial" pitchFamily="34" charset="0"/>
                <a:cs typeface="Arial" pitchFamily="34" charset="0"/>
              </a:rPr>
            </a:b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lvl="2">
              <a:lnSpc>
                <a:spcPct val="50000"/>
              </a:lnSpc>
              <a:buSzPct val="135000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10" name="copy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6774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36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6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Wavelet Equation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9600" y="1553028"/>
            <a:ext cx="807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838200" y="4572000"/>
            <a:ext cx="7772400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40000"/>
              </a:lnSpc>
            </a:pPr>
            <a:r>
              <a:rPr lang="en-US" sz="2000" dirty="0" err="1">
                <a:solidFill>
                  <a:srgbClr val="000000"/>
                </a:solidFill>
              </a:rPr>
              <a:t>W</a:t>
            </a:r>
            <a:r>
              <a:rPr lang="en-US" sz="2800" baseline="-25000" dirty="0" err="1">
                <a:solidFill>
                  <a:srgbClr val="000000"/>
                </a:solidFill>
              </a:rPr>
              <a:t>m</a:t>
            </a:r>
            <a:r>
              <a:rPr lang="en-US" baseline="-25000" dirty="0">
                <a:solidFill>
                  <a:srgbClr val="000000"/>
                </a:solidFill>
              </a:rPr>
              <a:t> </a:t>
            </a:r>
            <a:r>
              <a:rPr lang="en-US" sz="2000" dirty="0">
                <a:solidFill>
                  <a:srgbClr val="000000"/>
                </a:solidFill>
              </a:rPr>
              <a:t>(t) = acceleration at time t for wavelet m</a:t>
            </a:r>
          </a:p>
          <a:p>
            <a:pPr eaLnBrk="1" hangingPunct="1">
              <a:lnSpc>
                <a:spcPct val="140000"/>
              </a:lnSpc>
            </a:pPr>
            <a:r>
              <a:rPr lang="en-US" sz="2000" dirty="0">
                <a:solidFill>
                  <a:srgbClr val="000000"/>
                </a:solidFill>
              </a:rPr>
              <a:t>A</a:t>
            </a:r>
            <a:r>
              <a:rPr lang="en-US" sz="2800" baseline="-25000" dirty="0">
                <a:solidFill>
                  <a:srgbClr val="000000"/>
                </a:solidFill>
              </a:rPr>
              <a:t>m</a:t>
            </a:r>
            <a:r>
              <a:rPr lang="en-US" sz="2000" dirty="0">
                <a:solidFill>
                  <a:srgbClr val="000000"/>
                </a:solidFill>
              </a:rPr>
              <a:t> = acceleration amplitude                f </a:t>
            </a:r>
            <a:r>
              <a:rPr lang="en-US" sz="2800" baseline="-25000" dirty="0">
                <a:solidFill>
                  <a:srgbClr val="000000"/>
                </a:solidFill>
              </a:rPr>
              <a:t>m</a:t>
            </a:r>
            <a:r>
              <a:rPr lang="en-US" sz="2000" dirty="0">
                <a:solidFill>
                  <a:srgbClr val="000000"/>
                </a:solidFill>
              </a:rPr>
              <a:t> = frequency          t </a:t>
            </a:r>
            <a:r>
              <a:rPr lang="en-US" sz="2800" baseline="-25000" dirty="0" err="1">
                <a:solidFill>
                  <a:srgbClr val="000000"/>
                </a:solidFill>
              </a:rPr>
              <a:t>dm</a:t>
            </a:r>
            <a:r>
              <a:rPr lang="en-US" sz="2000" dirty="0">
                <a:solidFill>
                  <a:srgbClr val="000000"/>
                </a:solidFill>
              </a:rPr>
              <a:t> = delay</a:t>
            </a:r>
          </a:p>
          <a:p>
            <a:pPr eaLnBrk="1" hangingPunct="1">
              <a:lnSpc>
                <a:spcPct val="140000"/>
              </a:lnSpc>
            </a:pPr>
            <a:r>
              <a:rPr lang="en-US" sz="2000" dirty="0">
                <a:solidFill>
                  <a:srgbClr val="000000"/>
                </a:solidFill>
              </a:rPr>
              <a:t>N</a:t>
            </a:r>
            <a:r>
              <a:rPr lang="en-US" sz="2800" baseline="-25000" dirty="0">
                <a:solidFill>
                  <a:srgbClr val="000000"/>
                </a:solidFill>
              </a:rPr>
              <a:t>m</a:t>
            </a:r>
            <a:r>
              <a:rPr lang="en-US" sz="2000" dirty="0">
                <a:solidFill>
                  <a:srgbClr val="000000"/>
                </a:solidFill>
              </a:rPr>
              <a:t> = number of half-</a:t>
            </a:r>
            <a:r>
              <a:rPr lang="en-US" sz="2000" dirty="0" err="1">
                <a:solidFill>
                  <a:srgbClr val="000000"/>
                </a:solidFill>
              </a:rPr>
              <a:t>sines</a:t>
            </a:r>
            <a:r>
              <a:rPr lang="en-US" sz="2000" dirty="0">
                <a:solidFill>
                  <a:srgbClr val="000000"/>
                </a:solidFill>
              </a:rPr>
              <a:t>, odd integer </a:t>
            </a:r>
            <a:r>
              <a:rPr lang="en-US" sz="2000" u="sng" dirty="0">
                <a:solidFill>
                  <a:srgbClr val="000000"/>
                </a:solidFill>
              </a:rPr>
              <a:t>&gt;</a:t>
            </a:r>
            <a:r>
              <a:rPr lang="en-US" sz="2000" dirty="0">
                <a:solidFill>
                  <a:srgbClr val="000000"/>
                </a:solidFill>
              </a:rPr>
              <a:t> 3</a:t>
            </a:r>
            <a:endParaRPr lang="en-US" sz="2000" dirty="0"/>
          </a:p>
        </p:txBody>
      </p:sp>
      <p:pic>
        <p:nvPicPr>
          <p:cNvPr id="72705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3000" y="1676400"/>
            <a:ext cx="6029325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753600" y="3886200"/>
            <a:ext cx="279400" cy="279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85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6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Typical Wavelet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9600" y="1553028"/>
            <a:ext cx="807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463675"/>
            <a:ext cx="6526213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753600" y="3886200"/>
            <a:ext cx="279400" cy="279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92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6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SRS Specification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9600" y="1553028"/>
            <a:ext cx="807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685800" y="1511885"/>
            <a:ext cx="7620000" cy="7555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r>
              <a:rPr lang="en-US" sz="1800" dirty="0">
                <a:latin typeface="+mn-lt"/>
              </a:rPr>
              <a:t>MIL-STD-810E, Method 516.4, Crash Hazard for Ground Equipment</a:t>
            </a:r>
            <a:r>
              <a:rPr lang="en-US" sz="1800" dirty="0" smtClean="0">
                <a:latin typeface="+mn-lt"/>
              </a:rPr>
              <a:t>.</a:t>
            </a:r>
          </a:p>
          <a:p>
            <a:endParaRPr lang="en-US" sz="1800" dirty="0" smtClean="0">
              <a:latin typeface="+mn-lt"/>
            </a:endParaRPr>
          </a:p>
          <a:p>
            <a:r>
              <a:rPr lang="en-US" sz="1800" b="1" dirty="0" smtClean="0">
                <a:solidFill>
                  <a:srgbClr val="006699"/>
                </a:solidFill>
                <a:latin typeface="+mn-lt"/>
              </a:rPr>
              <a:t>       </a:t>
            </a:r>
            <a:r>
              <a:rPr lang="en-US" sz="1800" b="1" dirty="0" smtClean="0">
                <a:solidFill>
                  <a:srgbClr val="0099CC"/>
                </a:solidFill>
                <a:latin typeface="+mn-lt"/>
              </a:rPr>
              <a:t>SRS Q=10</a:t>
            </a:r>
            <a:endParaRPr lang="en-US" sz="1800" dirty="0" smtClean="0">
              <a:solidFill>
                <a:srgbClr val="0099CC"/>
              </a:solidFill>
              <a:latin typeface="+mn-lt"/>
            </a:endParaRPr>
          </a:p>
          <a:p>
            <a:endParaRPr lang="en-US" sz="1800" dirty="0" smtClean="0">
              <a:latin typeface="+mn-lt"/>
            </a:endParaRPr>
          </a:p>
          <a:p>
            <a:endParaRPr lang="en-US" sz="1800" dirty="0" smtClean="0">
              <a:latin typeface="+mn-lt"/>
            </a:endParaRPr>
          </a:p>
          <a:p>
            <a:endParaRPr lang="en-US" sz="1800" dirty="0" smtClean="0">
              <a:latin typeface="+mn-lt"/>
            </a:endParaRPr>
          </a:p>
          <a:p>
            <a:endParaRPr lang="en-US" sz="1800" dirty="0" smtClean="0">
              <a:latin typeface="+mn-lt"/>
            </a:endParaRPr>
          </a:p>
          <a:p>
            <a:endParaRPr lang="en-US" sz="1800" dirty="0" smtClean="0">
              <a:latin typeface="+mn-lt"/>
            </a:endParaRPr>
          </a:p>
          <a:p>
            <a:endParaRPr lang="en-US" sz="1800" dirty="0" smtClean="0">
              <a:latin typeface="+mn-lt"/>
            </a:endParaRPr>
          </a:p>
          <a:p>
            <a:endParaRPr lang="en-US" sz="1800" dirty="0" smtClean="0">
              <a:latin typeface="+mn-lt"/>
            </a:endParaRPr>
          </a:p>
          <a:p>
            <a:endParaRPr lang="en-US" sz="1800" dirty="0" smtClean="0">
              <a:latin typeface="+mn-lt"/>
            </a:endParaRPr>
          </a:p>
          <a:p>
            <a:r>
              <a:rPr lang="en-US" sz="1800" dirty="0" smtClean="0">
                <a:latin typeface="+mn-lt"/>
              </a:rPr>
              <a:t>Synthesize a series of wavelets as a base input time history.</a:t>
            </a:r>
          </a:p>
          <a:p>
            <a:endParaRPr lang="en-US" sz="1800" dirty="0" smtClean="0">
              <a:latin typeface="+mn-lt"/>
            </a:endParaRPr>
          </a:p>
          <a:p>
            <a:r>
              <a:rPr lang="en-US" sz="1800" dirty="0" smtClean="0">
                <a:latin typeface="+mn-lt"/>
              </a:rPr>
              <a:t>Goals:</a:t>
            </a:r>
          </a:p>
          <a:p>
            <a:endParaRPr lang="en-US" sz="1800" dirty="0" smtClean="0">
              <a:latin typeface="+mn-lt"/>
            </a:endParaRPr>
          </a:p>
          <a:p>
            <a:pPr marL="342900" indent="-342900">
              <a:buAutoNum type="arabicPeriod"/>
            </a:pPr>
            <a:r>
              <a:rPr lang="en-US" sz="1800" dirty="0" smtClean="0">
                <a:latin typeface="+mn-lt"/>
              </a:rPr>
              <a:t>Satisfy the SRS specification.</a:t>
            </a:r>
          </a:p>
          <a:p>
            <a:pPr marL="342900" indent="-342900">
              <a:buAutoNum type="arabicPeriod"/>
            </a:pPr>
            <a:r>
              <a:rPr lang="en-US" sz="1800" dirty="0" smtClean="0">
                <a:latin typeface="+mn-lt"/>
              </a:rPr>
              <a:t>Minimize the displacement, velocity and acceleration of the base input</a:t>
            </a:r>
            <a:r>
              <a:rPr lang="en-US" sz="1700" dirty="0" smtClean="0">
                <a:latin typeface="Arial" charset="0"/>
              </a:rPr>
              <a:t>.</a:t>
            </a:r>
          </a:p>
          <a:p>
            <a:endParaRPr lang="en-US" sz="1700" dirty="0" smtClean="0">
              <a:latin typeface="Arial" charset="0"/>
            </a:endParaRPr>
          </a:p>
          <a:p>
            <a:endParaRPr lang="en-US" sz="1800" dirty="0" smtClean="0">
              <a:latin typeface="Arial" charset="0"/>
            </a:endParaRPr>
          </a:p>
          <a:p>
            <a:r>
              <a:rPr lang="en-US" sz="1800" dirty="0" smtClean="0">
                <a:latin typeface="Arial" charset="0"/>
              </a:rPr>
              <a:t>      </a:t>
            </a:r>
            <a:endParaRPr lang="en-US" sz="1600" b="1" dirty="0" smtClean="0">
              <a:solidFill>
                <a:srgbClr val="006699"/>
              </a:solidFill>
              <a:latin typeface="Arial" charset="0"/>
            </a:endParaRPr>
          </a:p>
          <a:p>
            <a:endParaRPr lang="en-US" sz="1800" dirty="0" smtClean="0">
              <a:latin typeface="Arial" charset="0"/>
            </a:endParaRPr>
          </a:p>
          <a:p>
            <a:endParaRPr lang="en-US" sz="1800" dirty="0" smtClean="0">
              <a:latin typeface="Arial" charset="0"/>
            </a:endParaRPr>
          </a:p>
          <a:p>
            <a:endParaRPr lang="en-US" sz="1800" dirty="0" smtClean="0">
              <a:latin typeface="Arial" charset="0"/>
            </a:endParaRPr>
          </a:p>
          <a:p>
            <a:endParaRPr lang="en-US" sz="1800" dirty="0" smtClean="0">
              <a:latin typeface="Arial" charset="0"/>
            </a:endParaRPr>
          </a:p>
          <a:p>
            <a:endParaRPr lang="en-US" sz="1800" dirty="0" smtClean="0">
              <a:latin typeface="Arial" charset="0"/>
            </a:endParaRPr>
          </a:p>
          <a:p>
            <a:endParaRPr lang="en-US" sz="1800" dirty="0">
              <a:latin typeface="Arial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1143000" y="2362200"/>
          <a:ext cx="3733800" cy="1722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6900"/>
                <a:gridCol w="18669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Natural </a:t>
                      </a:r>
                    </a:p>
                    <a:p>
                      <a:pPr algn="ctr"/>
                      <a:r>
                        <a:rPr lang="en-US" dirty="0" smtClean="0"/>
                        <a:t>Frequency (Hz)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Peak </a:t>
                      </a:r>
                    </a:p>
                    <a:p>
                      <a:pPr algn="ctr"/>
                      <a:r>
                        <a:rPr lang="en-US" dirty="0" err="1" smtClean="0"/>
                        <a:t>Accel</a:t>
                      </a:r>
                      <a:r>
                        <a:rPr lang="en-US" dirty="0" smtClean="0"/>
                        <a:t> (G)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9.4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75</a:t>
                      </a:r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75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" name="copy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753600" y="3962400"/>
            <a:ext cx="279400" cy="279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284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4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Synthesis Steps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9600" y="1553028"/>
            <a:ext cx="807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533400" y="1752600"/>
          <a:ext cx="7696200" cy="42671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9240"/>
                <a:gridCol w="6156960"/>
              </a:tblGrid>
              <a:tr h="520912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Step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Description</a:t>
                      </a:r>
                      <a:endParaRPr lang="en-US" dirty="0"/>
                    </a:p>
                  </a:txBody>
                  <a:tcPr/>
                </a:tc>
              </a:tr>
              <a:tr h="1284442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Generate a random amplitude, delay, and half-sine number</a:t>
                      </a:r>
                      <a:r>
                        <a:rPr lang="en-US" baseline="0" dirty="0" smtClean="0"/>
                        <a:t> for each wavelet.  Constrain the half-sine number to be odd.  These parameters form a wavelet table.</a:t>
                      </a:r>
                      <a:endParaRPr lang="en-US" dirty="0"/>
                    </a:p>
                  </a:txBody>
                  <a:tcPr/>
                </a:tc>
              </a:tr>
              <a:tr h="520912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Synthesize</a:t>
                      </a:r>
                      <a:r>
                        <a:rPr lang="en-US" baseline="0" dirty="0" smtClean="0"/>
                        <a:t> an acceleration time history from the wavelet table.</a:t>
                      </a:r>
                      <a:endParaRPr lang="en-US" dirty="0"/>
                    </a:p>
                  </a:txBody>
                  <a:tcPr/>
                </a:tc>
              </a:tr>
              <a:tr h="520912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Calculate the shock response spectrum of the synthesis.</a:t>
                      </a:r>
                      <a:endParaRPr lang="en-US" dirty="0"/>
                    </a:p>
                  </a:txBody>
                  <a:tcPr/>
                </a:tc>
              </a:tr>
              <a:tr h="899109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Compare the shock response spectrum of the synthesis to</a:t>
                      </a:r>
                      <a:r>
                        <a:rPr lang="en-US" baseline="0" dirty="0" smtClean="0"/>
                        <a:t> the specification.  Form a scale factor for each frequency.</a:t>
                      </a:r>
                      <a:endParaRPr lang="en-US" dirty="0"/>
                    </a:p>
                  </a:txBody>
                  <a:tcPr/>
                </a:tc>
              </a:tr>
              <a:tr h="520912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Scale the wavelet amplitudes.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829800" y="3962400"/>
            <a:ext cx="279400" cy="279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35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4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Synthesis Steps</a:t>
            </a:r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(cont.)</a:t>
            </a:r>
          </a:p>
        </p:txBody>
      </p:sp>
      <p:sp>
        <p:nvSpPr>
          <p:cNvPr id="2" name="Rectangle 1"/>
          <p:cNvSpPr/>
          <p:nvPr/>
        </p:nvSpPr>
        <p:spPr>
          <a:xfrm>
            <a:off x="609600" y="1553028"/>
            <a:ext cx="807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09600" y="1447800"/>
          <a:ext cx="7696200" cy="472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9240"/>
                <a:gridCol w="6156960"/>
              </a:tblGrid>
              <a:tr h="520912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Step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Description</a:t>
                      </a:r>
                      <a:endParaRPr lang="en-US" dirty="0"/>
                    </a:p>
                  </a:txBody>
                  <a:tcPr/>
                </a:tc>
              </a:tr>
              <a:tr h="545888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Generate a revised acceleration time history.</a:t>
                      </a:r>
                      <a:endParaRPr lang="en-US" dirty="0"/>
                    </a:p>
                  </a:txBody>
                  <a:tcPr/>
                </a:tc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Repeat steps 3 through 6 until the SRS error</a:t>
                      </a:r>
                      <a:r>
                        <a:rPr lang="en-US" baseline="0" dirty="0" smtClean="0"/>
                        <a:t> is minimized or an iteration limit is reached.</a:t>
                      </a:r>
                      <a:endParaRPr lang="en-US" dirty="0"/>
                    </a:p>
                  </a:txBody>
                  <a:tcPr/>
                </a:tc>
              </a:tr>
              <a:tr h="164592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Calculate the final shock response</a:t>
                      </a:r>
                      <a:r>
                        <a:rPr lang="en-US" baseline="0" dirty="0" smtClean="0"/>
                        <a:t> spectrum error.  </a:t>
                      </a:r>
                    </a:p>
                    <a:p>
                      <a:r>
                        <a:rPr lang="en-US" baseline="0" dirty="0" smtClean="0"/>
                        <a:t>Also calculate the peak acceleration values.</a:t>
                      </a:r>
                    </a:p>
                    <a:p>
                      <a:r>
                        <a:rPr lang="en-US" baseline="0" dirty="0" smtClean="0"/>
                        <a:t>Integrate the signal to obtain velocity, and then again to obtain displacement.  Calculate the peak velocity and displacement values.</a:t>
                      </a:r>
                      <a:endParaRPr lang="en-US" dirty="0"/>
                    </a:p>
                  </a:txBody>
                  <a:tcPr/>
                </a:tc>
              </a:tr>
              <a:tr h="56388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Repeat</a:t>
                      </a:r>
                      <a:r>
                        <a:rPr lang="en-US" baseline="0" dirty="0" smtClean="0"/>
                        <a:t> steps 1 through 8 many times.</a:t>
                      </a:r>
                      <a:endParaRPr lang="en-US" dirty="0"/>
                    </a:p>
                  </a:txBody>
                  <a:tcPr/>
                </a:tc>
              </a:tr>
              <a:tr h="520912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Choose the waveform which gives the lowest combination</a:t>
                      </a:r>
                      <a:r>
                        <a:rPr lang="en-US" baseline="0" dirty="0" smtClean="0"/>
                        <a:t> of SRS error, acceleration, velocity and displacement.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753600" y="3886200"/>
            <a:ext cx="279400" cy="279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55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6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Matlab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 SRS Spec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9600" y="1553028"/>
            <a:ext cx="807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09600" y="1600200"/>
            <a:ext cx="6858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Courier New" pitchFamily="49" charset="0"/>
                <a:cs typeface="Courier New" pitchFamily="49" charset="0"/>
              </a:rPr>
              <a:t>&gt;&gt; </a:t>
            </a:r>
            <a:r>
              <a:rPr lang="fr-FR" dirty="0" err="1" smtClean="0">
                <a:latin typeface="Courier New" pitchFamily="49" charset="0"/>
                <a:cs typeface="Courier New" pitchFamily="49" charset="0"/>
              </a:rPr>
              <a:t>srs_spec</a:t>
            </a:r>
            <a:r>
              <a:rPr lang="fr-FR" dirty="0" smtClean="0">
                <a:latin typeface="Courier New" pitchFamily="49" charset="0"/>
                <a:cs typeface="Courier New" pitchFamily="49" charset="0"/>
              </a:rPr>
              <a:t>=[ 10 9.4 ; 80 75 ; 2000 75 ]</a:t>
            </a:r>
          </a:p>
          <a:p>
            <a:endParaRPr lang="fr-FR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fr-FR" dirty="0" err="1" smtClean="0">
                <a:latin typeface="Courier New" pitchFamily="49" charset="0"/>
                <a:cs typeface="Courier New" pitchFamily="49" charset="0"/>
              </a:rPr>
              <a:t>srs_spec</a:t>
            </a:r>
            <a:r>
              <a:rPr lang="fr-FR" dirty="0" smtClean="0">
                <a:latin typeface="Courier New" pitchFamily="49" charset="0"/>
                <a:cs typeface="Courier New" pitchFamily="49" charset="0"/>
              </a:rPr>
              <a:t> =</a:t>
            </a:r>
          </a:p>
          <a:p>
            <a:endParaRPr lang="fr-FR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fr-FR" dirty="0" smtClean="0">
                <a:latin typeface="Courier New" pitchFamily="49" charset="0"/>
                <a:cs typeface="Courier New" pitchFamily="49" charset="0"/>
              </a:rPr>
              <a:t>  1.0e+003 *</a:t>
            </a:r>
          </a:p>
          <a:p>
            <a:endParaRPr lang="fr-FR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fr-FR" dirty="0" smtClean="0">
                <a:latin typeface="Courier New" pitchFamily="49" charset="0"/>
                <a:cs typeface="Courier New" pitchFamily="49" charset="0"/>
              </a:rPr>
              <a:t>    0.0100    0.0094</a:t>
            </a:r>
          </a:p>
          <a:p>
            <a:r>
              <a:rPr lang="fr-FR" dirty="0" smtClean="0">
                <a:latin typeface="Courier New" pitchFamily="49" charset="0"/>
                <a:cs typeface="Courier New" pitchFamily="49" charset="0"/>
              </a:rPr>
              <a:t>    0.0800    0.0750</a:t>
            </a:r>
          </a:p>
          <a:p>
            <a:r>
              <a:rPr lang="fr-FR" dirty="0" smtClean="0">
                <a:latin typeface="Courier New" pitchFamily="49" charset="0"/>
                <a:cs typeface="Courier New" pitchFamily="49" charset="0"/>
              </a:rPr>
              <a:t>    2.0000    0.0750</a:t>
            </a:r>
          </a:p>
          <a:p>
            <a:endParaRPr lang="en-US" dirty="0"/>
          </a:p>
        </p:txBody>
      </p:sp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01200" y="3886200"/>
            <a:ext cx="279400" cy="279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44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6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wavelet_synth.m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9600" y="1553028"/>
            <a:ext cx="807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7200" y="1536442"/>
            <a:ext cx="83058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&gt;&gt; </a:t>
            </a:r>
            <a:r>
              <a:rPr lang="en-US" sz="1600" dirty="0" err="1" smtClean="0">
                <a:latin typeface="Courier New" pitchFamily="49" charset="0"/>
                <a:cs typeface="Courier New" pitchFamily="49" charset="0"/>
              </a:rPr>
              <a:t>wavelet_synth</a:t>
            </a:r>
            <a:endParaRPr lang="en-US" sz="1600" dirty="0" smtClean="0">
              <a:latin typeface="Courier New" pitchFamily="49" charset="0"/>
              <a:cs typeface="Courier New" pitchFamily="49" charset="0"/>
            </a:endParaRPr>
          </a:p>
          <a:p>
            <a:endParaRPr lang="en" sz="16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da-DK" sz="1600" dirty="0" smtClean="0">
                <a:latin typeface="Courier New" pitchFamily="49" charset="0"/>
                <a:cs typeface="Courier New" pitchFamily="49" charset="0"/>
              </a:rPr>
              <a:t> wavelet_synth.m,  ver 1.2, December 31, 2010 </a:t>
            </a:r>
          </a:p>
          <a:p>
            <a:endParaRPr lang="en" sz="16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by Tom Irvine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Email: tomirvine@aol.com </a:t>
            </a:r>
          </a:p>
          <a:p>
            <a:endParaRPr lang="en" sz="16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This program synthesizes a time history using wavelets to satisfy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a shock response spectrum (SRS) specification. </a:t>
            </a:r>
          </a:p>
          <a:p>
            <a:endParaRPr lang="en" sz="16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The program also optimizes the time history to yield the lowest  overall error, acceleration, velocity, and displacement. </a:t>
            </a:r>
          </a:p>
          <a:p>
            <a:endParaRPr lang="en" sz="16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The optimization is performed via trial-and-error.</a:t>
            </a:r>
          </a:p>
          <a:p>
            <a:endParaRPr lang="en" sz="16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Select data input method.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 1=keyboard 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 2=internal </a:t>
            </a:r>
            <a:r>
              <a:rPr lang="en-US" sz="1600" dirty="0" err="1" smtClean="0">
                <a:latin typeface="Courier New" pitchFamily="49" charset="0"/>
                <a:cs typeface="Courier New" pitchFamily="49" charset="0"/>
              </a:rPr>
              <a:t>Matlab</a:t>
            </a: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array 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 3=external ASCII file   </a:t>
            </a:r>
          </a:p>
          <a:p>
            <a:r>
              <a:rPr lang="en" sz="1600" dirty="0" smtClean="0">
                <a:latin typeface="Courier New" pitchFamily="49" charset="0"/>
                <a:cs typeface="Courier New" pitchFamily="49" charset="0"/>
              </a:rPr>
              <a:t> 2</a:t>
            </a:r>
            <a:endParaRPr lang="en-US" sz="1600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77400" y="3962400"/>
            <a:ext cx="279400" cy="279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58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1553028"/>
            <a:ext cx="807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3400" y="914400"/>
            <a:ext cx="8153400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The array must have two columns:  Natural Freq(Hz)  SRS(G)  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Enter the array name:  </a:t>
            </a:r>
            <a:r>
              <a:rPr lang="en-US" sz="1600" dirty="0" err="1" smtClean="0">
                <a:latin typeface="Courier New" pitchFamily="49" charset="0"/>
                <a:cs typeface="Courier New" pitchFamily="49" charset="0"/>
              </a:rPr>
              <a:t>srs_spec</a:t>
            </a:r>
            <a:endParaRPr lang="en-US" sz="1600" dirty="0" smtClean="0">
              <a:latin typeface="Courier New" pitchFamily="49" charset="0"/>
              <a:cs typeface="Courier New" pitchFamily="49" charset="0"/>
            </a:endParaRPr>
          </a:p>
          <a:p>
            <a:endParaRPr lang="en" sz="16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Enter octave spacing. </a:t>
            </a:r>
          </a:p>
          <a:p>
            <a:r>
              <a:rPr lang="en" sz="1600" dirty="0" smtClean="0">
                <a:latin typeface="Courier New" pitchFamily="49" charset="0"/>
                <a:cs typeface="Courier New" pitchFamily="49" charset="0"/>
              </a:rPr>
              <a:t> 1= 1/3   2= 1/6   3= 1/12 </a:t>
            </a:r>
          </a:p>
          <a:p>
            <a:endParaRPr lang="en" sz="16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" sz="1600" dirty="0" smtClean="0">
                <a:latin typeface="Courier New" pitchFamily="49" charset="0"/>
                <a:cs typeface="Courier New" pitchFamily="49" charset="0"/>
              </a:rPr>
              <a:t> 3</a:t>
            </a:r>
          </a:p>
          <a:p>
            <a:endParaRPr lang="en" sz="16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Enter damping format for SRS. </a:t>
            </a:r>
          </a:p>
          <a:p>
            <a:r>
              <a:rPr lang="sv-SE" sz="1600" dirty="0" smtClean="0">
                <a:latin typeface="Courier New" pitchFamily="49" charset="0"/>
                <a:cs typeface="Courier New" pitchFamily="49" charset="0"/>
              </a:rPr>
              <a:t> 1= damping ratio   2= Q </a:t>
            </a:r>
          </a:p>
          <a:p>
            <a:endParaRPr lang="en" sz="16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" sz="1600" dirty="0" smtClean="0">
                <a:latin typeface="Courier New" pitchFamily="49" charset="0"/>
                <a:cs typeface="Courier New" pitchFamily="49" charset="0"/>
              </a:rPr>
              <a:t> 2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Enter SRS amplification factor Q (typically 10) </a:t>
            </a:r>
          </a:p>
          <a:p>
            <a:r>
              <a:rPr lang="en" sz="1600" dirty="0" smtClean="0">
                <a:latin typeface="Courier New" pitchFamily="49" charset="0"/>
                <a:cs typeface="Courier New" pitchFamily="49" charset="0"/>
              </a:rPr>
              <a:t> 10</a:t>
            </a:r>
          </a:p>
          <a:p>
            <a:r>
              <a:rPr lang="en" sz="16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Enter the number of trials. </a:t>
            </a:r>
          </a:p>
          <a:p>
            <a:r>
              <a:rPr lang="en" sz="1600" dirty="0" smtClean="0">
                <a:latin typeface="Courier New" pitchFamily="49" charset="0"/>
                <a:cs typeface="Courier New" pitchFamily="49" charset="0"/>
              </a:rPr>
              <a:t> 200</a:t>
            </a:r>
          </a:p>
          <a:p>
            <a:endParaRPr lang="en" sz="16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Enter units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   1=English:  G,       in/sec, in  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   2=metric:   G,       m/sec,  mm  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   3=metric:   m/sec^2, m/sec,  mm  </a:t>
            </a:r>
            <a:endParaRPr lang="en" sz="16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" sz="1600" dirty="0" smtClean="0">
                <a:latin typeface="Courier New" pitchFamily="49" charset="0"/>
                <a:cs typeface="Courier New" pitchFamily="49" charset="0"/>
              </a:rPr>
              <a:t> 1</a:t>
            </a:r>
            <a:endParaRPr lang="en-US" sz="1600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77400" y="3886200"/>
            <a:ext cx="279400" cy="279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09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1553028"/>
            <a:ext cx="807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sp>
        <p:nvSpPr>
          <p:cNvPr id="6" name="Rectangle 5"/>
          <p:cNvSpPr/>
          <p:nvPr/>
        </p:nvSpPr>
        <p:spPr>
          <a:xfrm>
            <a:off x="914400" y="967055"/>
            <a:ext cx="7391400" cy="5586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Enter displacement limit (in zero-to-peak) </a:t>
            </a:r>
          </a:p>
          <a:p>
            <a:r>
              <a:rPr lang="en" sz="1700" dirty="0" smtClean="0">
                <a:latin typeface="Courier New" pitchFamily="49" charset="0"/>
                <a:cs typeface="Courier New" pitchFamily="49" charset="0"/>
              </a:rPr>
              <a:t> 0.65</a:t>
            </a:r>
          </a:p>
          <a:p>
            <a:endParaRPr lang="en" sz="17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Recommend sample rate &gt;=      20000 samples/sec</a:t>
            </a:r>
          </a:p>
          <a:p>
            <a:endParaRPr lang="en" sz="17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Enter sample rate </a:t>
            </a:r>
            <a:r>
              <a:rPr lang="en" sz="1700" dirty="0" smtClean="0">
                <a:latin typeface="Courier New" pitchFamily="49" charset="0"/>
                <a:cs typeface="Courier New" pitchFamily="49" charset="0"/>
              </a:rPr>
              <a:t>20000</a:t>
            </a:r>
          </a:p>
          <a:p>
            <a:endParaRPr lang="en" sz="1700" dirty="0" smtClean="0">
              <a:latin typeface="Courier New" pitchFamily="49" charset="0"/>
              <a:cs typeface="Courier New" pitchFamily="49" charset="0"/>
            </a:endParaRPr>
          </a:p>
          <a:p>
            <a:endParaRPr lang="en" sz="17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Select condition  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  1=limit time history points   2=set duration </a:t>
            </a:r>
          </a:p>
          <a:p>
            <a:endParaRPr lang="en" sz="17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" sz="1700" dirty="0" smtClean="0">
                <a:latin typeface="Courier New" pitchFamily="49" charset="0"/>
                <a:cs typeface="Courier New" pitchFamily="49" charset="0"/>
              </a:rPr>
              <a:t> 2</a:t>
            </a:r>
          </a:p>
          <a:p>
            <a:endParaRPr lang="en" sz="1700" dirty="0" smtClean="0">
              <a:latin typeface="Courier New" pitchFamily="49" charset="0"/>
              <a:cs typeface="Courier New" pitchFamily="49" charset="0"/>
            </a:endParaRPr>
          </a:p>
          <a:p>
            <a:endParaRPr lang="en" sz="17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Enter duration (sec) 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(Recommend  0.200 or greater) </a:t>
            </a:r>
          </a:p>
          <a:p>
            <a:endParaRPr lang="en" sz="17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" sz="1700" dirty="0" smtClean="0">
                <a:latin typeface="Courier New" pitchFamily="49" charset="0"/>
                <a:cs typeface="Courier New" pitchFamily="49" charset="0"/>
              </a:rPr>
              <a:t> 0.25</a:t>
            </a:r>
          </a:p>
          <a:p>
            <a:endParaRPr lang="en" sz="17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pt-BR" sz="1700" dirty="0" smtClean="0">
                <a:latin typeface="Courier New" pitchFamily="49" charset="0"/>
                <a:cs typeface="Courier New" pitchFamily="49" charset="0"/>
              </a:rPr>
              <a:t> dt=   5e-005 sec   dur=  0.2500 sec  sr=   2e+004 sample/sec  nt=5000 </a:t>
            </a:r>
          </a:p>
        </p:txBody>
      </p:sp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829800" y="3886200"/>
            <a:ext cx="279400" cy="279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66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1553028"/>
            <a:ext cx="807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sp>
        <p:nvSpPr>
          <p:cNvPr id="7" name="Rectangle 6"/>
          <p:cNvSpPr/>
          <p:nvPr/>
        </p:nvSpPr>
        <p:spPr>
          <a:xfrm>
            <a:off x="1066800" y="1253966"/>
            <a:ext cx="6781800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The following weight numbers will be used to select the optimum waveform.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Suggest using integers from 0 to 10 </a:t>
            </a:r>
          </a:p>
          <a:p>
            <a:r>
              <a:rPr lang="en" sz="17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Enter individual error weight 2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Enter      total error weight 2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Enter     displacement weight 1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Enter         velocity weight 1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Enter     acceleration weight 1</a:t>
            </a:r>
            <a:endParaRPr lang="en-US" sz="1700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753600" y="4038600"/>
            <a:ext cx="279400" cy="279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56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6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wavelet_synth.m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9600" y="1553028"/>
            <a:ext cx="807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1000" y="1617107"/>
            <a:ext cx="8610600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" sz="17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  Peak </a:t>
            </a:r>
            <a:r>
              <a:rPr lang="en-US" sz="1700" dirty="0" err="1" smtClean="0">
                <a:latin typeface="Courier New" pitchFamily="49" charset="0"/>
                <a:cs typeface="Courier New" pitchFamily="49" charset="0"/>
              </a:rPr>
              <a:t>Accel</a:t>
            </a:r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=       25.274 G    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  Peak </a:t>
            </a:r>
            <a:r>
              <a:rPr lang="en-US" sz="1700" dirty="0" err="1" smtClean="0">
                <a:latin typeface="Courier New" pitchFamily="49" charset="0"/>
                <a:cs typeface="Courier New" pitchFamily="49" charset="0"/>
              </a:rPr>
              <a:t>Velox</a:t>
            </a:r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=       39.119 in/sec    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  Peak </a:t>
            </a:r>
            <a:r>
              <a:rPr lang="en-US" sz="1700" dirty="0" err="1" smtClean="0">
                <a:latin typeface="Courier New" pitchFamily="49" charset="0"/>
                <a:cs typeface="Courier New" pitchFamily="49" charset="0"/>
              </a:rPr>
              <a:t>Disp</a:t>
            </a:r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 =        0.450 inch    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  Max Error  =        2.013 dB </a:t>
            </a:r>
          </a:p>
          <a:p>
            <a:endParaRPr lang="en" sz="1700" dirty="0" smtClean="0">
              <a:latin typeface="Courier New" pitchFamily="49" charset="0"/>
              <a:cs typeface="Courier New" pitchFamily="49" charset="0"/>
            </a:endParaRPr>
          </a:p>
          <a:p>
            <a:endParaRPr lang="en" sz="17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Output Time Histories: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  displacement 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  velocity 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  acceleration 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  </a:t>
            </a:r>
            <a:r>
              <a:rPr lang="en-US" sz="1700" dirty="0" err="1" smtClean="0">
                <a:latin typeface="Courier New" pitchFamily="49" charset="0"/>
                <a:cs typeface="Courier New" pitchFamily="49" charset="0"/>
              </a:rPr>
              <a:t>shock_response_spectrum</a:t>
            </a:r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" sz="17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 dirty="0" err="1" smtClean="0">
                <a:latin typeface="Courier New" pitchFamily="49" charset="0"/>
                <a:cs typeface="Courier New" pitchFamily="49" charset="0"/>
              </a:rPr>
              <a:t>wavelet_table</a:t>
            </a:r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[index  </a:t>
            </a:r>
            <a:r>
              <a:rPr lang="en-US" sz="1700" dirty="0" err="1" smtClean="0">
                <a:latin typeface="Courier New" pitchFamily="49" charset="0"/>
                <a:cs typeface="Courier New" pitchFamily="49" charset="0"/>
              </a:rPr>
              <a:t>accel</a:t>
            </a:r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(G) freq(Hz) half-</a:t>
            </a:r>
            <a:r>
              <a:rPr lang="en-US" sz="1700" dirty="0" err="1" smtClean="0">
                <a:latin typeface="Courier New" pitchFamily="49" charset="0"/>
                <a:cs typeface="Courier New" pitchFamily="49" charset="0"/>
              </a:rPr>
              <a:t>sines</a:t>
            </a:r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 delay(sec)]</a:t>
            </a:r>
          </a:p>
          <a:p>
            <a:r>
              <a:rPr lang="en" sz="17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Elapsed time is 804.485450 seconds  </a:t>
            </a:r>
            <a:r>
              <a:rPr lang="en-US" sz="1700" i="1" dirty="0" smtClean="0">
                <a:latin typeface="Courier New" pitchFamily="49" charset="0"/>
                <a:cs typeface="Courier New" pitchFamily="49" charset="0"/>
              </a:rPr>
              <a:t>(about 13 min)</a:t>
            </a:r>
          </a:p>
          <a:p>
            <a:endParaRPr lang="en-US" dirty="0"/>
          </a:p>
        </p:txBody>
      </p:sp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753600" y="3886200"/>
            <a:ext cx="279400" cy="279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456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9060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Synthesized Acceleration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9600" y="1553028"/>
            <a:ext cx="807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pic>
        <p:nvPicPr>
          <p:cNvPr id="9421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1628775"/>
            <a:ext cx="7162800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7536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79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6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Synthesized Velocity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9600" y="1553028"/>
            <a:ext cx="807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1752600"/>
            <a:ext cx="7162800" cy="363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753600" y="3810000"/>
            <a:ext cx="279400" cy="279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70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9060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Synthesized Displacement</a:t>
            </a:r>
          </a:p>
        </p:txBody>
      </p:sp>
      <p:sp>
        <p:nvSpPr>
          <p:cNvPr id="2" name="Rectangle 1"/>
          <p:cNvSpPr/>
          <p:nvPr/>
        </p:nvSpPr>
        <p:spPr>
          <a:xfrm>
            <a:off x="609600" y="1553028"/>
            <a:ext cx="807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pic>
        <p:nvPicPr>
          <p:cNvPr id="9625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1612900"/>
            <a:ext cx="7162800" cy="363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829800" y="3810000"/>
            <a:ext cx="279400" cy="279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98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4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Synthesized SRS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9600" y="1553028"/>
            <a:ext cx="807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pic>
        <p:nvPicPr>
          <p:cNvPr id="9728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1600200"/>
            <a:ext cx="7162800" cy="417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601200" y="3886200"/>
            <a:ext cx="279400" cy="279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85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8952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data_convert.m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9600" y="1553028"/>
            <a:ext cx="807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sp>
        <p:nvSpPr>
          <p:cNvPr id="6" name="Rectangle 5"/>
          <p:cNvSpPr/>
          <p:nvPr/>
        </p:nvSpPr>
        <p:spPr>
          <a:xfrm>
            <a:off x="533400" y="1366421"/>
            <a:ext cx="82296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&gt;&gt; </a:t>
            </a:r>
            <a:r>
              <a:rPr lang="en-US" sz="1600" dirty="0" err="1" smtClean="0">
                <a:latin typeface="Courier New" pitchFamily="49" charset="0"/>
                <a:cs typeface="Courier New" pitchFamily="49" charset="0"/>
              </a:rPr>
              <a:t>data_convert</a:t>
            </a:r>
            <a:endParaRPr lang="en-US" sz="1600" dirty="0" smtClean="0">
              <a:latin typeface="Courier New" pitchFamily="49" charset="0"/>
              <a:cs typeface="Courier New" pitchFamily="49" charset="0"/>
            </a:endParaRPr>
          </a:p>
          <a:p>
            <a:endParaRPr lang="en-US" sz="8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 smtClean="0">
                <a:latin typeface="Courier New" pitchFamily="49" charset="0"/>
                <a:cs typeface="Courier New" pitchFamily="49" charset="0"/>
              </a:rPr>
              <a:t>data_convert.m</a:t>
            </a: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  </a:t>
            </a:r>
            <a:r>
              <a:rPr lang="en-US" sz="1600" dirty="0" err="1" smtClean="0">
                <a:latin typeface="Courier New" pitchFamily="49" charset="0"/>
                <a:cs typeface="Courier New" pitchFamily="49" charset="0"/>
              </a:rPr>
              <a:t>ver</a:t>
            </a: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2.0   March 12, 2010 </a:t>
            </a:r>
          </a:p>
          <a:p>
            <a:endParaRPr lang="en-US" sz="8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by Tom Irvine  Email: tomirvine@aol.com </a:t>
            </a:r>
          </a:p>
          <a:p>
            <a:endParaRPr lang="en-US" sz="8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This program converts </a:t>
            </a:r>
            <a:r>
              <a:rPr lang="en-US" sz="1600" dirty="0" err="1" smtClean="0">
                <a:latin typeface="Courier New" pitchFamily="49" charset="0"/>
                <a:cs typeface="Courier New" pitchFamily="49" charset="0"/>
              </a:rPr>
              <a:t>Matlab</a:t>
            </a: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data to ASCII text data. </a:t>
            </a:r>
          </a:p>
          <a:p>
            <a:endParaRPr lang="en-US" sz="16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Enter the output filename: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wavelet_table.txt</a:t>
            </a:r>
          </a:p>
          <a:p>
            <a:endParaRPr lang="en-US" sz="16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Enter the </a:t>
            </a:r>
            <a:r>
              <a:rPr lang="en-US" sz="1600" dirty="0" err="1" smtClean="0">
                <a:latin typeface="Courier New" pitchFamily="49" charset="0"/>
                <a:cs typeface="Courier New" pitchFamily="49" charset="0"/>
              </a:rPr>
              <a:t>Matlab</a:t>
            </a: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data format: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 1=Data is in a single array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 2=Data is in multiple vectors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1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Enter the </a:t>
            </a:r>
            <a:r>
              <a:rPr lang="en-US" sz="1600" dirty="0" err="1" smtClean="0">
                <a:latin typeface="Courier New" pitchFamily="49" charset="0"/>
                <a:cs typeface="Courier New" pitchFamily="49" charset="0"/>
              </a:rPr>
              <a:t>Matlab</a:t>
            </a: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vector or array name:  </a:t>
            </a:r>
            <a:r>
              <a:rPr lang="en-US" sz="1600" dirty="0" err="1" smtClean="0">
                <a:latin typeface="Courier New" pitchFamily="49" charset="0"/>
                <a:cs typeface="Courier New" pitchFamily="49" charset="0"/>
              </a:rPr>
              <a:t>wavelet_table</a:t>
            </a:r>
            <a:endParaRPr lang="en-US" sz="16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Select precision: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1=single  2=double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1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 Data save complete.</a:t>
            </a:r>
            <a:endParaRPr lang="en-US" sz="1600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8298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59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4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SDOF Modal Transient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9600" y="1553028"/>
            <a:ext cx="807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pic>
        <p:nvPicPr>
          <p:cNvPr id="6" name="Picture 63" descr="sdd2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752600"/>
            <a:ext cx="6391275" cy="233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990600" y="4648200"/>
            <a:ext cx="7010400" cy="15850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dirty="0" smtClean="0"/>
              <a:t>Assume a circuit board with fn = 400 Hz,  Q=10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dirty="0" smtClean="0"/>
              <a:t>Apply the reconstructed acceleration time history as a base input.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dirty="0" smtClean="0"/>
              <a:t>Use </a:t>
            </a:r>
            <a:r>
              <a:rPr lang="en-US" dirty="0" err="1" smtClean="0"/>
              <a:t>arbit.m</a:t>
            </a:r>
            <a:endParaRPr lang="en-US" dirty="0" smtClean="0"/>
          </a:p>
          <a:p>
            <a:endParaRPr lang="en-US" dirty="0" smtClean="0"/>
          </a:p>
        </p:txBody>
      </p:sp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753600" y="3886200"/>
            <a:ext cx="279400" cy="279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79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1553028"/>
            <a:ext cx="807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sp>
        <p:nvSpPr>
          <p:cNvPr id="6" name="Rectangle 5"/>
          <p:cNvSpPr/>
          <p:nvPr/>
        </p:nvSpPr>
        <p:spPr>
          <a:xfrm>
            <a:off x="914400" y="1124664"/>
            <a:ext cx="7162800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&gt;&gt; </a:t>
            </a:r>
            <a:r>
              <a:rPr lang="en-US" sz="1400" dirty="0" err="1" smtClean="0">
                <a:latin typeface="Courier New" pitchFamily="49" charset="0"/>
                <a:cs typeface="Courier New" pitchFamily="49" charset="0"/>
              </a:rPr>
              <a:t>arbit</a:t>
            </a:r>
            <a:endParaRPr lang="en-US" sz="14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400" dirty="0" err="1" smtClean="0">
                <a:latin typeface="Courier New" pitchFamily="49" charset="0"/>
                <a:cs typeface="Courier New" pitchFamily="49" charset="0"/>
              </a:rPr>
              <a:t>arbit.m</a:t>
            </a:r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 </a:t>
            </a:r>
            <a:r>
              <a:rPr lang="en-US" sz="1400" dirty="0" err="1" smtClean="0">
                <a:latin typeface="Courier New" pitchFamily="49" charset="0"/>
                <a:cs typeface="Courier New" pitchFamily="49" charset="0"/>
              </a:rPr>
              <a:t>ver</a:t>
            </a:r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2.6   January 3, 2011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by Tom Irvine   Email: tomirvine@aol.com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This program calculates the response of a single-degree-of-freedom system to an arbitrary base input time history.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The input time history must have two columns: time(sec) &amp; </a:t>
            </a:r>
            <a:r>
              <a:rPr lang="en-US" sz="1400" dirty="0" err="1" smtClean="0">
                <a:latin typeface="Courier New" pitchFamily="49" charset="0"/>
                <a:cs typeface="Courier New" pitchFamily="49" charset="0"/>
              </a:rPr>
              <a:t>accel</a:t>
            </a:r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(G)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Select file input method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 1=external ASCII file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 2=file preloaded into </a:t>
            </a:r>
            <a:r>
              <a:rPr lang="en-US" sz="1400" dirty="0" err="1" smtClean="0">
                <a:latin typeface="Courier New" pitchFamily="49" charset="0"/>
                <a:cs typeface="Courier New" pitchFamily="49" charset="0"/>
              </a:rPr>
              <a:t>Matlab</a:t>
            </a:r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 3=Excel file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2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Enter the matrix name:  acceleration</a:t>
            </a:r>
          </a:p>
          <a:p>
            <a:endParaRPr lang="en-US" sz="14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Enter the natural frequency (Hz)  400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Enter damping format:  1= damping ratio   2= Q  2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Enter the amplification factor (typically Q=10) 10</a:t>
            </a:r>
            <a:endParaRPr lang="en-US" sz="1400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8298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67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1553028"/>
            <a:ext cx="807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sp>
        <p:nvSpPr>
          <p:cNvPr id="6" name="Rectangle 5"/>
          <p:cNvSpPr/>
          <p:nvPr/>
        </p:nvSpPr>
        <p:spPr>
          <a:xfrm>
            <a:off x="1295400" y="1109276"/>
            <a:ext cx="5791200" cy="5062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Include residual? 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 1=yes  2=no 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1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Add trailing zeros for residual response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Calculating acceleration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Calculating relative displacement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Acceleration Response </a:t>
            </a:r>
          </a:p>
          <a:p>
            <a:endParaRPr lang="en-US" sz="17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absolute peak =      78.22 G </a:t>
            </a:r>
          </a:p>
          <a:p>
            <a:endParaRPr lang="en-US" sz="1700" dirty="0" smtClean="0">
              <a:latin typeface="Courier New" pitchFamily="49" charset="0"/>
              <a:cs typeface="Courier New" pitchFamily="49" charset="0"/>
            </a:endParaRPr>
          </a:p>
          <a:p>
            <a:endParaRPr lang="en-US" sz="17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     maximum =      72.26 G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     minimum =     -78.22 G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     overall =      15.22 GRMS</a:t>
            </a:r>
            <a:endParaRPr lang="en-US" sz="1700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7536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07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6680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SDOF Acceleration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9600" y="1553028"/>
            <a:ext cx="807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pic>
        <p:nvPicPr>
          <p:cNvPr id="9830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1676400"/>
            <a:ext cx="7162800" cy="417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829800" y="3886200"/>
            <a:ext cx="279400" cy="279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31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 idx="4294967295"/>
          </p:nvPr>
        </p:nvSpPr>
        <p:spPr>
          <a:xfrm>
            <a:off x="533400" y="990600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l">
              <a:lnSpc>
                <a:spcPts val="3000"/>
              </a:lnSpc>
            </a:pPr>
            <a:r>
              <a:rPr lang="en-US" sz="19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Program Summary </a:t>
            </a:r>
          </a:p>
        </p:txBody>
      </p:sp>
      <p:sp>
        <p:nvSpPr>
          <p:cNvPr id="40963" name="Content Placeholder 2"/>
          <p:cNvSpPr>
            <a:spLocks noGrp="1"/>
          </p:cNvSpPr>
          <p:nvPr>
            <p:ph idx="4294967295"/>
          </p:nvPr>
        </p:nvSpPr>
        <p:spPr>
          <a:xfrm>
            <a:off x="685800" y="1676400"/>
            <a:ext cx="7467600" cy="4648199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lnSpc>
                <a:spcPts val="2800"/>
              </a:lnSpc>
              <a:spcBef>
                <a:spcPts val="600"/>
              </a:spcBef>
              <a:buFont typeface="Monotype Sorts" pitchFamily="2" charset="2"/>
              <a:buNone/>
            </a:pPr>
            <a:r>
              <a:rPr lang="en-US" sz="1700" u="sng" dirty="0" smtClean="0">
                <a:cs typeface="Arial" pitchFamily="34" charset="0"/>
              </a:rPr>
              <a:t>Programs</a:t>
            </a:r>
          </a:p>
          <a:p>
            <a:pPr>
              <a:lnSpc>
                <a:spcPts val="2800"/>
              </a:lnSpc>
              <a:spcBef>
                <a:spcPts val="600"/>
              </a:spcBef>
              <a:spcAft>
                <a:spcPts val="300"/>
              </a:spcAft>
              <a:buFont typeface="Monotype Sorts" pitchFamily="2" charset="2"/>
              <a:buNone/>
            </a:pPr>
            <a:r>
              <a:rPr lang="en-US" sz="1700" dirty="0" err="1" smtClean="0">
                <a:cs typeface="Arial" pitchFamily="34" charset="0"/>
              </a:rPr>
              <a:t>wavelet_synth.m</a:t>
            </a:r>
            <a:endParaRPr lang="en-US" sz="1700" dirty="0" smtClean="0">
              <a:cs typeface="Arial" pitchFamily="34" charset="0"/>
            </a:endParaRPr>
          </a:p>
          <a:p>
            <a:pPr>
              <a:lnSpc>
                <a:spcPts val="2800"/>
              </a:lnSpc>
              <a:spcBef>
                <a:spcPts val="600"/>
              </a:spcBef>
              <a:spcAft>
                <a:spcPts val="300"/>
              </a:spcAft>
              <a:buFont typeface="Monotype Sorts" pitchFamily="2" charset="2"/>
              <a:buNone/>
            </a:pPr>
            <a:r>
              <a:rPr lang="en-US" sz="1700" dirty="0" err="1" smtClean="0">
                <a:cs typeface="Arial" pitchFamily="34" charset="0"/>
              </a:rPr>
              <a:t>data_convert.m</a:t>
            </a:r>
            <a:endParaRPr lang="en-US" sz="1700" dirty="0" smtClean="0">
              <a:cs typeface="Arial" pitchFamily="34" charset="0"/>
            </a:endParaRPr>
          </a:p>
          <a:p>
            <a:pPr>
              <a:lnSpc>
                <a:spcPts val="2800"/>
              </a:lnSpc>
              <a:spcBef>
                <a:spcPts val="600"/>
              </a:spcBef>
              <a:spcAft>
                <a:spcPts val="300"/>
              </a:spcAft>
              <a:buFont typeface="Monotype Sorts" pitchFamily="2" charset="2"/>
              <a:buNone/>
            </a:pPr>
            <a:r>
              <a:rPr lang="en-US" sz="1700" dirty="0" err="1" smtClean="0">
                <a:cs typeface="Arial" pitchFamily="34" charset="0"/>
              </a:rPr>
              <a:t>th_from_wavelet_table.m</a:t>
            </a:r>
            <a:endParaRPr lang="en-US" sz="1700" dirty="0" smtClean="0">
              <a:cs typeface="Arial" pitchFamily="34" charset="0"/>
            </a:endParaRPr>
          </a:p>
          <a:p>
            <a:pPr>
              <a:lnSpc>
                <a:spcPts val="2800"/>
              </a:lnSpc>
              <a:spcBef>
                <a:spcPts val="600"/>
              </a:spcBef>
              <a:spcAft>
                <a:spcPts val="300"/>
              </a:spcAft>
              <a:buFont typeface="Monotype Sorts" pitchFamily="2" charset="2"/>
              <a:buNone/>
            </a:pPr>
            <a:r>
              <a:rPr lang="en-US" sz="1700" dirty="0" err="1" smtClean="0">
                <a:cs typeface="Arial" pitchFamily="34" charset="0"/>
              </a:rPr>
              <a:t>arbit.m</a:t>
            </a:r>
            <a:endParaRPr lang="en-US" sz="1700" dirty="0" smtClean="0">
              <a:cs typeface="Arial" pitchFamily="34" charset="0"/>
            </a:endParaRPr>
          </a:p>
          <a:p>
            <a:pPr>
              <a:lnSpc>
                <a:spcPts val="2800"/>
              </a:lnSpc>
              <a:buFont typeface="Monotype Sorts" pitchFamily="2" charset="2"/>
              <a:buNone/>
            </a:pPr>
            <a:endParaRPr lang="en-US" sz="1700" dirty="0">
              <a:cs typeface="Arial" pitchFamily="34" charset="0"/>
            </a:endParaRPr>
          </a:p>
          <a:p>
            <a:pPr>
              <a:lnSpc>
                <a:spcPts val="2800"/>
              </a:lnSpc>
              <a:buFont typeface="Monotype Sorts" pitchFamily="2" charset="2"/>
              <a:buNone/>
            </a:pPr>
            <a:r>
              <a:rPr lang="en-US" sz="1700" u="sng" dirty="0" smtClean="0">
                <a:cs typeface="Arial" pitchFamily="34" charset="0"/>
              </a:rPr>
              <a:t>Homework</a:t>
            </a:r>
          </a:p>
          <a:p>
            <a:pPr marL="0">
              <a:lnSpc>
                <a:spcPts val="2800"/>
              </a:lnSpc>
              <a:buFont typeface="Monotype Sorts" pitchFamily="2" charset="2"/>
              <a:buNone/>
            </a:pPr>
            <a:r>
              <a:rPr lang="en-US" sz="1700" dirty="0" smtClean="0">
                <a:cs typeface="Arial" pitchFamily="34" charset="0"/>
              </a:rPr>
              <a:t>If you have access to a vibration control computer . . .  Determine whether the </a:t>
            </a:r>
            <a:r>
              <a:rPr lang="en-US" sz="1700" dirty="0" err="1" smtClean="0">
                <a:cs typeface="Arial" pitchFamily="34" charset="0"/>
              </a:rPr>
              <a:t>wavelet_synth.m</a:t>
            </a:r>
            <a:r>
              <a:rPr lang="en-US" sz="1700" dirty="0" smtClean="0">
                <a:cs typeface="Arial" pitchFamily="34" charset="0"/>
              </a:rPr>
              <a:t> script will outperform the control computer in terms of minimizing displacement, velocity and acceleration.</a:t>
            </a:r>
          </a:p>
        </p:txBody>
      </p:sp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77400" y="3962400"/>
            <a:ext cx="355600" cy="35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1122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1.mp3"/>
  <p:tag name="PPSNARRATION" val="1,1678382384,C:\unit_22b\NA_Unit_22b_PP_pptx\Media.ppcx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AF3F7637-FA99-47F2-AB82-DD14FEC93576}&quot;/&gt;&lt;filename val=&quot;C:\Users\TOMIRV~1\AppData\Local\Temp\PR\data\asimages\{AF3F7637-FA99-47F2-AB82-DD14FEC93576}.png&quot;/&gt;&lt;hasEffects val=&quot;1&quot;/&gt;&lt;left val=&quot;89.28&quot;/&gt;&lt;top val=&quot;171.72&quot;/&gt;&lt;width val=&quot;502.8&quot;/&gt;&lt;height val=&quot;222.36&quot;/&gt;&lt;/ThreeDShapeInfo&gt;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2.mp3"/>
  <p:tag name="PPSNARRATION" val="2,1678382384,C:\unit_22b\NA_Unit_22b_PP_pptx\Media.ppcx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3.mp3"/>
  <p:tag name="PPSNARRATION" val="3,1678382384,C:\unit_22b\NA_Unit_22b_PP_pptx\Media.ppcx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49,1678382384,C:\unit_22b\NA_Unit_22b_PP_pptx\Media.ppcx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52,1678382384,C:\unit_22b\NA_Unit_22b_PP_pptx\Media.ppcx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53,1678382384,C:\unit_22b\NA_Unit_22b_PP_pptx\Media.ppcx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85,1678382384,C:\unit_22b\NA_Unit_22b_PP_pptx\Media.ppcx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86,1678382384,C:\unit_22b\NA_Unit_22b_PP_pptx\Media.ppcx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87,1678382384,C:\unit_22b\NA_Unit_22b_PP_pptx\Media.ppcx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88,1678382384,C:\unit_22b\NA_Unit_22b_PP_pptx\Media.ppcx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89,1678382384,C:\unit_22b\NA_Unit_22b_PP_pptx\Media.ppcx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90,1678382384,C:\unit_22b\NA_Unit_22b_PP_pptx\Media.ppcx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91,1678382384,C:\unit_22b\NA_Unit_22b_PP_pptx\Media.ppcx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92,1678382384,C:\unit_22b\NA_Unit_22b_PP_pptx\Media.ppcx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93,1678382384,C:\unit_22b\NA_Unit_22b_PP_pptx\Media.ppcx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94,1678382384,C:\unit_22b\NA_Unit_22b_PP_pptx\Media.ppcx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95,1678382384,C:\unit_22b\NA_Unit_22b_PP_pptx\Media.ppcx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96,1678382384,C:\unit_22b\NA_Unit_22b_PP_pptx\Media.ppcx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97,1678382384,C:\unit_22b\NA_Unit_22b_PP_pptx\Media.ppcx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98,1678382384,C:\unit_22b\NA_Unit_22b_PP_pptx\Media.ppcx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99,1678382384,C:\unit_22b\NA_Unit_22b_PP_pptx\Media.ppcx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100,1678382384,C:\unit_22b\NA_Unit_22b_PP_pptx\Media.ppcx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101,1678382384,C:\unit_22b\NA_Unit_22b_PP_pptx\Media.ppcx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102,1678382384,C:\unit_22b\NA_Unit_22b_PP_pptx\Media.ppcx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105,1678382384,C:\unit_22b\NA_Unit_22b_PP_pptx\Media.ppcx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M_508-ish_TEMPLATE">
  <a:themeElements>
    <a:clrScheme name="Custom 2">
      <a:dk1>
        <a:srgbClr val="000F2E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SM_508-ish_TEMPLATE</Template>
  <TotalTime>29</TotalTime>
  <Words>1083</Words>
  <Application>Microsoft Office PowerPoint</Application>
  <PresentationFormat>On-screen Show (4:3)</PresentationFormat>
  <Paragraphs>299</Paragraphs>
  <Slides>26</Slides>
  <Notes>6</Notes>
  <HiddenSlides>0</HiddenSlides>
  <MMClips>26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SM_508-ish_TEMPLATE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Program Summary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Ian</dc:creator>
  <cp:lastModifiedBy>Ian H. Batchelder</cp:lastModifiedBy>
  <cp:revision>7</cp:revision>
  <dcterms:created xsi:type="dcterms:W3CDTF">2011-03-16T16:13:23Z</dcterms:created>
  <dcterms:modified xsi:type="dcterms:W3CDTF">2011-05-03T20:31:02Z</dcterms:modified>
</cp:coreProperties>
</file>