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524" r:id="rId2"/>
    <p:sldId id="508" r:id="rId3"/>
    <p:sldId id="295" r:id="rId4"/>
    <p:sldId id="297" r:id="rId5"/>
    <p:sldId id="420" r:id="rId6"/>
    <p:sldId id="528" r:id="rId7"/>
    <p:sldId id="495" r:id="rId8"/>
    <p:sldId id="298" r:id="rId9"/>
    <p:sldId id="536" r:id="rId10"/>
    <p:sldId id="407" r:id="rId11"/>
    <p:sldId id="478" r:id="rId12"/>
    <p:sldId id="505" r:id="rId13"/>
    <p:sldId id="312" r:id="rId14"/>
    <p:sldId id="481" r:id="rId15"/>
    <p:sldId id="489" r:id="rId16"/>
    <p:sldId id="482" r:id="rId17"/>
    <p:sldId id="484" r:id="rId18"/>
    <p:sldId id="490" r:id="rId19"/>
    <p:sldId id="485" r:id="rId20"/>
    <p:sldId id="494" r:id="rId21"/>
    <p:sldId id="307" r:id="rId22"/>
    <p:sldId id="301" r:id="rId23"/>
    <p:sldId id="520" r:id="rId24"/>
    <p:sldId id="303" r:id="rId25"/>
    <p:sldId id="406" r:id="rId26"/>
    <p:sldId id="314" r:id="rId27"/>
    <p:sldId id="313" r:id="rId28"/>
    <p:sldId id="360" r:id="rId29"/>
    <p:sldId id="382" r:id="rId30"/>
    <p:sldId id="383" r:id="rId31"/>
    <p:sldId id="315" r:id="rId32"/>
    <p:sldId id="362" r:id="rId33"/>
    <p:sldId id="363" r:id="rId34"/>
    <p:sldId id="504" r:id="rId35"/>
    <p:sldId id="368" r:id="rId36"/>
    <p:sldId id="532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15620"/>
    <p:restoredTop sz="99756" autoAdjust="0"/>
  </p:normalViewPr>
  <p:slideViewPr>
    <p:cSldViewPr snapToGrid="0">
      <p:cViewPr>
        <p:scale>
          <a:sx n="110" d="100"/>
          <a:sy n="110" d="100"/>
        </p:scale>
        <p:origin x="-72" y="114"/>
      </p:cViewPr>
      <p:guideLst>
        <p:guide orient="horz" pos="3891"/>
        <p:guide pos="158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19C718-6800-4976-AEDE-E16131FF2EFE}" type="datetimeFigureOut">
              <a:rPr lang="en-US" smtClean="0"/>
              <a:pPr/>
              <a:t>10/1/2012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83D0C-CFCD-4C91-A40A-162123E53F2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571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CFB0-B755-4F48-A70C-B615579C4010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9C6B7-0E8A-4071-8AE6-FF6DBCEB215A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46CB-EE8D-4A00-9D42-2A730E10692B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1270-D56E-49E4-86C5-CDE461B7CDBF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0BEC0-C2B4-4AE6-8F3D-8824B0671A2E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3DE0-EF1F-4E9E-AC40-9A2C24D961BA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0D58-DDF2-4BDA-8DBE-5523810E5FD1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78C3-9599-4995-8772-CA410F2283E3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7283-821E-4149-9DE8-63972EE781F9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DADD-9074-4AE2-A27C-6B0E690CAED9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63E7-8A1B-4954-8C4B-28E7EBC6B8A0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87147-69D0-4B0E-9147-5F86034A56D2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6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7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26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4.png"/><Relationship Id="rId11" Type="http://schemas.openxmlformats.org/officeDocument/2006/relationships/image" Target="../media/image31.wmf"/><Relationship Id="rId5" Type="http://schemas.openxmlformats.org/officeDocument/2006/relationships/image" Target="../media/image33.png"/><Relationship Id="rId10" Type="http://schemas.openxmlformats.org/officeDocument/2006/relationships/oleObject" Target="../embeddings/oleObject4.bin"/><Relationship Id="rId4" Type="http://schemas.openxmlformats.org/officeDocument/2006/relationships/image" Target="../media/image32.png"/><Relationship Id="rId9" Type="http://schemas.openxmlformats.org/officeDocument/2006/relationships/image" Target="../media/image27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1.wmf"/><Relationship Id="rId3" Type="http://schemas.openxmlformats.org/officeDocument/2006/relationships/image" Target="../media/image37.png"/><Relationship Id="rId7" Type="http://schemas.openxmlformats.org/officeDocument/2006/relationships/image" Target="../media/image33.png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2.png"/><Relationship Id="rId11" Type="http://schemas.openxmlformats.org/officeDocument/2006/relationships/image" Target="../media/image27.jpeg"/><Relationship Id="rId5" Type="http://schemas.openxmlformats.org/officeDocument/2006/relationships/image" Target="../media/image26.png"/><Relationship Id="rId10" Type="http://schemas.openxmlformats.org/officeDocument/2006/relationships/image" Target="../media/image36.png"/><Relationship Id="rId4" Type="http://schemas.openxmlformats.org/officeDocument/2006/relationships/image" Target="../media/image38.png"/><Relationship Id="rId9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0.png"/><Relationship Id="rId3" Type="http://schemas.openxmlformats.org/officeDocument/2006/relationships/image" Target="../media/image26.png"/><Relationship Id="rId7" Type="http://schemas.openxmlformats.org/officeDocument/2006/relationships/image" Target="../media/image35.png"/><Relationship Id="rId12" Type="http://schemas.openxmlformats.org/officeDocument/2006/relationships/image" Target="../media/image39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4.png"/><Relationship Id="rId11" Type="http://schemas.openxmlformats.org/officeDocument/2006/relationships/image" Target="../media/image31.wmf"/><Relationship Id="rId5" Type="http://schemas.openxmlformats.org/officeDocument/2006/relationships/image" Target="../media/image33.png"/><Relationship Id="rId10" Type="http://schemas.openxmlformats.org/officeDocument/2006/relationships/oleObject" Target="../embeddings/oleObject6.bin"/><Relationship Id="rId4" Type="http://schemas.openxmlformats.org/officeDocument/2006/relationships/image" Target="../media/image32.png"/><Relationship Id="rId9" Type="http://schemas.openxmlformats.org/officeDocument/2006/relationships/image" Target="../media/image2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22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2201287"/>
            <a:ext cx="69685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Introduction to On-Orbit Thermal Environments</a:t>
            </a:r>
          </a:p>
          <a:p>
            <a:pPr algn="ctr"/>
            <a:endParaRPr lang="en-US" sz="3600" b="1" dirty="0" smtClean="0"/>
          </a:p>
          <a:p>
            <a:pPr algn="ctr"/>
            <a:r>
              <a:rPr lang="en-US" sz="3600" b="1" dirty="0" smtClean="0"/>
              <a:t>Part 1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Introduction</a:t>
            </a:r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838201" y="1447800"/>
            <a:ext cx="77723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This lesson provides an introduction to On-Orbit Thermal Environments for those unfamiliar with this subject and will also serve as a refresher for practitioners of thermal analysis.</a:t>
            </a:r>
          </a:p>
          <a:p>
            <a:endParaRPr lang="en-US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Overview of Natural Thermal Environments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Main focus will be on naturally occurring heating sources driven by solar heating, reflected solar heating and infrared sources;</a:t>
            </a:r>
          </a:p>
          <a:p>
            <a:endParaRPr lang="en-US" sz="2800" dirty="0" smtClean="0"/>
          </a:p>
          <a:p>
            <a:r>
              <a:rPr lang="en-US" sz="2800" dirty="0" smtClean="0"/>
              <a:t>Some focus will be given to free molecular heating;</a:t>
            </a:r>
          </a:p>
          <a:p>
            <a:endParaRPr lang="en-US" sz="2800" dirty="0" smtClean="0"/>
          </a:p>
          <a:p>
            <a:r>
              <a:rPr lang="en-US" sz="2800" dirty="0" smtClean="0"/>
              <a:t>Charged particle heating will be briefly discussed.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Lesson Breakdown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Part 1</a:t>
            </a:r>
            <a:r>
              <a:rPr lang="en-US" sz="2800" dirty="0" smtClean="0"/>
              <a:t> -- Thermal Radiation, Orbits, Solar Flux;</a:t>
            </a:r>
          </a:p>
          <a:p>
            <a:endParaRPr lang="en-US" sz="2800" dirty="0" smtClean="0"/>
          </a:p>
          <a:p>
            <a:r>
              <a:rPr lang="en-US" sz="2800" b="1" dirty="0" smtClean="0"/>
              <a:t>Part 2</a:t>
            </a:r>
            <a:r>
              <a:rPr lang="en-US" sz="2800" dirty="0" smtClean="0"/>
              <a:t> -- </a:t>
            </a:r>
            <a:r>
              <a:rPr lang="en-US" sz="2800" dirty="0" err="1" smtClean="0"/>
              <a:t>Albedo</a:t>
            </a:r>
            <a:r>
              <a:rPr lang="en-US" sz="2800" dirty="0" smtClean="0"/>
              <a:t> Flux, Planetary Flux, Combined </a:t>
            </a:r>
            <a:r>
              <a:rPr lang="en-US" sz="2800" dirty="0" err="1" smtClean="0"/>
              <a:t>Albedo</a:t>
            </a:r>
            <a:r>
              <a:rPr lang="en-US" sz="2800" dirty="0" smtClean="0"/>
              <a:t> and Planetary;</a:t>
            </a:r>
          </a:p>
          <a:p>
            <a:endParaRPr lang="en-US" sz="2800" dirty="0" smtClean="0"/>
          </a:p>
          <a:p>
            <a:r>
              <a:rPr lang="en-US" sz="2800" b="1" dirty="0" smtClean="0"/>
              <a:t>Part 3</a:t>
            </a:r>
            <a:r>
              <a:rPr lang="en-US" sz="2800" dirty="0" smtClean="0"/>
              <a:t> -- Beta Angle and Its Consequences;</a:t>
            </a:r>
          </a:p>
          <a:p>
            <a:endParaRPr lang="en-US" sz="2800" dirty="0" smtClean="0"/>
          </a:p>
          <a:p>
            <a:r>
              <a:rPr lang="en-US" sz="2800" b="1" dirty="0" smtClean="0"/>
              <a:t>Part 4</a:t>
            </a:r>
            <a:r>
              <a:rPr lang="en-US" sz="2800" dirty="0" smtClean="0"/>
              <a:t> -- Putting It All Together, Free Molecular Heating, Charged Particle Heating, References, For Additional Information.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Lesson Roadmap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90848" y="1743074"/>
            <a:ext cx="1852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Thermal Radiation Basics</a:t>
            </a:r>
            <a:endParaRPr lang="en-US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888075" y="1847850"/>
            <a:ext cx="646331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Orbits</a:t>
            </a:r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367157" y="1847850"/>
            <a:ext cx="907621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Solar Flux</a:t>
            </a:r>
            <a:endParaRPr lang="en-US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595137" y="1847850"/>
            <a:ext cx="1061509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err="1" smtClean="0"/>
              <a:t>Albedo</a:t>
            </a:r>
            <a:r>
              <a:rPr lang="en-US" sz="1400" b="1" dirty="0" smtClean="0"/>
              <a:t> Flux</a:t>
            </a:r>
            <a:endParaRPr lang="en-US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999907" y="3248024"/>
            <a:ext cx="175281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Planetary Infrared Flux</a:t>
            </a:r>
            <a:endParaRPr lang="en-US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819654" y="3248024"/>
            <a:ext cx="192392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/>
              <a:t>Albedo</a:t>
            </a:r>
            <a:r>
              <a:rPr lang="en-US" sz="1400" b="1" dirty="0" smtClean="0"/>
              <a:t> and Planetary Flux Combinations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908105" y="3352800"/>
            <a:ext cx="988027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Beta Angle</a:t>
            </a:r>
            <a:endParaRPr lang="en-US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824183" y="5495924"/>
            <a:ext cx="199521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Consequences of Beta Angle Variation</a:t>
            </a:r>
            <a:endParaRPr lang="en-US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529482" y="5495925"/>
            <a:ext cx="152829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Putting It All Together</a:t>
            </a:r>
            <a:endParaRPr lang="en-US" sz="1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505661" y="5495925"/>
            <a:ext cx="171429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Other Heating Environments</a:t>
            </a:r>
            <a:endParaRPr lang="en-US" sz="1400" b="1" dirty="0"/>
          </a:p>
        </p:txBody>
      </p:sp>
      <p:cxnSp>
        <p:nvCxnSpPr>
          <p:cNvPr id="17" name="Elbow Connector 16"/>
          <p:cNvCxnSpPr>
            <a:stCxn id="5" idx="3"/>
            <a:endCxn id="6" idx="1"/>
          </p:cNvCxnSpPr>
          <p:nvPr/>
        </p:nvCxnSpPr>
        <p:spPr>
          <a:xfrm flipV="1">
            <a:off x="3343276" y="2001739"/>
            <a:ext cx="544799" cy="2945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20"/>
          <p:cNvCxnSpPr>
            <a:stCxn id="6" idx="3"/>
            <a:endCxn id="7" idx="1"/>
          </p:cNvCxnSpPr>
          <p:nvPr/>
        </p:nvCxnSpPr>
        <p:spPr>
          <a:xfrm>
            <a:off x="4534406" y="2001739"/>
            <a:ext cx="832751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hape 22"/>
          <p:cNvCxnSpPr>
            <a:stCxn id="7" idx="3"/>
            <a:endCxn id="8" idx="1"/>
          </p:cNvCxnSpPr>
          <p:nvPr/>
        </p:nvCxnSpPr>
        <p:spPr>
          <a:xfrm>
            <a:off x="6274778" y="2001739"/>
            <a:ext cx="320359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>
            <a:stCxn id="8" idx="3"/>
            <a:endCxn id="9" idx="1"/>
          </p:cNvCxnSpPr>
          <p:nvPr/>
        </p:nvCxnSpPr>
        <p:spPr>
          <a:xfrm flipH="1">
            <a:off x="999907" y="2001739"/>
            <a:ext cx="6656739" cy="1507895"/>
          </a:xfrm>
          <a:prstGeom prst="bentConnector5">
            <a:avLst>
              <a:gd name="adj1" fmla="val -12735"/>
              <a:gd name="adj2" fmla="val 67905"/>
              <a:gd name="adj3" fmla="val 103434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hape 28"/>
          <p:cNvCxnSpPr>
            <a:stCxn id="10" idx="3"/>
            <a:endCxn id="11" idx="1"/>
          </p:cNvCxnSpPr>
          <p:nvPr/>
        </p:nvCxnSpPr>
        <p:spPr>
          <a:xfrm flipV="1">
            <a:off x="5743576" y="3506689"/>
            <a:ext cx="1164529" cy="2945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stCxn id="11" idx="3"/>
            <a:endCxn id="12" idx="1"/>
          </p:cNvCxnSpPr>
          <p:nvPr/>
        </p:nvCxnSpPr>
        <p:spPr>
          <a:xfrm flipH="1">
            <a:off x="824183" y="3506689"/>
            <a:ext cx="7071949" cy="2250845"/>
          </a:xfrm>
          <a:prstGeom prst="bentConnector5">
            <a:avLst>
              <a:gd name="adj1" fmla="val -8215"/>
              <a:gd name="adj2" fmla="val 64534"/>
              <a:gd name="adj3" fmla="val 103232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32"/>
          <p:cNvCxnSpPr>
            <a:stCxn id="12" idx="3"/>
            <a:endCxn id="13" idx="1"/>
          </p:cNvCxnSpPr>
          <p:nvPr/>
        </p:nvCxnSpPr>
        <p:spPr>
          <a:xfrm>
            <a:off x="2819400" y="5757534"/>
            <a:ext cx="710082" cy="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hape 34"/>
          <p:cNvCxnSpPr>
            <a:stCxn id="13" idx="3"/>
            <a:endCxn id="14" idx="1"/>
          </p:cNvCxnSpPr>
          <p:nvPr/>
        </p:nvCxnSpPr>
        <p:spPr>
          <a:xfrm>
            <a:off x="5057776" y="5757535"/>
            <a:ext cx="447885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306" name="Picture 10" descr="D:\Documents and Settings\srickman\Local Settings\Temporary Internet Files\Content.IE5\SDLVD7QI\MP9003859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814" y="1323975"/>
            <a:ext cx="972911" cy="1362075"/>
          </a:xfrm>
          <a:prstGeom prst="rect">
            <a:avLst/>
          </a:prstGeom>
          <a:noFill/>
        </p:spPr>
      </p:pic>
      <p:pic>
        <p:nvPicPr>
          <p:cNvPr id="55307" name="Picture 11" descr="D:\Documents and Settings\srickman\Local Settings\Temporary Internet Files\Content.IE5\X0Z00CIN\MP90038596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9588" y="5143499"/>
            <a:ext cx="877661" cy="12287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7" name="TextBox 46"/>
          <p:cNvSpPr txBox="1"/>
          <p:nvPr/>
        </p:nvSpPr>
        <p:spPr>
          <a:xfrm>
            <a:off x="6330451" y="1028700"/>
            <a:ext cx="1584824" cy="307777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Solar Zenith Angle</a:t>
            </a:r>
            <a:endParaRPr lang="en-US" sz="1400" b="1" dirty="0">
              <a:solidFill>
                <a:srgbClr val="0070C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368551" y="2466974"/>
            <a:ext cx="1518149" cy="307777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Form Factor</a:t>
            </a:r>
            <a:endParaRPr lang="en-US" sz="1400" b="1" dirty="0">
              <a:solidFill>
                <a:srgbClr val="0070C0"/>
              </a:solidFill>
            </a:endParaRPr>
          </a:p>
        </p:txBody>
      </p:sp>
      <p:cxnSp>
        <p:nvCxnSpPr>
          <p:cNvPr id="54" name="Elbow Connector 53"/>
          <p:cNvCxnSpPr>
            <a:stCxn id="55306" idx="3"/>
            <a:endCxn id="5" idx="1"/>
          </p:cNvCxnSpPr>
          <p:nvPr/>
        </p:nvCxnSpPr>
        <p:spPr>
          <a:xfrm flipV="1">
            <a:off x="1228725" y="2004684"/>
            <a:ext cx="262123" cy="329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Elbow Connector 55"/>
          <p:cNvCxnSpPr>
            <a:stCxn id="14" idx="3"/>
            <a:endCxn id="55307" idx="1"/>
          </p:cNvCxnSpPr>
          <p:nvPr/>
        </p:nvCxnSpPr>
        <p:spPr>
          <a:xfrm>
            <a:off x="7219951" y="5757535"/>
            <a:ext cx="379637" cy="32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6597151" y="4095748"/>
            <a:ext cx="1613399" cy="738664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The Celestial Inertial Coordinate System</a:t>
            </a:r>
            <a:endParaRPr lang="en-US" sz="1400" b="1" dirty="0">
              <a:solidFill>
                <a:srgbClr val="0070C0"/>
              </a:solidFill>
            </a:endParaRPr>
          </a:p>
        </p:txBody>
      </p:sp>
      <p:cxnSp>
        <p:nvCxnSpPr>
          <p:cNvPr id="60" name="Elbow Connector 59"/>
          <p:cNvCxnSpPr>
            <a:stCxn id="8" idx="0"/>
            <a:endCxn id="47" idx="2"/>
          </p:cNvCxnSpPr>
          <p:nvPr/>
        </p:nvCxnSpPr>
        <p:spPr>
          <a:xfrm rot="16200000" flipV="1">
            <a:off x="6868692" y="1590649"/>
            <a:ext cx="511373" cy="3029"/>
          </a:xfrm>
          <a:prstGeom prst="bentConnector3">
            <a:avLst>
              <a:gd name="adj1" fmla="val 50000"/>
            </a:avLst>
          </a:prstGeom>
          <a:ln w="19050">
            <a:solidFill>
              <a:srgbClr val="0070C0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Elbow Connector 63"/>
          <p:cNvCxnSpPr>
            <a:stCxn id="8" idx="2"/>
            <a:endCxn id="48" idx="0"/>
          </p:cNvCxnSpPr>
          <p:nvPr/>
        </p:nvCxnSpPr>
        <p:spPr>
          <a:xfrm rot="16200000" flipH="1">
            <a:off x="6971086" y="2310433"/>
            <a:ext cx="311347" cy="1734"/>
          </a:xfrm>
          <a:prstGeom prst="bentConnector3">
            <a:avLst>
              <a:gd name="adj1" fmla="val 50000"/>
            </a:avLst>
          </a:prstGeom>
          <a:ln w="19050">
            <a:solidFill>
              <a:srgbClr val="0070C0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Elbow Connector 73"/>
          <p:cNvCxnSpPr>
            <a:stCxn id="11" idx="2"/>
            <a:endCxn id="58" idx="0"/>
          </p:cNvCxnSpPr>
          <p:nvPr/>
        </p:nvCxnSpPr>
        <p:spPr>
          <a:xfrm rot="16200000" flipH="1">
            <a:off x="7185400" y="3877296"/>
            <a:ext cx="435171" cy="1732"/>
          </a:xfrm>
          <a:prstGeom prst="bentConnector3">
            <a:avLst>
              <a:gd name="adj1" fmla="val 50000"/>
            </a:avLst>
          </a:prstGeom>
          <a:ln w="19050">
            <a:solidFill>
              <a:srgbClr val="0070C0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Elbow Connector 52"/>
          <p:cNvCxnSpPr>
            <a:stCxn id="9" idx="3"/>
            <a:endCxn id="10" idx="1"/>
          </p:cNvCxnSpPr>
          <p:nvPr/>
        </p:nvCxnSpPr>
        <p:spPr>
          <a:xfrm>
            <a:off x="2752725" y="3509634"/>
            <a:ext cx="1066929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120276" y="4210645"/>
            <a:ext cx="1518149" cy="307777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Projected Area</a:t>
            </a:r>
            <a:endParaRPr lang="en-US" sz="1400" b="1" dirty="0">
              <a:solidFill>
                <a:srgbClr val="0070C0"/>
              </a:solidFill>
            </a:endParaRPr>
          </a:p>
        </p:txBody>
      </p:sp>
      <p:cxnSp>
        <p:nvCxnSpPr>
          <p:cNvPr id="84" name="Elbow Connector 83"/>
          <p:cNvCxnSpPr>
            <a:stCxn id="9" idx="2"/>
            <a:endCxn id="80" idx="0"/>
          </p:cNvCxnSpPr>
          <p:nvPr/>
        </p:nvCxnSpPr>
        <p:spPr>
          <a:xfrm rot="16200000" flipH="1">
            <a:off x="1658133" y="3989426"/>
            <a:ext cx="439401" cy="3035"/>
          </a:xfrm>
          <a:prstGeom prst="bentConnector3">
            <a:avLst>
              <a:gd name="adj1" fmla="val 50000"/>
            </a:avLst>
          </a:prstGeom>
          <a:ln w="19050"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025401" y="4210645"/>
            <a:ext cx="1518149" cy="307777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Time Constant</a:t>
            </a:r>
            <a:endParaRPr lang="en-US" sz="1400" b="1" dirty="0">
              <a:solidFill>
                <a:srgbClr val="0070C0"/>
              </a:solidFill>
            </a:endParaRPr>
          </a:p>
        </p:txBody>
      </p:sp>
      <p:cxnSp>
        <p:nvCxnSpPr>
          <p:cNvPr id="37" name="Elbow Connector 36"/>
          <p:cNvCxnSpPr>
            <a:stCxn id="10" idx="2"/>
            <a:endCxn id="36" idx="0"/>
          </p:cNvCxnSpPr>
          <p:nvPr/>
        </p:nvCxnSpPr>
        <p:spPr>
          <a:xfrm rot="16200000" flipH="1">
            <a:off x="4563345" y="3989513"/>
            <a:ext cx="439401" cy="2861"/>
          </a:xfrm>
          <a:prstGeom prst="bentConnector3">
            <a:avLst>
              <a:gd name="adj1" fmla="val 50000"/>
            </a:avLst>
          </a:prstGeom>
          <a:ln w="19050"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Part 1 Roadmap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90848" y="1743074"/>
            <a:ext cx="1852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Thermal Radiation Basics</a:t>
            </a:r>
            <a:endParaRPr lang="en-US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888075" y="1847850"/>
            <a:ext cx="646331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Orbits</a:t>
            </a:r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367157" y="1847850"/>
            <a:ext cx="907621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Solar Flux</a:t>
            </a:r>
            <a:endParaRPr lang="en-US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595137" y="1847850"/>
            <a:ext cx="1061509" cy="30777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Albedo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 Flux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99907" y="3248024"/>
            <a:ext cx="1752818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Planetary Infrared Flux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19654" y="3248024"/>
            <a:ext cx="1923922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Albedo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 and Planetary Flux Combinations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08105" y="3352800"/>
            <a:ext cx="988027" cy="30777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Beta Angle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24183" y="5495924"/>
            <a:ext cx="1995217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Consequences of Beta Angle Variation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29482" y="5495925"/>
            <a:ext cx="1528294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Putting It All Together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05661" y="5495925"/>
            <a:ext cx="1714290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Other Heating Environments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7" name="Elbow Connector 16"/>
          <p:cNvCxnSpPr>
            <a:stCxn id="5" idx="3"/>
            <a:endCxn id="6" idx="1"/>
          </p:cNvCxnSpPr>
          <p:nvPr/>
        </p:nvCxnSpPr>
        <p:spPr>
          <a:xfrm flipV="1">
            <a:off x="3343276" y="2001739"/>
            <a:ext cx="544799" cy="2945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20"/>
          <p:cNvCxnSpPr>
            <a:stCxn id="6" idx="3"/>
            <a:endCxn id="7" idx="1"/>
          </p:cNvCxnSpPr>
          <p:nvPr/>
        </p:nvCxnSpPr>
        <p:spPr>
          <a:xfrm>
            <a:off x="4534406" y="2001739"/>
            <a:ext cx="832751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hape 22"/>
          <p:cNvCxnSpPr>
            <a:stCxn id="7" idx="3"/>
            <a:endCxn id="8" idx="1"/>
          </p:cNvCxnSpPr>
          <p:nvPr/>
        </p:nvCxnSpPr>
        <p:spPr>
          <a:xfrm>
            <a:off x="6274778" y="2001739"/>
            <a:ext cx="320359" cy="1588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>
            <a:stCxn id="8" idx="3"/>
            <a:endCxn id="9" idx="1"/>
          </p:cNvCxnSpPr>
          <p:nvPr/>
        </p:nvCxnSpPr>
        <p:spPr>
          <a:xfrm flipH="1">
            <a:off x="999907" y="2001739"/>
            <a:ext cx="6656739" cy="1507895"/>
          </a:xfrm>
          <a:prstGeom prst="bentConnector5">
            <a:avLst>
              <a:gd name="adj1" fmla="val -12735"/>
              <a:gd name="adj2" fmla="val 67905"/>
              <a:gd name="adj3" fmla="val 103434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hape 28"/>
          <p:cNvCxnSpPr>
            <a:stCxn id="10" idx="3"/>
            <a:endCxn id="11" idx="1"/>
          </p:cNvCxnSpPr>
          <p:nvPr/>
        </p:nvCxnSpPr>
        <p:spPr>
          <a:xfrm flipV="1">
            <a:off x="5743576" y="3506689"/>
            <a:ext cx="1164529" cy="2945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stCxn id="11" idx="3"/>
            <a:endCxn id="12" idx="1"/>
          </p:cNvCxnSpPr>
          <p:nvPr/>
        </p:nvCxnSpPr>
        <p:spPr>
          <a:xfrm flipH="1">
            <a:off x="824183" y="3506689"/>
            <a:ext cx="7071949" cy="2250845"/>
          </a:xfrm>
          <a:prstGeom prst="bentConnector5">
            <a:avLst>
              <a:gd name="adj1" fmla="val -8215"/>
              <a:gd name="adj2" fmla="val 64534"/>
              <a:gd name="adj3" fmla="val 103232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32"/>
          <p:cNvCxnSpPr>
            <a:stCxn id="12" idx="3"/>
            <a:endCxn id="13" idx="1"/>
          </p:cNvCxnSpPr>
          <p:nvPr/>
        </p:nvCxnSpPr>
        <p:spPr>
          <a:xfrm>
            <a:off x="2819400" y="5757534"/>
            <a:ext cx="710082" cy="1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hape 34"/>
          <p:cNvCxnSpPr>
            <a:stCxn id="13" idx="3"/>
            <a:endCxn id="14" idx="1"/>
          </p:cNvCxnSpPr>
          <p:nvPr/>
        </p:nvCxnSpPr>
        <p:spPr>
          <a:xfrm>
            <a:off x="5057776" y="5757535"/>
            <a:ext cx="447885" cy="1588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306" name="Picture 10" descr="D:\Documents and Settings\srickman\Local Settings\Temporary Internet Files\Content.IE5\SDLVD7QI\MP9003859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814" y="1323975"/>
            <a:ext cx="972911" cy="1362075"/>
          </a:xfrm>
          <a:prstGeom prst="rect">
            <a:avLst/>
          </a:prstGeom>
          <a:noFill/>
        </p:spPr>
      </p:pic>
      <p:pic>
        <p:nvPicPr>
          <p:cNvPr id="55307" name="Picture 11" descr="D:\Documents and Settings\srickman\Local Settings\Temporary Internet Files\Content.IE5\X0Z00CIN\MP90038596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9588" y="5143499"/>
            <a:ext cx="877661" cy="122872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47" name="TextBox 46"/>
          <p:cNvSpPr txBox="1"/>
          <p:nvPr/>
        </p:nvSpPr>
        <p:spPr>
          <a:xfrm>
            <a:off x="6330451" y="1028700"/>
            <a:ext cx="1584824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Solar Zenith Angle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368551" y="2466974"/>
            <a:ext cx="1518149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Form Factor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54" name="Elbow Connector 53"/>
          <p:cNvCxnSpPr>
            <a:stCxn id="55306" idx="3"/>
            <a:endCxn id="5" idx="1"/>
          </p:cNvCxnSpPr>
          <p:nvPr/>
        </p:nvCxnSpPr>
        <p:spPr>
          <a:xfrm flipV="1">
            <a:off x="1228725" y="2004684"/>
            <a:ext cx="262123" cy="329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Elbow Connector 55"/>
          <p:cNvCxnSpPr>
            <a:stCxn id="14" idx="3"/>
            <a:endCxn id="55307" idx="1"/>
          </p:cNvCxnSpPr>
          <p:nvPr/>
        </p:nvCxnSpPr>
        <p:spPr>
          <a:xfrm>
            <a:off x="7219951" y="5757535"/>
            <a:ext cx="379637" cy="327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6597151" y="4095748"/>
            <a:ext cx="1613399" cy="738664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The Celestial Inertial Coordinate System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60" name="Elbow Connector 59"/>
          <p:cNvCxnSpPr>
            <a:stCxn id="8" idx="0"/>
            <a:endCxn id="47" idx="2"/>
          </p:cNvCxnSpPr>
          <p:nvPr/>
        </p:nvCxnSpPr>
        <p:spPr>
          <a:xfrm rot="16200000" flipV="1">
            <a:off x="6868692" y="1590649"/>
            <a:ext cx="511373" cy="3029"/>
          </a:xfrm>
          <a:prstGeom prst="bentConnector3">
            <a:avLst>
              <a:gd name="adj1" fmla="val 50000"/>
            </a:avLst>
          </a:prstGeom>
          <a:ln w="19050">
            <a:solidFill>
              <a:srgbClr val="0070C0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Elbow Connector 63"/>
          <p:cNvCxnSpPr>
            <a:stCxn id="8" idx="2"/>
            <a:endCxn id="48" idx="0"/>
          </p:cNvCxnSpPr>
          <p:nvPr/>
        </p:nvCxnSpPr>
        <p:spPr>
          <a:xfrm rot="16200000" flipH="1">
            <a:off x="6971086" y="2310433"/>
            <a:ext cx="311347" cy="1734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Elbow Connector 73"/>
          <p:cNvCxnSpPr>
            <a:stCxn id="11" idx="2"/>
            <a:endCxn id="58" idx="0"/>
          </p:cNvCxnSpPr>
          <p:nvPr/>
        </p:nvCxnSpPr>
        <p:spPr>
          <a:xfrm rot="16200000" flipH="1">
            <a:off x="7185400" y="3877296"/>
            <a:ext cx="435171" cy="1732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Elbow Connector 52"/>
          <p:cNvCxnSpPr>
            <a:stCxn id="9" idx="3"/>
            <a:endCxn id="10" idx="1"/>
          </p:cNvCxnSpPr>
          <p:nvPr/>
        </p:nvCxnSpPr>
        <p:spPr>
          <a:xfrm>
            <a:off x="2752725" y="3509634"/>
            <a:ext cx="1066929" cy="1588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120276" y="4210645"/>
            <a:ext cx="1518149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Projected Area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84" name="Elbow Connector 83"/>
          <p:cNvCxnSpPr>
            <a:stCxn id="9" idx="2"/>
            <a:endCxn id="80" idx="0"/>
          </p:cNvCxnSpPr>
          <p:nvPr/>
        </p:nvCxnSpPr>
        <p:spPr>
          <a:xfrm rot="16200000" flipH="1">
            <a:off x="1658133" y="3989426"/>
            <a:ext cx="439401" cy="3035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025401" y="4210645"/>
            <a:ext cx="1518149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Time Constant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7" name="Elbow Connector 36"/>
          <p:cNvCxnSpPr>
            <a:stCxn id="10" idx="2"/>
            <a:endCxn id="36" idx="0"/>
          </p:cNvCxnSpPr>
          <p:nvPr/>
        </p:nvCxnSpPr>
        <p:spPr>
          <a:xfrm rot="16200000" flipH="1">
            <a:off x="4563345" y="3989513"/>
            <a:ext cx="439401" cy="2861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31537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Thermal Radiation Basics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Thermal Radiation Basics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Unlike conduction and convection, thermal radiation is a highly non-linear phenomenon and is proportional to the fourth power of an object's absolute temperature.</a:t>
            </a:r>
          </a:p>
          <a:p>
            <a:endParaRPr lang="en-US" sz="2800" dirty="0" smtClean="0"/>
          </a:p>
          <a:p>
            <a:r>
              <a:rPr lang="en-US" sz="2800" b="1" u="sng" dirty="0" smtClean="0"/>
              <a:t>Conduction and Convection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b="1" u="sng" dirty="0" smtClean="0"/>
              <a:t>Radiation</a:t>
            </a:r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0275" y="3619500"/>
            <a:ext cx="1133475" cy="504825"/>
          </a:xfrm>
          <a:prstGeom prst="rect">
            <a:avLst/>
          </a:prstGeom>
          <a:noFill/>
        </p:spPr>
      </p:pic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81700" y="4876800"/>
            <a:ext cx="1600200" cy="504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Classical theory used the Rayleigh-Jeans law to predict spectral distribution: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 u(</a:t>
            </a:r>
            <a:r>
              <a:rPr lang="en-US" sz="2800" dirty="0" smtClean="0">
                <a:latin typeface="Symbol" pitchFamily="18" charset="2"/>
              </a:rPr>
              <a:t>l</a:t>
            </a:r>
            <a:r>
              <a:rPr lang="en-US" sz="2800" dirty="0" smtClean="0"/>
              <a:t>) is the spectral radiance,</a:t>
            </a:r>
            <a:r>
              <a:rPr lang="en-US" sz="2800" dirty="0" smtClean="0">
                <a:latin typeface="Symbol" pitchFamily="18" charset="2"/>
              </a:rPr>
              <a:t> l</a:t>
            </a:r>
            <a:r>
              <a:rPr lang="en-US" sz="2800" dirty="0" smtClean="0"/>
              <a:t> is the wavelength, k is the Boltzmann constant, and T is temperature.</a:t>
            </a:r>
          </a:p>
          <a:p>
            <a:endParaRPr lang="en-US" sz="2800" dirty="0" smtClean="0"/>
          </a:p>
          <a:p>
            <a:r>
              <a:rPr lang="en-US" sz="2800" dirty="0" smtClean="0"/>
              <a:t>For large </a:t>
            </a:r>
            <a:r>
              <a:rPr lang="en-US" sz="2800" dirty="0" smtClean="0">
                <a:latin typeface="Symbol" pitchFamily="18" charset="2"/>
              </a:rPr>
              <a:t>l</a:t>
            </a:r>
            <a:r>
              <a:rPr lang="en-US" sz="2800" dirty="0" smtClean="0"/>
              <a:t>, there was good agreement with experiment but as </a:t>
            </a:r>
            <a:r>
              <a:rPr lang="en-US" sz="2800" dirty="0" smtClean="0">
                <a:latin typeface="Symbol" pitchFamily="18" charset="2"/>
              </a:rPr>
              <a:t>l</a:t>
            </a:r>
            <a:r>
              <a:rPr lang="en-US" sz="2800" dirty="0" smtClean="0"/>
              <a:t> approached zero, u(</a:t>
            </a:r>
            <a:r>
              <a:rPr lang="en-US" sz="2800" dirty="0" smtClean="0">
                <a:latin typeface="Symbol" pitchFamily="18" charset="2"/>
              </a:rPr>
              <a:t>l</a:t>
            </a:r>
            <a:r>
              <a:rPr lang="en-US" sz="2800" dirty="0" smtClean="0"/>
              <a:t>) approached infinity -- the "ultraviolet catastrophe."</a:t>
            </a:r>
            <a:endParaRPr lang="en-US" sz="2800" b="1" u="sng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Rayleigh-Jeans Law and the Ultraviolet Catastrophe (Ref. 1)</a:t>
            </a:r>
            <a:endParaRPr lang="en-US" sz="2800" b="1" dirty="0"/>
          </a:p>
        </p:txBody>
      </p:sp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98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98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95650" y="2571750"/>
            <a:ext cx="2514600" cy="485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By assuming that electromagnetic radiation is quantized, Max Planck showed that for a blackbody at a temperature, T: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 u(</a:t>
            </a:r>
            <a:r>
              <a:rPr lang="en-US" sz="2800" dirty="0" smtClean="0">
                <a:latin typeface="Symbol" pitchFamily="18" charset="2"/>
              </a:rPr>
              <a:t>l</a:t>
            </a:r>
            <a:r>
              <a:rPr lang="en-US" sz="2800" dirty="0" smtClean="0"/>
              <a:t>) is the spectral radiance,</a:t>
            </a:r>
            <a:r>
              <a:rPr lang="en-US" sz="2800" dirty="0" smtClean="0">
                <a:latin typeface="Symbol" pitchFamily="18" charset="2"/>
              </a:rPr>
              <a:t> l</a:t>
            </a:r>
            <a:r>
              <a:rPr lang="en-US" sz="2800" dirty="0" smtClean="0"/>
              <a:t> is the wavelength, h is Planck's constant, c is the speed of light, and k is the Boltzmann constant.</a:t>
            </a:r>
          </a:p>
          <a:p>
            <a:endParaRPr lang="en-US" sz="2800" dirty="0" smtClean="0"/>
          </a:p>
          <a:p>
            <a:r>
              <a:rPr lang="en-US" sz="2800" dirty="0" smtClean="0"/>
              <a:t>This is known as Planck's Law.</a:t>
            </a:r>
          </a:p>
          <a:p>
            <a:endParaRPr lang="en-US" sz="2800" b="1" u="sng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Blackbody Radiation and Planck's Law (Ref. 1)</a:t>
            </a:r>
            <a:endParaRPr lang="en-US" sz="2800" b="1" dirty="0"/>
          </a:p>
        </p:txBody>
      </p:sp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782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75" y="2933700"/>
            <a:ext cx="2847975" cy="1114425"/>
          </a:xfrm>
          <a:prstGeom prst="rect">
            <a:avLst/>
          </a:prstGeom>
          <a:noFill/>
        </p:spPr>
      </p:pic>
      <p:sp>
        <p:nvSpPr>
          <p:cNvPr id="77829" name="Rectangle 5"/>
          <p:cNvSpPr>
            <a:spLocks noChangeArrowheads="1"/>
          </p:cNvSpPr>
          <p:nvPr/>
        </p:nvSpPr>
        <p:spPr bwMode="auto">
          <a:xfrm>
            <a:off x="0" y="1571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Blackbody Radiation and Planck's Law (Ref. 1)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total energy density is given by: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Let x = </a:t>
            </a:r>
            <a:r>
              <a:rPr lang="en-US" sz="2800" dirty="0" err="1" smtClean="0"/>
              <a:t>hc</a:t>
            </a:r>
            <a:r>
              <a:rPr lang="en-US" sz="2800" dirty="0" smtClean="0"/>
              <a:t>/</a:t>
            </a:r>
            <a:r>
              <a:rPr lang="en-US" sz="2800" dirty="0" err="1" smtClean="0">
                <a:latin typeface="Symbol" pitchFamily="18" charset="2"/>
              </a:rPr>
              <a:t>l</a:t>
            </a:r>
            <a:r>
              <a:rPr lang="en-US" sz="2800" dirty="0" err="1" smtClean="0"/>
              <a:t>kT</a:t>
            </a:r>
            <a:r>
              <a:rPr lang="en-US" sz="2800" dirty="0" smtClean="0"/>
              <a:t>.  The integral becomes: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92774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2774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19275" y="2276475"/>
            <a:ext cx="5581650" cy="1114425"/>
          </a:xfrm>
          <a:prstGeom prst="rect">
            <a:avLst/>
          </a:prstGeom>
          <a:noFill/>
        </p:spPr>
      </p:pic>
      <p:sp>
        <p:nvSpPr>
          <p:cNvPr id="92775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27752" name="Rectangle 8"/>
          <p:cNvSpPr>
            <a:spLocks noChangeArrowheads="1"/>
          </p:cNvSpPr>
          <p:nvPr/>
        </p:nvSpPr>
        <p:spPr bwMode="auto">
          <a:xfrm>
            <a:off x="0" y="2524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2775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27755" name="Rectangle 11"/>
          <p:cNvSpPr>
            <a:spLocks noChangeArrowheads="1"/>
          </p:cNvSpPr>
          <p:nvPr/>
        </p:nvSpPr>
        <p:spPr bwMode="auto">
          <a:xfrm>
            <a:off x="0" y="1504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2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195" name="Rectangle 3"/>
          <p:cNvSpPr>
            <a:spLocks noChangeArrowheads="1"/>
          </p:cNvSpPr>
          <p:nvPr/>
        </p:nvSpPr>
        <p:spPr bwMode="auto">
          <a:xfrm>
            <a:off x="0" y="2238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21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198" name="Rectangle 6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2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201" name="Rectangle 9"/>
          <p:cNvSpPr>
            <a:spLocks noChangeArrowheads="1"/>
          </p:cNvSpPr>
          <p:nvPr/>
        </p:nvSpPr>
        <p:spPr bwMode="auto">
          <a:xfrm>
            <a:off x="0" y="1933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2203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2202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81075" y="4905375"/>
            <a:ext cx="7047427" cy="876300"/>
          </a:xfrm>
          <a:prstGeom prst="rect">
            <a:avLst/>
          </a:prstGeom>
          <a:noFill/>
        </p:spPr>
      </p:pic>
      <p:sp>
        <p:nvSpPr>
          <p:cNvPr id="1032204" name="Rectangle 12"/>
          <p:cNvSpPr>
            <a:spLocks noChangeArrowheads="1"/>
          </p:cNvSpPr>
          <p:nvPr/>
        </p:nvSpPr>
        <p:spPr bwMode="auto">
          <a:xfrm>
            <a:off x="0" y="1133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Blackbody Radiation and Planck's Law (Ref. 1)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see that: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and observe the quantity in the integral is dimensionless;</a:t>
            </a:r>
          </a:p>
          <a:p>
            <a:endParaRPr lang="en-US" sz="2800" dirty="0" smtClean="0"/>
          </a:p>
          <a:p>
            <a:r>
              <a:rPr lang="en-US" sz="2800" dirty="0" smtClean="0"/>
              <a:t>We conclude that the spectral radiance is proportional to T</a:t>
            </a:r>
            <a:r>
              <a:rPr lang="en-US" sz="2800" baseline="30000" dirty="0" smtClean="0"/>
              <a:t>4</a:t>
            </a:r>
            <a:r>
              <a:rPr lang="en-US" sz="2800" dirty="0" smtClean="0"/>
              <a:t> -  the Stefan-Boltzmann Law.</a:t>
            </a:r>
          </a:p>
        </p:txBody>
      </p:sp>
      <p:sp>
        <p:nvSpPr>
          <p:cNvPr id="92774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2775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27752" name="Rectangle 8"/>
          <p:cNvSpPr>
            <a:spLocks noChangeArrowheads="1"/>
          </p:cNvSpPr>
          <p:nvPr/>
        </p:nvSpPr>
        <p:spPr bwMode="auto">
          <a:xfrm>
            <a:off x="0" y="2524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2775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27755" name="Rectangle 11"/>
          <p:cNvSpPr>
            <a:spLocks noChangeArrowheads="1"/>
          </p:cNvSpPr>
          <p:nvPr/>
        </p:nvSpPr>
        <p:spPr bwMode="auto">
          <a:xfrm>
            <a:off x="0" y="1504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216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163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09800" y="2133600"/>
            <a:ext cx="4572000" cy="1047750"/>
          </a:xfrm>
          <a:prstGeom prst="rect">
            <a:avLst/>
          </a:prstGeom>
          <a:noFill/>
        </p:spPr>
      </p:pic>
      <p:sp>
        <p:nvSpPr>
          <p:cNvPr id="1221635" name="Rectangle 3"/>
          <p:cNvSpPr>
            <a:spLocks noChangeArrowheads="1"/>
          </p:cNvSpPr>
          <p:nvPr/>
        </p:nvSpPr>
        <p:spPr bwMode="auto">
          <a:xfrm>
            <a:off x="0" y="1504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Solar Spectrum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409602" name="Picture 2"/>
          <p:cNvPicPr>
            <a:picLocks noChangeAspect="1" noChangeArrowheads="1"/>
          </p:cNvPicPr>
          <p:nvPr/>
        </p:nvPicPr>
        <p:blipFill>
          <a:blip r:embed="rId2" cstate="print"/>
          <a:srcRect l="1086" t="767" r="970" b="1246"/>
          <a:stretch>
            <a:fillRect/>
          </a:stretch>
        </p:blipFill>
        <p:spPr bwMode="auto">
          <a:xfrm>
            <a:off x="1152526" y="1438275"/>
            <a:ext cx="6843554" cy="461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646786" y="6238875"/>
            <a:ext cx="18637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Wavelength, </a:t>
            </a:r>
            <a:r>
              <a:rPr lang="en-US" sz="1600" b="1" dirty="0" smtClean="0">
                <a:latin typeface="Symbol" pitchFamily="18" charset="2"/>
              </a:rPr>
              <a:t>l</a:t>
            </a:r>
            <a:r>
              <a:rPr lang="en-US" sz="1600" b="1" dirty="0" smtClean="0"/>
              <a:t> (nm)</a:t>
            </a:r>
            <a:endParaRPr lang="en-US" sz="1600" b="1" dirty="0"/>
          </a:p>
        </p:txBody>
      </p:sp>
      <p:sp>
        <p:nvSpPr>
          <p:cNvPr id="7" name="TextBox 6"/>
          <p:cNvSpPr txBox="1"/>
          <p:nvPr/>
        </p:nvSpPr>
        <p:spPr>
          <a:xfrm rot="16200000">
            <a:off x="-521857" y="3400425"/>
            <a:ext cx="28286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Spectral Irradiance (W/m</a:t>
            </a:r>
            <a:r>
              <a:rPr lang="en-US" sz="1600" b="1" baseline="30000" dirty="0" smtClean="0"/>
              <a:t>2</a:t>
            </a:r>
            <a:r>
              <a:rPr lang="en-US" sz="1600" b="1" dirty="0" smtClean="0"/>
              <a:t>/nm)</a:t>
            </a:r>
            <a:endParaRPr lang="en-US" sz="1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943225" y="1943100"/>
            <a:ext cx="233794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0070C0"/>
                </a:solidFill>
              </a:rPr>
              <a:t>Wehrli</a:t>
            </a:r>
            <a:r>
              <a:rPr lang="en-US" b="1" dirty="0" smtClean="0">
                <a:solidFill>
                  <a:srgbClr val="0070C0"/>
                </a:solidFill>
              </a:rPr>
              <a:t> 85 Data (Ref. 2)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52750" y="2771775"/>
            <a:ext cx="269176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</a:rPr>
              <a:t>Planck Blackbody (5777 K)</a:t>
            </a:r>
            <a:endParaRPr lang="en-US" b="1" dirty="0">
              <a:solidFill>
                <a:srgbClr val="C00000"/>
              </a:solidFill>
            </a:endParaRPr>
          </a:p>
        </p:txBody>
      </p:sp>
      <p:cxnSp>
        <p:nvCxnSpPr>
          <p:cNvPr id="11" name="Straight Arrow Connector 10"/>
          <p:cNvCxnSpPr>
            <a:stCxn id="8" idx="1"/>
          </p:cNvCxnSpPr>
          <p:nvPr/>
        </p:nvCxnSpPr>
        <p:spPr>
          <a:xfrm rot="10800000" flipV="1">
            <a:off x="2352675" y="2127766"/>
            <a:ext cx="590550" cy="4249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9" idx="1"/>
          </p:cNvCxnSpPr>
          <p:nvPr/>
        </p:nvCxnSpPr>
        <p:spPr>
          <a:xfrm rot="10800000" flipV="1">
            <a:off x="2647950" y="2956441"/>
            <a:ext cx="304800" cy="748784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Solar and Infrared Spectra (Ref. 3)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57325"/>
            <a:ext cx="41243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&gt;98% of the solar spectrum energy lies </a:t>
            </a:r>
            <a:r>
              <a:rPr lang="en-US" sz="2800" i="1" dirty="0" smtClean="0"/>
              <a:t>below</a:t>
            </a:r>
            <a:r>
              <a:rPr lang="en-US" sz="2800" dirty="0" smtClean="0"/>
              <a:t> 4000 nm;</a:t>
            </a:r>
          </a:p>
          <a:p>
            <a:endParaRPr lang="en-US" sz="2800" dirty="0" smtClean="0"/>
          </a:p>
          <a:p>
            <a:r>
              <a:rPr lang="en-US" sz="2800" dirty="0" smtClean="0"/>
              <a:t>For a blackbody at 300 K, &gt;99% of its energy lies </a:t>
            </a:r>
            <a:r>
              <a:rPr lang="en-US" sz="2800" i="1" dirty="0" smtClean="0"/>
              <a:t>above</a:t>
            </a:r>
            <a:r>
              <a:rPr lang="en-US" sz="2800" dirty="0" smtClean="0"/>
              <a:t> 4000 nm;</a:t>
            </a:r>
          </a:p>
          <a:p>
            <a:endParaRPr lang="en-US" sz="2800" dirty="0" smtClean="0"/>
          </a:p>
          <a:p>
            <a:r>
              <a:rPr lang="en-US" sz="2800" dirty="0" smtClean="0"/>
              <a:t>Think of these two regions as the </a:t>
            </a:r>
            <a:r>
              <a:rPr lang="en-US" sz="2800" b="1" dirty="0" smtClean="0"/>
              <a:t>solar</a:t>
            </a:r>
            <a:r>
              <a:rPr lang="en-US" sz="2800" dirty="0" smtClean="0"/>
              <a:t> and </a:t>
            </a:r>
            <a:r>
              <a:rPr lang="en-US" sz="2800" b="1" dirty="0" smtClean="0"/>
              <a:t>infrared</a:t>
            </a:r>
            <a:r>
              <a:rPr lang="en-US" sz="2800" dirty="0" smtClean="0"/>
              <a:t> spectra, respectively.</a:t>
            </a:r>
          </a:p>
        </p:txBody>
      </p:sp>
      <p:pic>
        <p:nvPicPr>
          <p:cNvPr id="112742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5802" y="1400174"/>
            <a:ext cx="3540997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1565" y="3943350"/>
            <a:ext cx="3585709" cy="243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Blackbody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blackbody is the perfect absorber and emitter of radiant energy;</a:t>
            </a:r>
          </a:p>
          <a:p>
            <a:endParaRPr lang="en-US" sz="2800" dirty="0" smtClean="0"/>
          </a:p>
          <a:p>
            <a:r>
              <a:rPr lang="en-US" sz="2800" dirty="0" smtClean="0"/>
              <a:t>The Stefan-Boltzmann law shows that energy radiated from a blackbody is a function only of its absolute temperature, T: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 </a:t>
            </a:r>
            <a:r>
              <a:rPr lang="en-US" sz="2800" dirty="0" smtClean="0">
                <a:latin typeface="Symbol" pitchFamily="18" charset="2"/>
              </a:rPr>
              <a:t>s</a:t>
            </a:r>
            <a:r>
              <a:rPr lang="en-US" sz="2800" dirty="0" smtClean="0"/>
              <a:t> = 5.67 </a:t>
            </a:r>
            <a:r>
              <a:rPr lang="en-US" sz="2800" dirty="0" smtClean="0">
                <a:sym typeface="Symbol"/>
              </a:rPr>
              <a:t></a:t>
            </a:r>
            <a:r>
              <a:rPr lang="en-US" sz="2800" dirty="0" smtClean="0"/>
              <a:t> 10</a:t>
            </a:r>
            <a:r>
              <a:rPr lang="en-US" sz="2800" baseline="30000" dirty="0" smtClean="0"/>
              <a:t>-8</a:t>
            </a:r>
            <a:r>
              <a:rPr lang="en-US" sz="2800" dirty="0" smtClean="0"/>
              <a:t> W/m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K</a:t>
            </a:r>
            <a:r>
              <a:rPr lang="en-US" sz="2800" baseline="30000" dirty="0" smtClean="0"/>
              <a:t>4</a:t>
            </a:r>
            <a:r>
              <a:rPr lang="en-US" sz="2800" dirty="0" smtClean="0"/>
              <a:t>.  </a:t>
            </a:r>
          </a:p>
          <a:p>
            <a:endParaRPr lang="en-US" sz="2800" b="1" u="sng" dirty="0" smtClean="0"/>
          </a:p>
        </p:txBody>
      </p:sp>
      <p:sp>
        <p:nvSpPr>
          <p:cNvPr id="112435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2435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74200" y="4493237"/>
            <a:ext cx="1276350" cy="485775"/>
          </a:xfrm>
          <a:prstGeom prst="rect">
            <a:avLst/>
          </a:prstGeom>
          <a:noFill/>
        </p:spPr>
      </p:pic>
      <p:sp>
        <p:nvSpPr>
          <p:cNvPr id="1124357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81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809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36024" y="4230806"/>
            <a:ext cx="1781175" cy="923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Grey Body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Most objects are not perfect blackbody absorbers or emitters -- they are said to be "grey";</a:t>
            </a:r>
          </a:p>
          <a:p>
            <a:endParaRPr lang="en-US" sz="2800" dirty="0" smtClean="0"/>
          </a:p>
          <a:p>
            <a:r>
              <a:rPr lang="en-US" sz="2800" dirty="0" smtClean="0"/>
              <a:t>To account for imperfect absorption and emission, the Stefan-Boltzmann equation is scaled by an emissivity term, </a:t>
            </a:r>
            <a:r>
              <a:rPr lang="en-US" sz="2800" dirty="0" smtClean="0">
                <a:latin typeface="Symbol" pitchFamily="18" charset="2"/>
              </a:rPr>
              <a:t>e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>
                <a:latin typeface="Symbol" pitchFamily="18" charset="2"/>
              </a:rPr>
              <a:t>e</a:t>
            </a:r>
            <a:r>
              <a:rPr lang="en-US" sz="2800" dirty="0" smtClean="0"/>
              <a:t> is a value between 0 and unity.</a:t>
            </a:r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02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00525" y="4448175"/>
            <a:ext cx="1438275" cy="485775"/>
          </a:xfrm>
          <a:prstGeom prst="rect">
            <a:avLst/>
          </a:prstGeom>
          <a:noFill/>
        </p:spPr>
      </p:pic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Solar </a:t>
            </a:r>
            <a:r>
              <a:rPr lang="en-US" sz="2800" b="1" dirty="0" err="1" smtClean="0"/>
              <a:t>Absorptance</a:t>
            </a:r>
            <a:r>
              <a:rPr lang="en-US" sz="2800" b="1" dirty="0" smtClean="0"/>
              <a:t> and Infrared </a:t>
            </a:r>
            <a:r>
              <a:rPr lang="en-US" sz="2800" b="1" dirty="0" err="1" smtClean="0"/>
              <a:t>Emittance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In the spacecraft thermal lexicon, we differentiate between how well a surface absorbs solar spectrum energy and how well it absorbs and emits infrared energy:</a:t>
            </a:r>
          </a:p>
          <a:p>
            <a:endParaRPr lang="en-US" sz="2800" dirty="0" smtClean="0"/>
          </a:p>
          <a:p>
            <a:r>
              <a:rPr lang="en-US" sz="2800" dirty="0" smtClean="0">
                <a:latin typeface="Symbol" pitchFamily="18" charset="2"/>
              </a:rPr>
              <a:t>a</a:t>
            </a:r>
            <a:r>
              <a:rPr lang="en-US" sz="2800" dirty="0" smtClean="0"/>
              <a:t> refers to solar </a:t>
            </a:r>
            <a:r>
              <a:rPr lang="en-US" sz="2800" dirty="0" err="1" smtClean="0"/>
              <a:t>absorptance</a:t>
            </a:r>
            <a:r>
              <a:rPr lang="en-US" sz="2800" dirty="0" smtClean="0"/>
              <a:t>;</a:t>
            </a:r>
          </a:p>
          <a:p>
            <a:r>
              <a:rPr lang="en-US" sz="2800" dirty="0" smtClean="0">
                <a:latin typeface="Symbol" pitchFamily="18" charset="2"/>
              </a:rPr>
              <a:t>e</a:t>
            </a:r>
            <a:r>
              <a:rPr lang="en-US" sz="2800" dirty="0" smtClean="0"/>
              <a:t> refers to infrared </a:t>
            </a:r>
            <a:r>
              <a:rPr lang="en-US" sz="2800" dirty="0" err="1" smtClean="0"/>
              <a:t>emittance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r>
              <a:rPr lang="en-US" sz="2800" dirty="0" smtClean="0"/>
              <a:t>But </a:t>
            </a:r>
            <a:r>
              <a:rPr lang="en-US" sz="2800" b="1" i="1" dirty="0" smtClean="0"/>
              <a:t>for a given wavelength</a:t>
            </a:r>
            <a:r>
              <a:rPr lang="en-US" sz="2800" dirty="0" smtClean="0"/>
              <a:t>, </a:t>
            </a:r>
            <a:r>
              <a:rPr lang="en-US" sz="2800" dirty="0" smtClean="0">
                <a:latin typeface="Symbol" pitchFamily="18" charset="2"/>
              </a:rPr>
              <a:t>l</a:t>
            </a:r>
            <a:r>
              <a:rPr lang="en-US" sz="2800" dirty="0" smtClean="0"/>
              <a:t>, the </a:t>
            </a:r>
            <a:r>
              <a:rPr lang="en-US" sz="2800" dirty="0" err="1" smtClean="0"/>
              <a:t>absorptance</a:t>
            </a:r>
            <a:r>
              <a:rPr lang="en-US" sz="2800" dirty="0" smtClean="0"/>
              <a:t> is equivalent to the </a:t>
            </a:r>
            <a:r>
              <a:rPr lang="en-US" sz="2800" dirty="0" err="1" smtClean="0"/>
              <a:t>emittance</a:t>
            </a:r>
            <a:r>
              <a:rPr lang="en-US" sz="2800" dirty="0" smtClean="0"/>
              <a:t>: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3829050" y="5792399"/>
          <a:ext cx="1214623" cy="511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052" name="Equation" r:id="rId3" imgW="723600" imgH="304560" progId="Equation.3">
                  <p:embed/>
                </p:oleObj>
              </mc:Choice>
              <mc:Fallback>
                <p:oleObj name="Equation" r:id="rId3" imgW="723600" imgH="30456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9050" y="5792399"/>
                        <a:ext cx="1214623" cy="5114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Conservation of Energy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09700"/>
            <a:ext cx="790574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Conservation of energy tells us that the energy absorbed by a surface, </a:t>
            </a:r>
            <a:r>
              <a:rPr lang="en-US" sz="2800" dirty="0" smtClean="0">
                <a:latin typeface="Symbol" pitchFamily="18" charset="2"/>
              </a:rPr>
              <a:t>a</a:t>
            </a:r>
            <a:r>
              <a:rPr lang="en-US" sz="2800" baseline="-25000" dirty="0" smtClean="0">
                <a:latin typeface="Symbol" pitchFamily="18" charset="2"/>
              </a:rPr>
              <a:t>l</a:t>
            </a:r>
            <a:r>
              <a:rPr lang="en-US" sz="2800" dirty="0" smtClean="0"/>
              <a:t> plus the energy reflected, </a:t>
            </a:r>
            <a:r>
              <a:rPr lang="en-US" sz="2800" dirty="0" err="1" smtClean="0">
                <a:latin typeface="Symbol" pitchFamily="18" charset="2"/>
              </a:rPr>
              <a:t>r</a:t>
            </a:r>
            <a:r>
              <a:rPr lang="en-US" sz="2800" baseline="-25000" dirty="0" err="1" smtClean="0">
                <a:latin typeface="Symbol" pitchFamily="18" charset="2"/>
              </a:rPr>
              <a:t>l</a:t>
            </a:r>
            <a:r>
              <a:rPr lang="en-US" sz="2800" dirty="0" smtClean="0"/>
              <a:t> plus the energy transmitted, </a:t>
            </a:r>
            <a:r>
              <a:rPr lang="en-US" sz="2800" dirty="0" err="1" smtClean="0">
                <a:latin typeface="Symbol" pitchFamily="18" charset="2"/>
              </a:rPr>
              <a:t>t</a:t>
            </a:r>
            <a:r>
              <a:rPr lang="en-US" sz="2800" baseline="-25000" dirty="0" err="1" smtClean="0">
                <a:latin typeface="Symbol" pitchFamily="18" charset="2"/>
              </a:rPr>
              <a:t>l</a:t>
            </a:r>
            <a:r>
              <a:rPr lang="en-US" sz="2800" dirty="0" smtClean="0"/>
              <a:t> must equal the energy incident on that surface: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For an opaque surface, </a:t>
            </a:r>
            <a:r>
              <a:rPr lang="en-US" sz="2800" dirty="0" err="1" smtClean="0">
                <a:latin typeface="Symbol" pitchFamily="18" charset="2"/>
              </a:rPr>
              <a:t>t</a:t>
            </a:r>
            <a:r>
              <a:rPr lang="en-US" sz="2800" baseline="-25000" dirty="0" err="1" smtClean="0">
                <a:latin typeface="Symbol" pitchFamily="18" charset="2"/>
              </a:rPr>
              <a:t>l</a:t>
            </a:r>
            <a:r>
              <a:rPr lang="en-US" sz="2800" dirty="0" smtClean="0"/>
              <a:t> = 0 and the equation simplifies to: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This will be important when we calculate </a:t>
            </a:r>
            <a:r>
              <a:rPr lang="en-US" sz="2800" dirty="0" err="1" smtClean="0"/>
              <a:t>albedo</a:t>
            </a:r>
            <a:r>
              <a:rPr lang="en-US" sz="2800" dirty="0" smtClean="0"/>
              <a:t> flux.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2992210" y="3287692"/>
          <a:ext cx="2731696" cy="561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5380" name="Equation" r:id="rId3" imgW="1485720" imgH="304560" progId="Equation.3">
                  <p:embed/>
                </p:oleObj>
              </mc:Choice>
              <mc:Fallback>
                <p:oleObj name="Equation" r:id="rId3" imgW="1485720" imgH="30456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2210" y="3287692"/>
                        <a:ext cx="2731696" cy="56106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5379" name="Object 3"/>
          <p:cNvGraphicFramePr>
            <a:graphicFrameLocks noChangeAspect="1"/>
          </p:cNvGraphicFramePr>
          <p:nvPr/>
        </p:nvGraphicFramePr>
        <p:xfrm>
          <a:off x="3123211" y="4960379"/>
          <a:ext cx="1920690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5381" name="Equation" r:id="rId5" imgW="1066680" imgH="304560" progId="Equation.3">
                  <p:embed/>
                </p:oleObj>
              </mc:Choice>
              <mc:Fallback>
                <p:oleObj name="Equation" r:id="rId5" imgW="1066680" imgH="30456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3211" y="4960379"/>
                        <a:ext cx="1920690" cy="549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Solar </a:t>
            </a:r>
            <a:r>
              <a:rPr lang="en-US" sz="2800" b="1" dirty="0" err="1" smtClean="0"/>
              <a:t>Absorptance</a:t>
            </a:r>
            <a:r>
              <a:rPr lang="en-US" sz="2800" b="1" dirty="0" smtClean="0"/>
              <a:t> and Infrared </a:t>
            </a:r>
            <a:r>
              <a:rPr lang="en-US" sz="2800" b="1" dirty="0" err="1" smtClean="0"/>
              <a:t>Emittance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When we differentiate between the solar and infrared spectra, </a:t>
            </a:r>
            <a:r>
              <a:rPr lang="en-US" sz="2800" b="1" i="1" dirty="0" smtClean="0"/>
              <a:t>we drop the </a:t>
            </a:r>
            <a:r>
              <a:rPr lang="en-US" sz="2800" b="1" i="1" dirty="0" smtClean="0">
                <a:latin typeface="Symbol" pitchFamily="18" charset="2"/>
              </a:rPr>
              <a:t>l</a:t>
            </a:r>
            <a:r>
              <a:rPr lang="en-US" sz="2800" b="1" i="1" dirty="0" smtClean="0"/>
              <a:t> subscript </a:t>
            </a:r>
            <a:r>
              <a:rPr lang="en-US" sz="2800" dirty="0" smtClean="0"/>
              <a:t>and it is understood that:</a:t>
            </a:r>
          </a:p>
          <a:p>
            <a:endParaRPr lang="en-US" sz="2800" dirty="0" smtClean="0"/>
          </a:p>
          <a:p>
            <a:r>
              <a:rPr lang="en-US" sz="2800" dirty="0" smtClean="0">
                <a:latin typeface="Symbol" pitchFamily="18" charset="2"/>
              </a:rPr>
              <a:t>a</a:t>
            </a:r>
            <a:r>
              <a:rPr lang="en-US" sz="2800" dirty="0" smtClean="0"/>
              <a:t> applies to the 0-4000 nm range;</a:t>
            </a:r>
          </a:p>
          <a:p>
            <a:endParaRPr lang="en-US" sz="2800" dirty="0" smtClean="0"/>
          </a:p>
          <a:p>
            <a:r>
              <a:rPr lang="en-US" sz="2800" dirty="0" smtClean="0">
                <a:latin typeface="Symbol" pitchFamily="18" charset="2"/>
              </a:rPr>
              <a:t>r</a:t>
            </a:r>
            <a:r>
              <a:rPr lang="en-US" sz="2800" dirty="0" smtClean="0"/>
              <a:t> applies, roughly, to the 0-4000 nm range;</a:t>
            </a:r>
          </a:p>
          <a:p>
            <a:endParaRPr lang="en-US" sz="2800" dirty="0" smtClean="0"/>
          </a:p>
          <a:p>
            <a:r>
              <a:rPr lang="en-US" sz="2800" dirty="0" smtClean="0">
                <a:latin typeface="Symbol" pitchFamily="18" charset="2"/>
              </a:rPr>
              <a:t>e</a:t>
            </a:r>
            <a:r>
              <a:rPr lang="en-US" sz="2800" dirty="0" smtClean="0"/>
              <a:t> applies to the 4000 nm and above range.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11582" y="31537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Orbits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ocuments and Settings\srickman\Local Settings\Temporary Internet Files\Content.IE5\TKVTDA0E\MC900432569[1]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auto">
          <a:xfrm>
            <a:off x="3393405" y="1705749"/>
            <a:ext cx="3209811" cy="320981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Anatomy of an Orbit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1064"/>
          <a:stretch>
            <a:fillRect/>
          </a:stretch>
        </p:blipFill>
        <p:spPr bwMode="auto">
          <a:xfrm>
            <a:off x="3717142" y="3477286"/>
            <a:ext cx="24955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51064"/>
          <a:stretch>
            <a:fillRect/>
          </a:stretch>
        </p:blipFill>
        <p:spPr bwMode="auto">
          <a:xfrm>
            <a:off x="3726667" y="3039136"/>
            <a:ext cx="24955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 rot="21221643">
            <a:off x="4172431" y="2762912"/>
            <a:ext cx="9596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Equator</a:t>
            </a:r>
            <a:endParaRPr lang="en-US" sz="1600" b="1" dirty="0"/>
          </a:p>
        </p:txBody>
      </p:sp>
      <p:sp>
        <p:nvSpPr>
          <p:cNvPr id="22" name="Arc 21"/>
          <p:cNvSpPr/>
          <p:nvPr/>
        </p:nvSpPr>
        <p:spPr>
          <a:xfrm rot="2197394">
            <a:off x="3748826" y="933906"/>
            <a:ext cx="1501230" cy="6034613"/>
          </a:xfrm>
          <a:prstGeom prst="arc">
            <a:avLst>
              <a:gd name="adj1" fmla="val 15212618"/>
              <a:gd name="adj2" fmla="val 9886381"/>
            </a:avLst>
          </a:prstGeom>
          <a:ln w="2540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>
            <a:spLocks noChangeAspect="1"/>
          </p:cNvSpPr>
          <p:nvPr/>
        </p:nvSpPr>
        <p:spPr>
          <a:xfrm>
            <a:off x="5424111" y="3820408"/>
            <a:ext cx="76200" cy="762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>
            <a:spLocks noChangeAspect="1"/>
          </p:cNvSpPr>
          <p:nvPr/>
        </p:nvSpPr>
        <p:spPr>
          <a:xfrm>
            <a:off x="6300080" y="1523806"/>
            <a:ext cx="76200" cy="762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5" descr="D:\Documents and Settings\srickman\Local Settings\Temporary Internet Files\Content.IE5\X0Z00CIN\MC90043471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5672829">
            <a:off x="3068055" y="4072598"/>
            <a:ext cx="544223" cy="544223"/>
          </a:xfrm>
          <a:prstGeom prst="rect">
            <a:avLst/>
          </a:prstGeom>
          <a:noFill/>
        </p:spPr>
      </p:pic>
      <p:cxnSp>
        <p:nvCxnSpPr>
          <p:cNvPr id="31" name="Straight Arrow Connector 30"/>
          <p:cNvCxnSpPr/>
          <p:nvPr/>
        </p:nvCxnSpPr>
        <p:spPr>
          <a:xfrm rot="5400000">
            <a:off x="2317897" y="3678871"/>
            <a:ext cx="3040911" cy="22966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endCxn id="28" idx="2"/>
          </p:cNvCxnSpPr>
          <p:nvPr/>
        </p:nvCxnSpPr>
        <p:spPr>
          <a:xfrm rot="5400000" flipH="1" flipV="1">
            <a:off x="4781594" y="1777614"/>
            <a:ext cx="1734193" cy="13027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Arc 34"/>
          <p:cNvSpPr/>
          <p:nvPr/>
        </p:nvSpPr>
        <p:spPr>
          <a:xfrm>
            <a:off x="5635254" y="3359895"/>
            <a:ext cx="308344" cy="701748"/>
          </a:xfrm>
          <a:prstGeom prst="arc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281475" y="3255182"/>
            <a:ext cx="2282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Inclination 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-- the tilt of the orbit plane with respect to the equator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129109" y="1177453"/>
            <a:ext cx="2215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Periapsis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-- the location of minimum orbit altitude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295400" y="4262979"/>
            <a:ext cx="27538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Ascending Node 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-- the location where the orbit crosses the equator headed south to north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988828" y="5305647"/>
            <a:ext cx="2147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Apoapsis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-- the location of maximum orbit altitude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1" name="Oval 40"/>
          <p:cNvSpPr>
            <a:spLocks noChangeAspect="1"/>
          </p:cNvSpPr>
          <p:nvPr/>
        </p:nvSpPr>
        <p:spPr>
          <a:xfrm>
            <a:off x="2642480" y="6305356"/>
            <a:ext cx="76200" cy="762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1548259" y="3164481"/>
            <a:ext cx="20601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True Anomaly 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-- angle from the </a:t>
            </a:r>
            <a:r>
              <a:rPr lang="en-US" sz="16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periapsis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location to the spacecraft location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919684" y="3272953"/>
            <a:ext cx="905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Focus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843793" y="313971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+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740491" y="4886986"/>
            <a:ext cx="905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Focus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625634" y="473931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+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541478" y="2011753"/>
            <a:ext cx="21923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Semimajor</a:t>
            </a:r>
            <a:r>
              <a:rPr 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Axis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-- half the distance from </a:t>
            </a:r>
            <a:r>
              <a:rPr lang="en-US" sz="16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apoapsis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to </a:t>
            </a:r>
            <a:r>
              <a:rPr lang="en-US" sz="16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periapsis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24634" y="1663228"/>
            <a:ext cx="22156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Argument of </a:t>
            </a:r>
            <a:r>
              <a:rPr lang="en-US" sz="16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Periapsis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-- the angle, measured in the orbit plane, from the ascending node to the </a:t>
            </a:r>
            <a:r>
              <a:rPr lang="en-US" sz="16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periapsis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629150" y="5419724"/>
            <a:ext cx="3790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Right Ascension of the Ascending Node 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will be discussed in a subsequent section.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Orbit Eccentricity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8"/>
            <a:ext cx="457377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eccentricity, e, of an ellipse is defined as: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 a is the length of the </a:t>
            </a:r>
            <a:r>
              <a:rPr lang="en-US" sz="2800" dirty="0" err="1" smtClean="0"/>
              <a:t>semimajor</a:t>
            </a:r>
            <a:r>
              <a:rPr lang="en-US" sz="2800" dirty="0" smtClean="0"/>
              <a:t> axis and f is the distance from the center to one of the foci.</a:t>
            </a:r>
          </a:p>
          <a:p>
            <a:endParaRPr lang="en-US" sz="2800" dirty="0" smtClean="0"/>
          </a:p>
          <a:p>
            <a:r>
              <a:rPr lang="en-US" sz="2800" dirty="0" smtClean="0"/>
              <a:t>For a circle, </a:t>
            </a:r>
            <a:r>
              <a:rPr lang="en-US" sz="2800" i="1" dirty="0" smtClean="0"/>
              <a:t>e</a:t>
            </a:r>
            <a:r>
              <a:rPr lang="en-US" sz="2800" dirty="0" smtClean="0"/>
              <a:t> = 0.</a:t>
            </a:r>
          </a:p>
        </p:txBody>
      </p:sp>
      <p:sp>
        <p:nvSpPr>
          <p:cNvPr id="7" name="Oval 6"/>
          <p:cNvSpPr/>
          <p:nvPr/>
        </p:nvSpPr>
        <p:spPr>
          <a:xfrm>
            <a:off x="5433237" y="1637414"/>
            <a:ext cx="3051544" cy="167994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6117266" y="4001385"/>
            <a:ext cx="1681090" cy="168249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803689" y="465267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+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627008" y="229707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+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012249" y="229707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+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812734" y="228326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+</a:t>
            </a:r>
            <a:endParaRPr lang="en-US" dirty="0"/>
          </a:p>
        </p:txBody>
      </p:sp>
      <p:sp>
        <p:nvSpPr>
          <p:cNvPr id="13" name="Right Brace 12"/>
          <p:cNvSpPr/>
          <p:nvPr/>
        </p:nvSpPr>
        <p:spPr>
          <a:xfrm rot="16200000">
            <a:off x="7570382" y="1403497"/>
            <a:ext cx="297715" cy="1531089"/>
          </a:xfrm>
          <a:prstGeom prst="rightBrac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Brace 13"/>
          <p:cNvSpPr/>
          <p:nvPr/>
        </p:nvSpPr>
        <p:spPr>
          <a:xfrm rot="5400000">
            <a:off x="7409121" y="2177903"/>
            <a:ext cx="283535" cy="1208565"/>
          </a:xfrm>
          <a:prstGeom prst="righ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538484" y="1701209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a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403805" y="2906232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f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7" name="Right Brace 16"/>
          <p:cNvSpPr/>
          <p:nvPr/>
        </p:nvSpPr>
        <p:spPr>
          <a:xfrm rot="5400000">
            <a:off x="7290391" y="4621620"/>
            <a:ext cx="173666" cy="854148"/>
          </a:xfrm>
          <a:prstGeom prst="rightBrac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244317" y="5128437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a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22559" y="4281376"/>
            <a:ext cx="4908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f=0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1366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366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14550" y="2352675"/>
            <a:ext cx="857250" cy="876300"/>
          </a:xfrm>
          <a:prstGeom prst="rect">
            <a:avLst/>
          </a:prstGeom>
          <a:noFill/>
        </p:spPr>
      </p:pic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Orbit Eccentricity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11366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8202" y="1447798"/>
            <a:ext cx="386714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Three orbits with the same </a:t>
            </a:r>
            <a:r>
              <a:rPr lang="en-US" sz="2800" dirty="0" err="1" smtClean="0"/>
              <a:t>semimajor</a:t>
            </a:r>
            <a:r>
              <a:rPr lang="en-US" sz="2800" dirty="0" smtClean="0"/>
              <a:t> axis are shown here;</a:t>
            </a:r>
          </a:p>
          <a:p>
            <a:endParaRPr lang="en-US" sz="2800" dirty="0" smtClean="0"/>
          </a:p>
          <a:p>
            <a:r>
              <a:rPr lang="en-US" sz="2800" dirty="0" smtClean="0"/>
              <a:t>The only difference is the orbit eccentricity:</a:t>
            </a:r>
          </a:p>
          <a:p>
            <a:endParaRPr lang="en-US" sz="2800" dirty="0" smtClean="0"/>
          </a:p>
          <a:p>
            <a:r>
              <a:rPr lang="en-US" sz="2800" b="1" i="1" dirty="0" smtClean="0">
                <a:solidFill>
                  <a:srgbClr val="0070C0"/>
                </a:solidFill>
              </a:rPr>
              <a:t>e</a:t>
            </a:r>
            <a:r>
              <a:rPr lang="en-US" sz="2800" b="1" dirty="0" smtClean="0">
                <a:solidFill>
                  <a:srgbClr val="0070C0"/>
                </a:solidFill>
              </a:rPr>
              <a:t> = 0.0 (circular)</a:t>
            </a:r>
          </a:p>
          <a:p>
            <a:r>
              <a:rPr lang="en-US" sz="2800" b="1" i="1" dirty="0" smtClean="0">
                <a:solidFill>
                  <a:srgbClr val="C00000"/>
                </a:solidFill>
              </a:rPr>
              <a:t>e</a:t>
            </a:r>
            <a:r>
              <a:rPr lang="en-US" sz="2800" b="1" dirty="0" smtClean="0">
                <a:solidFill>
                  <a:srgbClr val="C00000"/>
                </a:solidFill>
              </a:rPr>
              <a:t> = 0.4</a:t>
            </a:r>
          </a:p>
          <a:p>
            <a:r>
              <a:rPr lang="en-US" sz="2800" b="1" i="1" dirty="0" smtClean="0">
                <a:solidFill>
                  <a:srgbClr val="00B050"/>
                </a:solidFill>
              </a:rPr>
              <a:t>e</a:t>
            </a:r>
            <a:r>
              <a:rPr lang="en-US" sz="2800" b="1" dirty="0" smtClean="0">
                <a:solidFill>
                  <a:srgbClr val="00B050"/>
                </a:solidFill>
              </a:rPr>
              <a:t> = 0.8 </a:t>
            </a:r>
          </a:p>
        </p:txBody>
      </p:sp>
      <p:sp>
        <p:nvSpPr>
          <p:cNvPr id="113357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3572" name="Rectangle 4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357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3575" name="Rectangle 7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2236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998577">
            <a:off x="4643438" y="2129073"/>
            <a:ext cx="3957637" cy="2876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D:\Documents and Settings\srickman\Local Settings\Temporary Internet Files\Content.IE5\TKVTDA0E\MC900432569[1]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auto">
          <a:xfrm>
            <a:off x="6126306" y="3762375"/>
            <a:ext cx="572160" cy="5721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Circular Orbits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Circular orbits are easier to describe because they are a degenerate case of the ellipse;</a:t>
            </a:r>
          </a:p>
          <a:p>
            <a:endParaRPr lang="en-US" sz="2800" dirty="0" smtClean="0"/>
          </a:p>
          <a:p>
            <a:r>
              <a:rPr lang="en-US" sz="2800" dirty="0" smtClean="0"/>
              <a:t>For a circular orbit, the </a:t>
            </a:r>
            <a:r>
              <a:rPr lang="en-US" sz="2800" dirty="0" err="1" smtClean="0"/>
              <a:t>semimajor</a:t>
            </a:r>
            <a:r>
              <a:rPr lang="en-US" sz="2800" dirty="0" smtClean="0"/>
              <a:t> and </a:t>
            </a:r>
            <a:r>
              <a:rPr lang="en-US" sz="2800" dirty="0" err="1" smtClean="0"/>
              <a:t>semiminor</a:t>
            </a:r>
            <a:r>
              <a:rPr lang="en-US" sz="2800" dirty="0" smtClean="0"/>
              <a:t> axes are equal in length and, because of this, the argument of </a:t>
            </a:r>
            <a:r>
              <a:rPr lang="en-US" sz="2800" dirty="0" err="1" smtClean="0"/>
              <a:t>periapsis</a:t>
            </a:r>
            <a:r>
              <a:rPr lang="en-US" sz="2800" dirty="0" smtClean="0"/>
              <a:t> is undefined;</a:t>
            </a:r>
          </a:p>
          <a:p>
            <a:endParaRPr lang="en-US" sz="2800" dirty="0" smtClean="0"/>
          </a:p>
          <a:p>
            <a:r>
              <a:rPr lang="en-US" sz="2800" dirty="0" smtClean="0"/>
              <a:t>Hence, the shape and orientation of a circular orbit may be described by its radius, inclination and right ascension of the ascending node, only.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92532" y="31537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Solar Flux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Solar Flux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5" name="Picture 4" descr="latest_4096_03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67250" y="1133475"/>
            <a:ext cx="4019550" cy="40195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33926" y="5133975"/>
            <a:ext cx="38671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The Sun as seen by the Solar Dynamics Observatory on 04 May 2011</a:t>
            </a:r>
          </a:p>
          <a:p>
            <a:pPr algn="ctr"/>
            <a:endParaRPr lang="en-US" b="1" dirty="0" smtClean="0"/>
          </a:p>
          <a:p>
            <a:pPr algn="ctr"/>
            <a:r>
              <a:rPr lang="en-US" b="1" dirty="0" smtClean="0"/>
              <a:t>NASA Photo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838202" y="1447797"/>
            <a:ext cx="384809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At a distance of 1 </a:t>
            </a:r>
            <a:r>
              <a:rPr lang="en-US" sz="2800" dirty="0" err="1" smtClean="0"/>
              <a:t>a.u</a:t>
            </a:r>
            <a:r>
              <a:rPr lang="en-US" sz="2800" dirty="0" smtClean="0"/>
              <a:t>., the intensity of the incoming solar flux is 1367 W/m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(Ref. 4);</a:t>
            </a:r>
          </a:p>
          <a:p>
            <a:endParaRPr lang="en-US" sz="2800" dirty="0" smtClean="0"/>
          </a:p>
          <a:p>
            <a:r>
              <a:rPr lang="en-US" sz="2800" dirty="0" smtClean="0"/>
              <a:t>We seek an expression that allows us to calculate the intensity of the solar flux at any distance.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Solar System Geometry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038725" y="2085975"/>
            <a:ext cx="3543300" cy="31718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6433" name="Picture 1" descr="D:\Documents and Settings\srickman\Local Settings\Temporary Internet Files\Content.IE5\X0Z00CIN\MC91021703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48499" y="3324224"/>
            <a:ext cx="733425" cy="733425"/>
          </a:xfrm>
          <a:prstGeom prst="rect">
            <a:avLst/>
          </a:prstGeom>
          <a:noFill/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/>
          <a:srcRect b="7534"/>
          <a:stretch>
            <a:fillRect/>
          </a:stretch>
        </p:blipFill>
        <p:spPr bwMode="auto">
          <a:xfrm>
            <a:off x="8352050" y="3495675"/>
            <a:ext cx="425238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val 13"/>
          <p:cNvSpPr/>
          <p:nvPr/>
        </p:nvSpPr>
        <p:spPr>
          <a:xfrm>
            <a:off x="7810500" y="2314575"/>
            <a:ext cx="352425" cy="371475"/>
          </a:xfrm>
          <a:prstGeom prst="ellipse">
            <a:avLst/>
          </a:prstGeom>
          <a:solidFill>
            <a:schemeClr val="bg1"/>
          </a:solidFill>
          <a:ln w="158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876800" y="3486150"/>
            <a:ext cx="352425" cy="371475"/>
          </a:xfrm>
          <a:prstGeom prst="ellipse">
            <a:avLst/>
          </a:prstGeom>
          <a:solidFill>
            <a:schemeClr val="bg1"/>
          </a:solidFill>
          <a:ln w="158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7410450" y="3676650"/>
            <a:ext cx="1171575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5400000" flipH="1" flipV="1">
            <a:off x="7091363" y="2795588"/>
            <a:ext cx="1190625" cy="5905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10800000" flipV="1">
            <a:off x="5057776" y="3686174"/>
            <a:ext cx="2333625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772400" y="3152775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Symbol" pitchFamily="18" charset="2"/>
              </a:rPr>
              <a:t>n</a:t>
            </a:r>
            <a:endParaRPr lang="en-US" b="1" dirty="0">
              <a:latin typeface="Symbol" pitchFamily="18" charset="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48600" y="3448050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r</a:t>
            </a:r>
            <a:r>
              <a:rPr lang="en-US" b="1" baseline="-25000" dirty="0" err="1" smtClean="0"/>
              <a:t>P</a:t>
            </a:r>
            <a:endParaRPr lang="en-US" b="1" baseline="-25000" dirty="0"/>
          </a:p>
        </p:txBody>
      </p:sp>
      <p:sp>
        <p:nvSpPr>
          <p:cNvPr id="12" name="Arc 11"/>
          <p:cNvSpPr/>
          <p:nvPr/>
        </p:nvSpPr>
        <p:spPr>
          <a:xfrm>
            <a:off x="7315200" y="2962275"/>
            <a:ext cx="895350" cy="1323975"/>
          </a:xfrm>
          <a:prstGeom prst="arc">
            <a:avLst>
              <a:gd name="adj1" fmla="val 16200000"/>
              <a:gd name="adj2" fmla="val 222086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953125" y="3476625"/>
            <a:ext cx="35939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r</a:t>
            </a:r>
            <a:r>
              <a:rPr lang="en-US" b="1" baseline="-25000" dirty="0" err="1" smtClean="0"/>
              <a:t>A</a:t>
            </a:r>
            <a:endParaRPr lang="en-US" b="1" baseline="-25000" dirty="0"/>
          </a:p>
        </p:txBody>
      </p:sp>
      <p:sp>
        <p:nvSpPr>
          <p:cNvPr id="22" name="TextBox 21"/>
          <p:cNvSpPr txBox="1"/>
          <p:nvPr/>
        </p:nvSpPr>
        <p:spPr>
          <a:xfrm>
            <a:off x="838202" y="1476375"/>
            <a:ext cx="360044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Earth's orbit around the sun is slightly elliptical (</a:t>
            </a:r>
            <a:r>
              <a:rPr lang="en-US" sz="2800" i="1" dirty="0" smtClean="0"/>
              <a:t>e</a:t>
            </a:r>
            <a:r>
              <a:rPr lang="en-US" sz="2800" dirty="0" smtClean="0"/>
              <a:t> = 0.0167);</a:t>
            </a:r>
          </a:p>
          <a:p>
            <a:endParaRPr lang="en-US" sz="2800" dirty="0" smtClean="0"/>
          </a:p>
          <a:p>
            <a:r>
              <a:rPr lang="en-US" sz="2800" dirty="0" smtClean="0"/>
              <a:t>Earth closer to the sun during part of the year;</a:t>
            </a:r>
          </a:p>
          <a:p>
            <a:endParaRPr lang="en-US" sz="2800" dirty="0" smtClean="0"/>
          </a:p>
          <a:p>
            <a:r>
              <a:rPr lang="en-US" sz="2800" dirty="0" smtClean="0"/>
              <a:t>Earth's average distance from the sun, a, is one half  of the ellipse's major axis.</a:t>
            </a:r>
          </a:p>
        </p:txBody>
      </p:sp>
      <p:sp>
        <p:nvSpPr>
          <p:cNvPr id="23" name="Right Brace 22"/>
          <p:cNvSpPr/>
          <p:nvPr/>
        </p:nvSpPr>
        <p:spPr>
          <a:xfrm rot="5400000">
            <a:off x="6638924" y="2533649"/>
            <a:ext cx="352425" cy="3533775"/>
          </a:xfrm>
          <a:prstGeom prst="rightBrac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6619875" y="4486275"/>
            <a:ext cx="412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2a</a:t>
            </a:r>
            <a:endParaRPr lang="en-US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Solar System Geometry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038725" y="2085975"/>
            <a:ext cx="3543300" cy="31718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6433" name="Picture 1" descr="D:\Documents and Settings\srickman\Local Settings\Temporary Internet Files\Content.IE5\X0Z00CIN\MC91021703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48499" y="3324224"/>
            <a:ext cx="733425" cy="733425"/>
          </a:xfrm>
          <a:prstGeom prst="rect">
            <a:avLst/>
          </a:prstGeom>
          <a:noFill/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/>
          <a:srcRect b="7534"/>
          <a:stretch>
            <a:fillRect/>
          </a:stretch>
        </p:blipFill>
        <p:spPr bwMode="auto">
          <a:xfrm>
            <a:off x="8352050" y="3495675"/>
            <a:ext cx="425238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val 13"/>
          <p:cNvSpPr/>
          <p:nvPr/>
        </p:nvSpPr>
        <p:spPr>
          <a:xfrm>
            <a:off x="7810500" y="2314575"/>
            <a:ext cx="352425" cy="371475"/>
          </a:xfrm>
          <a:prstGeom prst="ellipse">
            <a:avLst/>
          </a:prstGeom>
          <a:solidFill>
            <a:schemeClr val="bg1"/>
          </a:solidFill>
          <a:ln w="158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876800" y="3486150"/>
            <a:ext cx="352425" cy="371475"/>
          </a:xfrm>
          <a:prstGeom prst="ellipse">
            <a:avLst/>
          </a:prstGeom>
          <a:solidFill>
            <a:schemeClr val="bg1"/>
          </a:solidFill>
          <a:ln w="158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7410450" y="3676650"/>
            <a:ext cx="1171575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5400000" flipH="1" flipV="1">
            <a:off x="7091363" y="2795588"/>
            <a:ext cx="1190625" cy="5905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10800000" flipV="1">
            <a:off x="5057776" y="3686174"/>
            <a:ext cx="2333625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772400" y="3152775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Symbol" pitchFamily="18" charset="2"/>
              </a:rPr>
              <a:t>n</a:t>
            </a:r>
            <a:endParaRPr lang="en-US" b="1" dirty="0">
              <a:latin typeface="Symbol" pitchFamily="18" charset="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48600" y="3448050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r</a:t>
            </a:r>
            <a:r>
              <a:rPr lang="en-US" b="1" baseline="-25000" dirty="0" err="1" smtClean="0"/>
              <a:t>P</a:t>
            </a:r>
            <a:endParaRPr lang="en-US" b="1" baseline="-25000" dirty="0"/>
          </a:p>
        </p:txBody>
      </p:sp>
      <p:sp>
        <p:nvSpPr>
          <p:cNvPr id="12" name="Arc 11"/>
          <p:cNvSpPr/>
          <p:nvPr/>
        </p:nvSpPr>
        <p:spPr>
          <a:xfrm>
            <a:off x="7315200" y="2962275"/>
            <a:ext cx="895350" cy="1323975"/>
          </a:xfrm>
          <a:prstGeom prst="arc">
            <a:avLst>
              <a:gd name="adj1" fmla="val 16200000"/>
              <a:gd name="adj2" fmla="val 222086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953125" y="3476625"/>
            <a:ext cx="35939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r</a:t>
            </a:r>
            <a:r>
              <a:rPr lang="en-US" b="1" baseline="-25000" dirty="0" err="1" smtClean="0"/>
              <a:t>A</a:t>
            </a:r>
            <a:endParaRPr lang="en-US" b="1" baseline="-25000" dirty="0"/>
          </a:p>
        </p:txBody>
      </p:sp>
      <p:sp>
        <p:nvSpPr>
          <p:cNvPr id="22" name="TextBox 21"/>
          <p:cNvSpPr txBox="1"/>
          <p:nvPr/>
        </p:nvSpPr>
        <p:spPr>
          <a:xfrm>
            <a:off x="838202" y="1447797"/>
            <a:ext cx="384809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Earth's closest approach to the sun is called </a:t>
            </a:r>
            <a:r>
              <a:rPr lang="en-US" sz="2800" b="1" dirty="0" smtClean="0"/>
              <a:t>perihelion</a:t>
            </a:r>
            <a:r>
              <a:rPr lang="en-US" sz="2800" dirty="0" smtClean="0"/>
              <a:t> (</a:t>
            </a:r>
            <a:r>
              <a:rPr lang="en-US" sz="2800" dirty="0" err="1" smtClean="0"/>
              <a:t>r</a:t>
            </a:r>
            <a:r>
              <a:rPr lang="en-US" sz="2800" baseline="-25000" dirty="0" err="1" smtClean="0"/>
              <a:t>P</a:t>
            </a:r>
            <a:r>
              <a:rPr lang="en-US" sz="2800" dirty="0" smtClean="0"/>
              <a:t>);</a:t>
            </a:r>
          </a:p>
          <a:p>
            <a:endParaRPr lang="en-US" sz="2800" dirty="0" smtClean="0"/>
          </a:p>
          <a:p>
            <a:r>
              <a:rPr lang="en-US" sz="2800" dirty="0" smtClean="0"/>
              <a:t>Earth's most distant point from the sun is called </a:t>
            </a:r>
            <a:r>
              <a:rPr lang="en-US" sz="2800" b="1" dirty="0" smtClean="0"/>
              <a:t>aphelion</a:t>
            </a:r>
            <a:r>
              <a:rPr lang="en-US" sz="2800" dirty="0" smtClean="0"/>
              <a:t> (</a:t>
            </a:r>
            <a:r>
              <a:rPr lang="en-US" sz="2800" dirty="0" err="1" smtClean="0"/>
              <a:t>r</a:t>
            </a:r>
            <a:r>
              <a:rPr lang="en-US" sz="2800" baseline="-25000" dirty="0" err="1" smtClean="0"/>
              <a:t>A</a:t>
            </a:r>
            <a:r>
              <a:rPr lang="en-US" sz="2800" dirty="0" smtClean="0"/>
              <a:t>);</a:t>
            </a:r>
          </a:p>
          <a:p>
            <a:endParaRPr lang="en-US" sz="2800" dirty="0" smtClean="0"/>
          </a:p>
          <a:p>
            <a:r>
              <a:rPr lang="en-US" sz="2800" dirty="0" smtClean="0"/>
              <a:t>Earth's angular position from perihelion is called </a:t>
            </a:r>
            <a:r>
              <a:rPr lang="en-US" sz="2800" b="1" dirty="0" smtClean="0"/>
              <a:t>true anomaly </a:t>
            </a:r>
            <a:r>
              <a:rPr lang="en-US" sz="2800" dirty="0" smtClean="0"/>
              <a:t>(</a:t>
            </a:r>
            <a:r>
              <a:rPr lang="en-US" sz="2800" dirty="0" smtClean="0">
                <a:latin typeface="Symbol" pitchFamily="18" charset="2"/>
              </a:rPr>
              <a:t>n</a:t>
            </a:r>
            <a:r>
              <a:rPr lang="en-US" sz="2800" dirty="0" smtClean="0"/>
              <a:t>).</a:t>
            </a:r>
          </a:p>
        </p:txBody>
      </p:sp>
      <p:sp>
        <p:nvSpPr>
          <p:cNvPr id="23" name="Right Brace 22"/>
          <p:cNvSpPr/>
          <p:nvPr/>
        </p:nvSpPr>
        <p:spPr>
          <a:xfrm rot="5400000">
            <a:off x="6638924" y="2533649"/>
            <a:ext cx="352425" cy="3533775"/>
          </a:xfrm>
          <a:prstGeom prst="rightBrac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6619875" y="4486275"/>
            <a:ext cx="412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2a</a:t>
            </a:r>
            <a:endParaRPr lang="en-US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Solar System Geometry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038725" y="2085975"/>
            <a:ext cx="3543300" cy="31718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6433" name="Picture 1" descr="D:\Documents and Settings\srickman\Local Settings\Temporary Internet Files\Content.IE5\X0Z00CIN\MC91021703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48499" y="3324224"/>
            <a:ext cx="733425" cy="733425"/>
          </a:xfrm>
          <a:prstGeom prst="rect">
            <a:avLst/>
          </a:prstGeom>
          <a:noFill/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/>
          <a:srcRect b="7534"/>
          <a:stretch>
            <a:fillRect/>
          </a:stretch>
        </p:blipFill>
        <p:spPr bwMode="auto">
          <a:xfrm>
            <a:off x="8352050" y="3495675"/>
            <a:ext cx="425238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val 13"/>
          <p:cNvSpPr/>
          <p:nvPr/>
        </p:nvSpPr>
        <p:spPr>
          <a:xfrm>
            <a:off x="7810500" y="2314575"/>
            <a:ext cx="352425" cy="371475"/>
          </a:xfrm>
          <a:prstGeom prst="ellipse">
            <a:avLst/>
          </a:prstGeom>
          <a:solidFill>
            <a:schemeClr val="bg1"/>
          </a:solidFill>
          <a:ln w="158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876800" y="3486150"/>
            <a:ext cx="352425" cy="371475"/>
          </a:xfrm>
          <a:prstGeom prst="ellipse">
            <a:avLst/>
          </a:prstGeom>
          <a:solidFill>
            <a:schemeClr val="bg1"/>
          </a:solidFill>
          <a:ln w="158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7410450" y="3676650"/>
            <a:ext cx="1171575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5400000" flipH="1" flipV="1">
            <a:off x="7091363" y="2795588"/>
            <a:ext cx="1190625" cy="5905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10800000" flipV="1">
            <a:off x="5057776" y="3686174"/>
            <a:ext cx="2333625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772400" y="3152775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Symbol" pitchFamily="18" charset="2"/>
              </a:rPr>
              <a:t>n</a:t>
            </a:r>
            <a:endParaRPr lang="en-US" b="1" dirty="0">
              <a:latin typeface="Symbol" pitchFamily="18" charset="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48600" y="3448050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r</a:t>
            </a:r>
            <a:r>
              <a:rPr lang="en-US" b="1" baseline="-25000" dirty="0" err="1" smtClean="0"/>
              <a:t>P</a:t>
            </a:r>
            <a:endParaRPr lang="en-US" b="1" baseline="-25000" dirty="0"/>
          </a:p>
        </p:txBody>
      </p:sp>
      <p:sp>
        <p:nvSpPr>
          <p:cNvPr id="12" name="Arc 11"/>
          <p:cNvSpPr/>
          <p:nvPr/>
        </p:nvSpPr>
        <p:spPr>
          <a:xfrm>
            <a:off x="7315200" y="2962275"/>
            <a:ext cx="895350" cy="1323975"/>
          </a:xfrm>
          <a:prstGeom prst="arc">
            <a:avLst>
              <a:gd name="adj1" fmla="val 16200000"/>
              <a:gd name="adj2" fmla="val 222086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953125" y="3476625"/>
            <a:ext cx="35939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r</a:t>
            </a:r>
            <a:r>
              <a:rPr lang="en-US" b="1" baseline="-25000" dirty="0" err="1" smtClean="0"/>
              <a:t>A</a:t>
            </a:r>
            <a:endParaRPr lang="en-US" b="1" baseline="-25000" dirty="0"/>
          </a:p>
        </p:txBody>
      </p:sp>
      <p:sp>
        <p:nvSpPr>
          <p:cNvPr id="22" name="TextBox 21"/>
          <p:cNvSpPr txBox="1"/>
          <p:nvPr/>
        </p:nvSpPr>
        <p:spPr>
          <a:xfrm>
            <a:off x="838202" y="1447797"/>
            <a:ext cx="384809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Earth's distance from the sun may be determined for any value of true anomaly, </a:t>
            </a:r>
            <a:r>
              <a:rPr lang="en-US" sz="2800" dirty="0" smtClean="0">
                <a:latin typeface="Symbol" pitchFamily="18" charset="2"/>
              </a:rPr>
              <a:t>n</a:t>
            </a:r>
            <a:r>
              <a:rPr lang="en-US" sz="2800" dirty="0" smtClean="0"/>
              <a:t> by using the formula:</a:t>
            </a:r>
          </a:p>
        </p:txBody>
      </p:sp>
      <p:sp>
        <p:nvSpPr>
          <p:cNvPr id="23" name="Right Brace 22"/>
          <p:cNvSpPr/>
          <p:nvPr/>
        </p:nvSpPr>
        <p:spPr>
          <a:xfrm rot="5400000">
            <a:off x="6638924" y="2533649"/>
            <a:ext cx="352425" cy="3533775"/>
          </a:xfrm>
          <a:prstGeom prst="rightBrac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6619875" y="4486275"/>
            <a:ext cx="412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2a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37581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75811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3829050"/>
            <a:ext cx="2933700" cy="971550"/>
          </a:xfrm>
          <a:prstGeom prst="rect">
            <a:avLst/>
          </a:prstGeom>
          <a:noFill/>
        </p:spPr>
      </p:pic>
      <p:sp>
        <p:nvSpPr>
          <p:cNvPr id="375813" name="Rectangle 5"/>
          <p:cNvSpPr>
            <a:spLocks noChangeArrowheads="1"/>
          </p:cNvSpPr>
          <p:nvPr/>
        </p:nvSpPr>
        <p:spPr bwMode="auto">
          <a:xfrm>
            <a:off x="0" y="1428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Solar System Geometry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229225" y="2085975"/>
            <a:ext cx="3543300" cy="3171825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6433" name="Picture 1" descr="D:\Documents and Settings\srickman\Local Settings\Temporary Internet Files\Content.IE5\X0Z00CIN\MC91021703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8999" y="3324224"/>
            <a:ext cx="733425" cy="733425"/>
          </a:xfrm>
          <a:prstGeom prst="rect">
            <a:avLst/>
          </a:prstGeom>
          <a:noFill/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/>
          <a:srcRect b="7534"/>
          <a:stretch>
            <a:fillRect/>
          </a:stretch>
        </p:blipFill>
        <p:spPr bwMode="auto">
          <a:xfrm>
            <a:off x="8542550" y="3495675"/>
            <a:ext cx="425238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val 13"/>
          <p:cNvSpPr/>
          <p:nvPr/>
        </p:nvSpPr>
        <p:spPr>
          <a:xfrm>
            <a:off x="8001000" y="2314575"/>
            <a:ext cx="352425" cy="371475"/>
          </a:xfrm>
          <a:prstGeom prst="ellipse">
            <a:avLst/>
          </a:prstGeom>
          <a:solidFill>
            <a:schemeClr val="bg1"/>
          </a:solidFill>
          <a:ln w="158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5067300" y="3486150"/>
            <a:ext cx="352425" cy="371475"/>
          </a:xfrm>
          <a:prstGeom prst="ellipse">
            <a:avLst/>
          </a:prstGeom>
          <a:solidFill>
            <a:schemeClr val="bg1"/>
          </a:solidFill>
          <a:ln w="158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7600950" y="3676650"/>
            <a:ext cx="1171575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5400000" flipH="1" flipV="1">
            <a:off x="7281863" y="2795588"/>
            <a:ext cx="1190625" cy="5905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10800000" flipV="1">
            <a:off x="5248276" y="3686174"/>
            <a:ext cx="2333625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962900" y="3152775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Symbol" pitchFamily="18" charset="2"/>
              </a:rPr>
              <a:t>n</a:t>
            </a:r>
            <a:endParaRPr lang="en-US" b="1" dirty="0">
              <a:latin typeface="Symbol" pitchFamily="18" charset="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039100" y="3448050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r</a:t>
            </a:r>
            <a:r>
              <a:rPr lang="en-US" b="1" baseline="-25000" dirty="0" err="1" smtClean="0"/>
              <a:t>P</a:t>
            </a:r>
            <a:endParaRPr lang="en-US" b="1" baseline="-25000" dirty="0"/>
          </a:p>
        </p:txBody>
      </p:sp>
      <p:sp>
        <p:nvSpPr>
          <p:cNvPr id="12" name="Arc 11"/>
          <p:cNvSpPr/>
          <p:nvPr/>
        </p:nvSpPr>
        <p:spPr>
          <a:xfrm>
            <a:off x="7505700" y="2962275"/>
            <a:ext cx="895350" cy="1323975"/>
          </a:xfrm>
          <a:prstGeom prst="arc">
            <a:avLst>
              <a:gd name="adj1" fmla="val 16200000"/>
              <a:gd name="adj2" fmla="val 222086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6143625" y="3476625"/>
            <a:ext cx="35939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r</a:t>
            </a:r>
            <a:r>
              <a:rPr lang="en-US" b="1" baseline="-25000" dirty="0" err="1" smtClean="0"/>
              <a:t>A</a:t>
            </a:r>
            <a:endParaRPr lang="en-US" b="1" baseline="-25000" dirty="0"/>
          </a:p>
        </p:txBody>
      </p:sp>
      <p:sp>
        <p:nvSpPr>
          <p:cNvPr id="22" name="TextBox 21"/>
          <p:cNvSpPr txBox="1"/>
          <p:nvPr/>
        </p:nvSpPr>
        <p:spPr>
          <a:xfrm>
            <a:off x="838201" y="1447799"/>
            <a:ext cx="49148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Perihelion, then, is determined as: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And, similarly, aphelion is: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For Earth, a = 1 </a:t>
            </a:r>
            <a:r>
              <a:rPr lang="en-US" sz="2800" dirty="0" err="1" smtClean="0"/>
              <a:t>a.u</a:t>
            </a:r>
            <a:r>
              <a:rPr lang="en-US" sz="2800" dirty="0" smtClean="0"/>
              <a:t>.</a:t>
            </a:r>
          </a:p>
        </p:txBody>
      </p:sp>
      <p:sp>
        <p:nvSpPr>
          <p:cNvPr id="23" name="Right Brace 22"/>
          <p:cNvSpPr/>
          <p:nvPr/>
        </p:nvSpPr>
        <p:spPr>
          <a:xfrm rot="5400000">
            <a:off x="6829424" y="2533649"/>
            <a:ext cx="352425" cy="3533775"/>
          </a:xfrm>
          <a:prstGeom prst="rightBrac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6810375" y="4486275"/>
            <a:ext cx="412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2a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37683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7683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76838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1475" y="2381250"/>
            <a:ext cx="4714875" cy="971550"/>
          </a:xfrm>
          <a:prstGeom prst="rect">
            <a:avLst/>
          </a:prstGeom>
          <a:noFill/>
        </p:spPr>
      </p:pic>
      <p:sp>
        <p:nvSpPr>
          <p:cNvPr id="376840" name="Rectangle 8"/>
          <p:cNvSpPr>
            <a:spLocks noChangeArrowheads="1"/>
          </p:cNvSpPr>
          <p:nvPr/>
        </p:nvSpPr>
        <p:spPr bwMode="auto">
          <a:xfrm>
            <a:off x="0" y="1428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7684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76841" name="Picture 9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625" y="4238625"/>
            <a:ext cx="4762500" cy="971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" descr="D:\Documents and Settings\srickman\Local Settings\Temporary Internet Files\Content.IE5\X0Z00CIN\MC91021703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4625" y="3524250"/>
            <a:ext cx="361949" cy="361949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Solar Flux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31</a:t>
            </a:fld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5005388" y="1990725"/>
            <a:ext cx="3486150" cy="3481388"/>
            <a:chOff x="4090988" y="2295525"/>
            <a:chExt cx="3486150" cy="3481388"/>
          </a:xfrm>
        </p:grpSpPr>
        <p:sp>
          <p:nvSpPr>
            <p:cNvPr id="5" name="Oval 4"/>
            <p:cNvSpPr>
              <a:spLocks noChangeAspect="1"/>
            </p:cNvSpPr>
            <p:nvPr/>
          </p:nvSpPr>
          <p:spPr>
            <a:xfrm>
              <a:off x="4095749" y="2295525"/>
              <a:ext cx="3465576" cy="34671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4386" name="Picture 2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6000"/>
            </a:blip>
            <a:srcRect b="48182"/>
            <a:stretch>
              <a:fillRect/>
            </a:stretch>
          </p:blipFill>
          <p:spPr bwMode="auto">
            <a:xfrm>
              <a:off x="4100513" y="3776663"/>
              <a:ext cx="3476625" cy="2714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4387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6000"/>
            </a:blip>
            <a:srcRect r="50000"/>
            <a:stretch>
              <a:fillRect/>
            </a:stretch>
          </p:blipFill>
          <p:spPr bwMode="auto">
            <a:xfrm>
              <a:off x="5510213" y="2300288"/>
              <a:ext cx="261937" cy="3476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4388" name="Picture 4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6000"/>
            </a:blip>
            <a:srcRect l="50000"/>
            <a:stretch>
              <a:fillRect/>
            </a:stretch>
          </p:blipFill>
          <p:spPr bwMode="auto">
            <a:xfrm>
              <a:off x="5772150" y="2300288"/>
              <a:ext cx="261938" cy="3476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4385" name="Picture 1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6000"/>
            </a:blip>
            <a:srcRect t="51818"/>
            <a:stretch>
              <a:fillRect/>
            </a:stretch>
          </p:blipFill>
          <p:spPr bwMode="auto">
            <a:xfrm>
              <a:off x="4090988" y="4019550"/>
              <a:ext cx="3476625" cy="252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12000"/>
          </a:blip>
          <a:srcRect/>
          <a:stretch>
            <a:fillRect/>
          </a:stretch>
        </p:blipFill>
        <p:spPr bwMode="auto">
          <a:xfrm>
            <a:off x="5495924" y="2486024"/>
            <a:ext cx="2505075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Arrow Connector 12"/>
          <p:cNvCxnSpPr/>
          <p:nvPr/>
        </p:nvCxnSpPr>
        <p:spPr>
          <a:xfrm flipV="1">
            <a:off x="6705600" y="2924175"/>
            <a:ext cx="1000125" cy="781050"/>
          </a:xfrm>
          <a:prstGeom prst="straightConnector1">
            <a:avLst/>
          </a:prstGeom>
          <a:ln w="25400">
            <a:solidFill>
              <a:srgbClr val="00B050"/>
            </a:solidFill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6200000" flipV="1">
            <a:off x="5510214" y="2519364"/>
            <a:ext cx="1343026" cy="1047748"/>
          </a:xfrm>
          <a:prstGeom prst="straightConnector1">
            <a:avLst/>
          </a:prstGeom>
          <a:ln w="25400">
            <a:solidFill>
              <a:srgbClr val="FF0000"/>
            </a:solidFill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486400" y="243840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r</a:t>
            </a:r>
            <a:r>
              <a:rPr lang="en-US" b="1" baseline="-25000" dirty="0" err="1" smtClean="0">
                <a:solidFill>
                  <a:srgbClr val="FF0000"/>
                </a:solidFill>
              </a:rPr>
              <a:t>A</a:t>
            </a:r>
            <a:endParaRPr lang="en-US" b="1" baseline="-250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00925" y="304800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00B050"/>
                </a:solidFill>
              </a:rPr>
              <a:t>r</a:t>
            </a:r>
            <a:r>
              <a:rPr lang="en-US" b="1" baseline="-25000" dirty="0" err="1" smtClean="0">
                <a:solidFill>
                  <a:srgbClr val="00B050"/>
                </a:solidFill>
              </a:rPr>
              <a:t>P</a:t>
            </a:r>
            <a:endParaRPr lang="en-US" b="1" baseline="-25000" dirty="0">
              <a:solidFill>
                <a:srgbClr val="00B05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38202" y="1447797"/>
            <a:ext cx="384809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sun broadcasts its energy in all directions;</a:t>
            </a:r>
          </a:p>
          <a:p>
            <a:endParaRPr lang="en-US" sz="2800" dirty="0" smtClean="0"/>
          </a:p>
          <a:p>
            <a:r>
              <a:rPr lang="en-US" sz="2800" dirty="0" smtClean="0"/>
              <a:t>If we construct imaginary spherical surfaces about the sun, we know that the total energy crossing each surface must be the same.</a:t>
            </a:r>
          </a:p>
        </p:txBody>
      </p:sp>
      <p:sp>
        <p:nvSpPr>
          <p:cNvPr id="20" name="Oval 19"/>
          <p:cNvSpPr/>
          <p:nvPr/>
        </p:nvSpPr>
        <p:spPr>
          <a:xfrm>
            <a:off x="5010150" y="3581400"/>
            <a:ext cx="2981325" cy="276225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9" cstate="print"/>
          <a:srcRect b="7534"/>
          <a:stretch>
            <a:fillRect/>
          </a:stretch>
        </p:blipFill>
        <p:spPr bwMode="auto">
          <a:xfrm>
            <a:off x="7854632" y="3609975"/>
            <a:ext cx="21780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9" cstate="print"/>
          <a:srcRect b="7534"/>
          <a:stretch>
            <a:fillRect/>
          </a:stretch>
        </p:blipFill>
        <p:spPr bwMode="auto">
          <a:xfrm>
            <a:off x="4911407" y="3619500"/>
            <a:ext cx="21780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3" name="Object 22"/>
          <p:cNvGraphicFramePr>
            <a:graphicFrameLocks noChangeAspect="1"/>
          </p:cNvGraphicFramePr>
          <p:nvPr/>
        </p:nvGraphicFramePr>
        <p:xfrm>
          <a:off x="6588125" y="3228975"/>
          <a:ext cx="2159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410" name="Equation" r:id="rId10" imgW="215640" imgH="304560" progId="Equation.3">
                  <p:embed/>
                </p:oleObj>
              </mc:Choice>
              <mc:Fallback>
                <p:oleObj name="Equation" r:id="rId10" imgW="215640" imgH="304560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8125" y="3228975"/>
                        <a:ext cx="21590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Solar Flux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838202" y="1447797"/>
            <a:ext cx="384809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can set up an energy balance as follows: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But since the same amount of energy must cross each sphere:</a:t>
            </a:r>
          </a:p>
        </p:txBody>
      </p:sp>
      <p:sp>
        <p:nvSpPr>
          <p:cNvPr id="14438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57275" y="2476500"/>
            <a:ext cx="2886075" cy="1000125"/>
          </a:xfrm>
          <a:prstGeom prst="rect">
            <a:avLst/>
          </a:prstGeom>
          <a:noFill/>
        </p:spPr>
      </p:pic>
      <p:sp>
        <p:nvSpPr>
          <p:cNvPr id="144390" name="Rectangle 6"/>
          <p:cNvSpPr>
            <a:spLocks noChangeArrowheads="1"/>
          </p:cNvSpPr>
          <p:nvPr/>
        </p:nvSpPr>
        <p:spPr bwMode="auto">
          <a:xfrm>
            <a:off x="0" y="1457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439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4391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5391150"/>
            <a:ext cx="5943600" cy="1085850"/>
          </a:xfrm>
          <a:prstGeom prst="rect">
            <a:avLst/>
          </a:prstGeom>
          <a:noFill/>
        </p:spPr>
      </p:pic>
      <p:sp>
        <p:nvSpPr>
          <p:cNvPr id="144393" name="Rectangle 9"/>
          <p:cNvSpPr>
            <a:spLocks noChangeArrowheads="1"/>
          </p:cNvSpPr>
          <p:nvPr/>
        </p:nvSpPr>
        <p:spPr bwMode="auto">
          <a:xfrm>
            <a:off x="0" y="1543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7" name="Picture 1" descr="D:\Documents and Settings\srickman\Local Settings\Temporary Internet Files\Content.IE5\X0Z00CIN\MC910217033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67525" y="3524250"/>
            <a:ext cx="361949" cy="361949"/>
          </a:xfrm>
          <a:prstGeom prst="rect">
            <a:avLst/>
          </a:prstGeom>
          <a:noFill/>
        </p:spPr>
      </p:pic>
      <p:grpSp>
        <p:nvGrpSpPr>
          <p:cNvPr id="28" name="Group 8"/>
          <p:cNvGrpSpPr/>
          <p:nvPr/>
        </p:nvGrpSpPr>
        <p:grpSpPr>
          <a:xfrm>
            <a:off x="5348288" y="1990725"/>
            <a:ext cx="3486150" cy="3481388"/>
            <a:chOff x="4090988" y="2295525"/>
            <a:chExt cx="3486150" cy="3481388"/>
          </a:xfrm>
        </p:grpSpPr>
        <p:sp>
          <p:nvSpPr>
            <p:cNvPr id="29" name="Oval 28"/>
            <p:cNvSpPr>
              <a:spLocks noChangeAspect="1"/>
            </p:cNvSpPr>
            <p:nvPr/>
          </p:nvSpPr>
          <p:spPr>
            <a:xfrm>
              <a:off x="4095749" y="2295525"/>
              <a:ext cx="3465576" cy="34671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6000"/>
            </a:blip>
            <a:srcRect b="48182"/>
            <a:stretch>
              <a:fillRect/>
            </a:stretch>
          </p:blipFill>
          <p:spPr bwMode="auto">
            <a:xfrm>
              <a:off x="4100513" y="3776663"/>
              <a:ext cx="3476625" cy="2714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3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6000"/>
            </a:blip>
            <a:srcRect r="50000"/>
            <a:stretch>
              <a:fillRect/>
            </a:stretch>
          </p:blipFill>
          <p:spPr bwMode="auto">
            <a:xfrm>
              <a:off x="5510213" y="2300288"/>
              <a:ext cx="261937" cy="3476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" name="Picture 4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6000"/>
            </a:blip>
            <a:srcRect l="50000"/>
            <a:stretch>
              <a:fillRect/>
            </a:stretch>
          </p:blipFill>
          <p:spPr bwMode="auto">
            <a:xfrm>
              <a:off x="5772150" y="2300288"/>
              <a:ext cx="261938" cy="3476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" name="Picture 1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6000"/>
            </a:blip>
            <a:srcRect t="51818"/>
            <a:stretch>
              <a:fillRect/>
            </a:stretch>
          </p:blipFill>
          <p:spPr bwMode="auto">
            <a:xfrm>
              <a:off x="4090988" y="4019550"/>
              <a:ext cx="3476625" cy="252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4" name="Picture 1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12000"/>
          </a:blip>
          <a:srcRect/>
          <a:stretch>
            <a:fillRect/>
          </a:stretch>
        </p:blipFill>
        <p:spPr bwMode="auto">
          <a:xfrm>
            <a:off x="5838824" y="2486024"/>
            <a:ext cx="2505075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5" name="Straight Arrow Connector 34"/>
          <p:cNvCxnSpPr/>
          <p:nvPr/>
        </p:nvCxnSpPr>
        <p:spPr>
          <a:xfrm flipV="1">
            <a:off x="7048500" y="2924175"/>
            <a:ext cx="1000125" cy="781050"/>
          </a:xfrm>
          <a:prstGeom prst="straightConnector1">
            <a:avLst/>
          </a:prstGeom>
          <a:ln w="25400">
            <a:solidFill>
              <a:srgbClr val="00B050"/>
            </a:solidFill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rot="16200000" flipV="1">
            <a:off x="5853114" y="2519364"/>
            <a:ext cx="1343026" cy="1047748"/>
          </a:xfrm>
          <a:prstGeom prst="straightConnector1">
            <a:avLst/>
          </a:prstGeom>
          <a:ln w="25400">
            <a:solidFill>
              <a:srgbClr val="FF0000"/>
            </a:solidFill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829300" y="243840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r</a:t>
            </a:r>
            <a:r>
              <a:rPr lang="en-US" b="1" baseline="-25000" dirty="0" err="1" smtClean="0">
                <a:solidFill>
                  <a:srgbClr val="FF0000"/>
                </a:solidFill>
              </a:rPr>
              <a:t>A</a:t>
            </a:r>
            <a:endParaRPr lang="en-US" b="1" baseline="-25000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743825" y="304800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00B050"/>
                </a:solidFill>
              </a:rPr>
              <a:t>r</a:t>
            </a:r>
            <a:r>
              <a:rPr lang="en-US" b="1" baseline="-25000" dirty="0" err="1" smtClean="0">
                <a:solidFill>
                  <a:srgbClr val="00B050"/>
                </a:solidFill>
              </a:rPr>
              <a:t>P</a:t>
            </a:r>
            <a:endParaRPr lang="en-US" b="1" baseline="-25000" dirty="0">
              <a:solidFill>
                <a:srgbClr val="00B050"/>
              </a:solidFill>
            </a:endParaRPr>
          </a:p>
        </p:txBody>
      </p:sp>
      <p:sp>
        <p:nvSpPr>
          <p:cNvPr id="39" name="Oval 38"/>
          <p:cNvSpPr/>
          <p:nvPr/>
        </p:nvSpPr>
        <p:spPr>
          <a:xfrm>
            <a:off x="5353050" y="3581400"/>
            <a:ext cx="2981325" cy="276225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11" cstate="print"/>
          <a:srcRect b="7534"/>
          <a:stretch>
            <a:fillRect/>
          </a:stretch>
        </p:blipFill>
        <p:spPr bwMode="auto">
          <a:xfrm>
            <a:off x="8197532" y="3609975"/>
            <a:ext cx="21780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11" cstate="print"/>
          <a:srcRect b="7534"/>
          <a:stretch>
            <a:fillRect/>
          </a:stretch>
        </p:blipFill>
        <p:spPr bwMode="auto">
          <a:xfrm>
            <a:off x="5254307" y="3619500"/>
            <a:ext cx="21780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2" name="Object 1"/>
          <p:cNvGraphicFramePr>
            <a:graphicFrameLocks noChangeAspect="1"/>
          </p:cNvGraphicFramePr>
          <p:nvPr/>
        </p:nvGraphicFramePr>
        <p:xfrm>
          <a:off x="6931025" y="3228975"/>
          <a:ext cx="2159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387" name="Equation" r:id="rId12" imgW="215640" imgH="304560" progId="Equation.3">
                  <p:embed/>
                </p:oleObj>
              </mc:Choice>
              <mc:Fallback>
                <p:oleObj name="Equation" r:id="rId12" imgW="215640" imgH="30456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1025" y="3228975"/>
                        <a:ext cx="21590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" descr="D:\Documents and Settings\srickman\Local Settings\Temporary Internet Files\Content.IE5\X0Z00CIN\MC91021703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67525" y="3524250"/>
            <a:ext cx="361949" cy="361949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Solar Flux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33</a:t>
            </a:fld>
            <a:endParaRPr lang="en-US"/>
          </a:p>
        </p:txBody>
      </p:sp>
      <p:grpSp>
        <p:nvGrpSpPr>
          <p:cNvPr id="6" name="Group 8"/>
          <p:cNvGrpSpPr/>
          <p:nvPr/>
        </p:nvGrpSpPr>
        <p:grpSpPr>
          <a:xfrm>
            <a:off x="5348288" y="1990725"/>
            <a:ext cx="3486150" cy="3481388"/>
            <a:chOff x="4090988" y="2295525"/>
            <a:chExt cx="3486150" cy="3481388"/>
          </a:xfrm>
        </p:grpSpPr>
        <p:sp>
          <p:nvSpPr>
            <p:cNvPr id="5" name="Oval 4"/>
            <p:cNvSpPr>
              <a:spLocks noChangeAspect="1"/>
            </p:cNvSpPr>
            <p:nvPr/>
          </p:nvSpPr>
          <p:spPr>
            <a:xfrm>
              <a:off x="4095749" y="2295525"/>
              <a:ext cx="3465576" cy="34671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4386" name="Picture 2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6000"/>
            </a:blip>
            <a:srcRect b="48182"/>
            <a:stretch>
              <a:fillRect/>
            </a:stretch>
          </p:blipFill>
          <p:spPr bwMode="auto">
            <a:xfrm>
              <a:off x="4100513" y="3776663"/>
              <a:ext cx="3476625" cy="2714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4387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6000"/>
            </a:blip>
            <a:srcRect r="50000"/>
            <a:stretch>
              <a:fillRect/>
            </a:stretch>
          </p:blipFill>
          <p:spPr bwMode="auto">
            <a:xfrm>
              <a:off x="5510213" y="2300288"/>
              <a:ext cx="261937" cy="3476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4388" name="Picture 4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6000"/>
            </a:blip>
            <a:srcRect l="50000"/>
            <a:stretch>
              <a:fillRect/>
            </a:stretch>
          </p:blipFill>
          <p:spPr bwMode="auto">
            <a:xfrm>
              <a:off x="5772150" y="2300288"/>
              <a:ext cx="261938" cy="3476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4385" name="Picture 1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6000"/>
            </a:blip>
            <a:srcRect t="51818"/>
            <a:stretch>
              <a:fillRect/>
            </a:stretch>
          </p:blipFill>
          <p:spPr bwMode="auto">
            <a:xfrm>
              <a:off x="4090988" y="4019550"/>
              <a:ext cx="3476625" cy="252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12000"/>
          </a:blip>
          <a:srcRect/>
          <a:stretch>
            <a:fillRect/>
          </a:stretch>
        </p:blipFill>
        <p:spPr bwMode="auto">
          <a:xfrm>
            <a:off x="5838824" y="2486024"/>
            <a:ext cx="2505075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Arrow Connector 12"/>
          <p:cNvCxnSpPr/>
          <p:nvPr/>
        </p:nvCxnSpPr>
        <p:spPr>
          <a:xfrm flipV="1">
            <a:off x="7048500" y="2924175"/>
            <a:ext cx="1000125" cy="781050"/>
          </a:xfrm>
          <a:prstGeom prst="straightConnector1">
            <a:avLst/>
          </a:prstGeom>
          <a:ln w="25400">
            <a:solidFill>
              <a:srgbClr val="00B050"/>
            </a:solidFill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6200000" flipV="1">
            <a:off x="5853114" y="2519364"/>
            <a:ext cx="1343026" cy="1047748"/>
          </a:xfrm>
          <a:prstGeom prst="straightConnector1">
            <a:avLst/>
          </a:prstGeom>
          <a:ln w="25400">
            <a:solidFill>
              <a:srgbClr val="FF0000"/>
            </a:solidFill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829300" y="243840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r</a:t>
            </a:r>
            <a:r>
              <a:rPr lang="en-US" b="1" baseline="-25000" dirty="0" err="1" smtClean="0">
                <a:solidFill>
                  <a:srgbClr val="FF0000"/>
                </a:solidFill>
              </a:rPr>
              <a:t>A</a:t>
            </a:r>
            <a:endParaRPr lang="en-US" b="1" baseline="-250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743825" y="304800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00B050"/>
                </a:solidFill>
              </a:rPr>
              <a:t>r</a:t>
            </a:r>
            <a:r>
              <a:rPr lang="en-US" b="1" baseline="-25000" dirty="0" err="1" smtClean="0">
                <a:solidFill>
                  <a:srgbClr val="00B050"/>
                </a:solidFill>
              </a:rPr>
              <a:t>P</a:t>
            </a:r>
            <a:endParaRPr lang="en-US" b="1" baseline="-25000" dirty="0">
              <a:solidFill>
                <a:srgbClr val="00B05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38202" y="1447797"/>
            <a:ext cx="405764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flux at Earth perihelion and aphelion is, respectively: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20" name="Oval 19"/>
          <p:cNvSpPr/>
          <p:nvPr/>
        </p:nvSpPr>
        <p:spPr>
          <a:xfrm>
            <a:off x="5353050" y="3581400"/>
            <a:ext cx="2981325" cy="276225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9" cstate="print"/>
          <a:srcRect b="7534"/>
          <a:stretch>
            <a:fillRect/>
          </a:stretch>
        </p:blipFill>
        <p:spPr bwMode="auto">
          <a:xfrm>
            <a:off x="8197532" y="3609975"/>
            <a:ext cx="21780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9" cstate="print"/>
          <a:srcRect b="7534"/>
          <a:stretch>
            <a:fillRect/>
          </a:stretch>
        </p:blipFill>
        <p:spPr bwMode="auto">
          <a:xfrm>
            <a:off x="5254307" y="3705225"/>
            <a:ext cx="21780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Object 1"/>
          <p:cNvGraphicFramePr>
            <a:graphicFrameLocks noChangeAspect="1"/>
          </p:cNvGraphicFramePr>
          <p:nvPr/>
        </p:nvGraphicFramePr>
        <p:xfrm>
          <a:off x="6931025" y="3228975"/>
          <a:ext cx="2159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07" name="Equation" r:id="rId10" imgW="215640" imgH="304560" progId="Equation.3">
                  <p:embed/>
                </p:oleObj>
              </mc:Choice>
              <mc:Fallback>
                <p:oleObj name="Equation" r:id="rId10" imgW="215640" imgH="30456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1025" y="3228975"/>
                        <a:ext cx="21590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631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6313" name="Rectangle 9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631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6316" name="Rectangle 12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6318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6319" name="Rectangle 15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6321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6322" name="Rectangle 18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630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26307" name="Picture 3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166" y="3433313"/>
            <a:ext cx="4810125" cy="990600"/>
          </a:xfrm>
          <a:prstGeom prst="rect">
            <a:avLst/>
          </a:prstGeom>
          <a:noFill/>
        </p:spPr>
      </p:pic>
      <p:sp>
        <p:nvSpPr>
          <p:cNvPr id="226309" name="Rectangle 5"/>
          <p:cNvSpPr>
            <a:spLocks noChangeArrowheads="1"/>
          </p:cNvSpPr>
          <p:nvPr/>
        </p:nvSpPr>
        <p:spPr bwMode="auto">
          <a:xfrm>
            <a:off x="0" y="1447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631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26310" name="Picture 6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6431" y="4744529"/>
            <a:ext cx="4819650" cy="990600"/>
          </a:xfrm>
          <a:prstGeom prst="rect">
            <a:avLst/>
          </a:prstGeom>
          <a:noFill/>
        </p:spPr>
      </p:pic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1447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Solar Flux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838202" y="1447797"/>
            <a:ext cx="768667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 a = 1 </a:t>
            </a:r>
            <a:r>
              <a:rPr lang="en-US" sz="2800" dirty="0" err="1" smtClean="0"/>
              <a:t>a.u</a:t>
            </a:r>
            <a:r>
              <a:rPr lang="en-US" sz="2800" dirty="0" smtClean="0"/>
              <a:t>., e = 0.0167 and a solar flux of 1367 W/m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at 1 </a:t>
            </a:r>
            <a:r>
              <a:rPr lang="en-US" sz="2800" dirty="0" err="1" smtClean="0"/>
              <a:t>a.u</a:t>
            </a:r>
            <a:r>
              <a:rPr lang="en-US" sz="2800" dirty="0" smtClean="0"/>
              <a:t>., the following values are obtained: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These typically have a ±5 W/m</a:t>
            </a:r>
            <a:r>
              <a:rPr lang="en-US" sz="2800" baseline="30000" dirty="0" smtClean="0"/>
              <a:t>2 </a:t>
            </a:r>
            <a:r>
              <a:rPr lang="en-US" sz="2800" dirty="0" smtClean="0"/>
              <a:t>accuracy.</a:t>
            </a:r>
          </a:p>
          <a:p>
            <a:endParaRPr lang="en-US" sz="2800" dirty="0" smtClean="0"/>
          </a:p>
          <a:p>
            <a:r>
              <a:rPr lang="en-US" sz="2800" dirty="0" smtClean="0"/>
              <a:t>Note:  A value of 1423 W/m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is a typical hot case solar flux design parameter and depends on the mean value of solar constant assumed.</a:t>
            </a:r>
          </a:p>
        </p:txBody>
      </p:sp>
      <p:pic>
        <p:nvPicPr>
          <p:cNvPr id="1215495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90625" y="2866800"/>
            <a:ext cx="2428875" cy="523875"/>
          </a:xfrm>
          <a:prstGeom prst="rect">
            <a:avLst/>
          </a:prstGeom>
          <a:noFill/>
        </p:spPr>
      </p:pic>
      <p:pic>
        <p:nvPicPr>
          <p:cNvPr id="1215494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09675" y="3333525"/>
            <a:ext cx="2428875" cy="523875"/>
          </a:xfrm>
          <a:prstGeom prst="rect">
            <a:avLst/>
          </a:prstGeom>
          <a:noFill/>
        </p:spPr>
      </p:pic>
      <p:sp>
        <p:nvSpPr>
          <p:cNvPr id="1215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5497" name="Rectangle 9"/>
          <p:cNvSpPr>
            <a:spLocks noChangeArrowheads="1"/>
          </p:cNvSpPr>
          <p:nvPr/>
        </p:nvSpPr>
        <p:spPr bwMode="auto">
          <a:xfrm>
            <a:off x="0" y="981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810033" y="2805959"/>
            <a:ext cx="10518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/>
              <a:t>W/m</a:t>
            </a:r>
            <a:r>
              <a:rPr lang="en-US" sz="2800" baseline="30000" dirty="0" smtClean="0"/>
              <a:t>2</a:t>
            </a:r>
            <a:endParaRPr lang="en-US" sz="2800" baseline="30000" dirty="0"/>
          </a:p>
        </p:txBody>
      </p:sp>
      <p:sp>
        <p:nvSpPr>
          <p:cNvPr id="34" name="Rectangle 33"/>
          <p:cNvSpPr/>
          <p:nvPr/>
        </p:nvSpPr>
        <p:spPr>
          <a:xfrm>
            <a:off x="3819558" y="3234584"/>
            <a:ext cx="10518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/>
              <a:t>W/m</a:t>
            </a:r>
            <a:r>
              <a:rPr lang="en-US" sz="2800" baseline="30000" dirty="0" smtClean="0"/>
              <a:t>2</a:t>
            </a:r>
            <a:endParaRPr lang="en-US" sz="2800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" descr="D:\Documents and Settings\srickman\Local Settings\Temporary Internet Files\Content.IE5\X0Z00CIN\MC91021703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2800" y="4267200"/>
            <a:ext cx="361949" cy="361949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Solar Flux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35</a:t>
            </a:fld>
            <a:endParaRPr lang="en-US"/>
          </a:p>
        </p:txBody>
      </p:sp>
      <p:cxnSp>
        <p:nvCxnSpPr>
          <p:cNvPr id="14" name="Straight Arrow Connector 13"/>
          <p:cNvCxnSpPr/>
          <p:nvPr/>
        </p:nvCxnSpPr>
        <p:spPr>
          <a:xfrm rot="16200000" flipV="1">
            <a:off x="5686426" y="2790825"/>
            <a:ext cx="1790701" cy="1524001"/>
          </a:xfrm>
          <a:prstGeom prst="straightConnector1">
            <a:avLst/>
          </a:prstGeom>
          <a:ln w="25400">
            <a:solidFill>
              <a:srgbClr val="FF0000"/>
            </a:solidFill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972175" y="3076575"/>
            <a:ext cx="295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r</a:t>
            </a:r>
            <a:endParaRPr lang="en-US" b="1" baseline="-250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38201" y="1413164"/>
            <a:ext cx="423256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Using this same formulation, we can calculate the solar flux at any distance, r, from the sun: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For the remainder of this lesson, solar flux will be referred to as, simply         .</a:t>
            </a:r>
          </a:p>
        </p:txBody>
      </p:sp>
      <p:sp>
        <p:nvSpPr>
          <p:cNvPr id="20" name="Oval 19"/>
          <p:cNvSpPr/>
          <p:nvPr/>
        </p:nvSpPr>
        <p:spPr>
          <a:xfrm>
            <a:off x="5010150" y="4219575"/>
            <a:ext cx="3724275" cy="428625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3" cstate="print"/>
          <a:srcRect b="7534"/>
          <a:stretch>
            <a:fillRect/>
          </a:stretch>
        </p:blipFill>
        <p:spPr bwMode="auto">
          <a:xfrm>
            <a:off x="5863907" y="4514850"/>
            <a:ext cx="270193" cy="248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4437" name="Picture 5" descr="D:\Documents and Settings\srickman\Local Settings\Temporary Internet Files\Content.IE5\X0Z00CIN\MC90043471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488299">
            <a:off x="5414530" y="2370939"/>
            <a:ext cx="544223" cy="544223"/>
          </a:xfrm>
          <a:prstGeom prst="rect">
            <a:avLst/>
          </a:prstGeom>
          <a:noFill/>
        </p:spPr>
      </p:pic>
      <p:cxnSp>
        <p:nvCxnSpPr>
          <p:cNvPr id="24" name="Straight Arrow Connector 23"/>
          <p:cNvCxnSpPr>
            <a:endCxn id="22" idx="3"/>
          </p:cNvCxnSpPr>
          <p:nvPr/>
        </p:nvCxnSpPr>
        <p:spPr>
          <a:xfrm rot="10800000" flipV="1">
            <a:off x="6134100" y="4448174"/>
            <a:ext cx="1219200" cy="190744"/>
          </a:xfrm>
          <a:prstGeom prst="straightConnector1">
            <a:avLst/>
          </a:prstGeom>
          <a:ln w="25400">
            <a:solidFill>
              <a:schemeClr val="tx1"/>
            </a:solidFill>
            <a:headEnd type="none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6019800" y="4210050"/>
            <a:ext cx="910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r=1 </a:t>
            </a:r>
            <a:r>
              <a:rPr lang="en-US" b="1" dirty="0" err="1" smtClean="0"/>
              <a:t>a.u</a:t>
            </a:r>
            <a:r>
              <a:rPr lang="en-US" b="1" dirty="0" smtClean="0"/>
              <a:t>.</a:t>
            </a:r>
            <a:endParaRPr lang="en-US" b="1" baseline="-25000" dirty="0"/>
          </a:p>
        </p:txBody>
      </p:sp>
      <p:sp>
        <p:nvSpPr>
          <p:cNvPr id="27443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74438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93150" y="5692600"/>
            <a:ext cx="571500" cy="476250"/>
          </a:xfrm>
          <a:prstGeom prst="rect">
            <a:avLst/>
          </a:prstGeom>
          <a:noFill/>
        </p:spPr>
      </p:pic>
      <p:sp>
        <p:nvSpPr>
          <p:cNvPr id="274440" name="Rectangle 8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444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74441" name="Picture 9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71575" y="3678750"/>
            <a:ext cx="2857500" cy="885825"/>
          </a:xfrm>
          <a:prstGeom prst="rect">
            <a:avLst/>
          </a:prstGeom>
          <a:noFill/>
        </p:spPr>
      </p:pic>
      <p:sp>
        <p:nvSpPr>
          <p:cNvPr id="274443" name="Rectangle 11"/>
          <p:cNvSpPr>
            <a:spLocks noChangeArrowheads="1"/>
          </p:cNvSpPr>
          <p:nvPr/>
        </p:nvSpPr>
        <p:spPr bwMode="auto">
          <a:xfrm>
            <a:off x="0" y="1343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02057" y="22012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Conclusion of Part 1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5560</TotalTime>
  <Words>1542</Words>
  <Application>Microsoft Office PowerPoint</Application>
  <PresentationFormat>On-screen Show (4:3)</PresentationFormat>
  <Paragraphs>310</Paragraphs>
  <Slides>36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8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NASA/ODIN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srickman</dc:creator>
  <cp:lastModifiedBy>Gottschall, Janet S. (LARC-B703)[LITES]</cp:lastModifiedBy>
  <cp:revision>784</cp:revision>
  <dcterms:created xsi:type="dcterms:W3CDTF">2010-10-05T20:46:41Z</dcterms:created>
  <dcterms:modified xsi:type="dcterms:W3CDTF">2012-10-01T16:48:41Z</dcterms:modified>
</cp:coreProperties>
</file>