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1"/>
  </p:notesMasterIdLst>
  <p:sldIdLst>
    <p:sldId id="256" r:id="rId2"/>
    <p:sldId id="257" r:id="rId3"/>
    <p:sldId id="281" r:id="rId4"/>
    <p:sldId id="284" r:id="rId5"/>
    <p:sldId id="286" r:id="rId6"/>
    <p:sldId id="285" r:id="rId7"/>
    <p:sldId id="287" r:id="rId8"/>
    <p:sldId id="299" r:id="rId9"/>
    <p:sldId id="300" r:id="rId10"/>
    <p:sldId id="294" r:id="rId11"/>
    <p:sldId id="302" r:id="rId12"/>
    <p:sldId id="303" r:id="rId13"/>
    <p:sldId id="304" r:id="rId14"/>
    <p:sldId id="301" r:id="rId15"/>
    <p:sldId id="295" r:id="rId16"/>
    <p:sldId id="282" r:id="rId17"/>
    <p:sldId id="298" r:id="rId18"/>
    <p:sldId id="296" r:id="rId19"/>
    <p:sldId id="297" r:id="rId20"/>
    <p:sldId id="283" r:id="rId21"/>
    <p:sldId id="288" r:id="rId22"/>
    <p:sldId id="293" r:id="rId23"/>
    <p:sldId id="289" r:id="rId24"/>
    <p:sldId id="290" r:id="rId25"/>
    <p:sldId id="305" r:id="rId26"/>
    <p:sldId id="306" r:id="rId27"/>
    <p:sldId id="307" r:id="rId28"/>
    <p:sldId id="308" r:id="rId29"/>
    <p:sldId id="280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2" autoAdjust="0"/>
    <p:restoredTop sz="94643" autoAdjust="0"/>
  </p:normalViewPr>
  <p:slideViewPr>
    <p:cSldViewPr>
      <p:cViewPr>
        <p:scale>
          <a:sx n="100" d="100"/>
          <a:sy n="100" d="100"/>
        </p:scale>
        <p:origin x="-18" y="-1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62AEC6-63A6-4065-8A6A-0F620A1EABE3}" type="datetimeFigureOut">
              <a:rPr lang="en-US" smtClean="0"/>
              <a:pPr/>
              <a:t>11/18/2011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CB1343-7C3B-4511-9290-56B7AA1B39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CB1343-7C3B-4511-9290-56B7AA1B3920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5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90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35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80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2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70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15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60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144964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3"/>
            <a:ext cx="7772400" cy="1362076"/>
          </a:xfrm>
          <a:prstGeom prst="rect">
            <a:avLst/>
          </a:prstGeo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7"/>
            <a:ext cx="7772400" cy="1500187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5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901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351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802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25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70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153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604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685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33554"/>
            <a:ext cx="4040188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373312"/>
            <a:ext cx="4040188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733554"/>
            <a:ext cx="4041774" cy="639763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24504" indent="0">
              <a:buNone/>
              <a:defRPr sz="1900" b="1"/>
            </a:lvl2pPr>
            <a:lvl3pPr marL="849010" indent="0">
              <a:buNone/>
              <a:defRPr sz="1700" b="1"/>
            </a:lvl3pPr>
            <a:lvl4pPr marL="1273517" indent="0">
              <a:buNone/>
              <a:defRPr sz="1500" b="1"/>
            </a:lvl4pPr>
            <a:lvl5pPr marL="1698021" indent="0">
              <a:buNone/>
              <a:defRPr sz="1500" b="1"/>
            </a:lvl5pPr>
            <a:lvl6pPr marL="2122527" indent="0">
              <a:buNone/>
              <a:defRPr sz="1500" b="1"/>
            </a:lvl6pPr>
            <a:lvl7pPr marL="2547031" indent="0">
              <a:buNone/>
              <a:defRPr sz="1500" b="1"/>
            </a:lvl7pPr>
            <a:lvl8pPr marL="2971537" indent="0">
              <a:buNone/>
              <a:defRPr sz="1500" b="1"/>
            </a:lvl8pPr>
            <a:lvl9pPr marL="3396042" indent="0">
              <a:buNone/>
              <a:defRPr sz="1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373312"/>
            <a:ext cx="4041774" cy="395128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8382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0" y="838200"/>
            <a:ext cx="7848599" cy="60960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1524000"/>
            <a:ext cx="5111750" cy="4602168"/>
          </a:xfrm>
        </p:spPr>
        <p:txBody>
          <a:bodyPr/>
          <a:lstStyle>
            <a:lvl1pPr>
              <a:defRPr sz="3000"/>
            </a:lvl1pPr>
            <a:lvl2pPr>
              <a:defRPr sz="26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435101"/>
            <a:ext cx="3008314" cy="4691064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40"/>
          </a:xfrm>
          <a:prstGeom prst="rect">
            <a:avLst/>
          </a:prstGeo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990599"/>
            <a:ext cx="5486400" cy="3736975"/>
          </a:xfrm>
        </p:spPr>
        <p:txBody>
          <a:bodyPr/>
          <a:lstStyle>
            <a:lvl1pPr marL="0" indent="0">
              <a:buNone/>
              <a:defRPr sz="3000"/>
            </a:lvl1pPr>
            <a:lvl2pPr marL="424504" indent="0">
              <a:buNone/>
              <a:defRPr sz="2600"/>
            </a:lvl2pPr>
            <a:lvl3pPr marL="849010" indent="0">
              <a:buNone/>
              <a:defRPr sz="2200"/>
            </a:lvl3pPr>
            <a:lvl4pPr marL="1273517" indent="0">
              <a:buNone/>
              <a:defRPr sz="1900"/>
            </a:lvl4pPr>
            <a:lvl5pPr marL="1698021" indent="0">
              <a:buNone/>
              <a:defRPr sz="1900"/>
            </a:lvl5pPr>
            <a:lvl6pPr marL="2122527" indent="0">
              <a:buNone/>
              <a:defRPr sz="1900"/>
            </a:lvl6pPr>
            <a:lvl7pPr marL="2547031" indent="0">
              <a:buNone/>
              <a:defRPr sz="1900"/>
            </a:lvl7pPr>
            <a:lvl8pPr marL="2971537" indent="0">
              <a:buNone/>
              <a:defRPr sz="1900"/>
            </a:lvl8pPr>
            <a:lvl9pPr marL="3396042" indent="0">
              <a:buNone/>
              <a:defRPr sz="19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3"/>
            <a:ext cx="5486400" cy="804861"/>
          </a:xfrm>
        </p:spPr>
        <p:txBody>
          <a:bodyPr/>
          <a:lstStyle>
            <a:lvl1pPr marL="0" indent="0">
              <a:buNone/>
              <a:defRPr sz="1300"/>
            </a:lvl1pPr>
            <a:lvl2pPr marL="424504" indent="0">
              <a:buNone/>
              <a:defRPr sz="1100"/>
            </a:lvl2pPr>
            <a:lvl3pPr marL="849010" indent="0">
              <a:buNone/>
              <a:defRPr sz="900"/>
            </a:lvl3pPr>
            <a:lvl4pPr marL="1273517" indent="0">
              <a:buNone/>
              <a:defRPr sz="900"/>
            </a:lvl4pPr>
            <a:lvl5pPr marL="1698021" indent="0">
              <a:buNone/>
              <a:defRPr sz="900"/>
            </a:lvl5pPr>
            <a:lvl6pPr marL="2122527" indent="0">
              <a:buNone/>
              <a:defRPr sz="900"/>
            </a:lvl6pPr>
            <a:lvl7pPr marL="2547031" indent="0">
              <a:buNone/>
              <a:defRPr sz="900"/>
            </a:lvl7pPr>
            <a:lvl8pPr marL="2971537" indent="0">
              <a:buNone/>
              <a:defRPr sz="900"/>
            </a:lvl8pPr>
            <a:lvl9pPr marL="3396042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68361"/>
            <a:ext cx="8229600" cy="655639"/>
          </a:xfrm>
          <a:prstGeom prst="rect">
            <a:avLst/>
          </a:prstGeo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flip="none" rotWithShape="1">
          <a:gsLst>
            <a:gs pos="85000">
              <a:schemeClr val="bg1">
                <a:tint val="45000"/>
                <a:shade val="99000"/>
                <a:satMod val="350000"/>
              </a:schemeClr>
            </a:gs>
            <a:gs pos="40000">
              <a:schemeClr val="bg1">
                <a:tint val="45000"/>
                <a:shade val="99000"/>
                <a:satMod val="350000"/>
              </a:schemeClr>
            </a:gs>
            <a:gs pos="100000">
              <a:schemeClr val="bg1">
                <a:shade val="20000"/>
                <a:satMod val="25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6553200"/>
            <a:ext cx="9144000" cy="304800"/>
          </a:xfrm>
          <a:prstGeom prst="rect">
            <a:avLst/>
          </a:prstGeom>
        </p:spPr>
        <p:style>
          <a:lnRef idx="1">
            <a:schemeClr val="accent1"/>
          </a:lnRef>
          <a:fillRef idx="1002">
            <a:schemeClr val="dk2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84900" tIns="42450" rIns="84900" bIns="4245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rot="10800000">
            <a:off x="0" y="762000"/>
            <a:ext cx="9144000" cy="0"/>
          </a:xfrm>
          <a:prstGeom prst="line">
            <a:avLst/>
          </a:prstGeom>
          <a:ln w="2540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371600" y="0"/>
            <a:ext cx="8305800" cy="70788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NESC Academy</a:t>
            </a:r>
            <a:r>
              <a:rPr lang="en-US" sz="4000" b="1" cap="all" baseline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 </a:t>
            </a:r>
            <a:r>
              <a:rPr lang="en-US" sz="4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6350" stA="55000" endA="300" endPos="45500" dir="5400000" sy="-100000" algn="bl" rotWithShape="0"/>
                </a:effectLst>
              </a:rPr>
              <a:t>Online</a:t>
            </a:r>
          </a:p>
        </p:txBody>
      </p:sp>
      <p:pic>
        <p:nvPicPr>
          <p:cNvPr id="10" name="Picture 9" descr="70564main_nesc_logo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0" y="0"/>
            <a:ext cx="1371600" cy="1371600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 rot="10800000">
            <a:off x="0" y="6553200"/>
            <a:ext cx="9144000" cy="1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581001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i="1" dirty="0" smtClean="0">
                <a:latin typeface="+mj-lt"/>
              </a:rPr>
              <a:t>Learning from the Past, Looking to the Future</a:t>
            </a:r>
            <a:endParaRPr lang="en-US" sz="1200" b="1" i="1" dirty="0">
              <a:latin typeface="+mj-lt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"/>
          </p:nvPr>
        </p:nvSpPr>
        <p:spPr>
          <a:xfrm>
            <a:off x="7010400" y="6553200"/>
            <a:ext cx="2133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84901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380" indent="-318380" algn="l" defTabSz="84901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89822" indent="-265315" algn="l" defTabSz="84901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126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770" indent="-212253" algn="l" defTabSz="84901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0274" indent="-212253" algn="l" defTabSz="84901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477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9284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3788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8295" indent="-212253" algn="l" defTabSz="84901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504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9010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351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802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252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7031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1537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6042" algn="l" defTabSz="84901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05000" y="4114800"/>
            <a:ext cx="6400800" cy="2057400"/>
          </a:xfrm>
        </p:spPr>
        <p:txBody>
          <a:bodyPr/>
          <a:lstStyle/>
          <a:p>
            <a:r>
              <a:rPr lang="en-US" sz="1600" dirty="0" smtClean="0"/>
              <a:t>James R. (Jim) Beaty, PhD - NASA Langley Research Center</a:t>
            </a:r>
            <a:br>
              <a:rPr lang="en-US" sz="1600" dirty="0" smtClean="0"/>
            </a:br>
            <a:r>
              <a:rPr lang="en-US" sz="1600" dirty="0" smtClean="0"/>
              <a:t>Vehicle Analysis Branch, Systems Analysis &amp; Concepts Directorate</a:t>
            </a:r>
            <a:br>
              <a:rPr lang="en-US" sz="1600" dirty="0" smtClean="0"/>
            </a:br>
            <a:r>
              <a:rPr lang="en-US" sz="1600" dirty="0" smtClean="0"/>
              <a:t>Bldg 1209, Room 128B, M/S 451</a:t>
            </a:r>
          </a:p>
          <a:p>
            <a:r>
              <a:rPr lang="en-US" sz="1600" dirty="0" smtClean="0"/>
              <a:t>1 North Dryden Street</a:t>
            </a:r>
            <a:br>
              <a:rPr lang="en-US" sz="1600" dirty="0" smtClean="0"/>
            </a:br>
            <a:r>
              <a:rPr lang="en-US" sz="1600" dirty="0" smtClean="0"/>
              <a:t>Hampton, VA 23681</a:t>
            </a:r>
            <a:br>
              <a:rPr lang="en-US" sz="1600" dirty="0" smtClean="0"/>
            </a:br>
            <a:r>
              <a:rPr lang="en-US" sz="1600" dirty="0" smtClean="0"/>
              <a:t>757-864-1322</a:t>
            </a:r>
          </a:p>
          <a:p>
            <a:r>
              <a:rPr lang="en-US" sz="1600" dirty="0" smtClean="0"/>
              <a:t>James.R.Beaty@nasa.gov</a:t>
            </a:r>
            <a:br>
              <a:rPr lang="en-US" sz="1600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Page: </a:t>
            </a:r>
            <a:fld id="{A8E54F2D-3D2C-43C8-A605-2CA5B98B9581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1371600"/>
            <a:ext cx="8382000" cy="1470024"/>
          </a:xfrm>
        </p:spPr>
        <p:txBody>
          <a:bodyPr/>
          <a:lstStyle/>
          <a:p>
            <a:r>
              <a:rPr lang="en-US" sz="4000" i="0" dirty="0" smtClean="0"/>
              <a:t>Introduction </a:t>
            </a:r>
            <a:r>
              <a:rPr lang="en-US" sz="4000" dirty="0" smtClean="0"/>
              <a:t>to Digital Signal Processing (DSP)</a:t>
            </a:r>
            <a:r>
              <a:rPr lang="en-US" sz="4000" i="0" dirty="0" smtClean="0"/>
              <a:t/>
            </a:r>
            <a:br>
              <a:rPr lang="en-US" sz="4000" i="0" dirty="0" smtClean="0"/>
            </a:br>
            <a:r>
              <a:rPr lang="en-US" sz="2000" i="0" dirty="0" smtClean="0"/>
              <a:t>  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4800" dirty="0" smtClean="0"/>
              <a:t> </a:t>
            </a:r>
            <a:r>
              <a:rPr lang="en-US" sz="3200" b="1" dirty="0" smtClean="0">
                <a:latin typeface="Garamond" pitchFamily="18" charset="0"/>
              </a:rPr>
              <a:t>Part 2 of 4 (“Power Spectral Density Basics”)</a:t>
            </a:r>
            <a:endParaRPr lang="en-US" sz="3200" b="1" i="0" dirty="0" smtClean="0"/>
          </a:p>
        </p:txBody>
      </p:sp>
      <p:pic>
        <p:nvPicPr>
          <p:cNvPr id="6" name="Picture 3" descr="C:\Users\jbeaty1\Pictures\KOGDIrectoryPhotoCroppe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1" y="4114801"/>
            <a:ext cx="1601480" cy="18288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4144964"/>
          </a:xfrm>
        </p:spPr>
        <p:txBody>
          <a:bodyPr/>
          <a:lstStyle/>
          <a:p>
            <a:r>
              <a:rPr lang="en-US" sz="2000" dirty="0" smtClean="0"/>
              <a:t>Part 1, “Mathematical Concepts”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b="1" dirty="0" smtClean="0"/>
              <a:t>Part 2, “Power Spectral Density Basics”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dirty="0" smtClean="0"/>
              <a:t>Part 3 “Implementing Discrete Filters”</a:t>
            </a:r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Part 4 “Typical GN&amp;C Applications”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  <a:endParaRPr lang="en-US" sz="3200" b="1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 rot="10800000">
            <a:off x="8538584" y="2819400"/>
            <a:ext cx="53339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Spectral Density (PSD)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 smtClean="0"/>
              <a:t>Power spectral density, or PSD, is a technique for estimating the spectral (i.e. – frequency) content of signal waveforms</a:t>
            </a:r>
          </a:p>
          <a:p>
            <a:r>
              <a:rPr lang="en-US" sz="2000" dirty="0" smtClean="0"/>
              <a:t>PSDs use FFTs to compute the discrete Fourier transforms (DFTs) of the input signal to extract its frequency content</a:t>
            </a:r>
          </a:p>
          <a:p>
            <a:r>
              <a:rPr lang="en-US" sz="2000" dirty="0" smtClean="0"/>
              <a:t>PSD is useful for evaluating periodic content of signals from some device (e.g. – sensors) to characterize for modeling or requirements compliance</a:t>
            </a:r>
          </a:p>
          <a:p>
            <a:r>
              <a:rPr lang="en-US" sz="2000" dirty="0" smtClean="0"/>
              <a:t>PSD represents the density of the signal squared magnitude at a particular frequency, e.g. – units^2 per hertz</a:t>
            </a:r>
          </a:p>
          <a:p>
            <a:pPr lvl="1"/>
            <a:r>
              <a:rPr lang="en-US" sz="1800" dirty="0" smtClean="0"/>
              <a:t>The integral of a signal’s PSD provides the signal’s mean square value</a:t>
            </a:r>
          </a:p>
          <a:p>
            <a:pPr lvl="1"/>
            <a:r>
              <a:rPr lang="en-US" sz="1800" dirty="0" smtClean="0"/>
              <a:t>Nonzero mean signals are usually “</a:t>
            </a:r>
            <a:r>
              <a:rPr lang="en-US" sz="1800" dirty="0" err="1" smtClean="0"/>
              <a:t>detrended</a:t>
            </a:r>
            <a:r>
              <a:rPr lang="en-US" sz="1800" dirty="0" smtClean="0"/>
              <a:t>” (e.g. – remove the mean value) before computing the PSD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size and sampling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144964"/>
          </a:xfrm>
        </p:spPr>
        <p:txBody>
          <a:bodyPr>
            <a:normAutofit/>
          </a:bodyPr>
          <a:lstStyle/>
          <a:p>
            <a:r>
              <a:rPr lang="en-US" sz="1800" dirty="0" smtClean="0"/>
              <a:t>Before continuing with the PSD discussion, provide a few comments about characteristics of DFT size, sampling, and windowing on the calculation of the DFT used in PSD analysis</a:t>
            </a:r>
          </a:p>
          <a:p>
            <a:r>
              <a:rPr lang="en-US" sz="1800" dirty="0" smtClean="0"/>
              <a:t>The DFT size used in computing PSDs affects the resolution of the calculation of the spectral content of the data</a:t>
            </a:r>
          </a:p>
          <a:p>
            <a:pPr lvl="1"/>
            <a:r>
              <a:rPr lang="en-US" sz="1800" dirty="0" smtClean="0"/>
              <a:t>Larger DFT sizes increase the resolution of the calculations</a:t>
            </a:r>
          </a:p>
          <a:p>
            <a:pPr lvl="1"/>
            <a:r>
              <a:rPr lang="en-US" sz="1800" dirty="0" smtClean="0"/>
              <a:t>Higher resolution can introduce some unexpected results (more to follow on this)</a:t>
            </a:r>
          </a:p>
          <a:p>
            <a:r>
              <a:rPr lang="en-US" sz="1800" dirty="0" smtClean="0"/>
              <a:t>The placement of spectral content in the sampled data with respect to the DFT “basis frequencies” can affect the output DFT calculation (more to follow on this)</a:t>
            </a:r>
          </a:p>
          <a:p>
            <a:r>
              <a:rPr lang="en-US" sz="1800" dirty="0" smtClean="0"/>
              <a:t>The use of “windows” in the calculation of the DFT can eliminate some of these issues that will be discussed</a:t>
            </a:r>
            <a:endParaRPr lang="en-US" sz="1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“basis frequencies”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4"/>
          </a:xfrm>
        </p:spPr>
        <p:txBody>
          <a:bodyPr/>
          <a:lstStyle/>
          <a:p>
            <a:r>
              <a:rPr lang="en-US" sz="2000" dirty="0" smtClean="0"/>
              <a:t>“Basis frequencies” of a DFT refer to the specific sinusoids used to in the calculation of the DFT that extract the spectral content of the sequence being analyzed</a:t>
            </a:r>
          </a:p>
          <a:p>
            <a:r>
              <a:rPr lang="en-US" sz="2000" dirty="0" smtClean="0"/>
              <a:t>Basis frequencies (</a:t>
            </a:r>
            <a:r>
              <a:rPr lang="en-US" sz="2000" i="1" dirty="0" smtClean="0"/>
              <a:t>ƭ</a:t>
            </a:r>
            <a:r>
              <a:rPr lang="en-US" sz="2000" dirty="0" smtClean="0"/>
              <a:t> = (f/</a:t>
            </a:r>
            <a:r>
              <a:rPr lang="en-US" sz="2000" dirty="0" err="1" smtClean="0"/>
              <a:t>f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) ) are normalized to the sample frequency of the sequence, </a:t>
            </a:r>
            <a:r>
              <a:rPr lang="en-US" sz="2000" dirty="0" err="1" smtClean="0"/>
              <a:t>f</a:t>
            </a:r>
            <a:r>
              <a:rPr lang="en-US" sz="2000" baseline="-25000" dirty="0" err="1" smtClean="0"/>
              <a:t>s</a:t>
            </a:r>
            <a:r>
              <a:rPr lang="en-US" sz="2000" dirty="0" smtClean="0"/>
              <a:t>, </a:t>
            </a:r>
          </a:p>
          <a:p>
            <a:r>
              <a:rPr lang="en-US" sz="2000" dirty="0" smtClean="0"/>
              <a:t>Basis frequencies of N-sample DFT occur at integer multiples of 1/N, since the sine functions used in the DFT use 2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k/N frequencies, k = 0, … , N/2</a:t>
            </a:r>
          </a:p>
          <a:p>
            <a:pPr lvl="1"/>
            <a:r>
              <a:rPr lang="en-US" sz="1800" dirty="0" smtClean="0"/>
              <a:t>  </a:t>
            </a:r>
          </a:p>
          <a:p>
            <a:pPr lvl="1"/>
            <a:r>
              <a:rPr lang="en-US" sz="1800" dirty="0" smtClean="0"/>
              <a:t>For example, 256 point DFT basis frequencies are multiples of 1/256 = 0.003906 normalized frequency</a:t>
            </a:r>
          </a:p>
          <a:p>
            <a:pPr lvl="1"/>
            <a:r>
              <a:rPr lang="en-US" sz="1800" dirty="0" smtClean="0"/>
              <a:t>If sampled sequence x[n] contains frequencies at frequencies not aligned with a basis frequency, the spectral energy at that frequency is spread among adjacent basis frequencies</a:t>
            </a:r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5</a:t>
            </a:fld>
            <a:endParaRPr lang="en-US" dirty="0"/>
          </a:p>
        </p:txBody>
      </p:sp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085850" y="3963988"/>
          <a:ext cx="6807200" cy="477837"/>
        </p:xfrm>
        <a:graphic>
          <a:graphicData uri="http://schemas.openxmlformats.org/presentationml/2006/ole">
            <p:oleObj spid="_x0000_s6146" name="Equation" r:id="rId4" imgW="5930640" imgH="431640" progId="Equation.3">
              <p:embed/>
            </p:oleObj>
          </a:graphicData>
        </a:graphic>
      </p:graphicFrame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FFT Size Example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44964"/>
          </a:xfrm>
        </p:spPr>
        <p:txBody>
          <a:bodyPr/>
          <a:lstStyle/>
          <a:p>
            <a:r>
              <a:rPr lang="en-US" sz="2400" dirty="0" smtClean="0"/>
              <a:t>Consider 256 point sample of the sequence from a single sinusoid:</a:t>
            </a:r>
          </a:p>
          <a:p>
            <a:pPr>
              <a:buNone/>
            </a:pPr>
            <a:r>
              <a:rPr lang="en-US" dirty="0" smtClean="0"/>
              <a:t>	    </a:t>
            </a:r>
            <a:r>
              <a:rPr lang="en-US" sz="1800" dirty="0" smtClean="0"/>
              <a:t>x[n] = sin( 2</a:t>
            </a:r>
            <a:r>
              <a:rPr lang="en-US" sz="1800" dirty="0" smtClean="0">
                <a:latin typeface="Symbol" pitchFamily="18" charset="2"/>
              </a:rPr>
              <a:t>p</a:t>
            </a:r>
            <a:r>
              <a:rPr lang="en-US" sz="1800" dirty="0" smtClean="0"/>
              <a:t>*f*[0:255])</a:t>
            </a:r>
          </a:p>
          <a:p>
            <a:pPr lvl="1"/>
            <a:r>
              <a:rPr lang="en-US" sz="1800" dirty="0" smtClean="0"/>
              <a:t>where f = 0.19922 ( specific frequency selected to match a basis frequency, = 51/256 )</a:t>
            </a:r>
          </a:p>
          <a:p>
            <a:pPr lvl="1"/>
            <a:r>
              <a:rPr lang="en-US" sz="1800" dirty="0" smtClean="0"/>
              <a:t>With this single basis frequency in the spectrum of the sequence x[n], DFT should produce single spike at f = 0.19922 normalized frequency</a:t>
            </a:r>
          </a:p>
          <a:p>
            <a:r>
              <a:rPr lang="en-US" sz="2400" dirty="0" smtClean="0"/>
              <a:t>First, compute 256 point DFT of x[n] to demonstrate the alignment with the basis frequency at 0.19922</a:t>
            </a:r>
          </a:p>
          <a:p>
            <a:r>
              <a:rPr lang="en-US" sz="2400" dirty="0" smtClean="0"/>
              <a:t>Then, compute DFTs of x[n] with sizes of 512 and 4096 and compare magnitude versus frequency with 256 point DFT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685800"/>
          </a:xfrm>
        </p:spPr>
        <p:txBody>
          <a:bodyPr/>
          <a:lstStyle/>
          <a:p>
            <a:r>
              <a:rPr lang="en-US" sz="3200" dirty="0" smtClean="0"/>
              <a:t>Plot of DFT Magnitude for DFT size of 256</a:t>
            </a:r>
            <a:endParaRPr lang="en-US" sz="3200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381000" y="2239304"/>
            <a:ext cx="4419600" cy="762000"/>
          </a:xfrm>
        </p:spPr>
        <p:txBody>
          <a:bodyPr>
            <a:normAutofit/>
          </a:bodyPr>
          <a:lstStyle/>
          <a:p>
            <a:r>
              <a:rPr lang="en-US" sz="1800" b="0" dirty="0" smtClean="0"/>
              <a:t>DFT magnitude versus normalized frequency (full range 0 to 0.5)</a:t>
            </a:r>
            <a:endParaRPr lang="en-US" sz="1800" b="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57200" y="2927881"/>
            <a:ext cx="4040188" cy="2842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 Placeholder 9"/>
          <p:cNvSpPr>
            <a:spLocks noGrp="1"/>
          </p:cNvSpPr>
          <p:nvPr>
            <p:ph type="body" sz="quarter" idx="3"/>
          </p:nvPr>
        </p:nvSpPr>
        <p:spPr>
          <a:xfrm>
            <a:off x="4800600" y="2381864"/>
            <a:ext cx="4343400" cy="639763"/>
          </a:xfrm>
        </p:spPr>
        <p:txBody>
          <a:bodyPr>
            <a:normAutofit/>
          </a:bodyPr>
          <a:lstStyle/>
          <a:p>
            <a:r>
              <a:rPr lang="en-US" sz="1800" b="0" dirty="0" smtClean="0"/>
              <a:t>Expand around single non-zero magnitude (normalized frequency = 0.19922)</a:t>
            </a:r>
            <a:endParaRPr lang="en-US" sz="1800" b="0" dirty="0"/>
          </a:p>
        </p:txBody>
      </p:sp>
      <p:pic>
        <p:nvPicPr>
          <p:cNvPr id="7171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 bwMode="auto">
          <a:xfrm>
            <a:off x="4645025" y="2933068"/>
            <a:ext cx="4041775" cy="2831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7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766300" y="3505200"/>
            <a:ext cx="0" cy="1668650"/>
          </a:xfrm>
          <a:prstGeom prst="line">
            <a:avLst/>
          </a:prstGeom>
          <a:ln w="158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343650" y="3209925"/>
            <a:ext cx="8515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0.19922</a:t>
            </a:r>
            <a:endParaRPr lang="en-US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3352800" y="3848100"/>
            <a:ext cx="2860078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shade val="60000"/>
                <a:satMod val="11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/>
              <a:t>Note single non-zero point</a:t>
            </a:r>
          </a:p>
          <a:p>
            <a:r>
              <a:rPr lang="en-US" dirty="0" smtClean="0"/>
              <a:t>in the DFT at 0.19922 </a:t>
            </a:r>
          </a:p>
          <a:p>
            <a:r>
              <a:rPr lang="en-US" dirty="0" smtClean="0"/>
              <a:t>normalized frequency, and</a:t>
            </a:r>
          </a:p>
          <a:p>
            <a:r>
              <a:rPr lang="en-US" dirty="0" smtClean="0"/>
              <a:t>its amplitude is 128 ( = N/2 )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Plot of DFT Magnitude </a:t>
            </a:r>
            <a:br>
              <a:rPr lang="en-US" dirty="0" smtClean="0"/>
            </a:br>
            <a:r>
              <a:rPr lang="en-US" sz="2800" dirty="0" smtClean="0"/>
              <a:t>for DFT sizes of 256, 512, 4096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228600" y="1981200"/>
            <a:ext cx="44958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What causes the “side lobes” in the larger size DFTs?</a:t>
            </a:r>
          </a:p>
          <a:p>
            <a:pPr lvl="1"/>
            <a:r>
              <a:rPr lang="en-US" sz="1400" dirty="0" smtClean="0"/>
              <a:t>x[n] is 256 point </a:t>
            </a:r>
            <a:r>
              <a:rPr lang="en-US" sz="1400" b="1" i="1" dirty="0" smtClean="0"/>
              <a:t>sample</a:t>
            </a:r>
            <a:r>
              <a:rPr lang="en-US" sz="1400" dirty="0" smtClean="0"/>
              <a:t> of an infinitely long sinusoid sequence</a:t>
            </a:r>
          </a:p>
          <a:p>
            <a:pPr lvl="1"/>
            <a:r>
              <a:rPr lang="en-US" sz="1400" dirty="0" smtClean="0"/>
              <a:t>Sampling of x[n] is equivalent to the </a:t>
            </a:r>
            <a:r>
              <a:rPr lang="en-US" sz="1400" b="1" i="1" dirty="0" smtClean="0"/>
              <a:t>convolution</a:t>
            </a:r>
            <a:r>
              <a:rPr lang="en-US" sz="1400" dirty="0" smtClean="0"/>
              <a:t> of input sinusoid x(t) with rectangular waveform y[k] with value of 1 for k=0 to 255 and zero for k &gt; 255</a:t>
            </a:r>
          </a:p>
          <a:p>
            <a:pPr lvl="1"/>
            <a:r>
              <a:rPr lang="en-US" sz="1400" dirty="0" smtClean="0"/>
              <a:t>DFT of rectangular pulse is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 ( sin(x) / x )</a:t>
            </a:r>
          </a:p>
          <a:p>
            <a:pPr lvl="2"/>
            <a:r>
              <a:rPr lang="en-US" sz="1100" dirty="0" smtClean="0"/>
              <a:t>Rectangular pulse in time domain transforms to </a:t>
            </a:r>
            <a:r>
              <a:rPr lang="en-US" sz="1100" dirty="0" err="1" smtClean="0"/>
              <a:t>sinc</a:t>
            </a:r>
            <a:r>
              <a:rPr lang="en-US" sz="1100" dirty="0" smtClean="0"/>
              <a:t> function in frequency domain</a:t>
            </a:r>
          </a:p>
          <a:p>
            <a:pPr lvl="2"/>
            <a:r>
              <a:rPr lang="en-US" sz="1100" dirty="0" err="1" smtClean="0"/>
              <a:t>Sinc</a:t>
            </a:r>
            <a:r>
              <a:rPr lang="en-US" sz="1100" dirty="0" smtClean="0"/>
              <a:t> function in time domain transforms to rectangular function in frequency domain</a:t>
            </a:r>
          </a:p>
          <a:p>
            <a:pPr lvl="1"/>
            <a:r>
              <a:rPr lang="en-US" sz="1400" dirty="0" smtClean="0"/>
              <a:t>DFT of sampled x[n] is product of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 and DFT of sinusoid sequence</a:t>
            </a:r>
          </a:p>
          <a:p>
            <a:pPr lvl="1"/>
            <a:r>
              <a:rPr lang="en-US" sz="1400" dirty="0" smtClean="0"/>
              <a:t>Results in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 centered about the input frequency of the sinusoid sequence, x[n], at 0.19922 frequency</a:t>
            </a:r>
            <a:endParaRPr lang="en-US" sz="1400" dirty="0"/>
          </a:p>
        </p:txBody>
      </p:sp>
      <p:pic>
        <p:nvPicPr>
          <p:cNvPr id="819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905000"/>
            <a:ext cx="4339686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Plot of DFT Magnitude </a:t>
            </a:r>
            <a:br>
              <a:rPr lang="en-US" dirty="0" smtClean="0"/>
            </a:br>
            <a:r>
              <a:rPr lang="en-US" sz="2800" dirty="0" smtClean="0"/>
              <a:t>for DFT sizes of 256 and 512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04800" y="1905000"/>
            <a:ext cx="4419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Why aren’t the “side lobes” seen in the 256 point DFT?</a:t>
            </a:r>
          </a:p>
          <a:p>
            <a:pPr lvl="1"/>
            <a:r>
              <a:rPr lang="en-US" sz="1400" dirty="0" smtClean="0"/>
              <a:t>256 point DFT lacks the resolution necessary to display them</a:t>
            </a:r>
          </a:p>
          <a:p>
            <a:pPr lvl="2"/>
            <a:r>
              <a:rPr lang="en-US" sz="1400" dirty="0" smtClean="0"/>
              <a:t>It only has data at the basis frequencies of the DFT, where the calculation is zero except at the peak of the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</a:t>
            </a:r>
          </a:p>
          <a:p>
            <a:pPr lvl="2"/>
            <a:r>
              <a:rPr lang="en-US" sz="1400" dirty="0" smtClean="0"/>
              <a:t>It only samples the parts of the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 that cross through zero in addition to the single peak at center of the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 (Note the plot symbols on the red line in the plot on right)</a:t>
            </a:r>
          </a:p>
          <a:p>
            <a:pPr lvl="1"/>
            <a:r>
              <a:rPr lang="en-US" sz="1400" dirty="0" smtClean="0"/>
              <a:t>Comparison of 512 point DFT with the 256 point DFT is shown at right</a:t>
            </a:r>
          </a:p>
          <a:p>
            <a:pPr lvl="2"/>
            <a:r>
              <a:rPr lang="en-US" sz="1400" dirty="0" smtClean="0"/>
              <a:t>Note that the extra resolution of the 512 point DFT captures some additional non-zero parts of the </a:t>
            </a:r>
            <a:r>
              <a:rPr lang="en-US" sz="1400" dirty="0" err="1" smtClean="0"/>
              <a:t>sinc</a:t>
            </a:r>
            <a:r>
              <a:rPr lang="en-US" sz="1400" dirty="0" smtClean="0"/>
              <a:t> function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0600" y="1905000"/>
            <a:ext cx="4311384" cy="369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and “basis frequencies”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44964"/>
          </a:xfrm>
        </p:spPr>
        <p:txBody>
          <a:bodyPr/>
          <a:lstStyle/>
          <a:p>
            <a:r>
              <a:rPr lang="en-US" sz="2000" dirty="0" smtClean="0"/>
              <a:t>In the example just presented, the 0.19922 normalized frequency of the input sinusoid sequence, x[n], was carefully chosen to align exactly with one of the basis frequencies of the DFT which occur at integer multiples of 1/256 for a 256 point DFT</a:t>
            </a:r>
          </a:p>
          <a:p>
            <a:r>
              <a:rPr lang="en-US" sz="2000" dirty="0" smtClean="0"/>
              <a:t>What happens if the input sequence is not so carefully contrived?</a:t>
            </a:r>
          </a:p>
          <a:p>
            <a:r>
              <a:rPr lang="en-US" sz="2000" dirty="0" smtClean="0"/>
              <a:t>For this second example, change the normalized frequency of the input sequence from 0.19922 to 0.2, again using 256 point samples and a 256 point DFT</a:t>
            </a:r>
          </a:p>
          <a:p>
            <a:pPr>
              <a:buNone/>
            </a:pPr>
            <a:r>
              <a:rPr lang="en-US" sz="2400" dirty="0" smtClean="0"/>
              <a:t>		</a:t>
            </a:r>
            <a:r>
              <a:rPr lang="en-US" sz="2000" dirty="0" smtClean="0"/>
              <a:t>That is: x[n] = sin( 2</a:t>
            </a:r>
            <a:r>
              <a:rPr lang="en-US" sz="2000" dirty="0" smtClean="0">
                <a:latin typeface="Symbol" pitchFamily="18" charset="2"/>
              </a:rPr>
              <a:t>p</a:t>
            </a:r>
            <a:r>
              <a:rPr lang="en-US" sz="2000" dirty="0" smtClean="0"/>
              <a:t>*0.2 * [0:255] ) , n = 0 , … , 255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Spectral Leakage of DFT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04800" y="1905000"/>
            <a:ext cx="36576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Now, notice the 256 point DFT is not a single non-zero peak at the input sequence frequency of 0.2, but has extended “tails” around it</a:t>
            </a:r>
          </a:p>
          <a:p>
            <a:r>
              <a:rPr lang="en-US" sz="1800" dirty="0" smtClean="0"/>
              <a:t>What is the cause of these “tails”?</a:t>
            </a:r>
          </a:p>
          <a:p>
            <a:r>
              <a:rPr lang="en-US" sz="1800" dirty="0" smtClean="0"/>
              <a:t>These tails are caused by what is called </a:t>
            </a:r>
            <a:r>
              <a:rPr lang="en-US" sz="1800" b="1" i="1" dirty="0" smtClean="0"/>
              <a:t>spectral leakage</a:t>
            </a:r>
            <a:r>
              <a:rPr lang="en-US" sz="1800" dirty="0" smtClean="0"/>
              <a:t>, caused by the signal strength of the sinusoid of the original signal leaking into adjacent sinusoids in the calculation of the DFT</a:t>
            </a:r>
          </a:p>
          <a:p>
            <a:r>
              <a:rPr lang="en-US" sz="1800" dirty="0" smtClean="0"/>
              <a:t>These “tails” and the “side lobes” of the previous example, can be eliminated by using “windows” in the calculation of the DFT</a:t>
            </a:r>
          </a:p>
        </p:txBody>
      </p:sp>
      <p:pic>
        <p:nvPicPr>
          <p:cNvPr id="10244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8061" y="1920875"/>
            <a:ext cx="5201378" cy="3662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Windows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7338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For example, a </a:t>
            </a:r>
            <a:r>
              <a:rPr lang="en-US" sz="1800" b="1" i="1" dirty="0" smtClean="0"/>
              <a:t>Hamming window</a:t>
            </a:r>
            <a:r>
              <a:rPr lang="en-US" sz="1800" dirty="0" smtClean="0"/>
              <a:t> of length “m” is defined as: </a:t>
            </a:r>
          </a:p>
          <a:p>
            <a:pPr>
              <a:buNone/>
            </a:pPr>
            <a:r>
              <a:rPr lang="en-US" sz="1800" dirty="0" smtClean="0"/>
              <a:t>	   </a:t>
            </a:r>
            <a:r>
              <a:rPr lang="en-US" sz="1600" dirty="0" smtClean="0"/>
              <a:t>w[k] = 0.54 – 0.46 cos(2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*k/(m-1) )</a:t>
            </a:r>
          </a:p>
          <a:p>
            <a:pPr>
              <a:buNone/>
            </a:pPr>
            <a:r>
              <a:rPr lang="en-US" sz="1800" dirty="0" smtClean="0"/>
              <a:t>        where k = 0 to m-1 </a:t>
            </a:r>
          </a:p>
          <a:p>
            <a:r>
              <a:rPr lang="en-US" sz="1800" dirty="0" smtClean="0"/>
              <a:t>For this example, define a 256 point Hamming window:</a:t>
            </a:r>
          </a:p>
          <a:p>
            <a:pPr>
              <a:buNone/>
            </a:pPr>
            <a:r>
              <a:rPr lang="en-US" sz="1800" dirty="0" smtClean="0"/>
              <a:t>	</a:t>
            </a:r>
            <a:r>
              <a:rPr lang="en-US" sz="1600" dirty="0" smtClean="0"/>
              <a:t>   w = 0.54–0.46*cos(2</a:t>
            </a:r>
            <a:r>
              <a:rPr lang="en-US" sz="1600" dirty="0" smtClean="0">
                <a:latin typeface="Symbol" pitchFamily="18" charset="2"/>
              </a:rPr>
              <a:t>p</a:t>
            </a:r>
            <a:r>
              <a:rPr lang="en-US" sz="1600" dirty="0" smtClean="0"/>
              <a:t>/255*[0:255]);</a:t>
            </a:r>
          </a:p>
          <a:p>
            <a:r>
              <a:rPr lang="en-US" sz="1800" dirty="0" smtClean="0"/>
              <a:t>Compute 256 point DFT of the “term by term” multiplication of x[n] and w[n] (</a:t>
            </a:r>
            <a:r>
              <a:rPr lang="en-US" sz="1800" i="1" dirty="0" smtClean="0"/>
              <a:t>NOT</a:t>
            </a:r>
            <a:r>
              <a:rPr lang="en-US" sz="1800" dirty="0" smtClean="0"/>
              <a:t> convolution!)</a:t>
            </a:r>
          </a:p>
          <a:p>
            <a:r>
              <a:rPr lang="en-US" sz="1800" dirty="0" smtClean="0"/>
              <a:t>Shown at right is 256 point DFT for x[n] alone, and windowed by the 256 point Hamming window</a:t>
            </a:r>
          </a:p>
          <a:p>
            <a:r>
              <a:rPr lang="en-US" sz="1800" dirty="0" smtClean="0"/>
              <a:t>Note the “tails” around 0.2 frequency are removed, but amplitude is reduced</a:t>
            </a:r>
          </a:p>
          <a:p>
            <a:pPr>
              <a:buNone/>
            </a:pPr>
            <a:endParaRPr lang="en-US" sz="1800" dirty="0" smtClean="0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08425" y="1921591"/>
            <a:ext cx="5200650" cy="3660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DFT Windows with Normalization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3733800" cy="4525963"/>
          </a:xfrm>
        </p:spPr>
        <p:txBody>
          <a:bodyPr>
            <a:normAutofit/>
          </a:bodyPr>
          <a:lstStyle/>
          <a:p>
            <a:r>
              <a:rPr lang="en-US" sz="1800" dirty="0" smtClean="0"/>
              <a:t>In the previous example, the use of the Hamming window removed the “tails” in the DFT, but reduced the peak amplitude at 0.2 normalized frequency</a:t>
            </a:r>
          </a:p>
          <a:p>
            <a:r>
              <a:rPr lang="en-US" sz="1800" dirty="0" smtClean="0"/>
              <a:t>This phenomenon can be corrected by normalizing the window before using it:</a:t>
            </a:r>
          </a:p>
          <a:p>
            <a:pPr lvl="1"/>
            <a:r>
              <a:rPr lang="en-US" sz="1600" dirty="0" smtClean="0"/>
              <a:t>divide each of the window samples by the sum of all samples divided by the number of samples </a:t>
            </a:r>
          </a:p>
          <a:p>
            <a:pPr lvl="1"/>
            <a:r>
              <a:rPr lang="en-US" sz="1600" dirty="0" smtClean="0"/>
              <a:t>e.g. – w(</a:t>
            </a:r>
            <a:r>
              <a:rPr lang="en-US" sz="1600" dirty="0" err="1" smtClean="0"/>
              <a:t>i</a:t>
            </a:r>
            <a:r>
              <a:rPr lang="en-US" sz="1600" dirty="0" smtClean="0"/>
              <a:t>) = w(</a:t>
            </a:r>
            <a:r>
              <a:rPr lang="en-US" sz="1600" dirty="0" err="1" smtClean="0"/>
              <a:t>i</a:t>
            </a:r>
            <a:r>
              <a:rPr lang="en-US" sz="1600" dirty="0" smtClean="0"/>
              <a:t>)/norm, where norm = sum(w)/length(w)</a:t>
            </a:r>
          </a:p>
          <a:p>
            <a:pPr lvl="1"/>
            <a:r>
              <a:rPr lang="en-US" sz="1600" dirty="0" smtClean="0"/>
              <a:t>In the plot on the right, the green line is the DFT using the normalized Hamming window</a:t>
            </a:r>
          </a:p>
          <a:p>
            <a:pPr>
              <a:buNone/>
            </a:pPr>
            <a:endParaRPr lang="en-US" sz="1800" dirty="0" smtClean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7475" y="1928558"/>
            <a:ext cx="5200650" cy="364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PSD Usage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44964"/>
          </a:xfrm>
        </p:spPr>
        <p:txBody>
          <a:bodyPr/>
          <a:lstStyle/>
          <a:p>
            <a:r>
              <a:rPr lang="en-US" sz="2400" dirty="0" smtClean="0"/>
              <a:t>Many analysis packages, such as </a:t>
            </a:r>
            <a:r>
              <a:rPr lang="en-US" sz="2400" dirty="0" err="1" smtClean="0"/>
              <a:t>Matlab</a:t>
            </a:r>
            <a:r>
              <a:rPr lang="en-US" sz="2400" dirty="0" smtClean="0"/>
              <a:t> and Octave provide built in PSD functions, however, their use requires knowledge of somewhat “unfamiliar” mathematics concepts:</a:t>
            </a:r>
          </a:p>
          <a:p>
            <a:pPr lvl="1"/>
            <a:r>
              <a:rPr lang="en-US" sz="2000" dirty="0" smtClean="0"/>
              <a:t>windowing methods (covered briefly in the preceding slides)</a:t>
            </a:r>
          </a:p>
          <a:p>
            <a:pPr lvl="2"/>
            <a:r>
              <a:rPr lang="en-US" sz="2000" dirty="0" smtClean="0"/>
              <a:t>Hamming, </a:t>
            </a:r>
            <a:r>
              <a:rPr lang="en-US" sz="2000" dirty="0" err="1" smtClean="0"/>
              <a:t>Hanning</a:t>
            </a:r>
            <a:r>
              <a:rPr lang="en-US" sz="2000" dirty="0" smtClean="0"/>
              <a:t>, Blackman, rectangular, others</a:t>
            </a:r>
          </a:p>
          <a:p>
            <a:pPr lvl="1"/>
            <a:r>
              <a:rPr lang="en-US" sz="2000" dirty="0" smtClean="0"/>
              <a:t>normalized frequencies</a:t>
            </a:r>
          </a:p>
          <a:p>
            <a:pPr lvl="2"/>
            <a:r>
              <a:rPr lang="en-US" sz="2000" dirty="0" err="1" smtClean="0"/>
              <a:t>Nyquist</a:t>
            </a:r>
            <a:r>
              <a:rPr lang="en-US" sz="2000" dirty="0" smtClean="0"/>
              <a:t> frequency, sampling frequency</a:t>
            </a:r>
          </a:p>
          <a:p>
            <a:pPr lvl="1"/>
            <a:r>
              <a:rPr lang="en-US" sz="2000" dirty="0" smtClean="0"/>
              <a:t>overlapping, </a:t>
            </a:r>
            <a:r>
              <a:rPr lang="en-US" sz="2000" dirty="0" err="1" smtClean="0"/>
              <a:t>detrending</a:t>
            </a:r>
            <a:r>
              <a:rPr lang="en-US" sz="2000" dirty="0" smtClean="0"/>
              <a:t>, etc.</a:t>
            </a:r>
          </a:p>
          <a:p>
            <a:pPr lvl="1"/>
            <a:r>
              <a:rPr lang="en-US" sz="2000" dirty="0" err="1" smtClean="0"/>
              <a:t>Periodiograms</a:t>
            </a:r>
            <a:endParaRPr lang="en-US" sz="2000" dirty="0" smtClean="0"/>
          </a:p>
          <a:p>
            <a:pPr lvl="1"/>
            <a:r>
              <a:rPr lang="en-US" sz="2000" dirty="0" smtClean="0"/>
              <a:t>How to “scale” the outputs to something meaningful for the particular signal being analyzed</a:t>
            </a:r>
          </a:p>
          <a:p>
            <a:r>
              <a:rPr lang="en-US" sz="2400" dirty="0" smtClean="0"/>
              <a:t>For help with </a:t>
            </a:r>
            <a:r>
              <a:rPr lang="en-US" sz="2400" dirty="0" err="1" smtClean="0"/>
              <a:t>Matlab</a:t>
            </a:r>
            <a:r>
              <a:rPr lang="en-US" sz="2400" dirty="0" smtClean="0"/>
              <a:t> or Octave PSD function, type “</a:t>
            </a:r>
            <a:r>
              <a:rPr lang="en-US" sz="2400" i="1" dirty="0" smtClean="0"/>
              <a:t>help </a:t>
            </a:r>
            <a:r>
              <a:rPr lang="en-US" sz="2400" i="1" dirty="0" err="1" smtClean="0"/>
              <a:t>psd</a:t>
            </a:r>
            <a:r>
              <a:rPr lang="en-US" sz="2400" dirty="0" smtClean="0"/>
              <a:t>” at the command prompt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PSD Demonstration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191000" cy="4525963"/>
          </a:xfrm>
        </p:spPr>
        <p:txBody>
          <a:bodyPr/>
          <a:lstStyle/>
          <a:p>
            <a:r>
              <a:rPr lang="en-US" sz="2000" dirty="0" smtClean="0"/>
              <a:t>create a real 512-point 0.2 normalized frequency sinusoid sequence, x[n] </a:t>
            </a:r>
          </a:p>
          <a:p>
            <a:pPr>
              <a:buNone/>
            </a:pPr>
            <a:r>
              <a:rPr lang="en-US" sz="2000" dirty="0" smtClean="0"/>
              <a:t>	  x = sin(2*pi*0.2*[0:511]); </a:t>
            </a:r>
            <a:endParaRPr lang="en-US" sz="1600" dirty="0" smtClean="0"/>
          </a:p>
          <a:p>
            <a:r>
              <a:rPr lang="en-US" sz="2000" dirty="0" smtClean="0"/>
              <a:t>call the </a:t>
            </a:r>
            <a:r>
              <a:rPr lang="en-US" sz="2000" dirty="0" err="1" smtClean="0"/>
              <a:t>psd</a:t>
            </a:r>
            <a:r>
              <a:rPr lang="en-US" sz="2000" dirty="0" smtClean="0"/>
              <a:t> function for real, x[n]</a:t>
            </a:r>
          </a:p>
          <a:p>
            <a:pPr>
              <a:buNone/>
            </a:pPr>
            <a:r>
              <a:rPr lang="en-US" sz="2000" dirty="0" smtClean="0"/>
              <a:t>	and all default inputs and no outputs</a:t>
            </a:r>
          </a:p>
          <a:p>
            <a:pPr>
              <a:buNone/>
            </a:pPr>
            <a:r>
              <a:rPr lang="en-US" sz="2000" dirty="0" smtClean="0"/>
              <a:t>	  </a:t>
            </a:r>
            <a:r>
              <a:rPr lang="en-US" sz="2000" dirty="0" err="1" smtClean="0"/>
              <a:t>psd</a:t>
            </a:r>
            <a:r>
              <a:rPr lang="en-US" sz="2000" dirty="0" smtClean="0"/>
              <a:t>(x);</a:t>
            </a:r>
            <a:endParaRPr lang="en-US" sz="1600" dirty="0" smtClean="0"/>
          </a:p>
          <a:p>
            <a:pPr lvl="1"/>
            <a:r>
              <a:rPr lang="en-US" sz="1600" dirty="0" smtClean="0"/>
              <a:t> Note that if no outputs are specified, a plot of the PSD of x[n] is presented</a:t>
            </a:r>
            <a:endParaRPr lang="en-US" sz="1000" dirty="0" smtClean="0"/>
          </a:p>
          <a:p>
            <a:pPr lvl="1"/>
            <a:r>
              <a:rPr lang="en-US" sz="1600" dirty="0" smtClean="0"/>
              <a:t>Can also save output PSD and frequency arrays as:</a:t>
            </a:r>
          </a:p>
          <a:p>
            <a:pPr lvl="1">
              <a:buNone/>
            </a:pPr>
            <a:r>
              <a:rPr lang="en-US" sz="1600" dirty="0" smtClean="0"/>
              <a:t>	  [</a:t>
            </a:r>
            <a:r>
              <a:rPr lang="en-US" sz="1600" dirty="0" err="1" smtClean="0"/>
              <a:t>pxx</a:t>
            </a:r>
            <a:r>
              <a:rPr lang="en-US" sz="1600" dirty="0" smtClean="0"/>
              <a:t>, freq]=</a:t>
            </a:r>
            <a:r>
              <a:rPr lang="en-US" sz="1600" dirty="0" err="1" smtClean="0"/>
              <a:t>psd</a:t>
            </a:r>
            <a:r>
              <a:rPr lang="en-US" sz="1600" dirty="0" smtClean="0"/>
              <a:t>(x);</a:t>
            </a:r>
          </a:p>
          <a:p>
            <a:r>
              <a:rPr lang="en-US" sz="2000" dirty="0" smtClean="0"/>
              <a:t>Note frequency 0 to 0.5 for real x[n]</a:t>
            </a:r>
          </a:p>
          <a:p>
            <a:pPr lvl="1"/>
            <a:r>
              <a:rPr lang="en-US" sz="1600" dirty="0" smtClean="0"/>
              <a:t>normalized frequency of 0.5 is </a:t>
            </a:r>
            <a:r>
              <a:rPr lang="en-US" sz="1600" b="1" i="1" dirty="0" err="1" smtClean="0"/>
              <a:t>Nyquist</a:t>
            </a:r>
            <a:r>
              <a:rPr lang="en-US" sz="1600" b="1" i="1" dirty="0" smtClean="0"/>
              <a:t> frequency</a:t>
            </a:r>
            <a:r>
              <a:rPr lang="en-US" sz="1600" dirty="0" smtClean="0"/>
              <a:t> ( ½ the sample frequency)</a:t>
            </a:r>
          </a:p>
          <a:p>
            <a:endParaRPr lang="en-US" sz="2000" dirty="0" smtClean="0"/>
          </a:p>
          <a:p>
            <a:endParaRPr lang="en-US" dirty="0"/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76844"/>
            <a:ext cx="4038600" cy="2866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“Basis Frequencies” of DFT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343400" cy="4525963"/>
          </a:xfrm>
        </p:spPr>
        <p:txBody>
          <a:bodyPr/>
          <a:lstStyle/>
          <a:p>
            <a:r>
              <a:rPr lang="en-US" sz="1800" dirty="0" smtClean="0"/>
              <a:t>Re-scale PSD around normalized frequency of 0.2 (red line)</a:t>
            </a:r>
          </a:p>
          <a:p>
            <a:r>
              <a:rPr lang="en-US" sz="1800" dirty="0" smtClean="0"/>
              <a:t>Note asymmetry, because 0.2 is not a “basis frequency” for 512 point DFT of sequence, x[n] </a:t>
            </a:r>
          </a:p>
          <a:p>
            <a:pPr lvl="1"/>
            <a:r>
              <a:rPr lang="en-US" sz="1400" dirty="0" smtClean="0"/>
              <a:t>Basis frequencies proportional to 1/512 </a:t>
            </a:r>
          </a:p>
          <a:p>
            <a:pPr lvl="1"/>
            <a:r>
              <a:rPr lang="en-US" sz="1400" dirty="0" smtClean="0"/>
              <a:t>Repeat, with frequency 0.2 changed to 0.19922</a:t>
            </a:r>
          </a:p>
          <a:p>
            <a:pPr lvl="1">
              <a:buNone/>
            </a:pPr>
            <a:r>
              <a:rPr lang="en-US" sz="1400" dirty="0" smtClean="0"/>
              <a:t>	( </a:t>
            </a:r>
            <a:r>
              <a:rPr lang="en-US" sz="1400" dirty="0" smtClean="0">
                <a:sym typeface="Wingdings" pitchFamily="2" charset="2"/>
              </a:rPr>
              <a:t> 0.19922 is 102/512 )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All “energy” of 0.19922  normalized frequency sinusoid occurs at single DFT frequency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Now, note that PSD is symmetric about 0.19922 normalized frequency (blue line)</a:t>
            </a:r>
          </a:p>
          <a:p>
            <a:r>
              <a:rPr lang="en-US" sz="1800" dirty="0" err="1" smtClean="0">
                <a:sym typeface="Wingdings" pitchFamily="2" charset="2"/>
              </a:rPr>
              <a:t>sqrt</a:t>
            </a:r>
            <a:r>
              <a:rPr lang="en-US" sz="1800" dirty="0" smtClean="0">
                <a:sym typeface="Wingdings" pitchFamily="2" charset="2"/>
              </a:rPr>
              <a:t>(Area under PSD curve) = RMS value of x[n]:</a:t>
            </a:r>
          </a:p>
          <a:p>
            <a:pPr lvl="1"/>
            <a:r>
              <a:rPr lang="en-US" sz="1400" dirty="0" smtClean="0">
                <a:sym typeface="Wingdings" pitchFamily="2" charset="2"/>
              </a:rPr>
              <a:t>Actual for sin( 2</a:t>
            </a:r>
            <a:r>
              <a:rPr lang="en-US" sz="1400" dirty="0" smtClean="0">
                <a:latin typeface="Symbol" pitchFamily="18" charset="2"/>
                <a:sym typeface="Wingdings" pitchFamily="2" charset="2"/>
              </a:rPr>
              <a:t>p</a:t>
            </a:r>
            <a:r>
              <a:rPr lang="en-US" sz="1400" dirty="0" smtClean="0">
                <a:sym typeface="Wingdings" pitchFamily="2" charset="2"/>
              </a:rPr>
              <a:t> f</a:t>
            </a:r>
            <a:r>
              <a:rPr lang="en-US" sz="1400" baseline="-25000" dirty="0" smtClean="0">
                <a:sym typeface="Wingdings" pitchFamily="2" charset="2"/>
              </a:rPr>
              <a:t>n</a:t>
            </a:r>
            <a:r>
              <a:rPr lang="en-US" sz="1400" dirty="0" smtClean="0">
                <a:sym typeface="Wingdings" pitchFamily="2" charset="2"/>
              </a:rPr>
              <a:t> * [0:511]) is 1/√2 = .707</a:t>
            </a:r>
          </a:p>
          <a:p>
            <a:pPr lvl="1"/>
            <a:r>
              <a:rPr lang="en-US" sz="1400" dirty="0" err="1" smtClean="0">
                <a:sym typeface="Wingdings" pitchFamily="2" charset="2"/>
              </a:rPr>
              <a:t>sqrt</a:t>
            </a:r>
            <a:r>
              <a:rPr lang="en-US" sz="1400" dirty="0" smtClean="0">
                <a:sym typeface="Wingdings" pitchFamily="2" charset="2"/>
              </a:rPr>
              <a:t>(sum(</a:t>
            </a:r>
            <a:r>
              <a:rPr lang="en-US" sz="1400" dirty="0" err="1" smtClean="0">
                <a:sym typeface="Wingdings" pitchFamily="2" charset="2"/>
              </a:rPr>
              <a:t>pxx</a:t>
            </a:r>
            <a:r>
              <a:rPr lang="en-US" sz="1400" dirty="0" smtClean="0">
                <a:sym typeface="Wingdings" pitchFamily="2" charset="2"/>
              </a:rPr>
              <a:t>)*freq(end)/(length(</a:t>
            </a:r>
            <a:r>
              <a:rPr lang="en-US" sz="1400" dirty="0" err="1" smtClean="0">
                <a:sym typeface="Wingdings" pitchFamily="2" charset="2"/>
              </a:rPr>
              <a:t>pxx</a:t>
            </a:r>
            <a:r>
              <a:rPr lang="en-US" sz="1400" dirty="0" smtClean="0">
                <a:sym typeface="Wingdings" pitchFamily="2" charset="2"/>
              </a:rPr>
              <a:t>)-1)  ) =  0.707106781186889</a:t>
            </a:r>
          </a:p>
          <a:p>
            <a:pPr>
              <a:buFont typeface="Wingdings" pitchFamily="2" charset="2"/>
              <a:buNone/>
            </a:pPr>
            <a:endParaRPr lang="en-US" sz="2000" dirty="0" smtClean="0"/>
          </a:p>
          <a:p>
            <a:endParaRPr 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86298"/>
            <a:ext cx="4038600" cy="2847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838200"/>
            <a:ext cx="8229600" cy="685800"/>
          </a:xfrm>
        </p:spPr>
        <p:txBody>
          <a:bodyPr/>
          <a:lstStyle/>
          <a:p>
            <a:r>
              <a:rPr lang="en-US" sz="4000" dirty="0" smtClean="0"/>
              <a:t>Normalized frequency vs. sample frequency</a:t>
            </a:r>
            <a:endParaRPr lang="en-US" sz="4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495800" cy="44196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If sample frequency is not provided to the </a:t>
            </a:r>
            <a:r>
              <a:rPr lang="en-US" sz="1600" dirty="0" err="1" smtClean="0"/>
              <a:t>psd</a:t>
            </a:r>
            <a:r>
              <a:rPr lang="en-US" sz="1600" dirty="0" smtClean="0"/>
              <a:t> function, the frequency array output is </a:t>
            </a:r>
            <a:r>
              <a:rPr lang="en-US" sz="1600" b="1" i="1" dirty="0" smtClean="0"/>
              <a:t>normalized frequency </a:t>
            </a:r>
            <a:r>
              <a:rPr lang="en-US" sz="1600" dirty="0" smtClean="0"/>
              <a:t>( actual frequency divided by </a:t>
            </a:r>
            <a:r>
              <a:rPr lang="en-US" sz="1600" dirty="0" err="1" smtClean="0"/>
              <a:t>Nyquist</a:t>
            </a:r>
            <a:r>
              <a:rPr lang="en-US" sz="1600" dirty="0" smtClean="0"/>
              <a:t> frequency, or ½ the sample frequency , where </a:t>
            </a:r>
            <a:r>
              <a:rPr lang="en-US" sz="1600" dirty="0" err="1" smtClean="0"/>
              <a:t>psd</a:t>
            </a:r>
            <a:r>
              <a:rPr lang="en-US" sz="1600" dirty="0" smtClean="0"/>
              <a:t> assumes sample frequency of 1, if not provided)</a:t>
            </a:r>
          </a:p>
          <a:p>
            <a:pPr lvl="1"/>
            <a:r>
              <a:rPr lang="en-US" sz="1400" dirty="0" smtClean="0"/>
              <a:t>Frequency range of PSD for a real x[n] is 0 to 0.5</a:t>
            </a:r>
          </a:p>
          <a:p>
            <a:pPr lvl="1"/>
            <a:r>
              <a:rPr lang="en-US" sz="1400" dirty="0" smtClean="0"/>
              <a:t>Frequency range of PSD for complex x[n] is 0 to 1.0 ( 0.5 to 1.0 represents negative frequencies: two sided PSD )</a:t>
            </a:r>
          </a:p>
          <a:p>
            <a:r>
              <a:rPr lang="en-US" sz="1600" dirty="0" smtClean="0"/>
              <a:t>If sample frequency is provided to </a:t>
            </a:r>
            <a:r>
              <a:rPr lang="en-US" sz="1600" dirty="0" err="1" smtClean="0"/>
              <a:t>psd</a:t>
            </a:r>
            <a:r>
              <a:rPr lang="en-US" sz="1600" dirty="0" smtClean="0"/>
              <a:t> function, the frequency array output is units of hertz</a:t>
            </a:r>
          </a:p>
          <a:p>
            <a:r>
              <a:rPr lang="en-US" sz="1600" dirty="0" smtClean="0"/>
              <a:t>Shown to right is same PSD as on previous slide, with sample frequency of 1000 </a:t>
            </a:r>
            <a:r>
              <a:rPr lang="en-US" sz="1600" dirty="0" err="1" smtClean="0"/>
              <a:t>hz</a:t>
            </a:r>
            <a:r>
              <a:rPr lang="en-US" sz="1600" dirty="0" smtClean="0"/>
              <a:t> provided</a:t>
            </a:r>
          </a:p>
          <a:p>
            <a:pPr lvl="1"/>
            <a:r>
              <a:rPr lang="en-US" sz="1400" dirty="0" smtClean="0"/>
              <a:t>[ </a:t>
            </a:r>
            <a:r>
              <a:rPr lang="en-US" sz="1400" dirty="0" err="1" smtClean="0"/>
              <a:t>pxx</a:t>
            </a:r>
            <a:r>
              <a:rPr lang="en-US" sz="1400" dirty="0" smtClean="0"/>
              <a:t> , freq ] = </a:t>
            </a:r>
            <a:r>
              <a:rPr lang="en-US" sz="1400" dirty="0" err="1" smtClean="0"/>
              <a:t>psd</a:t>
            </a:r>
            <a:r>
              <a:rPr lang="en-US" sz="1400" dirty="0" smtClean="0"/>
              <a:t>( x , [] , 1000 );</a:t>
            </a:r>
          </a:p>
          <a:p>
            <a:pPr lvl="1"/>
            <a:r>
              <a:rPr lang="en-US" sz="1400" dirty="0" smtClean="0"/>
              <a:t>Note horizontal axis now in hertz</a:t>
            </a:r>
          </a:p>
          <a:p>
            <a:pPr lvl="1"/>
            <a:r>
              <a:rPr lang="en-US" sz="1400" dirty="0" smtClean="0"/>
              <a:t>Note amplitude of PSD 1/1000 of before &amp; </a:t>
            </a:r>
          </a:p>
          <a:p>
            <a:pPr lvl="1">
              <a:buNone/>
            </a:pPr>
            <a:r>
              <a:rPr lang="en-US" sz="1400" dirty="0" smtClean="0"/>
              <a:t>	units^2/</a:t>
            </a:r>
            <a:r>
              <a:rPr lang="en-US" sz="1400" dirty="0" err="1" smtClean="0"/>
              <a:t>hz</a:t>
            </a:r>
            <a:r>
              <a:rPr lang="en-US" sz="1400" dirty="0" smtClean="0"/>
              <a:t>, not units^2/sample</a:t>
            </a:r>
            <a:endParaRPr lang="en-US" sz="1400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7725" y="2407905"/>
            <a:ext cx="4019550" cy="2804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Magnitude of PSD peak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191000" cy="4525963"/>
          </a:xfrm>
        </p:spPr>
        <p:txBody>
          <a:bodyPr/>
          <a:lstStyle/>
          <a:p>
            <a:r>
              <a:rPr lang="en-US" sz="2000" dirty="0" smtClean="0"/>
              <a:t>Peak magnitude of the PSD is dependent on the size of the DFT</a:t>
            </a:r>
          </a:p>
          <a:p>
            <a:pPr lvl="1"/>
            <a:r>
              <a:rPr lang="en-US" sz="1600" dirty="0" smtClean="0">
                <a:sym typeface="Wingdings" pitchFamily="2" charset="2"/>
              </a:rPr>
              <a:t>If not specified, </a:t>
            </a:r>
            <a:r>
              <a:rPr lang="en-US" sz="1600" dirty="0" err="1" smtClean="0">
                <a:sym typeface="Wingdings" pitchFamily="2" charset="2"/>
              </a:rPr>
              <a:t>psd</a:t>
            </a:r>
            <a:r>
              <a:rPr lang="en-US" sz="1600" dirty="0" smtClean="0">
                <a:sym typeface="Wingdings" pitchFamily="2" charset="2"/>
              </a:rPr>
              <a:t> function uses DFT size equal to the number of samples of x[n]</a:t>
            </a:r>
          </a:p>
          <a:p>
            <a:pPr lvl="1"/>
            <a:r>
              <a:rPr lang="en-US" sz="1600" dirty="0" smtClean="0">
                <a:sym typeface="Wingdings" pitchFamily="2" charset="2"/>
              </a:rPr>
              <a:t>Smaller DFT sizes result in smaller PSD peak</a:t>
            </a:r>
          </a:p>
          <a:p>
            <a:pPr lvl="1"/>
            <a:r>
              <a:rPr lang="en-US" sz="1600" dirty="0" smtClean="0">
                <a:sym typeface="Wingdings" pitchFamily="2" charset="2"/>
              </a:rPr>
              <a:t>Larger DFT sizes result in larger PSD peak</a:t>
            </a:r>
          </a:p>
          <a:p>
            <a:pPr lvl="1"/>
            <a:r>
              <a:rPr lang="en-US" sz="1600" dirty="0" smtClean="0">
                <a:sym typeface="Wingdings" pitchFamily="2" charset="2"/>
              </a:rPr>
              <a:t>All will give the same integrated area under the PSD, since the RMS of the input sequence, x[n], is the same</a:t>
            </a:r>
          </a:p>
          <a:p>
            <a:pPr lvl="1"/>
            <a:r>
              <a:rPr lang="en-US" sz="1600" dirty="0" smtClean="0">
                <a:sym typeface="Wingdings" pitchFamily="2" charset="2"/>
              </a:rPr>
              <a:t>Shown at right are PSD’s for 128, 256, 512 point DFTs computed as:</a:t>
            </a:r>
          </a:p>
          <a:p>
            <a:pPr lvl="2"/>
            <a:r>
              <a:rPr lang="en-US" sz="1300" dirty="0" smtClean="0">
                <a:sym typeface="Wingdings" pitchFamily="2" charset="2"/>
              </a:rPr>
              <a:t>[ pxx1 , freq1 ] = </a:t>
            </a:r>
            <a:r>
              <a:rPr lang="en-US" sz="1300" dirty="0" err="1" smtClean="0">
                <a:sym typeface="Wingdings" pitchFamily="2" charset="2"/>
              </a:rPr>
              <a:t>psd</a:t>
            </a:r>
            <a:r>
              <a:rPr lang="en-US" sz="1300" dirty="0" smtClean="0">
                <a:sym typeface="Wingdings" pitchFamily="2" charset="2"/>
              </a:rPr>
              <a:t>( x , 128 )</a:t>
            </a:r>
          </a:p>
          <a:p>
            <a:pPr lvl="2"/>
            <a:r>
              <a:rPr lang="en-US" sz="1300" dirty="0" smtClean="0">
                <a:sym typeface="Wingdings" pitchFamily="2" charset="2"/>
              </a:rPr>
              <a:t>[ pxx2 , freq2 ] = </a:t>
            </a:r>
            <a:r>
              <a:rPr lang="en-US" sz="1300" dirty="0" err="1" smtClean="0">
                <a:sym typeface="Wingdings" pitchFamily="2" charset="2"/>
              </a:rPr>
              <a:t>psd</a:t>
            </a:r>
            <a:r>
              <a:rPr lang="en-US" sz="1300" dirty="0" smtClean="0">
                <a:sym typeface="Wingdings" pitchFamily="2" charset="2"/>
              </a:rPr>
              <a:t>( x , 256 )</a:t>
            </a:r>
          </a:p>
          <a:p>
            <a:pPr lvl="2"/>
            <a:r>
              <a:rPr lang="en-US" sz="1300" dirty="0" smtClean="0">
                <a:sym typeface="Wingdings" pitchFamily="2" charset="2"/>
              </a:rPr>
              <a:t>[ pxx3 , freq3 ] = </a:t>
            </a:r>
            <a:r>
              <a:rPr lang="en-US" sz="1300" dirty="0" err="1" smtClean="0">
                <a:sym typeface="Wingdings" pitchFamily="2" charset="2"/>
              </a:rPr>
              <a:t>psd</a:t>
            </a:r>
            <a:r>
              <a:rPr lang="en-US" sz="1300" dirty="0" smtClean="0">
                <a:sym typeface="Wingdings" pitchFamily="2" charset="2"/>
              </a:rPr>
              <a:t>( x , 512 )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89483"/>
            <a:ext cx="4038600" cy="284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4800600" y="5257800"/>
            <a:ext cx="4263796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sym typeface="Wingdings" pitchFamily="2" charset="2"/>
              </a:rPr>
              <a:t>The size of DFT affects the PSD peak (and the </a:t>
            </a:r>
          </a:p>
          <a:p>
            <a:r>
              <a:rPr lang="en-US" sz="1600" b="1" dirty="0" smtClean="0">
                <a:sym typeface="Wingdings" pitchFamily="2" charset="2"/>
              </a:rPr>
              <a:t>resolution of the PSD), but not the frequency </a:t>
            </a:r>
          </a:p>
          <a:p>
            <a:r>
              <a:rPr lang="en-US" sz="1600" b="1" dirty="0" smtClean="0">
                <a:sym typeface="Wingdings" pitchFamily="2" charset="2"/>
              </a:rPr>
              <a:t>content or computed power of the input </a:t>
            </a:r>
          </a:p>
          <a:p>
            <a:r>
              <a:rPr lang="en-US" sz="1600" b="1" dirty="0" smtClean="0">
                <a:sym typeface="Wingdings" pitchFamily="2" charset="2"/>
              </a:rPr>
              <a:t>sequence (area under PSD curve)</a:t>
            </a:r>
            <a:endParaRPr lang="en-US" sz="1600" b="1" dirty="0" smtClean="0"/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Units of PSD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191000" cy="4525963"/>
          </a:xfrm>
        </p:spPr>
        <p:txBody>
          <a:bodyPr/>
          <a:lstStyle/>
          <a:p>
            <a:r>
              <a:rPr lang="en-US" sz="2000" dirty="0" smtClean="0"/>
              <a:t>Recall that PSD stands for “</a:t>
            </a:r>
            <a:r>
              <a:rPr lang="en-US" sz="2000" b="1" i="1" dirty="0" smtClean="0"/>
              <a:t>power spectral density</a:t>
            </a:r>
            <a:r>
              <a:rPr lang="en-US" sz="2000" dirty="0" smtClean="0"/>
              <a:t>” e.g. – the density of the power spectrum of the input signal, x[n]</a:t>
            </a:r>
          </a:p>
          <a:p>
            <a:pPr lvl="1"/>
            <a:r>
              <a:rPr lang="en-US" sz="1600" dirty="0" smtClean="0"/>
              <a:t>Thus, the PSD contains the power (units^2) of the sequence x[n] per unit frequency</a:t>
            </a:r>
          </a:p>
          <a:p>
            <a:r>
              <a:rPr lang="en-US" sz="2000" dirty="0" smtClean="0"/>
              <a:t>The units of the PSD is normally “units^2 per hertz”, if the sample frequency of the input sequence, x[n], is provided to the </a:t>
            </a:r>
            <a:r>
              <a:rPr lang="en-US" sz="2000" dirty="0" err="1" smtClean="0"/>
              <a:t>psd</a:t>
            </a:r>
            <a:r>
              <a:rPr lang="en-US" sz="2000" dirty="0" smtClean="0"/>
              <a:t> function</a:t>
            </a:r>
          </a:p>
          <a:p>
            <a:r>
              <a:rPr lang="en-US" sz="2000" dirty="0" smtClean="0"/>
              <a:t>If sample frequency is not provided to PSD function, units of PSD are “units^2 / sample” as the frequency output is normalized to the </a:t>
            </a:r>
            <a:r>
              <a:rPr lang="en-US" sz="2000" dirty="0" err="1" smtClean="0"/>
              <a:t>Nyquist</a:t>
            </a:r>
            <a:r>
              <a:rPr lang="en-US" sz="2000" dirty="0" smtClean="0"/>
              <a:t> frequency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89483"/>
            <a:ext cx="4038600" cy="2841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229600" cy="685800"/>
          </a:xfrm>
        </p:spPr>
        <p:txBody>
          <a:bodyPr/>
          <a:lstStyle/>
          <a:p>
            <a:r>
              <a:rPr lang="en-US" dirty="0" smtClean="0"/>
              <a:t>Complex sequence </a:t>
            </a:r>
            <a:br>
              <a:rPr lang="en-US" dirty="0" smtClean="0"/>
            </a:br>
            <a:r>
              <a:rPr lang="en-US" sz="3200" dirty="0" smtClean="0"/>
              <a:t>(two sided PSD)</a:t>
            </a:r>
            <a:endParaRPr lang="en-US" sz="32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776517"/>
            <a:ext cx="4038600" cy="4525963"/>
          </a:xfrm>
        </p:spPr>
        <p:txBody>
          <a:bodyPr/>
          <a:lstStyle/>
          <a:p>
            <a:r>
              <a:rPr lang="en-US" sz="1600" dirty="0" smtClean="0"/>
              <a:t>Create a complex sequence, </a:t>
            </a:r>
            <a:r>
              <a:rPr lang="en-US" sz="1600" dirty="0" err="1" smtClean="0"/>
              <a:t>xc</a:t>
            </a:r>
            <a:r>
              <a:rPr lang="en-US" sz="1600" dirty="0" smtClean="0"/>
              <a:t>[n], by adding 0.00001*</a:t>
            </a:r>
            <a:r>
              <a:rPr lang="en-US" sz="1600" dirty="0" err="1" smtClean="0"/>
              <a:t>i</a:t>
            </a:r>
            <a:r>
              <a:rPr lang="en-US" sz="1600" dirty="0" smtClean="0"/>
              <a:t> to one of the elements of the previous real sequence x[n]:       </a:t>
            </a:r>
          </a:p>
          <a:p>
            <a:pPr>
              <a:buNone/>
            </a:pPr>
            <a:r>
              <a:rPr lang="en-US" sz="1600" dirty="0" smtClean="0"/>
              <a:t>	     </a:t>
            </a:r>
            <a:r>
              <a:rPr lang="en-US" sz="1600" dirty="0" err="1" smtClean="0"/>
              <a:t>xc</a:t>
            </a:r>
            <a:r>
              <a:rPr lang="en-US" sz="1600" dirty="0" smtClean="0"/>
              <a:t> = x;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     </a:t>
            </a:r>
            <a:r>
              <a:rPr lang="en-US" sz="1600" dirty="0" err="1" smtClean="0"/>
              <a:t>xc</a:t>
            </a:r>
            <a:r>
              <a:rPr lang="en-US" sz="1600" dirty="0" smtClean="0"/>
              <a:t>(1) = </a:t>
            </a:r>
            <a:r>
              <a:rPr lang="en-US" sz="1600" dirty="0" err="1" smtClean="0"/>
              <a:t>xc</a:t>
            </a:r>
            <a:r>
              <a:rPr lang="en-US" sz="1600" dirty="0" smtClean="0"/>
              <a:t>(1) + 0.00001*</a:t>
            </a:r>
            <a:r>
              <a:rPr lang="en-US" sz="1600" dirty="0" err="1" smtClean="0"/>
              <a:t>i</a:t>
            </a:r>
            <a:r>
              <a:rPr lang="en-US" sz="1600" dirty="0" smtClean="0"/>
              <a:t>;  </a:t>
            </a:r>
          </a:p>
          <a:p>
            <a:r>
              <a:rPr lang="en-US" sz="1600" dirty="0" smtClean="0"/>
              <a:t>call the </a:t>
            </a:r>
            <a:r>
              <a:rPr lang="en-US" sz="1600" dirty="0" err="1" smtClean="0"/>
              <a:t>psd</a:t>
            </a:r>
            <a:r>
              <a:rPr lang="en-US" sz="1600" dirty="0" smtClean="0"/>
              <a:t> function all default  inputs and outputs, </a:t>
            </a:r>
            <a:r>
              <a:rPr lang="en-US" sz="1600" dirty="0" err="1" smtClean="0"/>
              <a:t>pxx</a:t>
            </a:r>
            <a:r>
              <a:rPr lang="en-US" sz="1600" dirty="0" smtClean="0"/>
              <a:t> and freq: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[</a:t>
            </a:r>
            <a:r>
              <a:rPr lang="en-US" sz="1600" dirty="0" err="1" smtClean="0"/>
              <a:t>pxx</a:t>
            </a:r>
            <a:r>
              <a:rPr lang="en-US" sz="1600" dirty="0" smtClean="0"/>
              <a:t>, freq] = </a:t>
            </a:r>
            <a:r>
              <a:rPr lang="en-US" sz="1600" dirty="0" err="1" smtClean="0"/>
              <a:t>psd</a:t>
            </a:r>
            <a:r>
              <a:rPr lang="en-US" sz="1600" dirty="0" smtClean="0"/>
              <a:t>(</a:t>
            </a:r>
            <a:r>
              <a:rPr lang="en-US" sz="1600" dirty="0" err="1" smtClean="0"/>
              <a:t>xc</a:t>
            </a:r>
            <a:r>
              <a:rPr lang="en-US" sz="1600" dirty="0" smtClean="0"/>
              <a:t>);</a:t>
            </a:r>
          </a:p>
          <a:p>
            <a:r>
              <a:rPr lang="en-US" sz="1600" dirty="0" smtClean="0"/>
              <a:t>Plot the PSD of the complex sequence, </a:t>
            </a:r>
            <a:r>
              <a:rPr lang="en-US" sz="1600" dirty="0" err="1" smtClean="0"/>
              <a:t>xc</a:t>
            </a:r>
            <a:r>
              <a:rPr lang="en-US" sz="1600" dirty="0" smtClean="0"/>
              <a:t>[n] in blue along with the PSD of the real sequence, x[n] in red</a:t>
            </a:r>
          </a:p>
          <a:p>
            <a:r>
              <a:rPr lang="en-US" sz="1600" dirty="0" smtClean="0"/>
              <a:t>Note that the frequency range is now 0.0 to 1.0.  </a:t>
            </a:r>
          </a:p>
          <a:p>
            <a:pPr lvl="1"/>
            <a:r>
              <a:rPr lang="en-US" sz="1200" dirty="0" smtClean="0"/>
              <a:t>The negative frequencies are 0.5 to 1.0</a:t>
            </a:r>
          </a:p>
          <a:p>
            <a:pPr lvl="2"/>
            <a:r>
              <a:rPr lang="en-US" sz="1200" dirty="0" smtClean="0"/>
              <a:t>0.8 normalized frequency is same as -0.2</a:t>
            </a:r>
          </a:p>
          <a:p>
            <a:pPr lvl="1"/>
            <a:r>
              <a:rPr lang="en-US" sz="1200" dirty="0" smtClean="0"/>
              <a:t>Also note that the amplitude of the  PSD is half that of the PSD of the real sequence, x[n]  (e.g. – two-sided PSD compared with one-sided PSD) </a:t>
            </a:r>
          </a:p>
          <a:p>
            <a:pPr>
              <a:buNone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20</a:t>
            </a:fld>
            <a:endParaRPr lang="en-US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440056"/>
            <a:ext cx="4038600" cy="284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/>
        </p:nvCxnSpPr>
        <p:spPr>
          <a:xfrm>
            <a:off x="6858000" y="5257800"/>
            <a:ext cx="0" cy="381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/>
          <p:cNvGrpSpPr/>
          <p:nvPr/>
        </p:nvGrpSpPr>
        <p:grpSpPr>
          <a:xfrm>
            <a:off x="5105400" y="5257800"/>
            <a:ext cx="3505200" cy="1043464"/>
            <a:chOff x="5105400" y="5257800"/>
            <a:chExt cx="3505200" cy="1043464"/>
          </a:xfrm>
        </p:grpSpPr>
        <p:cxnSp>
          <p:nvCxnSpPr>
            <p:cNvPr id="9" name="Straight Connector 8"/>
            <p:cNvCxnSpPr/>
            <p:nvPr/>
          </p:nvCxnSpPr>
          <p:spPr>
            <a:xfrm>
              <a:off x="8610600" y="5257800"/>
              <a:ext cx="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/>
            <p:cNvCxnSpPr/>
            <p:nvPr/>
          </p:nvCxnSpPr>
          <p:spPr>
            <a:xfrm flipH="1">
              <a:off x="6858000" y="5410200"/>
              <a:ext cx="175260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7239000" y="5486400"/>
              <a:ext cx="78739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 to -0.5</a:t>
              </a:r>
              <a:endParaRPr lang="en-US" sz="14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553200" y="5562600"/>
              <a:ext cx="510076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+0.5</a:t>
              </a:r>
            </a:p>
            <a:p>
              <a:r>
                <a:rPr lang="en-US" sz="1400" dirty="0" smtClean="0"/>
                <a:t>  &amp;</a:t>
              </a:r>
            </a:p>
            <a:p>
              <a:r>
                <a:rPr lang="en-US" sz="1400" dirty="0" smtClean="0"/>
                <a:t>-0.5</a:t>
              </a:r>
              <a:endParaRPr lang="en-US" sz="1400" dirty="0"/>
            </a:p>
          </p:txBody>
        </p:sp>
        <p:cxnSp>
          <p:nvCxnSpPr>
            <p:cNvPr id="15" name="Straight Arrow Connector 14"/>
            <p:cNvCxnSpPr/>
            <p:nvPr/>
          </p:nvCxnSpPr>
          <p:spPr>
            <a:xfrm flipH="1">
              <a:off x="5105400" y="5410200"/>
              <a:ext cx="1752600" cy="0"/>
            </a:xfrm>
            <a:prstGeom prst="straightConnector1">
              <a:avLst/>
            </a:prstGeom>
            <a:ln>
              <a:headEnd type="triangl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/>
            <p:cNvSpPr txBox="1"/>
            <p:nvPr/>
          </p:nvSpPr>
          <p:spPr>
            <a:xfrm>
              <a:off x="5257800" y="5486400"/>
              <a:ext cx="82907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 smtClean="0"/>
                <a:t>0 to +0.5</a:t>
              </a:r>
              <a:endParaRPr lang="en-US" sz="1400" dirty="0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5105400" y="5257800"/>
              <a:ext cx="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PSD Window Options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04800" y="1600201"/>
            <a:ext cx="4648200" cy="4525963"/>
          </a:xfrm>
        </p:spPr>
        <p:txBody>
          <a:bodyPr/>
          <a:lstStyle/>
          <a:p>
            <a:r>
              <a:rPr lang="en-US" sz="1600" dirty="0" smtClean="0"/>
              <a:t>Compute 4096 point PSD of real sequence, x[n] with frequency of 199.22hz and illustrate different window options available:</a:t>
            </a:r>
          </a:p>
          <a:p>
            <a:pPr lvl="1"/>
            <a:r>
              <a:rPr lang="en-US" sz="1200" dirty="0" smtClean="0"/>
              <a:t>negative window size ,n = n-point rectangular window (average the n-point PSDs) </a:t>
            </a:r>
          </a:p>
          <a:p>
            <a:pPr lvl="1">
              <a:buNone/>
            </a:pPr>
            <a:r>
              <a:rPr lang="en-US" sz="1200" dirty="0" smtClean="0"/>
              <a:t>	</a:t>
            </a:r>
            <a:r>
              <a:rPr lang="en-US" sz="1200" b="1" dirty="0" smtClean="0"/>
              <a:t>     [pxx1,freq1] = </a:t>
            </a:r>
            <a:r>
              <a:rPr lang="en-US" sz="1200" b="1" dirty="0" err="1" smtClean="0"/>
              <a:t>psd</a:t>
            </a:r>
            <a:r>
              <a:rPr lang="en-US" sz="1200" b="1" dirty="0" smtClean="0"/>
              <a:t>( x, 4096,1000,-128)</a:t>
            </a:r>
          </a:p>
          <a:p>
            <a:pPr lvl="1"/>
            <a:r>
              <a:rPr lang="en-US" sz="1200" dirty="0" smtClean="0"/>
              <a:t>128 point </a:t>
            </a:r>
            <a:r>
              <a:rPr lang="en-US" sz="1200" dirty="0" err="1" smtClean="0"/>
              <a:t>Hanning</a:t>
            </a:r>
            <a:r>
              <a:rPr lang="en-US" sz="1200" dirty="0" smtClean="0"/>
              <a:t> window (average 128 point PSDs) – note positive integer window input, defaults to </a:t>
            </a:r>
            <a:r>
              <a:rPr lang="en-US" sz="1200" dirty="0" err="1" smtClean="0"/>
              <a:t>hanning</a:t>
            </a:r>
            <a:r>
              <a:rPr lang="en-US" sz="1200" dirty="0" smtClean="0"/>
              <a:t> window of that length</a:t>
            </a:r>
          </a:p>
          <a:p>
            <a:pPr lvl="1">
              <a:buNone/>
            </a:pPr>
            <a:r>
              <a:rPr lang="en-US" sz="1200" dirty="0" smtClean="0"/>
              <a:t>	</a:t>
            </a:r>
            <a:r>
              <a:rPr lang="en-US" sz="1200" b="1" dirty="0" smtClean="0"/>
              <a:t>     [pxx2,freq2] = </a:t>
            </a:r>
            <a:r>
              <a:rPr lang="en-US" sz="1200" b="1" dirty="0" err="1" smtClean="0"/>
              <a:t>psd</a:t>
            </a:r>
            <a:r>
              <a:rPr lang="en-US" sz="1200" b="1" dirty="0" smtClean="0"/>
              <a:t>( x, 4096,1000,128);</a:t>
            </a:r>
          </a:p>
          <a:p>
            <a:pPr lvl="1"/>
            <a:r>
              <a:rPr lang="en-US" sz="1200" dirty="0" smtClean="0"/>
              <a:t>128 point </a:t>
            </a:r>
            <a:r>
              <a:rPr lang="en-US" sz="1200" dirty="0" err="1" smtClean="0"/>
              <a:t>Hanning</a:t>
            </a:r>
            <a:r>
              <a:rPr lang="en-US" sz="1200" dirty="0" smtClean="0"/>
              <a:t> window (average 128 point PSDs) – note string window input</a:t>
            </a:r>
          </a:p>
          <a:p>
            <a:pPr lvl="1">
              <a:buNone/>
            </a:pPr>
            <a:r>
              <a:rPr lang="en-US" sz="1200" dirty="0" smtClean="0"/>
              <a:t>	</a:t>
            </a:r>
            <a:r>
              <a:rPr lang="en-US" sz="1200" b="1" dirty="0" smtClean="0"/>
              <a:t>     [pxx3,freq3] = </a:t>
            </a:r>
            <a:r>
              <a:rPr lang="en-US" sz="1200" b="1" dirty="0" err="1" smtClean="0"/>
              <a:t>psd</a:t>
            </a:r>
            <a:r>
              <a:rPr lang="en-US" sz="1200" b="1" dirty="0" smtClean="0"/>
              <a:t>( x, 4096,1000,’hanning(128)’);</a:t>
            </a:r>
          </a:p>
          <a:p>
            <a:pPr lvl="1"/>
            <a:r>
              <a:rPr lang="en-US" sz="1200" dirty="0" smtClean="0"/>
              <a:t>128 point Hamming window (average 128 point PSDs) – note string window input</a:t>
            </a:r>
          </a:p>
          <a:p>
            <a:pPr lvl="1">
              <a:buNone/>
            </a:pPr>
            <a:r>
              <a:rPr lang="en-US" sz="1200" dirty="0" smtClean="0"/>
              <a:t>	</a:t>
            </a:r>
            <a:r>
              <a:rPr lang="en-US" sz="1200" b="1" dirty="0" smtClean="0"/>
              <a:t>     [pxx4,freq4] = </a:t>
            </a:r>
            <a:r>
              <a:rPr lang="en-US" sz="1200" b="1" dirty="0" err="1" smtClean="0"/>
              <a:t>psd</a:t>
            </a:r>
            <a:r>
              <a:rPr lang="en-US" sz="1200" b="1" dirty="0" smtClean="0"/>
              <a:t>( x, 4096,1000,’hamming(128)’);</a:t>
            </a:r>
          </a:p>
          <a:p>
            <a:pPr lvl="1"/>
            <a:r>
              <a:rPr lang="en-US" sz="1200" dirty="0" smtClean="0"/>
              <a:t>128 point Blackman window string input – average the 128 point PSDs</a:t>
            </a:r>
          </a:p>
          <a:p>
            <a:pPr lvl="1">
              <a:buNone/>
            </a:pPr>
            <a:r>
              <a:rPr lang="en-US" sz="1200" dirty="0" smtClean="0"/>
              <a:t>	</a:t>
            </a:r>
            <a:r>
              <a:rPr lang="en-US" sz="1200" b="1" dirty="0" smtClean="0"/>
              <a:t>     [pxx5,freq5] = </a:t>
            </a:r>
            <a:r>
              <a:rPr lang="en-US" sz="1200" b="1" dirty="0" err="1" smtClean="0"/>
              <a:t>psd</a:t>
            </a:r>
            <a:r>
              <a:rPr lang="en-US" sz="1200" b="1" dirty="0" smtClean="0"/>
              <a:t>( x, 4096,1000, '</a:t>
            </a:r>
            <a:r>
              <a:rPr lang="en-US" sz="1200" b="1" dirty="0" err="1" smtClean="0"/>
              <a:t>blackman</a:t>
            </a:r>
            <a:r>
              <a:rPr lang="en-US" sz="1200" b="1" dirty="0" smtClean="0"/>
              <a:t>(128)' );</a:t>
            </a:r>
          </a:p>
          <a:p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8" name="Content Placeholder 7"/>
          <p:cNvGrpSpPr>
            <a:grpSpLocks noGrp="1"/>
          </p:cNvGrpSpPr>
          <p:nvPr>
            <p:ph sz="half" idx="2"/>
          </p:nvPr>
        </p:nvGrpSpPr>
        <p:grpSpPr>
          <a:xfrm>
            <a:off x="4648200" y="1600200"/>
            <a:ext cx="4038600" cy="4525963"/>
            <a:chOff x="5029200" y="1981200"/>
            <a:chExt cx="3657600" cy="4000500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29200" y="1981200"/>
              <a:ext cx="3657600" cy="396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TextBox 9"/>
            <p:cNvSpPr txBox="1"/>
            <p:nvPr/>
          </p:nvSpPr>
          <p:spPr>
            <a:xfrm>
              <a:off x="6467475" y="5720090"/>
              <a:ext cx="1600200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100" dirty="0" smtClean="0"/>
                <a:t>Frequency, </a:t>
              </a:r>
              <a:r>
                <a:rPr lang="en-US" sz="1100" dirty="0" err="1" smtClean="0"/>
                <a:t>hz</a:t>
              </a:r>
              <a:endParaRPr lang="en-US" sz="1100" dirty="0"/>
            </a:p>
          </p:txBody>
        </p:sp>
      </p:grp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8229600" cy="1143000"/>
          </a:xfrm>
        </p:spPr>
        <p:txBody>
          <a:bodyPr/>
          <a:lstStyle/>
          <a:p>
            <a:r>
              <a:rPr lang="en-US" dirty="0" smtClean="0"/>
              <a:t>PSD as “Averaged </a:t>
            </a:r>
            <a:r>
              <a:rPr lang="en-US" dirty="0" err="1" smtClean="0"/>
              <a:t>Periodograms</a:t>
            </a:r>
            <a:r>
              <a:rPr lang="en-US" dirty="0" smtClean="0"/>
              <a:t>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When windows are used that are smaller size than the length of the sequence, x[n] being analyzed, the PSDs are formed by averaging the individual PSDs computed from the smaller, windowed samples of the sequence</a:t>
            </a:r>
          </a:p>
          <a:p>
            <a:r>
              <a:rPr lang="en-US" sz="2400" dirty="0" smtClean="0"/>
              <a:t>These averaged PSDs are called “</a:t>
            </a:r>
            <a:r>
              <a:rPr lang="en-US" sz="2400" b="1" i="1" dirty="0" smtClean="0"/>
              <a:t>averaged </a:t>
            </a:r>
            <a:r>
              <a:rPr lang="en-US" sz="2400" b="1" i="1" dirty="0" err="1" smtClean="0"/>
              <a:t>periodograms</a:t>
            </a:r>
            <a:r>
              <a:rPr lang="en-US" sz="2400" dirty="0" smtClean="0"/>
              <a:t>”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22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PSD “</a:t>
            </a:r>
            <a:r>
              <a:rPr lang="en-US" dirty="0" err="1" smtClean="0"/>
              <a:t>Detrending</a:t>
            </a:r>
            <a:r>
              <a:rPr lang="en-US" dirty="0" smtClean="0"/>
              <a:t>” &amp; “Overlap”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dirty="0" smtClean="0"/>
              <a:t>“</a:t>
            </a:r>
            <a:r>
              <a:rPr lang="en-US" sz="2000" b="1" i="1" dirty="0" err="1" smtClean="0"/>
              <a:t>Detrending</a:t>
            </a:r>
            <a:r>
              <a:rPr lang="en-US" sz="2000" dirty="0" smtClean="0"/>
              <a:t>” in the calculation of a PSD refers to removing trends from the sampled data, x[n]</a:t>
            </a:r>
          </a:p>
          <a:p>
            <a:pPr lvl="1"/>
            <a:r>
              <a:rPr lang="en-US" sz="2000" dirty="0" smtClean="0"/>
              <a:t>Trends include:</a:t>
            </a:r>
          </a:p>
          <a:p>
            <a:pPr lvl="2"/>
            <a:r>
              <a:rPr lang="en-US" sz="1600" dirty="0" smtClean="0"/>
              <a:t>Non-zero mean value, or constant bias</a:t>
            </a:r>
          </a:p>
          <a:p>
            <a:pPr lvl="2"/>
            <a:r>
              <a:rPr lang="en-US" sz="1600" dirty="0" smtClean="0"/>
              <a:t>Linear bias</a:t>
            </a:r>
          </a:p>
          <a:p>
            <a:pPr lvl="1"/>
            <a:r>
              <a:rPr lang="en-US" sz="2000" dirty="0" smtClean="0"/>
              <a:t>The </a:t>
            </a:r>
            <a:r>
              <a:rPr lang="en-US" sz="2000" dirty="0" err="1" smtClean="0"/>
              <a:t>Matlab</a:t>
            </a:r>
            <a:r>
              <a:rPr lang="en-US" sz="2000" dirty="0" smtClean="0"/>
              <a:t> and Octave </a:t>
            </a:r>
            <a:r>
              <a:rPr lang="en-US" sz="2000" dirty="0" err="1" smtClean="0"/>
              <a:t>psd</a:t>
            </a:r>
            <a:r>
              <a:rPr lang="en-US" sz="2000" dirty="0" smtClean="0"/>
              <a:t> function includes a string input, “</a:t>
            </a:r>
            <a:r>
              <a:rPr lang="en-US" sz="2000" b="1" i="1" dirty="0" err="1" smtClean="0"/>
              <a:t>dflag</a:t>
            </a:r>
            <a:r>
              <a:rPr lang="en-US" sz="2000" dirty="0" smtClean="0"/>
              <a:t>” that specifies the type of </a:t>
            </a:r>
            <a:r>
              <a:rPr lang="en-US" sz="2000" dirty="0" err="1" smtClean="0"/>
              <a:t>detrending</a:t>
            </a:r>
            <a:r>
              <a:rPr lang="en-US" sz="2000" dirty="0" smtClean="0"/>
              <a:t> desired:</a:t>
            </a:r>
          </a:p>
          <a:p>
            <a:pPr lvl="2"/>
            <a:r>
              <a:rPr lang="en-US" sz="1600" dirty="0" smtClean="0"/>
              <a:t>‘none’ – to perform no de-trending (this is the default action)</a:t>
            </a:r>
          </a:p>
          <a:p>
            <a:pPr lvl="2"/>
            <a:r>
              <a:rPr lang="en-US" sz="1600" dirty="0" smtClean="0"/>
              <a:t>‘constant’ – to remove a constant bias , or mean value</a:t>
            </a:r>
          </a:p>
          <a:p>
            <a:pPr lvl="2"/>
            <a:r>
              <a:rPr lang="en-US" sz="1600" dirty="0" smtClean="0"/>
              <a:t>‘linear’ – to remove a linear bias </a:t>
            </a:r>
          </a:p>
          <a:p>
            <a:r>
              <a:rPr lang="en-US" sz="2000" dirty="0" smtClean="0"/>
              <a:t>“</a:t>
            </a:r>
            <a:r>
              <a:rPr lang="en-US" sz="2000" b="1" dirty="0" smtClean="0"/>
              <a:t>Overlap</a:t>
            </a:r>
            <a:r>
              <a:rPr lang="en-US" sz="2000" dirty="0" smtClean="0"/>
              <a:t>” is similar to averaging used in windows, except that a specified number of adjacent, or overlapped, values of the input sequence, x[n] are included in the individual PSDs that are computed, then averaged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23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PSD Example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with sequence containing multiple sinusoids, bias, and random signal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14600"/>
            <a:ext cx="4038600" cy="3962400"/>
          </a:xfrm>
        </p:spPr>
        <p:txBody>
          <a:bodyPr/>
          <a:lstStyle/>
          <a:p>
            <a:r>
              <a:rPr lang="en-US" sz="2000" dirty="0" smtClean="0"/>
              <a:t>Create a 10,000 sample real sequence of several sinusoids and uniform random variable, x[n] </a:t>
            </a:r>
          </a:p>
          <a:p>
            <a:r>
              <a:rPr lang="en-US" sz="1400" dirty="0" smtClean="0"/>
              <a:t>x = 2*sin(2</a:t>
            </a:r>
            <a:r>
              <a:rPr lang="en-US" sz="1400" dirty="0" smtClean="0">
                <a:latin typeface="Symbol" pitchFamily="18" charset="2"/>
              </a:rPr>
              <a:t>p</a:t>
            </a:r>
            <a:r>
              <a:rPr lang="en-US" sz="1400" dirty="0" smtClean="0"/>
              <a:t>*200 * [0:9999]/</a:t>
            </a:r>
            <a:r>
              <a:rPr lang="en-US" sz="1400" dirty="0" smtClean="0"/>
              <a:t>1000)</a:t>
            </a: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	      -cos(2</a:t>
            </a:r>
            <a:r>
              <a:rPr lang="en-US" sz="1400" dirty="0" smtClean="0">
                <a:latin typeface="Symbol" pitchFamily="18" charset="2"/>
              </a:rPr>
              <a:t>p</a:t>
            </a:r>
            <a:r>
              <a:rPr lang="en-US" sz="1400" dirty="0" smtClean="0"/>
              <a:t>*400 * [0:9999]/</a:t>
            </a:r>
            <a:r>
              <a:rPr lang="en-US" sz="1400" dirty="0" smtClean="0"/>
              <a:t>1000)</a:t>
            </a:r>
            <a:endParaRPr lang="en-US" sz="1400" dirty="0" smtClean="0"/>
          </a:p>
          <a:p>
            <a:pPr>
              <a:buNone/>
            </a:pPr>
            <a:r>
              <a:rPr lang="en-US" sz="1400" dirty="0" smtClean="0"/>
              <a:t>	      -4*sin(2</a:t>
            </a:r>
            <a:r>
              <a:rPr lang="en-US" sz="1400" dirty="0" smtClean="0">
                <a:latin typeface="Symbol" pitchFamily="18" charset="2"/>
              </a:rPr>
              <a:t>p</a:t>
            </a:r>
            <a:r>
              <a:rPr lang="en-US" sz="1400" dirty="0" smtClean="0"/>
              <a:t>*150 * [0:9999]/</a:t>
            </a:r>
            <a:r>
              <a:rPr lang="en-US" sz="1400" dirty="0" smtClean="0"/>
              <a:t>1000).^</a:t>
            </a:r>
            <a:r>
              <a:rPr lang="en-US" sz="1400" dirty="0" smtClean="0"/>
              <a:t>2</a:t>
            </a:r>
          </a:p>
          <a:p>
            <a:pPr>
              <a:buNone/>
            </a:pPr>
            <a:r>
              <a:rPr lang="en-US" sz="1400" dirty="0" smtClean="0"/>
              <a:t>	      +5*(rand(1,10000,1)-0.5);</a:t>
            </a:r>
          </a:p>
          <a:p>
            <a:r>
              <a:rPr lang="en-US" sz="1400" dirty="0" smtClean="0"/>
              <a:t>Note that x[n] contains one term proportional to sine-squared of 150 hertz and uniformly distributed random variable between ±2.5</a:t>
            </a:r>
          </a:p>
          <a:p>
            <a:pPr>
              <a:buNone/>
            </a:pPr>
            <a:endParaRPr lang="en-US" sz="1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087688"/>
            <a:ext cx="4267200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PSD Example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with sequence containing multiple sinusoids, bias, and random signal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14600"/>
            <a:ext cx="4191000" cy="39624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call the </a:t>
            </a:r>
            <a:r>
              <a:rPr lang="en-US" sz="1600" dirty="0" err="1" smtClean="0"/>
              <a:t>psd</a:t>
            </a:r>
            <a:r>
              <a:rPr lang="en-US" sz="1600" dirty="0" smtClean="0"/>
              <a:t> function, with the new, 10,000 point real sequence, x[n], and provide non-default values for: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    FFT size = 128,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    Sample Frequency = 1000,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    window parameter = 128 (e.g. 128-point   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             </a:t>
            </a:r>
            <a:r>
              <a:rPr lang="en-US" sz="1600" dirty="0" err="1" smtClean="0"/>
              <a:t>Hanning</a:t>
            </a:r>
            <a:r>
              <a:rPr lang="en-US" sz="1600" dirty="0" smtClean="0"/>
              <a:t> window, and divides x[n] into 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             128-point </a:t>
            </a:r>
            <a:r>
              <a:rPr lang="en-US" sz="1600" dirty="0" err="1" smtClean="0"/>
              <a:t>seqments</a:t>
            </a:r>
            <a:r>
              <a:rPr lang="en-US" sz="1600" dirty="0" smtClean="0"/>
              <a:t> and average the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             FFTs)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 	       no overlap 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	    'constant' </a:t>
            </a:r>
            <a:r>
              <a:rPr lang="en-US" sz="1600" dirty="0" err="1" smtClean="0"/>
              <a:t>detrend</a:t>
            </a:r>
            <a:r>
              <a:rPr lang="en-US" sz="1600" dirty="0" smtClean="0"/>
              <a:t> (removes the mean of   </a:t>
            </a:r>
          </a:p>
          <a:p>
            <a:pPr>
              <a:buFont typeface="Wingdings" pitchFamily="2" charset="2"/>
              <a:buNone/>
            </a:pPr>
            <a:r>
              <a:rPr lang="en-US" sz="1600" dirty="0" smtClean="0"/>
              <a:t>              x[n] before computing FFTs) </a:t>
            </a:r>
          </a:p>
          <a:p>
            <a:r>
              <a:rPr lang="en-US" sz="1600" dirty="0" smtClean="0"/>
              <a:t>[</a:t>
            </a:r>
            <a:r>
              <a:rPr lang="en-US" sz="1600" dirty="0" err="1" smtClean="0"/>
              <a:t>pxx,freq</a:t>
            </a:r>
            <a:r>
              <a:rPr lang="en-US" sz="1600" dirty="0" smtClean="0"/>
              <a:t>]=</a:t>
            </a:r>
            <a:r>
              <a:rPr lang="en-US" sz="1600" dirty="0" err="1" smtClean="0"/>
              <a:t>psd</a:t>
            </a:r>
            <a:r>
              <a:rPr lang="en-US" sz="1600" dirty="0" smtClean="0"/>
              <a:t>(x,128,1000,128,[],'constant');</a:t>
            </a:r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25</a:t>
            </a:fld>
            <a:endParaRPr lang="en-US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3204" y="3087688"/>
            <a:ext cx="4028591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PSD Example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with sequence containing multiple sinusoids, bias, and random signal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14600"/>
            <a:ext cx="4191000" cy="39624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Note that the squared 150-hertz signal appears at 300 hertz, since sin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(x) = ½ (1-cos(2x)) </a:t>
            </a:r>
          </a:p>
          <a:p>
            <a:r>
              <a:rPr lang="en-US" sz="1600" dirty="0" smtClean="0"/>
              <a:t>note that the peaks at 200 and 300 hertz are the same magnitudes and about 4 times those of the peak at 400 hertz</a:t>
            </a:r>
          </a:p>
          <a:p>
            <a:pPr lvl="1"/>
            <a:r>
              <a:rPr lang="en-US" sz="1200" dirty="0" smtClean="0"/>
              <a:t>Is consistent with amplitudes of the input sinusoids of x[n]</a:t>
            </a:r>
          </a:p>
          <a:p>
            <a:r>
              <a:rPr lang="en-US" sz="1600" dirty="0" smtClean="0"/>
              <a:t>the constant theoretical line for the random uniform component of x[n] is computed from the amplitude squared of the uniform random signal (5</a:t>
            </a:r>
            <a:r>
              <a:rPr lang="en-US" sz="1600" baseline="30000" dirty="0" smtClean="0"/>
              <a:t>2</a:t>
            </a:r>
            <a:r>
              <a:rPr lang="en-US" sz="1600" dirty="0" smtClean="0"/>
              <a:t>), divided by Fs (1000), and multiplied by two (for one-sided PSD) times the theoretical 1/12 variance of a uniform signal from -0.5 to +0.5 (value = 0.00417)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26</a:t>
            </a:fld>
            <a:endParaRPr lang="en-US" dirty="0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2297" y="3087688"/>
            <a:ext cx="4010407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PSD Example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with sequence containing multiple sinusoids, bias, and random signal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14600"/>
            <a:ext cx="4191000" cy="39624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Rescale the plot to show the area around the constant theoretical line for random component of x[n]</a:t>
            </a:r>
          </a:p>
          <a:p>
            <a:r>
              <a:rPr lang="en-US" sz="1600" dirty="0" smtClean="0"/>
              <a:t>Note that the mean value of the 10,000 point waveform, x[n], is </a:t>
            </a:r>
            <a:r>
              <a:rPr lang="en-US" sz="1600" dirty="0" smtClean="0"/>
              <a:t>-1.9919, </a:t>
            </a:r>
            <a:r>
              <a:rPr lang="en-US" sz="1600" dirty="0" smtClean="0"/>
              <a:t>its standard deviation is </a:t>
            </a:r>
            <a:r>
              <a:rPr lang="en-US" sz="1600" dirty="0" smtClean="0"/>
              <a:t>2.5768 </a:t>
            </a:r>
            <a:r>
              <a:rPr lang="en-US" sz="1600" dirty="0" smtClean="0"/>
              <a:t>its RMS value is </a:t>
            </a:r>
            <a:r>
              <a:rPr lang="en-US" sz="1600" dirty="0" smtClean="0"/>
              <a:t>3.2568</a:t>
            </a:r>
            <a:endParaRPr lang="en-US" sz="1600" dirty="0" smtClean="0"/>
          </a:p>
          <a:p>
            <a:r>
              <a:rPr lang="en-US" sz="1600" dirty="0" smtClean="0"/>
              <a:t>Compute the RMS value of the signal, x[n], by integrating its PSD   e.g. </a:t>
            </a:r>
          </a:p>
          <a:p>
            <a:pPr>
              <a:buNone/>
            </a:pPr>
            <a:r>
              <a:rPr lang="en-US" sz="1600" dirty="0" smtClean="0"/>
              <a:t>	   </a:t>
            </a:r>
            <a:r>
              <a:rPr lang="en-US" sz="1600" dirty="0" err="1" smtClean="0"/>
              <a:t>rms</a:t>
            </a:r>
            <a:r>
              <a:rPr lang="en-US" sz="1400" dirty="0" smtClean="0"/>
              <a:t> = </a:t>
            </a:r>
            <a:r>
              <a:rPr lang="en-US" sz="1400" dirty="0" err="1" smtClean="0"/>
              <a:t>sqrt</a:t>
            </a:r>
            <a:r>
              <a:rPr lang="en-US" sz="1400" dirty="0" smtClean="0"/>
              <a:t>( sum(</a:t>
            </a:r>
            <a:r>
              <a:rPr lang="en-US" sz="1400" dirty="0" err="1" smtClean="0"/>
              <a:t>pxx</a:t>
            </a:r>
            <a:r>
              <a:rPr lang="en-US" sz="1400" dirty="0" smtClean="0"/>
              <a:t>) * ( freq(end)/length(freq) )</a:t>
            </a:r>
          </a:p>
          <a:p>
            <a:pPr>
              <a:buNone/>
            </a:pPr>
            <a:r>
              <a:rPr lang="en-US" sz="1400" dirty="0" smtClean="0"/>
              <a:t>	   </a:t>
            </a:r>
            <a:r>
              <a:rPr lang="en-US" sz="1400" dirty="0" err="1" smtClean="0"/>
              <a:t>rms</a:t>
            </a:r>
            <a:r>
              <a:rPr lang="en-US" sz="1400" dirty="0" smtClean="0"/>
              <a:t> = </a:t>
            </a:r>
            <a:r>
              <a:rPr lang="en-US" sz="1400" dirty="0" smtClean="0"/>
              <a:t>2.5669</a:t>
            </a:r>
            <a:endParaRPr lang="en-US" sz="1400" dirty="0" smtClean="0"/>
          </a:p>
          <a:p>
            <a:r>
              <a:rPr lang="en-US" sz="1400" dirty="0" smtClean="0"/>
              <a:t>Note that this RMS value computed from the PSD does not include the mean value of the input signal since the mean was removed by the '</a:t>
            </a:r>
            <a:r>
              <a:rPr lang="en-US" sz="1400" dirty="0" err="1" smtClean="0"/>
              <a:t>detrend</a:t>
            </a:r>
            <a:r>
              <a:rPr lang="en-US" sz="1400" dirty="0" smtClean="0"/>
              <a:t>' PSD argument, so this “RMS” calculation should match the standard deviation of x</a:t>
            </a:r>
            <a:endParaRPr lang="en-US" sz="1600" dirty="0" smtClean="0"/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27</a:t>
            </a:fld>
            <a:endParaRPr lang="en-US" dirty="0"/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8991" y="3087688"/>
            <a:ext cx="3997019" cy="281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smtClean="0"/>
              <a:t>PSD Example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2800" dirty="0" smtClean="0"/>
              <a:t>with sequence containing multiple sinusoids, bias, and random signal</a:t>
            </a:r>
            <a:endParaRPr lang="en-US" sz="28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2514600"/>
            <a:ext cx="4191000" cy="3962400"/>
          </a:xfrm>
        </p:spPr>
        <p:txBody>
          <a:bodyPr>
            <a:normAutofit/>
          </a:bodyPr>
          <a:lstStyle/>
          <a:p>
            <a:r>
              <a:rPr lang="en-US" sz="1600" dirty="0" smtClean="0"/>
              <a:t>What happens if we do not supply the “</a:t>
            </a:r>
            <a:r>
              <a:rPr lang="en-US" sz="1600" dirty="0" err="1" smtClean="0"/>
              <a:t>detrend</a:t>
            </a:r>
            <a:r>
              <a:rPr lang="en-US" sz="1600" dirty="0" smtClean="0"/>
              <a:t>” input to the PSD?</a:t>
            </a:r>
          </a:p>
          <a:p>
            <a:r>
              <a:rPr lang="en-US" sz="1600" dirty="0" smtClean="0"/>
              <a:t>Without it, the mean value of the sequence, x[n] is included in the PSD</a:t>
            </a:r>
          </a:p>
          <a:p>
            <a:r>
              <a:rPr lang="en-US" sz="1600" dirty="0" smtClean="0"/>
              <a:t>Note that now, the PSD shows a component near zero frequency, which results from the constant bias of -2 in the sequence, x[n]</a:t>
            </a:r>
          </a:p>
          <a:p>
            <a:r>
              <a:rPr lang="en-US" sz="1600" dirty="0" smtClean="0"/>
              <a:t>The area under the PSD at the low frequency part equals the mean value squared</a:t>
            </a:r>
          </a:p>
          <a:p>
            <a:r>
              <a:rPr lang="en-US" sz="1600" dirty="0" smtClean="0"/>
              <a:t>Typically, a dc component of a PSD indicates that the signal being evaluated contains a non-zero mean value</a:t>
            </a:r>
          </a:p>
          <a:p>
            <a:endParaRPr lang="en-US" sz="1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28</a:t>
            </a:fld>
            <a:endParaRPr lang="en-US" dirty="0"/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68838" y="3103367"/>
            <a:ext cx="3997325" cy="2784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 to DSP, </a:t>
            </a:r>
            <a:r>
              <a:rPr lang="en-US" sz="3200" i="1" dirty="0" smtClean="0"/>
              <a:t>Part 2 of 4 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>Summary 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458200" cy="4144964"/>
          </a:xfrm>
        </p:spPr>
        <p:txBody>
          <a:bodyPr/>
          <a:lstStyle/>
          <a:p>
            <a:r>
              <a:rPr lang="en-US" sz="2000" dirty="0" smtClean="0"/>
              <a:t>In Part 1, “Mathematical Concepts” we covered the following:</a:t>
            </a:r>
          </a:p>
          <a:p>
            <a:pPr lvl="1"/>
            <a:r>
              <a:rPr lang="en-US" sz="1800" dirty="0" smtClean="0"/>
              <a:t>Definitions, mathematical pre-requisites, and application techniques</a:t>
            </a:r>
          </a:p>
          <a:p>
            <a:pPr lvl="2"/>
            <a:r>
              <a:rPr lang="en-US" sz="1200" dirty="0" smtClean="0"/>
              <a:t>Fourier transforms and convolution</a:t>
            </a:r>
          </a:p>
          <a:p>
            <a:pPr lvl="2"/>
            <a:r>
              <a:rPr lang="en-US" sz="1200" dirty="0" smtClean="0"/>
              <a:t>Discrete Fourier transforms (DFT) and Fast Fourier transforms (FFT)</a:t>
            </a:r>
          </a:p>
          <a:p>
            <a:pPr lvl="2"/>
            <a:r>
              <a:rPr lang="en-US" sz="1200" dirty="0" smtClean="0"/>
              <a:t>Shannon Sampling Theorem and data aliasing</a:t>
            </a:r>
          </a:p>
          <a:p>
            <a:r>
              <a:rPr lang="en-US" sz="2000" dirty="0" smtClean="0"/>
              <a:t>In </a:t>
            </a:r>
            <a:r>
              <a:rPr lang="en-US" sz="2000" b="1" dirty="0" smtClean="0"/>
              <a:t>Part 2, “Power Spectral Density Basics”</a:t>
            </a:r>
            <a:r>
              <a:rPr lang="en-US" sz="2000" dirty="0" smtClean="0"/>
              <a:t>, we have covered the following:</a:t>
            </a:r>
          </a:p>
          <a:p>
            <a:pPr marL="742886" lvl="3" indent="-318380"/>
            <a:r>
              <a:rPr lang="en-US" sz="1600" dirty="0" smtClean="0"/>
              <a:t>Power Spectral Density (PSD) to estimate spectral characteristics of waveforms</a:t>
            </a:r>
          </a:p>
          <a:p>
            <a:pPr marL="742886" lvl="3" indent="-318380"/>
            <a:r>
              <a:rPr lang="en-US" sz="1600" dirty="0" smtClean="0"/>
              <a:t>PSD Demonstration</a:t>
            </a:r>
          </a:p>
          <a:p>
            <a:r>
              <a:rPr lang="en-US" sz="2000" dirty="0" smtClean="0"/>
              <a:t>In Part 3 “Implementing Discrete Filters” we will cover the following:</a:t>
            </a:r>
          </a:p>
          <a:p>
            <a:pPr lvl="1"/>
            <a:r>
              <a:rPr lang="en-US" sz="1600" dirty="0" smtClean="0"/>
              <a:t>Converting from continuous Laplace domain filters to discrete Z-domain filters (Tustin’s rule, or bilinear transformation)</a:t>
            </a:r>
          </a:p>
          <a:p>
            <a:pPr lvl="1"/>
            <a:r>
              <a:rPr lang="en-US" sz="1600" dirty="0" smtClean="0"/>
              <a:t>Recursive filter implementations for discrete filters</a:t>
            </a:r>
          </a:p>
          <a:p>
            <a:r>
              <a:rPr lang="en-US" sz="2000" dirty="0" smtClean="0"/>
              <a:t>In Part 4 “Typical GN&amp;C Applications” we will cover the following:</a:t>
            </a:r>
          </a:p>
          <a:p>
            <a:pPr lvl="1"/>
            <a:r>
              <a:rPr lang="en-US" sz="1200" dirty="0" smtClean="0"/>
              <a:t>Normalized frequency</a:t>
            </a:r>
          </a:p>
          <a:p>
            <a:pPr lvl="1"/>
            <a:r>
              <a:rPr lang="en-US" sz="1200" dirty="0" smtClean="0"/>
              <a:t>Methods to verify transfer function magnitude/phase of discrete filters using DFT (or FFT)</a:t>
            </a:r>
          </a:p>
          <a:p>
            <a:pPr lvl="1"/>
            <a:r>
              <a:rPr lang="en-US" sz="1200" dirty="0" smtClean="0"/>
              <a:t>Example use of discrete filter to implement a notch filter</a:t>
            </a:r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Page: </a:t>
            </a:r>
            <a:fld id="{A8E54F2D-3D2C-43C8-A605-2CA5B98B9581}" type="slidenum">
              <a:rPr lang="en-US" smtClean="0"/>
              <a:pPr/>
              <a:t>29</a:t>
            </a:fld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p14:dur="10" advClick="0" advTm="0"/>
    </mc:Choice>
    <mc:Fallback>
      <p:transition advClick="0" advTm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M_508-ish_TEMPLATE">
  <a:themeElements>
    <a:clrScheme name="Custom 2">
      <a:dk1>
        <a:srgbClr val="000F2E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SM_508-ish_TEMPLATE</Template>
  <TotalTime>6848</TotalTime>
  <Words>2638</Words>
  <Application>Microsoft Office PowerPoint</Application>
  <PresentationFormat>On-screen Show (4:3)</PresentationFormat>
  <Paragraphs>310</Paragraphs>
  <Slides>29</Slides>
  <Notes>28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1" baseType="lpstr">
      <vt:lpstr>SM_508-ish_TEMPLATE</vt:lpstr>
      <vt:lpstr>Equation</vt:lpstr>
      <vt:lpstr>Introduction to Digital Signal Processing (DSP)      Part 2 of 4 (“Power Spectral Density Basics”)</vt:lpstr>
      <vt:lpstr>Overview</vt:lpstr>
      <vt:lpstr>Power Spectral Density (PSD)</vt:lpstr>
      <vt:lpstr>DFT size and sampling</vt:lpstr>
      <vt:lpstr>DFT “basis frequencies”</vt:lpstr>
      <vt:lpstr>FFT Size Example</vt:lpstr>
      <vt:lpstr>Plot of DFT Magnitude for DFT size of 256</vt:lpstr>
      <vt:lpstr>Plot of DFT Magnitude  for DFT sizes of 256, 512, 4096</vt:lpstr>
      <vt:lpstr>Plot of DFT Magnitude  for DFT sizes of 256 and 512</vt:lpstr>
      <vt:lpstr>DFT and “basis frequencies”</vt:lpstr>
      <vt:lpstr>Spectral Leakage of DFT</vt:lpstr>
      <vt:lpstr>DFT Windows</vt:lpstr>
      <vt:lpstr>DFT Windows with Normalization</vt:lpstr>
      <vt:lpstr>PSD Usage</vt:lpstr>
      <vt:lpstr>PSD Demonstration</vt:lpstr>
      <vt:lpstr>“Basis Frequencies” of DFT</vt:lpstr>
      <vt:lpstr>Normalized frequency vs. sample frequency</vt:lpstr>
      <vt:lpstr>Magnitude of PSD peak</vt:lpstr>
      <vt:lpstr>Units of PSD</vt:lpstr>
      <vt:lpstr>Complex sequence  (two sided PSD)</vt:lpstr>
      <vt:lpstr>PSD Window Options</vt:lpstr>
      <vt:lpstr>PSD as “Averaged Periodograms”</vt:lpstr>
      <vt:lpstr>PSD “Detrending” &amp; “Overlap”</vt:lpstr>
      <vt:lpstr>PSD Example  with sequence containing multiple sinusoids, bias, and random signal</vt:lpstr>
      <vt:lpstr>PSD Example  with sequence containing multiple sinusoids, bias, and random signal</vt:lpstr>
      <vt:lpstr>PSD Example  with sequence containing multiple sinusoids, bias, and random signal</vt:lpstr>
      <vt:lpstr>PSD Example  with sequence containing multiple sinusoids, bias, and random signal</vt:lpstr>
      <vt:lpstr>PSD Example  with sequence containing multiple sinusoids, bias, and random signal</vt:lpstr>
      <vt:lpstr>Introduction to DSP, Part 2 of 4  Summary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</dc:creator>
  <cp:lastModifiedBy>jbeaty1</cp:lastModifiedBy>
  <cp:revision>192</cp:revision>
  <dcterms:created xsi:type="dcterms:W3CDTF">2011-03-16T16:13:23Z</dcterms:created>
  <dcterms:modified xsi:type="dcterms:W3CDTF">2011-11-18T17:04:01Z</dcterms:modified>
</cp:coreProperties>
</file>