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91" r:id="rId1"/>
  </p:sldMasterIdLst>
  <p:notesMasterIdLst>
    <p:notesMasterId r:id="rId14"/>
  </p:notesMasterIdLst>
  <p:handoutMasterIdLst>
    <p:handoutMasterId r:id="rId15"/>
  </p:handoutMasterIdLst>
  <p:sldIdLst>
    <p:sldId id="287" r:id="rId2"/>
    <p:sldId id="289" r:id="rId3"/>
    <p:sldId id="291" r:id="rId4"/>
    <p:sldId id="290" r:id="rId5"/>
    <p:sldId id="292" r:id="rId6"/>
    <p:sldId id="293" r:id="rId7"/>
    <p:sldId id="294" r:id="rId8"/>
    <p:sldId id="301" r:id="rId9"/>
    <p:sldId id="295" r:id="rId10"/>
    <p:sldId id="296" r:id="rId11"/>
    <p:sldId id="297" r:id="rId12"/>
    <p:sldId id="300" r:id="rId1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1B39"/>
    <a:srgbClr val="4D6EA1"/>
    <a:srgbClr val="A40047"/>
    <a:srgbClr val="DBEEE7"/>
    <a:srgbClr val="BCBCBC"/>
    <a:srgbClr val="CEEDDC"/>
    <a:srgbClr val="7D1643"/>
    <a:srgbClr val="A4004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>
        <p:scale>
          <a:sx n="100" d="100"/>
          <a:sy n="100" d="100"/>
        </p:scale>
        <p:origin x="-24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confer_briefings\conferences\AeroTestSem\2011-HDBK%20340\Cycles%20Test%20Effectivenes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/>
      <c:scatterChart>
        <c:scatterStyle val="smoothMarker"/>
        <c:ser>
          <c:idx val="0"/>
          <c:order val="0"/>
          <c:marker>
            <c:symbol val="none"/>
          </c:marker>
          <c:xVal>
            <c:numRef>
              <c:f>Sheet1!$B$14:$B$43</c:f>
              <c:numCache>
                <c:formatCode>General</c:formatCode>
                <c:ptCount val="3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</c:numCache>
            </c:numRef>
          </c:xVal>
          <c:yVal>
            <c:numRef>
              <c:f>Sheet1!$D$14:$D$43</c:f>
              <c:numCache>
                <c:formatCode>General</c:formatCode>
                <c:ptCount val="30"/>
                <c:pt idx="0">
                  <c:v>0.18903911445154073</c:v>
                </c:pt>
                <c:pt idx="1">
                  <c:v>0.34234244211045906</c:v>
                </c:pt>
                <c:pt idx="2">
                  <c:v>0.46666544446625863</c:v>
                </c:pt>
                <c:pt idx="3">
                  <c:v>0.56748653655076253</c:v>
                </c:pt>
                <c:pt idx="4">
                  <c:v>0.64924849866958467</c:v>
                </c:pt>
                <c:pt idx="5">
                  <c:v>0.71555425187362653</c:v>
                </c:pt>
                <c:pt idx="6">
                  <c:v>0.76932562420894546</c:v>
                </c:pt>
                <c:pt idx="7">
                  <c:v>0.81293210393514526</c:v>
                </c:pt>
                <c:pt idx="8">
                  <c:v>0.84829525334956524</c:v>
                </c:pt>
                <c:pt idx="9">
                  <c:v>0.87697338431445282</c:v>
                </c:pt>
                <c:pt idx="10">
                  <c:v>0.90023022679761533</c:v>
                </c:pt>
                <c:pt idx="11">
                  <c:v>0.91909061637283263</c:v>
                </c:pt>
                <c:pt idx="12">
                  <c:v>0.9343856546045326</c:v>
                </c:pt>
                <c:pt idx="13">
                  <c:v>0.94678933235341289</c:v>
                </c:pt>
                <c:pt idx="14">
                  <c:v>0.95684822984469364</c:v>
                </c:pt>
                <c:pt idx="15">
                  <c:v>0.96500560226187482</c:v>
                </c:pt>
                <c:pt idx="16">
                  <c:v>0.97162091222105451</c:v>
                </c:pt>
                <c:pt idx="17">
                  <c:v>0.97698566984372559</c:v>
                </c:pt>
                <c:pt idx="18">
                  <c:v>0.98133627843616256</c:v>
                </c:pt>
                <c:pt idx="19">
                  <c:v>0.9848644518329549</c:v>
                </c:pt>
                <c:pt idx="20">
                  <c:v>0.98772566245520155</c:v>
                </c:pt>
                <c:pt idx="21">
                  <c:v>0.99004599235514901</c:v>
                </c:pt>
                <c:pt idx="22">
                  <c:v>0.99192768914557261</c:v>
                </c:pt>
                <c:pt idx="23">
                  <c:v>0.99345367164107101</c:v>
                </c:pt>
                <c:pt idx="24">
                  <c:v>0.99469118375694832</c:v>
                </c:pt>
                <c:pt idx="25">
                  <c:v>0.99569475767832782</c:v>
                </c:pt>
                <c:pt idx="26">
                  <c:v>0.99650861687431269</c:v>
                </c:pt>
                <c:pt idx="27">
                  <c:v>0.99716862484860358</c:v>
                </c:pt>
                <c:pt idx="28">
                  <c:v>0.99770386549990353</c:v>
                </c:pt>
                <c:pt idx="29">
                  <c:v>0.9981379247324571</c:v>
                </c:pt>
              </c:numCache>
            </c:numRef>
          </c:yVal>
          <c:smooth val="1"/>
        </c:ser>
        <c:ser>
          <c:idx val="1"/>
          <c:order val="1"/>
          <c:marker>
            <c:symbol val="none"/>
          </c:marker>
          <c:xVal>
            <c:numRef>
              <c:f>Sheet1!$B$14:$B$43</c:f>
              <c:numCache>
                <c:formatCode>General</c:formatCode>
                <c:ptCount val="3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</c:numCache>
            </c:numRef>
          </c:xVal>
          <c:yVal>
            <c:numRef>
              <c:f>Sheet1!$F$14:$F$43</c:f>
              <c:numCache>
                <c:formatCode>General</c:formatCode>
                <c:ptCount val="30"/>
                <c:pt idx="0">
                  <c:v>0.20060241796320832</c:v>
                </c:pt>
                <c:pt idx="1">
                  <c:v>0.36096350583373132</c:v>
                </c:pt>
                <c:pt idx="2">
                  <c:v>0.48915577173021824</c:v>
                </c:pt>
                <c:pt idx="3">
                  <c:v>0.59163235912368362</c:v>
                </c:pt>
                <c:pt idx="4">
                  <c:v>0.67355189530140824</c:v>
                </c:pt>
                <c:pt idx="5">
                  <c:v>0.7390381744434521</c:v>
                </c:pt>
                <c:pt idx="6">
                  <c:v>0.79138774764618602</c:v>
                </c:pt>
                <c:pt idx="7">
                  <c:v>0.83323586988511211</c:v>
                </c:pt>
                <c:pt idx="8">
                  <c:v>0.86668915761569565</c:v>
                </c:pt>
                <c:pt idx="9">
                  <c:v>0.89343163493869515</c:v>
                </c:pt>
                <c:pt idx="10">
                  <c:v>0.91480950664838534</c:v>
                </c:pt>
                <c:pt idx="11">
                  <c:v>0.93189892560219589</c:v>
                </c:pt>
                <c:pt idx="12">
                  <c:v>0.94556016579227764</c:v>
                </c:pt>
                <c:pt idx="13">
                  <c:v>0.95648092816786856</c:v>
                </c:pt>
                <c:pt idx="14">
                  <c:v>0.96521095920490851</c:v>
                </c:pt>
                <c:pt idx="15">
                  <c:v>0.97218972490702382</c:v>
                </c:pt>
                <c:pt idx="16">
                  <c:v>0.97776853333490155</c:v>
                </c:pt>
                <c:pt idx="17">
                  <c:v>0.9822282193027857</c:v>
                </c:pt>
                <c:pt idx="18">
                  <c:v>0.9857932814821585</c:v>
                </c:pt>
                <c:pt idx="19">
                  <c:v>0.98864318356816061</c:v>
                </c:pt>
                <c:pt idx="20">
                  <c:v>0.99092138840475152</c:v>
                </c:pt>
                <c:pt idx="21">
                  <c:v>0.99274257984250658</c:v>
                </c:pt>
                <c:pt idx="22">
                  <c:v>0.99419843587427525</c:v>
                </c:pt>
                <c:pt idx="23">
                  <c:v>0.99536224366586357</c:v>
                </c:pt>
                <c:pt idx="24">
                  <c:v>0.99629258880041116</c:v>
                </c:pt>
                <c:pt idx="25">
                  <c:v>0.99703630445143288</c:v>
                </c:pt>
                <c:pt idx="26">
                  <c:v>0.99763082894458832</c:v>
                </c:pt>
                <c:pt idx="27">
                  <c:v>0.99810609038686959</c:v>
                </c:pt>
                <c:pt idx="28">
                  <c:v>0.99848601323466746</c:v>
                </c:pt>
                <c:pt idx="29">
                  <c:v>0.99878972264055765</c:v>
                </c:pt>
              </c:numCache>
            </c:numRef>
          </c:yVal>
          <c:smooth val="1"/>
        </c:ser>
        <c:ser>
          <c:idx val="2"/>
          <c:order val="2"/>
          <c:spPr>
            <a:ln>
              <a:solidFill>
                <a:srgbClr val="00B050"/>
              </a:solidFill>
            </a:ln>
          </c:spPr>
          <c:marker>
            <c:symbol val="none"/>
          </c:marker>
          <c:xVal>
            <c:numRef>
              <c:f>Sheet1!$B$14:$B$43</c:f>
              <c:numCache>
                <c:formatCode>General</c:formatCode>
                <c:ptCount val="3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  <c:pt idx="12">
                  <c:v>13</c:v>
                </c:pt>
                <c:pt idx="13">
                  <c:v>14</c:v>
                </c:pt>
                <c:pt idx="14">
                  <c:v>15</c:v>
                </c:pt>
                <c:pt idx="15">
                  <c:v>16</c:v>
                </c:pt>
                <c:pt idx="16">
                  <c:v>17</c:v>
                </c:pt>
                <c:pt idx="17">
                  <c:v>18</c:v>
                </c:pt>
                <c:pt idx="18">
                  <c:v>19</c:v>
                </c:pt>
                <c:pt idx="19">
                  <c:v>20</c:v>
                </c:pt>
                <c:pt idx="20">
                  <c:v>21</c:v>
                </c:pt>
                <c:pt idx="21">
                  <c:v>22</c:v>
                </c:pt>
                <c:pt idx="22">
                  <c:v>23</c:v>
                </c:pt>
                <c:pt idx="23">
                  <c:v>24</c:v>
                </c:pt>
                <c:pt idx="24">
                  <c:v>25</c:v>
                </c:pt>
                <c:pt idx="25">
                  <c:v>26</c:v>
                </c:pt>
                <c:pt idx="26">
                  <c:v>27</c:v>
                </c:pt>
                <c:pt idx="27">
                  <c:v>28</c:v>
                </c:pt>
                <c:pt idx="28">
                  <c:v>29</c:v>
                </c:pt>
                <c:pt idx="29">
                  <c:v>30</c:v>
                </c:pt>
              </c:numCache>
            </c:numRef>
          </c:xVal>
          <c:yVal>
            <c:numRef>
              <c:f>Sheet1!$H$14:$H$43</c:f>
              <c:numCache>
                <c:formatCode>General</c:formatCode>
                <c:ptCount val="30"/>
                <c:pt idx="0">
                  <c:v>0.21153597134976942</c:v>
                </c:pt>
                <c:pt idx="1">
                  <c:v>0.37832447552465426</c:v>
                </c:pt>
                <c:pt idx="2">
                  <c:v>0.50983121145891963</c:v>
                </c:pt>
                <c:pt idx="3">
                  <c:v>0.61351954226829664</c:v>
                </c:pt>
                <c:pt idx="4">
                  <c:v>0.69527406130227642</c:v>
                </c:pt>
                <c:pt idx="5">
                  <c:v>0.7597345587401696</c:v>
                </c:pt>
                <c:pt idx="6">
                  <c:v>0.81055934223884862</c:v>
                </c:pt>
                <c:pt idx="7">
                  <c:v>0.85063285579149295</c:v>
                </c:pt>
                <c:pt idx="8">
                  <c:v>0.88222937972938065</c:v>
                </c:pt>
                <c:pt idx="9">
                  <c:v>0.90714210228479164</c:v>
                </c:pt>
                <c:pt idx="10">
                  <c:v>0.92678488787547564</c:v>
                </c:pt>
                <c:pt idx="11">
                  <c:v>0.94227251773621856</c:v>
                </c:pt>
                <c:pt idx="12">
                  <c:v>0.95448395677046438</c:v>
                </c:pt>
                <c:pt idx="13">
                  <c:v>0.96411223718702233</c:v>
                </c:pt>
                <c:pt idx="14">
                  <c:v>0.97170378995323481</c:v>
                </c:pt>
                <c:pt idx="15">
                  <c:v>0.97768945623100145</c:v>
                </c:pt>
                <c:pt idx="16">
                  <c:v>0.9824089387785131</c:v>
                </c:pt>
                <c:pt idx="17">
                  <c:v>0.98613008100107358</c:v>
                </c:pt>
                <c:pt idx="18">
                  <c:v>0.98906406778905043</c:v>
                </c:pt>
                <c:pt idx="19">
                  <c:v>0.99137741083190956</c:v>
                </c:pt>
                <c:pt idx="20">
                  <c:v>0.9932013986071333</c:v>
                </c:pt>
                <c:pt idx="21">
                  <c:v>0.99463954735659565</c:v>
                </c:pt>
                <c:pt idx="22">
                  <c:v>0.99577347591339072</c:v>
                </c:pt>
                <c:pt idx="23">
                  <c:v>0.99666753779148487</c:v>
                </c:pt>
                <c:pt idx="24">
                  <c:v>0.99737247342174951</c:v>
                </c:pt>
                <c:pt idx="25">
                  <c:v>0.9979282898087265</c:v>
                </c:pt>
                <c:pt idx="26">
                  <c:v>0.99836653103638906</c:v>
                </c:pt>
                <c:pt idx="27">
                  <c:v>0.99871206848027949</c:v>
                </c:pt>
                <c:pt idx="28">
                  <c:v>0.99898451232533569</c:v>
                </c:pt>
                <c:pt idx="29">
                  <c:v>0.99919932449698934</c:v>
                </c:pt>
              </c:numCache>
            </c:numRef>
          </c:yVal>
          <c:smooth val="1"/>
        </c:ser>
        <c:axId val="51242112"/>
        <c:axId val="51243648"/>
      </c:scatterChart>
      <c:valAx>
        <c:axId val="51242112"/>
        <c:scaling>
          <c:orientation val="minMax"/>
          <c:max val="30"/>
          <c:min val="0"/>
        </c:scaling>
        <c:axPos val="b"/>
        <c:numFmt formatCode="General" sourceLinked="1"/>
        <c:minorTickMark val="in"/>
        <c:tickLblPos val="nextTo"/>
        <c:crossAx val="51243648"/>
        <c:crosses val="autoZero"/>
        <c:crossBetween val="midCat"/>
        <c:majorUnit val="2"/>
        <c:minorUnit val="1"/>
      </c:valAx>
      <c:valAx>
        <c:axId val="51243648"/>
        <c:scaling>
          <c:orientation val="minMax"/>
          <c:max val="1"/>
          <c:min val="0.70000000000000062"/>
        </c:scaling>
        <c:axPos val="l"/>
        <c:majorGridlines/>
        <c:numFmt formatCode="#,##0.00" sourceLinked="0"/>
        <c:minorTickMark val="in"/>
        <c:tickLblPos val="nextTo"/>
        <c:crossAx val="51242112"/>
        <c:crosses val="autoZero"/>
        <c:crossBetween val="midCat"/>
        <c:majorUnit val="5.0000000000000044E-2"/>
        <c:minorUnit val="1.0000000000000016E-2"/>
      </c:valAx>
    </c:plotArea>
    <c:plotVisOnly val="1"/>
  </c:chart>
  <c:spPr>
    <a:ln>
      <a:noFill/>
    </a:ln>
  </c:spPr>
  <c:externalData r:id="rId1"/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0A9146E-0EAE-46C3-9B49-48C4AB8142E9}" type="datetime1">
              <a:rPr lang="en-US"/>
              <a:pPr>
                <a:defRPr/>
              </a:pPr>
              <a:t>8/27/2012</a:t>
            </a:fld>
            <a:endParaRPr lang="en-US"/>
          </a:p>
        </p:txBody>
      </p:sp>
      <p:sp>
        <p:nvSpPr>
          <p:cNvPr id="583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832A33E-5E03-44E4-9F59-064A604B14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47A6F48-B1AA-4877-A4F4-FDC77EF741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0" charset="0"/>
        <a:ea typeface="ＭＳ Ｐゴシック" pitchFamily="80" charset="-128"/>
        <a:cs typeface="ＭＳ Ｐゴシック" pitchFamily="80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0" charset="0"/>
        <a:ea typeface="ＭＳ Ｐゴシック" pitchFamily="80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0" charset="0"/>
        <a:ea typeface="ＭＳ Ｐゴシック" pitchFamily="80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0" charset="0"/>
        <a:ea typeface="ＭＳ Ｐゴシック" pitchFamily="80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0" charset="0"/>
        <a:ea typeface="ＭＳ Ｐゴシック" pitchFamily="80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>
              <a:latin typeface="Arial" charset="0"/>
              <a:ea typeface="ＭＳ Ｐゴシック" pitchFamily="1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en-US" smtClean="0">
              <a:latin typeface="Arial" charset="0"/>
              <a:ea typeface="ＭＳ Ｐゴシック" pitchFamily="1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itleslide05.png"/>
          <p:cNvPicPr>
            <a:picLocks noChangeAspect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arc05.png"/>
          <p:cNvPicPr>
            <a:picLocks noChangeAspect="1"/>
          </p:cNvPicPr>
          <p:nvPr/>
        </p:nvPicPr>
        <p:blipFill>
          <a:blip r:embed="rId3"/>
          <a:srcRect t="5621" r="1186"/>
          <a:stretch>
            <a:fillRect/>
          </a:stretch>
        </p:blipFill>
        <p:spPr bwMode="auto">
          <a:xfrm>
            <a:off x="2787650" y="0"/>
            <a:ext cx="6356350" cy="405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0375" y="6580188"/>
            <a:ext cx="2057400" cy="12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200" i="1" baseline="-25000">
                <a:solidFill>
                  <a:schemeClr val="bg1"/>
                </a:solidFill>
              </a:rPr>
              <a:t>© The Aerospace Corporation 2008</a:t>
            </a:r>
          </a:p>
        </p:txBody>
      </p:sp>
      <p:pic>
        <p:nvPicPr>
          <p:cNvPr id="7" name="Picture 9" descr="AER_logo_208_PP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1500" y="220663"/>
            <a:ext cx="1974850" cy="55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38138" y="1731963"/>
            <a:ext cx="5345112" cy="1087437"/>
          </a:xfrm>
        </p:spPr>
        <p:txBody>
          <a:bodyPr/>
          <a:lstStyle>
            <a:lvl1pPr>
              <a:defRPr smtClean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</a:p>
        </p:txBody>
      </p:sp>
      <p:sp>
        <p:nvSpPr>
          <p:cNvPr id="337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9725" y="3371850"/>
            <a:ext cx="6400800" cy="396875"/>
          </a:xfrm>
        </p:spPr>
        <p:txBody>
          <a:bodyPr anchor="b"/>
          <a:lstStyle>
            <a:lvl1pPr marL="0" indent="0">
              <a:buFont typeface="Times" pitchFamily="18" charset="0"/>
              <a:buNone/>
              <a:defRPr smtClean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</a:p>
        </p:txBody>
      </p:sp>
    </p:spTree>
  </p:cSld>
  <p:clrMapOvr>
    <a:masterClrMapping/>
  </p:clrMapOvr>
  <p:transition/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6" descr="atomosphere_0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24538" y="4681538"/>
            <a:ext cx="3319462" cy="217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3"/>
          <p:cNvSpPr>
            <a:spLocks noChangeArrowheads="1"/>
          </p:cNvSpPr>
          <p:nvPr/>
        </p:nvSpPr>
        <p:spPr bwMode="auto">
          <a:xfrm>
            <a:off x="296863" y="5905500"/>
            <a:ext cx="6934200" cy="57150"/>
          </a:xfrm>
          <a:prstGeom prst="rect">
            <a:avLst/>
          </a:prstGeom>
          <a:gradFill rotWithShape="0">
            <a:gsLst>
              <a:gs pos="0">
                <a:srgbClr val="82939B">
                  <a:alpha val="37000"/>
                </a:srgbClr>
              </a:gs>
              <a:gs pos="100000">
                <a:srgbClr val="FFFFFF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846388"/>
            <a:ext cx="5638800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itchFamily="41" charset="0"/>
                <a:ea typeface="ＭＳ Ｐゴシック" pitchFamily="41" charset="-128"/>
                <a:cs typeface="ＭＳ Ｐゴシック" pitchFamily="41" charset="-128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4013200"/>
            <a:ext cx="6400800" cy="1752600"/>
          </a:xfrm>
        </p:spPr>
        <p:txBody>
          <a:bodyPr/>
          <a:lstStyle>
            <a:lvl1pPr marL="0" indent="0">
              <a:buFont typeface="Times" pitchFamily="41" charset="0"/>
              <a:buNone/>
              <a:defRPr>
                <a:solidFill>
                  <a:schemeClr val="bg1"/>
                </a:solidFill>
                <a:latin typeface="Arial" pitchFamily="41" charset="0"/>
                <a:ea typeface="ＭＳ Ｐゴシック" pitchFamily="41" charset="-128"/>
                <a:cs typeface="ＭＳ Ｐゴシック" pitchFamily="41" charset="-128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B945D-8FE8-48B4-A298-324239D8C3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90513" y="293688"/>
            <a:ext cx="67056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5288" y="1438275"/>
            <a:ext cx="8351837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52413" y="6478588"/>
            <a:ext cx="2362200" cy="3048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/>
            </a:lvl1pPr>
          </a:lstStyle>
          <a:p>
            <a:pPr>
              <a:defRPr/>
            </a:pPr>
            <a:fld id="{A4E75396-1B74-4F11-8455-7E1947369D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</p:sldLayoutIdLst>
  <p:transition/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pitchFamily="80" charset="0"/>
          <a:ea typeface="ＭＳ Ｐゴシック" pitchFamily="80" charset="-128"/>
          <a:cs typeface="ＭＳ Ｐゴシック" pitchFamily="80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pitchFamily="80" charset="0"/>
          <a:ea typeface="ＭＳ Ｐゴシック" pitchFamily="80" charset="-128"/>
          <a:cs typeface="ＭＳ Ｐゴシック" pitchFamily="80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pitchFamily="80" charset="0"/>
          <a:ea typeface="ＭＳ Ｐゴシック" pitchFamily="80" charset="-128"/>
          <a:cs typeface="ＭＳ Ｐゴシック" pitchFamily="80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pitchFamily="80" charset="0"/>
          <a:ea typeface="ＭＳ Ｐゴシック" pitchFamily="80" charset="-128"/>
          <a:cs typeface="ＭＳ Ｐゴシック" pitchFamily="80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pitchFamily="80" charset="0"/>
          <a:ea typeface="ＭＳ Ｐゴシック" pitchFamily="80" charset="-128"/>
          <a:cs typeface="ＭＳ Ｐゴシック" pitchFamily="80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pitchFamily="80" charset="0"/>
          <a:ea typeface="ＭＳ Ｐゴシック" pitchFamily="80" charset="-128"/>
          <a:cs typeface="ＭＳ Ｐゴシック" pitchFamily="80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pitchFamily="80" charset="0"/>
          <a:ea typeface="ＭＳ Ｐゴシック" pitchFamily="80" charset="-128"/>
          <a:cs typeface="ＭＳ Ｐゴシック" pitchFamily="80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600">
          <a:solidFill>
            <a:schemeClr val="tx2"/>
          </a:solidFill>
          <a:latin typeface="Arial" pitchFamily="80" charset="0"/>
          <a:ea typeface="ＭＳ Ｐゴシック" pitchFamily="80" charset="-128"/>
          <a:cs typeface="ＭＳ Ｐゴシック" pitchFamily="80" charset="-128"/>
        </a:defRPr>
      </a:lvl9pPr>
    </p:titleStyle>
    <p:bodyStyle>
      <a:lvl1pPr marL="228600" indent="-228600" algn="l" rtl="0" eaLnBrk="0" fontAlgn="base" hangingPunct="0">
        <a:spcBef>
          <a:spcPct val="20000"/>
        </a:spcBef>
        <a:spcAft>
          <a:spcPct val="0"/>
        </a:spcAft>
        <a:buSzPct val="130000"/>
        <a:buFont typeface="Times" pitchFamily="18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623888" indent="-228600" algn="l" rtl="0" eaLnBrk="0" fontAlgn="base" hangingPunct="0">
        <a:spcBef>
          <a:spcPct val="20000"/>
        </a:spcBef>
        <a:spcAft>
          <a:spcPct val="0"/>
        </a:spcAft>
        <a:buChar char="–"/>
        <a:defRPr i="1">
          <a:solidFill>
            <a:schemeClr val="tx1"/>
          </a:solidFill>
          <a:latin typeface="+mn-lt"/>
          <a:ea typeface="+mn-ea"/>
        </a:defRPr>
      </a:lvl2pPr>
      <a:lvl3pPr marL="912813" indent="-166688" algn="l" rtl="0" eaLnBrk="0" fontAlgn="base" hangingPunct="0">
        <a:spcBef>
          <a:spcPct val="20000"/>
        </a:spcBef>
        <a:spcAft>
          <a:spcPct val="0"/>
        </a:spcAft>
        <a:buSzPct val="125000"/>
        <a:buFont typeface="Times" pitchFamily="18" charset="0"/>
        <a:buChar char="•"/>
        <a:defRPr>
          <a:solidFill>
            <a:schemeClr val="tx1"/>
          </a:solidFill>
          <a:latin typeface="+mn-lt"/>
          <a:ea typeface="+mn-ea"/>
        </a:defRPr>
      </a:lvl3pPr>
      <a:lvl4pPr marL="1314450" indent="-228600" algn="l" rtl="0" eaLnBrk="0" fontAlgn="base" hangingPunct="0">
        <a:spcBef>
          <a:spcPct val="20000"/>
        </a:spcBef>
        <a:spcAft>
          <a:spcPct val="0"/>
        </a:spcAft>
        <a:buChar char="–"/>
        <a:defRPr i="1">
          <a:solidFill>
            <a:schemeClr val="tx1"/>
          </a:solidFill>
          <a:latin typeface="+mn-lt"/>
          <a:ea typeface="+mn-ea"/>
        </a:defRPr>
      </a:lvl4pPr>
      <a:lvl5pPr marL="1604963" indent="-176213" algn="l" rtl="0" eaLnBrk="0" fontAlgn="base" hangingPunct="0">
        <a:spcBef>
          <a:spcPct val="20000"/>
        </a:spcBef>
        <a:spcAft>
          <a:spcPct val="0"/>
        </a:spcAft>
        <a:buFont typeface="Times" pitchFamily="18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228850" indent="-228600" algn="l" rtl="0" fontAlgn="base">
        <a:spcBef>
          <a:spcPct val="20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</a:defRPr>
      </a:lvl6pPr>
      <a:lvl7pPr marL="2686050" indent="-228600" algn="l" rtl="0" fontAlgn="base">
        <a:spcBef>
          <a:spcPct val="20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</a:defRPr>
      </a:lvl7pPr>
      <a:lvl8pPr marL="3143250" indent="-228600" algn="l" rtl="0" fontAlgn="base">
        <a:spcBef>
          <a:spcPct val="20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</a:defRPr>
      </a:lvl8pPr>
      <a:lvl9pPr marL="3600450" indent="-228600" algn="l" rtl="0" fontAlgn="base">
        <a:spcBef>
          <a:spcPct val="20000"/>
        </a:spcBef>
        <a:spcAft>
          <a:spcPct val="0"/>
        </a:spcAft>
        <a:buChar char="»"/>
        <a:defRPr i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Microsoft_Office_Excel_97-2003_Worksheet2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38138" y="1195388"/>
            <a:ext cx="6680200" cy="892552"/>
          </a:xfrm>
        </p:spPr>
        <p:txBody>
          <a:bodyPr/>
          <a:lstStyle/>
          <a:p>
            <a:r>
              <a:rPr lang="en-US" dirty="0" smtClean="0"/>
              <a:t>Rationale for Selected MIL-STD-1540E Thermal Test Requirement</a:t>
            </a:r>
            <a:endParaRPr lang="en-US" dirty="0"/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9725" y="3006725"/>
            <a:ext cx="6400800" cy="762000"/>
          </a:xfrm>
        </p:spPr>
        <p:txBody>
          <a:bodyPr/>
          <a:lstStyle/>
          <a:p>
            <a:r>
              <a:rPr lang="en-US" dirty="0"/>
              <a:t>John W. Welch</a:t>
            </a:r>
          </a:p>
          <a:p>
            <a:r>
              <a:rPr lang="en-US" dirty="0"/>
              <a:t>The Aerospace Corporation</a:t>
            </a:r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276225" y="4829175"/>
            <a:ext cx="6400800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spAutoFit/>
          </a:bodyPr>
          <a:lstStyle/>
          <a:p>
            <a:pPr>
              <a:spcBef>
                <a:spcPct val="20000"/>
              </a:spcBef>
              <a:buSzPct val="130000"/>
              <a:buFont typeface="Times" pitchFamily="18" charset="0"/>
              <a:buNone/>
            </a:pPr>
            <a:endParaRPr lang="en-US" sz="1800" dirty="0">
              <a:solidFill>
                <a:schemeClr val="bg1"/>
              </a:solidFill>
            </a:endParaRPr>
          </a:p>
          <a:p>
            <a:pPr>
              <a:spcBef>
                <a:spcPct val="20000"/>
              </a:spcBef>
              <a:buSzPct val="130000"/>
              <a:buFont typeface="Times" pitchFamily="18" charset="0"/>
              <a:buNone/>
            </a:pPr>
            <a:r>
              <a:rPr lang="en-US" sz="1800" dirty="0" smtClean="0">
                <a:solidFill>
                  <a:schemeClr val="bg1"/>
                </a:solidFill>
              </a:rPr>
              <a:t>TFAWS 2012</a:t>
            </a:r>
            <a:endParaRPr lang="en-US" sz="1800" dirty="0">
              <a:solidFill>
                <a:schemeClr val="bg1"/>
              </a:solidFill>
            </a:endParaRPr>
          </a:p>
          <a:p>
            <a:pPr>
              <a:spcBef>
                <a:spcPct val="20000"/>
              </a:spcBef>
              <a:buSzPct val="130000"/>
              <a:buFont typeface="Times" pitchFamily="18" charset="0"/>
              <a:buNone/>
            </a:pPr>
            <a:r>
              <a:rPr lang="en-US" sz="1800" dirty="0" smtClean="0">
                <a:solidFill>
                  <a:schemeClr val="bg1"/>
                </a:solidFill>
              </a:rPr>
              <a:t>13-17 August 2012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6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33C6D59-10F6-4A1F-A82E-B3CBBA312853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290513" y="293688"/>
            <a:ext cx="8355012" cy="488950"/>
          </a:xfrm>
        </p:spPr>
        <p:txBody>
          <a:bodyPr/>
          <a:lstStyle/>
          <a:p>
            <a:r>
              <a:rPr lang="en-US" smtClean="0"/>
              <a:t>Introduction 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303213" y="919163"/>
            <a:ext cx="8351837" cy="4388894"/>
          </a:xfrm>
        </p:spPr>
        <p:txBody>
          <a:bodyPr/>
          <a:lstStyle/>
          <a:p>
            <a:r>
              <a:rPr lang="en-US" sz="1800" dirty="0" smtClean="0"/>
              <a:t>MIL-HDBK-340 – guidance for planning and executing ground testing of military spacecraft based on MIL-STD-1540 requirements</a:t>
            </a:r>
          </a:p>
          <a:p>
            <a:pPr lvl="1"/>
            <a:r>
              <a:rPr lang="en-US" sz="1600" dirty="0" smtClean="0"/>
              <a:t>Update of MIL-HDBK-340 in work providing justification and rationale for test requirements and parameters</a:t>
            </a:r>
          </a:p>
          <a:p>
            <a:pPr lvl="1">
              <a:buNone/>
            </a:pPr>
            <a:endParaRPr lang="en-US" dirty="0" smtClean="0"/>
          </a:p>
          <a:p>
            <a:r>
              <a:rPr lang="en-US" sz="1800" dirty="0" smtClean="0"/>
              <a:t>Four specific test parameters reviewed in this presentation</a:t>
            </a:r>
          </a:p>
          <a:p>
            <a:pPr lvl="1"/>
            <a:r>
              <a:rPr lang="en-US" sz="1600" dirty="0" smtClean="0"/>
              <a:t>These four selected based on the their relative importance in meeting test objectives and frequency requests for clarification and discussion</a:t>
            </a:r>
          </a:p>
          <a:p>
            <a:pPr lvl="2"/>
            <a:r>
              <a:rPr lang="en-US" sz="1600" dirty="0" smtClean="0"/>
              <a:t>Thermal uncertainty margin</a:t>
            </a:r>
          </a:p>
          <a:p>
            <a:pPr lvl="2"/>
            <a:r>
              <a:rPr lang="en-US" sz="1600" dirty="0" smtClean="0"/>
              <a:t>Unit-level thermal vacuum test exemption criteria</a:t>
            </a:r>
          </a:p>
          <a:p>
            <a:pPr lvl="2"/>
            <a:r>
              <a:rPr lang="en-US" sz="1600" dirty="0" smtClean="0"/>
              <a:t>Unit-level thermal test temperature range and number of cycles</a:t>
            </a:r>
          </a:p>
          <a:p>
            <a:pPr lvl="2"/>
            <a:r>
              <a:rPr lang="en-US" sz="1600" dirty="0" smtClean="0"/>
              <a:t>Vehicle-level thermal test temperature range and number of cycles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D0229FE-3298-4111-8E4C-A7527F6A1AA6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/>
              <a:t>Thermal Uncertainty Margin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290513" y="866775"/>
            <a:ext cx="8550275" cy="4530471"/>
          </a:xfrm>
        </p:spPr>
        <p:txBody>
          <a:bodyPr/>
          <a:lstStyle/>
          <a:p>
            <a:r>
              <a:rPr lang="en-US" sz="1800" dirty="0" smtClean="0"/>
              <a:t>Temperature margin between worst-case analytic predictions and acceptance temperature range</a:t>
            </a:r>
          </a:p>
          <a:p>
            <a:pPr lvl="1"/>
            <a:r>
              <a:rPr lang="en-US" sz="1600" dirty="0" smtClean="0"/>
              <a:t>Accounts for inherent design uncertainties</a:t>
            </a:r>
          </a:p>
          <a:p>
            <a:pPr lvl="1"/>
            <a:r>
              <a:rPr lang="en-US" sz="1600" dirty="0" smtClean="0"/>
              <a:t>Passive thermal control (conduction/radiation):  ±11°C temperature margin</a:t>
            </a:r>
          </a:p>
          <a:p>
            <a:pPr lvl="1"/>
            <a:r>
              <a:rPr lang="en-US" sz="1600" dirty="0" smtClean="0"/>
              <a:t>Active thermal control (heaters): 25% control authority</a:t>
            </a:r>
          </a:p>
          <a:p>
            <a:pPr lvl="1"/>
            <a:r>
              <a:rPr lang="en-US" sz="1600" dirty="0" smtClean="0"/>
              <a:t>Cryogenic systems: gradation of temperature and power margins</a:t>
            </a:r>
          </a:p>
          <a:p>
            <a:pPr lvl="2">
              <a:buNone/>
            </a:pPr>
            <a:endParaRPr lang="en-US" sz="1600" dirty="0" smtClean="0"/>
          </a:p>
          <a:p>
            <a:r>
              <a:rPr lang="en-US" sz="1800" dirty="0" smtClean="0"/>
              <a:t>The ±11°C thermal uncertainty margin is the result of extensive comparisons between preflight predictions and flight measurements</a:t>
            </a:r>
          </a:p>
          <a:p>
            <a:pPr lvl="1"/>
            <a:r>
              <a:rPr lang="en-US" sz="1600" dirty="0" smtClean="0"/>
              <a:t>95% of flight temperatures within ±11°C of temperature predicted by correlated analytic thermal models</a:t>
            </a:r>
          </a:p>
          <a:p>
            <a:pPr lvl="2"/>
            <a:r>
              <a:rPr lang="en-US" sz="1600" dirty="0" smtClean="0"/>
              <a:t>1971, 1987, 2006</a:t>
            </a:r>
          </a:p>
          <a:p>
            <a:pPr lvl="2"/>
            <a:r>
              <a:rPr lang="en-US" sz="1600" dirty="0" smtClean="0"/>
              <a:t>US military, NASA, commercial, European flight data reviewed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6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B83616F-DE77-4334-91A9-E96BE57F7F37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/>
              <a:t>Thermal Uncertainty Margin Flight Data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19076" y="1190625"/>
            <a:ext cx="5029200" cy="5386090"/>
          </a:xfrm>
        </p:spPr>
        <p:txBody>
          <a:bodyPr/>
          <a:lstStyle/>
          <a:p>
            <a:r>
              <a:rPr lang="en-US" sz="1800" dirty="0" smtClean="0"/>
              <a:t>High priority military program launched in 1994 showed an required margin of 10.5°C </a:t>
            </a:r>
          </a:p>
          <a:p>
            <a:r>
              <a:rPr lang="en-US" sz="1800" dirty="0" smtClean="0"/>
              <a:t>ESA (Thales </a:t>
            </a:r>
            <a:r>
              <a:rPr lang="en-US" sz="1800" dirty="0" err="1" smtClean="0"/>
              <a:t>Alenia</a:t>
            </a:r>
            <a:r>
              <a:rPr lang="en-US" sz="1800" dirty="0" smtClean="0"/>
              <a:t>) flight data from 1990s across several programs indicated a 95% confidence level required a 11.5°C margin</a:t>
            </a:r>
          </a:p>
          <a:p>
            <a:pPr lvl="1"/>
            <a:r>
              <a:rPr lang="en-US" sz="1600" dirty="0" smtClean="0"/>
              <a:t>Recommendation for a 90% probability of compliance at ±10°C</a:t>
            </a:r>
          </a:p>
          <a:p>
            <a:pPr lvl="1"/>
            <a:r>
              <a:rPr lang="en-US" sz="1600" dirty="0" smtClean="0"/>
              <a:t>Recommendation for a 95% probability of compliance at ±12°C</a:t>
            </a:r>
          </a:p>
          <a:p>
            <a:pPr lvl="1">
              <a:buNone/>
            </a:pPr>
            <a:endParaRPr lang="en-US" sz="1600" dirty="0" smtClean="0"/>
          </a:p>
          <a:p>
            <a:r>
              <a:rPr lang="en-US" sz="1800" dirty="0" smtClean="0"/>
              <a:t>±11°C margin shown to be necessary to ensure high confidence that flight temperatures will not exceed predicted values for low-risk, high-priority space programs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28" name="Group 27"/>
          <p:cNvGrpSpPr/>
          <p:nvPr/>
        </p:nvGrpSpPr>
        <p:grpSpPr>
          <a:xfrm>
            <a:off x="5638800" y="1104900"/>
            <a:ext cx="3324225" cy="2428875"/>
            <a:chOff x="5419725" y="1143000"/>
            <a:chExt cx="3324225" cy="2428875"/>
          </a:xfrm>
        </p:grpSpPr>
        <p:graphicFrame>
          <p:nvGraphicFramePr>
            <p:cNvPr id="15365" name="Object 5"/>
            <p:cNvGraphicFramePr>
              <a:graphicFrameLocks noChangeAspect="1"/>
            </p:cNvGraphicFramePr>
            <p:nvPr/>
          </p:nvGraphicFramePr>
          <p:xfrm>
            <a:off x="5419725" y="1143000"/>
            <a:ext cx="3324225" cy="2428875"/>
          </p:xfrm>
          <a:graphic>
            <a:graphicData uri="http://schemas.openxmlformats.org/presentationml/2006/ole">
              <p:oleObj spid="_x0000_s15365" name="Chart" r:id="rId3" imgW="3324225" imgH="2428875" progId="Excel.Sheet.8">
                <p:embed/>
              </p:oleObj>
            </a:graphicData>
          </a:graphic>
        </p:graphicFrame>
        <p:cxnSp>
          <p:nvCxnSpPr>
            <p:cNvPr id="10" name="Straight Arrow Connector 9"/>
            <p:cNvCxnSpPr/>
            <p:nvPr/>
          </p:nvCxnSpPr>
          <p:spPr bwMode="auto">
            <a:xfrm rot="5400000">
              <a:off x="7649368" y="1704976"/>
              <a:ext cx="742160" cy="795"/>
            </a:xfrm>
            <a:prstGeom prst="straightConnector1">
              <a:avLst/>
            </a:prstGeom>
            <a:solidFill>
              <a:schemeClr val="accent1"/>
            </a:solidFill>
            <a:ln w="12700" cap="flat" cmpd="sng" algn="ctr">
              <a:solidFill>
                <a:srgbClr val="0070C0"/>
              </a:solidFill>
              <a:prstDash val="solid"/>
              <a:round/>
              <a:headEnd type="triangle" w="sm" len="med"/>
              <a:tailEnd type="triangle" w="sm" len="med"/>
            </a:ln>
            <a:effectLst/>
          </p:spPr>
        </p:cxnSp>
        <p:sp>
          <p:nvSpPr>
            <p:cNvPr id="12" name="TextBox 11"/>
            <p:cNvSpPr txBox="1"/>
            <p:nvPr/>
          </p:nvSpPr>
          <p:spPr>
            <a:xfrm>
              <a:off x="7972425" y="1771650"/>
              <a:ext cx="561975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 smtClean="0">
                  <a:solidFill>
                    <a:srgbClr val="0070C0"/>
                  </a:solidFill>
                </a:rPr>
                <a:t>±11°C</a:t>
              </a:r>
              <a:endParaRPr lang="en-US" sz="800" b="1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5210175" y="3495675"/>
            <a:ext cx="3409950" cy="2419350"/>
            <a:chOff x="5372100" y="3648075"/>
            <a:chExt cx="3409950" cy="2419350"/>
          </a:xfrm>
        </p:grpSpPr>
        <p:graphicFrame>
          <p:nvGraphicFramePr>
            <p:cNvPr id="15367" name="Object 7"/>
            <p:cNvGraphicFramePr>
              <a:graphicFrameLocks noChangeAspect="1"/>
            </p:cNvGraphicFramePr>
            <p:nvPr/>
          </p:nvGraphicFramePr>
          <p:xfrm>
            <a:off x="5372100" y="3648075"/>
            <a:ext cx="3409950" cy="2419350"/>
          </p:xfrm>
          <a:graphic>
            <a:graphicData uri="http://schemas.openxmlformats.org/presentationml/2006/ole">
              <p:oleObj spid="_x0000_s15367" name="Chart" r:id="rId4" imgW="3409950" imgH="2419350" progId="Excel.Sheet.8">
                <p:embed/>
              </p:oleObj>
            </a:graphicData>
          </a:graphic>
        </p:graphicFrame>
        <p:cxnSp>
          <p:nvCxnSpPr>
            <p:cNvPr id="14" name="Straight Connector 13"/>
            <p:cNvCxnSpPr/>
            <p:nvPr/>
          </p:nvCxnSpPr>
          <p:spPr bwMode="auto">
            <a:xfrm rot="16200000" flipV="1">
              <a:off x="6143626" y="4867274"/>
              <a:ext cx="1438276" cy="9527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accent6">
                  <a:lumMod val="75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" name="Straight Connector 14"/>
            <p:cNvCxnSpPr/>
            <p:nvPr/>
          </p:nvCxnSpPr>
          <p:spPr bwMode="auto">
            <a:xfrm rot="16200000" flipV="1">
              <a:off x="6357940" y="4786311"/>
              <a:ext cx="1619253" cy="9532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accent6">
                  <a:lumMod val="75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" name="Straight Connector 17"/>
            <p:cNvCxnSpPr/>
            <p:nvPr/>
          </p:nvCxnSpPr>
          <p:spPr bwMode="auto">
            <a:xfrm flipV="1">
              <a:off x="5895977" y="3990975"/>
              <a:ext cx="1257298" cy="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accent6">
                  <a:lumMod val="75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Straight Connector 24"/>
            <p:cNvCxnSpPr/>
            <p:nvPr/>
          </p:nvCxnSpPr>
          <p:spPr bwMode="auto">
            <a:xfrm flipV="1">
              <a:off x="5895977" y="4162425"/>
              <a:ext cx="971548" cy="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accent6">
                  <a:lumMod val="75000"/>
                </a:schemeClr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7" name="TextBox 16"/>
          <p:cNvSpPr txBox="1"/>
          <p:nvPr/>
        </p:nvSpPr>
        <p:spPr>
          <a:xfrm>
            <a:off x="695324" y="6010275"/>
            <a:ext cx="6829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Welch, J. W., “Assessment of the Thermal Uncertainty Margin from Flight Data Comparison with Thermal Model Predictions,” Proceedings of the 24</a:t>
            </a:r>
            <a:r>
              <a:rPr lang="en-US" sz="900" baseline="30000" dirty="0" smtClean="0"/>
              <a:t>th</a:t>
            </a:r>
            <a:r>
              <a:rPr lang="en-US" sz="900" dirty="0" smtClean="0"/>
              <a:t> Aerospace Testing Seminar, April 2008</a:t>
            </a:r>
            <a:endParaRPr lang="en-US" sz="900" dirty="0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6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B52B0CD0-BA62-49BE-9E89-95E93EAABA99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103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/>
              <a:t>Unit-Level Thermal Vacuum Test Exemption</a:t>
            </a:r>
          </a:p>
        </p:txBody>
      </p:sp>
      <p:sp>
        <p:nvSpPr>
          <p:cNvPr id="103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288" y="1057275"/>
            <a:ext cx="8162925" cy="5570756"/>
          </a:xfrm>
        </p:spPr>
        <p:txBody>
          <a:bodyPr/>
          <a:lstStyle/>
          <a:p>
            <a:r>
              <a:rPr lang="en-US" sz="1800" dirty="0" smtClean="0"/>
              <a:t>MIL-STD-1540E provides criteria to assess whether an electronic unit is sensitive to vacuum conditions</a:t>
            </a:r>
          </a:p>
          <a:p>
            <a:pPr lvl="1"/>
            <a:r>
              <a:rPr lang="en-US" sz="1600" dirty="0" smtClean="0"/>
              <a:t>When a unit is proven to be vacuum insensitive, the unit-level thermal vacuum test may be waived and all unit-level thermal testing performed in an ambient thermal cycle environment</a:t>
            </a:r>
          </a:p>
          <a:p>
            <a:pPr lvl="1"/>
            <a:r>
              <a:rPr lang="en-US" sz="1600" dirty="0" smtClean="0"/>
              <a:t>Criteria serve as an example for consideration for determining vacuum-sensitivity</a:t>
            </a:r>
          </a:p>
          <a:p>
            <a:pPr lvl="2"/>
            <a:r>
              <a:rPr lang="en-US" sz="1600" dirty="0" smtClean="0"/>
              <a:t>Proven flight heritage, design and performance robustness, thermal design margins, etc.</a:t>
            </a:r>
          </a:p>
          <a:p>
            <a:pPr lvl="1"/>
            <a:r>
              <a:rPr lang="en-US" sz="1600" dirty="0" smtClean="0"/>
              <a:t>Applicable to electronic units only</a:t>
            </a:r>
          </a:p>
          <a:p>
            <a:pPr lvl="2"/>
            <a:r>
              <a:rPr lang="en-US" sz="1600" dirty="0" smtClean="0"/>
              <a:t>Mechanical and electro-mechanical units require TV environment to demonstrate performance in a flight-like environment</a:t>
            </a:r>
          </a:p>
          <a:p>
            <a:pPr lvl="2"/>
            <a:r>
              <a:rPr lang="en-US" sz="1600" dirty="0" smtClean="0"/>
              <a:t>TC testing not required for mechanical units per MIL-STD-1540E</a:t>
            </a:r>
          </a:p>
          <a:p>
            <a:pPr lvl="1"/>
            <a:r>
              <a:rPr lang="en-US" sz="1600" dirty="0" smtClean="0"/>
              <a:t>Applicable for acceptance units only </a:t>
            </a:r>
          </a:p>
          <a:p>
            <a:pPr lvl="2"/>
            <a:r>
              <a:rPr lang="en-US" sz="1600" dirty="0" smtClean="0"/>
              <a:t>Protoqualification and qualification units require TV environment to demonstrate vacuum-insensitivity for any unit of new design</a:t>
            </a:r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  <a:p>
            <a:endParaRPr lang="en-US" sz="1800" dirty="0" smtClean="0"/>
          </a:p>
        </p:txBody>
      </p:sp>
      <p:graphicFrame>
        <p:nvGraphicFramePr>
          <p:cNvPr id="1027" name="Rectangle 6"/>
          <p:cNvGraphicFramePr>
            <a:graphicFrameLocks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p:oleObj spid="_x0000_s1027" name="Equation" r:id="rId3" imgW="0" imgH="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EADB86E6-E8FD-4318-AB98-BC882FFE0772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90513" y="293688"/>
            <a:ext cx="7988300" cy="488950"/>
          </a:xfrm>
        </p:spPr>
        <p:txBody>
          <a:bodyPr/>
          <a:lstStyle/>
          <a:p>
            <a:r>
              <a:rPr lang="en-US" dirty="0" smtClean="0"/>
              <a:t>Unit Thermal Test Requirements for Electronic Units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082675"/>
            <a:ext cx="8351837" cy="3065455"/>
          </a:xfrm>
        </p:spPr>
        <p:txBody>
          <a:bodyPr/>
          <a:lstStyle/>
          <a:p>
            <a:r>
              <a:rPr lang="en-US" sz="1800" dirty="0" smtClean="0"/>
              <a:t>MIL-STD-1540E Requirements</a:t>
            </a:r>
          </a:p>
          <a:p>
            <a:pPr lvl="1"/>
            <a:r>
              <a:rPr lang="en-US" sz="1600" dirty="0" smtClean="0"/>
              <a:t>Temperature Ranges</a:t>
            </a:r>
          </a:p>
          <a:p>
            <a:pPr lvl="2"/>
            <a:r>
              <a:rPr lang="en-US" sz="1600" dirty="0" smtClean="0"/>
              <a:t>Acceptance: 		maximum predicted or -24°C to +61°C</a:t>
            </a:r>
          </a:p>
          <a:p>
            <a:pPr lvl="2"/>
            <a:r>
              <a:rPr lang="en-US" sz="1600" dirty="0" smtClean="0"/>
              <a:t>Protoqualification:		5°C beyond acceptance or -29°C to +66°C</a:t>
            </a:r>
          </a:p>
          <a:p>
            <a:pPr lvl="2"/>
            <a:r>
              <a:rPr lang="en-US" sz="1600" dirty="0" smtClean="0"/>
              <a:t>Qualification:		10°C beyond acceptance or -34°C to +71°C</a:t>
            </a:r>
          </a:p>
          <a:p>
            <a:pPr lvl="1"/>
            <a:r>
              <a:rPr lang="en-US" sz="1600" dirty="0" smtClean="0"/>
              <a:t>Duration</a:t>
            </a:r>
          </a:p>
          <a:p>
            <a:pPr lvl="2"/>
            <a:r>
              <a:rPr lang="en-US" sz="1600" dirty="0" smtClean="0"/>
              <a:t>Acceptance: 		10 TC and 4 TV (14 cycles total)</a:t>
            </a:r>
          </a:p>
          <a:p>
            <a:pPr lvl="2"/>
            <a:r>
              <a:rPr lang="en-US" sz="1600" dirty="0" smtClean="0"/>
              <a:t>Protoqualification:		23 TC and 4 TV (27 cycles total)</a:t>
            </a:r>
          </a:p>
          <a:p>
            <a:pPr lvl="2"/>
            <a:r>
              <a:rPr lang="en-US" sz="1600" dirty="0" smtClean="0"/>
              <a:t>Qualification:		23 TC and 4 TV (27 cycles total)</a:t>
            </a:r>
          </a:p>
          <a:p>
            <a:pPr lvl="2"/>
            <a:endParaRPr lang="en-US" dirty="0" smtClean="0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6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2EE1790-FB88-4F91-8120-2835BFEC882D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205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/>
              <a:t>Establishing Unit Test Temperature Levels</a:t>
            </a: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3913" y="981869"/>
            <a:ext cx="7496175" cy="48942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6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C0CA13D-97B6-4244-B522-FCE8694D83B3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307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3513" y="293688"/>
            <a:ext cx="8980487" cy="488950"/>
          </a:xfrm>
        </p:spPr>
        <p:txBody>
          <a:bodyPr/>
          <a:lstStyle/>
          <a:p>
            <a:r>
              <a:rPr lang="en-US" dirty="0" smtClean="0"/>
              <a:t>Rationale for Unit Test Temperature Range</a:t>
            </a:r>
          </a:p>
        </p:txBody>
      </p:sp>
      <p:sp>
        <p:nvSpPr>
          <p:cNvPr id="3078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288" y="1057275"/>
            <a:ext cx="7921625" cy="4419671"/>
          </a:xfrm>
        </p:spPr>
        <p:txBody>
          <a:bodyPr/>
          <a:lstStyle/>
          <a:p>
            <a:r>
              <a:rPr lang="en-US" sz="1800" dirty="0" smtClean="0"/>
              <a:t>Acceptance temperature range</a:t>
            </a:r>
          </a:p>
          <a:p>
            <a:pPr lvl="1"/>
            <a:r>
              <a:rPr lang="en-US" sz="1600" dirty="0" smtClean="0"/>
              <a:t>Rationale for the ±11°C thermal uncertainty margin already discussed</a:t>
            </a:r>
          </a:p>
          <a:p>
            <a:pPr lvl="1"/>
            <a:r>
              <a:rPr lang="en-US" sz="1600" dirty="0" smtClean="0"/>
              <a:t>85°C range based upon part manufacturer’s practice for screening </a:t>
            </a:r>
          </a:p>
          <a:p>
            <a:pPr lvl="1"/>
            <a:r>
              <a:rPr lang="en-US" sz="1600" dirty="0" smtClean="0"/>
              <a:t>50°C maximum model prediction was the result of an industry survey of spacecraft manufacturers</a:t>
            </a:r>
          </a:p>
          <a:p>
            <a:r>
              <a:rPr lang="en-US" sz="1800" dirty="0" smtClean="0"/>
              <a:t>Qualification temperature range</a:t>
            </a:r>
          </a:p>
          <a:p>
            <a:pPr lvl="1"/>
            <a:r>
              <a:rPr lang="en-US" sz="1600" dirty="0" smtClean="0"/>
              <a:t>The qualification margin was the result of consulting unit manufacturers and aerospace contractors about common practices for qualifying hardware design</a:t>
            </a:r>
          </a:p>
          <a:p>
            <a:pPr lvl="1"/>
            <a:r>
              <a:rPr lang="en-US" sz="1600" dirty="0" smtClean="0"/>
              <a:t>Agreement was reached that an additional 10°C margin should be included in the acceptance temperature range for qualification</a:t>
            </a:r>
          </a:p>
          <a:p>
            <a:r>
              <a:rPr lang="en-US" sz="1800" dirty="0" smtClean="0"/>
              <a:t>Protoqualification</a:t>
            </a:r>
          </a:p>
          <a:p>
            <a:pPr lvl="1"/>
            <a:r>
              <a:rPr lang="en-US" sz="1600" dirty="0" smtClean="0"/>
              <a:t>Compromise in the qualification margin where unit design test objectives are still met, but on flight hardware</a:t>
            </a:r>
          </a:p>
          <a:p>
            <a:pPr lvl="1"/>
            <a:r>
              <a:rPr lang="en-US" sz="1600" dirty="0" smtClean="0"/>
              <a:t>Margin is half of the qualification margin (5°C)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6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D709F7F-01E5-45B6-B13F-6E0F1AE27DDA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4100" name="Rectangle 5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/>
              <a:t>Rationale for Unit Thermal Test Cycles</a:t>
            </a:r>
          </a:p>
        </p:txBody>
      </p:sp>
      <p:sp>
        <p:nvSpPr>
          <p:cNvPr id="4103" name="Rectangle 19"/>
          <p:cNvSpPr>
            <a:spLocks noChangeArrowheads="1"/>
          </p:cNvSpPr>
          <p:nvPr/>
        </p:nvSpPr>
        <p:spPr bwMode="auto">
          <a:xfrm>
            <a:off x="296863" y="1000124"/>
            <a:ext cx="7556500" cy="219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800" dirty="0" smtClean="0"/>
              <a:t>Basis of 14 and 27 cycles is a continued emphasis of environmental stress screening (ESS) at the unit level were defects are more perceptible and less costly to repair or replace</a:t>
            </a:r>
          </a:p>
          <a:p>
            <a:pPr marL="228600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800" dirty="0" smtClean="0">
                <a:sym typeface="Symbol" pitchFamily="18" charset="2"/>
              </a:rPr>
              <a:t>Test effectiveness data as a function of cycles is difficult to obtain and many times the results are subjectively interpreted</a:t>
            </a:r>
            <a:endParaRPr lang="en-US" sz="1600" dirty="0" smtClean="0">
              <a:sym typeface="Symbol" pitchFamily="18" charset="2"/>
            </a:endParaRPr>
          </a:p>
          <a:p>
            <a:pPr marL="228600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endParaRPr lang="en-US" sz="1800" dirty="0" smtClean="0"/>
          </a:p>
          <a:p>
            <a:pPr marL="228600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endParaRPr lang="en-US" sz="1800" dirty="0" smtClean="0"/>
          </a:p>
        </p:txBody>
      </p:sp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344488" y="2847976"/>
            <a:ext cx="231298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600" dirty="0" smtClean="0">
                <a:sym typeface="Symbol" pitchFamily="18" charset="2"/>
              </a:rPr>
              <a:t>One study, based upon the work reported in MIL-HDBK-344 and Aerospace data</a:t>
            </a:r>
            <a:endParaRPr lang="en-US" sz="1800" dirty="0" smtClean="0">
              <a:sym typeface="Symbol" pitchFamily="18" charset="2"/>
            </a:endParaRPr>
          </a:p>
        </p:txBody>
      </p:sp>
      <p:graphicFrame>
        <p:nvGraphicFramePr>
          <p:cNvPr id="22" name="Chart 21"/>
          <p:cNvGraphicFramePr/>
          <p:nvPr/>
        </p:nvGraphicFramePr>
        <p:xfrm>
          <a:off x="2862897" y="2776855"/>
          <a:ext cx="5799455" cy="2999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3390900" y="3676645"/>
            <a:ext cx="124777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 smtClean="0"/>
              <a:t>Qualification</a:t>
            </a:r>
          </a:p>
          <a:p>
            <a:r>
              <a:rPr lang="en-US" sz="900" b="1" dirty="0" smtClean="0"/>
              <a:t>Protoqualification</a:t>
            </a:r>
          </a:p>
          <a:p>
            <a:r>
              <a:rPr lang="en-US" sz="900" b="1" dirty="0" smtClean="0"/>
              <a:t>Acceptance</a:t>
            </a:r>
            <a:endParaRPr lang="en-US" sz="9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5724525" y="5724525"/>
            <a:ext cx="124777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 smtClean="0"/>
              <a:t>Cycles</a:t>
            </a:r>
            <a:endParaRPr lang="en-US" sz="9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2628900" y="3238500"/>
            <a:ext cx="323165" cy="160020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en-US" sz="900" b="1" dirty="0" smtClean="0"/>
              <a:t>Test Effectiveness</a:t>
            </a:r>
            <a:endParaRPr lang="en-US" sz="900" b="1" dirty="0"/>
          </a:p>
        </p:txBody>
      </p:sp>
      <p:cxnSp>
        <p:nvCxnSpPr>
          <p:cNvPr id="28" name="Straight Connector 27"/>
          <p:cNvCxnSpPr/>
          <p:nvPr/>
        </p:nvCxnSpPr>
        <p:spPr bwMode="auto">
          <a:xfrm rot="5400000" flipH="1" flipV="1">
            <a:off x="7215187" y="4148139"/>
            <a:ext cx="2457451" cy="9525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0" name="Straight Connector 29"/>
          <p:cNvCxnSpPr/>
          <p:nvPr/>
        </p:nvCxnSpPr>
        <p:spPr bwMode="auto">
          <a:xfrm rot="5400000" flipH="1" flipV="1">
            <a:off x="4718449" y="4354119"/>
            <a:ext cx="2043117" cy="238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9A1B39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1" name="Straight Connector 30"/>
          <p:cNvCxnSpPr/>
          <p:nvPr/>
        </p:nvCxnSpPr>
        <p:spPr bwMode="auto">
          <a:xfrm rot="5400000" flipH="1" flipV="1">
            <a:off x="6705600" y="4148142"/>
            <a:ext cx="2476503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A40047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 rot="10800000">
            <a:off x="3343275" y="3355178"/>
            <a:ext cx="240030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9A1B39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2" name="Straight Connector 41"/>
          <p:cNvCxnSpPr/>
          <p:nvPr/>
        </p:nvCxnSpPr>
        <p:spPr bwMode="auto">
          <a:xfrm rot="10800000">
            <a:off x="3357563" y="2947989"/>
            <a:ext cx="4576762" cy="237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9A1B39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5" name="Straight Arrow Connector 44"/>
          <p:cNvCxnSpPr/>
          <p:nvPr/>
        </p:nvCxnSpPr>
        <p:spPr bwMode="auto">
          <a:xfrm>
            <a:off x="4262438" y="3790950"/>
            <a:ext cx="504825" cy="476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sm" len="med"/>
          </a:ln>
          <a:effectLst/>
        </p:spPr>
      </p:cxnSp>
      <p:cxnSp>
        <p:nvCxnSpPr>
          <p:cNvPr id="46" name="Straight Arrow Connector 45"/>
          <p:cNvCxnSpPr/>
          <p:nvPr/>
        </p:nvCxnSpPr>
        <p:spPr bwMode="auto">
          <a:xfrm>
            <a:off x="4495801" y="3929063"/>
            <a:ext cx="185737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sm" len="med"/>
          </a:ln>
          <a:effectLst/>
        </p:spPr>
      </p:cxnSp>
      <p:cxnSp>
        <p:nvCxnSpPr>
          <p:cNvPr id="48" name="Straight Arrow Connector 47"/>
          <p:cNvCxnSpPr/>
          <p:nvPr/>
        </p:nvCxnSpPr>
        <p:spPr bwMode="auto">
          <a:xfrm>
            <a:off x="4181475" y="4071938"/>
            <a:ext cx="414337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4D6EA1"/>
            </a:solidFill>
            <a:prstDash val="solid"/>
            <a:round/>
            <a:headEnd type="none" w="med" len="med"/>
            <a:tailEnd type="none" w="sm" len="med"/>
          </a:ln>
          <a:effectLst/>
        </p:spPr>
      </p:cxnSp>
      <p:cxnSp>
        <p:nvCxnSpPr>
          <p:cNvPr id="50" name="Straight Arrow Connector 49"/>
          <p:cNvCxnSpPr/>
          <p:nvPr/>
        </p:nvCxnSpPr>
        <p:spPr bwMode="auto">
          <a:xfrm>
            <a:off x="4591050" y="4071938"/>
            <a:ext cx="238125" cy="20161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4D6EA1"/>
            </a:solidFill>
            <a:prstDash val="solid"/>
            <a:round/>
            <a:headEnd type="none" w="med" len="med"/>
            <a:tailEnd type="triangle" w="sm" len="med"/>
          </a:ln>
          <a:effectLst/>
        </p:spPr>
      </p:cxnSp>
      <p:cxnSp>
        <p:nvCxnSpPr>
          <p:cNvPr id="53" name="Straight Arrow Connector 52"/>
          <p:cNvCxnSpPr/>
          <p:nvPr/>
        </p:nvCxnSpPr>
        <p:spPr bwMode="auto">
          <a:xfrm>
            <a:off x="4676775" y="3929063"/>
            <a:ext cx="176213" cy="14922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sm" len="med"/>
          </a:ln>
          <a:effectLst/>
        </p:spPr>
      </p:cxnSp>
      <p:cxnSp>
        <p:nvCxnSpPr>
          <p:cNvPr id="58" name="Straight Arrow Connector 57"/>
          <p:cNvCxnSpPr/>
          <p:nvPr/>
        </p:nvCxnSpPr>
        <p:spPr bwMode="auto">
          <a:xfrm>
            <a:off x="4760119" y="3793331"/>
            <a:ext cx="133350" cy="777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triangle" w="sm" len="med"/>
          </a:ln>
          <a:effectLst/>
        </p:spPr>
      </p:cxnSp>
      <p:sp>
        <p:nvSpPr>
          <p:cNvPr id="61" name="TextBox 60"/>
          <p:cNvSpPr txBox="1"/>
          <p:nvPr/>
        </p:nvSpPr>
        <p:spPr>
          <a:xfrm>
            <a:off x="5891220" y="3343274"/>
            <a:ext cx="2024062" cy="369332"/>
          </a:xfrm>
          <a:prstGeom prst="rect">
            <a:avLst/>
          </a:prstGeom>
          <a:solidFill>
            <a:srgbClr val="9A1B39"/>
          </a:solidFill>
        </p:spPr>
        <p:txBody>
          <a:bodyPr wrap="square" rtlCol="0">
            <a:spAutoFit/>
          </a:bodyPr>
          <a:lstStyle/>
          <a:p>
            <a:r>
              <a:rPr lang="en-US" sz="900" b="1" dirty="0" smtClean="0">
                <a:solidFill>
                  <a:schemeClr val="bg1"/>
                </a:solidFill>
              </a:rPr>
              <a:t>Test effectiveness at 27 cycles for qualification testing = 99.8%</a:t>
            </a:r>
            <a:endParaRPr lang="en-US" sz="900" b="1" dirty="0">
              <a:solidFill>
                <a:schemeClr val="bg1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757867" y="4167187"/>
            <a:ext cx="2024062" cy="369332"/>
          </a:xfrm>
          <a:prstGeom prst="rect">
            <a:avLst/>
          </a:prstGeom>
          <a:solidFill>
            <a:srgbClr val="9A1B39"/>
          </a:solidFill>
        </p:spPr>
        <p:txBody>
          <a:bodyPr wrap="square" rtlCol="0">
            <a:spAutoFit/>
          </a:bodyPr>
          <a:lstStyle/>
          <a:p>
            <a:r>
              <a:rPr lang="en-US" sz="900" b="1" dirty="0" smtClean="0">
                <a:solidFill>
                  <a:schemeClr val="bg1"/>
                </a:solidFill>
              </a:rPr>
              <a:t>Test effectiveness at 14 cycles for qualification testing = 94.7%</a:t>
            </a:r>
            <a:endParaRPr lang="en-US" sz="900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95324" y="5943600"/>
            <a:ext cx="6829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Welch, J. W., “Investigation of the Relative Importance of Thermal Test Parameters as Specified in MIL-HDBK-344,” Proceedings of the 25</a:t>
            </a:r>
            <a:r>
              <a:rPr lang="en-US" sz="900" baseline="30000" dirty="0" smtClean="0"/>
              <a:t>th</a:t>
            </a:r>
            <a:r>
              <a:rPr lang="en-US" sz="900" dirty="0" smtClean="0"/>
              <a:t> Aerospace Testing Seminar, October 2009.</a:t>
            </a:r>
            <a:endParaRPr lang="en-US" sz="900" dirty="0"/>
          </a:p>
        </p:txBody>
      </p:sp>
      <p:sp>
        <p:nvSpPr>
          <p:cNvPr id="29" name="TextBox 28"/>
          <p:cNvSpPr txBox="1"/>
          <p:nvPr/>
        </p:nvSpPr>
        <p:spPr>
          <a:xfrm>
            <a:off x="676274" y="6286500"/>
            <a:ext cx="6829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Wright , C. P., “Test Effectiveness of SMC-S-016 Unit Acceptance Thermal Testing,” Proceedings of the 26</a:t>
            </a:r>
            <a:r>
              <a:rPr lang="en-US" sz="900" baseline="30000" dirty="0" smtClean="0"/>
              <a:t>th</a:t>
            </a:r>
            <a:r>
              <a:rPr lang="en-US" sz="900" dirty="0" smtClean="0"/>
              <a:t> Aerospace Testing Seminar, March 2011.</a:t>
            </a:r>
            <a:endParaRPr lang="en-US" sz="900" dirty="0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6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8F31BDC8-4CE0-4652-96FB-26191448EBF1}" type="slidenum">
              <a:rPr lang="en-US" smtClean="0"/>
              <a:pPr/>
              <a:t>10</a:t>
            </a:fld>
            <a:endParaRPr lang="en-US" dirty="0" smtClean="0"/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>
                <a:sym typeface="Symbol" pitchFamily="18" charset="2"/>
              </a:rPr>
              <a:t>Vehicle TV Test Requirements</a:t>
            </a:r>
          </a:p>
        </p:txBody>
      </p:sp>
      <p:sp>
        <p:nvSpPr>
          <p:cNvPr id="5127" name="Rectangle 17"/>
          <p:cNvSpPr>
            <a:spLocks noChangeArrowheads="1"/>
          </p:cNvSpPr>
          <p:nvPr/>
        </p:nvSpPr>
        <p:spPr bwMode="auto">
          <a:xfrm>
            <a:off x="433387" y="1057275"/>
            <a:ext cx="8377237" cy="486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800" dirty="0" smtClean="0"/>
              <a:t>MIL-STD-1540E Requirements</a:t>
            </a:r>
          </a:p>
          <a:p>
            <a:pPr marL="685800" lvl="1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600" dirty="0" smtClean="0">
                <a:sym typeface="Symbol" pitchFamily="18" charset="2"/>
              </a:rPr>
              <a:t>Qualification:	10°C beyond acceptance temperatures for 8 cycles</a:t>
            </a:r>
          </a:p>
          <a:p>
            <a:pPr marL="685800" lvl="1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600" dirty="0" smtClean="0">
                <a:sym typeface="Symbol" pitchFamily="18" charset="2"/>
              </a:rPr>
              <a:t>Protoqualification:	5°C beyond acceptance temperatures for 4 cycles</a:t>
            </a:r>
          </a:p>
          <a:p>
            <a:pPr marL="685800" lvl="1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600" dirty="0" smtClean="0">
                <a:sym typeface="Symbol" pitchFamily="18" charset="2"/>
              </a:rPr>
              <a:t>Acceptance:		maximum predicted temperature range for 4 cycles</a:t>
            </a:r>
          </a:p>
          <a:p>
            <a:pPr marL="228600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800" dirty="0" smtClean="0">
                <a:sym typeface="Symbol" pitchFamily="18" charset="2"/>
              </a:rPr>
              <a:t>Unlike unit-level test temperatures, there is no default temperature range at the vehicle level</a:t>
            </a:r>
          </a:p>
          <a:p>
            <a:pPr marL="685800" lvl="1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600" dirty="0" smtClean="0">
                <a:sym typeface="Symbol" pitchFamily="18" charset="2"/>
              </a:rPr>
              <a:t>Primary purpose of vehicle-level testing is not ESS, but rather demonstration of performance requirements in a flight-like environment</a:t>
            </a:r>
          </a:p>
          <a:p>
            <a:pPr marL="685800" lvl="1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600" dirty="0" smtClean="0">
                <a:sym typeface="Symbol" pitchFamily="18" charset="2"/>
              </a:rPr>
              <a:t>Acceptance temperature range includes the ±11°C thermal uncertainty margin at both hot and cold temperature levels</a:t>
            </a:r>
          </a:p>
          <a:p>
            <a:pPr marL="1143000" lvl="2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600" dirty="0" smtClean="0">
                <a:sym typeface="Symbol" pitchFamily="18" charset="2"/>
              </a:rPr>
              <a:t>Heater power typically keeps cold test temperatures at flight values</a:t>
            </a:r>
          </a:p>
          <a:p>
            <a:pPr marL="1143000" lvl="2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600" dirty="0" smtClean="0">
                <a:sym typeface="Symbol" pitchFamily="18" charset="2"/>
              </a:rPr>
              <a:t>Use of thermal zones in which only one location within a hardware area achieves the test temperature means that most areas of the vehicle will not see the test margin at test temperatures</a:t>
            </a:r>
          </a:p>
          <a:p>
            <a:pPr marL="1143000" lvl="2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600" dirty="0" smtClean="0">
                <a:sym typeface="Symbol" pitchFamily="18" charset="2"/>
              </a:rPr>
              <a:t>Emphasizes the importance of rigorous unit-level test program</a:t>
            </a:r>
          </a:p>
          <a:p>
            <a:pPr marL="685800" lvl="1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600" dirty="0" smtClean="0">
                <a:sym typeface="Symbol" pitchFamily="18" charset="2"/>
              </a:rPr>
              <a:t>Protoqualification and qualification test temperature ranges use the same margins as discussed for unit-level testing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6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C9030DE7-CDAB-43D3-9E0B-01507CDA9D94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90513" y="293688"/>
            <a:ext cx="7721600" cy="488950"/>
          </a:xfrm>
        </p:spPr>
        <p:txBody>
          <a:bodyPr/>
          <a:lstStyle/>
          <a:p>
            <a:r>
              <a:rPr lang="en-US" dirty="0" smtClean="0">
                <a:sym typeface="Symbol" pitchFamily="18" charset="2"/>
              </a:rPr>
              <a:t>Vehicle TV Test Requirements - Cycles</a:t>
            </a: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319088" y="984250"/>
            <a:ext cx="8451850" cy="3053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800" dirty="0" smtClean="0">
                <a:sym typeface="Symbol" pitchFamily="18" charset="2"/>
              </a:rPr>
              <a:t>Vehicle-level cycles require the same number of cycles for protoqualification as required for acceptance</a:t>
            </a:r>
          </a:p>
          <a:p>
            <a:pPr marL="685800" lvl="1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600" dirty="0" smtClean="0">
                <a:sym typeface="Symbol" pitchFamily="18" charset="2"/>
              </a:rPr>
              <a:t>Trend is different than seen at the unit level where protoqualification cycles are the same as qualification cycles</a:t>
            </a:r>
          </a:p>
          <a:p>
            <a:pPr marL="1143000" lvl="2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600" dirty="0" smtClean="0">
                <a:sym typeface="Symbol" pitchFamily="18" charset="2"/>
              </a:rPr>
              <a:t>Result of a goal for accruing more screening at the unit level of assembly</a:t>
            </a:r>
          </a:p>
          <a:p>
            <a:pPr marL="1143000" lvl="2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600" dirty="0" smtClean="0">
                <a:sym typeface="Symbol" pitchFamily="18" charset="2"/>
              </a:rPr>
              <a:t>At the vehicle level, performance verification is primary emphasis, not ESS</a:t>
            </a:r>
          </a:p>
          <a:p>
            <a:pPr marL="228600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r>
              <a:rPr lang="en-US" sz="1800" dirty="0" smtClean="0">
                <a:sym typeface="Symbol" pitchFamily="18" charset="2"/>
              </a:rPr>
              <a:t>Four cycles for acceptance and protoqualification is consistent with industry practice</a:t>
            </a:r>
          </a:p>
          <a:p>
            <a:pPr marL="228600" indent="-228600">
              <a:spcBef>
                <a:spcPct val="20000"/>
              </a:spcBef>
              <a:buSzPct val="130000"/>
              <a:buFont typeface="Times" pitchFamily="18" charset="0"/>
              <a:buChar char="•"/>
            </a:pPr>
            <a:endParaRPr lang="en-US" sz="1800" dirty="0">
              <a:sym typeface="Symbol" pitchFamily="18" charset="2"/>
            </a:endParaRPr>
          </a:p>
          <a:p>
            <a:pPr marL="228600" indent="-228600">
              <a:spcBef>
                <a:spcPct val="20000"/>
              </a:spcBef>
              <a:buSzPct val="130000"/>
              <a:buFont typeface="Times" pitchFamily="18" charset="0"/>
              <a:buNone/>
            </a:pPr>
            <a:r>
              <a:rPr lang="en-US" sz="1800" dirty="0"/>
              <a:t>	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56811" y="3282042"/>
            <a:ext cx="8011327" cy="2979966"/>
            <a:chOff x="489858" y="3143250"/>
            <a:chExt cx="8011327" cy="2979966"/>
          </a:xfrm>
        </p:grpSpPr>
        <p:sp>
          <p:nvSpPr>
            <p:cNvPr id="6" name="Text Box 99"/>
            <p:cNvSpPr txBox="1">
              <a:spLocks noChangeArrowheads="1"/>
            </p:cNvSpPr>
            <p:nvPr/>
          </p:nvSpPr>
          <p:spPr bwMode="auto">
            <a:xfrm>
              <a:off x="1774326" y="3875028"/>
              <a:ext cx="585495" cy="11258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700"/>
                <a:t>Ambient</a:t>
              </a:r>
            </a:p>
          </p:txBody>
        </p:sp>
        <p:sp>
          <p:nvSpPr>
            <p:cNvPr id="7" name="Text Box 100"/>
            <p:cNvSpPr txBox="1">
              <a:spLocks noChangeArrowheads="1"/>
            </p:cNvSpPr>
            <p:nvPr/>
          </p:nvSpPr>
          <p:spPr bwMode="auto">
            <a:xfrm>
              <a:off x="5075413" y="3143250"/>
              <a:ext cx="541481" cy="16105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700" dirty="0" smtClean="0"/>
                <a:t>   SP</a:t>
              </a:r>
              <a:endParaRPr lang="en-US" sz="700" dirty="0"/>
            </a:p>
          </p:txBody>
        </p:sp>
        <p:sp>
          <p:nvSpPr>
            <p:cNvPr id="8" name="Line 101"/>
            <p:cNvSpPr>
              <a:spLocks noChangeShapeType="1"/>
            </p:cNvSpPr>
            <p:nvPr/>
          </p:nvSpPr>
          <p:spPr bwMode="auto">
            <a:xfrm flipH="1">
              <a:off x="2245179" y="3147941"/>
              <a:ext cx="10850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9" name="Line 102"/>
            <p:cNvSpPr>
              <a:spLocks noChangeShapeType="1"/>
            </p:cNvSpPr>
            <p:nvPr/>
          </p:nvSpPr>
          <p:spPr bwMode="auto">
            <a:xfrm flipH="1">
              <a:off x="2245179" y="3348867"/>
              <a:ext cx="10850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" name="Line 103"/>
            <p:cNvSpPr>
              <a:spLocks noChangeShapeType="1"/>
            </p:cNvSpPr>
            <p:nvPr/>
          </p:nvSpPr>
          <p:spPr bwMode="auto">
            <a:xfrm flipH="1">
              <a:off x="2245179" y="3550575"/>
              <a:ext cx="10850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1" name="Line 104"/>
            <p:cNvSpPr>
              <a:spLocks noChangeShapeType="1"/>
            </p:cNvSpPr>
            <p:nvPr/>
          </p:nvSpPr>
          <p:spPr bwMode="auto">
            <a:xfrm flipH="1">
              <a:off x="2245179" y="3751501"/>
              <a:ext cx="10850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2" name="Line 105"/>
            <p:cNvSpPr>
              <a:spLocks noChangeShapeType="1"/>
            </p:cNvSpPr>
            <p:nvPr/>
          </p:nvSpPr>
          <p:spPr bwMode="auto">
            <a:xfrm flipH="1">
              <a:off x="2245179" y="3952428"/>
              <a:ext cx="10850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3" name="Line 106"/>
            <p:cNvSpPr>
              <a:spLocks noChangeShapeType="1"/>
            </p:cNvSpPr>
            <p:nvPr/>
          </p:nvSpPr>
          <p:spPr bwMode="auto">
            <a:xfrm flipH="1">
              <a:off x="2245179" y="4154136"/>
              <a:ext cx="10850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4" name="Line 107"/>
            <p:cNvSpPr>
              <a:spLocks noChangeShapeType="1"/>
            </p:cNvSpPr>
            <p:nvPr/>
          </p:nvSpPr>
          <p:spPr bwMode="auto">
            <a:xfrm flipH="1">
              <a:off x="2245179" y="4355062"/>
              <a:ext cx="10850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5" name="Line 108"/>
            <p:cNvSpPr>
              <a:spLocks noChangeShapeType="1"/>
            </p:cNvSpPr>
            <p:nvPr/>
          </p:nvSpPr>
          <p:spPr bwMode="auto">
            <a:xfrm flipH="1">
              <a:off x="2245179" y="4555988"/>
              <a:ext cx="10850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6" name="Line 109"/>
            <p:cNvSpPr>
              <a:spLocks noChangeShapeType="1"/>
            </p:cNvSpPr>
            <p:nvPr/>
          </p:nvSpPr>
          <p:spPr bwMode="auto">
            <a:xfrm flipH="1">
              <a:off x="2245179" y="4756914"/>
              <a:ext cx="10850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7" name="Text Box 110"/>
            <p:cNvSpPr txBox="1">
              <a:spLocks noChangeArrowheads="1"/>
            </p:cNvSpPr>
            <p:nvPr/>
          </p:nvSpPr>
          <p:spPr bwMode="auto">
            <a:xfrm>
              <a:off x="1774326" y="3617811"/>
              <a:ext cx="470853" cy="20092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700" dirty="0"/>
                <a:t>Temp.</a:t>
              </a:r>
            </a:p>
          </p:txBody>
        </p:sp>
        <p:sp>
          <p:nvSpPr>
            <p:cNvPr id="18" name="Line 111"/>
            <p:cNvSpPr>
              <a:spLocks noChangeShapeType="1"/>
            </p:cNvSpPr>
            <p:nvPr/>
          </p:nvSpPr>
          <p:spPr bwMode="auto">
            <a:xfrm>
              <a:off x="2353679" y="3952428"/>
              <a:ext cx="433287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9" name="Text Box 112"/>
            <p:cNvSpPr txBox="1">
              <a:spLocks noChangeArrowheads="1"/>
            </p:cNvSpPr>
            <p:nvPr/>
          </p:nvSpPr>
          <p:spPr bwMode="auto">
            <a:xfrm>
              <a:off x="2570681" y="3170614"/>
              <a:ext cx="541480" cy="13369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700" dirty="0" smtClean="0"/>
                <a:t>SP</a:t>
              </a:r>
              <a:endParaRPr lang="en-US" sz="700" dirty="0"/>
            </a:p>
          </p:txBody>
        </p:sp>
        <p:sp>
          <p:nvSpPr>
            <p:cNvPr id="20" name="Text Box 113"/>
            <p:cNvSpPr txBox="1">
              <a:spLocks noChangeArrowheads="1"/>
            </p:cNvSpPr>
            <p:nvPr/>
          </p:nvSpPr>
          <p:spPr bwMode="auto">
            <a:xfrm flipV="1">
              <a:off x="3219639" y="4577879"/>
              <a:ext cx="542504" cy="13447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10800000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endParaRPr lang="en-US" sz="1200"/>
            </a:p>
          </p:txBody>
        </p:sp>
        <p:sp>
          <p:nvSpPr>
            <p:cNvPr id="21" name="Text Box 114"/>
            <p:cNvSpPr txBox="1">
              <a:spLocks noChangeArrowheads="1"/>
            </p:cNvSpPr>
            <p:nvPr/>
          </p:nvSpPr>
          <p:spPr bwMode="auto">
            <a:xfrm>
              <a:off x="3744742" y="3170614"/>
              <a:ext cx="397154" cy="13369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700" dirty="0"/>
                <a:t>FT</a:t>
              </a:r>
            </a:p>
          </p:txBody>
        </p:sp>
        <p:sp>
          <p:nvSpPr>
            <p:cNvPr id="22" name="Text Box 115"/>
            <p:cNvSpPr txBox="1">
              <a:spLocks noChangeArrowheads="1"/>
            </p:cNvSpPr>
            <p:nvPr/>
          </p:nvSpPr>
          <p:spPr bwMode="auto">
            <a:xfrm>
              <a:off x="4074339" y="4577879"/>
              <a:ext cx="427862" cy="13916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700"/>
                <a:t>FT</a:t>
              </a:r>
            </a:p>
          </p:txBody>
        </p:sp>
        <p:sp>
          <p:nvSpPr>
            <p:cNvPr id="23" name="Text Box 116"/>
            <p:cNvSpPr txBox="1">
              <a:spLocks noChangeArrowheads="1"/>
            </p:cNvSpPr>
            <p:nvPr/>
          </p:nvSpPr>
          <p:spPr bwMode="auto">
            <a:xfrm>
              <a:off x="2353679" y="4019664"/>
              <a:ext cx="541480" cy="13447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700"/>
                <a:t>FT</a:t>
              </a:r>
            </a:p>
          </p:txBody>
        </p:sp>
        <p:sp>
          <p:nvSpPr>
            <p:cNvPr id="24" name="Line 117"/>
            <p:cNvSpPr>
              <a:spLocks noChangeShapeType="1"/>
            </p:cNvSpPr>
            <p:nvPr/>
          </p:nvSpPr>
          <p:spPr bwMode="auto">
            <a:xfrm flipV="1">
              <a:off x="2353679" y="3147941"/>
              <a:ext cx="0" cy="160897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5" name="Text Box 118"/>
            <p:cNvSpPr txBox="1">
              <a:spLocks noChangeArrowheads="1"/>
            </p:cNvSpPr>
            <p:nvPr/>
          </p:nvSpPr>
          <p:spPr bwMode="auto">
            <a:xfrm>
              <a:off x="4381417" y="3170614"/>
              <a:ext cx="359282" cy="13369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700" dirty="0"/>
                <a:t>FT</a:t>
              </a:r>
            </a:p>
          </p:txBody>
        </p:sp>
        <p:sp>
          <p:nvSpPr>
            <p:cNvPr id="26" name="Text Box 119"/>
            <p:cNvSpPr txBox="1">
              <a:spLocks noChangeArrowheads="1"/>
            </p:cNvSpPr>
            <p:nvPr/>
          </p:nvSpPr>
          <p:spPr bwMode="auto">
            <a:xfrm>
              <a:off x="4703849" y="4577879"/>
              <a:ext cx="541480" cy="13447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700"/>
                <a:t>FT</a:t>
              </a:r>
            </a:p>
          </p:txBody>
        </p:sp>
        <p:sp>
          <p:nvSpPr>
            <p:cNvPr id="27" name="Text Box 120"/>
            <p:cNvSpPr txBox="1">
              <a:spLocks noChangeArrowheads="1"/>
            </p:cNvSpPr>
            <p:nvPr/>
          </p:nvSpPr>
          <p:spPr bwMode="auto">
            <a:xfrm>
              <a:off x="6243333" y="3790592"/>
              <a:ext cx="299912" cy="13369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700"/>
                <a:t>FT</a:t>
              </a:r>
            </a:p>
          </p:txBody>
        </p:sp>
        <p:sp>
          <p:nvSpPr>
            <p:cNvPr id="28" name="Line 121"/>
            <p:cNvSpPr>
              <a:spLocks noChangeShapeType="1"/>
            </p:cNvSpPr>
            <p:nvPr/>
          </p:nvSpPr>
          <p:spPr bwMode="auto">
            <a:xfrm>
              <a:off x="2678158" y="3348867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9" name="Line 123"/>
            <p:cNvSpPr>
              <a:spLocks noChangeShapeType="1"/>
            </p:cNvSpPr>
            <p:nvPr/>
          </p:nvSpPr>
          <p:spPr bwMode="auto">
            <a:xfrm>
              <a:off x="5067225" y="3338703"/>
              <a:ext cx="43298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0" name="Line 124"/>
            <p:cNvSpPr>
              <a:spLocks noChangeShapeType="1"/>
            </p:cNvSpPr>
            <p:nvPr/>
          </p:nvSpPr>
          <p:spPr bwMode="auto">
            <a:xfrm flipV="1">
              <a:off x="2462180" y="3348867"/>
              <a:ext cx="108501" cy="60356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1" name="Line 125"/>
            <p:cNvSpPr>
              <a:spLocks noChangeShapeType="1"/>
            </p:cNvSpPr>
            <p:nvPr/>
          </p:nvSpPr>
          <p:spPr bwMode="auto">
            <a:xfrm>
              <a:off x="4541098" y="3343394"/>
              <a:ext cx="215978" cy="1206339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2" name="Line 126"/>
            <p:cNvSpPr>
              <a:spLocks noChangeShapeType="1"/>
            </p:cNvSpPr>
            <p:nvPr/>
          </p:nvSpPr>
          <p:spPr bwMode="auto">
            <a:xfrm>
              <a:off x="3653643" y="4555988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3" name="Line 127"/>
            <p:cNvSpPr>
              <a:spLocks noChangeShapeType="1"/>
            </p:cNvSpPr>
            <p:nvPr/>
          </p:nvSpPr>
          <p:spPr bwMode="auto">
            <a:xfrm flipV="1">
              <a:off x="4234020" y="3348867"/>
              <a:ext cx="217002" cy="1206339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4" name="Line 128"/>
            <p:cNvSpPr>
              <a:spLocks noChangeShapeType="1"/>
            </p:cNvSpPr>
            <p:nvPr/>
          </p:nvSpPr>
          <p:spPr bwMode="auto">
            <a:xfrm>
              <a:off x="2985236" y="3348867"/>
              <a:ext cx="215978" cy="1206339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5" name="Line 129"/>
            <p:cNvSpPr>
              <a:spLocks noChangeShapeType="1"/>
            </p:cNvSpPr>
            <p:nvPr/>
          </p:nvSpPr>
          <p:spPr bwMode="auto">
            <a:xfrm>
              <a:off x="3826630" y="3348867"/>
              <a:ext cx="108501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6" name="Line 130"/>
            <p:cNvSpPr>
              <a:spLocks noChangeShapeType="1"/>
            </p:cNvSpPr>
            <p:nvPr/>
          </p:nvSpPr>
          <p:spPr bwMode="auto">
            <a:xfrm flipV="1">
              <a:off x="4860459" y="3340267"/>
              <a:ext cx="215978" cy="1206339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7" name="Line 131"/>
            <p:cNvSpPr>
              <a:spLocks noChangeShapeType="1"/>
            </p:cNvSpPr>
            <p:nvPr/>
          </p:nvSpPr>
          <p:spPr bwMode="auto">
            <a:xfrm>
              <a:off x="4442833" y="3348867"/>
              <a:ext cx="108501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8" name="Line 132"/>
            <p:cNvSpPr>
              <a:spLocks noChangeShapeType="1"/>
            </p:cNvSpPr>
            <p:nvPr/>
          </p:nvSpPr>
          <p:spPr bwMode="auto">
            <a:xfrm>
              <a:off x="3926942" y="3348867"/>
              <a:ext cx="217002" cy="1206339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39" name="Line 133"/>
            <p:cNvSpPr>
              <a:spLocks noChangeShapeType="1"/>
            </p:cNvSpPr>
            <p:nvPr/>
          </p:nvSpPr>
          <p:spPr bwMode="auto">
            <a:xfrm>
              <a:off x="4135755" y="4555988"/>
              <a:ext cx="108501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0" name="Line 134"/>
            <p:cNvSpPr>
              <a:spLocks noChangeShapeType="1"/>
            </p:cNvSpPr>
            <p:nvPr/>
          </p:nvSpPr>
          <p:spPr bwMode="auto">
            <a:xfrm>
              <a:off x="3195073" y="4555988"/>
              <a:ext cx="43400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1" name="Line 135"/>
            <p:cNvSpPr>
              <a:spLocks noChangeShapeType="1"/>
            </p:cNvSpPr>
            <p:nvPr/>
          </p:nvSpPr>
          <p:spPr bwMode="auto">
            <a:xfrm flipV="1">
              <a:off x="3618841" y="3348867"/>
              <a:ext cx="215978" cy="1206339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2" name="Line 136"/>
            <p:cNvSpPr>
              <a:spLocks noChangeShapeType="1"/>
            </p:cNvSpPr>
            <p:nvPr/>
          </p:nvSpPr>
          <p:spPr bwMode="auto">
            <a:xfrm>
              <a:off x="2562492" y="3348867"/>
              <a:ext cx="43298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3" name="Text Box 138"/>
            <p:cNvSpPr txBox="1">
              <a:spLocks noChangeArrowheads="1"/>
            </p:cNvSpPr>
            <p:nvPr/>
          </p:nvSpPr>
          <p:spPr bwMode="auto">
            <a:xfrm>
              <a:off x="6030231" y="3426852"/>
              <a:ext cx="2470954" cy="37770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700" dirty="0"/>
                <a:t>SP – Specification Performance Test (Full Functional)</a:t>
              </a:r>
            </a:p>
            <a:p>
              <a:pPr algn="l"/>
              <a:r>
                <a:rPr lang="en-US" sz="700" dirty="0"/>
                <a:t>FT – Functional Test (Abbreviated Functional)</a:t>
              </a:r>
            </a:p>
            <a:p>
              <a:pPr algn="l"/>
              <a:endParaRPr lang="en-US" sz="700" dirty="0"/>
            </a:p>
          </p:txBody>
        </p:sp>
        <p:sp>
          <p:nvSpPr>
            <p:cNvPr id="44" name="Text Box 139"/>
            <p:cNvSpPr txBox="1">
              <a:spLocks noChangeArrowheads="1"/>
            </p:cNvSpPr>
            <p:nvPr/>
          </p:nvSpPr>
          <p:spPr bwMode="auto">
            <a:xfrm>
              <a:off x="4033395" y="4831968"/>
              <a:ext cx="649982" cy="20092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US" sz="700" dirty="0"/>
                <a:t>Time</a:t>
              </a:r>
            </a:p>
          </p:txBody>
        </p:sp>
        <p:sp>
          <p:nvSpPr>
            <p:cNvPr id="45" name="Line 143"/>
            <p:cNvSpPr>
              <a:spLocks noChangeShapeType="1"/>
            </p:cNvSpPr>
            <p:nvPr/>
          </p:nvSpPr>
          <p:spPr bwMode="auto">
            <a:xfrm>
              <a:off x="2359821" y="4775678"/>
              <a:ext cx="418444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6" name="Text Box 144"/>
            <p:cNvSpPr txBox="1">
              <a:spLocks noChangeArrowheads="1"/>
            </p:cNvSpPr>
            <p:nvPr/>
          </p:nvSpPr>
          <p:spPr bwMode="auto">
            <a:xfrm>
              <a:off x="3110114" y="4569279"/>
              <a:ext cx="601460" cy="20005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en-US" sz="700" dirty="0" smtClean="0"/>
                <a:t>      SP</a:t>
              </a:r>
              <a:endParaRPr lang="en-US" sz="700" dirty="0"/>
            </a:p>
          </p:txBody>
        </p:sp>
        <p:sp>
          <p:nvSpPr>
            <p:cNvPr id="47" name="Line 147"/>
            <p:cNvSpPr>
              <a:spLocks noChangeShapeType="1"/>
            </p:cNvSpPr>
            <p:nvPr/>
          </p:nvSpPr>
          <p:spPr bwMode="auto">
            <a:xfrm>
              <a:off x="4762194" y="4541133"/>
              <a:ext cx="108501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8" name="Line 148"/>
            <p:cNvSpPr>
              <a:spLocks noChangeShapeType="1"/>
            </p:cNvSpPr>
            <p:nvPr/>
          </p:nvSpPr>
          <p:spPr bwMode="auto">
            <a:xfrm>
              <a:off x="5499181" y="3330885"/>
              <a:ext cx="215978" cy="1206339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9" name="Text Box 149"/>
            <p:cNvSpPr txBox="1">
              <a:spLocks noChangeArrowheads="1"/>
            </p:cNvSpPr>
            <p:nvPr/>
          </p:nvSpPr>
          <p:spPr bwMode="auto">
            <a:xfrm>
              <a:off x="5720277" y="4569279"/>
              <a:ext cx="661018" cy="20005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en-US" sz="700" dirty="0" smtClean="0"/>
                <a:t>    SP</a:t>
              </a:r>
              <a:endParaRPr lang="en-US" sz="700" dirty="0"/>
            </a:p>
          </p:txBody>
        </p:sp>
        <p:sp>
          <p:nvSpPr>
            <p:cNvPr id="50" name="Line 150"/>
            <p:cNvSpPr>
              <a:spLocks noChangeShapeType="1"/>
            </p:cNvSpPr>
            <p:nvPr/>
          </p:nvSpPr>
          <p:spPr bwMode="auto">
            <a:xfrm>
              <a:off x="5714135" y="4531752"/>
              <a:ext cx="43400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51" name="Line 151"/>
            <p:cNvSpPr>
              <a:spLocks noChangeShapeType="1"/>
            </p:cNvSpPr>
            <p:nvPr/>
          </p:nvSpPr>
          <p:spPr bwMode="auto">
            <a:xfrm flipV="1">
              <a:off x="6152233" y="3931318"/>
              <a:ext cx="98265" cy="60043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52" name="Line 152"/>
            <p:cNvSpPr>
              <a:spLocks noChangeShapeType="1"/>
            </p:cNvSpPr>
            <p:nvPr/>
          </p:nvSpPr>
          <p:spPr bwMode="auto">
            <a:xfrm>
              <a:off x="6252545" y="3940700"/>
              <a:ext cx="19653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700"/>
            </a:p>
          </p:txBody>
        </p:sp>
        <p:sp>
          <p:nvSpPr>
            <p:cNvPr id="53" name="Rectangular Callout 52"/>
            <p:cNvSpPr/>
            <p:nvPr/>
          </p:nvSpPr>
          <p:spPr>
            <a:xfrm>
              <a:off x="489858" y="5216980"/>
              <a:ext cx="2000250" cy="726621"/>
            </a:xfrm>
            <a:prstGeom prst="wedgeRectCallout">
              <a:avLst>
                <a:gd name="adj1" fmla="val 81195"/>
                <a:gd name="adj2" fmla="val -153604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12700">
              <a:solidFill>
                <a:schemeClr val="tx1"/>
              </a:solidFill>
            </a:ln>
            <a:effectLst>
              <a:outerShdw blurRad="50800" dist="50800" dir="5400000" algn="ctr" rotWithShape="0">
                <a:srgbClr val="000000">
                  <a:alpha val="17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200" dirty="0" smtClean="0">
                  <a:solidFill>
                    <a:schemeClr val="tx1"/>
                  </a:solidFill>
                </a:rPr>
                <a:t>First cycle: </a:t>
              </a:r>
            </a:p>
            <a:p>
              <a:pPr algn="ctr"/>
              <a:r>
                <a:rPr lang="en-US" sz="1200" dirty="0" smtClean="0">
                  <a:solidFill>
                    <a:schemeClr val="tx1"/>
                  </a:solidFill>
                </a:rPr>
                <a:t>Verifies initial performance and detects early defects</a:t>
              </a:r>
            </a:p>
          </p:txBody>
        </p:sp>
        <p:sp>
          <p:nvSpPr>
            <p:cNvPr id="54" name="Rectangular Callout 53"/>
            <p:cNvSpPr/>
            <p:nvPr/>
          </p:nvSpPr>
          <p:spPr>
            <a:xfrm>
              <a:off x="3020784" y="5453744"/>
              <a:ext cx="2000250" cy="669472"/>
            </a:xfrm>
            <a:prstGeom prst="wedgeRectCallout">
              <a:avLst>
                <a:gd name="adj1" fmla="val 31807"/>
                <a:gd name="adj2" fmla="val -205385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12700">
              <a:solidFill>
                <a:schemeClr val="tx1"/>
              </a:solidFill>
            </a:ln>
            <a:effectLst>
              <a:outerShdw blurRad="50800" dist="50800" dir="5400000" algn="ctr" rotWithShape="0">
                <a:srgbClr val="000000">
                  <a:alpha val="17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200" dirty="0" smtClean="0">
                  <a:solidFill>
                    <a:schemeClr val="tx1"/>
                  </a:solidFill>
                </a:rPr>
                <a:t>Middle cycles: </a:t>
              </a:r>
            </a:p>
            <a:p>
              <a:pPr algn="ctr"/>
              <a:r>
                <a:rPr lang="en-US" sz="1200" dirty="0" smtClean="0">
                  <a:solidFill>
                    <a:schemeClr val="tx1"/>
                  </a:solidFill>
                </a:rPr>
                <a:t>Adds thermal stresses to hardware and interfaces</a:t>
              </a:r>
            </a:p>
          </p:txBody>
        </p:sp>
        <p:sp>
          <p:nvSpPr>
            <p:cNvPr id="55" name="Rectangular Callout 54"/>
            <p:cNvSpPr/>
            <p:nvPr/>
          </p:nvSpPr>
          <p:spPr>
            <a:xfrm>
              <a:off x="5894613" y="5102680"/>
              <a:ext cx="2563586" cy="979713"/>
            </a:xfrm>
            <a:prstGeom prst="wedgeRectCallout">
              <a:avLst>
                <a:gd name="adj1" fmla="val -36332"/>
                <a:gd name="adj2" fmla="val -130333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12700">
              <a:solidFill>
                <a:schemeClr val="tx1"/>
              </a:solidFill>
            </a:ln>
            <a:effectLst>
              <a:outerShdw blurRad="50800" dist="50800" dir="5400000" algn="ctr" rotWithShape="0">
                <a:srgbClr val="000000">
                  <a:alpha val="17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200" dirty="0" smtClean="0">
                  <a:solidFill>
                    <a:schemeClr val="tx1"/>
                  </a:solidFill>
                </a:rPr>
                <a:t>Final cycle: </a:t>
              </a:r>
            </a:p>
            <a:p>
              <a:pPr algn="ctr"/>
              <a:r>
                <a:rPr lang="en-US" sz="1200" dirty="0" smtClean="0">
                  <a:solidFill>
                    <a:schemeClr val="tx1"/>
                  </a:solidFill>
                </a:rPr>
                <a:t>Demonstrates flightworthiness, assesses integrity after thermal stresses, and provides trending data to first cycle</a:t>
              </a:r>
            </a:p>
          </p:txBody>
        </p:sp>
      </p:grp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/>
          <p:cNvSpPr>
            <a:spLocks noGrp="1" noChangeArrowheads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211242BB-E912-4CFF-B524-0186A0BE5F8D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>
                <a:sym typeface="Symbol" pitchFamily="18" charset="2"/>
              </a:rPr>
              <a:t>Conclusions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993775"/>
            <a:ext cx="8351837" cy="3570208"/>
          </a:xfrm>
        </p:spPr>
        <p:txBody>
          <a:bodyPr/>
          <a:lstStyle/>
          <a:p>
            <a:r>
              <a:rPr lang="en-US" sz="1800" dirty="0" smtClean="0">
                <a:sym typeface="Symbol" pitchFamily="18" charset="2"/>
              </a:rPr>
              <a:t>MIL-STD-1540E was written to ensure that high-priority military spacecraft are tested to levels and environments that increase the likelihood of mission success</a:t>
            </a:r>
          </a:p>
          <a:p>
            <a:r>
              <a:rPr lang="en-US" sz="1800" dirty="0" smtClean="0">
                <a:sym typeface="Symbol" pitchFamily="18" charset="2"/>
              </a:rPr>
              <a:t>MIL-HDBK-340 provides the application guidelines and rationale for test parameters and procedures specified in MIL-STD-1540E</a:t>
            </a:r>
          </a:p>
          <a:p>
            <a:r>
              <a:rPr lang="en-US" sz="1800" dirty="0" smtClean="0">
                <a:sym typeface="Symbol" pitchFamily="18" charset="2"/>
              </a:rPr>
              <a:t>Testing to MIL-STD-1540E requirements over the past decades has demonstrated its value in support of military programs:</a:t>
            </a:r>
          </a:p>
          <a:p>
            <a:pPr lvl="1"/>
            <a:r>
              <a:rPr lang="en-US" sz="1600" dirty="0" smtClean="0">
                <a:sym typeface="Symbol" pitchFamily="18" charset="2"/>
              </a:rPr>
              <a:t> Identifying design workmanship problems early in the build process</a:t>
            </a:r>
          </a:p>
          <a:p>
            <a:pPr lvl="1"/>
            <a:r>
              <a:rPr lang="en-US" sz="1600" dirty="0" smtClean="0">
                <a:sym typeface="Symbol" pitchFamily="18" charset="2"/>
              </a:rPr>
              <a:t>Providing realistic flight environments where performance and functional requirements can be verified</a:t>
            </a:r>
          </a:p>
          <a:p>
            <a:pPr lvl="1"/>
            <a:r>
              <a:rPr lang="en-US" sz="1600" dirty="0" smtClean="0">
                <a:sym typeface="Symbol" pitchFamily="18" charset="2"/>
              </a:rPr>
              <a:t>Demonstrating flight-worthiness </a:t>
            </a:r>
          </a:p>
          <a:p>
            <a:pPr lvl="1"/>
            <a:endParaRPr lang="en-US" sz="1600" dirty="0" smtClean="0"/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1_CorpPPTtemplat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496EA2"/>
      </a:accent1>
      <a:accent2>
        <a:srgbClr val="F75824"/>
      </a:accent2>
      <a:accent3>
        <a:srgbClr val="FFFFFF"/>
      </a:accent3>
      <a:accent4>
        <a:srgbClr val="000000"/>
      </a:accent4>
      <a:accent5>
        <a:srgbClr val="B1BACE"/>
      </a:accent5>
      <a:accent6>
        <a:srgbClr val="E04F20"/>
      </a:accent6>
      <a:hlink>
        <a:srgbClr val="258492"/>
      </a:hlink>
      <a:folHlink>
        <a:srgbClr val="879861"/>
      </a:folHlink>
    </a:clrScheme>
    <a:fontScheme name="1_CorpPPTtemplat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80" charset="0"/>
            <a:ea typeface="ＭＳ Ｐゴシック" pitchFamily="80" charset="-128"/>
            <a:cs typeface="ＭＳ Ｐゴシック" pitchFamily="8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80" charset="0"/>
            <a:ea typeface="ＭＳ Ｐゴシック" pitchFamily="80" charset="-128"/>
            <a:cs typeface="ＭＳ Ｐゴシック" pitchFamily="80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640</TotalTime>
  <Words>983</Words>
  <Application>Microsoft Office PowerPoint</Application>
  <PresentationFormat>On-screen Show (4:3)</PresentationFormat>
  <Paragraphs>143</Paragraphs>
  <Slides>12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1_CorpPPTtemplate</vt:lpstr>
      <vt:lpstr>Chart</vt:lpstr>
      <vt:lpstr>Equation</vt:lpstr>
      <vt:lpstr>Rationale for Selected MIL-STD-1540E Thermal Test Requirement</vt:lpstr>
      <vt:lpstr>Introduction </vt:lpstr>
      <vt:lpstr>Thermal Uncertainty Margin</vt:lpstr>
      <vt:lpstr>Thermal Uncertainty Margin Flight Data</vt:lpstr>
      <vt:lpstr>Unit-Level Thermal Vacuum Test Exemption</vt:lpstr>
      <vt:lpstr>Unit Thermal Test Requirements for Electronic Units</vt:lpstr>
      <vt:lpstr>Establishing Unit Test Temperature Levels</vt:lpstr>
      <vt:lpstr>Rationale for Unit Test Temperature Range</vt:lpstr>
      <vt:lpstr>Rationale for Unit Thermal Test Cycles</vt:lpstr>
      <vt:lpstr>Vehicle TV Test Requirements</vt:lpstr>
      <vt:lpstr>Vehicle TV Test Requirements - Cycles</vt:lpstr>
      <vt:lpstr>Conclusions</vt:lpstr>
    </vt:vector>
  </TitlesOfParts>
  <Company>The Aerospace Corporation</Company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Format Template for The Aerospace Corporation</dc:title>
  <dc:subject>2008 Branding Guidelines for PowerPoint</dc:subject>
  <dc:creator>jaa20407</dc:creator>
  <cp:lastModifiedBy>hvenus</cp:lastModifiedBy>
  <cp:revision>39</cp:revision>
  <cp:lastPrinted>2008-09-10T20:45:20Z</cp:lastPrinted>
  <dcterms:created xsi:type="dcterms:W3CDTF">2008-09-11T23:12:49Z</dcterms:created>
  <dcterms:modified xsi:type="dcterms:W3CDTF">2012-08-27T16:34:16Z</dcterms:modified>
</cp:coreProperties>
</file>