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525" r:id="rId2"/>
    <p:sldId id="529" r:id="rId3"/>
    <p:sldId id="473" r:id="rId4"/>
    <p:sldId id="316" r:id="rId5"/>
    <p:sldId id="317" r:id="rId6"/>
    <p:sldId id="318" r:id="rId7"/>
    <p:sldId id="445" r:id="rId8"/>
    <p:sldId id="512" r:id="rId9"/>
    <p:sldId id="456" r:id="rId10"/>
    <p:sldId id="310" r:id="rId11"/>
    <p:sldId id="311" r:id="rId12"/>
    <p:sldId id="353" r:id="rId13"/>
    <p:sldId id="354" r:id="rId14"/>
    <p:sldId id="355" r:id="rId15"/>
    <p:sldId id="356" r:id="rId16"/>
    <p:sldId id="502" r:id="rId17"/>
    <p:sldId id="446" r:id="rId18"/>
    <p:sldId id="421" r:id="rId19"/>
    <p:sldId id="319" r:id="rId20"/>
    <p:sldId id="427" r:id="rId21"/>
    <p:sldId id="474" r:id="rId22"/>
    <p:sldId id="320" r:id="rId23"/>
    <p:sldId id="321" r:id="rId24"/>
    <p:sldId id="322" r:id="rId25"/>
    <p:sldId id="357" r:id="rId26"/>
    <p:sldId id="358" r:id="rId27"/>
    <p:sldId id="359" r:id="rId28"/>
    <p:sldId id="361" r:id="rId29"/>
    <p:sldId id="364" r:id="rId30"/>
    <p:sldId id="365" r:id="rId31"/>
    <p:sldId id="447" r:id="rId32"/>
    <p:sldId id="366" r:id="rId33"/>
    <p:sldId id="323" r:id="rId34"/>
    <p:sldId id="384" r:id="rId35"/>
    <p:sldId id="475" r:id="rId36"/>
    <p:sldId id="348" r:id="rId37"/>
    <p:sldId id="347" r:id="rId38"/>
    <p:sldId id="434" r:id="rId39"/>
    <p:sldId id="429" r:id="rId40"/>
    <p:sldId id="346" r:id="rId41"/>
    <p:sldId id="432" r:id="rId42"/>
    <p:sldId id="517" r:id="rId43"/>
    <p:sldId id="518" r:id="rId44"/>
    <p:sldId id="519" r:id="rId45"/>
    <p:sldId id="435" r:id="rId46"/>
    <p:sldId id="437" r:id="rId47"/>
    <p:sldId id="439" r:id="rId48"/>
    <p:sldId id="436" r:id="rId49"/>
    <p:sldId id="533" r:id="rId5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15620"/>
    <p:restoredTop sz="99756" autoAdjust="0"/>
  </p:normalViewPr>
  <p:slideViewPr>
    <p:cSldViewPr snapToGrid="0">
      <p:cViewPr>
        <p:scale>
          <a:sx n="110" d="100"/>
          <a:sy n="110" d="100"/>
        </p:scale>
        <p:origin x="-72" y="114"/>
      </p:cViewPr>
      <p:guideLst>
        <p:guide orient="horz" pos="3891"/>
        <p:guide pos="158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19C718-6800-4976-AEDE-E16131FF2EFE}" type="datetimeFigureOut">
              <a:rPr lang="en-US" smtClean="0"/>
              <a:pPr/>
              <a:t>10/1/2012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83D0C-CFCD-4C91-A40A-162123E53F2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893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CFB0-B755-4F48-A70C-B615579C4010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9C6B7-0E8A-4071-8AE6-FF6DBCEB215A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46CB-EE8D-4A00-9D42-2A730E10692B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71270-D56E-49E4-86C5-CDE461B7CDBF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0BEC0-C2B4-4AE6-8F3D-8824B0671A2E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3DE0-EF1F-4E9E-AC40-9A2C24D961BA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B0D58-DDF2-4BDA-8DBE-5523810E5FD1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878C3-9599-4995-8772-CA410F2283E3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7283-821E-4149-9DE8-63972EE781F9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DADD-9074-4AE2-A27C-6B0E690CAED9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63E7-8A1B-4954-8C4B-28E7EBC6B8A0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87147-69D0-4B0E-9147-5F86034A56D2}" type="datetime1">
              <a:rPr lang="en-US" smtClean="0"/>
              <a:pPr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0.png"/><Relationship Id="rId7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8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02057" y="2201287"/>
            <a:ext cx="696851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Introduction to On-Orbit Thermal Environments</a:t>
            </a:r>
          </a:p>
          <a:p>
            <a:pPr algn="ctr"/>
            <a:endParaRPr lang="en-US" sz="3600" b="1" dirty="0" smtClean="0"/>
          </a:p>
          <a:p>
            <a:pPr algn="ctr"/>
            <a:r>
              <a:rPr lang="en-US" sz="3600" b="1" dirty="0" smtClean="0"/>
              <a:t>Part 2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Part 2 Roadmap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490848" y="1743074"/>
            <a:ext cx="1852428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Thermal Radiation Basics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88075" y="1847850"/>
            <a:ext cx="646331" cy="30777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Orbits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67157" y="1847850"/>
            <a:ext cx="907621" cy="30777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Solar Flux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95137" y="1847850"/>
            <a:ext cx="1061509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err="1" smtClean="0"/>
              <a:t>Albedo</a:t>
            </a:r>
            <a:r>
              <a:rPr lang="en-US" sz="1400" b="1" dirty="0" smtClean="0"/>
              <a:t> Flux</a:t>
            </a:r>
            <a:endParaRPr lang="en-US" sz="1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999907" y="3248024"/>
            <a:ext cx="175281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Planetary Infrared Flux</a:t>
            </a:r>
            <a:endParaRPr lang="en-US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819654" y="3248024"/>
            <a:ext cx="192392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/>
              <a:t>Albedo</a:t>
            </a:r>
            <a:r>
              <a:rPr lang="en-US" sz="1400" b="1" dirty="0" smtClean="0"/>
              <a:t> and Planetary Flux Combinations</a:t>
            </a:r>
            <a:endParaRPr lang="en-US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908105" y="3352800"/>
            <a:ext cx="988027" cy="30777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Beta Angle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24183" y="5495924"/>
            <a:ext cx="1995217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Consequences of Beta Angle Variation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29482" y="5495925"/>
            <a:ext cx="1528294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Putting It All Together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05661" y="5495925"/>
            <a:ext cx="1714290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Other Heating Environments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17" name="Elbow Connector 16"/>
          <p:cNvCxnSpPr>
            <a:stCxn id="5" idx="3"/>
            <a:endCxn id="6" idx="1"/>
          </p:cNvCxnSpPr>
          <p:nvPr/>
        </p:nvCxnSpPr>
        <p:spPr>
          <a:xfrm flipV="1">
            <a:off x="3343276" y="2001739"/>
            <a:ext cx="544799" cy="2945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Elbow Connector 20"/>
          <p:cNvCxnSpPr>
            <a:stCxn id="6" idx="3"/>
            <a:endCxn id="7" idx="1"/>
          </p:cNvCxnSpPr>
          <p:nvPr/>
        </p:nvCxnSpPr>
        <p:spPr>
          <a:xfrm>
            <a:off x="4534406" y="2001739"/>
            <a:ext cx="832751" cy="1588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hape 22"/>
          <p:cNvCxnSpPr>
            <a:stCxn id="7" idx="3"/>
            <a:endCxn id="8" idx="1"/>
          </p:cNvCxnSpPr>
          <p:nvPr/>
        </p:nvCxnSpPr>
        <p:spPr>
          <a:xfrm>
            <a:off x="6274778" y="2001739"/>
            <a:ext cx="320359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24"/>
          <p:cNvCxnSpPr>
            <a:stCxn id="8" idx="3"/>
            <a:endCxn id="9" idx="1"/>
          </p:cNvCxnSpPr>
          <p:nvPr/>
        </p:nvCxnSpPr>
        <p:spPr>
          <a:xfrm flipH="1">
            <a:off x="999907" y="2001739"/>
            <a:ext cx="6656739" cy="1507895"/>
          </a:xfrm>
          <a:prstGeom prst="bentConnector5">
            <a:avLst>
              <a:gd name="adj1" fmla="val -12735"/>
              <a:gd name="adj2" fmla="val 67905"/>
              <a:gd name="adj3" fmla="val 103434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hape 28"/>
          <p:cNvCxnSpPr>
            <a:stCxn id="10" idx="3"/>
            <a:endCxn id="11" idx="1"/>
          </p:cNvCxnSpPr>
          <p:nvPr/>
        </p:nvCxnSpPr>
        <p:spPr>
          <a:xfrm flipV="1">
            <a:off x="5743576" y="3506689"/>
            <a:ext cx="1164529" cy="2945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30"/>
          <p:cNvCxnSpPr>
            <a:stCxn id="11" idx="3"/>
            <a:endCxn id="12" idx="1"/>
          </p:cNvCxnSpPr>
          <p:nvPr/>
        </p:nvCxnSpPr>
        <p:spPr>
          <a:xfrm flipH="1">
            <a:off x="824183" y="3506689"/>
            <a:ext cx="7071949" cy="2250845"/>
          </a:xfrm>
          <a:prstGeom prst="bentConnector5">
            <a:avLst>
              <a:gd name="adj1" fmla="val -8215"/>
              <a:gd name="adj2" fmla="val 64534"/>
              <a:gd name="adj3" fmla="val 103232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Elbow Connector 32"/>
          <p:cNvCxnSpPr>
            <a:stCxn id="12" idx="3"/>
            <a:endCxn id="13" idx="1"/>
          </p:cNvCxnSpPr>
          <p:nvPr/>
        </p:nvCxnSpPr>
        <p:spPr>
          <a:xfrm>
            <a:off x="2819400" y="5757534"/>
            <a:ext cx="710082" cy="1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hape 34"/>
          <p:cNvCxnSpPr>
            <a:stCxn id="13" idx="3"/>
            <a:endCxn id="14" idx="1"/>
          </p:cNvCxnSpPr>
          <p:nvPr/>
        </p:nvCxnSpPr>
        <p:spPr>
          <a:xfrm>
            <a:off x="5057776" y="5757535"/>
            <a:ext cx="447885" cy="1588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306" name="Picture 10" descr="D:\Documents and Settings\srickman\Local Settings\Temporary Internet Files\Content.IE5\SDLVD7QI\MP90038596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814" y="1323975"/>
            <a:ext cx="972911" cy="1362075"/>
          </a:xfrm>
          <a:prstGeom prst="rect">
            <a:avLst/>
          </a:prstGeom>
          <a:noFill/>
        </p:spPr>
      </p:pic>
      <p:pic>
        <p:nvPicPr>
          <p:cNvPr id="55307" name="Picture 11" descr="D:\Documents and Settings\srickman\Local Settings\Temporary Internet Files\Content.IE5\X0Z00CIN\MP90038596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9588" y="5143499"/>
            <a:ext cx="877661" cy="1228725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47" name="TextBox 46"/>
          <p:cNvSpPr txBox="1"/>
          <p:nvPr/>
        </p:nvSpPr>
        <p:spPr>
          <a:xfrm>
            <a:off x="6330451" y="1028700"/>
            <a:ext cx="1584824" cy="307777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70C0"/>
                </a:solidFill>
              </a:rPr>
              <a:t>Solar Zenith Angle</a:t>
            </a:r>
            <a:endParaRPr lang="en-US" sz="1400" b="1" dirty="0">
              <a:solidFill>
                <a:srgbClr val="0070C0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368551" y="2466974"/>
            <a:ext cx="1518149" cy="307777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70C0"/>
                </a:solidFill>
              </a:rPr>
              <a:t>Form Factor</a:t>
            </a:r>
            <a:endParaRPr lang="en-US" sz="1400" b="1" dirty="0">
              <a:solidFill>
                <a:srgbClr val="0070C0"/>
              </a:solidFill>
            </a:endParaRPr>
          </a:p>
        </p:txBody>
      </p:sp>
      <p:cxnSp>
        <p:nvCxnSpPr>
          <p:cNvPr id="54" name="Elbow Connector 53"/>
          <p:cNvCxnSpPr>
            <a:stCxn id="55306" idx="3"/>
            <a:endCxn id="5" idx="1"/>
          </p:cNvCxnSpPr>
          <p:nvPr/>
        </p:nvCxnSpPr>
        <p:spPr>
          <a:xfrm flipV="1">
            <a:off x="1228725" y="2004684"/>
            <a:ext cx="262123" cy="329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Elbow Connector 55"/>
          <p:cNvCxnSpPr>
            <a:stCxn id="14" idx="3"/>
            <a:endCxn id="55307" idx="1"/>
          </p:cNvCxnSpPr>
          <p:nvPr/>
        </p:nvCxnSpPr>
        <p:spPr>
          <a:xfrm>
            <a:off x="7219951" y="5757535"/>
            <a:ext cx="379637" cy="327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6597151" y="4095748"/>
            <a:ext cx="1613399" cy="738664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The Celestial Inertial Coordinate System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60" name="Elbow Connector 59"/>
          <p:cNvCxnSpPr>
            <a:stCxn id="8" idx="0"/>
            <a:endCxn id="47" idx="2"/>
          </p:cNvCxnSpPr>
          <p:nvPr/>
        </p:nvCxnSpPr>
        <p:spPr>
          <a:xfrm rot="16200000" flipV="1">
            <a:off x="6868692" y="1590649"/>
            <a:ext cx="511373" cy="3029"/>
          </a:xfrm>
          <a:prstGeom prst="bentConnector3">
            <a:avLst>
              <a:gd name="adj1" fmla="val 50000"/>
            </a:avLst>
          </a:prstGeom>
          <a:ln w="19050">
            <a:solidFill>
              <a:srgbClr val="0070C0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Elbow Connector 63"/>
          <p:cNvCxnSpPr>
            <a:stCxn id="8" idx="2"/>
            <a:endCxn id="48" idx="0"/>
          </p:cNvCxnSpPr>
          <p:nvPr/>
        </p:nvCxnSpPr>
        <p:spPr>
          <a:xfrm rot="16200000" flipH="1">
            <a:off x="6971086" y="2310433"/>
            <a:ext cx="311347" cy="1734"/>
          </a:xfrm>
          <a:prstGeom prst="bentConnector3">
            <a:avLst>
              <a:gd name="adj1" fmla="val 50000"/>
            </a:avLst>
          </a:prstGeom>
          <a:ln w="19050">
            <a:solidFill>
              <a:srgbClr val="0070C0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Elbow Connector 73"/>
          <p:cNvCxnSpPr>
            <a:stCxn id="11" idx="2"/>
            <a:endCxn id="58" idx="0"/>
          </p:cNvCxnSpPr>
          <p:nvPr/>
        </p:nvCxnSpPr>
        <p:spPr>
          <a:xfrm rot="16200000" flipH="1">
            <a:off x="7185400" y="3877296"/>
            <a:ext cx="435171" cy="1732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65000"/>
              </a:schemeClr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Elbow Connector 52"/>
          <p:cNvCxnSpPr>
            <a:stCxn id="9" idx="3"/>
            <a:endCxn id="10" idx="1"/>
          </p:cNvCxnSpPr>
          <p:nvPr/>
        </p:nvCxnSpPr>
        <p:spPr>
          <a:xfrm>
            <a:off x="2752725" y="3509634"/>
            <a:ext cx="1066929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1120276" y="4210645"/>
            <a:ext cx="1518149" cy="307777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70C0"/>
                </a:solidFill>
              </a:rPr>
              <a:t>Projected Area</a:t>
            </a:r>
            <a:endParaRPr lang="en-US" sz="1400" b="1" dirty="0">
              <a:solidFill>
                <a:srgbClr val="0070C0"/>
              </a:solidFill>
            </a:endParaRPr>
          </a:p>
        </p:txBody>
      </p:sp>
      <p:cxnSp>
        <p:nvCxnSpPr>
          <p:cNvPr id="84" name="Elbow Connector 83"/>
          <p:cNvCxnSpPr>
            <a:stCxn id="9" idx="2"/>
            <a:endCxn id="80" idx="0"/>
          </p:cNvCxnSpPr>
          <p:nvPr/>
        </p:nvCxnSpPr>
        <p:spPr>
          <a:xfrm rot="16200000" flipH="1">
            <a:off x="1658133" y="3989426"/>
            <a:ext cx="439401" cy="3035"/>
          </a:xfrm>
          <a:prstGeom prst="bentConnector3">
            <a:avLst>
              <a:gd name="adj1" fmla="val 50000"/>
            </a:avLst>
          </a:prstGeom>
          <a:ln w="19050"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4025401" y="4210645"/>
            <a:ext cx="1518149" cy="307777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70C0"/>
                </a:solidFill>
              </a:rPr>
              <a:t>Time Constant</a:t>
            </a:r>
            <a:endParaRPr lang="en-US" sz="1400" b="1" dirty="0">
              <a:solidFill>
                <a:srgbClr val="0070C0"/>
              </a:solidFill>
            </a:endParaRPr>
          </a:p>
        </p:txBody>
      </p:sp>
      <p:cxnSp>
        <p:nvCxnSpPr>
          <p:cNvPr id="37" name="Elbow Connector 36"/>
          <p:cNvCxnSpPr>
            <a:stCxn id="10" idx="2"/>
            <a:endCxn id="36" idx="0"/>
          </p:cNvCxnSpPr>
          <p:nvPr/>
        </p:nvCxnSpPr>
        <p:spPr>
          <a:xfrm rot="16200000" flipH="1">
            <a:off x="4563345" y="3989513"/>
            <a:ext cx="439401" cy="2861"/>
          </a:xfrm>
          <a:prstGeom prst="bentConnector3">
            <a:avLst>
              <a:gd name="adj1" fmla="val 50000"/>
            </a:avLst>
          </a:prstGeom>
          <a:ln w="19050"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092532" y="3153787"/>
            <a:ext cx="6968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/>
              <a:t>Albedo</a:t>
            </a:r>
            <a:r>
              <a:rPr lang="en-US" sz="3600" b="1" dirty="0" smtClean="0"/>
              <a:t> Flux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Albedo</a:t>
            </a:r>
            <a:r>
              <a:rPr lang="en-US" sz="2800" b="1" dirty="0" smtClean="0"/>
              <a:t> Heating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5" name="Picture 4" descr="as12-50-7362.jpg"/>
          <p:cNvPicPr>
            <a:picLocks noChangeAspect="1"/>
          </p:cNvPicPr>
          <p:nvPr/>
        </p:nvPicPr>
        <p:blipFill>
          <a:blip r:embed="rId2" cstate="print"/>
          <a:srcRect l="15891" t="21550" r="13256" b="8062"/>
          <a:stretch>
            <a:fillRect/>
          </a:stretch>
        </p:blipFill>
        <p:spPr>
          <a:xfrm>
            <a:off x="4899267" y="1488558"/>
            <a:ext cx="3596147" cy="357254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61098" y="5114267"/>
            <a:ext cx="32429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Partially Illuminated Earth as Seen from Apollo 12</a:t>
            </a:r>
          </a:p>
          <a:p>
            <a:pPr algn="ctr"/>
            <a:r>
              <a:rPr lang="en-US" b="1" dirty="0" smtClean="0"/>
              <a:t>(NASA Photo)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838202" y="1447797"/>
            <a:ext cx="378696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/>
              <a:t>Albedo</a:t>
            </a:r>
            <a:r>
              <a:rPr lang="en-US" sz="2800" dirty="0" smtClean="0"/>
              <a:t> heating is solar energy reflected from the planet and its atmosphere;</a:t>
            </a:r>
          </a:p>
          <a:p>
            <a:endParaRPr lang="en-US" sz="2800" dirty="0" smtClean="0"/>
          </a:p>
          <a:p>
            <a:r>
              <a:rPr lang="en-US" sz="2800" dirty="0" smtClean="0"/>
              <a:t>It is not a point source -- it subtends a solid angle and has non-uniform area intensity.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 Simplified </a:t>
            </a:r>
            <a:r>
              <a:rPr lang="en-US" sz="2800" b="1" dirty="0" err="1" smtClean="0"/>
              <a:t>Albedo</a:t>
            </a:r>
            <a:r>
              <a:rPr lang="en-US" sz="2800" b="1" dirty="0" smtClean="0"/>
              <a:t> Model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47797"/>
            <a:ext cx="768667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Analysis of </a:t>
            </a:r>
            <a:r>
              <a:rPr lang="en-US" sz="2800" dirty="0" err="1" smtClean="0"/>
              <a:t>albedo</a:t>
            </a:r>
            <a:r>
              <a:rPr lang="en-US" sz="2800" dirty="0" smtClean="0"/>
              <a:t> is complicated by its non-uniform area intensity;</a:t>
            </a:r>
          </a:p>
          <a:p>
            <a:endParaRPr lang="en-US" sz="2800" dirty="0" smtClean="0"/>
          </a:p>
          <a:p>
            <a:r>
              <a:rPr lang="en-US" sz="2800" dirty="0" smtClean="0"/>
              <a:t>We can, however, gain an understanding of the contribution of </a:t>
            </a:r>
            <a:r>
              <a:rPr lang="en-US" sz="2800" dirty="0" err="1" smtClean="0"/>
              <a:t>albedo</a:t>
            </a:r>
            <a:r>
              <a:rPr lang="en-US" sz="2800" dirty="0" smtClean="0"/>
              <a:t> heating by making some simplifying assumptions;</a:t>
            </a:r>
          </a:p>
          <a:p>
            <a:endParaRPr lang="en-US" sz="2800" dirty="0" smtClean="0"/>
          </a:p>
          <a:p>
            <a:r>
              <a:rPr lang="en-US" sz="2800" dirty="0" smtClean="0"/>
              <a:t>Corrections to this will be discussed.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Assumptions for the Simplified </a:t>
            </a:r>
            <a:r>
              <a:rPr lang="en-US" sz="2800" b="1" dirty="0" err="1" smtClean="0"/>
              <a:t>Albedo</a:t>
            </a:r>
            <a:r>
              <a:rPr lang="en-US" sz="2800" b="1" dirty="0" smtClean="0"/>
              <a:t> Model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88826" y="1401288"/>
            <a:ext cx="455319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Simplifying assumptions:</a:t>
            </a:r>
          </a:p>
          <a:p>
            <a:endParaRPr lang="en-US" sz="2800" dirty="0" smtClean="0"/>
          </a:p>
          <a:p>
            <a:r>
              <a:rPr lang="en-US" sz="2800" dirty="0" smtClean="0"/>
              <a:t>Low altitude, circular orbit -- restricts planet viewing to local regions with similar illumination conditions;</a:t>
            </a:r>
          </a:p>
          <a:p>
            <a:endParaRPr lang="en-US" sz="2800" dirty="0" smtClean="0"/>
          </a:p>
          <a:p>
            <a:r>
              <a:rPr lang="en-US" sz="2800" dirty="0" smtClean="0"/>
              <a:t>Constant </a:t>
            </a:r>
            <a:r>
              <a:rPr lang="en-US" sz="2800" dirty="0" err="1" smtClean="0"/>
              <a:t>albedo</a:t>
            </a:r>
            <a:r>
              <a:rPr lang="en-US" sz="2800" dirty="0" smtClean="0"/>
              <a:t> factor planet-wide -- uniform </a:t>
            </a:r>
            <a:r>
              <a:rPr lang="en-US" sz="2800" dirty="0" err="1" smtClean="0"/>
              <a:t>albedo</a:t>
            </a:r>
            <a:r>
              <a:rPr lang="en-US" sz="2800" dirty="0" smtClean="0"/>
              <a:t> factor, with diffuse reflection, is the easiest to model.</a:t>
            </a:r>
          </a:p>
        </p:txBody>
      </p:sp>
      <p:pic>
        <p:nvPicPr>
          <p:cNvPr id="387073" name="Picture 1" descr="D:\Documents and Settings\srickman\Local Settings\Temporary Internet Files\Content.IE5\X0Z00CIN\MC90043806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00275" y="1981200"/>
            <a:ext cx="3333750" cy="3333750"/>
          </a:xfrm>
          <a:prstGeom prst="rect">
            <a:avLst/>
          </a:prstGeom>
          <a:noFill/>
        </p:spPr>
      </p:pic>
      <p:sp>
        <p:nvSpPr>
          <p:cNvPr id="8" name="Oval 7"/>
          <p:cNvSpPr>
            <a:spLocks noChangeAspect="1"/>
          </p:cNvSpPr>
          <p:nvPr/>
        </p:nvSpPr>
        <p:spPr>
          <a:xfrm>
            <a:off x="5152650" y="1790700"/>
            <a:ext cx="3474720" cy="347472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7074" name="Picture 2" descr="D:\Documents and Settings\srickman\Local Settings\Temporary Internet Files\Content.IE5\7QRB58XD\MC90043471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660242">
            <a:off x="6838718" y="1571625"/>
            <a:ext cx="485632" cy="4856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838202" y="1433015"/>
            <a:ext cx="782812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expression for the simplified </a:t>
            </a:r>
            <a:r>
              <a:rPr lang="en-US" sz="2800" dirty="0" err="1" smtClean="0"/>
              <a:t>albedo</a:t>
            </a:r>
            <a:r>
              <a:rPr lang="en-US" sz="2800" dirty="0" smtClean="0"/>
              <a:t> flux is formed by considering the following:</a:t>
            </a:r>
          </a:p>
          <a:p>
            <a:endParaRPr lang="en-US" sz="2800" dirty="0" smtClean="0"/>
          </a:p>
          <a:p>
            <a:r>
              <a:rPr lang="en-US" sz="2800" dirty="0" smtClean="0"/>
              <a:t>intensity of the sunlight striking the planet, </a:t>
            </a:r>
            <a:r>
              <a:rPr lang="en-US" sz="2800" dirty="0" err="1" smtClean="0"/>
              <a:t>q</a:t>
            </a:r>
            <a:r>
              <a:rPr lang="en-US" sz="2800" baseline="-25000" dirty="0" err="1" smtClean="0"/>
              <a:t>sol</a:t>
            </a:r>
            <a:r>
              <a:rPr lang="en-US" sz="2800" dirty="0" smtClean="0"/>
              <a:t>;</a:t>
            </a:r>
          </a:p>
          <a:p>
            <a:endParaRPr lang="en-US" sz="2800" dirty="0" smtClean="0"/>
          </a:p>
          <a:p>
            <a:r>
              <a:rPr lang="en-US" sz="2800" dirty="0" smtClean="0"/>
              <a:t>fraction of sunlight reflected, </a:t>
            </a:r>
            <a:r>
              <a:rPr lang="en-US" sz="2800" dirty="0" smtClean="0">
                <a:latin typeface="Symbol" pitchFamily="18" charset="2"/>
              </a:rPr>
              <a:t>r</a:t>
            </a:r>
            <a:r>
              <a:rPr lang="en-US" sz="2800" dirty="0" smtClean="0"/>
              <a:t> (i.e., the </a:t>
            </a:r>
            <a:r>
              <a:rPr lang="en-US" sz="2800" b="1" dirty="0" err="1" smtClean="0"/>
              <a:t>albedo</a:t>
            </a:r>
            <a:r>
              <a:rPr lang="en-US" sz="2800" b="1" dirty="0" smtClean="0"/>
              <a:t> factor</a:t>
            </a:r>
            <a:r>
              <a:rPr lang="en-US" sz="2800" dirty="0" smtClean="0"/>
              <a:t> </a:t>
            </a:r>
            <a:r>
              <a:rPr lang="en-US" sz="2800" dirty="0" smtClean="0">
                <a:latin typeface="+mj-lt"/>
              </a:rPr>
              <a:t>is just 1 - </a:t>
            </a:r>
            <a:r>
              <a:rPr lang="en-US" sz="2800" dirty="0" smtClean="0">
                <a:latin typeface="Symbol" pitchFamily="18" charset="2"/>
              </a:rPr>
              <a:t>a</a:t>
            </a:r>
            <a:r>
              <a:rPr lang="en-US" sz="2800" dirty="0" smtClean="0"/>
              <a:t>);</a:t>
            </a:r>
          </a:p>
          <a:p>
            <a:endParaRPr lang="en-US" sz="2800" dirty="0" smtClean="0"/>
          </a:p>
          <a:p>
            <a:r>
              <a:rPr lang="en-US" sz="2800" dirty="0" smtClean="0"/>
              <a:t>scaling of intensity from orbit noon (i.e., </a:t>
            </a:r>
            <a:r>
              <a:rPr lang="en-US" sz="2800" b="1" dirty="0" smtClean="0"/>
              <a:t>solar zenith angle</a:t>
            </a:r>
            <a:r>
              <a:rPr lang="en-US" sz="2800" dirty="0" smtClean="0"/>
              <a:t>, </a:t>
            </a:r>
            <a:r>
              <a:rPr lang="en-US" sz="2800" dirty="0" smtClean="0">
                <a:latin typeface="Symbol" pitchFamily="18" charset="2"/>
                <a:sym typeface="Symbol"/>
              </a:rPr>
              <a:t></a:t>
            </a:r>
            <a:r>
              <a:rPr lang="en-US" sz="2800" dirty="0" smtClean="0"/>
              <a:t>);</a:t>
            </a:r>
          </a:p>
          <a:p>
            <a:endParaRPr lang="en-US" sz="2800" dirty="0" smtClean="0"/>
          </a:p>
          <a:p>
            <a:r>
              <a:rPr lang="en-US" sz="2800" dirty="0" smtClean="0"/>
              <a:t>local </a:t>
            </a:r>
            <a:r>
              <a:rPr lang="en-US" sz="2800" b="1" dirty="0" smtClean="0"/>
              <a:t>form factor </a:t>
            </a:r>
            <a:r>
              <a:rPr lang="en-US" sz="2800" dirty="0" smtClean="0"/>
              <a:t>to the planet, FF.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Simplified </a:t>
            </a:r>
            <a:r>
              <a:rPr lang="en-US" sz="2800" b="1" dirty="0" err="1" smtClean="0"/>
              <a:t>Albedo</a:t>
            </a:r>
            <a:r>
              <a:rPr lang="en-US" sz="2800" b="1" dirty="0" smtClean="0"/>
              <a:t> Flux Calculation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7165075" y="2606722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Aside:  Solar Zenith Angle, </a:t>
            </a:r>
            <a:r>
              <a:rPr lang="en-US" sz="2800" b="1" dirty="0" smtClean="0">
                <a:latin typeface="Symbol" pitchFamily="18" charset="2"/>
                <a:sym typeface="Symbol"/>
              </a:rPr>
              <a:t></a:t>
            </a:r>
            <a:endParaRPr lang="en-US" sz="2800" b="1" dirty="0">
              <a:latin typeface="Symbol" pitchFamily="18" charset="2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752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47525" name="Rectangle 5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585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5859" name="Rectangle 3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586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5863" name="Rectangle 7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5864" name="Rectangle 8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 rot="20192097">
            <a:off x="4978739" y="2045492"/>
            <a:ext cx="3450801" cy="81045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4" descr="D:\Documents and Settings\srickman\Local Settings\Temporary Internet Files\Content.IE5\7QRB58XD\MC900438066[1]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-6000"/>
          </a:blip>
          <a:srcRect/>
          <a:stretch>
            <a:fillRect/>
          </a:stretch>
        </p:blipFill>
        <p:spPr bwMode="auto">
          <a:xfrm>
            <a:off x="5944486" y="1799562"/>
            <a:ext cx="1400174" cy="1400174"/>
          </a:xfrm>
          <a:prstGeom prst="rect">
            <a:avLst/>
          </a:prstGeom>
          <a:noFill/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48901"/>
          <a:stretch>
            <a:fillRect/>
          </a:stretch>
        </p:blipFill>
        <p:spPr bwMode="auto">
          <a:xfrm rot="20192097">
            <a:off x="5034564" y="2420983"/>
            <a:ext cx="3505200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0460" y="2961611"/>
            <a:ext cx="371475" cy="371475"/>
          </a:xfrm>
          <a:prstGeom prst="rect">
            <a:avLst/>
          </a:prstGeom>
          <a:noFill/>
        </p:spPr>
      </p:pic>
      <p:cxnSp>
        <p:nvCxnSpPr>
          <p:cNvPr id="18" name="Straight Arrow Connector 17"/>
          <p:cNvCxnSpPr/>
          <p:nvPr/>
        </p:nvCxnSpPr>
        <p:spPr>
          <a:xfrm>
            <a:off x="7241550" y="2697143"/>
            <a:ext cx="788025" cy="388957"/>
          </a:xfrm>
          <a:prstGeom prst="straightConnector1">
            <a:avLst/>
          </a:prstGeom>
          <a:ln w="2540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15" idx="0"/>
          </p:cNvCxnSpPr>
          <p:nvPr/>
        </p:nvCxnSpPr>
        <p:spPr>
          <a:xfrm rot="5400000" flipH="1" flipV="1">
            <a:off x="7173330" y="1840227"/>
            <a:ext cx="124722" cy="1073418"/>
          </a:xfrm>
          <a:prstGeom prst="straightConnector1">
            <a:avLst/>
          </a:prstGeom>
          <a:ln w="25400">
            <a:solidFill>
              <a:srgbClr val="FF0000">
                <a:alpha val="46000"/>
              </a:srgbClr>
            </a:solidFill>
            <a:prstDash val="dash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5" idx="0"/>
          </p:cNvCxnSpPr>
          <p:nvPr/>
        </p:nvCxnSpPr>
        <p:spPr>
          <a:xfrm rot="16200000" flipH="1">
            <a:off x="6840852" y="2297427"/>
            <a:ext cx="256278" cy="540018"/>
          </a:xfrm>
          <a:prstGeom prst="straightConnector1">
            <a:avLst/>
          </a:prstGeom>
          <a:ln w="25400">
            <a:solidFill>
              <a:srgbClr val="FF0000">
                <a:alpha val="37000"/>
              </a:srgbClr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Arc 22"/>
          <p:cNvSpPr/>
          <p:nvPr/>
        </p:nvSpPr>
        <p:spPr>
          <a:xfrm>
            <a:off x="7620887" y="2314575"/>
            <a:ext cx="303914" cy="657224"/>
          </a:xfrm>
          <a:prstGeom prst="arc">
            <a:avLst>
              <a:gd name="adj1" fmla="val 16200000"/>
              <a:gd name="adj2" fmla="val 5071195"/>
            </a:avLst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563736" y="2428212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Symbol" pitchFamily="18" charset="2"/>
              </a:rPr>
              <a:t>b</a:t>
            </a:r>
            <a:endParaRPr lang="en-US" b="1" dirty="0">
              <a:solidFill>
                <a:srgbClr val="FF0000"/>
              </a:solidFill>
              <a:latin typeface="Symbol" pitchFamily="18" charset="2"/>
            </a:endParaRPr>
          </a:p>
        </p:txBody>
      </p:sp>
      <p:pic>
        <p:nvPicPr>
          <p:cNvPr id="30" name="Picture 2" descr="D:\Documents and Settings\srickman\Local Settings\Temporary Internet Files\Content.IE5\7QRB58XD\MC900434719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7607211">
            <a:off x="7286768" y="1485900"/>
            <a:ext cx="485632" cy="485632"/>
          </a:xfrm>
          <a:prstGeom prst="rect">
            <a:avLst/>
          </a:prstGeom>
          <a:noFill/>
        </p:spPr>
      </p:pic>
      <p:cxnSp>
        <p:nvCxnSpPr>
          <p:cNvPr id="45" name="Straight Connector 44"/>
          <p:cNvCxnSpPr>
            <a:stCxn id="15" idx="0"/>
          </p:cNvCxnSpPr>
          <p:nvPr/>
        </p:nvCxnSpPr>
        <p:spPr>
          <a:xfrm rot="5400000" flipH="1" flipV="1">
            <a:off x="6744705" y="2021202"/>
            <a:ext cx="372372" cy="463818"/>
          </a:xfrm>
          <a:prstGeom prst="line">
            <a:avLst/>
          </a:prstGeom>
          <a:ln w="25400">
            <a:solidFill>
              <a:srgbClr val="00B050">
                <a:alpha val="47843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7392286" y="1856712"/>
            <a:ext cx="30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  <a:latin typeface="Symbol" pitchFamily="18" charset="2"/>
              </a:rPr>
              <a:t>q</a:t>
            </a:r>
            <a:endParaRPr lang="en-US" b="1" dirty="0">
              <a:solidFill>
                <a:srgbClr val="00B050"/>
              </a:solidFill>
              <a:latin typeface="Symbol" pitchFamily="18" charset="2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 flipV="1">
            <a:off x="7172325" y="1828802"/>
            <a:ext cx="285750" cy="238123"/>
          </a:xfrm>
          <a:prstGeom prst="line">
            <a:avLst/>
          </a:prstGeom>
          <a:ln w="25400">
            <a:solidFill>
              <a:srgbClr val="00B05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Arc 49"/>
          <p:cNvSpPr/>
          <p:nvPr/>
        </p:nvSpPr>
        <p:spPr>
          <a:xfrm>
            <a:off x="7154162" y="1990725"/>
            <a:ext cx="227713" cy="381000"/>
          </a:xfrm>
          <a:prstGeom prst="arc">
            <a:avLst>
              <a:gd name="adj1" fmla="val 16200000"/>
              <a:gd name="adj2" fmla="val 5071195"/>
            </a:avLst>
          </a:prstGeom>
          <a:ln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/>
          <p:cNvSpPr/>
          <p:nvPr/>
        </p:nvSpPr>
        <p:spPr>
          <a:xfrm rot="20192097">
            <a:off x="4997789" y="4321967"/>
            <a:ext cx="3450801" cy="81045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2" name="Picture 4" descr="D:\Documents and Settings\srickman\Local Settings\Temporary Internet Files\Content.IE5\7QRB58XD\MC900438066[1]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-6000"/>
          </a:blip>
          <a:srcRect/>
          <a:stretch>
            <a:fillRect/>
          </a:stretch>
        </p:blipFill>
        <p:spPr bwMode="auto">
          <a:xfrm>
            <a:off x="5963536" y="4076037"/>
            <a:ext cx="1400174" cy="1400174"/>
          </a:xfrm>
          <a:prstGeom prst="rect">
            <a:avLst/>
          </a:prstGeom>
          <a:noFill/>
        </p:spPr>
      </p:pic>
      <p:pic>
        <p:nvPicPr>
          <p:cNvPr id="53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48901"/>
          <a:stretch>
            <a:fillRect/>
          </a:stretch>
        </p:blipFill>
        <p:spPr bwMode="auto">
          <a:xfrm rot="20192097">
            <a:off x="5053614" y="4697458"/>
            <a:ext cx="3505200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49510" y="5238086"/>
            <a:ext cx="371475" cy="371475"/>
          </a:xfrm>
          <a:prstGeom prst="rect">
            <a:avLst/>
          </a:prstGeom>
          <a:noFill/>
        </p:spPr>
      </p:pic>
      <p:cxnSp>
        <p:nvCxnSpPr>
          <p:cNvPr id="55" name="Straight Arrow Connector 54"/>
          <p:cNvCxnSpPr/>
          <p:nvPr/>
        </p:nvCxnSpPr>
        <p:spPr>
          <a:xfrm>
            <a:off x="7260600" y="4973618"/>
            <a:ext cx="788025" cy="388957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>
            <a:stCxn id="53" idx="0"/>
          </p:cNvCxnSpPr>
          <p:nvPr/>
        </p:nvCxnSpPr>
        <p:spPr>
          <a:xfrm rot="16200000" flipH="1">
            <a:off x="6859902" y="4573902"/>
            <a:ext cx="256278" cy="540018"/>
          </a:xfrm>
          <a:prstGeom prst="straightConnector1">
            <a:avLst/>
          </a:prstGeom>
          <a:ln w="25400">
            <a:solidFill>
              <a:schemeClr val="tx1">
                <a:alpha val="40000"/>
              </a:schemeClr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Arc 57"/>
          <p:cNvSpPr/>
          <p:nvPr/>
        </p:nvSpPr>
        <p:spPr>
          <a:xfrm>
            <a:off x="7000876" y="4238625"/>
            <a:ext cx="781050" cy="828673"/>
          </a:xfrm>
          <a:prstGeom prst="arc">
            <a:avLst>
              <a:gd name="adj1" fmla="val 16534076"/>
              <a:gd name="adj2" fmla="val 5071195"/>
            </a:avLst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pic>
        <p:nvPicPr>
          <p:cNvPr id="60" name="Picture 2" descr="D:\Documents and Settings\srickman\Local Settings\Temporary Internet Files\Content.IE5\7QRB58XD\MC900434719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7607211">
            <a:off x="7305818" y="3762375"/>
            <a:ext cx="485632" cy="485632"/>
          </a:xfrm>
          <a:prstGeom prst="rect">
            <a:avLst/>
          </a:prstGeom>
          <a:noFill/>
        </p:spPr>
      </p:pic>
      <p:cxnSp>
        <p:nvCxnSpPr>
          <p:cNvPr id="61" name="Straight Connector 60"/>
          <p:cNvCxnSpPr>
            <a:stCxn id="53" idx="0"/>
          </p:cNvCxnSpPr>
          <p:nvPr/>
        </p:nvCxnSpPr>
        <p:spPr>
          <a:xfrm rot="5400000" flipH="1" flipV="1">
            <a:off x="6763755" y="4297677"/>
            <a:ext cx="372372" cy="463818"/>
          </a:xfrm>
          <a:prstGeom prst="line">
            <a:avLst/>
          </a:prstGeom>
          <a:ln w="25400">
            <a:solidFill>
              <a:schemeClr val="tx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V="1">
            <a:off x="7191375" y="4105277"/>
            <a:ext cx="285750" cy="238123"/>
          </a:xfrm>
          <a:prstGeom prst="line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7382761" y="4342737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Symbol" pitchFamily="18" charset="2"/>
                <a:sym typeface="Symbol"/>
              </a:rPr>
              <a:t></a:t>
            </a:r>
            <a:endParaRPr lang="en-US" b="1" dirty="0">
              <a:latin typeface="Symbol" pitchFamily="18" charset="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838200" y="1433014"/>
            <a:ext cx="421004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</a:t>
            </a:r>
            <a:r>
              <a:rPr lang="en-US" sz="2800" b="1" dirty="0" smtClean="0"/>
              <a:t>solar zenith angle</a:t>
            </a:r>
            <a:r>
              <a:rPr lang="en-US" sz="2800" dirty="0" smtClean="0"/>
              <a:t>, </a:t>
            </a:r>
            <a:r>
              <a:rPr lang="en-US" sz="2800" dirty="0" smtClean="0">
                <a:latin typeface="Symbol" pitchFamily="18" charset="2"/>
                <a:sym typeface="Symbol"/>
              </a:rPr>
              <a:t></a:t>
            </a:r>
            <a:r>
              <a:rPr lang="en-US" sz="2800" dirty="0" smtClean="0"/>
              <a:t>, is a measure of angular distance from orbit noon;</a:t>
            </a:r>
          </a:p>
          <a:p>
            <a:endParaRPr lang="en-US" sz="2800" dirty="0" smtClean="0"/>
          </a:p>
          <a:p>
            <a:r>
              <a:rPr lang="en-US" sz="2800" dirty="0" smtClean="0"/>
              <a:t>If orbit angle, </a:t>
            </a:r>
            <a:r>
              <a:rPr lang="en-US" sz="2800" dirty="0" smtClean="0">
                <a:latin typeface="Symbol" pitchFamily="18" charset="2"/>
              </a:rPr>
              <a:t>q</a:t>
            </a:r>
            <a:r>
              <a:rPr lang="en-US" sz="2800" dirty="0" smtClean="0"/>
              <a:t> is measured from orbit noon and </a:t>
            </a:r>
            <a:r>
              <a:rPr lang="en-US" sz="2800" dirty="0" smtClean="0">
                <a:latin typeface="Symbol" pitchFamily="18" charset="2"/>
              </a:rPr>
              <a:t>b</a:t>
            </a:r>
            <a:r>
              <a:rPr lang="en-US" sz="2800" dirty="0" smtClean="0"/>
              <a:t> is measured from a plane containing the sun, an increase in either parameter results in an increase in </a:t>
            </a:r>
            <a:r>
              <a:rPr lang="en-US" sz="2800" dirty="0" smtClean="0">
                <a:latin typeface="Symbol" pitchFamily="18" charset="2"/>
                <a:sym typeface="Symbol"/>
              </a:rPr>
              <a:t></a:t>
            </a:r>
            <a:r>
              <a:rPr lang="en-US" sz="28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Aside:  Solar Zenith Angle, </a:t>
            </a:r>
            <a:r>
              <a:rPr lang="en-US" sz="2800" b="1" dirty="0" smtClean="0">
                <a:latin typeface="Symbol" pitchFamily="18" charset="2"/>
                <a:sym typeface="Symbol"/>
              </a:rPr>
              <a:t></a:t>
            </a:r>
            <a:endParaRPr lang="en-US" sz="2800" b="1" dirty="0">
              <a:latin typeface="Symbol" pitchFamily="18" charset="2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341177" y="3745600"/>
            <a:ext cx="6238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for:</a:t>
            </a:r>
            <a:endParaRPr lang="en-US" sz="2400" dirty="0" smtClean="0">
              <a:latin typeface="Arial"/>
              <a:cs typeface="Arial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752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47525" name="Rectangle 5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585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45857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81075" y="3028950"/>
            <a:ext cx="2819400" cy="476250"/>
          </a:xfrm>
          <a:prstGeom prst="rect">
            <a:avLst/>
          </a:prstGeom>
          <a:noFill/>
        </p:spPr>
      </p:pic>
      <p:sp>
        <p:nvSpPr>
          <p:cNvPr id="1145859" name="Rectangle 3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145861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47775" y="4152900"/>
            <a:ext cx="2724150" cy="476250"/>
          </a:xfrm>
          <a:prstGeom prst="rect">
            <a:avLst/>
          </a:prstGeom>
          <a:noFill/>
        </p:spPr>
      </p:pic>
      <p:pic>
        <p:nvPicPr>
          <p:cNvPr id="1145860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47775" y="4629150"/>
            <a:ext cx="2743200" cy="476250"/>
          </a:xfrm>
          <a:prstGeom prst="rect">
            <a:avLst/>
          </a:prstGeom>
          <a:noFill/>
        </p:spPr>
      </p:pic>
      <p:sp>
        <p:nvSpPr>
          <p:cNvPr id="114586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5863" name="Rectangle 7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5864" name="Rectangle 8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38202" y="1433014"/>
            <a:ext cx="380047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Mathematically, </a:t>
            </a:r>
            <a:r>
              <a:rPr lang="en-US" sz="2800" dirty="0" smtClean="0">
                <a:sym typeface="Symbol"/>
              </a:rPr>
              <a:t></a:t>
            </a:r>
            <a:r>
              <a:rPr lang="en-US" sz="2800" dirty="0" smtClean="0"/>
              <a:t> is expressed as: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We'll explore </a:t>
            </a:r>
            <a:r>
              <a:rPr lang="en-US" sz="2800" dirty="0" smtClean="0">
                <a:latin typeface="Symbol" pitchFamily="18" charset="2"/>
              </a:rPr>
              <a:t>b</a:t>
            </a:r>
            <a:r>
              <a:rPr lang="en-US" sz="2800" dirty="0" smtClean="0"/>
              <a:t> in detail in Part 3.</a:t>
            </a:r>
          </a:p>
        </p:txBody>
      </p:sp>
      <p:sp>
        <p:nvSpPr>
          <p:cNvPr id="18" name="Oval 17"/>
          <p:cNvSpPr/>
          <p:nvPr/>
        </p:nvSpPr>
        <p:spPr>
          <a:xfrm rot="20192097">
            <a:off x="4978739" y="2045492"/>
            <a:ext cx="3450801" cy="81045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4" descr="D:\Documents and Settings\srickman\Local Settings\Temporary Internet Files\Content.IE5\7QRB58XD\MC900438066[1].pn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-6000"/>
          </a:blip>
          <a:srcRect/>
          <a:stretch>
            <a:fillRect/>
          </a:stretch>
        </p:blipFill>
        <p:spPr bwMode="auto">
          <a:xfrm>
            <a:off x="5944486" y="1799562"/>
            <a:ext cx="1400174" cy="1400174"/>
          </a:xfrm>
          <a:prstGeom prst="rect">
            <a:avLst/>
          </a:prstGeom>
          <a:noFill/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48901"/>
          <a:stretch>
            <a:fillRect/>
          </a:stretch>
        </p:blipFill>
        <p:spPr bwMode="auto">
          <a:xfrm rot="20192097">
            <a:off x="5034564" y="2420983"/>
            <a:ext cx="3505200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30460" y="2961611"/>
            <a:ext cx="371475" cy="371475"/>
          </a:xfrm>
          <a:prstGeom prst="rect">
            <a:avLst/>
          </a:prstGeom>
          <a:noFill/>
        </p:spPr>
      </p:pic>
      <p:cxnSp>
        <p:nvCxnSpPr>
          <p:cNvPr id="22" name="Straight Arrow Connector 21"/>
          <p:cNvCxnSpPr/>
          <p:nvPr/>
        </p:nvCxnSpPr>
        <p:spPr>
          <a:xfrm>
            <a:off x="7241550" y="2697143"/>
            <a:ext cx="788025" cy="388957"/>
          </a:xfrm>
          <a:prstGeom prst="straightConnector1">
            <a:avLst/>
          </a:prstGeom>
          <a:ln w="2540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20" idx="0"/>
          </p:cNvCxnSpPr>
          <p:nvPr/>
        </p:nvCxnSpPr>
        <p:spPr>
          <a:xfrm rot="5400000" flipH="1" flipV="1">
            <a:off x="7173330" y="1840227"/>
            <a:ext cx="124722" cy="1073418"/>
          </a:xfrm>
          <a:prstGeom prst="straightConnector1">
            <a:avLst/>
          </a:prstGeom>
          <a:ln w="25400">
            <a:solidFill>
              <a:srgbClr val="FF0000">
                <a:alpha val="46000"/>
              </a:srgbClr>
            </a:solidFill>
            <a:prstDash val="dash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20" idx="0"/>
          </p:cNvCxnSpPr>
          <p:nvPr/>
        </p:nvCxnSpPr>
        <p:spPr>
          <a:xfrm rot="16200000" flipH="1">
            <a:off x="6840852" y="2297427"/>
            <a:ext cx="256278" cy="540018"/>
          </a:xfrm>
          <a:prstGeom prst="straightConnector1">
            <a:avLst/>
          </a:prstGeom>
          <a:ln w="25400">
            <a:solidFill>
              <a:srgbClr val="FF0000">
                <a:alpha val="37000"/>
              </a:srgbClr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Arc 24"/>
          <p:cNvSpPr/>
          <p:nvPr/>
        </p:nvSpPr>
        <p:spPr>
          <a:xfrm>
            <a:off x="7620887" y="2314575"/>
            <a:ext cx="303914" cy="657224"/>
          </a:xfrm>
          <a:prstGeom prst="arc">
            <a:avLst>
              <a:gd name="adj1" fmla="val 16200000"/>
              <a:gd name="adj2" fmla="val 5071195"/>
            </a:avLst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563736" y="2428212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Symbol" pitchFamily="18" charset="2"/>
              </a:rPr>
              <a:t>b</a:t>
            </a:r>
            <a:endParaRPr lang="en-US" b="1" dirty="0">
              <a:solidFill>
                <a:srgbClr val="FF0000"/>
              </a:solidFill>
              <a:latin typeface="Symbol" pitchFamily="18" charset="2"/>
            </a:endParaRPr>
          </a:p>
        </p:txBody>
      </p:sp>
      <p:pic>
        <p:nvPicPr>
          <p:cNvPr id="27" name="Picture 2" descr="D:\Documents and Settings\srickman\Local Settings\Temporary Internet Files\Content.IE5\7QRB58XD\MC900434719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7607211">
            <a:off x="7286768" y="1485900"/>
            <a:ext cx="485632" cy="485632"/>
          </a:xfrm>
          <a:prstGeom prst="rect">
            <a:avLst/>
          </a:prstGeom>
          <a:noFill/>
        </p:spPr>
      </p:pic>
      <p:cxnSp>
        <p:nvCxnSpPr>
          <p:cNvPr id="28" name="Straight Connector 27"/>
          <p:cNvCxnSpPr>
            <a:stCxn id="20" idx="0"/>
          </p:cNvCxnSpPr>
          <p:nvPr/>
        </p:nvCxnSpPr>
        <p:spPr>
          <a:xfrm rot="5400000" flipH="1" flipV="1">
            <a:off x="6744705" y="2021202"/>
            <a:ext cx="372372" cy="463818"/>
          </a:xfrm>
          <a:prstGeom prst="line">
            <a:avLst/>
          </a:prstGeom>
          <a:ln w="25400">
            <a:solidFill>
              <a:srgbClr val="00B050">
                <a:alpha val="47843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7392286" y="1856712"/>
            <a:ext cx="30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  <a:latin typeface="Symbol" pitchFamily="18" charset="2"/>
              </a:rPr>
              <a:t>q</a:t>
            </a:r>
            <a:endParaRPr lang="en-US" b="1" dirty="0">
              <a:solidFill>
                <a:srgbClr val="00B050"/>
              </a:solidFill>
              <a:latin typeface="Symbol" pitchFamily="18" charset="2"/>
            </a:endParaRPr>
          </a:p>
        </p:txBody>
      </p:sp>
      <p:cxnSp>
        <p:nvCxnSpPr>
          <p:cNvPr id="30" name="Straight Connector 29"/>
          <p:cNvCxnSpPr/>
          <p:nvPr/>
        </p:nvCxnSpPr>
        <p:spPr>
          <a:xfrm flipV="1">
            <a:off x="7172325" y="1828802"/>
            <a:ext cx="285750" cy="238123"/>
          </a:xfrm>
          <a:prstGeom prst="line">
            <a:avLst/>
          </a:prstGeom>
          <a:ln w="25400">
            <a:solidFill>
              <a:srgbClr val="00B05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Arc 30"/>
          <p:cNvSpPr/>
          <p:nvPr/>
        </p:nvSpPr>
        <p:spPr>
          <a:xfrm>
            <a:off x="7154162" y="1990725"/>
            <a:ext cx="227713" cy="381000"/>
          </a:xfrm>
          <a:prstGeom prst="arc">
            <a:avLst>
              <a:gd name="adj1" fmla="val 16200000"/>
              <a:gd name="adj2" fmla="val 5071195"/>
            </a:avLst>
          </a:prstGeom>
          <a:ln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/>
          <p:cNvSpPr/>
          <p:nvPr/>
        </p:nvSpPr>
        <p:spPr>
          <a:xfrm rot="20192097">
            <a:off x="4997789" y="4321967"/>
            <a:ext cx="3450801" cy="81045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3" name="Picture 4" descr="D:\Documents and Settings\srickman\Local Settings\Temporary Internet Files\Content.IE5\7QRB58XD\MC900438066[1].pn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-6000"/>
          </a:blip>
          <a:srcRect/>
          <a:stretch>
            <a:fillRect/>
          </a:stretch>
        </p:blipFill>
        <p:spPr bwMode="auto">
          <a:xfrm>
            <a:off x="5963536" y="4076037"/>
            <a:ext cx="1400174" cy="1400174"/>
          </a:xfrm>
          <a:prstGeom prst="rect">
            <a:avLst/>
          </a:prstGeom>
          <a:noFill/>
        </p:spPr>
      </p:pic>
      <p:pic>
        <p:nvPicPr>
          <p:cNvPr id="34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48901"/>
          <a:stretch>
            <a:fillRect/>
          </a:stretch>
        </p:blipFill>
        <p:spPr bwMode="auto">
          <a:xfrm rot="20192097">
            <a:off x="5053614" y="4697458"/>
            <a:ext cx="3505200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49510" y="5238086"/>
            <a:ext cx="371475" cy="371475"/>
          </a:xfrm>
          <a:prstGeom prst="rect">
            <a:avLst/>
          </a:prstGeom>
          <a:noFill/>
        </p:spPr>
      </p:pic>
      <p:cxnSp>
        <p:nvCxnSpPr>
          <p:cNvPr id="36" name="Straight Arrow Connector 35"/>
          <p:cNvCxnSpPr/>
          <p:nvPr/>
        </p:nvCxnSpPr>
        <p:spPr>
          <a:xfrm>
            <a:off x="7260600" y="4973618"/>
            <a:ext cx="788025" cy="388957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34" idx="0"/>
          </p:cNvCxnSpPr>
          <p:nvPr/>
        </p:nvCxnSpPr>
        <p:spPr>
          <a:xfrm rot="16200000" flipH="1">
            <a:off x="6859902" y="4573902"/>
            <a:ext cx="256278" cy="540018"/>
          </a:xfrm>
          <a:prstGeom prst="straightConnector1">
            <a:avLst/>
          </a:prstGeom>
          <a:ln w="25400">
            <a:solidFill>
              <a:schemeClr val="tx1">
                <a:alpha val="40000"/>
              </a:schemeClr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Arc 37"/>
          <p:cNvSpPr/>
          <p:nvPr/>
        </p:nvSpPr>
        <p:spPr>
          <a:xfrm>
            <a:off x="7000876" y="4238625"/>
            <a:ext cx="781050" cy="828673"/>
          </a:xfrm>
          <a:prstGeom prst="arc">
            <a:avLst>
              <a:gd name="adj1" fmla="val 16534076"/>
              <a:gd name="adj2" fmla="val 5071195"/>
            </a:avLst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pic>
        <p:nvPicPr>
          <p:cNvPr id="39" name="Picture 2" descr="D:\Documents and Settings\srickman\Local Settings\Temporary Internet Files\Content.IE5\7QRB58XD\MC900434719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7607211">
            <a:off x="7305818" y="3762375"/>
            <a:ext cx="485632" cy="485632"/>
          </a:xfrm>
          <a:prstGeom prst="rect">
            <a:avLst/>
          </a:prstGeom>
          <a:noFill/>
        </p:spPr>
      </p:pic>
      <p:cxnSp>
        <p:nvCxnSpPr>
          <p:cNvPr id="40" name="Straight Connector 39"/>
          <p:cNvCxnSpPr>
            <a:stCxn id="34" idx="0"/>
          </p:cNvCxnSpPr>
          <p:nvPr/>
        </p:nvCxnSpPr>
        <p:spPr>
          <a:xfrm rot="5400000" flipH="1" flipV="1">
            <a:off x="6763755" y="4297677"/>
            <a:ext cx="372372" cy="463818"/>
          </a:xfrm>
          <a:prstGeom prst="line">
            <a:avLst/>
          </a:prstGeom>
          <a:ln w="25400">
            <a:solidFill>
              <a:schemeClr val="tx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V="1">
            <a:off x="7191375" y="4105277"/>
            <a:ext cx="285750" cy="238123"/>
          </a:xfrm>
          <a:prstGeom prst="line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7382761" y="4342737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Symbol" pitchFamily="18" charset="2"/>
                <a:sym typeface="Symbol"/>
              </a:rPr>
              <a:t></a:t>
            </a:r>
            <a:endParaRPr lang="en-US" b="1" dirty="0">
              <a:latin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Aside:  The Form Factor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51207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3613" y="2066925"/>
            <a:ext cx="5143409" cy="1992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838202" y="1447800"/>
            <a:ext cx="2771773" cy="4514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 </a:t>
            </a:r>
            <a:r>
              <a:rPr lang="en-US" sz="2800" b="1" dirty="0" smtClean="0"/>
              <a:t>form factor </a:t>
            </a:r>
            <a:r>
              <a:rPr lang="en-US" sz="2800" dirty="0" smtClean="0"/>
              <a:t>describes how well one object can "see" another object;</a:t>
            </a:r>
          </a:p>
          <a:p>
            <a:endParaRPr lang="en-US" sz="2800" dirty="0" smtClean="0"/>
          </a:p>
          <a:p>
            <a:r>
              <a:rPr lang="en-US" sz="2800" dirty="0" smtClean="0"/>
              <a:t>The form factor may take on a value from zero to unity.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1211" name="Rectangle 11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48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44833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05200" y="4505325"/>
            <a:ext cx="5210175" cy="962025"/>
          </a:xfrm>
          <a:prstGeom prst="rect">
            <a:avLst/>
          </a:prstGeom>
          <a:noFill/>
        </p:spPr>
      </p:pic>
      <p:sp>
        <p:nvSpPr>
          <p:cNvPr id="1144835" name="Rectangle 3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Aside:  Form Factor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47799"/>
            <a:ext cx="438238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</a:t>
            </a:r>
            <a:r>
              <a:rPr lang="en-US" sz="2800" dirty="0" err="1" smtClean="0"/>
              <a:t>Nusselt</a:t>
            </a:r>
            <a:r>
              <a:rPr lang="en-US" sz="2800" dirty="0" smtClean="0"/>
              <a:t> Sphere technique is one of many ways to calculate form factors;</a:t>
            </a:r>
          </a:p>
          <a:p>
            <a:endParaRPr lang="en-US" sz="2800" dirty="0" smtClean="0"/>
          </a:p>
          <a:p>
            <a:r>
              <a:rPr lang="en-US" sz="2800" dirty="0" smtClean="0"/>
              <a:t>The form factor from dA</a:t>
            </a:r>
            <a:r>
              <a:rPr lang="en-US" sz="2800" baseline="-25000" dirty="0" smtClean="0"/>
              <a:t>1</a:t>
            </a:r>
            <a:r>
              <a:rPr lang="en-US" sz="2800" dirty="0" smtClean="0"/>
              <a:t> to Surface 2 is calculated as the projected area, A</a:t>
            </a:r>
            <a:r>
              <a:rPr lang="en-US" sz="2800" baseline="-25000" dirty="0" smtClean="0"/>
              <a:t>P</a:t>
            </a:r>
            <a:r>
              <a:rPr lang="en-US" sz="2800" dirty="0" smtClean="0"/>
              <a:t>, divided by the area of the hemisphere's circular base.</a:t>
            </a:r>
          </a:p>
        </p:txBody>
      </p:sp>
      <p:sp>
        <p:nvSpPr>
          <p:cNvPr id="7" name="Oval 6"/>
          <p:cNvSpPr/>
          <p:nvPr/>
        </p:nvSpPr>
        <p:spPr>
          <a:xfrm>
            <a:off x="6074734" y="4277850"/>
            <a:ext cx="1850065" cy="184708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9809" name="Picture 1"/>
          <p:cNvPicPr>
            <a:picLocks noChangeAspect="1" noChangeArrowheads="1"/>
          </p:cNvPicPr>
          <p:nvPr/>
        </p:nvPicPr>
        <p:blipFill>
          <a:blip r:embed="rId2" cstate="print"/>
          <a:srcRect t="68188"/>
          <a:stretch>
            <a:fillRect/>
          </a:stretch>
        </p:blipFill>
        <p:spPr bwMode="auto">
          <a:xfrm>
            <a:off x="5152803" y="1881963"/>
            <a:ext cx="3771900" cy="1218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>
            <a:stCxn id="11" idx="3"/>
          </p:cNvCxnSpPr>
          <p:nvPr/>
        </p:nvCxnSpPr>
        <p:spPr>
          <a:xfrm rot="5400000" flipH="1">
            <a:off x="4578645" y="2800351"/>
            <a:ext cx="3200400" cy="1618805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11" idx="4"/>
          </p:cNvCxnSpPr>
          <p:nvPr/>
        </p:nvCxnSpPr>
        <p:spPr>
          <a:xfrm rot="5400000" flipH="1" flipV="1">
            <a:off x="6254601" y="2713959"/>
            <a:ext cx="3242930" cy="174905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>
            <a:spLocks noChangeAspect="1"/>
          </p:cNvSpPr>
          <p:nvPr/>
        </p:nvSpPr>
        <p:spPr>
          <a:xfrm>
            <a:off x="6563831" y="4299118"/>
            <a:ext cx="866214" cy="209086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018027" y="5199339"/>
            <a:ext cx="1924493" cy="12014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>
            <a:spLocks noChangeAspect="1"/>
          </p:cNvSpPr>
          <p:nvPr/>
        </p:nvSpPr>
        <p:spPr>
          <a:xfrm>
            <a:off x="6578008" y="5057574"/>
            <a:ext cx="866214" cy="209086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arallelogram 10"/>
          <p:cNvSpPr/>
          <p:nvPr/>
        </p:nvSpPr>
        <p:spPr>
          <a:xfrm>
            <a:off x="6857998" y="5103628"/>
            <a:ext cx="287080" cy="106325"/>
          </a:xfrm>
          <a:prstGeom prst="parallelogram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6071190" y="4965424"/>
            <a:ext cx="1850065" cy="446567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/>
          <p:cNvCxnSpPr>
            <a:stCxn id="17" idx="2"/>
            <a:endCxn id="16" idx="2"/>
          </p:cNvCxnSpPr>
          <p:nvPr/>
        </p:nvCxnSpPr>
        <p:spPr>
          <a:xfrm rot="10800000">
            <a:off x="6563832" y="4403661"/>
            <a:ext cx="14177" cy="75845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7" idx="6"/>
            <a:endCxn id="16" idx="6"/>
          </p:cNvCxnSpPr>
          <p:nvPr/>
        </p:nvCxnSpPr>
        <p:spPr>
          <a:xfrm flipH="1" flipV="1">
            <a:off x="7430045" y="4403661"/>
            <a:ext cx="14177" cy="75845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496493" y="1977655"/>
            <a:ext cx="105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Surface 2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7400261" y="5465135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dA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cxnSp>
        <p:nvCxnSpPr>
          <p:cNvPr id="26" name="Straight Arrow Connector 25"/>
          <p:cNvCxnSpPr/>
          <p:nvPr/>
        </p:nvCxnSpPr>
        <p:spPr>
          <a:xfrm rot="16200000" flipV="1">
            <a:off x="7159288" y="4988411"/>
            <a:ext cx="361507" cy="67700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rot="5400000" flipH="1" flipV="1">
            <a:off x="6544612" y="5432474"/>
            <a:ext cx="463013" cy="2761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6542571" y="5617532"/>
            <a:ext cx="397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r>
              <a:rPr lang="en-US" baseline="-25000" dirty="0" smtClean="0"/>
              <a:t>P</a:t>
            </a:r>
            <a:endParaRPr lang="en-US" baseline="-25000" dirty="0"/>
          </a:p>
        </p:txBody>
      </p:sp>
      <p:sp>
        <p:nvSpPr>
          <p:cNvPr id="21" name="Rounded Rectangle 20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Aside:  Form Factor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47799"/>
            <a:ext cx="438238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Let's use the </a:t>
            </a:r>
            <a:r>
              <a:rPr lang="en-US" sz="2800" dirty="0" err="1" smtClean="0"/>
              <a:t>Nusselt</a:t>
            </a:r>
            <a:r>
              <a:rPr lang="en-US" sz="2800" dirty="0" smtClean="0"/>
              <a:t> Sphere technique for calculating the form factor to the planet from an orbiting plate, at altitude h above the planet, whose surface normal faces the nadir direction.</a:t>
            </a:r>
          </a:p>
        </p:txBody>
      </p:sp>
      <p:sp>
        <p:nvSpPr>
          <p:cNvPr id="7" name="Oval 6"/>
          <p:cNvSpPr/>
          <p:nvPr/>
        </p:nvSpPr>
        <p:spPr>
          <a:xfrm>
            <a:off x="6074734" y="4277850"/>
            <a:ext cx="1850065" cy="184708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9809" name="Picture 1"/>
          <p:cNvPicPr>
            <a:picLocks noChangeAspect="1" noChangeArrowheads="1"/>
          </p:cNvPicPr>
          <p:nvPr/>
        </p:nvPicPr>
        <p:blipFill>
          <a:blip r:embed="rId2" cstate="print"/>
          <a:srcRect t="68188"/>
          <a:stretch>
            <a:fillRect/>
          </a:stretch>
        </p:blipFill>
        <p:spPr bwMode="auto">
          <a:xfrm>
            <a:off x="5152803" y="1881963"/>
            <a:ext cx="3771900" cy="1218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>
            <a:stCxn id="11" idx="3"/>
          </p:cNvCxnSpPr>
          <p:nvPr/>
        </p:nvCxnSpPr>
        <p:spPr>
          <a:xfrm rot="5400000" flipH="1">
            <a:off x="4578645" y="2800351"/>
            <a:ext cx="3200400" cy="1618805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11" idx="4"/>
          </p:cNvCxnSpPr>
          <p:nvPr/>
        </p:nvCxnSpPr>
        <p:spPr>
          <a:xfrm rot="5400000" flipH="1" flipV="1">
            <a:off x="6254601" y="2713959"/>
            <a:ext cx="3242930" cy="174905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>
            <a:spLocks noChangeAspect="1"/>
          </p:cNvSpPr>
          <p:nvPr/>
        </p:nvSpPr>
        <p:spPr>
          <a:xfrm>
            <a:off x="6563831" y="4299118"/>
            <a:ext cx="866214" cy="209086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018027" y="5199339"/>
            <a:ext cx="1924493" cy="12014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>
            <a:spLocks noChangeAspect="1"/>
          </p:cNvSpPr>
          <p:nvPr/>
        </p:nvSpPr>
        <p:spPr>
          <a:xfrm>
            <a:off x="6578008" y="5057574"/>
            <a:ext cx="866214" cy="209086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arallelogram 10"/>
          <p:cNvSpPr/>
          <p:nvPr/>
        </p:nvSpPr>
        <p:spPr>
          <a:xfrm>
            <a:off x="6857998" y="5103628"/>
            <a:ext cx="287080" cy="106325"/>
          </a:xfrm>
          <a:prstGeom prst="parallelogram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6071190" y="4965424"/>
            <a:ext cx="1850065" cy="446567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/>
          <p:cNvCxnSpPr>
            <a:stCxn id="17" idx="2"/>
            <a:endCxn id="16" idx="2"/>
          </p:cNvCxnSpPr>
          <p:nvPr/>
        </p:nvCxnSpPr>
        <p:spPr>
          <a:xfrm rot="10800000">
            <a:off x="6563832" y="4403661"/>
            <a:ext cx="14177" cy="75845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7" idx="6"/>
            <a:endCxn id="16" idx="6"/>
          </p:cNvCxnSpPr>
          <p:nvPr/>
        </p:nvCxnSpPr>
        <p:spPr>
          <a:xfrm flipH="1" flipV="1">
            <a:off x="7430045" y="4403661"/>
            <a:ext cx="14177" cy="75845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443870" y="1605515"/>
            <a:ext cx="7797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Planet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7400261" y="5465135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dA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cxnSp>
        <p:nvCxnSpPr>
          <p:cNvPr id="26" name="Straight Arrow Connector 25"/>
          <p:cNvCxnSpPr/>
          <p:nvPr/>
        </p:nvCxnSpPr>
        <p:spPr>
          <a:xfrm rot="16200000" flipV="1">
            <a:off x="7159288" y="4988411"/>
            <a:ext cx="361507" cy="67700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5400000">
            <a:off x="5810694" y="1525772"/>
            <a:ext cx="1318437" cy="101009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485857" y="1775634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/>
              <a:t>r</a:t>
            </a:r>
            <a:r>
              <a:rPr lang="en-US" b="1" baseline="-25000" dirty="0" smtClean="0"/>
              <a:t>e</a:t>
            </a:r>
            <a:endParaRPr lang="en-US" b="1" baseline="-25000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6996223" y="1339702"/>
            <a:ext cx="1605517" cy="8612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1" idx="4"/>
          </p:cNvCxnSpPr>
          <p:nvPr/>
        </p:nvCxnSpPr>
        <p:spPr>
          <a:xfrm rot="5400000" flipH="1">
            <a:off x="5069072" y="3277487"/>
            <a:ext cx="3859618" cy="53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5400000" flipH="1" flipV="1">
            <a:off x="6544612" y="5432474"/>
            <a:ext cx="463013" cy="2761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542571" y="5617532"/>
            <a:ext cx="397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r>
              <a:rPr lang="en-US" baseline="-25000" dirty="0" smtClean="0"/>
              <a:t>P</a:t>
            </a:r>
            <a:endParaRPr lang="en-US" baseline="-25000" dirty="0"/>
          </a:p>
        </p:txBody>
      </p:sp>
      <p:cxnSp>
        <p:nvCxnSpPr>
          <p:cNvPr id="38" name="Straight Connector 37"/>
          <p:cNvCxnSpPr>
            <a:stCxn id="16" idx="6"/>
          </p:cNvCxnSpPr>
          <p:nvPr/>
        </p:nvCxnSpPr>
        <p:spPr>
          <a:xfrm flipH="1" flipV="1">
            <a:off x="6996223" y="4391247"/>
            <a:ext cx="433822" cy="124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Left Brace 38"/>
          <p:cNvSpPr/>
          <p:nvPr/>
        </p:nvSpPr>
        <p:spPr>
          <a:xfrm>
            <a:off x="5996762" y="3094075"/>
            <a:ext cx="829339" cy="1967024"/>
          </a:xfrm>
          <a:prstGeom prst="lef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5635256" y="3891516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h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701513" y="1353876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</a:rPr>
              <a:t>r</a:t>
            </a:r>
            <a:r>
              <a:rPr lang="en-US" b="1" baseline="-25000" dirty="0" smtClean="0">
                <a:solidFill>
                  <a:srgbClr val="0070C0"/>
                </a:solidFill>
              </a:rPr>
              <a:t>e</a:t>
            </a:r>
            <a:endParaRPr lang="en-US" b="1" baseline="-25000" dirty="0">
              <a:solidFill>
                <a:srgbClr val="0070C0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 rot="1740000">
            <a:off x="8474151" y="2169040"/>
            <a:ext cx="116958" cy="116958"/>
          </a:xfrm>
          <a:prstGeom prst="rect">
            <a:avLst/>
          </a:prstGeom>
          <a:noFill/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ounded Rectangle 29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Aside:  Form Factor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6074734" y="4277850"/>
            <a:ext cx="1850065" cy="1847088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9809" name="Picture 1"/>
          <p:cNvPicPr>
            <a:picLocks noChangeAspect="1" noChangeArrowheads="1"/>
          </p:cNvPicPr>
          <p:nvPr/>
        </p:nvPicPr>
        <p:blipFill>
          <a:blip r:embed="rId2" cstate="print"/>
          <a:srcRect t="68188"/>
          <a:stretch>
            <a:fillRect/>
          </a:stretch>
        </p:blipFill>
        <p:spPr bwMode="auto">
          <a:xfrm>
            <a:off x="5152803" y="1881963"/>
            <a:ext cx="3771900" cy="1218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>
            <a:stCxn id="11" idx="3"/>
          </p:cNvCxnSpPr>
          <p:nvPr/>
        </p:nvCxnSpPr>
        <p:spPr>
          <a:xfrm rot="5400000" flipH="1">
            <a:off x="4578645" y="2800351"/>
            <a:ext cx="3200400" cy="161880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>
            <a:spLocks noChangeAspect="1"/>
          </p:cNvSpPr>
          <p:nvPr/>
        </p:nvSpPr>
        <p:spPr>
          <a:xfrm>
            <a:off x="6563831" y="4299118"/>
            <a:ext cx="866214" cy="209086"/>
          </a:xfrm>
          <a:prstGeom prst="ellipse">
            <a:avLst/>
          </a:prstGeom>
          <a:noFill/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018027" y="5199339"/>
            <a:ext cx="1924493" cy="12014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>
            <a:spLocks noChangeAspect="1"/>
          </p:cNvSpPr>
          <p:nvPr/>
        </p:nvSpPr>
        <p:spPr>
          <a:xfrm>
            <a:off x="6578008" y="5057574"/>
            <a:ext cx="866214" cy="209086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arallelogram 10"/>
          <p:cNvSpPr/>
          <p:nvPr/>
        </p:nvSpPr>
        <p:spPr>
          <a:xfrm>
            <a:off x="6857998" y="5103628"/>
            <a:ext cx="287080" cy="106325"/>
          </a:xfrm>
          <a:prstGeom prst="parallelogram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6071190" y="4965424"/>
            <a:ext cx="1850065" cy="446567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/>
          <p:cNvCxnSpPr>
            <a:stCxn id="17" idx="2"/>
            <a:endCxn id="16" idx="2"/>
          </p:cNvCxnSpPr>
          <p:nvPr/>
        </p:nvCxnSpPr>
        <p:spPr>
          <a:xfrm rot="10800000">
            <a:off x="6563832" y="4403661"/>
            <a:ext cx="14177" cy="75845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7" idx="6"/>
            <a:endCxn id="16" idx="6"/>
          </p:cNvCxnSpPr>
          <p:nvPr/>
        </p:nvCxnSpPr>
        <p:spPr>
          <a:xfrm flipH="1" flipV="1">
            <a:off x="7430045" y="4403661"/>
            <a:ext cx="14177" cy="75845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443870" y="1605515"/>
            <a:ext cx="7797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Planet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400261" y="5465135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dA1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6" name="Straight Arrow Connector 25"/>
          <p:cNvCxnSpPr/>
          <p:nvPr/>
        </p:nvCxnSpPr>
        <p:spPr>
          <a:xfrm rot="16200000" flipV="1">
            <a:off x="7159288" y="4988411"/>
            <a:ext cx="361507" cy="67700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5400000">
            <a:off x="5810694" y="1525772"/>
            <a:ext cx="1318437" cy="101009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485857" y="1775634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r</a:t>
            </a:r>
            <a:r>
              <a:rPr lang="en-US" b="1" baseline="-25000" dirty="0" smtClean="0">
                <a:solidFill>
                  <a:schemeClr val="bg1">
                    <a:lumMod val="65000"/>
                  </a:schemeClr>
                </a:solidFill>
              </a:rPr>
              <a:t>e</a:t>
            </a:r>
            <a:endParaRPr lang="en-US" b="1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6996223" y="1339702"/>
            <a:ext cx="1605517" cy="861238"/>
          </a:xfrm>
          <a:prstGeom prst="line">
            <a:avLst/>
          </a:prstGeom>
          <a:ln w="317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16" idx="6"/>
          </p:cNvCxnSpPr>
          <p:nvPr/>
        </p:nvCxnSpPr>
        <p:spPr>
          <a:xfrm flipH="1" flipV="1">
            <a:off x="6996223" y="4391247"/>
            <a:ext cx="433822" cy="12414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5400000" flipH="1" flipV="1">
            <a:off x="6544612" y="5432474"/>
            <a:ext cx="463013" cy="2761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542571" y="5617532"/>
            <a:ext cx="397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A</a:t>
            </a:r>
            <a:r>
              <a:rPr lang="en-US" baseline="-25000" dirty="0" smtClean="0">
                <a:solidFill>
                  <a:schemeClr val="bg1">
                    <a:lumMod val="65000"/>
                  </a:schemeClr>
                </a:solidFill>
              </a:rPr>
              <a:t>P</a:t>
            </a:r>
            <a:endParaRPr lang="en-US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9" name="Left Brace 38"/>
          <p:cNvSpPr/>
          <p:nvPr/>
        </p:nvSpPr>
        <p:spPr>
          <a:xfrm>
            <a:off x="5996762" y="3094075"/>
            <a:ext cx="829339" cy="1967024"/>
          </a:xfrm>
          <a:prstGeom prst="leftBrac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5635256" y="3891516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</a:rPr>
              <a:t>h</a:t>
            </a:r>
            <a:endParaRPr lang="en-US" b="1" dirty="0">
              <a:solidFill>
                <a:srgbClr val="00B050"/>
              </a:solidFill>
            </a:endParaRPr>
          </a:p>
        </p:txBody>
      </p:sp>
      <p:cxnSp>
        <p:nvCxnSpPr>
          <p:cNvPr id="32" name="Straight Connector 31"/>
          <p:cNvCxnSpPr>
            <a:stCxn id="11" idx="4"/>
          </p:cNvCxnSpPr>
          <p:nvPr/>
        </p:nvCxnSpPr>
        <p:spPr>
          <a:xfrm rot="5400000" flipH="1">
            <a:off x="6584211" y="4792627"/>
            <a:ext cx="829339" cy="5315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11" idx="4"/>
            <a:endCxn id="16" idx="6"/>
          </p:cNvCxnSpPr>
          <p:nvPr/>
        </p:nvCxnSpPr>
        <p:spPr>
          <a:xfrm rot="5400000" flipH="1" flipV="1">
            <a:off x="6812645" y="4592553"/>
            <a:ext cx="806292" cy="428507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7701513" y="1353876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</a:rPr>
              <a:t>r</a:t>
            </a:r>
            <a:r>
              <a:rPr lang="en-US" b="1" baseline="-25000" dirty="0" smtClean="0">
                <a:solidFill>
                  <a:srgbClr val="00B050"/>
                </a:solidFill>
              </a:rPr>
              <a:t>e</a:t>
            </a:r>
            <a:endParaRPr lang="en-US" b="1" baseline="-25000" dirty="0">
              <a:solidFill>
                <a:srgbClr val="00B050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 rot="1740000">
            <a:off x="8474151" y="2169040"/>
            <a:ext cx="116958" cy="116958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6574462" y="2438396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</a:rPr>
              <a:t>r</a:t>
            </a:r>
            <a:r>
              <a:rPr lang="en-US" b="1" baseline="-25000" dirty="0" smtClean="0">
                <a:solidFill>
                  <a:srgbClr val="00B050"/>
                </a:solidFill>
              </a:rPr>
              <a:t>e</a:t>
            </a:r>
            <a:endParaRPr lang="en-US" b="1" baseline="-25000" dirty="0">
              <a:solidFill>
                <a:srgbClr val="00B05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38202" y="1447799"/>
            <a:ext cx="438238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see that we can construct a right triangle (in </a:t>
            </a:r>
            <a:r>
              <a:rPr lang="en-US" sz="2800" dirty="0" smtClean="0">
                <a:solidFill>
                  <a:srgbClr val="00B050"/>
                </a:solidFill>
              </a:rPr>
              <a:t>green</a:t>
            </a:r>
            <a:r>
              <a:rPr lang="en-US" sz="2800" dirty="0" smtClean="0"/>
              <a:t>) with a short side measuring r</a:t>
            </a:r>
            <a:r>
              <a:rPr lang="en-US" sz="2800" baseline="-25000" dirty="0" smtClean="0"/>
              <a:t>e</a:t>
            </a:r>
            <a:r>
              <a:rPr lang="en-US" sz="2800" dirty="0" smtClean="0"/>
              <a:t> and a hypotenuse measuring </a:t>
            </a:r>
            <a:r>
              <a:rPr lang="en-US" sz="2800" dirty="0" err="1" smtClean="0"/>
              <a:t>r</a:t>
            </a:r>
            <a:r>
              <a:rPr lang="en-US" sz="2800" baseline="-25000" dirty="0" err="1" smtClean="0"/>
              <a:t>e</a:t>
            </a:r>
            <a:r>
              <a:rPr lang="en-US" sz="2800" dirty="0" err="1" smtClean="0"/>
              <a:t>+h</a:t>
            </a:r>
            <a:r>
              <a:rPr lang="en-US" sz="2800" dirty="0" smtClean="0"/>
              <a:t>;</a:t>
            </a:r>
          </a:p>
          <a:p>
            <a:endParaRPr lang="en-US" sz="2800" dirty="0" smtClean="0"/>
          </a:p>
          <a:p>
            <a:r>
              <a:rPr lang="en-US" sz="2800" dirty="0" smtClean="0"/>
              <a:t>We define the angle </a:t>
            </a:r>
            <a:r>
              <a:rPr lang="en-US" sz="2800" dirty="0" smtClean="0">
                <a:latin typeface="Symbol" pitchFamily="18" charset="2"/>
              </a:rPr>
              <a:t>f</a:t>
            </a:r>
            <a:r>
              <a:rPr lang="en-US" sz="2800" dirty="0" smtClean="0"/>
              <a:t> by noting:</a:t>
            </a:r>
          </a:p>
          <a:p>
            <a:endParaRPr lang="en-US" sz="2800" dirty="0" smtClean="0"/>
          </a:p>
          <a:p>
            <a:endParaRPr lang="en-US" sz="2800" dirty="0" smtClean="0"/>
          </a:p>
        </p:txBody>
      </p:sp>
      <p:sp>
        <p:nvSpPr>
          <p:cNvPr id="42" name="TextBox 41"/>
          <p:cNvSpPr txBox="1"/>
          <p:nvPr/>
        </p:nvSpPr>
        <p:spPr>
          <a:xfrm>
            <a:off x="6964325" y="4508203"/>
            <a:ext cx="30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  <a:latin typeface="Symbol" pitchFamily="18" charset="2"/>
              </a:rPr>
              <a:t>f</a:t>
            </a:r>
            <a:endParaRPr lang="en-US" b="1" dirty="0">
              <a:solidFill>
                <a:srgbClr val="00B050"/>
              </a:solidFill>
              <a:latin typeface="Symbol" pitchFamily="18" charset="2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81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9812" name="Rectangle 4"/>
          <p:cNvSpPr>
            <a:spLocks noChangeArrowheads="1"/>
          </p:cNvSpPr>
          <p:nvPr/>
        </p:nvSpPr>
        <p:spPr bwMode="auto">
          <a:xfrm>
            <a:off x="0" y="1323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981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9815" name="Rectangle 7"/>
          <p:cNvSpPr>
            <a:spLocks noChangeArrowheads="1"/>
          </p:cNvSpPr>
          <p:nvPr/>
        </p:nvSpPr>
        <p:spPr bwMode="auto">
          <a:xfrm>
            <a:off x="0" y="1323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176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41761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81200" y="5143500"/>
            <a:ext cx="2124075" cy="866775"/>
          </a:xfrm>
          <a:prstGeom prst="rect">
            <a:avLst/>
          </a:prstGeom>
          <a:noFill/>
        </p:spPr>
      </p:pic>
      <p:sp>
        <p:nvSpPr>
          <p:cNvPr id="1141763" name="Rectangle 3"/>
          <p:cNvSpPr>
            <a:spLocks noChangeArrowheads="1"/>
          </p:cNvSpPr>
          <p:nvPr/>
        </p:nvSpPr>
        <p:spPr bwMode="auto">
          <a:xfrm>
            <a:off x="0" y="1323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cxnSp>
        <p:nvCxnSpPr>
          <p:cNvPr id="15" name="Straight Connector 14"/>
          <p:cNvCxnSpPr>
            <a:stCxn id="11" idx="4"/>
          </p:cNvCxnSpPr>
          <p:nvPr/>
        </p:nvCxnSpPr>
        <p:spPr>
          <a:xfrm rot="5400000" flipH="1" flipV="1">
            <a:off x="6254601" y="2713959"/>
            <a:ext cx="3242930" cy="1749057"/>
          </a:xfrm>
          <a:prstGeom prst="line">
            <a:avLst/>
          </a:prstGeom>
          <a:ln w="31750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1" idx="4"/>
          </p:cNvCxnSpPr>
          <p:nvPr/>
        </p:nvCxnSpPr>
        <p:spPr>
          <a:xfrm rot="5400000" flipH="1">
            <a:off x="5069072" y="3277487"/>
            <a:ext cx="3859618" cy="5315"/>
          </a:xfrm>
          <a:prstGeom prst="line">
            <a:avLst/>
          </a:prstGeom>
          <a:ln w="317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/>
          <p:cNvSpPr txBox="1"/>
          <p:nvPr/>
        </p:nvSpPr>
        <p:spPr>
          <a:xfrm>
            <a:off x="7060014" y="3987206"/>
            <a:ext cx="29046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x</a:t>
            </a:r>
            <a:endParaRPr lang="en-US" b="1" baseline="-25000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Aside:  Form Factor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6074734" y="4277850"/>
            <a:ext cx="1850065" cy="1847088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9809" name="Picture 1"/>
          <p:cNvPicPr>
            <a:picLocks noChangeAspect="1" noChangeArrowheads="1"/>
          </p:cNvPicPr>
          <p:nvPr/>
        </p:nvPicPr>
        <p:blipFill>
          <a:blip r:embed="rId2" cstate="print"/>
          <a:srcRect t="68188"/>
          <a:stretch>
            <a:fillRect/>
          </a:stretch>
        </p:blipFill>
        <p:spPr bwMode="auto">
          <a:xfrm>
            <a:off x="5152803" y="1881963"/>
            <a:ext cx="3771900" cy="1218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>
            <a:stCxn id="11" idx="3"/>
          </p:cNvCxnSpPr>
          <p:nvPr/>
        </p:nvCxnSpPr>
        <p:spPr>
          <a:xfrm rot="5400000" flipH="1">
            <a:off x="4578645" y="2800351"/>
            <a:ext cx="3200400" cy="161880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11" idx="4"/>
          </p:cNvCxnSpPr>
          <p:nvPr/>
        </p:nvCxnSpPr>
        <p:spPr>
          <a:xfrm rot="5400000" flipH="1" flipV="1">
            <a:off x="6254601" y="2713959"/>
            <a:ext cx="3242930" cy="1749057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>
            <a:spLocks noChangeAspect="1"/>
          </p:cNvSpPr>
          <p:nvPr/>
        </p:nvSpPr>
        <p:spPr>
          <a:xfrm>
            <a:off x="6563831" y="4299118"/>
            <a:ext cx="866214" cy="209086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018027" y="5199339"/>
            <a:ext cx="1924493" cy="12014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>
            <a:spLocks noChangeAspect="1"/>
          </p:cNvSpPr>
          <p:nvPr/>
        </p:nvSpPr>
        <p:spPr>
          <a:xfrm>
            <a:off x="6578008" y="5057574"/>
            <a:ext cx="866214" cy="209086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arallelogram 10"/>
          <p:cNvSpPr/>
          <p:nvPr/>
        </p:nvSpPr>
        <p:spPr>
          <a:xfrm>
            <a:off x="6857998" y="5103628"/>
            <a:ext cx="287080" cy="106325"/>
          </a:xfrm>
          <a:prstGeom prst="parallelogram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6071190" y="4965424"/>
            <a:ext cx="1850065" cy="446567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/>
          <p:cNvCxnSpPr>
            <a:stCxn id="17" idx="2"/>
            <a:endCxn id="16" idx="2"/>
          </p:cNvCxnSpPr>
          <p:nvPr/>
        </p:nvCxnSpPr>
        <p:spPr>
          <a:xfrm rot="10800000">
            <a:off x="6563832" y="4403661"/>
            <a:ext cx="14177" cy="75845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7" idx="6"/>
            <a:endCxn id="16" idx="6"/>
          </p:cNvCxnSpPr>
          <p:nvPr/>
        </p:nvCxnSpPr>
        <p:spPr>
          <a:xfrm flipH="1" flipV="1">
            <a:off x="7430045" y="4403661"/>
            <a:ext cx="14177" cy="75845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443870" y="1605515"/>
            <a:ext cx="7797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Planet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400261" y="5465135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dA1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6" name="Straight Arrow Connector 25"/>
          <p:cNvCxnSpPr/>
          <p:nvPr/>
        </p:nvCxnSpPr>
        <p:spPr>
          <a:xfrm rot="16200000" flipV="1">
            <a:off x="7159288" y="4988411"/>
            <a:ext cx="361507" cy="67700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5400000">
            <a:off x="5810694" y="1525772"/>
            <a:ext cx="1318437" cy="101009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485857" y="1775634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r</a:t>
            </a:r>
            <a:r>
              <a:rPr lang="en-US" b="1" baseline="-25000" dirty="0" smtClean="0">
                <a:solidFill>
                  <a:schemeClr val="bg1">
                    <a:lumMod val="65000"/>
                  </a:schemeClr>
                </a:solidFill>
              </a:rPr>
              <a:t>e</a:t>
            </a:r>
            <a:endParaRPr lang="en-US" b="1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6996223" y="1339702"/>
            <a:ext cx="1605517" cy="861238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1" idx="4"/>
          </p:cNvCxnSpPr>
          <p:nvPr/>
        </p:nvCxnSpPr>
        <p:spPr>
          <a:xfrm rot="5400000" flipH="1">
            <a:off x="5069072" y="3277487"/>
            <a:ext cx="3859618" cy="5315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5400000" flipH="1" flipV="1">
            <a:off x="6544612" y="5432474"/>
            <a:ext cx="463013" cy="2761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542571" y="5617532"/>
            <a:ext cx="397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A</a:t>
            </a:r>
            <a:r>
              <a:rPr lang="en-US" baseline="-25000" dirty="0" smtClean="0">
                <a:solidFill>
                  <a:schemeClr val="bg1">
                    <a:lumMod val="65000"/>
                  </a:schemeClr>
                </a:solidFill>
              </a:rPr>
              <a:t>P</a:t>
            </a:r>
            <a:endParaRPr lang="en-US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8" name="Straight Connector 37"/>
          <p:cNvCxnSpPr>
            <a:stCxn id="16" idx="6"/>
          </p:cNvCxnSpPr>
          <p:nvPr/>
        </p:nvCxnSpPr>
        <p:spPr>
          <a:xfrm flipH="1" flipV="1">
            <a:off x="6996223" y="4391247"/>
            <a:ext cx="433822" cy="12414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Left Brace 38"/>
          <p:cNvSpPr/>
          <p:nvPr/>
        </p:nvSpPr>
        <p:spPr>
          <a:xfrm>
            <a:off x="5996762" y="3094075"/>
            <a:ext cx="829339" cy="1967024"/>
          </a:xfrm>
          <a:prstGeom prst="leftBrac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5635256" y="3891516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h</a:t>
            </a:r>
            <a:endParaRPr lang="en-US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701513" y="1353876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r</a:t>
            </a:r>
            <a:r>
              <a:rPr lang="en-US" b="1" baseline="-25000" dirty="0" smtClean="0">
                <a:solidFill>
                  <a:schemeClr val="bg1">
                    <a:lumMod val="65000"/>
                  </a:schemeClr>
                </a:solidFill>
              </a:rPr>
              <a:t>e</a:t>
            </a:r>
            <a:endParaRPr lang="en-US" b="1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 rot="1740000">
            <a:off x="8474151" y="2169040"/>
            <a:ext cx="116958" cy="116958"/>
          </a:xfrm>
          <a:prstGeom prst="rect">
            <a:avLst/>
          </a:pr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" name="Straight Connector 31"/>
          <p:cNvCxnSpPr>
            <a:stCxn id="11" idx="4"/>
          </p:cNvCxnSpPr>
          <p:nvPr/>
        </p:nvCxnSpPr>
        <p:spPr>
          <a:xfrm rot="5400000" flipH="1">
            <a:off x="6584211" y="4792627"/>
            <a:ext cx="829339" cy="5315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6574462" y="2438396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r</a:t>
            </a:r>
            <a:r>
              <a:rPr lang="en-US" b="1" baseline="-25000" dirty="0" smtClean="0">
                <a:solidFill>
                  <a:schemeClr val="bg1">
                    <a:lumMod val="65000"/>
                  </a:schemeClr>
                </a:solidFill>
              </a:rPr>
              <a:t>e</a:t>
            </a:r>
            <a:endParaRPr lang="en-US" b="1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38202" y="1447799"/>
            <a:ext cx="438238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Similarly, we can construct a right triangle (in </a:t>
            </a:r>
            <a:r>
              <a:rPr lang="en-US" sz="2800" dirty="0" smtClean="0">
                <a:solidFill>
                  <a:srgbClr val="FF0000"/>
                </a:solidFill>
              </a:rPr>
              <a:t>red</a:t>
            </a:r>
            <a:r>
              <a:rPr lang="en-US" sz="2800" dirty="0" smtClean="0"/>
              <a:t>) with a  hypotenuse measuring unity and the angle </a:t>
            </a:r>
            <a:r>
              <a:rPr lang="en-US" sz="2800" dirty="0" smtClean="0">
                <a:latin typeface="Symbol" pitchFamily="18" charset="2"/>
              </a:rPr>
              <a:t>f</a:t>
            </a:r>
            <a:r>
              <a:rPr lang="en-US" sz="2800" dirty="0" smtClean="0"/>
              <a:t>, already defined;</a:t>
            </a:r>
          </a:p>
          <a:p>
            <a:endParaRPr lang="en-US" sz="2800" dirty="0" smtClean="0"/>
          </a:p>
          <a:p>
            <a:r>
              <a:rPr lang="en-US" sz="2800" dirty="0" smtClean="0"/>
              <a:t>We define the distance x by noting: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964325" y="4508203"/>
            <a:ext cx="30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Symbol" pitchFamily="18" charset="2"/>
              </a:rPr>
              <a:t>f</a:t>
            </a:r>
            <a:endParaRPr lang="en-US" b="1" dirty="0">
              <a:solidFill>
                <a:srgbClr val="FF0000"/>
              </a:solidFill>
              <a:latin typeface="Symbol" pitchFamily="18" charset="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279754" y="4632248"/>
            <a:ext cx="60465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r = 1</a:t>
            </a:r>
            <a:endParaRPr lang="en-US" b="1" baseline="-25000" dirty="0">
              <a:solidFill>
                <a:srgbClr val="FF0000"/>
              </a:solidFill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07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1078" name="Rectangle 6"/>
          <p:cNvSpPr>
            <a:spLocks noChangeArrowheads="1"/>
          </p:cNvSpPr>
          <p:nvPr/>
        </p:nvSpPr>
        <p:spPr bwMode="auto">
          <a:xfrm>
            <a:off x="0" y="1323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07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40737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71575" y="5133975"/>
            <a:ext cx="4114800" cy="866775"/>
          </a:xfrm>
          <a:prstGeom prst="rect">
            <a:avLst/>
          </a:prstGeom>
          <a:noFill/>
        </p:spPr>
      </p:pic>
      <p:sp>
        <p:nvSpPr>
          <p:cNvPr id="1140739" name="Rectangle 3"/>
          <p:cNvSpPr>
            <a:spLocks noChangeArrowheads="1"/>
          </p:cNvSpPr>
          <p:nvPr/>
        </p:nvSpPr>
        <p:spPr bwMode="auto">
          <a:xfrm>
            <a:off x="0" y="1323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cxnSp>
        <p:nvCxnSpPr>
          <p:cNvPr id="37" name="Straight Connector 36"/>
          <p:cNvCxnSpPr>
            <a:stCxn id="11" idx="4"/>
            <a:endCxn id="16" idx="6"/>
          </p:cNvCxnSpPr>
          <p:nvPr/>
        </p:nvCxnSpPr>
        <p:spPr>
          <a:xfrm rot="5400000" flipH="1" flipV="1">
            <a:off x="6812645" y="4592553"/>
            <a:ext cx="806292" cy="428507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Aside:  Form Factor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6074734" y="4277850"/>
            <a:ext cx="1850065" cy="1847088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9809" name="Picture 1"/>
          <p:cNvPicPr>
            <a:picLocks noChangeAspect="1" noChangeArrowheads="1"/>
          </p:cNvPicPr>
          <p:nvPr/>
        </p:nvPicPr>
        <p:blipFill>
          <a:blip r:embed="rId2" cstate="print"/>
          <a:srcRect t="68188"/>
          <a:stretch>
            <a:fillRect/>
          </a:stretch>
        </p:blipFill>
        <p:spPr bwMode="auto">
          <a:xfrm>
            <a:off x="5152803" y="1881963"/>
            <a:ext cx="3771900" cy="1218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>
            <a:stCxn id="11" idx="3"/>
          </p:cNvCxnSpPr>
          <p:nvPr/>
        </p:nvCxnSpPr>
        <p:spPr>
          <a:xfrm rot="5400000" flipH="1">
            <a:off x="4578645" y="2800351"/>
            <a:ext cx="3200400" cy="161880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11" idx="4"/>
          </p:cNvCxnSpPr>
          <p:nvPr/>
        </p:nvCxnSpPr>
        <p:spPr>
          <a:xfrm rot="5400000" flipH="1" flipV="1">
            <a:off x="6254601" y="2713959"/>
            <a:ext cx="3242930" cy="1749057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>
            <a:spLocks noChangeAspect="1"/>
          </p:cNvSpPr>
          <p:nvPr/>
        </p:nvSpPr>
        <p:spPr>
          <a:xfrm>
            <a:off x="6563831" y="4299118"/>
            <a:ext cx="866214" cy="209086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018027" y="5199339"/>
            <a:ext cx="1924493" cy="12014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>
            <a:spLocks noChangeAspect="1"/>
          </p:cNvSpPr>
          <p:nvPr/>
        </p:nvSpPr>
        <p:spPr>
          <a:xfrm>
            <a:off x="6578008" y="5057574"/>
            <a:ext cx="866214" cy="209086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arallelogram 10"/>
          <p:cNvSpPr/>
          <p:nvPr/>
        </p:nvSpPr>
        <p:spPr>
          <a:xfrm>
            <a:off x="6857998" y="5103628"/>
            <a:ext cx="287080" cy="106325"/>
          </a:xfrm>
          <a:prstGeom prst="parallelogram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6071190" y="4965424"/>
            <a:ext cx="1850065" cy="446567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/>
          <p:cNvCxnSpPr>
            <a:stCxn id="17" idx="2"/>
            <a:endCxn id="16" idx="2"/>
          </p:cNvCxnSpPr>
          <p:nvPr/>
        </p:nvCxnSpPr>
        <p:spPr>
          <a:xfrm rot="10800000">
            <a:off x="6563832" y="4403661"/>
            <a:ext cx="14177" cy="75845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7" idx="6"/>
            <a:endCxn id="16" idx="6"/>
          </p:cNvCxnSpPr>
          <p:nvPr/>
        </p:nvCxnSpPr>
        <p:spPr>
          <a:xfrm flipH="1" flipV="1">
            <a:off x="7430045" y="4403661"/>
            <a:ext cx="14177" cy="75845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443870" y="1605515"/>
            <a:ext cx="7797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Planet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400261" y="5465135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dA1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6" name="Straight Arrow Connector 25"/>
          <p:cNvCxnSpPr/>
          <p:nvPr/>
        </p:nvCxnSpPr>
        <p:spPr>
          <a:xfrm rot="16200000" flipV="1">
            <a:off x="7159288" y="4988411"/>
            <a:ext cx="361507" cy="67700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5400000">
            <a:off x="5810694" y="1525772"/>
            <a:ext cx="1318437" cy="101009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485857" y="1775634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r</a:t>
            </a:r>
            <a:r>
              <a:rPr lang="en-US" b="1" baseline="-25000" dirty="0" smtClean="0">
                <a:solidFill>
                  <a:schemeClr val="bg1">
                    <a:lumMod val="65000"/>
                  </a:schemeClr>
                </a:solidFill>
              </a:rPr>
              <a:t>e</a:t>
            </a:r>
            <a:endParaRPr lang="en-US" b="1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6996223" y="1339702"/>
            <a:ext cx="1605517" cy="861238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1" idx="4"/>
          </p:cNvCxnSpPr>
          <p:nvPr/>
        </p:nvCxnSpPr>
        <p:spPr>
          <a:xfrm rot="5400000" flipH="1">
            <a:off x="5069072" y="3277487"/>
            <a:ext cx="3859618" cy="5315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5400000" flipH="1" flipV="1">
            <a:off x="6544612" y="5432474"/>
            <a:ext cx="463013" cy="2761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542571" y="5617532"/>
            <a:ext cx="397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A</a:t>
            </a:r>
            <a:r>
              <a:rPr lang="en-US" baseline="-25000" dirty="0" smtClean="0">
                <a:solidFill>
                  <a:schemeClr val="bg1">
                    <a:lumMod val="65000"/>
                  </a:schemeClr>
                </a:solidFill>
              </a:rPr>
              <a:t>P</a:t>
            </a:r>
            <a:endParaRPr lang="en-US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8" name="Straight Connector 37"/>
          <p:cNvCxnSpPr>
            <a:stCxn id="16" idx="6"/>
          </p:cNvCxnSpPr>
          <p:nvPr/>
        </p:nvCxnSpPr>
        <p:spPr>
          <a:xfrm flipH="1" flipV="1">
            <a:off x="6996223" y="4391247"/>
            <a:ext cx="433822" cy="12414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Left Brace 38"/>
          <p:cNvSpPr/>
          <p:nvPr/>
        </p:nvSpPr>
        <p:spPr>
          <a:xfrm>
            <a:off x="5996762" y="3094075"/>
            <a:ext cx="829339" cy="1967024"/>
          </a:xfrm>
          <a:prstGeom prst="leftBrac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5635256" y="3891516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h</a:t>
            </a:r>
            <a:endParaRPr lang="en-US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701513" y="1353876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r</a:t>
            </a:r>
            <a:r>
              <a:rPr lang="en-US" b="1" baseline="-25000" dirty="0" smtClean="0">
                <a:solidFill>
                  <a:schemeClr val="bg1">
                    <a:lumMod val="65000"/>
                  </a:schemeClr>
                </a:solidFill>
              </a:rPr>
              <a:t>e</a:t>
            </a:r>
            <a:endParaRPr lang="en-US" b="1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 rot="1740000">
            <a:off x="8474151" y="2169040"/>
            <a:ext cx="116958" cy="116958"/>
          </a:xfrm>
          <a:prstGeom prst="rect">
            <a:avLst/>
          </a:pr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" name="Straight Connector 31"/>
          <p:cNvCxnSpPr>
            <a:stCxn id="11" idx="4"/>
          </p:cNvCxnSpPr>
          <p:nvPr/>
        </p:nvCxnSpPr>
        <p:spPr>
          <a:xfrm rot="5400000" flipH="1">
            <a:off x="6584211" y="4792627"/>
            <a:ext cx="829339" cy="5315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11" idx="4"/>
            <a:endCxn id="16" idx="6"/>
          </p:cNvCxnSpPr>
          <p:nvPr/>
        </p:nvCxnSpPr>
        <p:spPr>
          <a:xfrm rot="5400000" flipH="1" flipV="1">
            <a:off x="6812645" y="4592553"/>
            <a:ext cx="806292" cy="428507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6574462" y="2438396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r</a:t>
            </a:r>
            <a:r>
              <a:rPr lang="en-US" b="1" baseline="-25000" dirty="0" smtClean="0">
                <a:solidFill>
                  <a:schemeClr val="bg1">
                    <a:lumMod val="65000"/>
                  </a:schemeClr>
                </a:solidFill>
              </a:rPr>
              <a:t>e</a:t>
            </a:r>
            <a:endParaRPr lang="en-US" b="1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38202" y="1447798"/>
            <a:ext cx="457377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Projecting x down to the base, we see that the ratio of the projected circular area to the total area of the base is: 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We'll come back to this result in our heating calculations.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964325" y="4508203"/>
            <a:ext cx="30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  <a:latin typeface="Symbol" pitchFamily="18" charset="2"/>
              </a:rPr>
              <a:t>f</a:t>
            </a:r>
            <a:endParaRPr lang="en-US" b="1" dirty="0">
              <a:solidFill>
                <a:schemeClr val="bg1">
                  <a:lumMod val="65000"/>
                </a:schemeClr>
              </a:solidFill>
              <a:latin typeface="Symbol" pitchFamily="18" charset="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279754" y="4632248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r = 1</a:t>
            </a:r>
            <a:endParaRPr lang="en-US" b="1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060014" y="3987206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x</a:t>
            </a:r>
            <a:endParaRPr lang="en-US" b="1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8" name="Rounded Rectangle 47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2099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33500" y="3409950"/>
            <a:ext cx="3371850" cy="990600"/>
          </a:xfrm>
          <a:prstGeom prst="rect">
            <a:avLst/>
          </a:prstGeom>
          <a:noFill/>
        </p:spPr>
      </p:pic>
      <p:sp>
        <p:nvSpPr>
          <p:cNvPr id="132101" name="Rectangle 5"/>
          <p:cNvSpPr>
            <a:spLocks noChangeArrowheads="1"/>
          </p:cNvSpPr>
          <p:nvPr/>
        </p:nvSpPr>
        <p:spPr bwMode="auto">
          <a:xfrm>
            <a:off x="0" y="1447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Aside:  Form Factor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838201" y="1447800"/>
            <a:ext cx="777239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forward (east)-, aft (west)-, north- and south-facing surfaces have a different view to the planet due to their orientation.  </a:t>
            </a:r>
          </a:p>
          <a:p>
            <a:endParaRPr lang="en-US" sz="2800" dirty="0" smtClean="0"/>
          </a:p>
          <a:p>
            <a:r>
              <a:rPr lang="en-US" sz="2800" dirty="0" smtClean="0"/>
              <a:t>For these "perpendicular" surfaces, the form factor is presented in Ref. 5 and shown here, without derivation.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48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4835" name="Rectangle 3"/>
          <p:cNvSpPr>
            <a:spLocks noChangeArrowheads="1"/>
          </p:cNvSpPr>
          <p:nvPr/>
        </p:nvSpPr>
        <p:spPr bwMode="auto">
          <a:xfrm>
            <a:off x="0" y="3810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483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4838" name="Rectangle 6"/>
          <p:cNvSpPr>
            <a:spLocks noChangeArrowheads="1"/>
          </p:cNvSpPr>
          <p:nvPr/>
        </p:nvSpPr>
        <p:spPr bwMode="auto">
          <a:xfrm>
            <a:off x="0" y="2305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484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4841" name="Rectangle 9"/>
          <p:cNvSpPr>
            <a:spLocks noChangeArrowheads="1"/>
          </p:cNvSpPr>
          <p:nvPr/>
        </p:nvSpPr>
        <p:spPr bwMode="auto">
          <a:xfrm>
            <a:off x="0" y="20955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4843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44842" name="Picture 1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07669" y="4400550"/>
            <a:ext cx="5571766" cy="1919759"/>
          </a:xfrm>
          <a:prstGeom prst="rect">
            <a:avLst/>
          </a:prstGeom>
          <a:noFill/>
        </p:spPr>
      </p:pic>
      <p:sp>
        <p:nvSpPr>
          <p:cNvPr id="1144844" name="Rectangle 12"/>
          <p:cNvSpPr>
            <a:spLocks noChangeArrowheads="1"/>
          </p:cNvSpPr>
          <p:nvPr/>
        </p:nvSpPr>
        <p:spPr bwMode="auto">
          <a:xfrm>
            <a:off x="0" y="2505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838202" y="1447797"/>
            <a:ext cx="7686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equation for a nadir-facing plate is: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Simplified </a:t>
            </a:r>
            <a:r>
              <a:rPr lang="en-US" sz="2800" b="1" dirty="0" err="1" smtClean="0"/>
              <a:t>Albedo</a:t>
            </a:r>
            <a:r>
              <a:rPr lang="en-US" sz="2800" b="1" dirty="0" smtClean="0"/>
              <a:t> Flux Calculation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09600" y="3890188"/>
            <a:ext cx="3886200" cy="22288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Oval 6"/>
          <p:cNvSpPr>
            <a:spLocks noChangeAspect="1"/>
          </p:cNvSpPr>
          <p:nvPr/>
        </p:nvSpPr>
        <p:spPr>
          <a:xfrm>
            <a:off x="3362640" y="3880662"/>
            <a:ext cx="2240933" cy="22383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Arrow Connector 9"/>
          <p:cNvCxnSpPr/>
          <p:nvPr/>
        </p:nvCxnSpPr>
        <p:spPr>
          <a:xfrm rot="21600000" flipV="1">
            <a:off x="4495801" y="4985563"/>
            <a:ext cx="1971675" cy="9525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endCxn id="7" idx="5"/>
          </p:cNvCxnSpPr>
          <p:nvPr/>
        </p:nvCxnSpPr>
        <p:spPr>
          <a:xfrm>
            <a:off x="4486275" y="5004613"/>
            <a:ext cx="789121" cy="786622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Freeform 11"/>
          <p:cNvSpPr/>
          <p:nvPr/>
        </p:nvSpPr>
        <p:spPr>
          <a:xfrm>
            <a:off x="447675" y="3785413"/>
            <a:ext cx="695325" cy="2409825"/>
          </a:xfrm>
          <a:custGeom>
            <a:avLst/>
            <a:gdLst>
              <a:gd name="connsiteX0" fmla="*/ 95250 w 695325"/>
              <a:gd name="connsiteY0" fmla="*/ 0 h 2409825"/>
              <a:gd name="connsiteX1" fmla="*/ 400050 w 695325"/>
              <a:gd name="connsiteY1" fmla="*/ 219075 h 2409825"/>
              <a:gd name="connsiteX2" fmla="*/ 342900 w 695325"/>
              <a:gd name="connsiteY2" fmla="*/ 428625 h 2409825"/>
              <a:gd name="connsiteX3" fmla="*/ 295275 w 695325"/>
              <a:gd name="connsiteY3" fmla="*/ 590550 h 2409825"/>
              <a:gd name="connsiteX4" fmla="*/ 438150 w 695325"/>
              <a:gd name="connsiteY4" fmla="*/ 752475 h 2409825"/>
              <a:gd name="connsiteX5" fmla="*/ 352425 w 695325"/>
              <a:gd name="connsiteY5" fmla="*/ 857250 h 2409825"/>
              <a:gd name="connsiteX6" fmla="*/ 647700 w 695325"/>
              <a:gd name="connsiteY6" fmla="*/ 1076325 h 2409825"/>
              <a:gd name="connsiteX7" fmla="*/ 523875 w 695325"/>
              <a:gd name="connsiteY7" fmla="*/ 1181100 h 2409825"/>
              <a:gd name="connsiteX8" fmla="*/ 361950 w 695325"/>
              <a:gd name="connsiteY8" fmla="*/ 1276350 h 2409825"/>
              <a:gd name="connsiteX9" fmla="*/ 428625 w 695325"/>
              <a:gd name="connsiteY9" fmla="*/ 1466850 h 2409825"/>
              <a:gd name="connsiteX10" fmla="*/ 638175 w 695325"/>
              <a:gd name="connsiteY10" fmla="*/ 1638300 h 2409825"/>
              <a:gd name="connsiteX11" fmla="*/ 438150 w 695325"/>
              <a:gd name="connsiteY11" fmla="*/ 1657350 h 2409825"/>
              <a:gd name="connsiteX12" fmla="*/ 609600 w 695325"/>
              <a:gd name="connsiteY12" fmla="*/ 1790700 h 2409825"/>
              <a:gd name="connsiteX13" fmla="*/ 381000 w 695325"/>
              <a:gd name="connsiteY13" fmla="*/ 1838325 h 2409825"/>
              <a:gd name="connsiteX14" fmla="*/ 695325 w 695325"/>
              <a:gd name="connsiteY14" fmla="*/ 2095500 h 2409825"/>
              <a:gd name="connsiteX15" fmla="*/ 447675 w 695325"/>
              <a:gd name="connsiteY15" fmla="*/ 2124075 h 2409825"/>
              <a:gd name="connsiteX16" fmla="*/ 257175 w 695325"/>
              <a:gd name="connsiteY16" fmla="*/ 2162175 h 2409825"/>
              <a:gd name="connsiteX17" fmla="*/ 438150 w 695325"/>
              <a:gd name="connsiteY17" fmla="*/ 2333625 h 2409825"/>
              <a:gd name="connsiteX18" fmla="*/ 276225 w 695325"/>
              <a:gd name="connsiteY18" fmla="*/ 2409825 h 2409825"/>
              <a:gd name="connsiteX19" fmla="*/ 0 w 695325"/>
              <a:gd name="connsiteY19" fmla="*/ 2400300 h 2409825"/>
              <a:gd name="connsiteX20" fmla="*/ 95250 w 695325"/>
              <a:gd name="connsiteY20" fmla="*/ 0 h 240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95325" h="2409825">
                <a:moveTo>
                  <a:pt x="95250" y="0"/>
                </a:moveTo>
                <a:lnTo>
                  <a:pt x="400050" y="219075"/>
                </a:lnTo>
                <a:lnTo>
                  <a:pt x="342900" y="428625"/>
                </a:lnTo>
                <a:lnTo>
                  <a:pt x="295275" y="590550"/>
                </a:lnTo>
                <a:lnTo>
                  <a:pt x="438150" y="752475"/>
                </a:lnTo>
                <a:lnTo>
                  <a:pt x="352425" y="857250"/>
                </a:lnTo>
                <a:lnTo>
                  <a:pt x="647700" y="1076325"/>
                </a:lnTo>
                <a:lnTo>
                  <a:pt x="523875" y="1181100"/>
                </a:lnTo>
                <a:lnTo>
                  <a:pt x="361950" y="1276350"/>
                </a:lnTo>
                <a:lnTo>
                  <a:pt x="428625" y="1466850"/>
                </a:lnTo>
                <a:lnTo>
                  <a:pt x="638175" y="1638300"/>
                </a:lnTo>
                <a:lnTo>
                  <a:pt x="438150" y="1657350"/>
                </a:lnTo>
                <a:lnTo>
                  <a:pt x="609600" y="1790700"/>
                </a:lnTo>
                <a:lnTo>
                  <a:pt x="381000" y="1838325"/>
                </a:lnTo>
                <a:lnTo>
                  <a:pt x="695325" y="2095500"/>
                </a:lnTo>
                <a:lnTo>
                  <a:pt x="447675" y="2124075"/>
                </a:lnTo>
                <a:lnTo>
                  <a:pt x="257175" y="2162175"/>
                </a:lnTo>
                <a:lnTo>
                  <a:pt x="438150" y="2333625"/>
                </a:lnTo>
                <a:lnTo>
                  <a:pt x="276225" y="2409825"/>
                </a:lnTo>
                <a:lnTo>
                  <a:pt x="0" y="2400300"/>
                </a:lnTo>
                <a:lnTo>
                  <a:pt x="952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49110"/>
          <a:stretch>
            <a:fillRect/>
          </a:stretch>
        </p:blipFill>
        <p:spPr bwMode="auto">
          <a:xfrm>
            <a:off x="7849014" y="4531056"/>
            <a:ext cx="470860" cy="925251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4876800" y="5185588"/>
            <a:ext cx="338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r</a:t>
            </a:r>
            <a:r>
              <a:rPr lang="en-US" b="1" baseline="-25000" dirty="0" smtClean="0"/>
              <a:t>e</a:t>
            </a:r>
            <a:endParaRPr lang="en-US" b="1" baseline="-25000" dirty="0"/>
          </a:p>
        </p:txBody>
      </p:sp>
      <p:sp>
        <p:nvSpPr>
          <p:cNvPr id="18" name="TextBox 17"/>
          <p:cNvSpPr txBox="1"/>
          <p:nvPr/>
        </p:nvSpPr>
        <p:spPr>
          <a:xfrm>
            <a:off x="5962650" y="4452163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  <a:latin typeface="Symbol" pitchFamily="18" charset="2"/>
                <a:sym typeface="Symbol"/>
              </a:rPr>
              <a:t></a:t>
            </a:r>
            <a:endParaRPr lang="en-US" b="1" dirty="0">
              <a:solidFill>
                <a:srgbClr val="00B050"/>
              </a:solidFill>
              <a:latin typeface="Symbol" pitchFamily="18" charset="2"/>
            </a:endParaRPr>
          </a:p>
        </p:txBody>
      </p:sp>
      <p:sp>
        <p:nvSpPr>
          <p:cNvPr id="31" name="Oval 30"/>
          <p:cNvSpPr>
            <a:spLocks noChangeAspect="1"/>
          </p:cNvSpPr>
          <p:nvPr/>
        </p:nvSpPr>
        <p:spPr>
          <a:xfrm>
            <a:off x="3105604" y="3609978"/>
            <a:ext cx="2746335" cy="2743200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 flipV="1">
            <a:off x="4468504" y="4462817"/>
            <a:ext cx="1263555" cy="514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2" descr="D:\Documents and Settings\srickman\Local Settings\Temporary Internet Files\Content.IE5\7QRB58XD\MC900434719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239635">
            <a:off x="5508863" y="4164700"/>
            <a:ext cx="485632" cy="485632"/>
          </a:xfrm>
          <a:prstGeom prst="rect">
            <a:avLst/>
          </a:prstGeom>
          <a:noFill/>
        </p:spPr>
      </p:pic>
      <p:sp>
        <p:nvSpPr>
          <p:cNvPr id="17" name="Arc 16"/>
          <p:cNvSpPr>
            <a:spLocks noChangeAspect="1"/>
          </p:cNvSpPr>
          <p:nvPr/>
        </p:nvSpPr>
        <p:spPr>
          <a:xfrm>
            <a:off x="3067049" y="3528119"/>
            <a:ext cx="2886075" cy="2886956"/>
          </a:xfrm>
          <a:prstGeom prst="arc">
            <a:avLst>
              <a:gd name="adj1" fmla="val 20259237"/>
              <a:gd name="adj2" fmla="val 0"/>
            </a:avLst>
          </a:prstGeom>
          <a:ln w="15875">
            <a:solidFill>
              <a:srgbClr val="00B050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5" name="Straight Arrow Connector 34"/>
          <p:cNvCxnSpPr>
            <a:stCxn id="7" idx="5"/>
          </p:cNvCxnSpPr>
          <p:nvPr/>
        </p:nvCxnSpPr>
        <p:spPr>
          <a:xfrm rot="16200000" flipH="1">
            <a:off x="5275396" y="5791235"/>
            <a:ext cx="152400" cy="1524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5343099" y="5529057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h</a:t>
            </a:r>
            <a:endParaRPr lang="en-US" b="1" baseline="-25000" dirty="0"/>
          </a:p>
        </p:txBody>
      </p:sp>
      <p:cxnSp>
        <p:nvCxnSpPr>
          <p:cNvPr id="38" name="Straight Arrow Connector 37"/>
          <p:cNvCxnSpPr/>
          <p:nvPr/>
        </p:nvCxnSpPr>
        <p:spPr>
          <a:xfrm rot="10800000" flipV="1">
            <a:off x="7234026" y="5008728"/>
            <a:ext cx="613437" cy="6406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5017827" y="4057373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Symbol" pitchFamily="18" charset="2"/>
              </a:rPr>
              <a:t>r</a:t>
            </a:r>
            <a:endParaRPr lang="en-US" b="1" baseline="-25000" dirty="0">
              <a:latin typeface="Symbol" pitchFamily="18" charset="2"/>
            </a:endParaRPr>
          </a:p>
        </p:txBody>
      </p:sp>
      <p:graphicFrame>
        <p:nvGraphicFramePr>
          <p:cNvPr id="41" name="Object 40"/>
          <p:cNvGraphicFramePr>
            <a:graphicFrameLocks noChangeAspect="1"/>
          </p:cNvGraphicFramePr>
          <p:nvPr/>
        </p:nvGraphicFramePr>
        <p:xfrm>
          <a:off x="7410355" y="4627728"/>
          <a:ext cx="3556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9220" name="Equation" r:id="rId5" imgW="355320" imgH="304560" progId="Equation.3">
                  <p:embed/>
                </p:oleObj>
              </mc:Choice>
              <mc:Fallback>
                <p:oleObj name="Equation" r:id="rId5" imgW="355320" imgH="30456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10355" y="4627728"/>
                        <a:ext cx="355600" cy="30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TextBox 41"/>
          <p:cNvSpPr txBox="1"/>
          <p:nvPr/>
        </p:nvSpPr>
        <p:spPr>
          <a:xfrm>
            <a:off x="2203403" y="2784143"/>
            <a:ext cx="1746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Intensity of sunlight striking the planet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315535" y="3100317"/>
            <a:ext cx="14739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Fraction of the sunlight reflected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379601" y="2735098"/>
            <a:ext cx="142846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Scaling of intensity from orbit noon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305978" y="3069894"/>
            <a:ext cx="147395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Local Form Factor to the planet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53" name="Straight Arrow Connector 52"/>
          <p:cNvCxnSpPr/>
          <p:nvPr/>
        </p:nvCxnSpPr>
        <p:spPr>
          <a:xfrm flipV="1">
            <a:off x="3952875" y="2662310"/>
            <a:ext cx="515203" cy="3666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rot="16200000" flipV="1">
            <a:off x="4733926" y="2790825"/>
            <a:ext cx="523875" cy="1428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>
            <a:stCxn id="45" idx="1"/>
          </p:cNvCxnSpPr>
          <p:nvPr/>
        </p:nvCxnSpPr>
        <p:spPr>
          <a:xfrm rot="10800000">
            <a:off x="5962650" y="2914650"/>
            <a:ext cx="343328" cy="5245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>
            <a:stCxn id="44" idx="1"/>
          </p:cNvCxnSpPr>
          <p:nvPr/>
        </p:nvCxnSpPr>
        <p:spPr>
          <a:xfrm rot="10800000">
            <a:off x="6991351" y="2695576"/>
            <a:ext cx="388251" cy="4088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922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49222" name="Rectangle 6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4922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49225" name="Rectangle 9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49227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649226" name="Picture 10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10325" y="5895975"/>
            <a:ext cx="1924050" cy="342900"/>
          </a:xfrm>
          <a:prstGeom prst="rect">
            <a:avLst/>
          </a:prstGeom>
          <a:noFill/>
        </p:spPr>
      </p:pic>
      <p:sp>
        <p:nvSpPr>
          <p:cNvPr id="649228" name="Rectangle 12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448425" y="5438775"/>
            <a:ext cx="551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For:</a:t>
            </a:r>
            <a:endParaRPr lang="en-US" dirty="0"/>
          </a:p>
        </p:txBody>
      </p:sp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649220" name="Picture 4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76400" y="1952625"/>
            <a:ext cx="5648325" cy="962025"/>
          </a:xfrm>
          <a:prstGeom prst="rect">
            <a:avLst/>
          </a:prstGeom>
          <a:noFill/>
        </p:spPr>
      </p:pic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838202" y="1447797"/>
            <a:ext cx="768667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Our simplified model isn't perfect but there's a way to correct for </a:t>
            </a:r>
            <a:r>
              <a:rPr lang="en-US" sz="2800" dirty="0" err="1" smtClean="0"/>
              <a:t>albedo</a:t>
            </a:r>
            <a:r>
              <a:rPr lang="en-US" sz="2800" dirty="0" smtClean="0"/>
              <a:t> by applying this formula: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Note that this correction was derived from data restricted to latitudes of +30° to -30°.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Solar Zenith Angle Corrections </a:t>
            </a:r>
          </a:p>
          <a:p>
            <a:pPr algn="ctr"/>
            <a:r>
              <a:rPr lang="en-US" sz="2800" b="1" dirty="0" smtClean="0"/>
              <a:t>to </a:t>
            </a:r>
            <a:r>
              <a:rPr lang="en-US" sz="2800" b="1" dirty="0" err="1" smtClean="0"/>
              <a:t>Albedo</a:t>
            </a:r>
            <a:r>
              <a:rPr lang="en-US" sz="2800" b="1" dirty="0" smtClean="0"/>
              <a:t> (Ref. 6)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51200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12004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09650" y="2552700"/>
            <a:ext cx="6172200" cy="533400"/>
          </a:xfrm>
          <a:prstGeom prst="rect">
            <a:avLst/>
          </a:prstGeom>
          <a:noFill/>
        </p:spPr>
      </p:pic>
      <p:sp>
        <p:nvSpPr>
          <p:cNvPr id="512006" name="Rectangle 6"/>
          <p:cNvSpPr>
            <a:spLocks noChangeArrowheads="1"/>
          </p:cNvSpPr>
          <p:nvPr/>
        </p:nvSpPr>
        <p:spPr bwMode="auto">
          <a:xfrm>
            <a:off x="0" y="990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512010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81075" y="3305175"/>
            <a:ext cx="3286125" cy="485775"/>
          </a:xfrm>
          <a:prstGeom prst="rect">
            <a:avLst/>
          </a:prstGeom>
          <a:noFill/>
        </p:spPr>
      </p:pic>
      <p:pic>
        <p:nvPicPr>
          <p:cNvPr id="512009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81075" y="3790950"/>
            <a:ext cx="3295650" cy="485775"/>
          </a:xfrm>
          <a:prstGeom prst="rect">
            <a:avLst/>
          </a:prstGeom>
          <a:noFill/>
        </p:spPr>
      </p:pic>
      <p:pic>
        <p:nvPicPr>
          <p:cNvPr id="512008" name="Picture 8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81075" y="4276725"/>
            <a:ext cx="3295650" cy="485775"/>
          </a:xfrm>
          <a:prstGeom prst="rect">
            <a:avLst/>
          </a:prstGeom>
          <a:noFill/>
        </p:spPr>
      </p:pic>
      <p:pic>
        <p:nvPicPr>
          <p:cNvPr id="512007" name="Picture 7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81075" y="4762500"/>
            <a:ext cx="3286125" cy="485775"/>
          </a:xfrm>
          <a:prstGeom prst="rect">
            <a:avLst/>
          </a:prstGeom>
          <a:noFill/>
        </p:spPr>
      </p:pic>
      <p:sp>
        <p:nvSpPr>
          <p:cNvPr id="512011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12012" name="Rectangle 12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2013" name="Rectangle 13"/>
          <p:cNvSpPr>
            <a:spLocks noChangeArrowheads="1"/>
          </p:cNvSpPr>
          <p:nvPr/>
        </p:nvSpPr>
        <p:spPr bwMode="auto">
          <a:xfrm>
            <a:off x="0" y="1428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2014" name="Rectangle 14"/>
          <p:cNvSpPr>
            <a:spLocks noChangeArrowheads="1"/>
          </p:cNvSpPr>
          <p:nvPr/>
        </p:nvSpPr>
        <p:spPr bwMode="auto">
          <a:xfrm>
            <a:off x="0" y="1914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2015" name="Rectangle 15"/>
          <p:cNvSpPr>
            <a:spLocks noChangeArrowheads="1"/>
          </p:cNvSpPr>
          <p:nvPr/>
        </p:nvSpPr>
        <p:spPr bwMode="auto">
          <a:xfrm>
            <a:off x="0" y="2400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Solar Zenith Angle Corrections </a:t>
            </a:r>
          </a:p>
          <a:p>
            <a:pPr algn="ctr"/>
            <a:r>
              <a:rPr lang="en-US" sz="2800" b="1" dirty="0" smtClean="0"/>
              <a:t>to </a:t>
            </a:r>
            <a:r>
              <a:rPr lang="en-US" sz="2800" b="1" dirty="0" err="1" smtClean="0"/>
              <a:t>Albedo</a:t>
            </a:r>
            <a:r>
              <a:rPr lang="en-US" sz="2800" b="1" dirty="0" smtClean="0"/>
              <a:t> (Ref. 6)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 rot="-5400000">
            <a:off x="-1377828" y="3400425"/>
            <a:ext cx="40446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latin typeface="Courier New" pitchFamily="49" charset="0"/>
                <a:cs typeface="Courier New" pitchFamily="49" charset="0"/>
              </a:rPr>
              <a:t>Albedo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 Correction Term, </a:t>
            </a:r>
            <a:r>
              <a:rPr lang="en-US" b="1" dirty="0" smtClean="0">
                <a:latin typeface="Symbol" pitchFamily="18" charset="2"/>
                <a:cs typeface="Courier New" pitchFamily="49" charset="0"/>
              </a:rPr>
              <a:t>r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en-US" b="1" dirty="0" smtClean="0">
                <a:latin typeface="Symbol" pitchFamily="18" charset="2"/>
                <a:cs typeface="Courier New" pitchFamily="49" charset="0"/>
                <a:sym typeface="Symbol"/>
              </a:rPr>
              <a:t>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)</a:t>
            </a:r>
            <a:endParaRPr lang="en-US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59085" y="5953125"/>
            <a:ext cx="36311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Solar Zenith Angle, </a:t>
            </a:r>
            <a:r>
              <a:rPr lang="en-US" b="1" dirty="0" smtClean="0">
                <a:latin typeface="Symbol" pitchFamily="18" charset="2"/>
                <a:cs typeface="Courier New" pitchFamily="49" charset="0"/>
                <a:sym typeface="Symbol"/>
              </a:rPr>
              <a:t></a:t>
            </a:r>
            <a:r>
              <a:rPr lang="en-US" b="1" dirty="0" smtClean="0">
                <a:latin typeface="Courier New" pitchFamily="49" charset="0"/>
                <a:cs typeface="Courier New" pitchFamily="49" charset="0"/>
              </a:rPr>
              <a:t> (°)</a:t>
            </a:r>
            <a:endParaRPr lang="en-US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387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7255" y="1638299"/>
            <a:ext cx="7472833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1819275" y="2038350"/>
            <a:ext cx="4591050" cy="6572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707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5000" y="2238375"/>
            <a:ext cx="4419600" cy="381000"/>
          </a:xfrm>
          <a:prstGeom prst="rect">
            <a:avLst/>
          </a:prstGeom>
          <a:noFill/>
        </p:spPr>
      </p:pic>
      <p:sp>
        <p:nvSpPr>
          <p:cNvPr id="387076" name="Rectangle 4"/>
          <p:cNvSpPr>
            <a:spLocks noChangeArrowheads="1"/>
          </p:cNvSpPr>
          <p:nvPr/>
        </p:nvSpPr>
        <p:spPr bwMode="auto">
          <a:xfrm>
            <a:off x="0" y="838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"/>
          <p:cNvPicPr>
            <a:picLocks noChangeAspect="1" noChangeArrowheads="1"/>
          </p:cNvPicPr>
          <p:nvPr/>
        </p:nvPicPr>
        <p:blipFill>
          <a:blip r:embed="rId2" cstate="print"/>
          <a:srcRect l="1204" t="722" r="1231" b="1178"/>
          <a:stretch>
            <a:fillRect/>
          </a:stretch>
        </p:blipFill>
        <p:spPr bwMode="auto">
          <a:xfrm>
            <a:off x="1294411" y="1092530"/>
            <a:ext cx="6590806" cy="4845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Solar Zenith Angle Corrections to </a:t>
            </a:r>
            <a:r>
              <a:rPr lang="en-US" sz="2800" b="1" dirty="0" err="1" smtClean="0"/>
              <a:t>Albedo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381151" y="5975497"/>
            <a:ext cx="24029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Solar Zenith Angle, </a:t>
            </a:r>
            <a:r>
              <a:rPr lang="en-US" b="1" dirty="0" smtClean="0">
                <a:latin typeface="Symbol" pitchFamily="18" charset="2"/>
                <a:sym typeface="Symbol"/>
              </a:rPr>
              <a:t></a:t>
            </a:r>
            <a:r>
              <a:rPr lang="en-US" b="1" dirty="0" smtClean="0"/>
              <a:t> (°)</a:t>
            </a:r>
            <a:endParaRPr lang="en-US" b="1" dirty="0"/>
          </a:p>
        </p:txBody>
      </p:sp>
      <p:sp>
        <p:nvSpPr>
          <p:cNvPr id="10" name="TextBox 9"/>
          <p:cNvSpPr txBox="1"/>
          <p:nvPr/>
        </p:nvSpPr>
        <p:spPr>
          <a:xfrm rot="16200000">
            <a:off x="23984" y="3214574"/>
            <a:ext cx="2121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err="1" smtClean="0"/>
              <a:t>Albedo</a:t>
            </a:r>
            <a:r>
              <a:rPr lang="en-US" b="1" dirty="0" smtClean="0"/>
              <a:t> Flux (W/m</a:t>
            </a:r>
            <a:r>
              <a:rPr lang="en-US" b="1" baseline="30000" dirty="0" smtClean="0"/>
              <a:t>2</a:t>
            </a:r>
            <a:r>
              <a:rPr lang="en-US" b="1" dirty="0" smtClean="0"/>
              <a:t>)</a:t>
            </a:r>
            <a:endParaRPr 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987216" y="1477935"/>
            <a:ext cx="1791901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2"/>
                </a:solidFill>
              </a:rPr>
              <a:t>Corrected Model</a:t>
            </a: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53616" y="2342708"/>
            <a:ext cx="181492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</a:rPr>
              <a:t>Simplified Model</a:t>
            </a:r>
            <a:endParaRPr lang="en-US" b="1" dirty="0">
              <a:solidFill>
                <a:srgbClr val="0070C0"/>
              </a:solidFill>
            </a:endParaRPr>
          </a:p>
        </p:txBody>
      </p:sp>
      <p:cxnSp>
        <p:nvCxnSpPr>
          <p:cNvPr id="14" name="Straight Arrow Connector 13"/>
          <p:cNvCxnSpPr>
            <a:stCxn id="11" idx="1"/>
          </p:cNvCxnSpPr>
          <p:nvPr/>
        </p:nvCxnSpPr>
        <p:spPr>
          <a:xfrm rot="10800000" flipV="1">
            <a:off x="3817096" y="1662600"/>
            <a:ext cx="170121" cy="123669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2" idx="3"/>
          </p:cNvCxnSpPr>
          <p:nvPr/>
        </p:nvCxnSpPr>
        <p:spPr>
          <a:xfrm flipV="1">
            <a:off x="3668536" y="2264735"/>
            <a:ext cx="329312" cy="26263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/>
          <p:cNvGrpSpPr/>
          <p:nvPr/>
        </p:nvGrpSpPr>
        <p:grpSpPr>
          <a:xfrm>
            <a:off x="2424224" y="3604437"/>
            <a:ext cx="1808508" cy="923330"/>
            <a:chOff x="2424224" y="3604437"/>
            <a:chExt cx="1808508" cy="923330"/>
          </a:xfrm>
        </p:grpSpPr>
        <p:sp>
          <p:nvSpPr>
            <p:cNvPr id="17" name="TextBox 16"/>
            <p:cNvSpPr txBox="1"/>
            <p:nvPr/>
          </p:nvSpPr>
          <p:spPr>
            <a:xfrm>
              <a:off x="2424224" y="3604437"/>
              <a:ext cx="1808508" cy="92333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Assumptions:</a:t>
              </a:r>
            </a:p>
            <a:p>
              <a:r>
                <a:rPr lang="en-US" b="1" dirty="0" smtClean="0">
                  <a:latin typeface="Symbol" pitchFamily="18" charset="2"/>
                </a:rPr>
                <a:t>r</a:t>
              </a:r>
              <a:r>
                <a:rPr lang="en-US" b="1" dirty="0" smtClean="0"/>
                <a:t> = 0.3</a:t>
              </a:r>
            </a:p>
            <a:p>
              <a:r>
                <a:rPr lang="en-US" b="1" dirty="0" err="1" smtClean="0"/>
                <a:t>q</a:t>
              </a:r>
              <a:r>
                <a:rPr lang="en-US" b="1" baseline="-25000" dirty="0" err="1" smtClean="0"/>
                <a:t>sol</a:t>
              </a:r>
              <a:r>
                <a:rPr lang="en-US" b="1" dirty="0" smtClean="0"/>
                <a:t> = 1367 W/m</a:t>
              </a:r>
              <a:r>
                <a:rPr lang="en-US" b="1" baseline="30000" dirty="0" smtClean="0"/>
                <a:t>2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457908" y="4016046"/>
              <a:ext cx="2423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.</a:t>
              </a:r>
              <a:endParaRPr lang="en-US" dirty="0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837427" y="5175849"/>
            <a:ext cx="511229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Note:  Raw flux value with no form factor correction.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092532" y="3153787"/>
            <a:ext cx="6968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Planetary Infrared Flux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Planetary Infrared Heating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47797"/>
            <a:ext cx="768667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Thus far, we've discussed natural heating components using illumination in the solar spectrum;</a:t>
            </a:r>
          </a:p>
          <a:p>
            <a:endParaRPr lang="en-US" sz="2800" dirty="0" smtClean="0"/>
          </a:p>
          <a:p>
            <a:r>
              <a:rPr lang="en-US" sz="2800" dirty="0" smtClean="0"/>
              <a:t>But there is another heating source incident on a spacecraft when in proximity to a planet/moon;</a:t>
            </a:r>
          </a:p>
          <a:p>
            <a:endParaRPr lang="en-US" sz="2800" dirty="0" smtClean="0"/>
          </a:p>
          <a:p>
            <a:r>
              <a:rPr lang="en-US" sz="2800" dirty="0" smtClean="0"/>
              <a:t>And the heating is concentrated in the infrared portion of the spectrum -- it's called </a:t>
            </a:r>
            <a:r>
              <a:rPr lang="en-US" sz="2800" b="1" dirty="0" smtClean="0"/>
              <a:t>planetary infrared</a:t>
            </a:r>
            <a:r>
              <a:rPr lang="en-US" sz="2800" dirty="0" smtClean="0"/>
              <a:t> or </a:t>
            </a:r>
            <a:r>
              <a:rPr lang="en-US" sz="2800" b="1" dirty="0" smtClean="0"/>
              <a:t>outgoing long-wave radiation </a:t>
            </a:r>
            <a:r>
              <a:rPr lang="en-US" sz="2800" dirty="0" smtClean="0"/>
              <a:t>(OLR);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Simplifying Assumptions for Earth Infrared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can learn much by examining a simplified representation of Earth's heat balance;</a:t>
            </a:r>
          </a:p>
          <a:p>
            <a:endParaRPr lang="en-US" sz="2800" dirty="0" smtClean="0"/>
          </a:p>
          <a:p>
            <a:r>
              <a:rPr lang="en-US" sz="2800" dirty="0" smtClean="0"/>
              <a:t>For this analysis, we'll assume that Earth's atmosphere and relatively rapid rotation with respect to the sun results in uniform temperatures over the entire globe; Earth is at thermal radiation equilibrium; and, Earth's </a:t>
            </a:r>
            <a:r>
              <a:rPr lang="en-US" sz="2800" dirty="0" err="1" smtClean="0"/>
              <a:t>albedo</a:t>
            </a:r>
            <a:r>
              <a:rPr lang="en-US" sz="2800" dirty="0" smtClean="0"/>
              <a:t> is constant over the entire surface.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Overall Planetary Heat Balance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overall planetary heat balance assumes steady state heat transfer -- the amount of heat absorbed   by the planet must equal the amount radiated: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Let's take a closer look at each of these terms.</a:t>
            </a:r>
          </a:p>
        </p:txBody>
      </p:sp>
      <p:sp>
        <p:nvSpPr>
          <p:cNvPr id="10035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035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95700" y="3162300"/>
            <a:ext cx="1638300" cy="504825"/>
          </a:xfrm>
          <a:prstGeom prst="rect">
            <a:avLst/>
          </a:prstGeom>
          <a:noFill/>
        </p:spPr>
      </p:pic>
      <p:sp>
        <p:nvSpPr>
          <p:cNvPr id="100356" name="Rectangle 4"/>
          <p:cNvSpPr>
            <a:spLocks noChangeArrowheads="1"/>
          </p:cNvSpPr>
          <p:nvPr/>
        </p:nvSpPr>
        <p:spPr bwMode="auto">
          <a:xfrm>
            <a:off x="0" y="9620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Overall Planetary Heat Balance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heat absorbed is the amount of incoming solar flux times the area that intercepts the flux times the fraction absorbed: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But what is meant by the projected area (</a:t>
            </a:r>
            <a:r>
              <a:rPr lang="en-US" sz="2800" i="1" dirty="0" err="1" smtClean="0"/>
              <a:t>A</a:t>
            </a:r>
            <a:r>
              <a:rPr lang="en-US" sz="2800" i="1" baseline="-25000" dirty="0" err="1" smtClean="0"/>
              <a:t>proj</a:t>
            </a:r>
            <a:r>
              <a:rPr lang="en-US" sz="2800" dirty="0" smtClean="0"/>
              <a:t>)?</a:t>
            </a:r>
          </a:p>
        </p:txBody>
      </p:sp>
      <p:sp>
        <p:nvSpPr>
          <p:cNvPr id="13312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3124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67050" y="3486150"/>
            <a:ext cx="3467100" cy="552450"/>
          </a:xfrm>
          <a:prstGeom prst="rect">
            <a:avLst/>
          </a:prstGeom>
          <a:noFill/>
        </p:spPr>
      </p:pic>
      <p:sp>
        <p:nvSpPr>
          <p:cNvPr id="133126" name="Rectangle 6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Aside:  Projected Area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47800"/>
            <a:ext cx="5296784" cy="4846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entire planetary sphere is not illuminated;</a:t>
            </a:r>
          </a:p>
          <a:p>
            <a:endParaRPr lang="en-US" sz="2800" dirty="0" smtClean="0"/>
          </a:p>
          <a:p>
            <a:r>
              <a:rPr lang="en-US" sz="2800" dirty="0" smtClean="0"/>
              <a:t>Only half is illuminated at any given instant and even that illumination is not uniform;</a:t>
            </a:r>
          </a:p>
          <a:p>
            <a:endParaRPr lang="en-US" sz="2800" dirty="0" smtClean="0"/>
          </a:p>
          <a:p>
            <a:r>
              <a:rPr lang="en-US" sz="2800" dirty="0" smtClean="0"/>
              <a:t>But it's easy to visualize how much sunlight is intercepted by the planet, even with this non-uniform illumination.</a:t>
            </a:r>
          </a:p>
        </p:txBody>
      </p:sp>
      <p:pic>
        <p:nvPicPr>
          <p:cNvPr id="7" name="Picture 6" descr="as8-15-2561.jpg"/>
          <p:cNvPicPr>
            <a:picLocks noChangeAspect="1"/>
          </p:cNvPicPr>
          <p:nvPr/>
        </p:nvPicPr>
        <p:blipFill>
          <a:blip r:embed="rId2" cstate="print"/>
          <a:srcRect l="30042" t="20620" r="31188" b="43876"/>
          <a:stretch>
            <a:fillRect/>
          </a:stretch>
        </p:blipFill>
        <p:spPr>
          <a:xfrm rot="-5400000">
            <a:off x="6045799" y="2279495"/>
            <a:ext cx="2764465" cy="267114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599974" y="5018567"/>
            <a:ext cx="17359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Earth as Seen from Apollo 8</a:t>
            </a:r>
          </a:p>
          <a:p>
            <a:pPr algn="ctr"/>
            <a:r>
              <a:rPr lang="en-US" b="1" dirty="0" smtClean="0"/>
              <a:t>(NASA Photo)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019445" y="3933825"/>
            <a:ext cx="235590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Incoming Solar Heating</a:t>
            </a:r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(Assumed Parallel)</a:t>
            </a:r>
            <a:endParaRPr lang="en-US" dirty="0"/>
          </a:p>
        </p:txBody>
      </p:sp>
      <p:sp>
        <p:nvSpPr>
          <p:cNvPr id="18" name="Rounded Rectangle 17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517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5104627">
            <a:off x="7047782" y="3413892"/>
            <a:ext cx="377496" cy="425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6449" y="5904054"/>
            <a:ext cx="377496" cy="425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Aside:  Projected Area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Imagine that you could lower a white screen behind an illuminated planet and observe from afar;</a:t>
            </a:r>
          </a:p>
          <a:p>
            <a:endParaRPr lang="en-US" sz="2800" dirty="0" smtClean="0"/>
          </a:p>
          <a:p>
            <a:r>
              <a:rPr lang="en-US" sz="2800" dirty="0" smtClean="0"/>
              <a:t>How much sunlight would be missing?</a:t>
            </a:r>
          </a:p>
        </p:txBody>
      </p:sp>
      <p:cxnSp>
        <p:nvCxnSpPr>
          <p:cNvPr id="11" name="Straight Connector 10"/>
          <p:cNvCxnSpPr/>
          <p:nvPr/>
        </p:nvCxnSpPr>
        <p:spPr>
          <a:xfrm rot="16200000" flipH="1">
            <a:off x="6124755" y="4908429"/>
            <a:ext cx="2311879" cy="17253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1360098" y="4414388"/>
            <a:ext cx="1794294" cy="8627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1350573" y="4633463"/>
            <a:ext cx="1794294" cy="8627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1350573" y="4871588"/>
            <a:ext cx="1794294" cy="8627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1341048" y="5109713"/>
            <a:ext cx="1794294" cy="8627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rot="16200000" flipH="1">
            <a:off x="6400800" y="4800599"/>
            <a:ext cx="1685925" cy="95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1" descr="D:\Documents and Settings\srickman\Local Settings\Temporary Internet Files\Content.IE5\TKVTDA0E\MC90043153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9525" y="3924300"/>
            <a:ext cx="1781175" cy="1781175"/>
          </a:xfrm>
          <a:prstGeom prst="rect">
            <a:avLst/>
          </a:prstGeom>
          <a:noFill/>
        </p:spPr>
      </p:pic>
      <p:pic>
        <p:nvPicPr>
          <p:cNvPr id="234498" name="Picture 2"/>
          <p:cNvPicPr>
            <a:picLocks noChangeAspect="1" noChangeArrowheads="1"/>
          </p:cNvPicPr>
          <p:nvPr/>
        </p:nvPicPr>
        <p:blipFill>
          <a:blip r:embed="rId4" cstate="print"/>
          <a:srcRect l="48942"/>
          <a:stretch>
            <a:fillRect/>
          </a:stretch>
        </p:blipFill>
        <p:spPr bwMode="auto">
          <a:xfrm>
            <a:off x="4657725" y="3910013"/>
            <a:ext cx="91916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2" name="Straight Connector 21"/>
          <p:cNvCxnSpPr/>
          <p:nvPr/>
        </p:nvCxnSpPr>
        <p:spPr>
          <a:xfrm rot="5400000" flipH="1" flipV="1">
            <a:off x="5989383" y="4405719"/>
            <a:ext cx="19048" cy="254236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4724400" y="3950899"/>
            <a:ext cx="2539041" cy="11501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5400000" flipH="1" flipV="1">
            <a:off x="4586287" y="4224338"/>
            <a:ext cx="723900" cy="46672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895850" y="4362450"/>
            <a:ext cx="338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r</a:t>
            </a:r>
            <a:r>
              <a:rPr lang="en-US" b="1" baseline="-25000" dirty="0" smtClean="0"/>
              <a:t>e</a:t>
            </a:r>
            <a:endParaRPr lang="en-US" b="1" baseline="-25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5104627">
            <a:off x="3352082" y="3299592"/>
            <a:ext cx="377496" cy="425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86274" y="5789754"/>
            <a:ext cx="377496" cy="425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13"/>
          <p:cNvSpPr>
            <a:spLocks noChangeAspect="1"/>
          </p:cNvSpPr>
          <p:nvPr/>
        </p:nvSpPr>
        <p:spPr>
          <a:xfrm>
            <a:off x="3581400" y="3667124"/>
            <a:ext cx="2313432" cy="23134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Aside:  Projected Area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Looking at the screen head-on, we see that a circle of sunlight is missing;</a:t>
            </a:r>
          </a:p>
          <a:p>
            <a:endParaRPr lang="en-US" sz="2800" dirty="0" smtClean="0"/>
          </a:p>
          <a:p>
            <a:r>
              <a:rPr lang="en-US" sz="2800" dirty="0" smtClean="0"/>
              <a:t>The projected area of a sphere is simply that of a circle.</a:t>
            </a:r>
          </a:p>
        </p:txBody>
      </p:sp>
      <p:sp>
        <p:nvSpPr>
          <p:cNvPr id="6" name="Oval 5"/>
          <p:cNvSpPr>
            <a:spLocks noChangeAspect="1"/>
          </p:cNvSpPr>
          <p:nvPr/>
        </p:nvSpPr>
        <p:spPr>
          <a:xfrm>
            <a:off x="3881886" y="3959525"/>
            <a:ext cx="1682151" cy="1682151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6" name="Straight Arrow Connector 15"/>
          <p:cNvCxnSpPr/>
          <p:nvPr/>
        </p:nvCxnSpPr>
        <p:spPr>
          <a:xfrm rot="5400000" flipH="1" flipV="1">
            <a:off x="4586287" y="4224338"/>
            <a:ext cx="723900" cy="466725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895850" y="4362450"/>
            <a:ext cx="338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r</a:t>
            </a:r>
            <a:r>
              <a:rPr lang="en-US" b="1" baseline="-25000" dirty="0" smtClean="0"/>
              <a:t>e</a:t>
            </a:r>
            <a:endParaRPr lang="en-US" b="1" baseline="-25000" dirty="0"/>
          </a:p>
        </p:txBody>
      </p:sp>
      <p:sp>
        <p:nvSpPr>
          <p:cNvPr id="12" name="Rounded Rectangle 11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8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88419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91275" y="4600575"/>
            <a:ext cx="1838325" cy="523875"/>
          </a:xfrm>
          <a:prstGeom prst="rect">
            <a:avLst/>
          </a:prstGeom>
          <a:noFill/>
        </p:spPr>
      </p:pic>
      <p:sp>
        <p:nvSpPr>
          <p:cNvPr id="188421" name="Rectangle 5"/>
          <p:cNvSpPr>
            <a:spLocks noChangeArrowheads="1"/>
          </p:cNvSpPr>
          <p:nvPr/>
        </p:nvSpPr>
        <p:spPr bwMode="auto">
          <a:xfrm>
            <a:off x="0" y="981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Overall Planetary Heat Balance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heat emitted is assumed uniform over the entire planet;</a:t>
            </a:r>
          </a:p>
          <a:p>
            <a:endParaRPr lang="en-US" sz="2800" dirty="0" smtClean="0"/>
          </a:p>
          <a:p>
            <a:r>
              <a:rPr lang="en-US" sz="2800" dirty="0" smtClean="0"/>
              <a:t>We can express the heat rejected using the familiar Stefan-Boltzmann law: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where           is recognized as the surface area of the planetary sphere.</a:t>
            </a:r>
          </a:p>
        </p:txBody>
      </p:sp>
      <p:sp>
        <p:nvSpPr>
          <p:cNvPr id="22733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27332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48000" y="4076700"/>
            <a:ext cx="2676525" cy="504825"/>
          </a:xfrm>
          <a:prstGeom prst="rect">
            <a:avLst/>
          </a:prstGeom>
          <a:noFill/>
        </p:spPr>
      </p:pic>
      <p:sp>
        <p:nvSpPr>
          <p:cNvPr id="227334" name="Rectangle 6"/>
          <p:cNvSpPr>
            <a:spLocks noChangeArrowheads="1"/>
          </p:cNvSpPr>
          <p:nvPr/>
        </p:nvSpPr>
        <p:spPr bwMode="auto">
          <a:xfrm>
            <a:off x="0" y="9620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733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27335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33575" y="4895850"/>
            <a:ext cx="762000" cy="485775"/>
          </a:xfrm>
          <a:prstGeom prst="rect">
            <a:avLst/>
          </a:prstGeom>
          <a:noFill/>
        </p:spPr>
      </p:pic>
      <p:sp>
        <p:nvSpPr>
          <p:cNvPr id="227337" name="Rectangle 9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Overall Planetary Heat Balance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Next, we equate the outgoing and incoming energy, and substituting for the projected area: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Solving for the planetary temperature, T yields:</a:t>
            </a:r>
          </a:p>
        </p:txBody>
      </p:sp>
      <p:sp>
        <p:nvSpPr>
          <p:cNvPr id="22835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28357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19325" y="2924175"/>
            <a:ext cx="4495800" cy="523875"/>
          </a:xfrm>
          <a:prstGeom prst="rect">
            <a:avLst/>
          </a:prstGeom>
          <a:noFill/>
        </p:spPr>
      </p:pic>
      <p:sp>
        <p:nvSpPr>
          <p:cNvPr id="228359" name="Rectangle 7"/>
          <p:cNvSpPr>
            <a:spLocks noChangeArrowheads="1"/>
          </p:cNvSpPr>
          <p:nvPr/>
        </p:nvSpPr>
        <p:spPr bwMode="auto">
          <a:xfrm>
            <a:off x="0" y="981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8361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28360" name="Picture 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2800" y="4743450"/>
            <a:ext cx="2686050" cy="1323975"/>
          </a:xfrm>
          <a:prstGeom prst="rect">
            <a:avLst/>
          </a:prstGeom>
          <a:noFill/>
        </p:spPr>
      </p:pic>
      <p:sp>
        <p:nvSpPr>
          <p:cNvPr id="228362" name="Rectangle 10"/>
          <p:cNvSpPr>
            <a:spLocks noChangeArrowheads="1"/>
          </p:cNvSpPr>
          <p:nvPr/>
        </p:nvSpPr>
        <p:spPr bwMode="auto">
          <a:xfrm>
            <a:off x="0" y="1781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Overall Planetary Heat Balance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can also find the flux emitted by the planet at temperature, </a:t>
            </a:r>
            <a:r>
              <a:rPr lang="en-US" sz="2800" i="1" dirty="0" smtClean="0"/>
              <a:t>T</a:t>
            </a:r>
            <a:r>
              <a:rPr lang="en-US" sz="2800" dirty="0" smtClean="0"/>
              <a:t>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For a mean solar flux of 1367 W/m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, </a:t>
            </a:r>
            <a:r>
              <a:rPr lang="en-US" sz="2800" dirty="0" err="1" smtClean="0"/>
              <a:t>albedo</a:t>
            </a:r>
            <a:r>
              <a:rPr lang="en-US" sz="2800" dirty="0" smtClean="0"/>
              <a:t> of 0.3 and an assumed Earth </a:t>
            </a:r>
            <a:r>
              <a:rPr lang="en-US" sz="2800" dirty="0" err="1" smtClean="0"/>
              <a:t>emittance</a:t>
            </a:r>
            <a:r>
              <a:rPr lang="en-US" sz="2800" dirty="0" smtClean="0"/>
              <a:t> of 1.0: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2352675" y="4886325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255 K</a:t>
            </a:r>
            <a:endParaRPr lang="en-US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2686050" y="5381625"/>
            <a:ext cx="16818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239 W/m</a:t>
            </a:r>
            <a:r>
              <a:rPr lang="en-US" sz="2800" baseline="30000" dirty="0" smtClean="0"/>
              <a:t>2</a:t>
            </a:r>
            <a:endParaRPr lang="en-US" sz="2800" baseline="30000" dirty="0"/>
          </a:p>
        </p:txBody>
      </p:sp>
      <p:sp>
        <p:nvSpPr>
          <p:cNvPr id="65024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650244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76600" y="2476500"/>
            <a:ext cx="2771775" cy="885825"/>
          </a:xfrm>
          <a:prstGeom prst="rect">
            <a:avLst/>
          </a:prstGeom>
          <a:noFill/>
        </p:spPr>
      </p:pic>
      <p:sp>
        <p:nvSpPr>
          <p:cNvPr id="650246" name="Rectangle 6"/>
          <p:cNvSpPr>
            <a:spLocks noChangeArrowheads="1"/>
          </p:cNvSpPr>
          <p:nvPr/>
        </p:nvSpPr>
        <p:spPr bwMode="auto">
          <a:xfrm>
            <a:off x="0" y="13430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50248" name="Picture 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28775" y="4972050"/>
            <a:ext cx="581025" cy="476250"/>
          </a:xfrm>
          <a:prstGeom prst="rect">
            <a:avLst/>
          </a:prstGeom>
          <a:noFill/>
        </p:spPr>
      </p:pic>
      <p:pic>
        <p:nvPicPr>
          <p:cNvPr id="650247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28775" y="5448300"/>
            <a:ext cx="981075" cy="523875"/>
          </a:xfrm>
          <a:prstGeom prst="rect">
            <a:avLst/>
          </a:prstGeom>
          <a:noFill/>
        </p:spPr>
      </p:pic>
      <p:sp>
        <p:nvSpPr>
          <p:cNvPr id="650249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50250" name="Rectangle 10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50251" name="Rectangle 11"/>
          <p:cNvSpPr>
            <a:spLocks noChangeArrowheads="1"/>
          </p:cNvSpPr>
          <p:nvPr/>
        </p:nvSpPr>
        <p:spPr bwMode="auto">
          <a:xfrm>
            <a:off x="0" y="1457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Overall Planetary Heat Balance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flux incident on the spacecraft is scaled by the local form factor to the planet for a nadir-facing plate: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</p:txBody>
      </p:sp>
      <p:sp>
        <p:nvSpPr>
          <p:cNvPr id="11" name="Freeform 10"/>
          <p:cNvSpPr/>
          <p:nvPr/>
        </p:nvSpPr>
        <p:spPr>
          <a:xfrm>
            <a:off x="447675" y="3890188"/>
            <a:ext cx="695325" cy="2409825"/>
          </a:xfrm>
          <a:custGeom>
            <a:avLst/>
            <a:gdLst>
              <a:gd name="connsiteX0" fmla="*/ 95250 w 695325"/>
              <a:gd name="connsiteY0" fmla="*/ 0 h 2409825"/>
              <a:gd name="connsiteX1" fmla="*/ 400050 w 695325"/>
              <a:gd name="connsiteY1" fmla="*/ 219075 h 2409825"/>
              <a:gd name="connsiteX2" fmla="*/ 342900 w 695325"/>
              <a:gd name="connsiteY2" fmla="*/ 428625 h 2409825"/>
              <a:gd name="connsiteX3" fmla="*/ 295275 w 695325"/>
              <a:gd name="connsiteY3" fmla="*/ 590550 h 2409825"/>
              <a:gd name="connsiteX4" fmla="*/ 438150 w 695325"/>
              <a:gd name="connsiteY4" fmla="*/ 752475 h 2409825"/>
              <a:gd name="connsiteX5" fmla="*/ 352425 w 695325"/>
              <a:gd name="connsiteY5" fmla="*/ 857250 h 2409825"/>
              <a:gd name="connsiteX6" fmla="*/ 647700 w 695325"/>
              <a:gd name="connsiteY6" fmla="*/ 1076325 h 2409825"/>
              <a:gd name="connsiteX7" fmla="*/ 523875 w 695325"/>
              <a:gd name="connsiteY7" fmla="*/ 1181100 h 2409825"/>
              <a:gd name="connsiteX8" fmla="*/ 361950 w 695325"/>
              <a:gd name="connsiteY8" fmla="*/ 1276350 h 2409825"/>
              <a:gd name="connsiteX9" fmla="*/ 428625 w 695325"/>
              <a:gd name="connsiteY9" fmla="*/ 1466850 h 2409825"/>
              <a:gd name="connsiteX10" fmla="*/ 638175 w 695325"/>
              <a:gd name="connsiteY10" fmla="*/ 1638300 h 2409825"/>
              <a:gd name="connsiteX11" fmla="*/ 438150 w 695325"/>
              <a:gd name="connsiteY11" fmla="*/ 1657350 h 2409825"/>
              <a:gd name="connsiteX12" fmla="*/ 609600 w 695325"/>
              <a:gd name="connsiteY12" fmla="*/ 1790700 h 2409825"/>
              <a:gd name="connsiteX13" fmla="*/ 381000 w 695325"/>
              <a:gd name="connsiteY13" fmla="*/ 1838325 h 2409825"/>
              <a:gd name="connsiteX14" fmla="*/ 695325 w 695325"/>
              <a:gd name="connsiteY14" fmla="*/ 2095500 h 2409825"/>
              <a:gd name="connsiteX15" fmla="*/ 447675 w 695325"/>
              <a:gd name="connsiteY15" fmla="*/ 2124075 h 2409825"/>
              <a:gd name="connsiteX16" fmla="*/ 257175 w 695325"/>
              <a:gd name="connsiteY16" fmla="*/ 2162175 h 2409825"/>
              <a:gd name="connsiteX17" fmla="*/ 438150 w 695325"/>
              <a:gd name="connsiteY17" fmla="*/ 2333625 h 2409825"/>
              <a:gd name="connsiteX18" fmla="*/ 276225 w 695325"/>
              <a:gd name="connsiteY18" fmla="*/ 2409825 h 2409825"/>
              <a:gd name="connsiteX19" fmla="*/ 0 w 695325"/>
              <a:gd name="connsiteY19" fmla="*/ 2400300 h 2409825"/>
              <a:gd name="connsiteX20" fmla="*/ 95250 w 695325"/>
              <a:gd name="connsiteY20" fmla="*/ 0 h 240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95325" h="2409825">
                <a:moveTo>
                  <a:pt x="95250" y="0"/>
                </a:moveTo>
                <a:lnTo>
                  <a:pt x="400050" y="219075"/>
                </a:lnTo>
                <a:lnTo>
                  <a:pt x="342900" y="428625"/>
                </a:lnTo>
                <a:lnTo>
                  <a:pt x="295275" y="590550"/>
                </a:lnTo>
                <a:lnTo>
                  <a:pt x="438150" y="752475"/>
                </a:lnTo>
                <a:lnTo>
                  <a:pt x="352425" y="857250"/>
                </a:lnTo>
                <a:lnTo>
                  <a:pt x="647700" y="1076325"/>
                </a:lnTo>
                <a:lnTo>
                  <a:pt x="523875" y="1181100"/>
                </a:lnTo>
                <a:lnTo>
                  <a:pt x="361950" y="1276350"/>
                </a:lnTo>
                <a:lnTo>
                  <a:pt x="428625" y="1466850"/>
                </a:lnTo>
                <a:lnTo>
                  <a:pt x="638175" y="1638300"/>
                </a:lnTo>
                <a:lnTo>
                  <a:pt x="438150" y="1657350"/>
                </a:lnTo>
                <a:lnTo>
                  <a:pt x="609600" y="1790700"/>
                </a:lnTo>
                <a:lnTo>
                  <a:pt x="381000" y="1838325"/>
                </a:lnTo>
                <a:lnTo>
                  <a:pt x="695325" y="2095500"/>
                </a:lnTo>
                <a:lnTo>
                  <a:pt x="447675" y="2124075"/>
                </a:lnTo>
                <a:lnTo>
                  <a:pt x="257175" y="2162175"/>
                </a:lnTo>
                <a:lnTo>
                  <a:pt x="438150" y="2333625"/>
                </a:lnTo>
                <a:lnTo>
                  <a:pt x="276225" y="2409825"/>
                </a:lnTo>
                <a:lnTo>
                  <a:pt x="0" y="2400300"/>
                </a:lnTo>
                <a:lnTo>
                  <a:pt x="952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609600" y="3994963"/>
            <a:ext cx="3886200" cy="22288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Oval 21"/>
          <p:cNvSpPr>
            <a:spLocks noChangeAspect="1"/>
          </p:cNvSpPr>
          <p:nvPr/>
        </p:nvSpPr>
        <p:spPr>
          <a:xfrm>
            <a:off x="3362640" y="3985437"/>
            <a:ext cx="2240933" cy="223837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Arrow Connector 22"/>
          <p:cNvCxnSpPr/>
          <p:nvPr/>
        </p:nvCxnSpPr>
        <p:spPr>
          <a:xfrm rot="21600000" flipV="1">
            <a:off x="4495801" y="5090338"/>
            <a:ext cx="1971675" cy="9525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endCxn id="22" idx="5"/>
          </p:cNvCxnSpPr>
          <p:nvPr/>
        </p:nvCxnSpPr>
        <p:spPr>
          <a:xfrm>
            <a:off x="4486275" y="5109388"/>
            <a:ext cx="789121" cy="786622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Freeform 24"/>
          <p:cNvSpPr/>
          <p:nvPr/>
        </p:nvSpPr>
        <p:spPr>
          <a:xfrm>
            <a:off x="447675" y="3890188"/>
            <a:ext cx="695325" cy="2409825"/>
          </a:xfrm>
          <a:custGeom>
            <a:avLst/>
            <a:gdLst>
              <a:gd name="connsiteX0" fmla="*/ 95250 w 695325"/>
              <a:gd name="connsiteY0" fmla="*/ 0 h 2409825"/>
              <a:gd name="connsiteX1" fmla="*/ 400050 w 695325"/>
              <a:gd name="connsiteY1" fmla="*/ 219075 h 2409825"/>
              <a:gd name="connsiteX2" fmla="*/ 342900 w 695325"/>
              <a:gd name="connsiteY2" fmla="*/ 428625 h 2409825"/>
              <a:gd name="connsiteX3" fmla="*/ 295275 w 695325"/>
              <a:gd name="connsiteY3" fmla="*/ 590550 h 2409825"/>
              <a:gd name="connsiteX4" fmla="*/ 438150 w 695325"/>
              <a:gd name="connsiteY4" fmla="*/ 752475 h 2409825"/>
              <a:gd name="connsiteX5" fmla="*/ 352425 w 695325"/>
              <a:gd name="connsiteY5" fmla="*/ 857250 h 2409825"/>
              <a:gd name="connsiteX6" fmla="*/ 647700 w 695325"/>
              <a:gd name="connsiteY6" fmla="*/ 1076325 h 2409825"/>
              <a:gd name="connsiteX7" fmla="*/ 523875 w 695325"/>
              <a:gd name="connsiteY7" fmla="*/ 1181100 h 2409825"/>
              <a:gd name="connsiteX8" fmla="*/ 361950 w 695325"/>
              <a:gd name="connsiteY8" fmla="*/ 1276350 h 2409825"/>
              <a:gd name="connsiteX9" fmla="*/ 428625 w 695325"/>
              <a:gd name="connsiteY9" fmla="*/ 1466850 h 2409825"/>
              <a:gd name="connsiteX10" fmla="*/ 638175 w 695325"/>
              <a:gd name="connsiteY10" fmla="*/ 1638300 h 2409825"/>
              <a:gd name="connsiteX11" fmla="*/ 438150 w 695325"/>
              <a:gd name="connsiteY11" fmla="*/ 1657350 h 2409825"/>
              <a:gd name="connsiteX12" fmla="*/ 609600 w 695325"/>
              <a:gd name="connsiteY12" fmla="*/ 1790700 h 2409825"/>
              <a:gd name="connsiteX13" fmla="*/ 381000 w 695325"/>
              <a:gd name="connsiteY13" fmla="*/ 1838325 h 2409825"/>
              <a:gd name="connsiteX14" fmla="*/ 695325 w 695325"/>
              <a:gd name="connsiteY14" fmla="*/ 2095500 h 2409825"/>
              <a:gd name="connsiteX15" fmla="*/ 447675 w 695325"/>
              <a:gd name="connsiteY15" fmla="*/ 2124075 h 2409825"/>
              <a:gd name="connsiteX16" fmla="*/ 257175 w 695325"/>
              <a:gd name="connsiteY16" fmla="*/ 2162175 h 2409825"/>
              <a:gd name="connsiteX17" fmla="*/ 438150 w 695325"/>
              <a:gd name="connsiteY17" fmla="*/ 2333625 h 2409825"/>
              <a:gd name="connsiteX18" fmla="*/ 276225 w 695325"/>
              <a:gd name="connsiteY18" fmla="*/ 2409825 h 2409825"/>
              <a:gd name="connsiteX19" fmla="*/ 0 w 695325"/>
              <a:gd name="connsiteY19" fmla="*/ 2400300 h 2409825"/>
              <a:gd name="connsiteX20" fmla="*/ 95250 w 695325"/>
              <a:gd name="connsiteY20" fmla="*/ 0 h 240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95325" h="2409825">
                <a:moveTo>
                  <a:pt x="95250" y="0"/>
                </a:moveTo>
                <a:lnTo>
                  <a:pt x="400050" y="219075"/>
                </a:lnTo>
                <a:lnTo>
                  <a:pt x="342900" y="428625"/>
                </a:lnTo>
                <a:lnTo>
                  <a:pt x="295275" y="590550"/>
                </a:lnTo>
                <a:lnTo>
                  <a:pt x="438150" y="752475"/>
                </a:lnTo>
                <a:lnTo>
                  <a:pt x="352425" y="857250"/>
                </a:lnTo>
                <a:lnTo>
                  <a:pt x="647700" y="1076325"/>
                </a:lnTo>
                <a:lnTo>
                  <a:pt x="523875" y="1181100"/>
                </a:lnTo>
                <a:lnTo>
                  <a:pt x="361950" y="1276350"/>
                </a:lnTo>
                <a:lnTo>
                  <a:pt x="428625" y="1466850"/>
                </a:lnTo>
                <a:lnTo>
                  <a:pt x="638175" y="1638300"/>
                </a:lnTo>
                <a:lnTo>
                  <a:pt x="438150" y="1657350"/>
                </a:lnTo>
                <a:lnTo>
                  <a:pt x="609600" y="1790700"/>
                </a:lnTo>
                <a:lnTo>
                  <a:pt x="381000" y="1838325"/>
                </a:lnTo>
                <a:lnTo>
                  <a:pt x="695325" y="2095500"/>
                </a:lnTo>
                <a:lnTo>
                  <a:pt x="447675" y="2124075"/>
                </a:lnTo>
                <a:lnTo>
                  <a:pt x="257175" y="2162175"/>
                </a:lnTo>
                <a:lnTo>
                  <a:pt x="438150" y="2333625"/>
                </a:lnTo>
                <a:lnTo>
                  <a:pt x="276225" y="2409825"/>
                </a:lnTo>
                <a:lnTo>
                  <a:pt x="0" y="2400300"/>
                </a:lnTo>
                <a:lnTo>
                  <a:pt x="952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6" descr="D:\Documents and Settings\srickman\Local Settings\Temporary Internet Files\Content.IE5\7QRB58XD\MC910217033[1]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49110"/>
          <a:stretch>
            <a:fillRect/>
          </a:stretch>
        </p:blipFill>
        <p:spPr bwMode="auto">
          <a:xfrm>
            <a:off x="7849014" y="4635831"/>
            <a:ext cx="470860" cy="925251"/>
          </a:xfrm>
          <a:prstGeom prst="rect">
            <a:avLst/>
          </a:prstGeom>
          <a:noFill/>
        </p:spPr>
      </p:pic>
      <p:sp>
        <p:nvSpPr>
          <p:cNvPr id="27" name="TextBox 26"/>
          <p:cNvSpPr txBox="1"/>
          <p:nvPr/>
        </p:nvSpPr>
        <p:spPr>
          <a:xfrm>
            <a:off x="4876800" y="5290363"/>
            <a:ext cx="338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r</a:t>
            </a:r>
            <a:r>
              <a:rPr lang="en-US" b="1" baseline="-25000" dirty="0" smtClean="0"/>
              <a:t>e</a:t>
            </a:r>
            <a:endParaRPr lang="en-US" b="1" baseline="-25000" dirty="0"/>
          </a:p>
        </p:txBody>
      </p:sp>
      <p:sp>
        <p:nvSpPr>
          <p:cNvPr id="29" name="Oval 28"/>
          <p:cNvSpPr>
            <a:spLocks noChangeAspect="1"/>
          </p:cNvSpPr>
          <p:nvPr/>
        </p:nvSpPr>
        <p:spPr>
          <a:xfrm>
            <a:off x="3105604" y="3714753"/>
            <a:ext cx="2746335" cy="2743200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" name="Picture 2" descr="D:\Documents and Settings\srickman\Local Settings\Temporary Internet Files\Content.IE5\7QRB58XD\MC900434719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239635">
            <a:off x="5508863" y="4269475"/>
            <a:ext cx="485632" cy="485632"/>
          </a:xfrm>
          <a:prstGeom prst="rect">
            <a:avLst/>
          </a:prstGeom>
          <a:noFill/>
        </p:spPr>
      </p:pic>
      <p:cxnSp>
        <p:nvCxnSpPr>
          <p:cNvPr id="33" name="Straight Arrow Connector 32"/>
          <p:cNvCxnSpPr>
            <a:stCxn id="22" idx="5"/>
          </p:cNvCxnSpPr>
          <p:nvPr/>
        </p:nvCxnSpPr>
        <p:spPr>
          <a:xfrm rot="16200000" flipH="1">
            <a:off x="5275396" y="5896010"/>
            <a:ext cx="152400" cy="15240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5343099" y="5633832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h</a:t>
            </a:r>
            <a:endParaRPr lang="en-US" b="1" baseline="-25000" dirty="0"/>
          </a:p>
        </p:txBody>
      </p:sp>
      <p:cxnSp>
        <p:nvCxnSpPr>
          <p:cNvPr id="35" name="Straight Arrow Connector 34"/>
          <p:cNvCxnSpPr/>
          <p:nvPr/>
        </p:nvCxnSpPr>
        <p:spPr>
          <a:xfrm rot="10800000" flipV="1">
            <a:off x="7234026" y="5113503"/>
            <a:ext cx="613437" cy="6406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5017827" y="4162148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Symbol" pitchFamily="18" charset="2"/>
              </a:rPr>
              <a:t>r</a:t>
            </a:r>
            <a:endParaRPr lang="en-US" b="1" baseline="-25000" dirty="0">
              <a:latin typeface="Symbol" pitchFamily="18" charset="2"/>
            </a:endParaRPr>
          </a:p>
        </p:txBody>
      </p:sp>
      <p:graphicFrame>
        <p:nvGraphicFramePr>
          <p:cNvPr id="37" name="Object 36"/>
          <p:cNvGraphicFramePr>
            <a:graphicFrameLocks noChangeAspect="1"/>
          </p:cNvGraphicFramePr>
          <p:nvPr/>
        </p:nvGraphicFramePr>
        <p:xfrm>
          <a:off x="7410355" y="4732503"/>
          <a:ext cx="3556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380" name="Equation" r:id="rId5" imgW="355320" imgH="304560" progId="Equation.3">
                  <p:embed/>
                </p:oleObj>
              </mc:Choice>
              <mc:Fallback>
                <p:oleObj name="Equation" r:id="rId5" imgW="355320" imgH="30456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10355" y="4732503"/>
                        <a:ext cx="355600" cy="30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938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9382" name="Rectangle 6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24050" y="2619375"/>
            <a:ext cx="5286375" cy="962025"/>
          </a:xfrm>
          <a:prstGeom prst="rect">
            <a:avLst/>
          </a:prstGeom>
          <a:noFill/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Why Won't This Calculation Work for the Moon?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413783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Recall our simplifying assumptions:</a:t>
            </a:r>
          </a:p>
          <a:p>
            <a:endParaRPr lang="en-US" sz="2800" dirty="0" smtClean="0"/>
          </a:p>
          <a:p>
            <a:r>
              <a:rPr lang="en-US" sz="2800" dirty="0" smtClean="0"/>
              <a:t>Earth has an atmosphere to transport heat over the globe -- the Moon does not;</a:t>
            </a:r>
          </a:p>
          <a:p>
            <a:endParaRPr lang="en-US" sz="2800" dirty="0" smtClean="0"/>
          </a:p>
          <a:p>
            <a:r>
              <a:rPr lang="en-US" sz="2800" dirty="0" smtClean="0"/>
              <a:t>Earth rotates rapidly with respect to the sun when compared to the Moon.</a:t>
            </a:r>
          </a:p>
        </p:txBody>
      </p:sp>
      <p:pic>
        <p:nvPicPr>
          <p:cNvPr id="6" name="Picture 5" descr="as11-42-6237.jpg"/>
          <p:cNvPicPr>
            <a:picLocks noChangeAspect="1"/>
          </p:cNvPicPr>
          <p:nvPr/>
        </p:nvPicPr>
        <p:blipFill>
          <a:blip r:embed="rId2" cstate="print"/>
          <a:srcRect t="23411" r="12636"/>
          <a:stretch>
            <a:fillRect/>
          </a:stretch>
        </p:blipFill>
        <p:spPr>
          <a:xfrm>
            <a:off x="5069050" y="2009554"/>
            <a:ext cx="3383833" cy="296648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887592" y="5018567"/>
            <a:ext cx="17359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Moon as Seen from Apollo 11</a:t>
            </a:r>
          </a:p>
          <a:p>
            <a:pPr algn="ctr"/>
            <a:r>
              <a:rPr lang="en-US" b="1" dirty="0" smtClean="0"/>
              <a:t>(NASA Photo)</a:t>
            </a:r>
            <a:endParaRPr 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401339" y="2902688"/>
            <a:ext cx="534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Hot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733414" y="2597888"/>
            <a:ext cx="609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</a:rPr>
              <a:t>Cold</a:t>
            </a:r>
            <a:endParaRPr lang="en-US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Why Won't This Calculation Work for the Moon?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799"/>
            <a:ext cx="74870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Because of this, assuming the Moon is isothermal is not a good assumption.</a:t>
            </a:r>
          </a:p>
        </p:txBody>
      </p:sp>
      <p:pic>
        <p:nvPicPr>
          <p:cNvPr id="6" name="Picture 5" descr="as11-44-6665.jpg"/>
          <p:cNvPicPr>
            <a:picLocks noChangeAspect="1"/>
          </p:cNvPicPr>
          <p:nvPr/>
        </p:nvPicPr>
        <p:blipFill>
          <a:blip r:embed="rId2" cstate="print"/>
          <a:srcRect b="61538"/>
          <a:stretch>
            <a:fillRect/>
          </a:stretch>
        </p:blipFill>
        <p:spPr>
          <a:xfrm>
            <a:off x="599370" y="2402568"/>
            <a:ext cx="7935030" cy="305193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38897" y="5518298"/>
            <a:ext cx="34555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Moon as Seen from Apollo 11 as it was Homeward Bound</a:t>
            </a:r>
          </a:p>
          <a:p>
            <a:pPr algn="ctr"/>
            <a:r>
              <a:rPr lang="en-US" b="1" dirty="0" smtClean="0"/>
              <a:t>(NASA Photo)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083007" y="3153787"/>
            <a:ext cx="69685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/>
              <a:t>Albedo</a:t>
            </a:r>
            <a:r>
              <a:rPr lang="en-US" sz="3600" b="1" dirty="0" smtClean="0"/>
              <a:t> and Planetary Flux Combinations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Combination of Natural Environmental Parameters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38201" y="1447799"/>
            <a:ext cx="74870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previous developments were used to show how reasonable estimates of natural environmental parameters could be obtained using some simplifying assumptions;</a:t>
            </a:r>
          </a:p>
          <a:p>
            <a:endParaRPr lang="en-US" sz="2800" dirty="0" smtClean="0"/>
          </a:p>
          <a:p>
            <a:r>
              <a:rPr lang="en-US" sz="2800" dirty="0" smtClean="0"/>
              <a:t>Now, it's time to explore "reality".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Local Variation vs. the Planet-Wide Heat Balance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38201" y="1447799"/>
            <a:ext cx="748709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Our earlier derivation for planetary OLR assumed a planet-wide heat balance;</a:t>
            </a:r>
          </a:p>
          <a:p>
            <a:endParaRPr lang="en-US" sz="2800" dirty="0" smtClean="0"/>
          </a:p>
          <a:p>
            <a:r>
              <a:rPr lang="en-US" sz="2800" dirty="0" smtClean="0"/>
              <a:t>This isn't necessarily true for local conditions;</a:t>
            </a:r>
          </a:p>
          <a:p>
            <a:endParaRPr lang="en-US" sz="2800" dirty="0" smtClean="0"/>
          </a:p>
          <a:p>
            <a:r>
              <a:rPr lang="en-US" sz="2800" dirty="0" smtClean="0"/>
              <a:t>Seasonal variation in vegetation, snow cover, cloud cover, etc., can all affect local </a:t>
            </a:r>
            <a:r>
              <a:rPr lang="en-US" sz="2800" dirty="0" err="1" smtClean="0"/>
              <a:t>albedo</a:t>
            </a:r>
            <a:r>
              <a:rPr lang="en-US" sz="2800" dirty="0" smtClean="0"/>
              <a:t> and OLR components.</a:t>
            </a:r>
          </a:p>
          <a:p>
            <a:endParaRPr lang="en-US" sz="2800" dirty="0" smtClean="0"/>
          </a:p>
          <a:p>
            <a:r>
              <a:rPr lang="en-US" sz="2800" dirty="0" smtClean="0"/>
              <a:t>So how do engineers account for this?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Local Variation vs. the Planet-Wide Heat Balance (Ref. 7)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38</a:t>
            </a:fld>
            <a:endParaRPr lang="en-US"/>
          </a:p>
        </p:txBody>
      </p:sp>
      <p:pic>
        <p:nvPicPr>
          <p:cNvPr id="8" name="Picture 7" descr="components2.gif"/>
          <p:cNvPicPr>
            <a:picLocks noChangeAspect="1"/>
          </p:cNvPicPr>
          <p:nvPr/>
        </p:nvPicPr>
        <p:blipFill>
          <a:blip r:embed="rId2" cstate="print"/>
          <a:srcRect r="1830"/>
          <a:stretch>
            <a:fillRect/>
          </a:stretch>
        </p:blipFill>
        <p:spPr>
          <a:xfrm>
            <a:off x="1419225" y="1598920"/>
            <a:ext cx="6286500" cy="47855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39</a:t>
            </a:fld>
            <a:endParaRPr lang="en-US"/>
          </a:p>
        </p:txBody>
      </p:sp>
      <p:pic>
        <p:nvPicPr>
          <p:cNvPr id="5" name="Picture 4" descr="erbssat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6458" y="1971675"/>
            <a:ext cx="3660191" cy="270429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Earth Radiation Budget Experiment (ERBE)</a:t>
            </a:r>
            <a:endParaRPr 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582792" y="4772025"/>
            <a:ext cx="2665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Earth Radiation Budget Satellite (ERBS)</a:t>
            </a:r>
            <a:endParaRPr 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838201" y="1447800"/>
            <a:ext cx="413783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Earth Radiation Budget Experiment (ERBE) used a new generation of instrumentation to make accurate regional and global measurements of the components of the radiation budget. (Ref. 8)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Albedo</a:t>
            </a:r>
            <a:r>
              <a:rPr lang="en-US" sz="2800" b="1" dirty="0" smtClean="0"/>
              <a:t> and Planetary OLR Data (Ref. 9)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40</a:t>
            </a:fld>
            <a:endParaRPr lang="en-US"/>
          </a:p>
        </p:txBody>
      </p:sp>
      <p:pic>
        <p:nvPicPr>
          <p:cNvPr id="533505" name="Picture 1"/>
          <p:cNvPicPr>
            <a:picLocks noChangeAspect="1" noChangeArrowheads="1"/>
          </p:cNvPicPr>
          <p:nvPr/>
        </p:nvPicPr>
        <p:blipFill>
          <a:blip r:embed="rId2" cstate="print">
            <a:lum bright="-35000" contrast="57000"/>
          </a:blip>
          <a:srcRect l="10855" t="13076" r="62500" b="3536"/>
          <a:stretch>
            <a:fillRect/>
          </a:stretch>
        </p:blipFill>
        <p:spPr bwMode="auto">
          <a:xfrm rot="-60000">
            <a:off x="413902" y="1250135"/>
            <a:ext cx="3897613" cy="4879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3506" name="Picture 2"/>
          <p:cNvPicPr>
            <a:picLocks noChangeAspect="1" noChangeArrowheads="1"/>
          </p:cNvPicPr>
          <p:nvPr/>
        </p:nvPicPr>
        <p:blipFill>
          <a:blip r:embed="rId3" cstate="print">
            <a:lum bright="-27000" contrast="51000"/>
          </a:blip>
          <a:srcRect l="11513" t="9910" r="61151" b="5962"/>
          <a:stretch>
            <a:fillRect/>
          </a:stretch>
        </p:blipFill>
        <p:spPr bwMode="auto">
          <a:xfrm rot="-60000">
            <a:off x="4440978" y="1230824"/>
            <a:ext cx="4017222" cy="494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 rot="-5400000">
            <a:off x="152400" y="2266950"/>
            <a:ext cx="716863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400" b="1" dirty="0" err="1" smtClean="0"/>
              <a:t>Albedo</a:t>
            </a:r>
            <a:endParaRPr lang="en-US" sz="1400" b="1" dirty="0"/>
          </a:p>
        </p:txBody>
      </p:sp>
      <p:sp>
        <p:nvSpPr>
          <p:cNvPr id="7" name="TextBox 6"/>
          <p:cNvSpPr txBox="1"/>
          <p:nvPr/>
        </p:nvSpPr>
        <p:spPr>
          <a:xfrm rot="-5400000">
            <a:off x="171450" y="4638675"/>
            <a:ext cx="716863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400" b="1" dirty="0" err="1" smtClean="0"/>
              <a:t>Albedo</a:t>
            </a:r>
            <a:endParaRPr lang="en-US" sz="1400" b="1" dirty="0"/>
          </a:p>
        </p:txBody>
      </p:sp>
      <p:sp>
        <p:nvSpPr>
          <p:cNvPr id="8" name="TextBox 7"/>
          <p:cNvSpPr txBox="1"/>
          <p:nvPr/>
        </p:nvSpPr>
        <p:spPr>
          <a:xfrm rot="-5400000">
            <a:off x="4295775" y="2247900"/>
            <a:ext cx="716863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400" b="1" dirty="0" err="1" smtClean="0"/>
              <a:t>Albedo</a:t>
            </a:r>
            <a:endParaRPr lang="en-US" sz="1400" b="1" dirty="0"/>
          </a:p>
        </p:txBody>
      </p:sp>
      <p:sp>
        <p:nvSpPr>
          <p:cNvPr id="9" name="TextBox 8"/>
          <p:cNvSpPr txBox="1"/>
          <p:nvPr/>
        </p:nvSpPr>
        <p:spPr>
          <a:xfrm rot="-5400000">
            <a:off x="4324350" y="4657725"/>
            <a:ext cx="716863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400" b="1" dirty="0" err="1" smtClean="0"/>
              <a:t>Albedo</a:t>
            </a:r>
            <a:endParaRPr lang="en-US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908234" y="1390650"/>
            <a:ext cx="1239634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r"/>
            <a:r>
              <a:rPr lang="en-US" sz="1200" b="1" dirty="0" smtClean="0"/>
              <a:t>51.6</a:t>
            </a:r>
            <a:r>
              <a:rPr lang="en-US" sz="1200" b="1" dirty="0" smtClean="0">
                <a:latin typeface="Arial"/>
                <a:cs typeface="Arial"/>
              </a:rPr>
              <a:t>°</a:t>
            </a:r>
            <a:r>
              <a:rPr lang="en-US" sz="1200" b="1" dirty="0" smtClean="0"/>
              <a:t> Inclination</a:t>
            </a:r>
          </a:p>
          <a:p>
            <a:pPr algn="r"/>
            <a:r>
              <a:rPr lang="en-US" sz="1200" b="1" dirty="0" smtClean="0"/>
              <a:t>16 s Data</a:t>
            </a:r>
            <a:endParaRPr lang="en-US" sz="12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626019" y="3771900"/>
            <a:ext cx="1550424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r"/>
            <a:r>
              <a:rPr lang="en-US" sz="1200" b="1" dirty="0" smtClean="0"/>
              <a:t>51.6</a:t>
            </a:r>
            <a:r>
              <a:rPr lang="en-US" sz="1200" b="1" dirty="0" smtClean="0">
                <a:latin typeface="Arial"/>
                <a:cs typeface="Arial"/>
              </a:rPr>
              <a:t>°</a:t>
            </a:r>
            <a:r>
              <a:rPr lang="en-US" sz="1200" b="1" dirty="0" smtClean="0"/>
              <a:t> Inclination</a:t>
            </a:r>
          </a:p>
          <a:p>
            <a:pPr algn="r"/>
            <a:r>
              <a:rPr lang="en-US" sz="1200" b="1" dirty="0" smtClean="0"/>
              <a:t>895 s Running Means</a:t>
            </a:r>
            <a:endParaRPr lang="en-US" sz="1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567021" y="1390650"/>
            <a:ext cx="1628972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r"/>
            <a:r>
              <a:rPr lang="en-US" sz="1200" b="1" dirty="0" smtClean="0"/>
              <a:t>51.6</a:t>
            </a:r>
            <a:r>
              <a:rPr lang="en-US" sz="1200" b="1" dirty="0" smtClean="0">
                <a:latin typeface="Arial"/>
                <a:cs typeface="Arial"/>
              </a:rPr>
              <a:t>°</a:t>
            </a:r>
            <a:r>
              <a:rPr lang="en-US" sz="1200" b="1" dirty="0" smtClean="0"/>
              <a:t> Inclination</a:t>
            </a:r>
          </a:p>
          <a:p>
            <a:pPr algn="r"/>
            <a:r>
              <a:rPr lang="en-US" sz="1200" b="1" dirty="0" smtClean="0"/>
              <a:t>3600 s Running Means</a:t>
            </a:r>
            <a:endParaRPr lang="en-US" sz="1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6605121" y="3800475"/>
            <a:ext cx="1628972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r"/>
            <a:r>
              <a:rPr lang="en-US" sz="1200" b="1" dirty="0" smtClean="0"/>
              <a:t>51.6</a:t>
            </a:r>
            <a:r>
              <a:rPr lang="en-US" sz="1200" b="1" dirty="0" smtClean="0">
                <a:latin typeface="Arial"/>
                <a:cs typeface="Arial"/>
              </a:rPr>
              <a:t>°</a:t>
            </a:r>
            <a:r>
              <a:rPr lang="en-US" sz="1200" b="1" dirty="0" smtClean="0"/>
              <a:t> Inclination</a:t>
            </a:r>
          </a:p>
          <a:p>
            <a:pPr algn="r"/>
            <a:r>
              <a:rPr lang="en-US" sz="1200" b="1" dirty="0" smtClean="0"/>
              <a:t>5400 s Running Means</a:t>
            </a:r>
            <a:endParaRPr lang="en-US" sz="1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Albedo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vs.Planetary</a:t>
            </a:r>
            <a:r>
              <a:rPr lang="en-US" sz="2800" b="1" dirty="0" smtClean="0"/>
              <a:t> OLR (Ref. 9)</a:t>
            </a:r>
            <a:endParaRPr lang="en-US" sz="2800" b="1" dirty="0"/>
          </a:p>
        </p:txBody>
      </p:sp>
      <p:pic>
        <p:nvPicPr>
          <p:cNvPr id="5775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5824" y="1195388"/>
            <a:ext cx="6949485" cy="524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7537" name="Rectangle 1"/>
          <p:cNvSpPr>
            <a:spLocks noChangeArrowheads="1"/>
          </p:cNvSpPr>
          <p:nvPr/>
        </p:nvSpPr>
        <p:spPr bwMode="auto">
          <a:xfrm>
            <a:off x="1790700" y="1158359"/>
            <a:ext cx="5797228" cy="36933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High Inclination Orbits, 128 Second Averaged Data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Aside:  Time Constant</a:t>
            </a:r>
            <a:endParaRPr lang="en-US" sz="2800" b="1" dirty="0">
              <a:latin typeface="Symbol" pitchFamily="18" charset="2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42</a:t>
            </a:fld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752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47525" name="Rectangle 5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585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5859" name="Rectangle 3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586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5863" name="Rectangle 7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5864" name="Rectangle 8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38201" y="1447799"/>
            <a:ext cx="748709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As the thermal environment changes, so does an object's temperature;</a:t>
            </a:r>
          </a:p>
          <a:p>
            <a:endParaRPr lang="en-US" sz="2800" dirty="0" smtClean="0"/>
          </a:p>
          <a:p>
            <a:r>
              <a:rPr lang="en-US" sz="2800" dirty="0" smtClean="0"/>
              <a:t>Objects with low thermal inertia react faster than objects with a higher thermal inertia;</a:t>
            </a:r>
          </a:p>
          <a:p>
            <a:endParaRPr lang="en-US" sz="2800" dirty="0" smtClean="0"/>
          </a:p>
          <a:p>
            <a:r>
              <a:rPr lang="en-US" sz="2800" dirty="0" smtClean="0"/>
              <a:t>Objects with high heat transfer to or from the environment will react more rapidly than those with lower heat transfer.</a:t>
            </a:r>
          </a:p>
          <a:p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Aside:  Time Constant</a:t>
            </a:r>
            <a:endParaRPr lang="en-US" sz="2800" b="1" dirty="0">
              <a:latin typeface="Symbol" pitchFamily="18" charset="2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43</a:t>
            </a:fld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752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47525" name="Rectangle 5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585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5859" name="Rectangle 3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586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5863" name="Rectangle 7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5864" name="Rectangle 8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38201" y="1447799"/>
            <a:ext cx="748709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effect of thermal inertia and heat transfer into and out of an object may be understood through investigation of the time constant, </a:t>
            </a:r>
            <a:r>
              <a:rPr lang="en-US" sz="2800" dirty="0" smtClean="0">
                <a:latin typeface="Symbol" pitchFamily="18" charset="2"/>
              </a:rPr>
              <a:t>t</a:t>
            </a:r>
            <a:r>
              <a:rPr lang="en-US" sz="2800" dirty="0" smtClean="0"/>
              <a:t>.</a:t>
            </a:r>
          </a:p>
          <a:p>
            <a:endParaRPr lang="en-US" sz="2800" dirty="0" smtClean="0"/>
          </a:p>
          <a:p>
            <a:r>
              <a:rPr lang="en-US" sz="2800" dirty="0" smtClean="0"/>
              <a:t>Mathematically, for a mass, m, the time constant, </a:t>
            </a:r>
            <a:r>
              <a:rPr lang="en-US" sz="2800" dirty="0" smtClean="0">
                <a:latin typeface="Symbol" pitchFamily="18" charset="2"/>
              </a:rPr>
              <a:t>t</a:t>
            </a:r>
            <a:r>
              <a:rPr lang="en-US" sz="2800" dirty="0" smtClean="0"/>
              <a:t> is given by: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where </a:t>
            </a:r>
            <a:r>
              <a:rPr lang="en-US" sz="2800" i="1" dirty="0" smtClean="0"/>
              <a:t>C</a:t>
            </a:r>
            <a:r>
              <a:rPr lang="en-US" sz="2800" i="1" baseline="-25000" dirty="0" smtClean="0"/>
              <a:t>p</a:t>
            </a:r>
            <a:r>
              <a:rPr lang="en-US" sz="2800" dirty="0" smtClean="0"/>
              <a:t> is the specific heat and </a:t>
            </a:r>
            <a:r>
              <a:rPr lang="en-US" sz="2800" i="1" dirty="0" smtClean="0"/>
              <a:t>G</a:t>
            </a:r>
            <a:r>
              <a:rPr lang="en-US" sz="2800" dirty="0" smtClean="0"/>
              <a:t> is conductance or a </a:t>
            </a:r>
            <a:r>
              <a:rPr lang="en-US" sz="2800" i="1" dirty="0" err="1" smtClean="0"/>
              <a:t>linearized</a:t>
            </a:r>
            <a:r>
              <a:rPr lang="en-US" sz="2800" dirty="0" smtClean="0"/>
              <a:t> conductance.</a:t>
            </a:r>
          </a:p>
        </p:txBody>
      </p:sp>
      <p:sp>
        <p:nvSpPr>
          <p:cNvPr id="12206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2060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875" y="4105275"/>
            <a:ext cx="1304925" cy="933450"/>
          </a:xfrm>
          <a:prstGeom prst="rect">
            <a:avLst/>
          </a:prstGeom>
          <a:noFill/>
        </p:spPr>
      </p:pic>
      <p:sp>
        <p:nvSpPr>
          <p:cNvPr id="1220611" name="Rectangle 3"/>
          <p:cNvSpPr>
            <a:spLocks noChangeArrowheads="1"/>
          </p:cNvSpPr>
          <p:nvPr/>
        </p:nvSpPr>
        <p:spPr bwMode="auto">
          <a:xfrm>
            <a:off x="0" y="1390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Aside:  Time Constant</a:t>
            </a:r>
            <a:endParaRPr lang="en-US" sz="2800" b="1" dirty="0">
              <a:latin typeface="Symbol" pitchFamily="18" charset="2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44</a:t>
            </a:fld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752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47525" name="Rectangle 5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585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5859" name="Rectangle 3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586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5863" name="Rectangle 7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5864" name="Rectangle 8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206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0611" name="Rectangle 3"/>
          <p:cNvSpPr>
            <a:spLocks noChangeArrowheads="1"/>
          </p:cNvSpPr>
          <p:nvPr/>
        </p:nvSpPr>
        <p:spPr bwMode="auto">
          <a:xfrm>
            <a:off x="0" y="1390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38200" y="1466849"/>
            <a:ext cx="775334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Real-life problems require more than a single set of environmental parameters:</a:t>
            </a:r>
          </a:p>
          <a:p>
            <a:endParaRPr lang="en-US" sz="2800" dirty="0" smtClean="0"/>
          </a:p>
          <a:p>
            <a:r>
              <a:rPr lang="en-US" sz="2800" dirty="0" smtClean="0"/>
              <a:t>Objects with short time constants react to short-term changes in the thermal environment -- examples: components such as radiators and insulation surfaces;</a:t>
            </a:r>
          </a:p>
          <a:p>
            <a:endParaRPr lang="en-US" sz="2800" dirty="0" smtClean="0"/>
          </a:p>
          <a:p>
            <a:r>
              <a:rPr lang="en-US" sz="2800" dirty="0" smtClean="0"/>
              <a:t>Objects with longer time constants react more slowly to changes -- examples:  massive components with small area and insulated structure.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45</a:t>
            </a:fld>
            <a:endParaRPr lang="en-US"/>
          </a:p>
        </p:txBody>
      </p:sp>
      <p:pic>
        <p:nvPicPr>
          <p:cNvPr id="57446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4188" y="1598613"/>
            <a:ext cx="5635625" cy="451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Albedo</a:t>
            </a:r>
            <a:r>
              <a:rPr lang="en-US" sz="2800" b="1" dirty="0" smtClean="0"/>
              <a:t> vs. OLR (Ref. 9)</a:t>
            </a:r>
            <a:endParaRPr 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938945" y="1181100"/>
            <a:ext cx="52660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Engineering Extreme Cases for High Inclination Orbits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Albedo</a:t>
            </a:r>
            <a:r>
              <a:rPr lang="en-US" sz="2800" b="1" dirty="0" smtClean="0"/>
              <a:t> and OLR Combinations (Ref. 10)</a:t>
            </a:r>
            <a:endParaRPr lang="en-US" sz="2800" b="1" dirty="0"/>
          </a:p>
        </p:txBody>
      </p:sp>
      <p:pic>
        <p:nvPicPr>
          <p:cNvPr id="1206273" name="Picture 1"/>
          <p:cNvPicPr>
            <a:picLocks noChangeAspect="1" noChangeArrowheads="1"/>
          </p:cNvPicPr>
          <p:nvPr/>
        </p:nvPicPr>
        <p:blipFill>
          <a:blip r:embed="rId2" cstate="print"/>
          <a:srcRect l="6726" t="809" r="10264" b="5224"/>
          <a:stretch>
            <a:fillRect/>
          </a:stretch>
        </p:blipFill>
        <p:spPr bwMode="auto">
          <a:xfrm>
            <a:off x="1658679" y="1099143"/>
            <a:ext cx="5943600" cy="5221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47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Albedo</a:t>
            </a:r>
            <a:r>
              <a:rPr lang="en-US" sz="2800" b="1" dirty="0" smtClean="0"/>
              <a:t> and OLR Combinations (Ref. 10)</a:t>
            </a:r>
            <a:endParaRPr lang="en-US" sz="2800" b="1" dirty="0"/>
          </a:p>
        </p:txBody>
      </p:sp>
      <p:sp>
        <p:nvSpPr>
          <p:cNvPr id="6" name="Rectangle 5"/>
          <p:cNvSpPr/>
          <p:nvPr/>
        </p:nvSpPr>
        <p:spPr>
          <a:xfrm>
            <a:off x="2286000" y="1166843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pic>
        <p:nvPicPr>
          <p:cNvPr id="1205249" name="Picture 1"/>
          <p:cNvPicPr>
            <a:picLocks noChangeAspect="1" noChangeArrowheads="1"/>
          </p:cNvPicPr>
          <p:nvPr/>
        </p:nvPicPr>
        <p:blipFill>
          <a:blip r:embed="rId2" cstate="print"/>
          <a:srcRect l="2579" t="2970" r="7147"/>
          <a:stretch>
            <a:fillRect/>
          </a:stretch>
        </p:blipFill>
        <p:spPr bwMode="auto">
          <a:xfrm>
            <a:off x="1786276" y="1244009"/>
            <a:ext cx="5582093" cy="4888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2314807" y="6049929"/>
            <a:ext cx="4528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Design Hot Case Thermal Environment Profile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48</a:t>
            </a:fld>
            <a:endParaRPr lang="en-US"/>
          </a:p>
        </p:txBody>
      </p:sp>
      <p:pic>
        <p:nvPicPr>
          <p:cNvPr id="1204227" name="Picture 3"/>
          <p:cNvPicPr>
            <a:picLocks noChangeAspect="1" noChangeArrowheads="1"/>
          </p:cNvPicPr>
          <p:nvPr/>
        </p:nvPicPr>
        <p:blipFill>
          <a:blip r:embed="rId2" cstate="print"/>
          <a:srcRect l="4997" t="5896" r="5061"/>
          <a:stretch>
            <a:fillRect/>
          </a:stretch>
        </p:blipFill>
        <p:spPr bwMode="auto">
          <a:xfrm>
            <a:off x="1584267" y="1520456"/>
            <a:ext cx="5932968" cy="441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Albedo</a:t>
            </a:r>
            <a:r>
              <a:rPr lang="en-US" sz="2800" b="1" dirty="0" smtClean="0"/>
              <a:t> and OLR Combinations (Ref. 10)</a:t>
            </a:r>
            <a:endParaRPr lang="en-US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277136" y="6049929"/>
            <a:ext cx="4604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Design Cold Case Thermal Environment Profile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49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02057" y="2201287"/>
            <a:ext cx="6968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Conclusion of Part 2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5559</TotalTime>
  <Words>1901</Words>
  <Application>Microsoft Office PowerPoint</Application>
  <PresentationFormat>On-screen Show (4:3)</PresentationFormat>
  <Paragraphs>372</Paragraphs>
  <Slides>49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1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NASA/ODIN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srickman</dc:creator>
  <cp:lastModifiedBy>Gottschall, Janet S. (LARC-B703)[LITES]</cp:lastModifiedBy>
  <cp:revision>784</cp:revision>
  <dcterms:created xsi:type="dcterms:W3CDTF">2010-10-05T20:46:41Z</dcterms:created>
  <dcterms:modified xsi:type="dcterms:W3CDTF">2012-10-01T16:50:23Z</dcterms:modified>
</cp:coreProperties>
</file>