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88" r:id="rId2"/>
    <p:sldId id="275" r:id="rId3"/>
    <p:sldId id="282" r:id="rId4"/>
    <p:sldId id="289" r:id="rId5"/>
    <p:sldId id="283" r:id="rId6"/>
    <p:sldId id="290" r:id="rId7"/>
    <p:sldId id="284" r:id="rId8"/>
    <p:sldId id="279" r:id="rId9"/>
    <p:sldId id="291" r:id="rId10"/>
    <p:sldId id="285" r:id="rId11"/>
    <p:sldId id="286" r:id="rId12"/>
    <p:sldId id="300" r:id="rId13"/>
    <p:sldId id="287" r:id="rId14"/>
    <p:sldId id="301" r:id="rId15"/>
    <p:sldId id="281" r:id="rId16"/>
    <p:sldId id="296" r:id="rId17"/>
    <p:sldId id="297" r:id="rId18"/>
    <p:sldId id="299" r:id="rId19"/>
    <p:sldId id="263" r:id="rId20"/>
    <p:sldId id="295" r:id="rId21"/>
    <p:sldId id="260" r:id="rId22"/>
    <p:sldId id="278" r:id="rId23"/>
    <p:sldId id="267" r:id="rId24"/>
    <p:sldId id="268" r:id="rId25"/>
    <p:sldId id="269" r:id="rId26"/>
    <p:sldId id="270" r:id="rId27"/>
    <p:sldId id="271" r:id="rId28"/>
    <p:sldId id="276" r:id="rId29"/>
    <p:sldId id="277" r:id="rId30"/>
    <p:sldId id="256" r:id="rId31"/>
    <p:sldId id="258" r:id="rId32"/>
    <p:sldId id="259" r:id="rId33"/>
    <p:sldId id="302" r:id="rId34"/>
    <p:sldId id="273" r:id="rId35"/>
    <p:sldId id="274" r:id="rId36"/>
    <p:sldId id="280" r:id="rId37"/>
    <p:sldId id="264" r:id="rId38"/>
    <p:sldId id="265" r:id="rId39"/>
    <p:sldId id="266" r:id="rId40"/>
    <p:sldId id="272" r:id="rId41"/>
    <p:sldId id="294" r:id="rId42"/>
    <p:sldId id="257" r:id="rId43"/>
    <p:sldId id="292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9C718-6800-4976-AEDE-E16131FF2EFE}" type="datetimeFigureOut">
              <a:rPr lang="en-US" smtClean="0"/>
              <a:pPr/>
              <a:t>11/4/2010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83D0C-CFCD-4C91-A40A-162123E53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CFB0-B755-4F48-A70C-B615579C4010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9C6B7-0E8A-4071-8AE6-FF6DBCEB215A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46CB-EE8D-4A00-9D42-2A730E10692B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1270-D56E-49E4-86C5-CDE461B7CDBF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0BEC0-C2B4-4AE6-8F3D-8824B0671A2E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3DE0-EF1F-4E9E-AC40-9A2C24D961BA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0D58-DDF2-4BDA-8DBE-5523810E5FD1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78C3-9599-4995-8772-CA410F2283E3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7283-821E-4149-9DE8-63972EE781F9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DADD-9074-4AE2-A27C-6B0E690CAED9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63E7-8A1B-4954-8C4B-28E7EBC6B8A0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7147-69D0-4B0E-9147-5F86034A56D2}" type="datetime1">
              <a:rPr lang="en-US" smtClean="0"/>
              <a:pPr/>
              <a:t>11/4/2010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en.wikipedia.org/wiki/File:Mars_Reconnaissance_Orbiter_fully_assembled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1.png@01CB6A10.9303C570" TargetMode="Externa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Introduction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What is thermal control?</a:t>
            </a:r>
          </a:p>
          <a:p>
            <a:endParaRPr lang="en-US" sz="2800" dirty="0" smtClean="0"/>
          </a:p>
          <a:p>
            <a:r>
              <a:rPr lang="en-US" sz="2800" dirty="0" smtClean="0"/>
              <a:t>What is the difference between active thermal control, passive thermal control and thermal protection?</a:t>
            </a:r>
          </a:p>
          <a:p>
            <a:endParaRPr lang="en-US" sz="2800" dirty="0" smtClean="0"/>
          </a:p>
          <a:p>
            <a:r>
              <a:rPr lang="en-US" sz="2800" dirty="0" smtClean="0"/>
              <a:t>Why is thermal control required?</a:t>
            </a:r>
          </a:p>
          <a:p>
            <a:endParaRPr lang="en-US" sz="2800" dirty="0" smtClean="0"/>
          </a:p>
          <a:p>
            <a:r>
              <a:rPr lang="en-US" sz="2800" dirty="0" smtClean="0"/>
              <a:t>Brief overview of passive thermal control and thermal protection hardware.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Active Thermal Control, Passive Thermal Control and Thermal Protection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838201" y="1560016"/>
            <a:ext cx="77723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Thermal Control -</a:t>
            </a:r>
          </a:p>
          <a:p>
            <a:endParaRPr lang="en-US" sz="2400" b="1" dirty="0" smtClean="0"/>
          </a:p>
          <a:p>
            <a:r>
              <a:rPr lang="en-US" sz="2400" dirty="0" smtClean="0"/>
              <a:t>	</a:t>
            </a:r>
            <a:r>
              <a:rPr lang="en-US" sz="2400" u="sng" dirty="0" smtClean="0"/>
              <a:t>Active</a:t>
            </a:r>
            <a:r>
              <a:rPr lang="en-US" sz="2400" dirty="0" smtClean="0"/>
              <a:t> - pumps, fluid loops, heat exchangers, 	radiators, heaters, etc.;</a:t>
            </a:r>
          </a:p>
          <a:p>
            <a:r>
              <a:rPr lang="en-US" sz="2400" dirty="0" smtClean="0"/>
              <a:t>	</a:t>
            </a:r>
            <a:r>
              <a:rPr lang="en-US" sz="2400" u="sng" dirty="0" smtClean="0"/>
              <a:t>Passive</a:t>
            </a:r>
            <a:r>
              <a:rPr lang="en-US" sz="2400" dirty="0" smtClean="0"/>
              <a:t> - insulations, isolators, heat pipes, louvers, 	passive radiators and coolers, thermo-optical 	coatings, geometry, orientation, natural and induced 	environments, phase change materials, some 	use of heaters;</a:t>
            </a:r>
          </a:p>
          <a:p>
            <a:endParaRPr lang="en-US" sz="2400" dirty="0" smtClean="0"/>
          </a:p>
          <a:p>
            <a:r>
              <a:rPr lang="en-US" sz="2400" b="1" dirty="0" smtClean="0"/>
              <a:t>Thermal Protection -</a:t>
            </a:r>
            <a:r>
              <a:rPr lang="en-US" sz="2400" dirty="0" smtClean="0"/>
              <a:t> reusable insulations, ablatives, seals, barriers, high temperature blankets, hot structures.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Why Thermal Control and Thermal Protection Are Required</a:t>
            </a:r>
            <a:endParaRPr lang="en-US" sz="2800" b="1" dirty="0"/>
          </a:p>
        </p:txBody>
      </p:sp>
      <p:pic>
        <p:nvPicPr>
          <p:cNvPr id="3" name="Picture 2" descr="s128e009793.jpg"/>
          <p:cNvPicPr>
            <a:picLocks noChangeAspect="1"/>
          </p:cNvPicPr>
          <p:nvPr/>
        </p:nvPicPr>
        <p:blipFill>
          <a:blip r:embed="rId2" cstate="print"/>
          <a:srcRect l="14321" t="13333" r="18174" b="22050"/>
          <a:stretch>
            <a:fillRect/>
          </a:stretch>
        </p:blipFill>
        <p:spPr>
          <a:xfrm>
            <a:off x="403411" y="1552762"/>
            <a:ext cx="4019733" cy="2628287"/>
          </a:xfrm>
          <a:prstGeom prst="rect">
            <a:avLst/>
          </a:prstGeom>
        </p:spPr>
      </p:pic>
      <p:pic>
        <p:nvPicPr>
          <p:cNvPr id="4" name="Picture 3" descr="Cassini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7041" y="1543495"/>
            <a:ext cx="3193312" cy="1995820"/>
          </a:xfrm>
          <a:prstGeom prst="rect">
            <a:avLst/>
          </a:prstGeom>
        </p:spPr>
      </p:pic>
      <p:pic>
        <p:nvPicPr>
          <p:cNvPr id="6" name="Picture 5" descr="s125e006927.jpg"/>
          <p:cNvPicPr>
            <a:picLocks noChangeAspect="1"/>
          </p:cNvPicPr>
          <p:nvPr/>
        </p:nvPicPr>
        <p:blipFill>
          <a:blip r:embed="rId4" cstate="print"/>
          <a:srcRect l="26901" r="12713" b="4599"/>
          <a:stretch>
            <a:fillRect/>
          </a:stretch>
        </p:blipFill>
        <p:spPr>
          <a:xfrm rot="-5400000">
            <a:off x="5149978" y="3857857"/>
            <a:ext cx="2154607" cy="2324708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72632" y="4127199"/>
            <a:ext cx="33102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International Space Station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188688" y="3460892"/>
            <a:ext cx="33102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Cassini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57818" y="6019797"/>
            <a:ext cx="33102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Hubble Space Telescope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Environment</a:t>
            </a:r>
            <a:endParaRPr lang="en-US" sz="2800" b="1" dirty="0"/>
          </a:p>
        </p:txBody>
      </p:sp>
      <p:pic>
        <p:nvPicPr>
          <p:cNvPr id="4" name="Picture 3" descr="Epoxi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1066800"/>
            <a:ext cx="7802880" cy="4876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400" y="4800600"/>
            <a:ext cx="3657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Space Sink Temperature (~3 K)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33600" y="6019800"/>
            <a:ext cx="495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Deep Impact/</a:t>
            </a:r>
            <a:r>
              <a:rPr lang="en-US" sz="2800" b="1" dirty="0" err="1" smtClean="0"/>
              <a:t>Epoxi</a:t>
            </a:r>
            <a:r>
              <a:rPr lang="en-US" sz="2800" b="1" dirty="0" smtClean="0"/>
              <a:t> Spacecraft</a:t>
            </a:r>
            <a:endParaRPr lang="en-US" sz="2800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Environment</a:t>
            </a:r>
            <a:endParaRPr lang="en-US" sz="2800" b="1" dirty="0"/>
          </a:p>
        </p:txBody>
      </p:sp>
      <p:pic>
        <p:nvPicPr>
          <p:cNvPr id="3" name="Picture 2" descr="iss023e021029.jpg"/>
          <p:cNvPicPr>
            <a:picLocks noChangeAspect="1"/>
          </p:cNvPicPr>
          <p:nvPr/>
        </p:nvPicPr>
        <p:blipFill>
          <a:blip r:embed="rId2" cstate="print"/>
          <a:srcRect b="3641"/>
          <a:stretch>
            <a:fillRect/>
          </a:stretch>
        </p:blipFill>
        <p:spPr>
          <a:xfrm rot="10800000">
            <a:off x="457200" y="990600"/>
            <a:ext cx="8335446" cy="5486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90600" y="1524000"/>
            <a:ext cx="1371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Solar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4724400"/>
            <a:ext cx="1371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chemeClr val="accent6">
                    <a:lumMod val="75000"/>
                  </a:schemeClr>
                </a:solidFill>
              </a:rPr>
              <a:t>Albedo</a:t>
            </a:r>
            <a:endParaRPr 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81800" y="5334000"/>
            <a:ext cx="1904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Planetary OLR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124200" y="2362200"/>
            <a:ext cx="762000" cy="4572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952500" y="3162300"/>
            <a:ext cx="1981200" cy="99060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2971800" y="2438400"/>
            <a:ext cx="609600" cy="6096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1447800" y="4267200"/>
            <a:ext cx="1676400" cy="38100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1447800" y="3962400"/>
            <a:ext cx="1295400" cy="68580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276600" y="2209800"/>
            <a:ext cx="762000" cy="3810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6200000" flipV="1">
            <a:off x="7239000" y="4953000"/>
            <a:ext cx="4572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6200000" flipV="1">
            <a:off x="7010400" y="5029200"/>
            <a:ext cx="4572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6200000" flipV="1">
            <a:off x="6705600" y="5562600"/>
            <a:ext cx="4572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Environment</a:t>
            </a:r>
            <a:endParaRPr lang="en-US" sz="2800" b="1" dirty="0"/>
          </a:p>
        </p:txBody>
      </p:sp>
      <p:pic>
        <p:nvPicPr>
          <p:cNvPr id="3" name="Picture 2" descr="GPN-2000-0013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1752600"/>
            <a:ext cx="4424516" cy="3429000"/>
          </a:xfrm>
          <a:prstGeom prst="rect">
            <a:avLst/>
          </a:prstGeom>
        </p:spPr>
      </p:pic>
      <p:pic>
        <p:nvPicPr>
          <p:cNvPr id="4" name="Picture 3" descr="sts132-s-0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7800" y="1143000"/>
            <a:ext cx="2997200" cy="4495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3400" y="5257800"/>
            <a:ext cx="403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Apollo 8 Reentry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800600" y="5715000"/>
            <a:ext cx="403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Space Shuttle Ascent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2286000"/>
            <a:ext cx="403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FF00"/>
                </a:solidFill>
              </a:rPr>
              <a:t>Aerothermal</a:t>
            </a:r>
            <a:r>
              <a:rPr lang="en-US" sz="2800" b="1" dirty="0" smtClean="0">
                <a:solidFill>
                  <a:srgbClr val="FFFF00"/>
                </a:solidFill>
              </a:rPr>
              <a:t> Heating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6800" y="1295400"/>
            <a:ext cx="403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Ascent Heating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48400" y="480060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Plume Heating </a:t>
            </a:r>
          </a:p>
          <a:p>
            <a:pPr algn="ctr"/>
            <a:r>
              <a:rPr lang="en-US" b="1" dirty="0" smtClean="0">
                <a:solidFill>
                  <a:srgbClr val="FFFF00"/>
                </a:solidFill>
              </a:rPr>
              <a:t>and Radiation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Basic Heat Transfer</a:t>
            </a:r>
            <a:endParaRPr lang="en-US" sz="2800" b="1" dirty="0"/>
          </a:p>
        </p:txBody>
      </p:sp>
      <p:pic>
        <p:nvPicPr>
          <p:cNvPr id="1029" name="Picture 5" descr="D:\Documents and Settings\srickman\Local Settings\Temporary Internet Files\Content.IE5\TKVTDA0E\MP90043898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286256"/>
            <a:ext cx="6400800" cy="4285488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Documents and Settings\srickman\Local Settings\Temporary Internet Files\Content.IE5\TKVTDA0E\MP9004094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990600"/>
            <a:ext cx="3708648" cy="557658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Temperature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953000" y="2679918"/>
            <a:ext cx="380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Temperature</a:t>
            </a:r>
            <a:r>
              <a:rPr lang="en-US" sz="2800" dirty="0" smtClean="0"/>
              <a:t> is a measure of the average kinetic energy of molecules in a system.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Temperature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953000" y="1718370"/>
            <a:ext cx="38099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It is convenient to think of temperatures on an </a:t>
            </a:r>
            <a:r>
              <a:rPr lang="en-US" sz="2800" b="1" dirty="0" smtClean="0"/>
              <a:t>absolute</a:t>
            </a:r>
            <a:r>
              <a:rPr lang="en-US" sz="2800" dirty="0" smtClean="0"/>
              <a:t> scale;</a:t>
            </a:r>
          </a:p>
          <a:p>
            <a:endParaRPr lang="en-US" sz="2800" dirty="0" smtClean="0"/>
          </a:p>
          <a:p>
            <a:r>
              <a:rPr lang="en-US" sz="2800" b="1" dirty="0" smtClean="0"/>
              <a:t>Absolute zero </a:t>
            </a:r>
            <a:r>
              <a:rPr lang="en-US" sz="2800" dirty="0" smtClean="0"/>
              <a:t>is the lowest possible temperature, at which point the atoms of a substance transmit no thermal energy.</a:t>
            </a:r>
          </a:p>
        </p:txBody>
      </p:sp>
      <p:sp>
        <p:nvSpPr>
          <p:cNvPr id="5" name="Rectangle 4"/>
          <p:cNvSpPr/>
          <p:nvPr/>
        </p:nvSpPr>
        <p:spPr>
          <a:xfrm>
            <a:off x="381000" y="4306431"/>
            <a:ext cx="457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u="sng" dirty="0" smtClean="0"/>
              <a:t>SI System:</a:t>
            </a:r>
          </a:p>
          <a:p>
            <a:r>
              <a:rPr lang="en-US" sz="2800" dirty="0" smtClean="0"/>
              <a:t>0 K = -273.15 </a:t>
            </a:r>
            <a:r>
              <a:rPr lang="en-US" sz="2800" dirty="0" smtClean="0">
                <a:sym typeface="Symbol"/>
              </a:rPr>
              <a:t></a:t>
            </a:r>
            <a:r>
              <a:rPr lang="en-US" sz="2800" dirty="0" smtClean="0"/>
              <a:t>C</a:t>
            </a:r>
          </a:p>
          <a:p>
            <a:endParaRPr lang="en-US" sz="2800" dirty="0" smtClean="0"/>
          </a:p>
          <a:p>
            <a:r>
              <a:rPr lang="en-US" sz="2800" u="sng" dirty="0" smtClean="0"/>
              <a:t>English System:</a:t>
            </a:r>
          </a:p>
          <a:p>
            <a:r>
              <a:rPr lang="en-US" sz="2800" dirty="0" smtClean="0"/>
              <a:t>0 R = -459.67 </a:t>
            </a:r>
            <a:r>
              <a:rPr lang="en-US" sz="2800" dirty="0" smtClean="0">
                <a:sym typeface="Symbol"/>
              </a:rPr>
              <a:t></a:t>
            </a:r>
            <a:r>
              <a:rPr lang="en-US" sz="2800" dirty="0" smtClean="0"/>
              <a:t>F</a:t>
            </a:r>
          </a:p>
        </p:txBody>
      </p:sp>
      <p:pic>
        <p:nvPicPr>
          <p:cNvPr id="1026" name="Picture 2" descr="D:\Documents and Settings\srickman\Local Settings\Temporary Internet Files\Content.IE5\X0Z00CIN\MC900287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2012" y="1968846"/>
            <a:ext cx="776563" cy="860079"/>
          </a:xfrm>
          <a:prstGeom prst="rect">
            <a:avLst/>
          </a:prstGeom>
          <a:noFill/>
        </p:spPr>
      </p:pic>
      <p:pic>
        <p:nvPicPr>
          <p:cNvPr id="6" name="Picture 2" descr="D:\Documents and Settings\srickman\Local Settings\Temporary Internet Files\Content.IE5\X0Z00CIN\MC900287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237" y="1578321"/>
            <a:ext cx="776563" cy="860079"/>
          </a:xfrm>
          <a:prstGeom prst="rect">
            <a:avLst/>
          </a:prstGeom>
          <a:noFill/>
        </p:spPr>
      </p:pic>
      <p:pic>
        <p:nvPicPr>
          <p:cNvPr id="7" name="Picture 2" descr="D:\Documents and Settings\srickman\Local Settings\Temporary Internet Files\Content.IE5\X0Z00CIN\MC900287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4637" y="2645121"/>
            <a:ext cx="776563" cy="860079"/>
          </a:xfrm>
          <a:prstGeom prst="rect">
            <a:avLst/>
          </a:prstGeom>
          <a:noFill/>
        </p:spPr>
      </p:pic>
      <p:pic>
        <p:nvPicPr>
          <p:cNvPr id="8" name="Picture 2" descr="D:\Documents and Settings\srickman\Local Settings\Temporary Internet Files\Content.IE5\X0Z00CIN\MC900287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6237" y="3407121"/>
            <a:ext cx="776563" cy="860079"/>
          </a:xfrm>
          <a:prstGeom prst="rect">
            <a:avLst/>
          </a:prstGeom>
          <a:noFill/>
        </p:spPr>
      </p:pic>
      <p:pic>
        <p:nvPicPr>
          <p:cNvPr id="9" name="Picture 2" descr="D:\Documents and Settings\srickman\Local Settings\Temporary Internet Files\Content.IE5\X0Z00CIN\MC900287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8037" y="3254721"/>
            <a:ext cx="776563" cy="860079"/>
          </a:xfrm>
          <a:prstGeom prst="rect">
            <a:avLst/>
          </a:prstGeom>
          <a:noFill/>
        </p:spPr>
      </p:pic>
      <p:pic>
        <p:nvPicPr>
          <p:cNvPr id="10" name="Picture 2" descr="D:\Documents and Settings\srickman\Local Settings\Temporary Internet Files\Content.IE5\X0Z00CIN\MC900287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4637" y="1806921"/>
            <a:ext cx="776563" cy="860079"/>
          </a:xfrm>
          <a:prstGeom prst="rect">
            <a:avLst/>
          </a:prstGeom>
          <a:noFill/>
        </p:spPr>
      </p:pic>
      <p:pic>
        <p:nvPicPr>
          <p:cNvPr id="11" name="Picture 2" descr="D:\Documents and Settings\srickman\Local Settings\Temporary Internet Files\Content.IE5\X0Z00CIN\MC9002871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1437" y="2568921"/>
            <a:ext cx="776563" cy="860079"/>
          </a:xfrm>
          <a:prstGeom prst="rect">
            <a:avLst/>
          </a:prstGeom>
          <a:noFill/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798 0.00856 C 0.01007 0.00393 0.0125 -0.00093 0.01458 -0.00741 C 0.02066 -0.02546 0.02222 -0.04306 0.01788 -0.04583 C 0.01337 -0.04861 0.00468 -0.03611 -0.00122 -0.01806 C -0.00452 -0.00857 -0.00625 0.00023 -0.00695 0.00717 C -0.00799 0.0125 -0.00816 0.01782 -0.00816 0.0243 C -0.00816 0.04444 -0.004 0.06157 0.00087 0.06157 C 0.00538 0.06157 0.00955 0.04444 0.00955 0.0243 C 0.00955 0.01481 0.0085 0.00579 0.00712 -0.0007 C 0.00642 -0.00602 0.00468 -0.01181 0.00295 -0.01759 C -0.00348 -0.03611 -0.01198 -0.04861 -0.0165 -0.04583 C -0.02084 -0.04259 -0.01927 -0.02546 -0.01302 -0.00695 C -0.01042 0.00185 -0.00695 0.00903 -0.00348 0.01389 C -0.00104 0.01852 0.00191 0.02245 0.00573 0.02639 C 0.01701 0.03958 0.02864 0.0456 0.03159 0.04028 C 0.03455 0.03472 0.0283 0.01967 0.01684 0.00717 C 0.01198 0.00185 0.00712 -0.00208 0.00295 -0.00509 C -0.00104 -0.00787 -0.00573 -0.00996 -0.01077 -0.01134 C -0.02466 -0.01597 -0.03663 -0.01482 -0.03768 -0.00741 C -0.03872 -0.0007 -0.02848 0.00856 -0.01441 0.01296 C -0.00816 0.01481 -0.00209 0.01574 0.0026 0.01504 C 0.00659 0.01504 0.01111 0.01435 0.01597 0.01296 C 0.02968 0.00856 0.04045 -0.00093 0.03889 -0.00787 C 0.03802 -0.01482 0.02587 -0.01621 0.01198 -0.01181 C 0.00538 -0.00949 -0.0007 -0.00625 -0.00469 -0.00278 C -0.00816 1.48148E-6 -0.01163 0.00324 -0.01545 0.00717 C -0.02657 0.02037 -0.03316 0.03472 -0.03004 0.04028 C -0.02709 0.0456 -0.01545 0.03958 -0.00452 0.02708 C 0.00087 0.0206 0.00538 0.01435 0.00798 0.00856 Z " pathEditMode="relative" rAng="0" ptsTypes="fffffffffffffffffffffffffffff">
                                      <p:cBhvr>
                                        <p:cTn id="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" y="-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9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157 0.00417 C 0.00243 0.0007 0.00625 -0.00301 0.01076 -0.00833 C 0.02326 -0.02361 0.03125 -0.04097 0.02777 -0.04676 C 0.02447 -0.05254 0.01111 -0.04467 -0.00122 -0.02939 C -0.00782 -0.02152 -0.01285 -0.01319 -0.01598 -0.00648 C -0.01893 -0.00138 -0.02119 0.00417 -0.02344 0.01088 C -0.03073 0.03195 -0.03264 0.05209 -0.02778 0.0551 C -0.02309 0.05811 -0.01285 0.04283 -0.00556 0.02176 C -0.00226 0.01158 0.00017 0.00162 0.00086 -0.00578 C 0.00208 -0.01203 0.00243 -0.01898 0.00277 -0.02615 C 0.00295 -0.04953 -0.00105 -0.06805 -0.0066 -0.06759 C -0.01233 -0.06689 -0.01684 -0.04814 -0.01702 -0.02476 C -0.01754 -0.01412 -0.01667 -0.00463 -0.01494 0.00278 C -0.01407 0.00903 -0.0125 0.01528 -0.01007 0.02153 C -0.00348 0.04237 0.0059 0.05556 0.01093 0.05186 C 0.01579 0.04792 0.01475 0.02848 0.00781 0.00811 C 0.00503 -0.00046 0.00138 -0.00763 -0.00174 -0.01319 C -0.00469 -0.01828 -0.00869 -0.02361 -0.0132 -0.02801 C -0.0257 -0.0412 -0.03803 -0.04722 -0.04167 -0.04027 C -0.04532 -0.03402 -0.0382 -0.01805 -0.0257 -0.00486 C -0.01997 0.00093 -0.01441 0.00556 -0.00938 0.00787 C -0.00521 0.01042 -0.00053 0.01227 0.00486 0.01366 C 0.02048 0.0176 0.03437 0.01412 0.03541 0.00602 C 0.03697 -0.00162 0.02552 -0.01088 0.00989 -0.01458 C 0.00243 -0.0162 -0.00487 -0.01666 -0.01025 -0.01527 C -0.01476 -0.01481 -0.01928 -0.01342 -0.02448 -0.01157 C -0.04046 -0.00486 -0.05226 0.00625 -0.05105 0.01389 C -0.05018 0.0213 -0.03629 0.02246 -0.02066 0.01598 C -0.01303 0.01274 -0.00608 0.0088 -0.00157 0.00417 Z " pathEditMode="relative" rAng="1475988" ptsTypes="fffffffffffffffffffffffffffff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9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77778E-6 2.96296E-6 C -0.0007 -0.00625 -0.00174 -0.01297 -0.00347 -0.0213 C -0.00868 -0.04398 -0.01771 -0.06204 -0.02309 -0.06042 C -0.02882 -0.05903 -0.02882 -0.03935 -0.02344 -0.01644 C -0.02066 -0.0044 -0.01702 0.00578 -0.01354 0.01296 C -0.01129 0.01875 -0.00816 0.02453 -0.00452 0.03032 C 0.00729 0.04977 0.02066 0.0618 0.025 0.05694 C 0.02882 0.05277 0.02257 0.03287 0.01076 0.01365 C 0.00503 0.0044 -0.00087 -0.00324 -0.00608 -0.00741 C -0.00972 -0.01204 -0.01459 -0.01621 -0.01962 -0.01991 C -0.03594 -0.03148 -0.0507 -0.03519 -0.05278 -0.02801 C -0.05469 -0.02107 -0.04323 -0.00602 -0.02691 0.00555 C -0.01979 0.01134 -0.0125 0.01458 -0.0066 0.0162 C -0.00191 0.01805 0.00312 0.01921 0.00868 0.01944 C 0.02621 0.02083 0.03958 0.01551 0.03906 0.00764 C 0.03837 -0.00023 0.02413 -0.00834 0.00694 -0.00949 C -0.00035 -0.00996 -0.00712 -0.00903 -0.01233 -0.00787 C -0.01719 -0.00672 -0.02257 -0.0044 -0.02761 -0.00093 C -0.04236 0.0081 -0.05191 0.0206 -0.04861 0.02824 C -0.04549 0.03588 -0.03143 0.03472 -0.01667 0.02569 C -0.01025 0.02129 -0.00452 0.01666 -0.0007 0.01157 C 0.00295 0.00764 0.00625 0.00277 0.00955 -0.00324 C 0.01892 -0.0206 0.02257 -0.03959 0.01718 -0.04468 C 0.01267 -0.05023 0.00121 -0.04051 -0.00834 -0.02315 C -0.01285 -0.01459 -0.01615 -0.00579 -0.01754 0.00139 C -0.01875 0.0074 -0.02014 0.01365 -0.02084 0.02106 C -0.02275 0.04398 -0.02014 0.06389 -0.01424 0.0662 C -0.00868 0.06852 -0.00191 0.05185 0.00017 0.0294 C 0.00104 0.01805 0.00139 0.00833 2.77778E-6 2.96296E-6 Z " pathEditMode="relative" rAng="-2367281" ptsTypes="fffffffffffffffffffffffffffff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" y="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9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018 -0.00232 C 0.00156 -0.00764 0.00261 -0.01319 0.00365 -0.02037 C 0.00608 -0.04028 0.00434 -0.05857 -0.00069 -0.06019 C -0.00538 -0.06157 -0.01128 -0.0463 -0.01371 -0.02616 C -0.0151 -0.01574 -0.0151 -0.00579 -0.01458 0.00116 C -0.01441 0.00694 -0.01371 0.0125 -0.0125 0.01898 C -0.00868 0.03935 -0.00139 0.05486 0.0033 0.05347 C 0.00781 0.05185 0.00851 0.03356 0.00469 0.01319 C 0.00295 0.0037 0.00035 -0.00532 -0.00243 -0.01111 C -0.00399 -0.0162 -0.00677 -0.02176 -0.00972 -0.02708 C -0.01944 -0.04352 -0.03003 -0.05347 -0.03385 -0.04907 C -0.03732 -0.04421 -0.03264 -0.02755 -0.02291 -0.01111 C -0.01892 -0.00324 -0.01423 0.00301 -0.00989 0.00694 C -0.0066 0.01065 -0.00295 0.01389 0.00139 0.01643 C 0.01493 0.02616 0.02709 0.02824 0.02917 0.02176 C 0.0309 0.01551 0.02205 0.00255 0.00851 -0.00648 C 0.00295 -0.01042 -0.00278 -0.01296 -0.00729 -0.01435 C -0.01146 -0.01574 -0.01666 -0.01667 -0.02153 -0.0162 C -0.03611 -0.0162 -0.04739 -0.01111 -0.04705 -0.00347 C -0.04687 0.0037 -0.03524 0.00949 -0.02066 0.00949 C -0.01423 0.00926 -0.00816 0.00833 -0.00382 0.00625 C 0.00035 0.00509 0.00434 0.00278 0.00886 -0.00023 C 0.02136 -0.00949 0.02986 -0.02222 0.02726 -0.0287 C 0.025 -0.03519 0.01302 -0.0331 0.00035 -0.02407 C -0.00555 -0.01944 -0.01094 -0.01435 -0.01423 -0.00949 C -0.01701 -0.00556 -0.01979 -0.00139 -0.02274 0.00393 C -0.03107 0.02083 -0.03472 0.0375 -0.03073 0.0419 C -0.02708 0.0463 -0.01666 0.03657 -0.00833 0.02037 C -0.00416 0.01227 -0.00104 0.0044 0.00018 -0.00232 Z " pathEditMode="relative" rAng="-842174" ptsTypes="fffffffffffffffffffffffffffff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9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1025 0.0044 C -0.00886 0.00833 -0.0073 0.01273 -0.00487 0.01759 C 0.00225 0.03148 0.01093 0.04097 0.01458 0.03796 C 0.01822 0.03495 0.0151 0.02129 0.00816 0.00741 C 0.00434 0.00023 0.00034 -0.00579 -0.00296 -0.00926 C -0.00556 -0.01273 -0.00816 -0.01551 -0.01181 -0.01829 C -0.02257 -0.02732 -0.03369 -0.03102 -0.03577 -0.02639 C -0.03785 -0.02199 -0.03056 -0.01065 -0.01962 -0.00139 C -0.01459 0.00278 -0.00921 0.00602 -0.00504 0.00741 C -0.00191 0.00926 0.00208 0.01042 0.0059 0.01111 C 0.01875 0.01342 0.02934 0.01088 0.02968 0.00532 C 0.02986 -0.00023 0.02013 -0.00648 0.00729 -0.0088 C 0.00156 -0.01042 -0.00382 -0.01019 -0.00834 -0.00926 C -0.01181 -0.0088 -0.01528 -0.00764 -0.0191 -0.00602 C -0.03108 -0.00093 -0.03941 0.00717 -0.03803 0.01273 C -0.03646 0.01782 -0.02553 0.01852 -0.01337 0.01319 C -0.00851 0.01111 -0.00417 0.0081 -0.00087 0.00555 C 0.00243 0.00301 0.00555 -0.00023 0.00868 -0.00463 C 0.01736 -0.01597 0.02204 -0.02801 0.0184 -0.03195 C 0.01545 -0.03611 0.0059 -0.03033 -0.00278 -0.01921 C -0.0066 -0.01412 -0.00973 -0.0088 -0.01146 -0.00394 C -0.01337 1.48148E-6 -0.01494 0.00463 -0.01632 0.00972 C -0.01997 0.025 -0.0198 0.03935 -0.01546 0.04097 C -0.01129 0.04305 -0.00504 0.03241 -0.00122 0.01713 C 0.00052 0.00972 0.00156 0.00278 0.00138 -0.00278 C 0.00156 -0.00741 0.00121 -0.01204 0.00086 -0.01736 C -0.00139 -0.03403 -0.00625 -0.04676 -0.01042 -0.04607 C -0.01459 -0.04583 -0.01667 -0.03195 -0.01494 -0.01574 C -0.01389 -0.00787 -0.01233 -0.00093 -0.01025 0.0044 Z " pathEditMode="relative" rAng="7322130" ptsTypes="fffffffffffffffffffffffffffff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9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781 -0.01273 C -0.01128 -0.01528 -0.01493 -0.01805 -0.01979 -0.02037 C -0.03316 -0.02685 -0.04531 -0.02662 -0.04653 -0.01968 C -0.04791 -0.01273 -0.03785 -0.00162 -0.02448 0.00463 C -0.01736 0.0081 -0.01094 0.00949 -0.00625 0.00949 C -0.00225 0.01019 0.00139 0.00972 0.0059 0.00903 C 0.01979 0.00602 0.03056 -0.00208 0.02969 -0.00949 C 0.029 -0.01643 0.01684 -0.01991 0.00295 -0.01713 C -0.00364 -0.01574 -0.00972 -0.01319 -0.01371 -0.00995 C -0.01736 -0.00833 -0.02118 -0.00509 -0.02482 -0.00139 C -0.03646 0.01019 -0.04357 0.02454 -0.0408 0.03079 C -0.03785 0.03681 -0.02639 0.03218 -0.01475 0.02037 C -0.0092 0.01528 -0.00503 0.00926 -0.00208 0.00324 C 0.00052 -0.00093 0.00278 -0.00602 0.00486 -0.01204 C 0.01215 -0.03055 0.01424 -0.04792 0.0099 -0.05208 C 0.00573 -0.05555 -0.00347 -0.04421 -0.01007 -0.02546 C -0.01302 -0.01759 -0.0151 -0.00972 -0.01614 -0.00324 C -0.01736 0.00255 -0.01805 0.00995 -0.01823 0.01759 C -0.01892 0.03866 -0.01614 0.05648 -0.01094 0.05648 C -0.0059 0.05741 -0.00173 0.04097 -0.00087 0.01991 C -0.00069 0.01019 -0.00121 0.00116 -0.00225 -0.00579 C -0.00295 -0.0118 -0.00416 -0.01829 -0.00607 -0.025 C -0.01146 -0.04468 -0.01962 -0.05926 -0.02396 -0.05625 C -0.02864 -0.05393 -0.02778 -0.03588 -0.02239 -0.01574 C -0.01979 -0.00648 -0.01649 0.00208 -0.01337 0.00741 C -0.01094 0.01227 -0.00816 0.01713 -0.00469 0.02199 C 0.00608 0.03657 0.01719 0.04445 0.02014 0.03912 C 0.02344 0.03403 0.01754 0.01759 0.00695 0.00301 C 0.00174 -0.00417 -0.0033 -0.00972 -0.00781 -0.01273 Z " pathEditMode="relative" rAng="15683529" ptsTypes="fffffffffffffffffffffffffffff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9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729 0.00602 C -0.00313 0.0081 0.00139 0.00995 0.00694 0.01134 C 0.02292 0.01574 0.03802 0.01504 0.03976 0.00926 C 0.04184 0.0037 0.03021 -0.0044 0.01423 -0.00857 C 0.0059 -0.01088 -0.00208 -0.01181 -0.00781 -0.01134 C -0.01267 -0.01158 -0.01719 -0.01134 -0.02257 -0.01042 C -0.03958 -0.00718 -0.05347 1.48148E-6 -0.05295 0.00579 C -0.05226 0.01134 -0.0375 0.01342 -0.02049 0.01042 C -0.0125 0.00879 -0.00486 0.00648 0.00035 0.0037 C 0.00469 0.00208 0.00955 -0.0007 0.01423 -0.00371 C 0.02917 -0.01389 0.03889 -0.02593 0.03576 -0.03056 C 0.03246 -0.03519 0.01823 -0.03079 0.0033 -0.0206 C -0.00382 -0.01621 -0.00938 -0.01111 -0.01302 -0.00625 C -0.01684 -0.00278 -0.01979 0.00139 -0.02274 0.00625 C -0.03247 0.02153 -0.03611 0.03588 -0.03108 0.03866 C -0.02622 0.04097 -0.01441 0.03148 -0.00504 0.0162 C -0.00122 0.00995 0.00191 0.00347 0.00364 -0.00185 C 0.00538 -0.00671 0.00677 -0.0125 0.00729 -0.01875 C 0.00955 -0.03542 0.00712 -0.04931 0.00069 -0.04931 C -0.00504 -0.04977 -0.01163 -0.03611 -0.01372 -0.01945 C -0.01458 -0.01181 -0.01458 -0.00463 -0.01354 0.00092 C -0.0132 0.00579 -0.01198 0.01088 -0.01007 0.0162 C -0.00469 0.03148 0.00469 0.04236 0.01007 0.03981 C 0.0158 0.03773 0.01597 0.02338 0.01042 0.00787 C 0.00781 0.00046 0.00434 -0.00602 0.00087 -0.01042 C -0.00191 -0.01412 -0.00504 -0.01759 -0.00886 -0.02153 C -0.02136 -0.03241 -0.0342 -0.03796 -0.03837 -0.03333 C -0.04271 -0.02917 -0.03646 -0.01644 -0.02448 -0.00533 C -0.0184 -0.00023 -0.0125 0.00417 -0.00729 0.00602 Z " pathEditMode="relative" rAng="4940961" ptsTypes="fffffffffffffffffffffffffffff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Documents and Settings\srickman\Local Settings\Temporary Internet Files\Content.IE5\X0Z00CIN\MC9002157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1524000"/>
            <a:ext cx="4267200" cy="3700347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Conduction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8201" y="2351544"/>
            <a:ext cx="38099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Conduction</a:t>
            </a:r>
            <a:r>
              <a:rPr lang="en-US" sz="2800" dirty="0" smtClean="0"/>
              <a:t> is moving heat through a solid;</a:t>
            </a:r>
          </a:p>
          <a:p>
            <a:endParaRPr lang="en-US" sz="2800" dirty="0" smtClean="0"/>
          </a:p>
          <a:p>
            <a:r>
              <a:rPr lang="en-US" sz="2800" dirty="0" smtClean="0"/>
              <a:t>Heat flow is directly proportional to the temperature difference.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6919913" y="3043238"/>
            <a:ext cx="257175" cy="2095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7177089" y="2728913"/>
            <a:ext cx="257175" cy="2095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H="1" flipV="1">
            <a:off x="7405689" y="2433638"/>
            <a:ext cx="257175" cy="2095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5138913" y="4105275"/>
            <a:ext cx="30049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Hot Soup</a:t>
            </a:r>
            <a:endParaRPr lang="en-U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7582277" y="1534562"/>
            <a:ext cx="914400" cy="860079"/>
          </a:xfrm>
          <a:custGeom>
            <a:avLst/>
            <a:gdLst>
              <a:gd name="connsiteX0" fmla="*/ 0 w 914400"/>
              <a:gd name="connsiteY0" fmla="*/ 719751 h 860079"/>
              <a:gd name="connsiteX1" fmla="*/ 298765 w 914400"/>
              <a:gd name="connsiteY1" fmla="*/ 348559 h 860079"/>
              <a:gd name="connsiteX2" fmla="*/ 502468 w 914400"/>
              <a:gd name="connsiteY2" fmla="*/ 126749 h 860079"/>
              <a:gd name="connsiteX3" fmla="*/ 620163 w 914400"/>
              <a:gd name="connsiteY3" fmla="*/ 18107 h 860079"/>
              <a:gd name="connsiteX4" fmla="*/ 692590 w 914400"/>
              <a:gd name="connsiteY4" fmla="*/ 0 h 860079"/>
              <a:gd name="connsiteX5" fmla="*/ 787652 w 914400"/>
              <a:gd name="connsiteY5" fmla="*/ 4527 h 860079"/>
              <a:gd name="connsiteX6" fmla="*/ 851026 w 914400"/>
              <a:gd name="connsiteY6" fmla="*/ 58848 h 860079"/>
              <a:gd name="connsiteX7" fmla="*/ 905347 w 914400"/>
              <a:gd name="connsiteY7" fmla="*/ 158436 h 860079"/>
              <a:gd name="connsiteX8" fmla="*/ 914400 w 914400"/>
              <a:gd name="connsiteY8" fmla="*/ 244444 h 860079"/>
              <a:gd name="connsiteX9" fmla="*/ 914400 w 914400"/>
              <a:gd name="connsiteY9" fmla="*/ 380246 h 860079"/>
              <a:gd name="connsiteX10" fmla="*/ 873660 w 914400"/>
              <a:gd name="connsiteY10" fmla="*/ 457200 h 860079"/>
              <a:gd name="connsiteX11" fmla="*/ 751438 w 914400"/>
              <a:gd name="connsiteY11" fmla="*/ 461727 h 860079"/>
              <a:gd name="connsiteX12" fmla="*/ 706171 w 914400"/>
              <a:gd name="connsiteY12" fmla="*/ 375719 h 860079"/>
              <a:gd name="connsiteX13" fmla="*/ 629216 w 914400"/>
              <a:gd name="connsiteY13" fmla="*/ 443620 h 860079"/>
              <a:gd name="connsiteX14" fmla="*/ 475307 w 914400"/>
              <a:gd name="connsiteY14" fmla="*/ 620162 h 860079"/>
              <a:gd name="connsiteX15" fmla="*/ 353085 w 914400"/>
              <a:gd name="connsiteY15" fmla="*/ 769545 h 860079"/>
              <a:gd name="connsiteX16" fmla="*/ 271604 w 914400"/>
              <a:gd name="connsiteY16" fmla="*/ 860079 h 860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14400" h="860079">
                <a:moveTo>
                  <a:pt x="0" y="719751"/>
                </a:moveTo>
                <a:lnTo>
                  <a:pt x="298765" y="348559"/>
                </a:lnTo>
                <a:lnTo>
                  <a:pt x="502468" y="126749"/>
                </a:lnTo>
                <a:lnTo>
                  <a:pt x="620163" y="18107"/>
                </a:lnTo>
                <a:lnTo>
                  <a:pt x="692590" y="0"/>
                </a:lnTo>
                <a:lnTo>
                  <a:pt x="787652" y="4527"/>
                </a:lnTo>
                <a:lnTo>
                  <a:pt x="851026" y="58848"/>
                </a:lnTo>
                <a:lnTo>
                  <a:pt x="905347" y="158436"/>
                </a:lnTo>
                <a:lnTo>
                  <a:pt x="914400" y="244444"/>
                </a:lnTo>
                <a:lnTo>
                  <a:pt x="914400" y="380246"/>
                </a:lnTo>
                <a:lnTo>
                  <a:pt x="873660" y="457200"/>
                </a:lnTo>
                <a:lnTo>
                  <a:pt x="751438" y="461727"/>
                </a:lnTo>
                <a:lnTo>
                  <a:pt x="706171" y="375719"/>
                </a:lnTo>
                <a:lnTo>
                  <a:pt x="629216" y="443620"/>
                </a:lnTo>
                <a:lnTo>
                  <a:pt x="475307" y="620162"/>
                </a:lnTo>
                <a:lnTo>
                  <a:pt x="353085" y="769545"/>
                </a:lnTo>
                <a:lnTo>
                  <a:pt x="271604" y="860079"/>
                </a:lnTo>
              </a:path>
            </a:pathLst>
          </a:cu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Convection</a:t>
            </a:r>
            <a:endParaRPr lang="en-US" sz="2800" b="1" dirty="0"/>
          </a:p>
        </p:txBody>
      </p:sp>
      <p:pic>
        <p:nvPicPr>
          <p:cNvPr id="5122" name="Picture 2" descr="D:\Documents and Settings\srickman\Local Settings\Temporary Internet Files\Content.IE5\TKVTDA0E\MP900402844[1].jpg"/>
          <p:cNvPicPr>
            <a:picLocks noChangeAspect="1" noChangeArrowheads="1"/>
          </p:cNvPicPr>
          <p:nvPr/>
        </p:nvPicPr>
        <p:blipFill>
          <a:blip r:embed="rId2" cstate="print"/>
          <a:srcRect l="19014" t="4225" r="17918"/>
          <a:stretch>
            <a:fillRect/>
          </a:stretch>
        </p:blipFill>
        <p:spPr bwMode="auto">
          <a:xfrm>
            <a:off x="4724399" y="1166323"/>
            <a:ext cx="4143153" cy="471880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38201" y="1447800"/>
            <a:ext cx="38099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Convection</a:t>
            </a:r>
            <a:r>
              <a:rPr lang="en-US" sz="2800" dirty="0" smtClean="0"/>
              <a:t> is moving heat through a liquid or gas;</a:t>
            </a:r>
          </a:p>
          <a:p>
            <a:endParaRPr lang="en-US" sz="2800" dirty="0" smtClean="0"/>
          </a:p>
          <a:p>
            <a:r>
              <a:rPr lang="en-US" sz="2800" dirty="0" smtClean="0"/>
              <a:t>Heat flow is directly proportional to the temperature difference.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Convection</a:t>
            </a:r>
            <a:endParaRPr lang="en-US" sz="2800" b="1" dirty="0"/>
          </a:p>
        </p:txBody>
      </p:sp>
      <p:pic>
        <p:nvPicPr>
          <p:cNvPr id="1026" name="Picture 2" descr="D:\Documents and Settings\srickman\Local Settings\Temporary Internet Files\Content.IE5\7QRB58XD\MC9002872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6944" y="1371599"/>
            <a:ext cx="7225642" cy="4966329"/>
          </a:xfrm>
          <a:prstGeom prst="rect">
            <a:avLst/>
          </a:prstGeom>
          <a:noFill/>
        </p:spPr>
      </p:pic>
      <p:sp>
        <p:nvSpPr>
          <p:cNvPr id="4" name="Freeform 3"/>
          <p:cNvSpPr/>
          <p:nvPr/>
        </p:nvSpPr>
        <p:spPr>
          <a:xfrm>
            <a:off x="1110343" y="1591294"/>
            <a:ext cx="6786748" cy="2250374"/>
          </a:xfrm>
          <a:custGeom>
            <a:avLst/>
            <a:gdLst>
              <a:gd name="connsiteX0" fmla="*/ 5919849 w 6786748"/>
              <a:gd name="connsiteY0" fmla="*/ 2090057 h 2250374"/>
              <a:gd name="connsiteX1" fmla="*/ 6371112 w 6786748"/>
              <a:gd name="connsiteY1" fmla="*/ 1472540 h 2250374"/>
              <a:gd name="connsiteX2" fmla="*/ 6644244 w 6786748"/>
              <a:gd name="connsiteY2" fmla="*/ 1062841 h 2250374"/>
              <a:gd name="connsiteX3" fmla="*/ 6768935 w 6786748"/>
              <a:gd name="connsiteY3" fmla="*/ 866898 h 2250374"/>
              <a:gd name="connsiteX4" fmla="*/ 6786748 w 6786748"/>
              <a:gd name="connsiteY4" fmla="*/ 789709 h 2250374"/>
              <a:gd name="connsiteX5" fmla="*/ 6780810 w 6786748"/>
              <a:gd name="connsiteY5" fmla="*/ 748145 h 2250374"/>
              <a:gd name="connsiteX6" fmla="*/ 6733309 w 6786748"/>
              <a:gd name="connsiteY6" fmla="*/ 718457 h 2250374"/>
              <a:gd name="connsiteX7" fmla="*/ 6525491 w 6786748"/>
              <a:gd name="connsiteY7" fmla="*/ 611579 h 2250374"/>
              <a:gd name="connsiteX8" fmla="*/ 5973288 w 6786748"/>
              <a:gd name="connsiteY8" fmla="*/ 439387 h 2250374"/>
              <a:gd name="connsiteX9" fmla="*/ 5248893 w 6786748"/>
              <a:gd name="connsiteY9" fmla="*/ 255319 h 2250374"/>
              <a:gd name="connsiteX10" fmla="*/ 4542312 w 6786748"/>
              <a:gd name="connsiteY10" fmla="*/ 112815 h 2250374"/>
              <a:gd name="connsiteX11" fmla="*/ 3633849 w 6786748"/>
              <a:gd name="connsiteY11" fmla="*/ 23750 h 2250374"/>
              <a:gd name="connsiteX12" fmla="*/ 3123210 w 6786748"/>
              <a:gd name="connsiteY12" fmla="*/ 0 h 2250374"/>
              <a:gd name="connsiteX13" fmla="*/ 2416628 w 6786748"/>
              <a:gd name="connsiteY13" fmla="*/ 47501 h 2250374"/>
              <a:gd name="connsiteX14" fmla="*/ 1484415 w 6786748"/>
              <a:gd name="connsiteY14" fmla="*/ 142503 h 2250374"/>
              <a:gd name="connsiteX15" fmla="*/ 736270 w 6786748"/>
              <a:gd name="connsiteY15" fmla="*/ 261257 h 2250374"/>
              <a:gd name="connsiteX16" fmla="*/ 231569 w 6786748"/>
              <a:gd name="connsiteY16" fmla="*/ 397823 h 2250374"/>
              <a:gd name="connsiteX17" fmla="*/ 95002 w 6786748"/>
              <a:gd name="connsiteY17" fmla="*/ 451262 h 2250374"/>
              <a:gd name="connsiteX18" fmla="*/ 53439 w 6786748"/>
              <a:gd name="connsiteY18" fmla="*/ 480950 h 2250374"/>
              <a:gd name="connsiteX19" fmla="*/ 29688 w 6786748"/>
              <a:gd name="connsiteY19" fmla="*/ 504701 h 2250374"/>
              <a:gd name="connsiteX20" fmla="*/ 5938 w 6786748"/>
              <a:gd name="connsiteY20" fmla="*/ 534389 h 2250374"/>
              <a:gd name="connsiteX21" fmla="*/ 0 w 6786748"/>
              <a:gd name="connsiteY21" fmla="*/ 558140 h 2250374"/>
              <a:gd name="connsiteX22" fmla="*/ 5938 w 6786748"/>
              <a:gd name="connsiteY22" fmla="*/ 605641 h 2250374"/>
              <a:gd name="connsiteX23" fmla="*/ 17813 w 6786748"/>
              <a:gd name="connsiteY23" fmla="*/ 718457 h 2250374"/>
              <a:gd name="connsiteX24" fmla="*/ 172192 w 6786748"/>
              <a:gd name="connsiteY24" fmla="*/ 1264722 h 2250374"/>
              <a:gd name="connsiteX25" fmla="*/ 356260 w 6786748"/>
              <a:gd name="connsiteY25" fmla="*/ 1793174 h 2250374"/>
              <a:gd name="connsiteX26" fmla="*/ 552202 w 6786748"/>
              <a:gd name="connsiteY26" fmla="*/ 2179122 h 2250374"/>
              <a:gd name="connsiteX27" fmla="*/ 599704 w 6786748"/>
              <a:gd name="connsiteY27" fmla="*/ 2250374 h 2250374"/>
              <a:gd name="connsiteX28" fmla="*/ 938151 w 6786748"/>
              <a:gd name="connsiteY28" fmla="*/ 2119745 h 2250374"/>
              <a:gd name="connsiteX29" fmla="*/ 1318161 w 6786748"/>
              <a:gd name="connsiteY29" fmla="*/ 2006929 h 2250374"/>
              <a:gd name="connsiteX30" fmla="*/ 1603169 w 6786748"/>
              <a:gd name="connsiteY30" fmla="*/ 1947553 h 2250374"/>
              <a:gd name="connsiteX31" fmla="*/ 2173184 w 6786748"/>
              <a:gd name="connsiteY31" fmla="*/ 1888176 h 2250374"/>
              <a:gd name="connsiteX32" fmla="*/ 2440379 w 6786748"/>
              <a:gd name="connsiteY32" fmla="*/ 1864425 h 2250374"/>
              <a:gd name="connsiteX33" fmla="*/ 2826327 w 6786748"/>
              <a:gd name="connsiteY33" fmla="*/ 1745672 h 2250374"/>
              <a:gd name="connsiteX34" fmla="*/ 3046021 w 6786748"/>
              <a:gd name="connsiteY34" fmla="*/ 1710046 h 2250374"/>
              <a:gd name="connsiteX35" fmla="*/ 3301340 w 6786748"/>
              <a:gd name="connsiteY35" fmla="*/ 1704109 h 2250374"/>
              <a:gd name="connsiteX36" fmla="*/ 3580410 w 6786748"/>
              <a:gd name="connsiteY36" fmla="*/ 1727859 h 2250374"/>
              <a:gd name="connsiteX37" fmla="*/ 3829792 w 6786748"/>
              <a:gd name="connsiteY37" fmla="*/ 1781298 h 2250374"/>
              <a:gd name="connsiteX38" fmla="*/ 4085112 w 6786748"/>
              <a:gd name="connsiteY38" fmla="*/ 1864425 h 2250374"/>
              <a:gd name="connsiteX39" fmla="*/ 4120738 w 6786748"/>
              <a:gd name="connsiteY39" fmla="*/ 1894114 h 2250374"/>
              <a:gd name="connsiteX40" fmla="*/ 4607626 w 6786748"/>
              <a:gd name="connsiteY40" fmla="*/ 1911927 h 2250374"/>
              <a:gd name="connsiteX41" fmla="*/ 5343896 w 6786748"/>
              <a:gd name="connsiteY41" fmla="*/ 1977241 h 2250374"/>
              <a:gd name="connsiteX42" fmla="*/ 5783283 w 6786748"/>
              <a:gd name="connsiteY42" fmla="*/ 2060368 h 2250374"/>
              <a:gd name="connsiteX43" fmla="*/ 5919849 w 6786748"/>
              <a:gd name="connsiteY43" fmla="*/ 2090057 h 2250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786748" h="2250374">
                <a:moveTo>
                  <a:pt x="5919849" y="2090057"/>
                </a:moveTo>
                <a:lnTo>
                  <a:pt x="6371112" y="1472540"/>
                </a:lnTo>
                <a:lnTo>
                  <a:pt x="6644244" y="1062841"/>
                </a:lnTo>
                <a:lnTo>
                  <a:pt x="6768935" y="866898"/>
                </a:lnTo>
                <a:lnTo>
                  <a:pt x="6786748" y="789709"/>
                </a:lnTo>
                <a:lnTo>
                  <a:pt x="6780810" y="748145"/>
                </a:lnTo>
                <a:lnTo>
                  <a:pt x="6733309" y="718457"/>
                </a:lnTo>
                <a:lnTo>
                  <a:pt x="6525491" y="611579"/>
                </a:lnTo>
                <a:lnTo>
                  <a:pt x="5973288" y="439387"/>
                </a:lnTo>
                <a:lnTo>
                  <a:pt x="5248893" y="255319"/>
                </a:lnTo>
                <a:lnTo>
                  <a:pt x="4542312" y="112815"/>
                </a:lnTo>
                <a:lnTo>
                  <a:pt x="3633849" y="23750"/>
                </a:lnTo>
                <a:lnTo>
                  <a:pt x="3123210" y="0"/>
                </a:lnTo>
                <a:lnTo>
                  <a:pt x="2416628" y="47501"/>
                </a:lnTo>
                <a:lnTo>
                  <a:pt x="1484415" y="142503"/>
                </a:lnTo>
                <a:lnTo>
                  <a:pt x="736270" y="261257"/>
                </a:lnTo>
                <a:lnTo>
                  <a:pt x="231569" y="397823"/>
                </a:lnTo>
                <a:lnTo>
                  <a:pt x="95002" y="451262"/>
                </a:lnTo>
                <a:lnTo>
                  <a:pt x="53439" y="480950"/>
                </a:lnTo>
                <a:lnTo>
                  <a:pt x="29688" y="504701"/>
                </a:lnTo>
                <a:lnTo>
                  <a:pt x="5938" y="534389"/>
                </a:lnTo>
                <a:lnTo>
                  <a:pt x="0" y="558140"/>
                </a:lnTo>
                <a:lnTo>
                  <a:pt x="5938" y="605641"/>
                </a:lnTo>
                <a:lnTo>
                  <a:pt x="17813" y="718457"/>
                </a:lnTo>
                <a:lnTo>
                  <a:pt x="172192" y="1264722"/>
                </a:lnTo>
                <a:lnTo>
                  <a:pt x="356260" y="1793174"/>
                </a:lnTo>
                <a:lnTo>
                  <a:pt x="552202" y="2179122"/>
                </a:lnTo>
                <a:lnTo>
                  <a:pt x="599704" y="2250374"/>
                </a:lnTo>
                <a:lnTo>
                  <a:pt x="938151" y="2119745"/>
                </a:lnTo>
                <a:lnTo>
                  <a:pt x="1318161" y="2006929"/>
                </a:lnTo>
                <a:lnTo>
                  <a:pt x="1603169" y="1947553"/>
                </a:lnTo>
                <a:lnTo>
                  <a:pt x="2173184" y="1888176"/>
                </a:lnTo>
                <a:lnTo>
                  <a:pt x="2440379" y="1864425"/>
                </a:lnTo>
                <a:lnTo>
                  <a:pt x="2826327" y="1745672"/>
                </a:lnTo>
                <a:lnTo>
                  <a:pt x="3046021" y="1710046"/>
                </a:lnTo>
                <a:lnTo>
                  <a:pt x="3301340" y="1704109"/>
                </a:lnTo>
                <a:lnTo>
                  <a:pt x="3580410" y="1727859"/>
                </a:lnTo>
                <a:lnTo>
                  <a:pt x="3829792" y="1781298"/>
                </a:lnTo>
                <a:lnTo>
                  <a:pt x="4085112" y="1864425"/>
                </a:lnTo>
                <a:lnTo>
                  <a:pt x="4120738" y="1894114"/>
                </a:lnTo>
                <a:lnTo>
                  <a:pt x="4607626" y="1911927"/>
                </a:lnTo>
                <a:lnTo>
                  <a:pt x="5343896" y="1977241"/>
                </a:lnTo>
                <a:lnTo>
                  <a:pt x="5783283" y="2060368"/>
                </a:lnTo>
                <a:lnTo>
                  <a:pt x="5919849" y="2090057"/>
                </a:lnTo>
                <a:close/>
              </a:path>
            </a:pathLst>
          </a:cu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Radiation</a:t>
            </a:r>
            <a:endParaRPr lang="en-US" sz="2800" b="1" dirty="0"/>
          </a:p>
        </p:txBody>
      </p:sp>
      <p:pic>
        <p:nvPicPr>
          <p:cNvPr id="4101" name="Picture 5" descr="D:\Documents and Settings\srickman\Local Settings\Temporary Internet Files\Content.IE5\X0Z00CIN\MP9004228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142999"/>
            <a:ext cx="1778868" cy="2667001"/>
          </a:xfrm>
          <a:prstGeom prst="rect">
            <a:avLst/>
          </a:prstGeom>
          <a:noFill/>
        </p:spPr>
      </p:pic>
      <p:pic>
        <p:nvPicPr>
          <p:cNvPr id="4104" name="Picture 8" descr="D:\Documents and Settings\srickman\Local Settings\Temporary Internet Files\Content.IE5\SDLVD7QI\MP9002897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3937000"/>
            <a:ext cx="3581400" cy="23876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876800" y="1295400"/>
            <a:ext cx="4267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Radiation</a:t>
            </a:r>
            <a:r>
              <a:rPr lang="en-US" sz="2800" dirty="0" smtClean="0"/>
              <a:t> is energy emitted from an object as a consequence of its temperature -- via electromagnetic radiation;</a:t>
            </a:r>
          </a:p>
          <a:p>
            <a:endParaRPr lang="en-US" sz="2800" dirty="0" smtClean="0"/>
          </a:p>
          <a:p>
            <a:r>
              <a:rPr lang="en-US" sz="2800" dirty="0" smtClean="0"/>
              <a:t>Heat flow is directly proportional to fourth power of the temperature difference.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Thermal Control and Protection Hardware</a:t>
            </a:r>
            <a:endParaRPr lang="en-US" sz="2800" b="1" dirty="0"/>
          </a:p>
        </p:txBody>
      </p:sp>
      <p:pic>
        <p:nvPicPr>
          <p:cNvPr id="4" name="Picture 3" descr="DSCN08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935" y="994431"/>
            <a:ext cx="3846443" cy="2884832"/>
          </a:xfrm>
          <a:prstGeom prst="rect">
            <a:avLst/>
          </a:prstGeom>
        </p:spPr>
      </p:pic>
      <p:pic>
        <p:nvPicPr>
          <p:cNvPr id="5" name="Picture 4" descr="fastsat-hsv-01_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7504" y="1641031"/>
            <a:ext cx="3849020" cy="3887899"/>
          </a:xfrm>
          <a:prstGeom prst="rect">
            <a:avLst/>
          </a:prstGeom>
        </p:spPr>
      </p:pic>
      <p:pic>
        <p:nvPicPr>
          <p:cNvPr id="3" name="Picture 2" descr="iss023e020056.jpg"/>
          <p:cNvPicPr>
            <a:picLocks noChangeAspect="1"/>
          </p:cNvPicPr>
          <p:nvPr/>
        </p:nvPicPr>
        <p:blipFill>
          <a:blip r:embed="rId4" cstate="print"/>
          <a:srcRect r="35263" b="4883"/>
          <a:stretch>
            <a:fillRect/>
          </a:stretch>
        </p:blipFill>
        <p:spPr>
          <a:xfrm rot="5400000">
            <a:off x="2147777" y="3551275"/>
            <a:ext cx="2934586" cy="294521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andra_MLI_chart.jpg"/>
          <p:cNvPicPr>
            <a:picLocks noChangeAspect="1"/>
          </p:cNvPicPr>
          <p:nvPr/>
        </p:nvPicPr>
        <p:blipFill>
          <a:blip r:embed="rId2" cstate="print"/>
          <a:srcRect t="10334"/>
          <a:stretch>
            <a:fillRect/>
          </a:stretch>
        </p:blipFill>
        <p:spPr>
          <a:xfrm>
            <a:off x="762000" y="1143000"/>
            <a:ext cx="7391400" cy="46281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Thermo-Optical Coatings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5867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Chandra X-Ray Observatory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616152" y="1222744"/>
            <a:ext cx="261560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Multi-Layer Insulation</a:t>
            </a:r>
            <a:endParaRPr 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917409" y="1798221"/>
            <a:ext cx="2537633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S13-GLO White Paint</a:t>
            </a:r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717316" y="2503514"/>
            <a:ext cx="320394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Radiator Composite Coating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498116" y="4016881"/>
            <a:ext cx="300901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Aluminum Backed </a:t>
            </a:r>
            <a:r>
              <a:rPr lang="en-US" sz="2000" b="1" dirty="0" err="1" smtClean="0"/>
              <a:t>Kapton</a:t>
            </a:r>
            <a:endParaRPr lang="en-US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541721" y="5104946"/>
            <a:ext cx="1967023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Silver Teflon</a:t>
            </a:r>
            <a:endParaRPr lang="en-US" sz="2000" b="1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498114" y="5380075"/>
            <a:ext cx="563526" cy="18075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>
            <a:off x="3009015" y="3944679"/>
            <a:ext cx="471379" cy="8860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1180215" y="1743740"/>
            <a:ext cx="815167" cy="145312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5400000">
            <a:off x="4390596" y="2905366"/>
            <a:ext cx="444544" cy="400709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157330" y="1605516"/>
            <a:ext cx="308344" cy="10632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pload.wikimedia.org/wikipedia/commons/thumb/5/59/Mars_Reconnaissance_Orbiter_fully_assembled.jpg/220px-Mars_Reconnaissance_Orbiter_fully_assemble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1524000"/>
            <a:ext cx="2905844" cy="4371975"/>
          </a:xfrm>
          <a:prstGeom prst="rect">
            <a:avLst/>
          </a:prstGeom>
          <a:noFill/>
        </p:spPr>
      </p:pic>
      <p:pic>
        <p:nvPicPr>
          <p:cNvPr id="3" name="Picture 10" descr="http://c2431622.cdn.cloudfiles.rackspacecloud.com/wp-content/uploads/2009/06/hubble-space-telescope-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524000"/>
            <a:ext cx="4644467" cy="35814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Multi-Layer Insulation (MLI)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5105400"/>
            <a:ext cx="4190999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Hubble Space Telescope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105401" y="5791200"/>
            <a:ext cx="38861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Mars Reconnaissance Orbiter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733800" y="1828800"/>
            <a:ext cx="12192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MLI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86400" y="2362200"/>
            <a:ext cx="12192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MLI</a:t>
            </a:r>
            <a:endParaRPr lang="en-US" sz="2800" b="1" dirty="0"/>
          </a:p>
        </p:txBody>
      </p:sp>
      <p:cxnSp>
        <p:nvCxnSpPr>
          <p:cNvPr id="10" name="Straight Arrow Connector 9"/>
          <p:cNvCxnSpPr>
            <a:stCxn id="7" idx="2"/>
          </p:cNvCxnSpPr>
          <p:nvPr/>
        </p:nvCxnSpPr>
        <p:spPr>
          <a:xfrm rot="5400000">
            <a:off x="3048000" y="1600200"/>
            <a:ext cx="533400" cy="20574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8" idx="2"/>
          </p:cNvCxnSpPr>
          <p:nvPr/>
        </p:nvCxnSpPr>
        <p:spPr>
          <a:xfrm rot="16200000" flipH="1">
            <a:off x="5981700" y="3009900"/>
            <a:ext cx="1143000" cy="9144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Multi-Layer Insulation (MLI)</a:t>
            </a:r>
            <a:endParaRPr 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3184" y="1295400"/>
            <a:ext cx="6962616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219200" y="60198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MLI - One on Many Possible Lay-Ups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7794" y="1524000"/>
            <a:ext cx="5791200" cy="4891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Arrow Connector 4"/>
          <p:cNvCxnSpPr>
            <a:stCxn id="6" idx="2"/>
          </p:cNvCxnSpPr>
          <p:nvPr/>
        </p:nvCxnSpPr>
        <p:spPr>
          <a:xfrm rot="16200000" flipH="1">
            <a:off x="1482727" y="2781657"/>
            <a:ext cx="2551091" cy="13804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52902" y="1242237"/>
            <a:ext cx="3030278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Polyester Separator Mesh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23083" y="1587795"/>
            <a:ext cx="1981199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Aluminized </a:t>
            </a:r>
            <a:r>
              <a:rPr lang="en-US" sz="2800" b="1" dirty="0" err="1" smtClean="0">
                <a:solidFill>
                  <a:srgbClr val="FF0000"/>
                </a:solidFill>
              </a:rPr>
              <a:t>Kapton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>
            <a:stCxn id="7" idx="2"/>
          </p:cNvCxnSpPr>
          <p:nvPr/>
        </p:nvCxnSpPr>
        <p:spPr>
          <a:xfrm rot="5400000">
            <a:off x="5171337" y="2064850"/>
            <a:ext cx="1865294" cy="281939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Multi-Layer Insulation (MLI)</a:t>
            </a:r>
            <a:endParaRPr lang="en-US" sz="2800" b="1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cuments and Settings\srickman\My Documents\Data\Steve's Files\NESC\TDT\NESC Academy\Photos\99828main_axaf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066800"/>
            <a:ext cx="3856401" cy="483209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Multi-Layer Insulation (MLI)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95375" y="60960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Chandra X-Ray Observatory</a:t>
            </a:r>
            <a:endParaRPr lang="en-US" sz="28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Documents and Settings\bhamill\My Documents\John's Action\New Folder\hubble_heaters_chart.jpg"/>
          <p:cNvPicPr>
            <a:picLocks noChangeAspect="1" noChangeArrowheads="1"/>
          </p:cNvPicPr>
          <p:nvPr/>
        </p:nvPicPr>
        <p:blipFill>
          <a:blip r:embed="rId2" cstate="print"/>
          <a:srcRect t="8986"/>
          <a:stretch>
            <a:fillRect/>
          </a:stretch>
        </p:blipFill>
        <p:spPr>
          <a:xfrm>
            <a:off x="619499" y="990600"/>
            <a:ext cx="7838701" cy="48768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Heaters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62000" y="5943600"/>
            <a:ext cx="777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Hubble Space Telescope Fine Guidance Sensor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27054" y="2039227"/>
            <a:ext cx="508236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Kapton</a:t>
            </a:r>
            <a:r>
              <a:rPr lang="en-US" sz="2400" b="1" dirty="0" smtClean="0"/>
              <a:t>-Insulated Foil Heater Elements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11752" y="4392567"/>
            <a:ext cx="326064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Bimetallic Thermostats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srickman\My Documents\Data\Steve's Files\NESC\TDT\NESC Academy\Photos\FibrousInsulation.jpg"/>
          <p:cNvPicPr>
            <a:picLocks noChangeAspect="1" noChangeArrowheads="1"/>
          </p:cNvPicPr>
          <p:nvPr/>
        </p:nvPicPr>
        <p:blipFill>
          <a:blip r:embed="rId2" cstate="print"/>
          <a:srcRect l="5632" t="13812" r="3513" b="14029"/>
          <a:stretch>
            <a:fillRect/>
          </a:stretch>
        </p:blipFill>
        <p:spPr bwMode="auto">
          <a:xfrm>
            <a:off x="946297" y="1105786"/>
            <a:ext cx="7293935" cy="523807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Bulk Insulation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>
          <a:xfrm>
            <a:off x="685800" y="1370634"/>
            <a:ext cx="7696200" cy="4906464"/>
            <a:chOff x="533400" y="3352800"/>
            <a:chExt cx="5187432" cy="3307080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3400" y="3352800"/>
              <a:ext cx="2933700" cy="3307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" name="Group 90"/>
            <p:cNvGrpSpPr>
              <a:grpSpLocks noChangeAspect="1"/>
            </p:cNvGrpSpPr>
            <p:nvPr/>
          </p:nvGrpSpPr>
          <p:grpSpPr bwMode="auto">
            <a:xfrm>
              <a:off x="2743198" y="3657600"/>
              <a:ext cx="2977632" cy="1765249"/>
              <a:chOff x="3876" y="3194"/>
              <a:chExt cx="808" cy="479"/>
            </a:xfrm>
          </p:grpSpPr>
          <p:sp>
            <p:nvSpPr>
              <p:cNvPr id="6" name="Rectangle 91" descr="Plaid"/>
              <p:cNvSpPr>
                <a:spLocks noChangeAspect="1" noChangeArrowheads="1"/>
              </p:cNvSpPr>
              <p:nvPr/>
            </p:nvSpPr>
            <p:spPr bwMode="auto">
              <a:xfrm>
                <a:off x="3998" y="3415"/>
                <a:ext cx="570" cy="111"/>
              </a:xfrm>
              <a:prstGeom prst="rect">
                <a:avLst/>
              </a:prstGeom>
              <a:pattFill prst="plaid">
                <a:fgClr>
                  <a:schemeClr val="accent1"/>
                </a:fgClr>
                <a:bgClr>
                  <a:srgbClr val="0066FF"/>
                </a:bgClr>
              </a:patt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pPr algn="ctr" defTabSz="1279525" eaLnBrk="0" hangingPunct="0"/>
                <a:r>
                  <a:rPr lang="en-US" sz="900" b="1" dirty="0" smtClean="0">
                    <a:solidFill>
                      <a:srgbClr val="000000"/>
                    </a:solidFill>
                  </a:rPr>
                  <a:t>Ice</a:t>
                </a:r>
                <a:endParaRPr lang="en-US" sz="9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" name="Rectangle 92" descr="Dark upward diagonal"/>
              <p:cNvSpPr>
                <a:spLocks noChangeAspect="1" noChangeArrowheads="1"/>
              </p:cNvSpPr>
              <p:nvPr/>
            </p:nvSpPr>
            <p:spPr bwMode="auto">
              <a:xfrm>
                <a:off x="4606" y="3361"/>
                <a:ext cx="78" cy="309"/>
              </a:xfrm>
              <a:prstGeom prst="rect">
                <a:avLst/>
              </a:prstGeom>
              <a:pattFill prst="dkUpDiag">
                <a:fgClr>
                  <a:srgbClr val="969696"/>
                </a:fgClr>
                <a:bgClr>
                  <a:srgbClr val="FFFFFF"/>
                </a:bgClr>
              </a:patt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8" name="Rectangle 93" descr="Dark upward diagonal"/>
              <p:cNvSpPr>
                <a:spLocks noChangeAspect="1" noChangeArrowheads="1"/>
              </p:cNvSpPr>
              <p:nvPr/>
            </p:nvSpPr>
            <p:spPr bwMode="auto">
              <a:xfrm>
                <a:off x="3877" y="3361"/>
                <a:ext cx="78" cy="309"/>
              </a:xfrm>
              <a:prstGeom prst="rect">
                <a:avLst/>
              </a:prstGeom>
              <a:pattFill prst="dkUpDiag">
                <a:fgClr>
                  <a:srgbClr val="969696"/>
                </a:fgClr>
                <a:bgClr>
                  <a:srgbClr val="FFFFFF"/>
                </a:bgClr>
              </a:patt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9" name="Rectangle 94" descr="Dark upward diagonal"/>
              <p:cNvSpPr>
                <a:spLocks noChangeAspect="1" noChangeArrowheads="1"/>
              </p:cNvSpPr>
              <p:nvPr/>
            </p:nvSpPr>
            <p:spPr bwMode="auto">
              <a:xfrm>
                <a:off x="3880" y="3607"/>
                <a:ext cx="804" cy="66"/>
              </a:xfrm>
              <a:prstGeom prst="rect">
                <a:avLst/>
              </a:prstGeom>
              <a:pattFill prst="dkUpDiag">
                <a:fgClr>
                  <a:srgbClr val="969696"/>
                </a:fgClr>
                <a:bgClr>
                  <a:srgbClr val="FFFFFF"/>
                </a:bgClr>
              </a:patt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0" name="Rectangle 95"/>
              <p:cNvSpPr>
                <a:spLocks noChangeAspect="1" noChangeArrowheads="1"/>
              </p:cNvSpPr>
              <p:nvPr/>
            </p:nvSpPr>
            <p:spPr bwMode="auto">
              <a:xfrm>
                <a:off x="3959" y="3361"/>
                <a:ext cx="648" cy="35"/>
              </a:xfrm>
              <a:prstGeom prst="rect">
                <a:avLst/>
              </a:prstGeom>
              <a:noFill/>
              <a:ln w="127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1" name="Rectangle 96"/>
              <p:cNvSpPr>
                <a:spLocks noChangeAspect="1" noChangeArrowheads="1"/>
              </p:cNvSpPr>
              <p:nvPr/>
            </p:nvSpPr>
            <p:spPr bwMode="auto">
              <a:xfrm>
                <a:off x="3959" y="3532"/>
                <a:ext cx="648" cy="12"/>
              </a:xfrm>
              <a:prstGeom prst="rect">
                <a:avLst/>
              </a:prstGeom>
              <a:noFill/>
              <a:ln w="127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2" name="Rectangle 97"/>
              <p:cNvSpPr>
                <a:spLocks noChangeAspect="1" noChangeArrowheads="1"/>
              </p:cNvSpPr>
              <p:nvPr/>
            </p:nvSpPr>
            <p:spPr bwMode="auto">
              <a:xfrm>
                <a:off x="3959" y="3397"/>
                <a:ext cx="35" cy="132"/>
              </a:xfrm>
              <a:prstGeom prst="rect">
                <a:avLst/>
              </a:prstGeom>
              <a:noFill/>
              <a:ln w="127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3" name="Rectangle 98"/>
              <p:cNvSpPr>
                <a:spLocks noChangeAspect="1" noChangeArrowheads="1"/>
              </p:cNvSpPr>
              <p:nvPr/>
            </p:nvSpPr>
            <p:spPr bwMode="auto">
              <a:xfrm>
                <a:off x="4571" y="3397"/>
                <a:ext cx="35" cy="132"/>
              </a:xfrm>
              <a:prstGeom prst="rect">
                <a:avLst/>
              </a:prstGeom>
              <a:noFill/>
              <a:ln w="127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4" name="Freeform 99"/>
              <p:cNvSpPr>
                <a:spLocks noChangeAspect="1"/>
              </p:cNvSpPr>
              <p:nvPr/>
            </p:nvSpPr>
            <p:spPr bwMode="auto">
              <a:xfrm>
                <a:off x="3982" y="3194"/>
                <a:ext cx="70" cy="142"/>
              </a:xfrm>
              <a:custGeom>
                <a:avLst/>
                <a:gdLst/>
                <a:ahLst/>
                <a:cxnLst>
                  <a:cxn ang="0">
                    <a:pos x="27" y="142"/>
                  </a:cxn>
                  <a:cxn ang="0">
                    <a:pos x="9" y="132"/>
                  </a:cxn>
                  <a:cxn ang="0">
                    <a:pos x="49" y="104"/>
                  </a:cxn>
                  <a:cxn ang="0">
                    <a:pos x="27" y="70"/>
                  </a:cxn>
                  <a:cxn ang="0">
                    <a:pos x="35" y="33"/>
                  </a:cxn>
                  <a:cxn ang="0">
                    <a:pos x="24" y="4"/>
                  </a:cxn>
                  <a:cxn ang="0">
                    <a:pos x="24" y="7"/>
                  </a:cxn>
                </a:cxnLst>
                <a:rect l="0" t="0" r="r" b="b"/>
                <a:pathLst>
                  <a:path w="70" h="142">
                    <a:moveTo>
                      <a:pt x="27" y="142"/>
                    </a:moveTo>
                    <a:cubicBezTo>
                      <a:pt x="17" y="140"/>
                      <a:pt x="12" y="140"/>
                      <a:pt x="9" y="132"/>
                    </a:cubicBezTo>
                    <a:cubicBezTo>
                      <a:pt x="0" y="111"/>
                      <a:pt x="26" y="112"/>
                      <a:pt x="49" y="104"/>
                    </a:cubicBezTo>
                    <a:cubicBezTo>
                      <a:pt x="70" y="87"/>
                      <a:pt x="50" y="79"/>
                      <a:pt x="27" y="70"/>
                    </a:cubicBezTo>
                    <a:cubicBezTo>
                      <a:pt x="9" y="56"/>
                      <a:pt x="4" y="44"/>
                      <a:pt x="35" y="33"/>
                    </a:cubicBezTo>
                    <a:cubicBezTo>
                      <a:pt x="36" y="24"/>
                      <a:pt x="26" y="8"/>
                      <a:pt x="24" y="4"/>
                    </a:cubicBezTo>
                    <a:cubicBezTo>
                      <a:pt x="22" y="0"/>
                      <a:pt x="24" y="3"/>
                      <a:pt x="24" y="7"/>
                    </a:cubicBezTo>
                  </a:path>
                </a:pathLst>
              </a:custGeom>
              <a:noFill/>
              <a:ln w="12700" cap="flat" cmpd="sng">
                <a:solidFill>
                  <a:srgbClr val="FF6600"/>
                </a:solidFill>
                <a:prstDash val="solid"/>
                <a:round/>
                <a:headEnd/>
                <a:tailEnd type="triangle" w="sm" len="sm"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5" name="Freeform 100"/>
              <p:cNvSpPr>
                <a:spLocks noChangeAspect="1"/>
              </p:cNvSpPr>
              <p:nvPr/>
            </p:nvSpPr>
            <p:spPr bwMode="auto">
              <a:xfrm>
                <a:off x="4114" y="3194"/>
                <a:ext cx="70" cy="142"/>
              </a:xfrm>
              <a:custGeom>
                <a:avLst/>
                <a:gdLst/>
                <a:ahLst/>
                <a:cxnLst>
                  <a:cxn ang="0">
                    <a:pos x="27" y="142"/>
                  </a:cxn>
                  <a:cxn ang="0">
                    <a:pos x="9" y="132"/>
                  </a:cxn>
                  <a:cxn ang="0">
                    <a:pos x="49" y="104"/>
                  </a:cxn>
                  <a:cxn ang="0">
                    <a:pos x="27" y="70"/>
                  </a:cxn>
                  <a:cxn ang="0">
                    <a:pos x="35" y="33"/>
                  </a:cxn>
                  <a:cxn ang="0">
                    <a:pos x="24" y="4"/>
                  </a:cxn>
                  <a:cxn ang="0">
                    <a:pos x="24" y="7"/>
                  </a:cxn>
                </a:cxnLst>
                <a:rect l="0" t="0" r="r" b="b"/>
                <a:pathLst>
                  <a:path w="70" h="142">
                    <a:moveTo>
                      <a:pt x="27" y="142"/>
                    </a:moveTo>
                    <a:cubicBezTo>
                      <a:pt x="17" y="140"/>
                      <a:pt x="12" y="140"/>
                      <a:pt x="9" y="132"/>
                    </a:cubicBezTo>
                    <a:cubicBezTo>
                      <a:pt x="0" y="111"/>
                      <a:pt x="26" y="112"/>
                      <a:pt x="49" y="104"/>
                    </a:cubicBezTo>
                    <a:cubicBezTo>
                      <a:pt x="70" y="87"/>
                      <a:pt x="50" y="79"/>
                      <a:pt x="27" y="70"/>
                    </a:cubicBezTo>
                    <a:cubicBezTo>
                      <a:pt x="9" y="56"/>
                      <a:pt x="4" y="44"/>
                      <a:pt x="35" y="33"/>
                    </a:cubicBezTo>
                    <a:cubicBezTo>
                      <a:pt x="36" y="24"/>
                      <a:pt x="26" y="8"/>
                      <a:pt x="24" y="4"/>
                    </a:cubicBezTo>
                    <a:cubicBezTo>
                      <a:pt x="22" y="0"/>
                      <a:pt x="24" y="3"/>
                      <a:pt x="24" y="7"/>
                    </a:cubicBezTo>
                  </a:path>
                </a:pathLst>
              </a:custGeom>
              <a:noFill/>
              <a:ln w="12700" cap="flat" cmpd="sng">
                <a:solidFill>
                  <a:srgbClr val="FF6600"/>
                </a:solidFill>
                <a:prstDash val="solid"/>
                <a:round/>
                <a:headEnd/>
                <a:tailEnd type="triangle" w="sm" len="sm"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6" name="Freeform 101"/>
              <p:cNvSpPr>
                <a:spLocks noChangeAspect="1"/>
              </p:cNvSpPr>
              <p:nvPr/>
            </p:nvSpPr>
            <p:spPr bwMode="auto">
              <a:xfrm>
                <a:off x="4378" y="3194"/>
                <a:ext cx="70" cy="142"/>
              </a:xfrm>
              <a:custGeom>
                <a:avLst/>
                <a:gdLst/>
                <a:ahLst/>
                <a:cxnLst>
                  <a:cxn ang="0">
                    <a:pos x="27" y="142"/>
                  </a:cxn>
                  <a:cxn ang="0">
                    <a:pos x="9" y="132"/>
                  </a:cxn>
                  <a:cxn ang="0">
                    <a:pos x="49" y="104"/>
                  </a:cxn>
                  <a:cxn ang="0">
                    <a:pos x="27" y="70"/>
                  </a:cxn>
                  <a:cxn ang="0">
                    <a:pos x="35" y="33"/>
                  </a:cxn>
                  <a:cxn ang="0">
                    <a:pos x="24" y="4"/>
                  </a:cxn>
                  <a:cxn ang="0">
                    <a:pos x="24" y="7"/>
                  </a:cxn>
                </a:cxnLst>
                <a:rect l="0" t="0" r="r" b="b"/>
                <a:pathLst>
                  <a:path w="70" h="142">
                    <a:moveTo>
                      <a:pt x="27" y="142"/>
                    </a:moveTo>
                    <a:cubicBezTo>
                      <a:pt x="17" y="140"/>
                      <a:pt x="12" y="140"/>
                      <a:pt x="9" y="132"/>
                    </a:cubicBezTo>
                    <a:cubicBezTo>
                      <a:pt x="0" y="111"/>
                      <a:pt x="26" y="112"/>
                      <a:pt x="49" y="104"/>
                    </a:cubicBezTo>
                    <a:cubicBezTo>
                      <a:pt x="70" y="87"/>
                      <a:pt x="50" y="79"/>
                      <a:pt x="27" y="70"/>
                    </a:cubicBezTo>
                    <a:cubicBezTo>
                      <a:pt x="9" y="56"/>
                      <a:pt x="4" y="44"/>
                      <a:pt x="35" y="33"/>
                    </a:cubicBezTo>
                    <a:cubicBezTo>
                      <a:pt x="36" y="24"/>
                      <a:pt x="26" y="8"/>
                      <a:pt x="24" y="4"/>
                    </a:cubicBezTo>
                    <a:cubicBezTo>
                      <a:pt x="22" y="0"/>
                      <a:pt x="24" y="3"/>
                      <a:pt x="24" y="7"/>
                    </a:cubicBezTo>
                  </a:path>
                </a:pathLst>
              </a:custGeom>
              <a:noFill/>
              <a:ln w="12700" cap="flat" cmpd="sng">
                <a:solidFill>
                  <a:srgbClr val="FF6600"/>
                </a:solidFill>
                <a:prstDash val="solid"/>
                <a:round/>
                <a:headEnd/>
                <a:tailEnd type="triangle" w="sm" len="sm"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7" name="Freeform 102"/>
              <p:cNvSpPr>
                <a:spLocks noChangeAspect="1"/>
              </p:cNvSpPr>
              <p:nvPr/>
            </p:nvSpPr>
            <p:spPr bwMode="auto">
              <a:xfrm>
                <a:off x="4510" y="3194"/>
                <a:ext cx="70" cy="142"/>
              </a:xfrm>
              <a:custGeom>
                <a:avLst/>
                <a:gdLst/>
                <a:ahLst/>
                <a:cxnLst>
                  <a:cxn ang="0">
                    <a:pos x="27" y="142"/>
                  </a:cxn>
                  <a:cxn ang="0">
                    <a:pos x="9" y="132"/>
                  </a:cxn>
                  <a:cxn ang="0">
                    <a:pos x="49" y="104"/>
                  </a:cxn>
                  <a:cxn ang="0">
                    <a:pos x="27" y="70"/>
                  </a:cxn>
                  <a:cxn ang="0">
                    <a:pos x="35" y="33"/>
                  </a:cxn>
                  <a:cxn ang="0">
                    <a:pos x="24" y="4"/>
                  </a:cxn>
                  <a:cxn ang="0">
                    <a:pos x="24" y="7"/>
                  </a:cxn>
                </a:cxnLst>
                <a:rect l="0" t="0" r="r" b="b"/>
                <a:pathLst>
                  <a:path w="70" h="142">
                    <a:moveTo>
                      <a:pt x="27" y="142"/>
                    </a:moveTo>
                    <a:cubicBezTo>
                      <a:pt x="17" y="140"/>
                      <a:pt x="12" y="140"/>
                      <a:pt x="9" y="132"/>
                    </a:cubicBezTo>
                    <a:cubicBezTo>
                      <a:pt x="0" y="111"/>
                      <a:pt x="26" y="112"/>
                      <a:pt x="49" y="104"/>
                    </a:cubicBezTo>
                    <a:cubicBezTo>
                      <a:pt x="70" y="87"/>
                      <a:pt x="50" y="79"/>
                      <a:pt x="27" y="70"/>
                    </a:cubicBezTo>
                    <a:cubicBezTo>
                      <a:pt x="9" y="56"/>
                      <a:pt x="4" y="44"/>
                      <a:pt x="35" y="33"/>
                    </a:cubicBezTo>
                    <a:cubicBezTo>
                      <a:pt x="36" y="24"/>
                      <a:pt x="26" y="8"/>
                      <a:pt x="24" y="4"/>
                    </a:cubicBezTo>
                    <a:cubicBezTo>
                      <a:pt x="22" y="0"/>
                      <a:pt x="24" y="3"/>
                      <a:pt x="24" y="7"/>
                    </a:cubicBezTo>
                  </a:path>
                </a:pathLst>
              </a:custGeom>
              <a:noFill/>
              <a:ln w="12700" cap="flat" cmpd="sng">
                <a:solidFill>
                  <a:srgbClr val="FF6600"/>
                </a:solidFill>
                <a:prstDash val="solid"/>
                <a:round/>
                <a:headEnd/>
                <a:tailEnd type="triangle" w="sm" len="sm"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8" name="Freeform 103"/>
              <p:cNvSpPr>
                <a:spLocks noChangeAspect="1"/>
              </p:cNvSpPr>
              <p:nvPr/>
            </p:nvSpPr>
            <p:spPr bwMode="auto">
              <a:xfrm>
                <a:off x="4250" y="3194"/>
                <a:ext cx="70" cy="142"/>
              </a:xfrm>
              <a:custGeom>
                <a:avLst/>
                <a:gdLst/>
                <a:ahLst/>
                <a:cxnLst>
                  <a:cxn ang="0">
                    <a:pos x="27" y="142"/>
                  </a:cxn>
                  <a:cxn ang="0">
                    <a:pos x="9" y="132"/>
                  </a:cxn>
                  <a:cxn ang="0">
                    <a:pos x="49" y="104"/>
                  </a:cxn>
                  <a:cxn ang="0">
                    <a:pos x="27" y="70"/>
                  </a:cxn>
                  <a:cxn ang="0">
                    <a:pos x="35" y="33"/>
                  </a:cxn>
                  <a:cxn ang="0">
                    <a:pos x="24" y="4"/>
                  </a:cxn>
                  <a:cxn ang="0">
                    <a:pos x="24" y="7"/>
                  </a:cxn>
                </a:cxnLst>
                <a:rect l="0" t="0" r="r" b="b"/>
                <a:pathLst>
                  <a:path w="70" h="142">
                    <a:moveTo>
                      <a:pt x="27" y="142"/>
                    </a:moveTo>
                    <a:cubicBezTo>
                      <a:pt x="17" y="140"/>
                      <a:pt x="12" y="140"/>
                      <a:pt x="9" y="132"/>
                    </a:cubicBezTo>
                    <a:cubicBezTo>
                      <a:pt x="0" y="111"/>
                      <a:pt x="26" y="112"/>
                      <a:pt x="49" y="104"/>
                    </a:cubicBezTo>
                    <a:cubicBezTo>
                      <a:pt x="70" y="87"/>
                      <a:pt x="50" y="79"/>
                      <a:pt x="27" y="70"/>
                    </a:cubicBezTo>
                    <a:cubicBezTo>
                      <a:pt x="9" y="56"/>
                      <a:pt x="4" y="44"/>
                      <a:pt x="35" y="33"/>
                    </a:cubicBezTo>
                    <a:cubicBezTo>
                      <a:pt x="36" y="24"/>
                      <a:pt x="26" y="8"/>
                      <a:pt x="24" y="4"/>
                    </a:cubicBezTo>
                    <a:cubicBezTo>
                      <a:pt x="22" y="0"/>
                      <a:pt x="24" y="3"/>
                      <a:pt x="24" y="7"/>
                    </a:cubicBezTo>
                  </a:path>
                </a:pathLst>
              </a:custGeom>
              <a:noFill/>
              <a:ln w="12700" cap="flat" cmpd="sng">
                <a:solidFill>
                  <a:srgbClr val="FF6600"/>
                </a:solidFill>
                <a:prstDash val="solid"/>
                <a:round/>
                <a:headEnd/>
                <a:tailEnd type="triangle" w="sm" len="sm"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19" name="Rectangle 104"/>
              <p:cNvSpPr>
                <a:spLocks noChangeAspect="1" noChangeArrowheads="1"/>
              </p:cNvSpPr>
              <p:nvPr/>
            </p:nvSpPr>
            <p:spPr bwMode="auto">
              <a:xfrm>
                <a:off x="3876" y="3549"/>
                <a:ext cx="807" cy="62"/>
              </a:xfrm>
              <a:prstGeom prst="rect">
                <a:avLst/>
              </a:prstGeom>
              <a:solidFill>
                <a:schemeClr val="accent1"/>
              </a:soli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lIns="128588" tIns="65088" rIns="128588" bIns="65088" anchor="ctr"/>
              <a:lstStyle/>
              <a:p>
                <a:pPr algn="ctr" defTabSz="1279525" eaLnBrk="0" hangingPunct="0"/>
                <a:r>
                  <a:rPr lang="en-US" sz="900" b="1" dirty="0">
                    <a:solidFill>
                      <a:srgbClr val="000000"/>
                    </a:solidFill>
                  </a:rPr>
                  <a:t>Air flow</a:t>
                </a:r>
              </a:p>
            </p:txBody>
          </p:sp>
          <p:sp>
            <p:nvSpPr>
              <p:cNvPr id="20" name="Line 105"/>
              <p:cNvSpPr>
                <a:spLocks noChangeAspect="1" noChangeShapeType="1"/>
              </p:cNvSpPr>
              <p:nvPr/>
            </p:nvSpPr>
            <p:spPr bwMode="auto">
              <a:xfrm>
                <a:off x="3876" y="3582"/>
                <a:ext cx="171" cy="0"/>
              </a:xfrm>
              <a:prstGeom prst="line">
                <a:avLst/>
              </a:prstGeom>
              <a:noFill/>
              <a:ln w="12700">
                <a:solidFill>
                  <a:srgbClr val="FF33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  <p:sp>
            <p:nvSpPr>
              <p:cNvPr id="21" name="Line 106"/>
              <p:cNvSpPr>
                <a:spLocks noChangeAspect="1" noChangeShapeType="1"/>
              </p:cNvSpPr>
              <p:nvPr/>
            </p:nvSpPr>
            <p:spPr bwMode="auto">
              <a:xfrm>
                <a:off x="4509" y="3582"/>
                <a:ext cx="171" cy="0"/>
              </a:xfrm>
              <a:prstGeom prst="line">
                <a:avLst/>
              </a:prstGeom>
              <a:noFill/>
              <a:ln w="12700">
                <a:solidFill>
                  <a:srgbClr val="3399FF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128588" tIns="65088" rIns="128588" bIns="65088" anchor="ctr"/>
              <a:lstStyle/>
              <a:p>
                <a:endParaRPr lang="en-US"/>
              </a:p>
            </p:txBody>
          </p:sp>
        </p:grpSp>
        <p:sp>
          <p:nvSpPr>
            <p:cNvPr id="5" name="Curved Down Arrow 4"/>
            <p:cNvSpPr/>
            <p:nvPr/>
          </p:nvSpPr>
          <p:spPr>
            <a:xfrm>
              <a:off x="2133600" y="3505200"/>
              <a:ext cx="1066800" cy="533400"/>
            </a:xfrm>
            <a:prstGeom prst="curvedDownArrow">
              <a:avLst>
                <a:gd name="adj1" fmla="val 25000"/>
                <a:gd name="adj2" fmla="val 50000"/>
                <a:gd name="adj3" fmla="val 25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Phase Change Materials (PCMs)</a:t>
            </a:r>
            <a:endParaRPr lang="en-US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81000" y="1676400"/>
            <a:ext cx="1981199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Radiator Surface</a:t>
            </a:r>
            <a:endParaRPr lang="en-US" sz="16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600200" y="1143000"/>
            <a:ext cx="16764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Transfer to Environment</a:t>
            </a:r>
            <a:endParaRPr lang="en-US" sz="1600" b="1" dirty="0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1977656" y="2307265"/>
            <a:ext cx="404037" cy="2126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1850064" y="2254104"/>
            <a:ext cx="648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PCM</a:t>
            </a:r>
            <a:endParaRPr lang="en-US" sz="16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5893980" y="3150789"/>
            <a:ext cx="64858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Ice</a:t>
            </a:r>
            <a:endParaRPr lang="en-US" sz="16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816009" y="3781655"/>
            <a:ext cx="1105786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Air Flow</a:t>
            </a:r>
            <a:endParaRPr lang="en-US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456658" y="4508213"/>
            <a:ext cx="55289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Air </a:t>
            </a:r>
          </a:p>
          <a:p>
            <a:pPr algn="ctr"/>
            <a:r>
              <a:rPr lang="en-US" sz="1200" b="1" dirty="0" smtClean="0"/>
              <a:t>Flow</a:t>
            </a:r>
            <a:endParaRPr lang="en-US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Documentspaper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524000"/>
            <a:ext cx="38100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Thermal Isolators</a:t>
            </a:r>
            <a:endParaRPr lang="en-US" sz="2800" b="1" dirty="0"/>
          </a:p>
        </p:txBody>
      </p:sp>
      <p:pic>
        <p:nvPicPr>
          <p:cNvPr id="4" name="Picture 3" descr="MLI on SSE 1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7800" y="1219200"/>
            <a:ext cx="3200400" cy="2400300"/>
          </a:xfrm>
          <a:prstGeom prst="rect">
            <a:avLst/>
          </a:prstGeom>
        </p:spPr>
      </p:pic>
      <p:pic>
        <p:nvPicPr>
          <p:cNvPr id="5" name="Object 1" descr="cid:image001.png@01CB6A10.9303C570"/>
          <p:cNvPicPr>
            <a:picLocks noChangeAspect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4724400" y="3733800"/>
            <a:ext cx="4158053" cy="264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172075" y="1295400"/>
            <a:ext cx="3727450" cy="3797300"/>
          </a:xfrm>
          <a:prstGeom prst="rect">
            <a:avLst/>
          </a:prstGeom>
          <a:noFill/>
        </p:spPr>
      </p:pic>
      <p:pic>
        <p:nvPicPr>
          <p:cNvPr id="4" name="Picture 2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362200"/>
            <a:ext cx="4789487" cy="2692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Heat Pipes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14401" y="5154612"/>
            <a:ext cx="3581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Typical Heat Pipe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29200" y="5154612"/>
            <a:ext cx="411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Heat Pipe Cross-Sections</a:t>
            </a:r>
            <a:endParaRPr lang="en-US" sz="2800" b="1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914400" y="1447800"/>
            <a:ext cx="7510463" cy="4832350"/>
            <a:chOff x="2308" y="1991"/>
            <a:chExt cx="3076" cy="1960"/>
          </a:xfrm>
        </p:grpSpPr>
        <p:grpSp>
          <p:nvGrpSpPr>
            <p:cNvPr id="4" name="Group 5"/>
            <p:cNvGrpSpPr>
              <a:grpSpLocks/>
            </p:cNvGrpSpPr>
            <p:nvPr/>
          </p:nvGrpSpPr>
          <p:grpSpPr bwMode="auto">
            <a:xfrm>
              <a:off x="2308" y="2490"/>
              <a:ext cx="3076" cy="993"/>
              <a:chOff x="2308" y="2490"/>
              <a:chExt cx="3076" cy="993"/>
            </a:xfrm>
          </p:grpSpPr>
          <p:sp>
            <p:nvSpPr>
              <p:cNvPr id="216" name="Freeform 6"/>
              <p:cNvSpPr>
                <a:spLocks/>
              </p:cNvSpPr>
              <p:nvPr/>
            </p:nvSpPr>
            <p:spPr bwMode="auto">
              <a:xfrm>
                <a:off x="2308" y="2490"/>
                <a:ext cx="3076" cy="993"/>
              </a:xfrm>
              <a:custGeom>
                <a:avLst/>
                <a:gdLst>
                  <a:gd name="T0" fmla="*/ 4 w 6152"/>
                  <a:gd name="T1" fmla="*/ 891 h 1986"/>
                  <a:gd name="T2" fmla="*/ 24 w 6152"/>
                  <a:gd name="T3" fmla="*/ 745 h 1986"/>
                  <a:gd name="T4" fmla="*/ 61 w 6152"/>
                  <a:gd name="T5" fmla="*/ 607 h 1986"/>
                  <a:gd name="T6" fmla="*/ 111 w 6152"/>
                  <a:gd name="T7" fmla="*/ 478 h 1986"/>
                  <a:gd name="T8" fmla="*/ 175 w 6152"/>
                  <a:gd name="T9" fmla="*/ 361 h 1986"/>
                  <a:gd name="T10" fmla="*/ 251 w 6152"/>
                  <a:gd name="T11" fmla="*/ 259 h 1986"/>
                  <a:gd name="T12" fmla="*/ 338 w 6152"/>
                  <a:gd name="T13" fmla="*/ 169 h 1986"/>
                  <a:gd name="T14" fmla="*/ 436 w 6152"/>
                  <a:gd name="T15" fmla="*/ 98 h 1986"/>
                  <a:gd name="T16" fmla="*/ 540 w 6152"/>
                  <a:gd name="T17" fmla="*/ 45 h 1986"/>
                  <a:gd name="T18" fmla="*/ 651 w 6152"/>
                  <a:gd name="T19" fmla="*/ 11 h 1986"/>
                  <a:gd name="T20" fmla="*/ 768 w 6152"/>
                  <a:gd name="T21" fmla="*/ 0 h 1986"/>
                  <a:gd name="T22" fmla="*/ 5463 w 6152"/>
                  <a:gd name="T23" fmla="*/ 5 h 1986"/>
                  <a:gd name="T24" fmla="*/ 5576 w 6152"/>
                  <a:gd name="T25" fmla="*/ 31 h 1986"/>
                  <a:gd name="T26" fmla="*/ 5683 w 6152"/>
                  <a:gd name="T27" fmla="*/ 78 h 1986"/>
                  <a:gd name="T28" fmla="*/ 5782 w 6152"/>
                  <a:gd name="T29" fmla="*/ 144 h 1986"/>
                  <a:gd name="T30" fmla="*/ 5872 w 6152"/>
                  <a:gd name="T31" fmla="*/ 226 h 1986"/>
                  <a:gd name="T32" fmla="*/ 5953 w 6152"/>
                  <a:gd name="T33" fmla="*/ 326 h 1986"/>
                  <a:gd name="T34" fmla="*/ 6021 w 6152"/>
                  <a:gd name="T35" fmla="*/ 438 h 1986"/>
                  <a:gd name="T36" fmla="*/ 6076 w 6152"/>
                  <a:gd name="T37" fmla="*/ 562 h 1986"/>
                  <a:gd name="T38" fmla="*/ 6117 w 6152"/>
                  <a:gd name="T39" fmla="*/ 698 h 1986"/>
                  <a:gd name="T40" fmla="*/ 6143 w 6152"/>
                  <a:gd name="T41" fmla="*/ 842 h 1986"/>
                  <a:gd name="T42" fmla="*/ 6152 w 6152"/>
                  <a:gd name="T43" fmla="*/ 993 h 1986"/>
                  <a:gd name="T44" fmla="*/ 6143 w 6152"/>
                  <a:gd name="T45" fmla="*/ 1144 h 1986"/>
                  <a:gd name="T46" fmla="*/ 6117 w 6152"/>
                  <a:gd name="T47" fmla="*/ 1288 h 1986"/>
                  <a:gd name="T48" fmla="*/ 6076 w 6152"/>
                  <a:gd name="T49" fmla="*/ 1423 h 1986"/>
                  <a:gd name="T50" fmla="*/ 6021 w 6152"/>
                  <a:gd name="T51" fmla="*/ 1548 h 1986"/>
                  <a:gd name="T52" fmla="*/ 5953 w 6152"/>
                  <a:gd name="T53" fmla="*/ 1660 h 1986"/>
                  <a:gd name="T54" fmla="*/ 5872 w 6152"/>
                  <a:gd name="T55" fmla="*/ 1759 h 1986"/>
                  <a:gd name="T56" fmla="*/ 5782 w 6152"/>
                  <a:gd name="T57" fmla="*/ 1842 h 1986"/>
                  <a:gd name="T58" fmla="*/ 5683 w 6152"/>
                  <a:gd name="T59" fmla="*/ 1907 h 1986"/>
                  <a:gd name="T60" fmla="*/ 5576 w 6152"/>
                  <a:gd name="T61" fmla="*/ 1955 h 1986"/>
                  <a:gd name="T62" fmla="*/ 5463 w 6152"/>
                  <a:gd name="T63" fmla="*/ 1980 h 1986"/>
                  <a:gd name="T64" fmla="*/ 768 w 6152"/>
                  <a:gd name="T65" fmla="*/ 1986 h 1986"/>
                  <a:gd name="T66" fmla="*/ 651 w 6152"/>
                  <a:gd name="T67" fmla="*/ 1974 h 1986"/>
                  <a:gd name="T68" fmla="*/ 540 w 6152"/>
                  <a:gd name="T69" fmla="*/ 1941 h 1986"/>
                  <a:gd name="T70" fmla="*/ 436 w 6152"/>
                  <a:gd name="T71" fmla="*/ 1888 h 1986"/>
                  <a:gd name="T72" fmla="*/ 338 w 6152"/>
                  <a:gd name="T73" fmla="*/ 1816 h 1986"/>
                  <a:gd name="T74" fmla="*/ 251 w 6152"/>
                  <a:gd name="T75" fmla="*/ 1728 h 1986"/>
                  <a:gd name="T76" fmla="*/ 175 w 6152"/>
                  <a:gd name="T77" fmla="*/ 1625 h 1986"/>
                  <a:gd name="T78" fmla="*/ 111 w 6152"/>
                  <a:gd name="T79" fmla="*/ 1507 h 1986"/>
                  <a:gd name="T80" fmla="*/ 61 w 6152"/>
                  <a:gd name="T81" fmla="*/ 1379 h 1986"/>
                  <a:gd name="T82" fmla="*/ 24 w 6152"/>
                  <a:gd name="T83" fmla="*/ 1240 h 1986"/>
                  <a:gd name="T84" fmla="*/ 4 w 6152"/>
                  <a:gd name="T85" fmla="*/ 1095 h 198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6152"/>
                  <a:gd name="T130" fmla="*/ 0 h 1986"/>
                  <a:gd name="T131" fmla="*/ 6152 w 6152"/>
                  <a:gd name="T132" fmla="*/ 1986 h 198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6152" h="1986">
                    <a:moveTo>
                      <a:pt x="0" y="993"/>
                    </a:moveTo>
                    <a:lnTo>
                      <a:pt x="1" y="942"/>
                    </a:lnTo>
                    <a:lnTo>
                      <a:pt x="4" y="891"/>
                    </a:lnTo>
                    <a:lnTo>
                      <a:pt x="9" y="842"/>
                    </a:lnTo>
                    <a:lnTo>
                      <a:pt x="15" y="793"/>
                    </a:lnTo>
                    <a:lnTo>
                      <a:pt x="24" y="745"/>
                    </a:lnTo>
                    <a:lnTo>
                      <a:pt x="35" y="698"/>
                    </a:lnTo>
                    <a:lnTo>
                      <a:pt x="47" y="652"/>
                    </a:lnTo>
                    <a:lnTo>
                      <a:pt x="61" y="607"/>
                    </a:lnTo>
                    <a:lnTo>
                      <a:pt x="76" y="562"/>
                    </a:lnTo>
                    <a:lnTo>
                      <a:pt x="93" y="520"/>
                    </a:lnTo>
                    <a:lnTo>
                      <a:pt x="111" y="478"/>
                    </a:lnTo>
                    <a:lnTo>
                      <a:pt x="131" y="438"/>
                    </a:lnTo>
                    <a:lnTo>
                      <a:pt x="152" y="398"/>
                    </a:lnTo>
                    <a:lnTo>
                      <a:pt x="175" y="361"/>
                    </a:lnTo>
                    <a:lnTo>
                      <a:pt x="199" y="326"/>
                    </a:lnTo>
                    <a:lnTo>
                      <a:pt x="225" y="291"/>
                    </a:lnTo>
                    <a:lnTo>
                      <a:pt x="251" y="259"/>
                    </a:lnTo>
                    <a:lnTo>
                      <a:pt x="280" y="226"/>
                    </a:lnTo>
                    <a:lnTo>
                      <a:pt x="309" y="197"/>
                    </a:lnTo>
                    <a:lnTo>
                      <a:pt x="338" y="169"/>
                    </a:lnTo>
                    <a:lnTo>
                      <a:pt x="370" y="144"/>
                    </a:lnTo>
                    <a:lnTo>
                      <a:pt x="402" y="120"/>
                    </a:lnTo>
                    <a:lnTo>
                      <a:pt x="436" y="98"/>
                    </a:lnTo>
                    <a:lnTo>
                      <a:pt x="469" y="78"/>
                    </a:lnTo>
                    <a:lnTo>
                      <a:pt x="504" y="60"/>
                    </a:lnTo>
                    <a:lnTo>
                      <a:pt x="540" y="45"/>
                    </a:lnTo>
                    <a:lnTo>
                      <a:pt x="576" y="31"/>
                    </a:lnTo>
                    <a:lnTo>
                      <a:pt x="614" y="19"/>
                    </a:lnTo>
                    <a:lnTo>
                      <a:pt x="651" y="11"/>
                    </a:lnTo>
                    <a:lnTo>
                      <a:pt x="691" y="5"/>
                    </a:lnTo>
                    <a:lnTo>
                      <a:pt x="729" y="1"/>
                    </a:lnTo>
                    <a:lnTo>
                      <a:pt x="768" y="0"/>
                    </a:lnTo>
                    <a:lnTo>
                      <a:pt x="5384" y="0"/>
                    </a:lnTo>
                    <a:lnTo>
                      <a:pt x="5423" y="1"/>
                    </a:lnTo>
                    <a:lnTo>
                      <a:pt x="5463" y="5"/>
                    </a:lnTo>
                    <a:lnTo>
                      <a:pt x="5501" y="11"/>
                    </a:lnTo>
                    <a:lnTo>
                      <a:pt x="5539" y="19"/>
                    </a:lnTo>
                    <a:lnTo>
                      <a:pt x="5576" y="31"/>
                    </a:lnTo>
                    <a:lnTo>
                      <a:pt x="5612" y="45"/>
                    </a:lnTo>
                    <a:lnTo>
                      <a:pt x="5648" y="60"/>
                    </a:lnTo>
                    <a:lnTo>
                      <a:pt x="5683" y="78"/>
                    </a:lnTo>
                    <a:lnTo>
                      <a:pt x="5716" y="98"/>
                    </a:lnTo>
                    <a:lnTo>
                      <a:pt x="5750" y="120"/>
                    </a:lnTo>
                    <a:lnTo>
                      <a:pt x="5782" y="144"/>
                    </a:lnTo>
                    <a:lnTo>
                      <a:pt x="5814" y="169"/>
                    </a:lnTo>
                    <a:lnTo>
                      <a:pt x="5843" y="197"/>
                    </a:lnTo>
                    <a:lnTo>
                      <a:pt x="5872" y="226"/>
                    </a:lnTo>
                    <a:lnTo>
                      <a:pt x="5901" y="259"/>
                    </a:lnTo>
                    <a:lnTo>
                      <a:pt x="5927" y="291"/>
                    </a:lnTo>
                    <a:lnTo>
                      <a:pt x="5953" y="326"/>
                    </a:lnTo>
                    <a:lnTo>
                      <a:pt x="5977" y="361"/>
                    </a:lnTo>
                    <a:lnTo>
                      <a:pt x="6000" y="398"/>
                    </a:lnTo>
                    <a:lnTo>
                      <a:pt x="6021" y="438"/>
                    </a:lnTo>
                    <a:lnTo>
                      <a:pt x="6041" y="478"/>
                    </a:lnTo>
                    <a:lnTo>
                      <a:pt x="6059" y="520"/>
                    </a:lnTo>
                    <a:lnTo>
                      <a:pt x="6076" y="562"/>
                    </a:lnTo>
                    <a:lnTo>
                      <a:pt x="6091" y="607"/>
                    </a:lnTo>
                    <a:lnTo>
                      <a:pt x="6105" y="652"/>
                    </a:lnTo>
                    <a:lnTo>
                      <a:pt x="6117" y="698"/>
                    </a:lnTo>
                    <a:lnTo>
                      <a:pt x="6128" y="745"/>
                    </a:lnTo>
                    <a:lnTo>
                      <a:pt x="6137" y="793"/>
                    </a:lnTo>
                    <a:lnTo>
                      <a:pt x="6143" y="842"/>
                    </a:lnTo>
                    <a:lnTo>
                      <a:pt x="6148" y="891"/>
                    </a:lnTo>
                    <a:lnTo>
                      <a:pt x="6151" y="942"/>
                    </a:lnTo>
                    <a:lnTo>
                      <a:pt x="6152" y="993"/>
                    </a:lnTo>
                    <a:lnTo>
                      <a:pt x="6151" y="1045"/>
                    </a:lnTo>
                    <a:lnTo>
                      <a:pt x="6148" y="1095"/>
                    </a:lnTo>
                    <a:lnTo>
                      <a:pt x="6143" y="1144"/>
                    </a:lnTo>
                    <a:lnTo>
                      <a:pt x="6137" y="1193"/>
                    </a:lnTo>
                    <a:lnTo>
                      <a:pt x="6128" y="1240"/>
                    </a:lnTo>
                    <a:lnTo>
                      <a:pt x="6117" y="1288"/>
                    </a:lnTo>
                    <a:lnTo>
                      <a:pt x="6105" y="1334"/>
                    </a:lnTo>
                    <a:lnTo>
                      <a:pt x="6091" y="1379"/>
                    </a:lnTo>
                    <a:lnTo>
                      <a:pt x="6076" y="1423"/>
                    </a:lnTo>
                    <a:lnTo>
                      <a:pt x="6059" y="1465"/>
                    </a:lnTo>
                    <a:lnTo>
                      <a:pt x="6041" y="1507"/>
                    </a:lnTo>
                    <a:lnTo>
                      <a:pt x="6021" y="1548"/>
                    </a:lnTo>
                    <a:lnTo>
                      <a:pt x="6000" y="1587"/>
                    </a:lnTo>
                    <a:lnTo>
                      <a:pt x="5977" y="1625"/>
                    </a:lnTo>
                    <a:lnTo>
                      <a:pt x="5953" y="1660"/>
                    </a:lnTo>
                    <a:lnTo>
                      <a:pt x="5927" y="1695"/>
                    </a:lnTo>
                    <a:lnTo>
                      <a:pt x="5901" y="1728"/>
                    </a:lnTo>
                    <a:lnTo>
                      <a:pt x="5872" y="1759"/>
                    </a:lnTo>
                    <a:lnTo>
                      <a:pt x="5843" y="1788"/>
                    </a:lnTo>
                    <a:lnTo>
                      <a:pt x="5814" y="1816"/>
                    </a:lnTo>
                    <a:lnTo>
                      <a:pt x="5782" y="1842"/>
                    </a:lnTo>
                    <a:lnTo>
                      <a:pt x="5750" y="1865"/>
                    </a:lnTo>
                    <a:lnTo>
                      <a:pt x="5716" y="1888"/>
                    </a:lnTo>
                    <a:lnTo>
                      <a:pt x="5683" y="1907"/>
                    </a:lnTo>
                    <a:lnTo>
                      <a:pt x="5648" y="1926"/>
                    </a:lnTo>
                    <a:lnTo>
                      <a:pt x="5612" y="1941"/>
                    </a:lnTo>
                    <a:lnTo>
                      <a:pt x="5576" y="1955"/>
                    </a:lnTo>
                    <a:lnTo>
                      <a:pt x="5539" y="1966"/>
                    </a:lnTo>
                    <a:lnTo>
                      <a:pt x="5501" y="1974"/>
                    </a:lnTo>
                    <a:lnTo>
                      <a:pt x="5463" y="1980"/>
                    </a:lnTo>
                    <a:lnTo>
                      <a:pt x="5423" y="1984"/>
                    </a:lnTo>
                    <a:lnTo>
                      <a:pt x="5384" y="1986"/>
                    </a:lnTo>
                    <a:lnTo>
                      <a:pt x="768" y="1986"/>
                    </a:lnTo>
                    <a:lnTo>
                      <a:pt x="729" y="1984"/>
                    </a:lnTo>
                    <a:lnTo>
                      <a:pt x="691" y="1980"/>
                    </a:lnTo>
                    <a:lnTo>
                      <a:pt x="651" y="1974"/>
                    </a:lnTo>
                    <a:lnTo>
                      <a:pt x="614" y="1966"/>
                    </a:lnTo>
                    <a:lnTo>
                      <a:pt x="576" y="1955"/>
                    </a:lnTo>
                    <a:lnTo>
                      <a:pt x="540" y="1941"/>
                    </a:lnTo>
                    <a:lnTo>
                      <a:pt x="504" y="1926"/>
                    </a:lnTo>
                    <a:lnTo>
                      <a:pt x="469" y="1907"/>
                    </a:lnTo>
                    <a:lnTo>
                      <a:pt x="436" y="1888"/>
                    </a:lnTo>
                    <a:lnTo>
                      <a:pt x="402" y="1865"/>
                    </a:lnTo>
                    <a:lnTo>
                      <a:pt x="370" y="1842"/>
                    </a:lnTo>
                    <a:lnTo>
                      <a:pt x="338" y="1816"/>
                    </a:lnTo>
                    <a:lnTo>
                      <a:pt x="309" y="1788"/>
                    </a:lnTo>
                    <a:lnTo>
                      <a:pt x="280" y="1759"/>
                    </a:lnTo>
                    <a:lnTo>
                      <a:pt x="251" y="1728"/>
                    </a:lnTo>
                    <a:lnTo>
                      <a:pt x="225" y="1695"/>
                    </a:lnTo>
                    <a:lnTo>
                      <a:pt x="199" y="1660"/>
                    </a:lnTo>
                    <a:lnTo>
                      <a:pt x="175" y="1625"/>
                    </a:lnTo>
                    <a:lnTo>
                      <a:pt x="152" y="1587"/>
                    </a:lnTo>
                    <a:lnTo>
                      <a:pt x="131" y="1548"/>
                    </a:lnTo>
                    <a:lnTo>
                      <a:pt x="111" y="1507"/>
                    </a:lnTo>
                    <a:lnTo>
                      <a:pt x="93" y="1465"/>
                    </a:lnTo>
                    <a:lnTo>
                      <a:pt x="76" y="1423"/>
                    </a:lnTo>
                    <a:lnTo>
                      <a:pt x="61" y="1379"/>
                    </a:lnTo>
                    <a:lnTo>
                      <a:pt x="47" y="1334"/>
                    </a:lnTo>
                    <a:lnTo>
                      <a:pt x="35" y="1288"/>
                    </a:lnTo>
                    <a:lnTo>
                      <a:pt x="24" y="1240"/>
                    </a:lnTo>
                    <a:lnTo>
                      <a:pt x="15" y="1193"/>
                    </a:lnTo>
                    <a:lnTo>
                      <a:pt x="9" y="1144"/>
                    </a:lnTo>
                    <a:lnTo>
                      <a:pt x="4" y="1095"/>
                    </a:lnTo>
                    <a:lnTo>
                      <a:pt x="1" y="1045"/>
                    </a:lnTo>
                    <a:lnTo>
                      <a:pt x="0" y="99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7" name="Freeform 7"/>
              <p:cNvSpPr>
                <a:spLocks/>
              </p:cNvSpPr>
              <p:nvPr/>
            </p:nvSpPr>
            <p:spPr bwMode="auto">
              <a:xfrm>
                <a:off x="2308" y="2490"/>
                <a:ext cx="769" cy="993"/>
              </a:xfrm>
              <a:custGeom>
                <a:avLst/>
                <a:gdLst>
                  <a:gd name="T0" fmla="*/ 848 w 1537"/>
                  <a:gd name="T1" fmla="*/ 5 h 1986"/>
                  <a:gd name="T2" fmla="*/ 961 w 1537"/>
                  <a:gd name="T3" fmla="*/ 31 h 1986"/>
                  <a:gd name="T4" fmla="*/ 1067 w 1537"/>
                  <a:gd name="T5" fmla="*/ 78 h 1986"/>
                  <a:gd name="T6" fmla="*/ 1168 w 1537"/>
                  <a:gd name="T7" fmla="*/ 144 h 1986"/>
                  <a:gd name="T8" fmla="*/ 1258 w 1537"/>
                  <a:gd name="T9" fmla="*/ 226 h 1986"/>
                  <a:gd name="T10" fmla="*/ 1337 w 1537"/>
                  <a:gd name="T11" fmla="*/ 326 h 1986"/>
                  <a:gd name="T12" fmla="*/ 1406 w 1537"/>
                  <a:gd name="T13" fmla="*/ 438 h 1986"/>
                  <a:gd name="T14" fmla="*/ 1461 w 1537"/>
                  <a:gd name="T15" fmla="*/ 562 h 1986"/>
                  <a:gd name="T16" fmla="*/ 1502 w 1537"/>
                  <a:gd name="T17" fmla="*/ 698 h 1986"/>
                  <a:gd name="T18" fmla="*/ 1528 w 1537"/>
                  <a:gd name="T19" fmla="*/ 842 h 1986"/>
                  <a:gd name="T20" fmla="*/ 1537 w 1537"/>
                  <a:gd name="T21" fmla="*/ 993 h 1986"/>
                  <a:gd name="T22" fmla="*/ 1528 w 1537"/>
                  <a:gd name="T23" fmla="*/ 1144 h 1986"/>
                  <a:gd name="T24" fmla="*/ 1502 w 1537"/>
                  <a:gd name="T25" fmla="*/ 1288 h 1986"/>
                  <a:gd name="T26" fmla="*/ 1461 w 1537"/>
                  <a:gd name="T27" fmla="*/ 1423 h 1986"/>
                  <a:gd name="T28" fmla="*/ 1406 w 1537"/>
                  <a:gd name="T29" fmla="*/ 1548 h 1986"/>
                  <a:gd name="T30" fmla="*/ 1337 w 1537"/>
                  <a:gd name="T31" fmla="*/ 1660 h 1986"/>
                  <a:gd name="T32" fmla="*/ 1258 w 1537"/>
                  <a:gd name="T33" fmla="*/ 1759 h 1986"/>
                  <a:gd name="T34" fmla="*/ 1168 w 1537"/>
                  <a:gd name="T35" fmla="*/ 1842 h 1986"/>
                  <a:gd name="T36" fmla="*/ 1067 w 1537"/>
                  <a:gd name="T37" fmla="*/ 1907 h 1986"/>
                  <a:gd name="T38" fmla="*/ 961 w 1537"/>
                  <a:gd name="T39" fmla="*/ 1955 h 1986"/>
                  <a:gd name="T40" fmla="*/ 848 w 1537"/>
                  <a:gd name="T41" fmla="*/ 1980 h 1986"/>
                  <a:gd name="T42" fmla="*/ 729 w 1537"/>
                  <a:gd name="T43" fmla="*/ 1984 h 1986"/>
                  <a:gd name="T44" fmla="*/ 614 w 1537"/>
                  <a:gd name="T45" fmla="*/ 1966 h 1986"/>
                  <a:gd name="T46" fmla="*/ 504 w 1537"/>
                  <a:gd name="T47" fmla="*/ 1926 h 1986"/>
                  <a:gd name="T48" fmla="*/ 402 w 1537"/>
                  <a:gd name="T49" fmla="*/ 1865 h 1986"/>
                  <a:gd name="T50" fmla="*/ 309 w 1537"/>
                  <a:gd name="T51" fmla="*/ 1788 h 1986"/>
                  <a:gd name="T52" fmla="*/ 225 w 1537"/>
                  <a:gd name="T53" fmla="*/ 1695 h 1986"/>
                  <a:gd name="T54" fmla="*/ 152 w 1537"/>
                  <a:gd name="T55" fmla="*/ 1587 h 1986"/>
                  <a:gd name="T56" fmla="*/ 93 w 1537"/>
                  <a:gd name="T57" fmla="*/ 1465 h 1986"/>
                  <a:gd name="T58" fmla="*/ 47 w 1537"/>
                  <a:gd name="T59" fmla="*/ 1334 h 1986"/>
                  <a:gd name="T60" fmla="*/ 15 w 1537"/>
                  <a:gd name="T61" fmla="*/ 1193 h 1986"/>
                  <a:gd name="T62" fmla="*/ 1 w 1537"/>
                  <a:gd name="T63" fmla="*/ 1045 h 1986"/>
                  <a:gd name="T64" fmla="*/ 4 w 1537"/>
                  <a:gd name="T65" fmla="*/ 891 h 1986"/>
                  <a:gd name="T66" fmla="*/ 24 w 1537"/>
                  <a:gd name="T67" fmla="*/ 745 h 1986"/>
                  <a:gd name="T68" fmla="*/ 61 w 1537"/>
                  <a:gd name="T69" fmla="*/ 607 h 1986"/>
                  <a:gd name="T70" fmla="*/ 111 w 1537"/>
                  <a:gd name="T71" fmla="*/ 478 h 1986"/>
                  <a:gd name="T72" fmla="*/ 175 w 1537"/>
                  <a:gd name="T73" fmla="*/ 361 h 1986"/>
                  <a:gd name="T74" fmla="*/ 251 w 1537"/>
                  <a:gd name="T75" fmla="*/ 259 h 1986"/>
                  <a:gd name="T76" fmla="*/ 338 w 1537"/>
                  <a:gd name="T77" fmla="*/ 169 h 1986"/>
                  <a:gd name="T78" fmla="*/ 436 w 1537"/>
                  <a:gd name="T79" fmla="*/ 98 h 1986"/>
                  <a:gd name="T80" fmla="*/ 540 w 1537"/>
                  <a:gd name="T81" fmla="*/ 45 h 1986"/>
                  <a:gd name="T82" fmla="*/ 651 w 1537"/>
                  <a:gd name="T83" fmla="*/ 11 h 1986"/>
                  <a:gd name="T84" fmla="*/ 768 w 1537"/>
                  <a:gd name="T85" fmla="*/ 0 h 198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537"/>
                  <a:gd name="T130" fmla="*/ 0 h 1986"/>
                  <a:gd name="T131" fmla="*/ 1537 w 1537"/>
                  <a:gd name="T132" fmla="*/ 1986 h 198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537" h="1986">
                    <a:moveTo>
                      <a:pt x="768" y="0"/>
                    </a:moveTo>
                    <a:lnTo>
                      <a:pt x="808" y="1"/>
                    </a:lnTo>
                    <a:lnTo>
                      <a:pt x="848" y="5"/>
                    </a:lnTo>
                    <a:lnTo>
                      <a:pt x="886" y="11"/>
                    </a:lnTo>
                    <a:lnTo>
                      <a:pt x="924" y="19"/>
                    </a:lnTo>
                    <a:lnTo>
                      <a:pt x="961" y="31"/>
                    </a:lnTo>
                    <a:lnTo>
                      <a:pt x="997" y="45"/>
                    </a:lnTo>
                    <a:lnTo>
                      <a:pt x="1034" y="60"/>
                    </a:lnTo>
                    <a:lnTo>
                      <a:pt x="1067" y="78"/>
                    </a:lnTo>
                    <a:lnTo>
                      <a:pt x="1102" y="98"/>
                    </a:lnTo>
                    <a:lnTo>
                      <a:pt x="1136" y="120"/>
                    </a:lnTo>
                    <a:lnTo>
                      <a:pt x="1168" y="144"/>
                    </a:lnTo>
                    <a:lnTo>
                      <a:pt x="1198" y="169"/>
                    </a:lnTo>
                    <a:lnTo>
                      <a:pt x="1229" y="197"/>
                    </a:lnTo>
                    <a:lnTo>
                      <a:pt x="1258" y="226"/>
                    </a:lnTo>
                    <a:lnTo>
                      <a:pt x="1285" y="259"/>
                    </a:lnTo>
                    <a:lnTo>
                      <a:pt x="1313" y="291"/>
                    </a:lnTo>
                    <a:lnTo>
                      <a:pt x="1337" y="326"/>
                    </a:lnTo>
                    <a:lnTo>
                      <a:pt x="1362" y="361"/>
                    </a:lnTo>
                    <a:lnTo>
                      <a:pt x="1385" y="398"/>
                    </a:lnTo>
                    <a:lnTo>
                      <a:pt x="1406" y="438"/>
                    </a:lnTo>
                    <a:lnTo>
                      <a:pt x="1426" y="478"/>
                    </a:lnTo>
                    <a:lnTo>
                      <a:pt x="1444" y="520"/>
                    </a:lnTo>
                    <a:lnTo>
                      <a:pt x="1461" y="562"/>
                    </a:lnTo>
                    <a:lnTo>
                      <a:pt x="1478" y="607"/>
                    </a:lnTo>
                    <a:lnTo>
                      <a:pt x="1491" y="652"/>
                    </a:lnTo>
                    <a:lnTo>
                      <a:pt x="1502" y="698"/>
                    </a:lnTo>
                    <a:lnTo>
                      <a:pt x="1513" y="745"/>
                    </a:lnTo>
                    <a:lnTo>
                      <a:pt x="1522" y="793"/>
                    </a:lnTo>
                    <a:lnTo>
                      <a:pt x="1528" y="842"/>
                    </a:lnTo>
                    <a:lnTo>
                      <a:pt x="1532" y="891"/>
                    </a:lnTo>
                    <a:lnTo>
                      <a:pt x="1536" y="942"/>
                    </a:lnTo>
                    <a:lnTo>
                      <a:pt x="1537" y="993"/>
                    </a:lnTo>
                    <a:lnTo>
                      <a:pt x="1536" y="1045"/>
                    </a:lnTo>
                    <a:lnTo>
                      <a:pt x="1532" y="1095"/>
                    </a:lnTo>
                    <a:lnTo>
                      <a:pt x="1528" y="1144"/>
                    </a:lnTo>
                    <a:lnTo>
                      <a:pt x="1522" y="1193"/>
                    </a:lnTo>
                    <a:lnTo>
                      <a:pt x="1513" y="1240"/>
                    </a:lnTo>
                    <a:lnTo>
                      <a:pt x="1502" y="1288"/>
                    </a:lnTo>
                    <a:lnTo>
                      <a:pt x="1491" y="1334"/>
                    </a:lnTo>
                    <a:lnTo>
                      <a:pt x="1478" y="1379"/>
                    </a:lnTo>
                    <a:lnTo>
                      <a:pt x="1461" y="1423"/>
                    </a:lnTo>
                    <a:lnTo>
                      <a:pt x="1444" y="1465"/>
                    </a:lnTo>
                    <a:lnTo>
                      <a:pt x="1426" y="1507"/>
                    </a:lnTo>
                    <a:lnTo>
                      <a:pt x="1406" y="1548"/>
                    </a:lnTo>
                    <a:lnTo>
                      <a:pt x="1385" y="1587"/>
                    </a:lnTo>
                    <a:lnTo>
                      <a:pt x="1362" y="1625"/>
                    </a:lnTo>
                    <a:lnTo>
                      <a:pt x="1337" y="1660"/>
                    </a:lnTo>
                    <a:lnTo>
                      <a:pt x="1313" y="1695"/>
                    </a:lnTo>
                    <a:lnTo>
                      <a:pt x="1285" y="1728"/>
                    </a:lnTo>
                    <a:lnTo>
                      <a:pt x="1258" y="1759"/>
                    </a:lnTo>
                    <a:lnTo>
                      <a:pt x="1229" y="1788"/>
                    </a:lnTo>
                    <a:lnTo>
                      <a:pt x="1198" y="1816"/>
                    </a:lnTo>
                    <a:lnTo>
                      <a:pt x="1168" y="1842"/>
                    </a:lnTo>
                    <a:lnTo>
                      <a:pt x="1136" y="1865"/>
                    </a:lnTo>
                    <a:lnTo>
                      <a:pt x="1102" y="1888"/>
                    </a:lnTo>
                    <a:lnTo>
                      <a:pt x="1067" y="1907"/>
                    </a:lnTo>
                    <a:lnTo>
                      <a:pt x="1034" y="1926"/>
                    </a:lnTo>
                    <a:lnTo>
                      <a:pt x="997" y="1941"/>
                    </a:lnTo>
                    <a:lnTo>
                      <a:pt x="961" y="1955"/>
                    </a:lnTo>
                    <a:lnTo>
                      <a:pt x="924" y="1966"/>
                    </a:lnTo>
                    <a:lnTo>
                      <a:pt x="886" y="1974"/>
                    </a:lnTo>
                    <a:lnTo>
                      <a:pt x="848" y="1980"/>
                    </a:lnTo>
                    <a:lnTo>
                      <a:pt x="808" y="1984"/>
                    </a:lnTo>
                    <a:lnTo>
                      <a:pt x="768" y="1986"/>
                    </a:lnTo>
                    <a:lnTo>
                      <a:pt x="729" y="1984"/>
                    </a:lnTo>
                    <a:lnTo>
                      <a:pt x="691" y="1980"/>
                    </a:lnTo>
                    <a:lnTo>
                      <a:pt x="651" y="1974"/>
                    </a:lnTo>
                    <a:lnTo>
                      <a:pt x="614" y="1966"/>
                    </a:lnTo>
                    <a:lnTo>
                      <a:pt x="576" y="1955"/>
                    </a:lnTo>
                    <a:lnTo>
                      <a:pt x="540" y="1941"/>
                    </a:lnTo>
                    <a:lnTo>
                      <a:pt x="504" y="1926"/>
                    </a:lnTo>
                    <a:lnTo>
                      <a:pt x="469" y="1907"/>
                    </a:lnTo>
                    <a:lnTo>
                      <a:pt x="436" y="1888"/>
                    </a:lnTo>
                    <a:lnTo>
                      <a:pt x="402" y="1865"/>
                    </a:lnTo>
                    <a:lnTo>
                      <a:pt x="370" y="1842"/>
                    </a:lnTo>
                    <a:lnTo>
                      <a:pt x="338" y="1816"/>
                    </a:lnTo>
                    <a:lnTo>
                      <a:pt x="309" y="1788"/>
                    </a:lnTo>
                    <a:lnTo>
                      <a:pt x="280" y="1759"/>
                    </a:lnTo>
                    <a:lnTo>
                      <a:pt x="251" y="1728"/>
                    </a:lnTo>
                    <a:lnTo>
                      <a:pt x="225" y="1695"/>
                    </a:lnTo>
                    <a:lnTo>
                      <a:pt x="199" y="1660"/>
                    </a:lnTo>
                    <a:lnTo>
                      <a:pt x="175" y="1625"/>
                    </a:lnTo>
                    <a:lnTo>
                      <a:pt x="152" y="1587"/>
                    </a:lnTo>
                    <a:lnTo>
                      <a:pt x="131" y="1548"/>
                    </a:lnTo>
                    <a:lnTo>
                      <a:pt x="111" y="1507"/>
                    </a:lnTo>
                    <a:lnTo>
                      <a:pt x="93" y="1465"/>
                    </a:lnTo>
                    <a:lnTo>
                      <a:pt x="76" y="1423"/>
                    </a:lnTo>
                    <a:lnTo>
                      <a:pt x="61" y="1379"/>
                    </a:lnTo>
                    <a:lnTo>
                      <a:pt x="47" y="1334"/>
                    </a:lnTo>
                    <a:lnTo>
                      <a:pt x="35" y="1288"/>
                    </a:lnTo>
                    <a:lnTo>
                      <a:pt x="24" y="1240"/>
                    </a:lnTo>
                    <a:lnTo>
                      <a:pt x="15" y="1193"/>
                    </a:lnTo>
                    <a:lnTo>
                      <a:pt x="9" y="1144"/>
                    </a:lnTo>
                    <a:lnTo>
                      <a:pt x="4" y="1095"/>
                    </a:lnTo>
                    <a:lnTo>
                      <a:pt x="1" y="1045"/>
                    </a:lnTo>
                    <a:lnTo>
                      <a:pt x="0" y="993"/>
                    </a:lnTo>
                    <a:lnTo>
                      <a:pt x="1" y="942"/>
                    </a:lnTo>
                    <a:lnTo>
                      <a:pt x="4" y="891"/>
                    </a:lnTo>
                    <a:lnTo>
                      <a:pt x="9" y="842"/>
                    </a:lnTo>
                    <a:lnTo>
                      <a:pt x="15" y="793"/>
                    </a:lnTo>
                    <a:lnTo>
                      <a:pt x="24" y="745"/>
                    </a:lnTo>
                    <a:lnTo>
                      <a:pt x="35" y="698"/>
                    </a:lnTo>
                    <a:lnTo>
                      <a:pt x="47" y="652"/>
                    </a:lnTo>
                    <a:lnTo>
                      <a:pt x="61" y="607"/>
                    </a:lnTo>
                    <a:lnTo>
                      <a:pt x="76" y="562"/>
                    </a:lnTo>
                    <a:lnTo>
                      <a:pt x="93" y="520"/>
                    </a:lnTo>
                    <a:lnTo>
                      <a:pt x="111" y="478"/>
                    </a:lnTo>
                    <a:lnTo>
                      <a:pt x="131" y="438"/>
                    </a:lnTo>
                    <a:lnTo>
                      <a:pt x="152" y="398"/>
                    </a:lnTo>
                    <a:lnTo>
                      <a:pt x="175" y="361"/>
                    </a:lnTo>
                    <a:lnTo>
                      <a:pt x="199" y="326"/>
                    </a:lnTo>
                    <a:lnTo>
                      <a:pt x="225" y="291"/>
                    </a:lnTo>
                    <a:lnTo>
                      <a:pt x="251" y="259"/>
                    </a:lnTo>
                    <a:lnTo>
                      <a:pt x="280" y="226"/>
                    </a:lnTo>
                    <a:lnTo>
                      <a:pt x="309" y="197"/>
                    </a:lnTo>
                    <a:lnTo>
                      <a:pt x="338" y="169"/>
                    </a:lnTo>
                    <a:lnTo>
                      <a:pt x="370" y="144"/>
                    </a:lnTo>
                    <a:lnTo>
                      <a:pt x="402" y="120"/>
                    </a:lnTo>
                    <a:lnTo>
                      <a:pt x="436" y="98"/>
                    </a:lnTo>
                    <a:lnTo>
                      <a:pt x="469" y="78"/>
                    </a:lnTo>
                    <a:lnTo>
                      <a:pt x="504" y="60"/>
                    </a:lnTo>
                    <a:lnTo>
                      <a:pt x="540" y="45"/>
                    </a:lnTo>
                    <a:lnTo>
                      <a:pt x="576" y="31"/>
                    </a:lnTo>
                    <a:lnTo>
                      <a:pt x="614" y="19"/>
                    </a:lnTo>
                    <a:lnTo>
                      <a:pt x="651" y="11"/>
                    </a:lnTo>
                    <a:lnTo>
                      <a:pt x="691" y="5"/>
                    </a:lnTo>
                    <a:lnTo>
                      <a:pt x="729" y="1"/>
                    </a:lnTo>
                    <a:lnTo>
                      <a:pt x="768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8" name="Freeform 8"/>
              <p:cNvSpPr>
                <a:spLocks/>
              </p:cNvSpPr>
              <p:nvPr/>
            </p:nvSpPr>
            <p:spPr bwMode="auto">
              <a:xfrm>
                <a:off x="2308" y="2490"/>
                <a:ext cx="3076" cy="993"/>
              </a:xfrm>
              <a:custGeom>
                <a:avLst/>
                <a:gdLst>
                  <a:gd name="T0" fmla="*/ 4 w 6152"/>
                  <a:gd name="T1" fmla="*/ 891 h 1986"/>
                  <a:gd name="T2" fmla="*/ 24 w 6152"/>
                  <a:gd name="T3" fmla="*/ 745 h 1986"/>
                  <a:gd name="T4" fmla="*/ 61 w 6152"/>
                  <a:gd name="T5" fmla="*/ 607 h 1986"/>
                  <a:gd name="T6" fmla="*/ 111 w 6152"/>
                  <a:gd name="T7" fmla="*/ 478 h 1986"/>
                  <a:gd name="T8" fmla="*/ 175 w 6152"/>
                  <a:gd name="T9" fmla="*/ 361 h 1986"/>
                  <a:gd name="T10" fmla="*/ 251 w 6152"/>
                  <a:gd name="T11" fmla="*/ 259 h 1986"/>
                  <a:gd name="T12" fmla="*/ 338 w 6152"/>
                  <a:gd name="T13" fmla="*/ 169 h 1986"/>
                  <a:gd name="T14" fmla="*/ 436 w 6152"/>
                  <a:gd name="T15" fmla="*/ 98 h 1986"/>
                  <a:gd name="T16" fmla="*/ 540 w 6152"/>
                  <a:gd name="T17" fmla="*/ 45 h 1986"/>
                  <a:gd name="T18" fmla="*/ 651 w 6152"/>
                  <a:gd name="T19" fmla="*/ 11 h 1986"/>
                  <a:gd name="T20" fmla="*/ 768 w 6152"/>
                  <a:gd name="T21" fmla="*/ 0 h 1986"/>
                  <a:gd name="T22" fmla="*/ 5463 w 6152"/>
                  <a:gd name="T23" fmla="*/ 5 h 1986"/>
                  <a:gd name="T24" fmla="*/ 5576 w 6152"/>
                  <a:gd name="T25" fmla="*/ 31 h 1986"/>
                  <a:gd name="T26" fmla="*/ 5683 w 6152"/>
                  <a:gd name="T27" fmla="*/ 78 h 1986"/>
                  <a:gd name="T28" fmla="*/ 5782 w 6152"/>
                  <a:gd name="T29" fmla="*/ 144 h 1986"/>
                  <a:gd name="T30" fmla="*/ 5872 w 6152"/>
                  <a:gd name="T31" fmla="*/ 226 h 1986"/>
                  <a:gd name="T32" fmla="*/ 5953 w 6152"/>
                  <a:gd name="T33" fmla="*/ 326 h 1986"/>
                  <a:gd name="T34" fmla="*/ 6021 w 6152"/>
                  <a:gd name="T35" fmla="*/ 438 h 1986"/>
                  <a:gd name="T36" fmla="*/ 6076 w 6152"/>
                  <a:gd name="T37" fmla="*/ 562 h 1986"/>
                  <a:gd name="T38" fmla="*/ 6117 w 6152"/>
                  <a:gd name="T39" fmla="*/ 698 h 1986"/>
                  <a:gd name="T40" fmla="*/ 6143 w 6152"/>
                  <a:gd name="T41" fmla="*/ 842 h 1986"/>
                  <a:gd name="T42" fmla="*/ 6152 w 6152"/>
                  <a:gd name="T43" fmla="*/ 993 h 1986"/>
                  <a:gd name="T44" fmla="*/ 6143 w 6152"/>
                  <a:gd name="T45" fmla="*/ 1144 h 1986"/>
                  <a:gd name="T46" fmla="*/ 6117 w 6152"/>
                  <a:gd name="T47" fmla="*/ 1288 h 1986"/>
                  <a:gd name="T48" fmla="*/ 6076 w 6152"/>
                  <a:gd name="T49" fmla="*/ 1423 h 1986"/>
                  <a:gd name="T50" fmla="*/ 6021 w 6152"/>
                  <a:gd name="T51" fmla="*/ 1548 h 1986"/>
                  <a:gd name="T52" fmla="*/ 5953 w 6152"/>
                  <a:gd name="T53" fmla="*/ 1660 h 1986"/>
                  <a:gd name="T54" fmla="*/ 5872 w 6152"/>
                  <a:gd name="T55" fmla="*/ 1759 h 1986"/>
                  <a:gd name="T56" fmla="*/ 5782 w 6152"/>
                  <a:gd name="T57" fmla="*/ 1842 h 1986"/>
                  <a:gd name="T58" fmla="*/ 5683 w 6152"/>
                  <a:gd name="T59" fmla="*/ 1907 h 1986"/>
                  <a:gd name="T60" fmla="*/ 5576 w 6152"/>
                  <a:gd name="T61" fmla="*/ 1955 h 1986"/>
                  <a:gd name="T62" fmla="*/ 5463 w 6152"/>
                  <a:gd name="T63" fmla="*/ 1980 h 1986"/>
                  <a:gd name="T64" fmla="*/ 768 w 6152"/>
                  <a:gd name="T65" fmla="*/ 1986 h 1986"/>
                  <a:gd name="T66" fmla="*/ 651 w 6152"/>
                  <a:gd name="T67" fmla="*/ 1974 h 1986"/>
                  <a:gd name="T68" fmla="*/ 540 w 6152"/>
                  <a:gd name="T69" fmla="*/ 1941 h 1986"/>
                  <a:gd name="T70" fmla="*/ 436 w 6152"/>
                  <a:gd name="T71" fmla="*/ 1888 h 1986"/>
                  <a:gd name="T72" fmla="*/ 338 w 6152"/>
                  <a:gd name="T73" fmla="*/ 1816 h 1986"/>
                  <a:gd name="T74" fmla="*/ 251 w 6152"/>
                  <a:gd name="T75" fmla="*/ 1728 h 1986"/>
                  <a:gd name="T76" fmla="*/ 175 w 6152"/>
                  <a:gd name="T77" fmla="*/ 1625 h 1986"/>
                  <a:gd name="T78" fmla="*/ 111 w 6152"/>
                  <a:gd name="T79" fmla="*/ 1507 h 1986"/>
                  <a:gd name="T80" fmla="*/ 61 w 6152"/>
                  <a:gd name="T81" fmla="*/ 1379 h 1986"/>
                  <a:gd name="T82" fmla="*/ 24 w 6152"/>
                  <a:gd name="T83" fmla="*/ 1240 h 1986"/>
                  <a:gd name="T84" fmla="*/ 4 w 6152"/>
                  <a:gd name="T85" fmla="*/ 1095 h 198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6152"/>
                  <a:gd name="T130" fmla="*/ 0 h 1986"/>
                  <a:gd name="T131" fmla="*/ 6152 w 6152"/>
                  <a:gd name="T132" fmla="*/ 1986 h 198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6152" h="1986">
                    <a:moveTo>
                      <a:pt x="0" y="993"/>
                    </a:moveTo>
                    <a:lnTo>
                      <a:pt x="1" y="942"/>
                    </a:lnTo>
                    <a:lnTo>
                      <a:pt x="4" y="891"/>
                    </a:lnTo>
                    <a:lnTo>
                      <a:pt x="9" y="842"/>
                    </a:lnTo>
                    <a:lnTo>
                      <a:pt x="15" y="793"/>
                    </a:lnTo>
                    <a:lnTo>
                      <a:pt x="24" y="745"/>
                    </a:lnTo>
                    <a:lnTo>
                      <a:pt x="35" y="698"/>
                    </a:lnTo>
                    <a:lnTo>
                      <a:pt x="47" y="652"/>
                    </a:lnTo>
                    <a:lnTo>
                      <a:pt x="61" y="607"/>
                    </a:lnTo>
                    <a:lnTo>
                      <a:pt x="76" y="562"/>
                    </a:lnTo>
                    <a:lnTo>
                      <a:pt x="93" y="520"/>
                    </a:lnTo>
                    <a:lnTo>
                      <a:pt x="111" y="478"/>
                    </a:lnTo>
                    <a:lnTo>
                      <a:pt x="131" y="438"/>
                    </a:lnTo>
                    <a:lnTo>
                      <a:pt x="152" y="398"/>
                    </a:lnTo>
                    <a:lnTo>
                      <a:pt x="175" y="361"/>
                    </a:lnTo>
                    <a:lnTo>
                      <a:pt x="199" y="326"/>
                    </a:lnTo>
                    <a:lnTo>
                      <a:pt x="225" y="291"/>
                    </a:lnTo>
                    <a:lnTo>
                      <a:pt x="251" y="259"/>
                    </a:lnTo>
                    <a:lnTo>
                      <a:pt x="280" y="226"/>
                    </a:lnTo>
                    <a:lnTo>
                      <a:pt x="309" y="197"/>
                    </a:lnTo>
                    <a:lnTo>
                      <a:pt x="338" y="169"/>
                    </a:lnTo>
                    <a:lnTo>
                      <a:pt x="370" y="144"/>
                    </a:lnTo>
                    <a:lnTo>
                      <a:pt x="402" y="120"/>
                    </a:lnTo>
                    <a:lnTo>
                      <a:pt x="436" y="98"/>
                    </a:lnTo>
                    <a:lnTo>
                      <a:pt x="469" y="78"/>
                    </a:lnTo>
                    <a:lnTo>
                      <a:pt x="504" y="60"/>
                    </a:lnTo>
                    <a:lnTo>
                      <a:pt x="540" y="45"/>
                    </a:lnTo>
                    <a:lnTo>
                      <a:pt x="576" y="31"/>
                    </a:lnTo>
                    <a:lnTo>
                      <a:pt x="614" y="19"/>
                    </a:lnTo>
                    <a:lnTo>
                      <a:pt x="651" y="11"/>
                    </a:lnTo>
                    <a:lnTo>
                      <a:pt x="691" y="5"/>
                    </a:lnTo>
                    <a:lnTo>
                      <a:pt x="729" y="1"/>
                    </a:lnTo>
                    <a:lnTo>
                      <a:pt x="768" y="0"/>
                    </a:lnTo>
                    <a:lnTo>
                      <a:pt x="5384" y="0"/>
                    </a:lnTo>
                    <a:lnTo>
                      <a:pt x="5423" y="1"/>
                    </a:lnTo>
                    <a:lnTo>
                      <a:pt x="5463" y="5"/>
                    </a:lnTo>
                    <a:lnTo>
                      <a:pt x="5501" y="11"/>
                    </a:lnTo>
                    <a:lnTo>
                      <a:pt x="5539" y="19"/>
                    </a:lnTo>
                    <a:lnTo>
                      <a:pt x="5576" y="31"/>
                    </a:lnTo>
                    <a:lnTo>
                      <a:pt x="5612" y="45"/>
                    </a:lnTo>
                    <a:lnTo>
                      <a:pt x="5648" y="60"/>
                    </a:lnTo>
                    <a:lnTo>
                      <a:pt x="5683" y="78"/>
                    </a:lnTo>
                    <a:lnTo>
                      <a:pt x="5716" y="98"/>
                    </a:lnTo>
                    <a:lnTo>
                      <a:pt x="5750" y="120"/>
                    </a:lnTo>
                    <a:lnTo>
                      <a:pt x="5782" y="144"/>
                    </a:lnTo>
                    <a:lnTo>
                      <a:pt x="5814" y="169"/>
                    </a:lnTo>
                    <a:lnTo>
                      <a:pt x="5843" y="197"/>
                    </a:lnTo>
                    <a:lnTo>
                      <a:pt x="5872" y="226"/>
                    </a:lnTo>
                    <a:lnTo>
                      <a:pt x="5901" y="259"/>
                    </a:lnTo>
                    <a:lnTo>
                      <a:pt x="5927" y="291"/>
                    </a:lnTo>
                    <a:lnTo>
                      <a:pt x="5953" y="326"/>
                    </a:lnTo>
                    <a:lnTo>
                      <a:pt x="5977" y="361"/>
                    </a:lnTo>
                    <a:lnTo>
                      <a:pt x="6000" y="398"/>
                    </a:lnTo>
                    <a:lnTo>
                      <a:pt x="6021" y="438"/>
                    </a:lnTo>
                    <a:lnTo>
                      <a:pt x="6041" y="478"/>
                    </a:lnTo>
                    <a:lnTo>
                      <a:pt x="6059" y="520"/>
                    </a:lnTo>
                    <a:lnTo>
                      <a:pt x="6076" y="562"/>
                    </a:lnTo>
                    <a:lnTo>
                      <a:pt x="6091" y="607"/>
                    </a:lnTo>
                    <a:lnTo>
                      <a:pt x="6105" y="652"/>
                    </a:lnTo>
                    <a:lnTo>
                      <a:pt x="6117" y="698"/>
                    </a:lnTo>
                    <a:lnTo>
                      <a:pt x="6128" y="745"/>
                    </a:lnTo>
                    <a:lnTo>
                      <a:pt x="6137" y="793"/>
                    </a:lnTo>
                    <a:lnTo>
                      <a:pt x="6143" y="842"/>
                    </a:lnTo>
                    <a:lnTo>
                      <a:pt x="6148" y="891"/>
                    </a:lnTo>
                    <a:lnTo>
                      <a:pt x="6151" y="942"/>
                    </a:lnTo>
                    <a:lnTo>
                      <a:pt x="6152" y="993"/>
                    </a:lnTo>
                    <a:lnTo>
                      <a:pt x="6151" y="1045"/>
                    </a:lnTo>
                    <a:lnTo>
                      <a:pt x="6148" y="1095"/>
                    </a:lnTo>
                    <a:lnTo>
                      <a:pt x="6143" y="1144"/>
                    </a:lnTo>
                    <a:lnTo>
                      <a:pt x="6137" y="1193"/>
                    </a:lnTo>
                    <a:lnTo>
                      <a:pt x="6128" y="1240"/>
                    </a:lnTo>
                    <a:lnTo>
                      <a:pt x="6117" y="1288"/>
                    </a:lnTo>
                    <a:lnTo>
                      <a:pt x="6105" y="1334"/>
                    </a:lnTo>
                    <a:lnTo>
                      <a:pt x="6091" y="1379"/>
                    </a:lnTo>
                    <a:lnTo>
                      <a:pt x="6076" y="1423"/>
                    </a:lnTo>
                    <a:lnTo>
                      <a:pt x="6059" y="1465"/>
                    </a:lnTo>
                    <a:lnTo>
                      <a:pt x="6041" y="1507"/>
                    </a:lnTo>
                    <a:lnTo>
                      <a:pt x="6021" y="1548"/>
                    </a:lnTo>
                    <a:lnTo>
                      <a:pt x="6000" y="1587"/>
                    </a:lnTo>
                    <a:lnTo>
                      <a:pt x="5977" y="1625"/>
                    </a:lnTo>
                    <a:lnTo>
                      <a:pt x="5953" y="1660"/>
                    </a:lnTo>
                    <a:lnTo>
                      <a:pt x="5927" y="1695"/>
                    </a:lnTo>
                    <a:lnTo>
                      <a:pt x="5901" y="1728"/>
                    </a:lnTo>
                    <a:lnTo>
                      <a:pt x="5872" y="1759"/>
                    </a:lnTo>
                    <a:lnTo>
                      <a:pt x="5843" y="1788"/>
                    </a:lnTo>
                    <a:lnTo>
                      <a:pt x="5814" y="1816"/>
                    </a:lnTo>
                    <a:lnTo>
                      <a:pt x="5782" y="1842"/>
                    </a:lnTo>
                    <a:lnTo>
                      <a:pt x="5750" y="1865"/>
                    </a:lnTo>
                    <a:lnTo>
                      <a:pt x="5716" y="1888"/>
                    </a:lnTo>
                    <a:lnTo>
                      <a:pt x="5683" y="1907"/>
                    </a:lnTo>
                    <a:lnTo>
                      <a:pt x="5648" y="1926"/>
                    </a:lnTo>
                    <a:lnTo>
                      <a:pt x="5612" y="1941"/>
                    </a:lnTo>
                    <a:lnTo>
                      <a:pt x="5576" y="1955"/>
                    </a:lnTo>
                    <a:lnTo>
                      <a:pt x="5539" y="1966"/>
                    </a:lnTo>
                    <a:lnTo>
                      <a:pt x="5501" y="1974"/>
                    </a:lnTo>
                    <a:lnTo>
                      <a:pt x="5463" y="1980"/>
                    </a:lnTo>
                    <a:lnTo>
                      <a:pt x="5423" y="1984"/>
                    </a:lnTo>
                    <a:lnTo>
                      <a:pt x="5384" y="1986"/>
                    </a:lnTo>
                    <a:lnTo>
                      <a:pt x="768" y="1986"/>
                    </a:lnTo>
                    <a:lnTo>
                      <a:pt x="729" y="1984"/>
                    </a:lnTo>
                    <a:lnTo>
                      <a:pt x="691" y="1980"/>
                    </a:lnTo>
                    <a:lnTo>
                      <a:pt x="651" y="1974"/>
                    </a:lnTo>
                    <a:lnTo>
                      <a:pt x="614" y="1966"/>
                    </a:lnTo>
                    <a:lnTo>
                      <a:pt x="576" y="1955"/>
                    </a:lnTo>
                    <a:lnTo>
                      <a:pt x="540" y="1941"/>
                    </a:lnTo>
                    <a:lnTo>
                      <a:pt x="504" y="1926"/>
                    </a:lnTo>
                    <a:lnTo>
                      <a:pt x="469" y="1907"/>
                    </a:lnTo>
                    <a:lnTo>
                      <a:pt x="436" y="1888"/>
                    </a:lnTo>
                    <a:lnTo>
                      <a:pt x="402" y="1865"/>
                    </a:lnTo>
                    <a:lnTo>
                      <a:pt x="370" y="1842"/>
                    </a:lnTo>
                    <a:lnTo>
                      <a:pt x="338" y="1816"/>
                    </a:lnTo>
                    <a:lnTo>
                      <a:pt x="309" y="1788"/>
                    </a:lnTo>
                    <a:lnTo>
                      <a:pt x="280" y="1759"/>
                    </a:lnTo>
                    <a:lnTo>
                      <a:pt x="251" y="1728"/>
                    </a:lnTo>
                    <a:lnTo>
                      <a:pt x="225" y="1695"/>
                    </a:lnTo>
                    <a:lnTo>
                      <a:pt x="199" y="1660"/>
                    </a:lnTo>
                    <a:lnTo>
                      <a:pt x="175" y="1625"/>
                    </a:lnTo>
                    <a:lnTo>
                      <a:pt x="152" y="1587"/>
                    </a:lnTo>
                    <a:lnTo>
                      <a:pt x="131" y="1548"/>
                    </a:lnTo>
                    <a:lnTo>
                      <a:pt x="111" y="1507"/>
                    </a:lnTo>
                    <a:lnTo>
                      <a:pt x="93" y="1465"/>
                    </a:lnTo>
                    <a:lnTo>
                      <a:pt x="76" y="1423"/>
                    </a:lnTo>
                    <a:lnTo>
                      <a:pt x="61" y="1379"/>
                    </a:lnTo>
                    <a:lnTo>
                      <a:pt x="47" y="1334"/>
                    </a:lnTo>
                    <a:lnTo>
                      <a:pt x="35" y="1288"/>
                    </a:lnTo>
                    <a:lnTo>
                      <a:pt x="24" y="1240"/>
                    </a:lnTo>
                    <a:lnTo>
                      <a:pt x="15" y="1193"/>
                    </a:lnTo>
                    <a:lnTo>
                      <a:pt x="9" y="1144"/>
                    </a:lnTo>
                    <a:lnTo>
                      <a:pt x="4" y="1095"/>
                    </a:lnTo>
                    <a:lnTo>
                      <a:pt x="1" y="1045"/>
                    </a:lnTo>
                    <a:lnTo>
                      <a:pt x="0" y="993"/>
                    </a:lnTo>
                    <a:close/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9" name="Freeform 9"/>
              <p:cNvSpPr>
                <a:spLocks/>
              </p:cNvSpPr>
              <p:nvPr/>
            </p:nvSpPr>
            <p:spPr bwMode="auto">
              <a:xfrm>
                <a:off x="2692" y="2490"/>
                <a:ext cx="385" cy="993"/>
              </a:xfrm>
              <a:custGeom>
                <a:avLst/>
                <a:gdLst>
                  <a:gd name="T0" fmla="*/ 40 w 769"/>
                  <a:gd name="T1" fmla="*/ 1 h 1986"/>
                  <a:gd name="T2" fmla="*/ 118 w 769"/>
                  <a:gd name="T3" fmla="*/ 11 h 1986"/>
                  <a:gd name="T4" fmla="*/ 193 w 769"/>
                  <a:gd name="T5" fmla="*/ 31 h 1986"/>
                  <a:gd name="T6" fmla="*/ 266 w 769"/>
                  <a:gd name="T7" fmla="*/ 60 h 1986"/>
                  <a:gd name="T8" fmla="*/ 334 w 769"/>
                  <a:gd name="T9" fmla="*/ 98 h 1986"/>
                  <a:gd name="T10" fmla="*/ 400 w 769"/>
                  <a:gd name="T11" fmla="*/ 144 h 1986"/>
                  <a:gd name="T12" fmla="*/ 461 w 769"/>
                  <a:gd name="T13" fmla="*/ 197 h 1986"/>
                  <a:gd name="T14" fmla="*/ 517 w 769"/>
                  <a:gd name="T15" fmla="*/ 259 h 1986"/>
                  <a:gd name="T16" fmla="*/ 569 w 769"/>
                  <a:gd name="T17" fmla="*/ 326 h 1986"/>
                  <a:gd name="T18" fmla="*/ 617 w 769"/>
                  <a:gd name="T19" fmla="*/ 398 h 1986"/>
                  <a:gd name="T20" fmla="*/ 658 w 769"/>
                  <a:gd name="T21" fmla="*/ 478 h 1986"/>
                  <a:gd name="T22" fmla="*/ 693 w 769"/>
                  <a:gd name="T23" fmla="*/ 562 h 1986"/>
                  <a:gd name="T24" fmla="*/ 723 w 769"/>
                  <a:gd name="T25" fmla="*/ 652 h 1986"/>
                  <a:gd name="T26" fmla="*/ 745 w 769"/>
                  <a:gd name="T27" fmla="*/ 745 h 1986"/>
                  <a:gd name="T28" fmla="*/ 760 w 769"/>
                  <a:gd name="T29" fmla="*/ 842 h 1986"/>
                  <a:gd name="T30" fmla="*/ 768 w 769"/>
                  <a:gd name="T31" fmla="*/ 942 h 1986"/>
                  <a:gd name="T32" fmla="*/ 768 w 769"/>
                  <a:gd name="T33" fmla="*/ 1045 h 1986"/>
                  <a:gd name="T34" fmla="*/ 760 w 769"/>
                  <a:gd name="T35" fmla="*/ 1144 h 1986"/>
                  <a:gd name="T36" fmla="*/ 745 w 769"/>
                  <a:gd name="T37" fmla="*/ 1240 h 1986"/>
                  <a:gd name="T38" fmla="*/ 723 w 769"/>
                  <a:gd name="T39" fmla="*/ 1334 h 1986"/>
                  <a:gd name="T40" fmla="*/ 693 w 769"/>
                  <a:gd name="T41" fmla="*/ 1423 h 1986"/>
                  <a:gd name="T42" fmla="*/ 658 w 769"/>
                  <a:gd name="T43" fmla="*/ 1507 h 1986"/>
                  <a:gd name="T44" fmla="*/ 617 w 769"/>
                  <a:gd name="T45" fmla="*/ 1587 h 1986"/>
                  <a:gd name="T46" fmla="*/ 569 w 769"/>
                  <a:gd name="T47" fmla="*/ 1660 h 1986"/>
                  <a:gd name="T48" fmla="*/ 517 w 769"/>
                  <a:gd name="T49" fmla="*/ 1728 h 1986"/>
                  <a:gd name="T50" fmla="*/ 461 w 769"/>
                  <a:gd name="T51" fmla="*/ 1788 h 1986"/>
                  <a:gd name="T52" fmla="*/ 400 w 769"/>
                  <a:gd name="T53" fmla="*/ 1842 h 1986"/>
                  <a:gd name="T54" fmla="*/ 334 w 769"/>
                  <a:gd name="T55" fmla="*/ 1888 h 1986"/>
                  <a:gd name="T56" fmla="*/ 266 w 769"/>
                  <a:gd name="T57" fmla="*/ 1926 h 1986"/>
                  <a:gd name="T58" fmla="*/ 193 w 769"/>
                  <a:gd name="T59" fmla="*/ 1955 h 1986"/>
                  <a:gd name="T60" fmla="*/ 118 w 769"/>
                  <a:gd name="T61" fmla="*/ 1974 h 1986"/>
                  <a:gd name="T62" fmla="*/ 40 w 769"/>
                  <a:gd name="T63" fmla="*/ 1984 h 198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769"/>
                  <a:gd name="T97" fmla="*/ 0 h 1986"/>
                  <a:gd name="T98" fmla="*/ 769 w 769"/>
                  <a:gd name="T99" fmla="*/ 1986 h 198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769" h="1986">
                    <a:moveTo>
                      <a:pt x="0" y="0"/>
                    </a:moveTo>
                    <a:lnTo>
                      <a:pt x="40" y="1"/>
                    </a:lnTo>
                    <a:lnTo>
                      <a:pt x="80" y="5"/>
                    </a:lnTo>
                    <a:lnTo>
                      <a:pt x="118" y="11"/>
                    </a:lnTo>
                    <a:lnTo>
                      <a:pt x="156" y="19"/>
                    </a:lnTo>
                    <a:lnTo>
                      <a:pt x="193" y="31"/>
                    </a:lnTo>
                    <a:lnTo>
                      <a:pt x="229" y="45"/>
                    </a:lnTo>
                    <a:lnTo>
                      <a:pt x="266" y="60"/>
                    </a:lnTo>
                    <a:lnTo>
                      <a:pt x="299" y="78"/>
                    </a:lnTo>
                    <a:lnTo>
                      <a:pt x="334" y="98"/>
                    </a:lnTo>
                    <a:lnTo>
                      <a:pt x="368" y="120"/>
                    </a:lnTo>
                    <a:lnTo>
                      <a:pt x="400" y="144"/>
                    </a:lnTo>
                    <a:lnTo>
                      <a:pt x="430" y="169"/>
                    </a:lnTo>
                    <a:lnTo>
                      <a:pt x="461" y="197"/>
                    </a:lnTo>
                    <a:lnTo>
                      <a:pt x="490" y="226"/>
                    </a:lnTo>
                    <a:lnTo>
                      <a:pt x="517" y="259"/>
                    </a:lnTo>
                    <a:lnTo>
                      <a:pt x="545" y="291"/>
                    </a:lnTo>
                    <a:lnTo>
                      <a:pt x="569" y="326"/>
                    </a:lnTo>
                    <a:lnTo>
                      <a:pt x="594" y="361"/>
                    </a:lnTo>
                    <a:lnTo>
                      <a:pt x="617" y="398"/>
                    </a:lnTo>
                    <a:lnTo>
                      <a:pt x="638" y="438"/>
                    </a:lnTo>
                    <a:lnTo>
                      <a:pt x="658" y="478"/>
                    </a:lnTo>
                    <a:lnTo>
                      <a:pt x="676" y="520"/>
                    </a:lnTo>
                    <a:lnTo>
                      <a:pt x="693" y="562"/>
                    </a:lnTo>
                    <a:lnTo>
                      <a:pt x="710" y="607"/>
                    </a:lnTo>
                    <a:lnTo>
                      <a:pt x="723" y="652"/>
                    </a:lnTo>
                    <a:lnTo>
                      <a:pt x="734" y="698"/>
                    </a:lnTo>
                    <a:lnTo>
                      <a:pt x="745" y="745"/>
                    </a:lnTo>
                    <a:lnTo>
                      <a:pt x="754" y="793"/>
                    </a:lnTo>
                    <a:lnTo>
                      <a:pt x="760" y="842"/>
                    </a:lnTo>
                    <a:lnTo>
                      <a:pt x="764" y="891"/>
                    </a:lnTo>
                    <a:lnTo>
                      <a:pt x="768" y="942"/>
                    </a:lnTo>
                    <a:lnTo>
                      <a:pt x="769" y="993"/>
                    </a:lnTo>
                    <a:lnTo>
                      <a:pt x="768" y="1045"/>
                    </a:lnTo>
                    <a:lnTo>
                      <a:pt x="764" y="1095"/>
                    </a:lnTo>
                    <a:lnTo>
                      <a:pt x="760" y="1144"/>
                    </a:lnTo>
                    <a:lnTo>
                      <a:pt x="754" y="1193"/>
                    </a:lnTo>
                    <a:lnTo>
                      <a:pt x="745" y="1240"/>
                    </a:lnTo>
                    <a:lnTo>
                      <a:pt x="734" y="1288"/>
                    </a:lnTo>
                    <a:lnTo>
                      <a:pt x="723" y="1334"/>
                    </a:lnTo>
                    <a:lnTo>
                      <a:pt x="710" y="1379"/>
                    </a:lnTo>
                    <a:lnTo>
                      <a:pt x="693" y="1423"/>
                    </a:lnTo>
                    <a:lnTo>
                      <a:pt x="676" y="1465"/>
                    </a:lnTo>
                    <a:lnTo>
                      <a:pt x="658" y="1507"/>
                    </a:lnTo>
                    <a:lnTo>
                      <a:pt x="638" y="1548"/>
                    </a:lnTo>
                    <a:lnTo>
                      <a:pt x="617" y="1587"/>
                    </a:lnTo>
                    <a:lnTo>
                      <a:pt x="594" y="1625"/>
                    </a:lnTo>
                    <a:lnTo>
                      <a:pt x="569" y="1660"/>
                    </a:lnTo>
                    <a:lnTo>
                      <a:pt x="545" y="1695"/>
                    </a:lnTo>
                    <a:lnTo>
                      <a:pt x="517" y="1728"/>
                    </a:lnTo>
                    <a:lnTo>
                      <a:pt x="490" y="1759"/>
                    </a:lnTo>
                    <a:lnTo>
                      <a:pt x="461" y="1788"/>
                    </a:lnTo>
                    <a:lnTo>
                      <a:pt x="430" y="1816"/>
                    </a:lnTo>
                    <a:lnTo>
                      <a:pt x="400" y="1842"/>
                    </a:lnTo>
                    <a:lnTo>
                      <a:pt x="368" y="1865"/>
                    </a:lnTo>
                    <a:lnTo>
                      <a:pt x="334" y="1888"/>
                    </a:lnTo>
                    <a:lnTo>
                      <a:pt x="299" y="1907"/>
                    </a:lnTo>
                    <a:lnTo>
                      <a:pt x="266" y="1926"/>
                    </a:lnTo>
                    <a:lnTo>
                      <a:pt x="229" y="1941"/>
                    </a:lnTo>
                    <a:lnTo>
                      <a:pt x="193" y="1955"/>
                    </a:lnTo>
                    <a:lnTo>
                      <a:pt x="156" y="1966"/>
                    </a:lnTo>
                    <a:lnTo>
                      <a:pt x="118" y="1974"/>
                    </a:lnTo>
                    <a:lnTo>
                      <a:pt x="80" y="1980"/>
                    </a:lnTo>
                    <a:lnTo>
                      <a:pt x="40" y="1984"/>
                    </a:lnTo>
                    <a:lnTo>
                      <a:pt x="0" y="1986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" name="Freeform 10"/>
            <p:cNvSpPr>
              <a:spLocks/>
            </p:cNvSpPr>
            <p:nvPr/>
          </p:nvSpPr>
          <p:spPr bwMode="auto">
            <a:xfrm>
              <a:off x="2644" y="2705"/>
              <a:ext cx="353" cy="605"/>
            </a:xfrm>
            <a:custGeom>
              <a:avLst/>
              <a:gdLst>
                <a:gd name="T0" fmla="*/ 0 w 706"/>
                <a:gd name="T1" fmla="*/ 606 h 1211"/>
                <a:gd name="T2" fmla="*/ 706 w 706"/>
                <a:gd name="T3" fmla="*/ 1211 h 1211"/>
                <a:gd name="T4" fmla="*/ 706 w 706"/>
                <a:gd name="T5" fmla="*/ 0 h 1211"/>
                <a:gd name="T6" fmla="*/ 0 w 706"/>
                <a:gd name="T7" fmla="*/ 606 h 12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06"/>
                <a:gd name="T13" fmla="*/ 0 h 1211"/>
                <a:gd name="T14" fmla="*/ 706 w 706"/>
                <a:gd name="T15" fmla="*/ 1211 h 12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06" h="1211">
                  <a:moveTo>
                    <a:pt x="0" y="606"/>
                  </a:moveTo>
                  <a:lnTo>
                    <a:pt x="706" y="1211"/>
                  </a:lnTo>
                  <a:lnTo>
                    <a:pt x="706" y="0"/>
                  </a:lnTo>
                  <a:lnTo>
                    <a:pt x="0" y="60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Rectangle 11"/>
            <p:cNvSpPr>
              <a:spLocks noChangeArrowheads="1"/>
            </p:cNvSpPr>
            <p:nvPr/>
          </p:nvSpPr>
          <p:spPr bwMode="auto">
            <a:xfrm>
              <a:off x="2987" y="2708"/>
              <a:ext cx="2210" cy="606"/>
            </a:xfrm>
            <a:prstGeom prst="rect">
              <a:avLst/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Freeform 12"/>
            <p:cNvSpPr>
              <a:spLocks/>
            </p:cNvSpPr>
            <p:nvPr/>
          </p:nvSpPr>
          <p:spPr bwMode="auto">
            <a:xfrm>
              <a:off x="2644" y="2705"/>
              <a:ext cx="353" cy="605"/>
            </a:xfrm>
            <a:custGeom>
              <a:avLst/>
              <a:gdLst>
                <a:gd name="T0" fmla="*/ 0 w 706"/>
                <a:gd name="T1" fmla="*/ 606 h 1211"/>
                <a:gd name="T2" fmla="*/ 706 w 706"/>
                <a:gd name="T3" fmla="*/ 1211 h 1211"/>
                <a:gd name="T4" fmla="*/ 706 w 706"/>
                <a:gd name="T5" fmla="*/ 0 h 1211"/>
                <a:gd name="T6" fmla="*/ 0 w 706"/>
                <a:gd name="T7" fmla="*/ 606 h 121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06"/>
                <a:gd name="T13" fmla="*/ 0 h 1211"/>
                <a:gd name="T14" fmla="*/ 706 w 706"/>
                <a:gd name="T15" fmla="*/ 1211 h 121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06" h="1211">
                  <a:moveTo>
                    <a:pt x="0" y="606"/>
                  </a:moveTo>
                  <a:lnTo>
                    <a:pt x="706" y="1211"/>
                  </a:lnTo>
                  <a:lnTo>
                    <a:pt x="706" y="0"/>
                  </a:lnTo>
                  <a:lnTo>
                    <a:pt x="0" y="606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3008" y="2758"/>
              <a:ext cx="2123" cy="486"/>
            </a:xfrm>
            <a:prstGeom prst="rect">
              <a:avLst/>
            </a:prstGeom>
            <a:blipFill dpi="0" rotWithShape="0">
              <a:blip r:embed="rId2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9" name="Group 14"/>
            <p:cNvGrpSpPr>
              <a:grpSpLocks/>
            </p:cNvGrpSpPr>
            <p:nvPr/>
          </p:nvGrpSpPr>
          <p:grpSpPr bwMode="auto">
            <a:xfrm>
              <a:off x="2750" y="2758"/>
              <a:ext cx="268" cy="492"/>
              <a:chOff x="2750" y="2758"/>
              <a:chExt cx="268" cy="492"/>
            </a:xfrm>
          </p:grpSpPr>
          <p:sp>
            <p:nvSpPr>
              <p:cNvPr id="214" name="Freeform 15"/>
              <p:cNvSpPr>
                <a:spLocks/>
              </p:cNvSpPr>
              <p:nvPr/>
            </p:nvSpPr>
            <p:spPr bwMode="auto">
              <a:xfrm>
                <a:off x="2750" y="2758"/>
                <a:ext cx="268" cy="492"/>
              </a:xfrm>
              <a:custGeom>
                <a:avLst/>
                <a:gdLst>
                  <a:gd name="T0" fmla="*/ 0 w 536"/>
                  <a:gd name="T1" fmla="*/ 491 h 983"/>
                  <a:gd name="T2" fmla="*/ 536 w 536"/>
                  <a:gd name="T3" fmla="*/ 983 h 983"/>
                  <a:gd name="T4" fmla="*/ 536 w 536"/>
                  <a:gd name="T5" fmla="*/ 0 h 983"/>
                  <a:gd name="T6" fmla="*/ 0 w 536"/>
                  <a:gd name="T7" fmla="*/ 491 h 98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6"/>
                  <a:gd name="T13" fmla="*/ 0 h 983"/>
                  <a:gd name="T14" fmla="*/ 536 w 536"/>
                  <a:gd name="T15" fmla="*/ 983 h 98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6" h="983">
                    <a:moveTo>
                      <a:pt x="0" y="491"/>
                    </a:moveTo>
                    <a:lnTo>
                      <a:pt x="536" y="983"/>
                    </a:lnTo>
                    <a:lnTo>
                      <a:pt x="536" y="0"/>
                    </a:lnTo>
                    <a:lnTo>
                      <a:pt x="0" y="491"/>
                    </a:lnTo>
                    <a:close/>
                  </a:path>
                </a:pathLst>
              </a:custGeom>
              <a:blipFill dpi="0" rotWithShape="0">
                <a:blip r:embed="rId3" cstate="print"/>
                <a:srcRect/>
                <a:tile tx="0" ty="0" sx="100000" sy="100000" flip="none" algn="tl"/>
              </a:blip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" name="Freeform 16"/>
              <p:cNvSpPr>
                <a:spLocks/>
              </p:cNvSpPr>
              <p:nvPr/>
            </p:nvSpPr>
            <p:spPr bwMode="auto">
              <a:xfrm>
                <a:off x="2750" y="2758"/>
                <a:ext cx="268" cy="492"/>
              </a:xfrm>
              <a:custGeom>
                <a:avLst/>
                <a:gdLst>
                  <a:gd name="T0" fmla="*/ 0 w 536"/>
                  <a:gd name="T1" fmla="*/ 491 h 983"/>
                  <a:gd name="T2" fmla="*/ 536 w 536"/>
                  <a:gd name="T3" fmla="*/ 983 h 983"/>
                  <a:gd name="T4" fmla="*/ 536 w 536"/>
                  <a:gd name="T5" fmla="*/ 0 h 983"/>
                  <a:gd name="T6" fmla="*/ 0 w 536"/>
                  <a:gd name="T7" fmla="*/ 491 h 98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6"/>
                  <a:gd name="T13" fmla="*/ 0 h 983"/>
                  <a:gd name="T14" fmla="*/ 536 w 536"/>
                  <a:gd name="T15" fmla="*/ 983 h 98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6" h="983">
                    <a:moveTo>
                      <a:pt x="0" y="491"/>
                    </a:moveTo>
                    <a:lnTo>
                      <a:pt x="536" y="983"/>
                    </a:lnTo>
                    <a:lnTo>
                      <a:pt x="536" y="0"/>
                    </a:lnTo>
                    <a:lnTo>
                      <a:pt x="0" y="491"/>
                    </a:lnTo>
                    <a:close/>
                  </a:path>
                </a:pathLst>
              </a:custGeom>
              <a:noFill/>
              <a:ln w="7938">
                <a:solidFill>
                  <a:srgbClr val="CCCCFF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2817" y="2831"/>
              <a:ext cx="260" cy="353"/>
            </a:xfrm>
            <a:custGeom>
              <a:avLst/>
              <a:gdLst>
                <a:gd name="T0" fmla="*/ 0 w 521"/>
                <a:gd name="T1" fmla="*/ 353 h 705"/>
                <a:gd name="T2" fmla="*/ 521 w 521"/>
                <a:gd name="T3" fmla="*/ 705 h 705"/>
                <a:gd name="T4" fmla="*/ 521 w 521"/>
                <a:gd name="T5" fmla="*/ 0 h 705"/>
                <a:gd name="T6" fmla="*/ 0 w 521"/>
                <a:gd name="T7" fmla="*/ 353 h 70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1"/>
                <a:gd name="T13" fmla="*/ 0 h 705"/>
                <a:gd name="T14" fmla="*/ 521 w 521"/>
                <a:gd name="T15" fmla="*/ 705 h 70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1" h="705">
                  <a:moveTo>
                    <a:pt x="0" y="353"/>
                  </a:moveTo>
                  <a:lnTo>
                    <a:pt x="521" y="705"/>
                  </a:lnTo>
                  <a:lnTo>
                    <a:pt x="521" y="0"/>
                  </a:lnTo>
                  <a:lnTo>
                    <a:pt x="0" y="353"/>
                  </a:lnTo>
                  <a:close/>
                </a:path>
              </a:pathLst>
            </a:custGeom>
            <a:blipFill dpi="0" rotWithShape="0">
              <a:blip r:embed="rId4" cstate="print"/>
              <a:srcRect/>
              <a:tile tx="0" ty="0" sx="100000" sy="100000" flip="none" algn="tl"/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Rectangle 18"/>
            <p:cNvSpPr>
              <a:spLocks noChangeArrowheads="1"/>
            </p:cNvSpPr>
            <p:nvPr/>
          </p:nvSpPr>
          <p:spPr bwMode="auto">
            <a:xfrm>
              <a:off x="3080" y="2835"/>
              <a:ext cx="1992" cy="346"/>
            </a:xfrm>
            <a:prstGeom prst="rect">
              <a:avLst/>
            </a:prstGeom>
            <a:blipFill dpi="0" rotWithShape="0">
              <a:blip r:embed="rId5" cstate="print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19"/>
            <p:cNvGrpSpPr>
              <a:grpSpLocks/>
            </p:cNvGrpSpPr>
            <p:nvPr/>
          </p:nvGrpSpPr>
          <p:grpSpPr bwMode="auto">
            <a:xfrm>
              <a:off x="2883" y="2193"/>
              <a:ext cx="515" cy="266"/>
              <a:chOff x="2883" y="2193"/>
              <a:chExt cx="515" cy="266"/>
            </a:xfrm>
          </p:grpSpPr>
          <p:grpSp>
            <p:nvGrpSpPr>
              <p:cNvPr id="199" name="Group 20"/>
              <p:cNvGrpSpPr>
                <a:grpSpLocks/>
              </p:cNvGrpSpPr>
              <p:nvPr/>
            </p:nvGrpSpPr>
            <p:grpSpPr bwMode="auto">
              <a:xfrm>
                <a:off x="2883" y="2193"/>
                <a:ext cx="48" cy="266"/>
                <a:chOff x="2883" y="2193"/>
                <a:chExt cx="48" cy="266"/>
              </a:xfrm>
            </p:grpSpPr>
            <p:sp>
              <p:nvSpPr>
                <p:cNvPr id="212" name="Line 21"/>
                <p:cNvSpPr>
                  <a:spLocks noChangeShapeType="1"/>
                </p:cNvSpPr>
                <p:nvPr/>
              </p:nvSpPr>
              <p:spPr bwMode="auto">
                <a:xfrm>
                  <a:off x="2907" y="2193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3" name="Freeform 22"/>
                <p:cNvSpPr>
                  <a:spLocks/>
                </p:cNvSpPr>
                <p:nvPr/>
              </p:nvSpPr>
              <p:spPr bwMode="auto">
                <a:xfrm>
                  <a:off x="2883" y="2416"/>
                  <a:ext cx="48" cy="43"/>
                </a:xfrm>
                <a:custGeom>
                  <a:avLst/>
                  <a:gdLst>
                    <a:gd name="T0" fmla="*/ 0 w 96"/>
                    <a:gd name="T1" fmla="*/ 0 h 86"/>
                    <a:gd name="T2" fmla="*/ 48 w 96"/>
                    <a:gd name="T3" fmla="*/ 86 h 86"/>
                    <a:gd name="T4" fmla="*/ 96 w 96"/>
                    <a:gd name="T5" fmla="*/ 0 h 86"/>
                    <a:gd name="T6" fmla="*/ 0 w 96"/>
                    <a:gd name="T7" fmla="*/ 0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0" y="0"/>
                      </a:moveTo>
                      <a:lnTo>
                        <a:pt x="48" y="86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200" name="Group 23"/>
              <p:cNvGrpSpPr>
                <a:grpSpLocks/>
              </p:cNvGrpSpPr>
              <p:nvPr/>
            </p:nvGrpSpPr>
            <p:grpSpPr bwMode="auto">
              <a:xfrm>
                <a:off x="3000" y="2193"/>
                <a:ext cx="48" cy="266"/>
                <a:chOff x="3000" y="2193"/>
                <a:chExt cx="48" cy="266"/>
              </a:xfrm>
            </p:grpSpPr>
            <p:sp>
              <p:nvSpPr>
                <p:cNvPr id="210" name="Line 24"/>
                <p:cNvSpPr>
                  <a:spLocks noChangeShapeType="1"/>
                </p:cNvSpPr>
                <p:nvPr/>
              </p:nvSpPr>
              <p:spPr bwMode="auto">
                <a:xfrm>
                  <a:off x="3024" y="2193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1" name="Freeform 25"/>
                <p:cNvSpPr>
                  <a:spLocks/>
                </p:cNvSpPr>
                <p:nvPr/>
              </p:nvSpPr>
              <p:spPr bwMode="auto">
                <a:xfrm>
                  <a:off x="3000" y="2416"/>
                  <a:ext cx="48" cy="43"/>
                </a:xfrm>
                <a:custGeom>
                  <a:avLst/>
                  <a:gdLst>
                    <a:gd name="T0" fmla="*/ 0 w 96"/>
                    <a:gd name="T1" fmla="*/ 0 h 86"/>
                    <a:gd name="T2" fmla="*/ 49 w 96"/>
                    <a:gd name="T3" fmla="*/ 86 h 86"/>
                    <a:gd name="T4" fmla="*/ 96 w 96"/>
                    <a:gd name="T5" fmla="*/ 0 h 86"/>
                    <a:gd name="T6" fmla="*/ 0 w 96"/>
                    <a:gd name="T7" fmla="*/ 0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0" y="0"/>
                      </a:moveTo>
                      <a:lnTo>
                        <a:pt x="49" y="86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201" name="Group 26"/>
              <p:cNvGrpSpPr>
                <a:grpSpLocks/>
              </p:cNvGrpSpPr>
              <p:nvPr/>
            </p:nvGrpSpPr>
            <p:grpSpPr bwMode="auto">
              <a:xfrm>
                <a:off x="3116" y="2193"/>
                <a:ext cx="48" cy="266"/>
                <a:chOff x="3116" y="2193"/>
                <a:chExt cx="48" cy="266"/>
              </a:xfrm>
            </p:grpSpPr>
            <p:sp>
              <p:nvSpPr>
                <p:cNvPr id="208" name="Line 27"/>
                <p:cNvSpPr>
                  <a:spLocks noChangeShapeType="1"/>
                </p:cNvSpPr>
                <p:nvPr/>
              </p:nvSpPr>
              <p:spPr bwMode="auto">
                <a:xfrm>
                  <a:off x="3141" y="2193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9" name="Freeform 28"/>
                <p:cNvSpPr>
                  <a:spLocks/>
                </p:cNvSpPr>
                <p:nvPr/>
              </p:nvSpPr>
              <p:spPr bwMode="auto">
                <a:xfrm>
                  <a:off x="3116" y="2416"/>
                  <a:ext cx="48" cy="43"/>
                </a:xfrm>
                <a:custGeom>
                  <a:avLst/>
                  <a:gdLst>
                    <a:gd name="T0" fmla="*/ 0 w 96"/>
                    <a:gd name="T1" fmla="*/ 0 h 86"/>
                    <a:gd name="T2" fmla="*/ 49 w 96"/>
                    <a:gd name="T3" fmla="*/ 86 h 86"/>
                    <a:gd name="T4" fmla="*/ 96 w 96"/>
                    <a:gd name="T5" fmla="*/ 0 h 86"/>
                    <a:gd name="T6" fmla="*/ 0 w 96"/>
                    <a:gd name="T7" fmla="*/ 0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0" y="0"/>
                      </a:moveTo>
                      <a:lnTo>
                        <a:pt x="49" y="86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202" name="Group 29"/>
              <p:cNvGrpSpPr>
                <a:grpSpLocks/>
              </p:cNvGrpSpPr>
              <p:nvPr/>
            </p:nvGrpSpPr>
            <p:grpSpPr bwMode="auto">
              <a:xfrm>
                <a:off x="3233" y="2193"/>
                <a:ext cx="48" cy="266"/>
                <a:chOff x="3233" y="2193"/>
                <a:chExt cx="48" cy="266"/>
              </a:xfrm>
            </p:grpSpPr>
            <p:sp>
              <p:nvSpPr>
                <p:cNvPr id="206" name="Line 30"/>
                <p:cNvSpPr>
                  <a:spLocks noChangeShapeType="1"/>
                </p:cNvSpPr>
                <p:nvPr/>
              </p:nvSpPr>
              <p:spPr bwMode="auto">
                <a:xfrm>
                  <a:off x="3257" y="2193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7" name="Freeform 31"/>
                <p:cNvSpPr>
                  <a:spLocks/>
                </p:cNvSpPr>
                <p:nvPr/>
              </p:nvSpPr>
              <p:spPr bwMode="auto">
                <a:xfrm>
                  <a:off x="3233" y="2416"/>
                  <a:ext cx="48" cy="43"/>
                </a:xfrm>
                <a:custGeom>
                  <a:avLst/>
                  <a:gdLst>
                    <a:gd name="T0" fmla="*/ 0 w 96"/>
                    <a:gd name="T1" fmla="*/ 0 h 86"/>
                    <a:gd name="T2" fmla="*/ 49 w 96"/>
                    <a:gd name="T3" fmla="*/ 86 h 86"/>
                    <a:gd name="T4" fmla="*/ 96 w 96"/>
                    <a:gd name="T5" fmla="*/ 0 h 86"/>
                    <a:gd name="T6" fmla="*/ 0 w 96"/>
                    <a:gd name="T7" fmla="*/ 0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0" y="0"/>
                      </a:moveTo>
                      <a:lnTo>
                        <a:pt x="49" y="86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203" name="Group 32"/>
              <p:cNvGrpSpPr>
                <a:grpSpLocks/>
              </p:cNvGrpSpPr>
              <p:nvPr/>
            </p:nvGrpSpPr>
            <p:grpSpPr bwMode="auto">
              <a:xfrm>
                <a:off x="3350" y="2193"/>
                <a:ext cx="48" cy="266"/>
                <a:chOff x="3350" y="2193"/>
                <a:chExt cx="48" cy="266"/>
              </a:xfrm>
            </p:grpSpPr>
            <p:sp>
              <p:nvSpPr>
                <p:cNvPr id="204" name="Line 33"/>
                <p:cNvSpPr>
                  <a:spLocks noChangeShapeType="1"/>
                </p:cNvSpPr>
                <p:nvPr/>
              </p:nvSpPr>
              <p:spPr bwMode="auto">
                <a:xfrm>
                  <a:off x="3374" y="2193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" name="Freeform 34"/>
                <p:cNvSpPr>
                  <a:spLocks/>
                </p:cNvSpPr>
                <p:nvPr/>
              </p:nvSpPr>
              <p:spPr bwMode="auto">
                <a:xfrm>
                  <a:off x="3350" y="2416"/>
                  <a:ext cx="48" cy="43"/>
                </a:xfrm>
                <a:custGeom>
                  <a:avLst/>
                  <a:gdLst>
                    <a:gd name="T0" fmla="*/ 0 w 96"/>
                    <a:gd name="T1" fmla="*/ 0 h 86"/>
                    <a:gd name="T2" fmla="*/ 49 w 96"/>
                    <a:gd name="T3" fmla="*/ 86 h 86"/>
                    <a:gd name="T4" fmla="*/ 96 w 96"/>
                    <a:gd name="T5" fmla="*/ 0 h 86"/>
                    <a:gd name="T6" fmla="*/ 0 w 96"/>
                    <a:gd name="T7" fmla="*/ 0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0" y="0"/>
                      </a:moveTo>
                      <a:lnTo>
                        <a:pt x="49" y="86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3" name="Group 35"/>
            <p:cNvGrpSpPr>
              <a:grpSpLocks/>
            </p:cNvGrpSpPr>
            <p:nvPr/>
          </p:nvGrpSpPr>
          <p:grpSpPr bwMode="auto">
            <a:xfrm>
              <a:off x="4514" y="3508"/>
              <a:ext cx="515" cy="265"/>
              <a:chOff x="4514" y="3508"/>
              <a:chExt cx="515" cy="265"/>
            </a:xfrm>
          </p:grpSpPr>
          <p:grpSp>
            <p:nvGrpSpPr>
              <p:cNvPr id="184" name="Group 36"/>
              <p:cNvGrpSpPr>
                <a:grpSpLocks/>
              </p:cNvGrpSpPr>
              <p:nvPr/>
            </p:nvGrpSpPr>
            <p:grpSpPr bwMode="auto">
              <a:xfrm>
                <a:off x="4514" y="3508"/>
                <a:ext cx="48" cy="265"/>
                <a:chOff x="4514" y="3508"/>
                <a:chExt cx="48" cy="265"/>
              </a:xfrm>
            </p:grpSpPr>
            <p:sp>
              <p:nvSpPr>
                <p:cNvPr id="197" name="Line 37"/>
                <p:cNvSpPr>
                  <a:spLocks noChangeShapeType="1"/>
                </p:cNvSpPr>
                <p:nvPr/>
              </p:nvSpPr>
              <p:spPr bwMode="auto">
                <a:xfrm>
                  <a:off x="4538" y="3508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8" name="Freeform 38"/>
                <p:cNvSpPr>
                  <a:spLocks/>
                </p:cNvSpPr>
                <p:nvPr/>
              </p:nvSpPr>
              <p:spPr bwMode="auto">
                <a:xfrm>
                  <a:off x="4514" y="3730"/>
                  <a:ext cx="48" cy="43"/>
                </a:xfrm>
                <a:custGeom>
                  <a:avLst/>
                  <a:gdLst>
                    <a:gd name="T0" fmla="*/ 0 w 96"/>
                    <a:gd name="T1" fmla="*/ 0 h 87"/>
                    <a:gd name="T2" fmla="*/ 49 w 96"/>
                    <a:gd name="T3" fmla="*/ 87 h 87"/>
                    <a:gd name="T4" fmla="*/ 96 w 96"/>
                    <a:gd name="T5" fmla="*/ 0 h 87"/>
                    <a:gd name="T6" fmla="*/ 0 w 96"/>
                    <a:gd name="T7" fmla="*/ 0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0" y="0"/>
                      </a:moveTo>
                      <a:lnTo>
                        <a:pt x="49" y="87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85" name="Group 39"/>
              <p:cNvGrpSpPr>
                <a:grpSpLocks/>
              </p:cNvGrpSpPr>
              <p:nvPr/>
            </p:nvGrpSpPr>
            <p:grpSpPr bwMode="auto">
              <a:xfrm>
                <a:off x="4631" y="3508"/>
                <a:ext cx="48" cy="265"/>
                <a:chOff x="4631" y="3508"/>
                <a:chExt cx="48" cy="265"/>
              </a:xfrm>
            </p:grpSpPr>
            <p:sp>
              <p:nvSpPr>
                <p:cNvPr id="195" name="Line 40"/>
                <p:cNvSpPr>
                  <a:spLocks noChangeShapeType="1"/>
                </p:cNvSpPr>
                <p:nvPr/>
              </p:nvSpPr>
              <p:spPr bwMode="auto">
                <a:xfrm>
                  <a:off x="4655" y="3508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6" name="Freeform 41"/>
                <p:cNvSpPr>
                  <a:spLocks/>
                </p:cNvSpPr>
                <p:nvPr/>
              </p:nvSpPr>
              <p:spPr bwMode="auto">
                <a:xfrm>
                  <a:off x="4631" y="3730"/>
                  <a:ext cx="48" cy="43"/>
                </a:xfrm>
                <a:custGeom>
                  <a:avLst/>
                  <a:gdLst>
                    <a:gd name="T0" fmla="*/ 0 w 97"/>
                    <a:gd name="T1" fmla="*/ 0 h 87"/>
                    <a:gd name="T2" fmla="*/ 49 w 97"/>
                    <a:gd name="T3" fmla="*/ 87 h 87"/>
                    <a:gd name="T4" fmla="*/ 97 w 97"/>
                    <a:gd name="T5" fmla="*/ 0 h 87"/>
                    <a:gd name="T6" fmla="*/ 0 w 97"/>
                    <a:gd name="T7" fmla="*/ 0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7"/>
                    <a:gd name="T13" fmla="*/ 0 h 87"/>
                    <a:gd name="T14" fmla="*/ 97 w 97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7" h="87">
                      <a:moveTo>
                        <a:pt x="0" y="0"/>
                      </a:moveTo>
                      <a:lnTo>
                        <a:pt x="49" y="87"/>
                      </a:lnTo>
                      <a:lnTo>
                        <a:pt x="97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86" name="Group 42"/>
              <p:cNvGrpSpPr>
                <a:grpSpLocks/>
              </p:cNvGrpSpPr>
              <p:nvPr/>
            </p:nvGrpSpPr>
            <p:grpSpPr bwMode="auto">
              <a:xfrm>
                <a:off x="4747" y="3508"/>
                <a:ext cx="48" cy="265"/>
                <a:chOff x="4747" y="3508"/>
                <a:chExt cx="48" cy="265"/>
              </a:xfrm>
            </p:grpSpPr>
            <p:sp>
              <p:nvSpPr>
                <p:cNvPr id="193" name="Line 43"/>
                <p:cNvSpPr>
                  <a:spLocks noChangeShapeType="1"/>
                </p:cNvSpPr>
                <p:nvPr/>
              </p:nvSpPr>
              <p:spPr bwMode="auto">
                <a:xfrm>
                  <a:off x="4772" y="3508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4" name="Freeform 44"/>
                <p:cNvSpPr>
                  <a:spLocks/>
                </p:cNvSpPr>
                <p:nvPr/>
              </p:nvSpPr>
              <p:spPr bwMode="auto">
                <a:xfrm>
                  <a:off x="4747" y="3730"/>
                  <a:ext cx="48" cy="43"/>
                </a:xfrm>
                <a:custGeom>
                  <a:avLst/>
                  <a:gdLst>
                    <a:gd name="T0" fmla="*/ 0 w 96"/>
                    <a:gd name="T1" fmla="*/ 0 h 87"/>
                    <a:gd name="T2" fmla="*/ 49 w 96"/>
                    <a:gd name="T3" fmla="*/ 87 h 87"/>
                    <a:gd name="T4" fmla="*/ 96 w 96"/>
                    <a:gd name="T5" fmla="*/ 0 h 87"/>
                    <a:gd name="T6" fmla="*/ 0 w 96"/>
                    <a:gd name="T7" fmla="*/ 0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0" y="0"/>
                      </a:moveTo>
                      <a:lnTo>
                        <a:pt x="49" y="87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45"/>
              <p:cNvGrpSpPr>
                <a:grpSpLocks/>
              </p:cNvGrpSpPr>
              <p:nvPr/>
            </p:nvGrpSpPr>
            <p:grpSpPr bwMode="auto">
              <a:xfrm>
                <a:off x="4864" y="3508"/>
                <a:ext cx="48" cy="265"/>
                <a:chOff x="4864" y="3508"/>
                <a:chExt cx="48" cy="265"/>
              </a:xfrm>
            </p:grpSpPr>
            <p:sp>
              <p:nvSpPr>
                <p:cNvPr id="191" name="Line 46"/>
                <p:cNvSpPr>
                  <a:spLocks noChangeShapeType="1"/>
                </p:cNvSpPr>
                <p:nvPr/>
              </p:nvSpPr>
              <p:spPr bwMode="auto">
                <a:xfrm>
                  <a:off x="4888" y="3508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2" name="Freeform 47"/>
                <p:cNvSpPr>
                  <a:spLocks/>
                </p:cNvSpPr>
                <p:nvPr/>
              </p:nvSpPr>
              <p:spPr bwMode="auto">
                <a:xfrm>
                  <a:off x="4864" y="3730"/>
                  <a:ext cx="48" cy="43"/>
                </a:xfrm>
                <a:custGeom>
                  <a:avLst/>
                  <a:gdLst>
                    <a:gd name="T0" fmla="*/ 0 w 96"/>
                    <a:gd name="T1" fmla="*/ 0 h 87"/>
                    <a:gd name="T2" fmla="*/ 49 w 96"/>
                    <a:gd name="T3" fmla="*/ 87 h 87"/>
                    <a:gd name="T4" fmla="*/ 96 w 96"/>
                    <a:gd name="T5" fmla="*/ 0 h 87"/>
                    <a:gd name="T6" fmla="*/ 0 w 96"/>
                    <a:gd name="T7" fmla="*/ 0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0" y="0"/>
                      </a:moveTo>
                      <a:lnTo>
                        <a:pt x="49" y="87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88" name="Group 48"/>
              <p:cNvGrpSpPr>
                <a:grpSpLocks/>
              </p:cNvGrpSpPr>
              <p:nvPr/>
            </p:nvGrpSpPr>
            <p:grpSpPr bwMode="auto">
              <a:xfrm>
                <a:off x="4981" y="3508"/>
                <a:ext cx="48" cy="265"/>
                <a:chOff x="4981" y="3508"/>
                <a:chExt cx="48" cy="265"/>
              </a:xfrm>
            </p:grpSpPr>
            <p:sp>
              <p:nvSpPr>
                <p:cNvPr id="189" name="Line 49"/>
                <p:cNvSpPr>
                  <a:spLocks noChangeShapeType="1"/>
                </p:cNvSpPr>
                <p:nvPr/>
              </p:nvSpPr>
              <p:spPr bwMode="auto">
                <a:xfrm>
                  <a:off x="5005" y="3508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0" name="Freeform 50"/>
                <p:cNvSpPr>
                  <a:spLocks/>
                </p:cNvSpPr>
                <p:nvPr/>
              </p:nvSpPr>
              <p:spPr bwMode="auto">
                <a:xfrm>
                  <a:off x="4981" y="3730"/>
                  <a:ext cx="48" cy="43"/>
                </a:xfrm>
                <a:custGeom>
                  <a:avLst/>
                  <a:gdLst>
                    <a:gd name="T0" fmla="*/ 0 w 96"/>
                    <a:gd name="T1" fmla="*/ 0 h 87"/>
                    <a:gd name="T2" fmla="*/ 48 w 96"/>
                    <a:gd name="T3" fmla="*/ 87 h 87"/>
                    <a:gd name="T4" fmla="*/ 96 w 96"/>
                    <a:gd name="T5" fmla="*/ 0 h 87"/>
                    <a:gd name="T6" fmla="*/ 0 w 96"/>
                    <a:gd name="T7" fmla="*/ 0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0" y="0"/>
                      </a:moveTo>
                      <a:lnTo>
                        <a:pt x="48" y="87"/>
                      </a:lnTo>
                      <a:lnTo>
                        <a:pt x="96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" name="Group 51"/>
            <p:cNvGrpSpPr>
              <a:grpSpLocks/>
            </p:cNvGrpSpPr>
            <p:nvPr/>
          </p:nvGrpSpPr>
          <p:grpSpPr bwMode="auto">
            <a:xfrm>
              <a:off x="4468" y="2200"/>
              <a:ext cx="515" cy="265"/>
              <a:chOff x="4468" y="2200"/>
              <a:chExt cx="515" cy="265"/>
            </a:xfrm>
          </p:grpSpPr>
          <p:grpSp>
            <p:nvGrpSpPr>
              <p:cNvPr id="169" name="Group 52"/>
              <p:cNvGrpSpPr>
                <a:grpSpLocks/>
              </p:cNvGrpSpPr>
              <p:nvPr/>
            </p:nvGrpSpPr>
            <p:grpSpPr bwMode="auto">
              <a:xfrm>
                <a:off x="4468" y="2200"/>
                <a:ext cx="48" cy="265"/>
                <a:chOff x="4468" y="2200"/>
                <a:chExt cx="48" cy="265"/>
              </a:xfrm>
            </p:grpSpPr>
            <p:sp>
              <p:nvSpPr>
                <p:cNvPr id="182" name="Line 53"/>
                <p:cNvSpPr>
                  <a:spLocks noChangeShapeType="1"/>
                </p:cNvSpPr>
                <p:nvPr/>
              </p:nvSpPr>
              <p:spPr bwMode="auto">
                <a:xfrm flipV="1">
                  <a:off x="4492" y="2242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3" name="Freeform 54"/>
                <p:cNvSpPr>
                  <a:spLocks/>
                </p:cNvSpPr>
                <p:nvPr/>
              </p:nvSpPr>
              <p:spPr bwMode="auto">
                <a:xfrm>
                  <a:off x="4468" y="2200"/>
                  <a:ext cx="48" cy="43"/>
                </a:xfrm>
                <a:custGeom>
                  <a:avLst/>
                  <a:gdLst>
                    <a:gd name="T0" fmla="*/ 96 w 96"/>
                    <a:gd name="T1" fmla="*/ 86 h 86"/>
                    <a:gd name="T2" fmla="*/ 47 w 96"/>
                    <a:gd name="T3" fmla="*/ 0 h 86"/>
                    <a:gd name="T4" fmla="*/ 0 w 96"/>
                    <a:gd name="T5" fmla="*/ 86 h 86"/>
                    <a:gd name="T6" fmla="*/ 96 w 96"/>
                    <a:gd name="T7" fmla="*/ 86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96" y="86"/>
                      </a:moveTo>
                      <a:lnTo>
                        <a:pt x="47" y="0"/>
                      </a:lnTo>
                      <a:lnTo>
                        <a:pt x="0" y="86"/>
                      </a:lnTo>
                      <a:lnTo>
                        <a:pt x="96" y="8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70" name="Group 55"/>
              <p:cNvGrpSpPr>
                <a:grpSpLocks/>
              </p:cNvGrpSpPr>
              <p:nvPr/>
            </p:nvGrpSpPr>
            <p:grpSpPr bwMode="auto">
              <a:xfrm>
                <a:off x="4585" y="2200"/>
                <a:ext cx="48" cy="265"/>
                <a:chOff x="4585" y="2200"/>
                <a:chExt cx="48" cy="265"/>
              </a:xfrm>
            </p:grpSpPr>
            <p:sp>
              <p:nvSpPr>
                <p:cNvPr id="180" name="Line 56"/>
                <p:cNvSpPr>
                  <a:spLocks noChangeShapeType="1"/>
                </p:cNvSpPr>
                <p:nvPr/>
              </p:nvSpPr>
              <p:spPr bwMode="auto">
                <a:xfrm flipV="1">
                  <a:off x="4609" y="2242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81" name="Freeform 57"/>
                <p:cNvSpPr>
                  <a:spLocks/>
                </p:cNvSpPr>
                <p:nvPr/>
              </p:nvSpPr>
              <p:spPr bwMode="auto">
                <a:xfrm>
                  <a:off x="4585" y="2200"/>
                  <a:ext cx="48" cy="43"/>
                </a:xfrm>
                <a:custGeom>
                  <a:avLst/>
                  <a:gdLst>
                    <a:gd name="T0" fmla="*/ 96 w 96"/>
                    <a:gd name="T1" fmla="*/ 86 h 86"/>
                    <a:gd name="T2" fmla="*/ 47 w 96"/>
                    <a:gd name="T3" fmla="*/ 0 h 86"/>
                    <a:gd name="T4" fmla="*/ 0 w 96"/>
                    <a:gd name="T5" fmla="*/ 86 h 86"/>
                    <a:gd name="T6" fmla="*/ 96 w 96"/>
                    <a:gd name="T7" fmla="*/ 86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96" y="86"/>
                      </a:moveTo>
                      <a:lnTo>
                        <a:pt x="47" y="0"/>
                      </a:lnTo>
                      <a:lnTo>
                        <a:pt x="0" y="86"/>
                      </a:lnTo>
                      <a:lnTo>
                        <a:pt x="96" y="8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71" name="Group 58"/>
              <p:cNvGrpSpPr>
                <a:grpSpLocks/>
              </p:cNvGrpSpPr>
              <p:nvPr/>
            </p:nvGrpSpPr>
            <p:grpSpPr bwMode="auto">
              <a:xfrm>
                <a:off x="4702" y="2200"/>
                <a:ext cx="48" cy="265"/>
                <a:chOff x="4702" y="2200"/>
                <a:chExt cx="48" cy="265"/>
              </a:xfrm>
            </p:grpSpPr>
            <p:sp>
              <p:nvSpPr>
                <p:cNvPr id="178" name="Line 59"/>
                <p:cNvSpPr>
                  <a:spLocks noChangeShapeType="1"/>
                </p:cNvSpPr>
                <p:nvPr/>
              </p:nvSpPr>
              <p:spPr bwMode="auto">
                <a:xfrm flipV="1">
                  <a:off x="4725" y="2242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9" name="Freeform 60"/>
                <p:cNvSpPr>
                  <a:spLocks/>
                </p:cNvSpPr>
                <p:nvPr/>
              </p:nvSpPr>
              <p:spPr bwMode="auto">
                <a:xfrm>
                  <a:off x="4702" y="2200"/>
                  <a:ext cx="48" cy="43"/>
                </a:xfrm>
                <a:custGeom>
                  <a:avLst/>
                  <a:gdLst>
                    <a:gd name="T0" fmla="*/ 96 w 96"/>
                    <a:gd name="T1" fmla="*/ 86 h 86"/>
                    <a:gd name="T2" fmla="*/ 48 w 96"/>
                    <a:gd name="T3" fmla="*/ 0 h 86"/>
                    <a:gd name="T4" fmla="*/ 0 w 96"/>
                    <a:gd name="T5" fmla="*/ 86 h 86"/>
                    <a:gd name="T6" fmla="*/ 96 w 96"/>
                    <a:gd name="T7" fmla="*/ 86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96" y="86"/>
                      </a:moveTo>
                      <a:lnTo>
                        <a:pt x="48" y="0"/>
                      </a:lnTo>
                      <a:lnTo>
                        <a:pt x="0" y="86"/>
                      </a:lnTo>
                      <a:lnTo>
                        <a:pt x="96" y="8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72" name="Group 61"/>
              <p:cNvGrpSpPr>
                <a:grpSpLocks/>
              </p:cNvGrpSpPr>
              <p:nvPr/>
            </p:nvGrpSpPr>
            <p:grpSpPr bwMode="auto">
              <a:xfrm>
                <a:off x="4818" y="2200"/>
                <a:ext cx="48" cy="265"/>
                <a:chOff x="4818" y="2200"/>
                <a:chExt cx="48" cy="265"/>
              </a:xfrm>
            </p:grpSpPr>
            <p:sp>
              <p:nvSpPr>
                <p:cNvPr id="176" name="Line 62"/>
                <p:cNvSpPr>
                  <a:spLocks noChangeShapeType="1"/>
                </p:cNvSpPr>
                <p:nvPr/>
              </p:nvSpPr>
              <p:spPr bwMode="auto">
                <a:xfrm flipV="1">
                  <a:off x="4842" y="2242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7" name="Freeform 63"/>
                <p:cNvSpPr>
                  <a:spLocks/>
                </p:cNvSpPr>
                <p:nvPr/>
              </p:nvSpPr>
              <p:spPr bwMode="auto">
                <a:xfrm>
                  <a:off x="4818" y="2200"/>
                  <a:ext cx="48" cy="43"/>
                </a:xfrm>
                <a:custGeom>
                  <a:avLst/>
                  <a:gdLst>
                    <a:gd name="T0" fmla="*/ 96 w 96"/>
                    <a:gd name="T1" fmla="*/ 86 h 86"/>
                    <a:gd name="T2" fmla="*/ 47 w 96"/>
                    <a:gd name="T3" fmla="*/ 0 h 86"/>
                    <a:gd name="T4" fmla="*/ 0 w 96"/>
                    <a:gd name="T5" fmla="*/ 86 h 86"/>
                    <a:gd name="T6" fmla="*/ 96 w 96"/>
                    <a:gd name="T7" fmla="*/ 86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96" y="86"/>
                      </a:moveTo>
                      <a:lnTo>
                        <a:pt x="47" y="0"/>
                      </a:lnTo>
                      <a:lnTo>
                        <a:pt x="0" y="86"/>
                      </a:lnTo>
                      <a:lnTo>
                        <a:pt x="96" y="8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73" name="Group 64"/>
              <p:cNvGrpSpPr>
                <a:grpSpLocks/>
              </p:cNvGrpSpPr>
              <p:nvPr/>
            </p:nvGrpSpPr>
            <p:grpSpPr bwMode="auto">
              <a:xfrm>
                <a:off x="4935" y="2200"/>
                <a:ext cx="48" cy="265"/>
                <a:chOff x="4935" y="2200"/>
                <a:chExt cx="48" cy="265"/>
              </a:xfrm>
            </p:grpSpPr>
            <p:sp>
              <p:nvSpPr>
                <p:cNvPr id="174" name="Line 65"/>
                <p:cNvSpPr>
                  <a:spLocks noChangeShapeType="1"/>
                </p:cNvSpPr>
                <p:nvPr/>
              </p:nvSpPr>
              <p:spPr bwMode="auto">
                <a:xfrm flipV="1">
                  <a:off x="4959" y="2242"/>
                  <a:ext cx="1" cy="223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5" name="Freeform 66"/>
                <p:cNvSpPr>
                  <a:spLocks/>
                </p:cNvSpPr>
                <p:nvPr/>
              </p:nvSpPr>
              <p:spPr bwMode="auto">
                <a:xfrm>
                  <a:off x="4935" y="2200"/>
                  <a:ext cx="48" cy="43"/>
                </a:xfrm>
                <a:custGeom>
                  <a:avLst/>
                  <a:gdLst>
                    <a:gd name="T0" fmla="*/ 96 w 96"/>
                    <a:gd name="T1" fmla="*/ 86 h 86"/>
                    <a:gd name="T2" fmla="*/ 47 w 96"/>
                    <a:gd name="T3" fmla="*/ 0 h 86"/>
                    <a:gd name="T4" fmla="*/ 0 w 96"/>
                    <a:gd name="T5" fmla="*/ 86 h 86"/>
                    <a:gd name="T6" fmla="*/ 96 w 96"/>
                    <a:gd name="T7" fmla="*/ 86 h 8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6"/>
                    <a:gd name="T14" fmla="*/ 96 w 96"/>
                    <a:gd name="T15" fmla="*/ 86 h 8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6">
                      <a:moveTo>
                        <a:pt x="96" y="86"/>
                      </a:moveTo>
                      <a:lnTo>
                        <a:pt x="47" y="0"/>
                      </a:lnTo>
                      <a:lnTo>
                        <a:pt x="0" y="86"/>
                      </a:lnTo>
                      <a:lnTo>
                        <a:pt x="96" y="86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5" name="Group 67"/>
            <p:cNvGrpSpPr>
              <a:grpSpLocks/>
            </p:cNvGrpSpPr>
            <p:nvPr/>
          </p:nvGrpSpPr>
          <p:grpSpPr bwMode="auto">
            <a:xfrm>
              <a:off x="2844" y="3484"/>
              <a:ext cx="515" cy="265"/>
              <a:chOff x="2844" y="3484"/>
              <a:chExt cx="515" cy="265"/>
            </a:xfrm>
          </p:grpSpPr>
          <p:grpSp>
            <p:nvGrpSpPr>
              <p:cNvPr id="154" name="Group 68"/>
              <p:cNvGrpSpPr>
                <a:grpSpLocks/>
              </p:cNvGrpSpPr>
              <p:nvPr/>
            </p:nvGrpSpPr>
            <p:grpSpPr bwMode="auto">
              <a:xfrm>
                <a:off x="2844" y="3484"/>
                <a:ext cx="48" cy="265"/>
                <a:chOff x="2844" y="3484"/>
                <a:chExt cx="48" cy="265"/>
              </a:xfrm>
            </p:grpSpPr>
            <p:sp>
              <p:nvSpPr>
                <p:cNvPr id="167" name="Line 69"/>
                <p:cNvSpPr>
                  <a:spLocks noChangeShapeType="1"/>
                </p:cNvSpPr>
                <p:nvPr/>
              </p:nvSpPr>
              <p:spPr bwMode="auto">
                <a:xfrm flipV="1">
                  <a:off x="2868" y="3525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8" name="Freeform 70"/>
                <p:cNvSpPr>
                  <a:spLocks/>
                </p:cNvSpPr>
                <p:nvPr/>
              </p:nvSpPr>
              <p:spPr bwMode="auto">
                <a:xfrm>
                  <a:off x="2844" y="3484"/>
                  <a:ext cx="48" cy="43"/>
                </a:xfrm>
                <a:custGeom>
                  <a:avLst/>
                  <a:gdLst>
                    <a:gd name="T0" fmla="*/ 96 w 96"/>
                    <a:gd name="T1" fmla="*/ 87 h 87"/>
                    <a:gd name="T2" fmla="*/ 47 w 96"/>
                    <a:gd name="T3" fmla="*/ 0 h 87"/>
                    <a:gd name="T4" fmla="*/ 0 w 96"/>
                    <a:gd name="T5" fmla="*/ 87 h 87"/>
                    <a:gd name="T6" fmla="*/ 96 w 96"/>
                    <a:gd name="T7" fmla="*/ 87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96" y="87"/>
                      </a:moveTo>
                      <a:lnTo>
                        <a:pt x="47" y="0"/>
                      </a:lnTo>
                      <a:lnTo>
                        <a:pt x="0" y="87"/>
                      </a:lnTo>
                      <a:lnTo>
                        <a:pt x="96" y="8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55" name="Group 71"/>
              <p:cNvGrpSpPr>
                <a:grpSpLocks/>
              </p:cNvGrpSpPr>
              <p:nvPr/>
            </p:nvGrpSpPr>
            <p:grpSpPr bwMode="auto">
              <a:xfrm>
                <a:off x="2961" y="3484"/>
                <a:ext cx="48" cy="265"/>
                <a:chOff x="2961" y="3484"/>
                <a:chExt cx="48" cy="265"/>
              </a:xfrm>
            </p:grpSpPr>
            <p:sp>
              <p:nvSpPr>
                <p:cNvPr id="165" name="Line 72"/>
                <p:cNvSpPr>
                  <a:spLocks noChangeShapeType="1"/>
                </p:cNvSpPr>
                <p:nvPr/>
              </p:nvSpPr>
              <p:spPr bwMode="auto">
                <a:xfrm flipV="1">
                  <a:off x="2984" y="3525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" name="Freeform 73"/>
                <p:cNvSpPr>
                  <a:spLocks/>
                </p:cNvSpPr>
                <p:nvPr/>
              </p:nvSpPr>
              <p:spPr bwMode="auto">
                <a:xfrm>
                  <a:off x="2961" y="3484"/>
                  <a:ext cx="48" cy="43"/>
                </a:xfrm>
                <a:custGeom>
                  <a:avLst/>
                  <a:gdLst>
                    <a:gd name="T0" fmla="*/ 96 w 96"/>
                    <a:gd name="T1" fmla="*/ 87 h 87"/>
                    <a:gd name="T2" fmla="*/ 47 w 96"/>
                    <a:gd name="T3" fmla="*/ 0 h 87"/>
                    <a:gd name="T4" fmla="*/ 0 w 96"/>
                    <a:gd name="T5" fmla="*/ 87 h 87"/>
                    <a:gd name="T6" fmla="*/ 96 w 96"/>
                    <a:gd name="T7" fmla="*/ 87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96" y="87"/>
                      </a:moveTo>
                      <a:lnTo>
                        <a:pt x="47" y="0"/>
                      </a:lnTo>
                      <a:lnTo>
                        <a:pt x="0" y="87"/>
                      </a:lnTo>
                      <a:lnTo>
                        <a:pt x="96" y="8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56" name="Group 74"/>
              <p:cNvGrpSpPr>
                <a:grpSpLocks/>
              </p:cNvGrpSpPr>
              <p:nvPr/>
            </p:nvGrpSpPr>
            <p:grpSpPr bwMode="auto">
              <a:xfrm>
                <a:off x="3077" y="3484"/>
                <a:ext cx="48" cy="265"/>
                <a:chOff x="3077" y="3484"/>
                <a:chExt cx="48" cy="265"/>
              </a:xfrm>
            </p:grpSpPr>
            <p:sp>
              <p:nvSpPr>
                <p:cNvPr id="163" name="Line 75"/>
                <p:cNvSpPr>
                  <a:spLocks noChangeShapeType="1"/>
                </p:cNvSpPr>
                <p:nvPr/>
              </p:nvSpPr>
              <p:spPr bwMode="auto">
                <a:xfrm flipV="1">
                  <a:off x="3101" y="3525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" name="Freeform 76"/>
                <p:cNvSpPr>
                  <a:spLocks/>
                </p:cNvSpPr>
                <p:nvPr/>
              </p:nvSpPr>
              <p:spPr bwMode="auto">
                <a:xfrm>
                  <a:off x="3077" y="3484"/>
                  <a:ext cx="48" cy="43"/>
                </a:xfrm>
                <a:custGeom>
                  <a:avLst/>
                  <a:gdLst>
                    <a:gd name="T0" fmla="*/ 96 w 96"/>
                    <a:gd name="T1" fmla="*/ 87 h 87"/>
                    <a:gd name="T2" fmla="*/ 47 w 96"/>
                    <a:gd name="T3" fmla="*/ 0 h 87"/>
                    <a:gd name="T4" fmla="*/ 0 w 96"/>
                    <a:gd name="T5" fmla="*/ 87 h 87"/>
                    <a:gd name="T6" fmla="*/ 96 w 96"/>
                    <a:gd name="T7" fmla="*/ 87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96" y="87"/>
                      </a:moveTo>
                      <a:lnTo>
                        <a:pt x="47" y="0"/>
                      </a:lnTo>
                      <a:lnTo>
                        <a:pt x="0" y="87"/>
                      </a:lnTo>
                      <a:lnTo>
                        <a:pt x="96" y="8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57" name="Group 77"/>
              <p:cNvGrpSpPr>
                <a:grpSpLocks/>
              </p:cNvGrpSpPr>
              <p:nvPr/>
            </p:nvGrpSpPr>
            <p:grpSpPr bwMode="auto">
              <a:xfrm>
                <a:off x="3194" y="3484"/>
                <a:ext cx="48" cy="265"/>
                <a:chOff x="3194" y="3484"/>
                <a:chExt cx="48" cy="265"/>
              </a:xfrm>
            </p:grpSpPr>
            <p:sp>
              <p:nvSpPr>
                <p:cNvPr id="161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3218" y="3525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2" name="Freeform 79"/>
                <p:cNvSpPr>
                  <a:spLocks/>
                </p:cNvSpPr>
                <p:nvPr/>
              </p:nvSpPr>
              <p:spPr bwMode="auto">
                <a:xfrm>
                  <a:off x="3194" y="3484"/>
                  <a:ext cx="48" cy="43"/>
                </a:xfrm>
                <a:custGeom>
                  <a:avLst/>
                  <a:gdLst>
                    <a:gd name="T0" fmla="*/ 96 w 96"/>
                    <a:gd name="T1" fmla="*/ 87 h 87"/>
                    <a:gd name="T2" fmla="*/ 47 w 96"/>
                    <a:gd name="T3" fmla="*/ 0 h 87"/>
                    <a:gd name="T4" fmla="*/ 0 w 96"/>
                    <a:gd name="T5" fmla="*/ 87 h 87"/>
                    <a:gd name="T6" fmla="*/ 96 w 96"/>
                    <a:gd name="T7" fmla="*/ 87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96" y="87"/>
                      </a:moveTo>
                      <a:lnTo>
                        <a:pt x="47" y="0"/>
                      </a:lnTo>
                      <a:lnTo>
                        <a:pt x="0" y="87"/>
                      </a:lnTo>
                      <a:lnTo>
                        <a:pt x="96" y="8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58" name="Group 80"/>
              <p:cNvGrpSpPr>
                <a:grpSpLocks/>
              </p:cNvGrpSpPr>
              <p:nvPr/>
            </p:nvGrpSpPr>
            <p:grpSpPr bwMode="auto">
              <a:xfrm>
                <a:off x="3311" y="3484"/>
                <a:ext cx="48" cy="265"/>
                <a:chOff x="3311" y="3484"/>
                <a:chExt cx="48" cy="265"/>
              </a:xfrm>
            </p:grpSpPr>
            <p:sp>
              <p:nvSpPr>
                <p:cNvPr id="159" name="Line 81"/>
                <p:cNvSpPr>
                  <a:spLocks noChangeShapeType="1"/>
                </p:cNvSpPr>
                <p:nvPr/>
              </p:nvSpPr>
              <p:spPr bwMode="auto">
                <a:xfrm flipV="1">
                  <a:off x="3334" y="3525"/>
                  <a:ext cx="1" cy="224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0" name="Freeform 82"/>
                <p:cNvSpPr>
                  <a:spLocks/>
                </p:cNvSpPr>
                <p:nvPr/>
              </p:nvSpPr>
              <p:spPr bwMode="auto">
                <a:xfrm>
                  <a:off x="3311" y="3484"/>
                  <a:ext cx="48" cy="43"/>
                </a:xfrm>
                <a:custGeom>
                  <a:avLst/>
                  <a:gdLst>
                    <a:gd name="T0" fmla="*/ 96 w 96"/>
                    <a:gd name="T1" fmla="*/ 87 h 87"/>
                    <a:gd name="T2" fmla="*/ 48 w 96"/>
                    <a:gd name="T3" fmla="*/ 0 h 87"/>
                    <a:gd name="T4" fmla="*/ 0 w 96"/>
                    <a:gd name="T5" fmla="*/ 87 h 87"/>
                    <a:gd name="T6" fmla="*/ 96 w 96"/>
                    <a:gd name="T7" fmla="*/ 87 h 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6"/>
                    <a:gd name="T13" fmla="*/ 0 h 87"/>
                    <a:gd name="T14" fmla="*/ 96 w 96"/>
                    <a:gd name="T15" fmla="*/ 87 h 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6" h="87">
                      <a:moveTo>
                        <a:pt x="96" y="87"/>
                      </a:moveTo>
                      <a:lnTo>
                        <a:pt x="48" y="0"/>
                      </a:lnTo>
                      <a:lnTo>
                        <a:pt x="0" y="87"/>
                      </a:lnTo>
                      <a:lnTo>
                        <a:pt x="96" y="87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6" name="Rectangle 83"/>
            <p:cNvSpPr>
              <a:spLocks noChangeArrowheads="1"/>
            </p:cNvSpPr>
            <p:nvPr/>
          </p:nvSpPr>
          <p:spPr bwMode="auto">
            <a:xfrm>
              <a:off x="2726" y="3779"/>
              <a:ext cx="766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Rectangle 84"/>
            <p:cNvSpPr>
              <a:spLocks noChangeArrowheads="1"/>
            </p:cNvSpPr>
            <p:nvPr/>
          </p:nvSpPr>
          <p:spPr bwMode="auto">
            <a:xfrm>
              <a:off x="2771" y="3806"/>
              <a:ext cx="304" cy="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/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Evaporator</a:t>
              </a:r>
              <a:endParaRPr lang="en-US" sz="1900" b="1">
                <a:latin typeface="Arial" charset="0"/>
              </a:endParaRPr>
            </a:p>
          </p:txBody>
        </p:sp>
        <p:sp>
          <p:nvSpPr>
            <p:cNvPr id="18" name="Rectangle 85"/>
            <p:cNvSpPr>
              <a:spLocks noChangeArrowheads="1"/>
            </p:cNvSpPr>
            <p:nvPr/>
          </p:nvSpPr>
          <p:spPr bwMode="auto">
            <a:xfrm>
              <a:off x="4391" y="2010"/>
              <a:ext cx="616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Rectangle 86"/>
            <p:cNvSpPr>
              <a:spLocks noChangeArrowheads="1"/>
            </p:cNvSpPr>
            <p:nvPr/>
          </p:nvSpPr>
          <p:spPr bwMode="auto">
            <a:xfrm>
              <a:off x="4435" y="2037"/>
              <a:ext cx="336" cy="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/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Heat Output</a:t>
              </a:r>
              <a:endParaRPr lang="en-US" sz="1900" b="1">
                <a:latin typeface="Arial" charset="0"/>
              </a:endParaRPr>
            </a:p>
          </p:txBody>
        </p:sp>
        <p:sp>
          <p:nvSpPr>
            <p:cNvPr id="20" name="Rectangle 87"/>
            <p:cNvSpPr>
              <a:spLocks noChangeArrowheads="1"/>
            </p:cNvSpPr>
            <p:nvPr/>
          </p:nvSpPr>
          <p:spPr bwMode="auto">
            <a:xfrm>
              <a:off x="4470" y="3802"/>
              <a:ext cx="566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Rectangle 88"/>
            <p:cNvSpPr>
              <a:spLocks noChangeArrowheads="1"/>
            </p:cNvSpPr>
            <p:nvPr/>
          </p:nvSpPr>
          <p:spPr bwMode="auto">
            <a:xfrm>
              <a:off x="4514" y="3830"/>
              <a:ext cx="304" cy="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/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Condenser</a:t>
              </a:r>
              <a:endParaRPr lang="en-US" sz="1900" b="1">
                <a:latin typeface="Arial" charset="0"/>
              </a:endParaRPr>
            </a:p>
          </p:txBody>
        </p:sp>
        <p:sp>
          <p:nvSpPr>
            <p:cNvPr id="22" name="Rectangle 89"/>
            <p:cNvSpPr>
              <a:spLocks noChangeArrowheads="1"/>
            </p:cNvSpPr>
            <p:nvPr/>
          </p:nvSpPr>
          <p:spPr bwMode="auto">
            <a:xfrm>
              <a:off x="2819" y="2016"/>
              <a:ext cx="540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Rectangle 90"/>
            <p:cNvSpPr>
              <a:spLocks noChangeArrowheads="1"/>
            </p:cNvSpPr>
            <p:nvPr/>
          </p:nvSpPr>
          <p:spPr bwMode="auto">
            <a:xfrm>
              <a:off x="2863" y="2044"/>
              <a:ext cx="288" cy="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/>
              <a:r>
                <a:rPr lang="en-US" sz="1200" dirty="0">
                  <a:solidFill>
                    <a:srgbClr val="000000"/>
                  </a:solidFill>
                  <a:latin typeface="Arial" charset="0"/>
                </a:rPr>
                <a:t>Heat Input</a:t>
              </a:r>
              <a:endParaRPr lang="en-US" sz="1900" b="1" dirty="0">
                <a:latin typeface="Arial" charset="0"/>
              </a:endParaRPr>
            </a:p>
          </p:txBody>
        </p:sp>
        <p:sp>
          <p:nvSpPr>
            <p:cNvPr id="24" name="Rectangle 91"/>
            <p:cNvSpPr>
              <a:spLocks noChangeArrowheads="1"/>
            </p:cNvSpPr>
            <p:nvPr/>
          </p:nvSpPr>
          <p:spPr bwMode="auto">
            <a:xfrm>
              <a:off x="3506" y="1991"/>
              <a:ext cx="300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Rectangle 92"/>
            <p:cNvSpPr>
              <a:spLocks noChangeArrowheads="1"/>
            </p:cNvSpPr>
            <p:nvPr/>
          </p:nvSpPr>
          <p:spPr bwMode="auto">
            <a:xfrm>
              <a:off x="3550" y="2019"/>
              <a:ext cx="135" cy="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/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Wick</a:t>
              </a:r>
              <a:endParaRPr lang="en-US" sz="1900" b="1">
                <a:latin typeface="Arial" charset="0"/>
              </a:endParaRPr>
            </a:p>
          </p:txBody>
        </p:sp>
        <p:sp>
          <p:nvSpPr>
            <p:cNvPr id="26" name="Rectangle 93"/>
            <p:cNvSpPr>
              <a:spLocks noChangeArrowheads="1"/>
            </p:cNvSpPr>
            <p:nvPr/>
          </p:nvSpPr>
          <p:spPr bwMode="auto">
            <a:xfrm>
              <a:off x="3805" y="2276"/>
              <a:ext cx="582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Rectangle 94"/>
            <p:cNvSpPr>
              <a:spLocks noChangeArrowheads="1"/>
            </p:cNvSpPr>
            <p:nvPr/>
          </p:nvSpPr>
          <p:spPr bwMode="auto">
            <a:xfrm>
              <a:off x="3849" y="2304"/>
              <a:ext cx="315" cy="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/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Vapor Flow</a:t>
              </a:r>
              <a:endParaRPr lang="en-US" sz="1900" b="1">
                <a:latin typeface="Arial" charset="0"/>
              </a:endParaRPr>
            </a:p>
          </p:txBody>
        </p:sp>
        <p:sp>
          <p:nvSpPr>
            <p:cNvPr id="28" name="Rectangle 95"/>
            <p:cNvSpPr>
              <a:spLocks noChangeArrowheads="1"/>
            </p:cNvSpPr>
            <p:nvPr/>
          </p:nvSpPr>
          <p:spPr bwMode="auto">
            <a:xfrm>
              <a:off x="3558" y="3537"/>
              <a:ext cx="669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Rectangle 96"/>
            <p:cNvSpPr>
              <a:spLocks noChangeArrowheads="1"/>
            </p:cNvSpPr>
            <p:nvPr/>
          </p:nvSpPr>
          <p:spPr bwMode="auto">
            <a:xfrm>
              <a:off x="3602" y="3564"/>
              <a:ext cx="369" cy="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/>
              <a:r>
                <a:rPr lang="en-US" sz="1200">
                  <a:solidFill>
                    <a:srgbClr val="000000"/>
                  </a:solidFill>
                  <a:latin typeface="Arial" charset="0"/>
                </a:rPr>
                <a:t>Liquid Return</a:t>
              </a:r>
              <a:endParaRPr lang="en-US" sz="1900" b="1">
                <a:latin typeface="Arial" charset="0"/>
              </a:endParaRPr>
            </a:p>
          </p:txBody>
        </p:sp>
        <p:grpSp>
          <p:nvGrpSpPr>
            <p:cNvPr id="30" name="Group 97"/>
            <p:cNvGrpSpPr>
              <a:grpSpLocks/>
            </p:cNvGrpSpPr>
            <p:nvPr/>
          </p:nvGrpSpPr>
          <p:grpSpPr bwMode="auto">
            <a:xfrm>
              <a:off x="3427" y="2138"/>
              <a:ext cx="180" cy="660"/>
              <a:chOff x="3427" y="2138"/>
              <a:chExt cx="180" cy="660"/>
            </a:xfrm>
          </p:grpSpPr>
          <p:sp>
            <p:nvSpPr>
              <p:cNvPr id="152" name="Line 98"/>
              <p:cNvSpPr>
                <a:spLocks noChangeShapeType="1"/>
              </p:cNvSpPr>
              <p:nvPr/>
            </p:nvSpPr>
            <p:spPr bwMode="auto">
              <a:xfrm flipH="1">
                <a:off x="3450" y="2138"/>
                <a:ext cx="157" cy="620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" name="Freeform 99"/>
              <p:cNvSpPr>
                <a:spLocks/>
              </p:cNvSpPr>
              <p:nvPr/>
            </p:nvSpPr>
            <p:spPr bwMode="auto">
              <a:xfrm>
                <a:off x="3427" y="2751"/>
                <a:ext cx="46" cy="47"/>
              </a:xfrm>
              <a:custGeom>
                <a:avLst/>
                <a:gdLst>
                  <a:gd name="T0" fmla="*/ 0 w 93"/>
                  <a:gd name="T1" fmla="*/ 0 h 96"/>
                  <a:gd name="T2" fmla="*/ 26 w 93"/>
                  <a:gd name="T3" fmla="*/ 96 h 96"/>
                  <a:gd name="T4" fmla="*/ 93 w 93"/>
                  <a:gd name="T5" fmla="*/ 21 h 96"/>
                  <a:gd name="T6" fmla="*/ 0 w 93"/>
                  <a:gd name="T7" fmla="*/ 0 h 9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3"/>
                  <a:gd name="T13" fmla="*/ 0 h 96"/>
                  <a:gd name="T14" fmla="*/ 93 w 93"/>
                  <a:gd name="T15" fmla="*/ 96 h 9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3" h="96">
                    <a:moveTo>
                      <a:pt x="0" y="0"/>
                    </a:moveTo>
                    <a:lnTo>
                      <a:pt x="26" y="96"/>
                    </a:lnTo>
                    <a:lnTo>
                      <a:pt x="93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1" name="Group 100"/>
            <p:cNvGrpSpPr>
              <a:grpSpLocks/>
            </p:cNvGrpSpPr>
            <p:nvPr/>
          </p:nvGrpSpPr>
          <p:grpSpPr bwMode="auto">
            <a:xfrm>
              <a:off x="3598" y="2435"/>
              <a:ext cx="301" cy="576"/>
              <a:chOff x="3598" y="2435"/>
              <a:chExt cx="301" cy="576"/>
            </a:xfrm>
          </p:grpSpPr>
          <p:sp>
            <p:nvSpPr>
              <p:cNvPr id="150" name="Line 101"/>
              <p:cNvSpPr>
                <a:spLocks noChangeShapeType="1"/>
              </p:cNvSpPr>
              <p:nvPr/>
            </p:nvSpPr>
            <p:spPr bwMode="auto">
              <a:xfrm flipH="1">
                <a:off x="3620" y="2435"/>
                <a:ext cx="279" cy="538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" name="Freeform 102"/>
              <p:cNvSpPr>
                <a:spLocks/>
              </p:cNvSpPr>
              <p:nvPr/>
            </p:nvSpPr>
            <p:spPr bwMode="auto">
              <a:xfrm>
                <a:off x="3598" y="2962"/>
                <a:ext cx="44" cy="49"/>
              </a:xfrm>
              <a:custGeom>
                <a:avLst/>
                <a:gdLst>
                  <a:gd name="T0" fmla="*/ 0 w 87"/>
                  <a:gd name="T1" fmla="*/ 0 h 98"/>
                  <a:gd name="T2" fmla="*/ 3 w 87"/>
                  <a:gd name="T3" fmla="*/ 98 h 98"/>
                  <a:gd name="T4" fmla="*/ 87 w 87"/>
                  <a:gd name="T5" fmla="*/ 39 h 98"/>
                  <a:gd name="T6" fmla="*/ 0 w 87"/>
                  <a:gd name="T7" fmla="*/ 0 h 9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7"/>
                  <a:gd name="T13" fmla="*/ 0 h 98"/>
                  <a:gd name="T14" fmla="*/ 87 w 87"/>
                  <a:gd name="T15" fmla="*/ 98 h 9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7" h="98">
                    <a:moveTo>
                      <a:pt x="0" y="0"/>
                    </a:moveTo>
                    <a:lnTo>
                      <a:pt x="3" y="98"/>
                    </a:lnTo>
                    <a:lnTo>
                      <a:pt x="87" y="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2" name="Group 103"/>
            <p:cNvGrpSpPr>
              <a:grpSpLocks/>
            </p:cNvGrpSpPr>
            <p:nvPr/>
          </p:nvGrpSpPr>
          <p:grpSpPr bwMode="auto">
            <a:xfrm>
              <a:off x="3393" y="2977"/>
              <a:ext cx="300" cy="44"/>
              <a:chOff x="3393" y="2977"/>
              <a:chExt cx="300" cy="44"/>
            </a:xfrm>
          </p:grpSpPr>
          <p:sp>
            <p:nvSpPr>
              <p:cNvPr id="148" name="Line 104"/>
              <p:cNvSpPr>
                <a:spLocks noChangeShapeType="1"/>
              </p:cNvSpPr>
              <p:nvPr/>
            </p:nvSpPr>
            <p:spPr bwMode="auto">
              <a:xfrm>
                <a:off x="3393" y="2999"/>
                <a:ext cx="254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" name="Freeform 105"/>
              <p:cNvSpPr>
                <a:spLocks/>
              </p:cNvSpPr>
              <p:nvPr/>
            </p:nvSpPr>
            <p:spPr bwMode="auto">
              <a:xfrm>
                <a:off x="3645" y="2977"/>
                <a:ext cx="48" cy="44"/>
              </a:xfrm>
              <a:custGeom>
                <a:avLst/>
                <a:gdLst>
                  <a:gd name="T0" fmla="*/ 0 w 94"/>
                  <a:gd name="T1" fmla="*/ 88 h 88"/>
                  <a:gd name="T2" fmla="*/ 94 w 94"/>
                  <a:gd name="T3" fmla="*/ 43 h 88"/>
                  <a:gd name="T4" fmla="*/ 0 w 94"/>
                  <a:gd name="T5" fmla="*/ 0 h 88"/>
                  <a:gd name="T6" fmla="*/ 0 w 94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4"/>
                  <a:gd name="T13" fmla="*/ 0 h 88"/>
                  <a:gd name="T14" fmla="*/ 94 w 94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4" h="88">
                    <a:moveTo>
                      <a:pt x="0" y="88"/>
                    </a:moveTo>
                    <a:lnTo>
                      <a:pt x="94" y="43"/>
                    </a:lnTo>
                    <a:lnTo>
                      <a:pt x="0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3" name="Group 106"/>
            <p:cNvGrpSpPr>
              <a:grpSpLocks/>
            </p:cNvGrpSpPr>
            <p:nvPr/>
          </p:nvGrpSpPr>
          <p:grpSpPr bwMode="auto">
            <a:xfrm>
              <a:off x="3939" y="2934"/>
              <a:ext cx="300" cy="44"/>
              <a:chOff x="3939" y="2934"/>
              <a:chExt cx="300" cy="44"/>
            </a:xfrm>
          </p:grpSpPr>
          <p:sp>
            <p:nvSpPr>
              <p:cNvPr id="146" name="Line 107"/>
              <p:cNvSpPr>
                <a:spLocks noChangeShapeType="1"/>
              </p:cNvSpPr>
              <p:nvPr/>
            </p:nvSpPr>
            <p:spPr bwMode="auto">
              <a:xfrm>
                <a:off x="3939" y="2956"/>
                <a:ext cx="254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" name="Freeform 108"/>
              <p:cNvSpPr>
                <a:spLocks/>
              </p:cNvSpPr>
              <p:nvPr/>
            </p:nvSpPr>
            <p:spPr bwMode="auto">
              <a:xfrm>
                <a:off x="4191" y="2934"/>
                <a:ext cx="48" cy="44"/>
              </a:xfrm>
              <a:custGeom>
                <a:avLst/>
                <a:gdLst>
                  <a:gd name="T0" fmla="*/ 0 w 94"/>
                  <a:gd name="T1" fmla="*/ 88 h 88"/>
                  <a:gd name="T2" fmla="*/ 94 w 94"/>
                  <a:gd name="T3" fmla="*/ 43 h 88"/>
                  <a:gd name="T4" fmla="*/ 0 w 94"/>
                  <a:gd name="T5" fmla="*/ 0 h 88"/>
                  <a:gd name="T6" fmla="*/ 0 w 94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4"/>
                  <a:gd name="T13" fmla="*/ 0 h 88"/>
                  <a:gd name="T14" fmla="*/ 94 w 94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4" h="88">
                    <a:moveTo>
                      <a:pt x="0" y="88"/>
                    </a:moveTo>
                    <a:lnTo>
                      <a:pt x="94" y="43"/>
                    </a:lnTo>
                    <a:lnTo>
                      <a:pt x="0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4" name="Group 109"/>
            <p:cNvGrpSpPr>
              <a:grpSpLocks/>
            </p:cNvGrpSpPr>
            <p:nvPr/>
          </p:nvGrpSpPr>
          <p:grpSpPr bwMode="auto">
            <a:xfrm>
              <a:off x="4092" y="3037"/>
              <a:ext cx="300" cy="44"/>
              <a:chOff x="4092" y="3037"/>
              <a:chExt cx="300" cy="44"/>
            </a:xfrm>
          </p:grpSpPr>
          <p:sp>
            <p:nvSpPr>
              <p:cNvPr id="144" name="Line 110"/>
              <p:cNvSpPr>
                <a:spLocks noChangeShapeType="1"/>
              </p:cNvSpPr>
              <p:nvPr/>
            </p:nvSpPr>
            <p:spPr bwMode="auto">
              <a:xfrm>
                <a:off x="4092" y="3059"/>
                <a:ext cx="254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" name="Freeform 111"/>
              <p:cNvSpPr>
                <a:spLocks/>
              </p:cNvSpPr>
              <p:nvPr/>
            </p:nvSpPr>
            <p:spPr bwMode="auto">
              <a:xfrm>
                <a:off x="4345" y="3037"/>
                <a:ext cx="47" cy="44"/>
              </a:xfrm>
              <a:custGeom>
                <a:avLst/>
                <a:gdLst>
                  <a:gd name="T0" fmla="*/ 0 w 95"/>
                  <a:gd name="T1" fmla="*/ 88 h 88"/>
                  <a:gd name="T2" fmla="*/ 95 w 95"/>
                  <a:gd name="T3" fmla="*/ 43 h 88"/>
                  <a:gd name="T4" fmla="*/ 0 w 95"/>
                  <a:gd name="T5" fmla="*/ 0 h 88"/>
                  <a:gd name="T6" fmla="*/ 0 w 95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5"/>
                  <a:gd name="T13" fmla="*/ 0 h 88"/>
                  <a:gd name="T14" fmla="*/ 95 w 95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5" h="88">
                    <a:moveTo>
                      <a:pt x="0" y="88"/>
                    </a:moveTo>
                    <a:lnTo>
                      <a:pt x="95" y="43"/>
                    </a:lnTo>
                    <a:lnTo>
                      <a:pt x="0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5" name="Group 112"/>
            <p:cNvGrpSpPr>
              <a:grpSpLocks/>
            </p:cNvGrpSpPr>
            <p:nvPr/>
          </p:nvGrpSpPr>
          <p:grpSpPr bwMode="auto">
            <a:xfrm>
              <a:off x="4532" y="3049"/>
              <a:ext cx="299" cy="44"/>
              <a:chOff x="4532" y="3049"/>
              <a:chExt cx="299" cy="44"/>
            </a:xfrm>
          </p:grpSpPr>
          <p:sp>
            <p:nvSpPr>
              <p:cNvPr id="142" name="Line 113"/>
              <p:cNvSpPr>
                <a:spLocks noChangeShapeType="1"/>
              </p:cNvSpPr>
              <p:nvPr/>
            </p:nvSpPr>
            <p:spPr bwMode="auto">
              <a:xfrm>
                <a:off x="4532" y="3071"/>
                <a:ext cx="254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" name="Freeform 114"/>
              <p:cNvSpPr>
                <a:spLocks/>
              </p:cNvSpPr>
              <p:nvPr/>
            </p:nvSpPr>
            <p:spPr bwMode="auto">
              <a:xfrm>
                <a:off x="4784" y="3049"/>
                <a:ext cx="47" cy="44"/>
              </a:xfrm>
              <a:custGeom>
                <a:avLst/>
                <a:gdLst>
                  <a:gd name="T0" fmla="*/ 0 w 95"/>
                  <a:gd name="T1" fmla="*/ 88 h 88"/>
                  <a:gd name="T2" fmla="*/ 95 w 95"/>
                  <a:gd name="T3" fmla="*/ 43 h 88"/>
                  <a:gd name="T4" fmla="*/ 0 w 95"/>
                  <a:gd name="T5" fmla="*/ 0 h 88"/>
                  <a:gd name="T6" fmla="*/ 0 w 95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5"/>
                  <a:gd name="T13" fmla="*/ 0 h 88"/>
                  <a:gd name="T14" fmla="*/ 95 w 95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5" h="88">
                    <a:moveTo>
                      <a:pt x="0" y="88"/>
                    </a:moveTo>
                    <a:lnTo>
                      <a:pt x="95" y="43"/>
                    </a:lnTo>
                    <a:lnTo>
                      <a:pt x="0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6" name="Group 115"/>
            <p:cNvGrpSpPr>
              <a:grpSpLocks/>
            </p:cNvGrpSpPr>
            <p:nvPr/>
          </p:nvGrpSpPr>
          <p:grpSpPr bwMode="auto">
            <a:xfrm>
              <a:off x="4712" y="2928"/>
              <a:ext cx="299" cy="44"/>
              <a:chOff x="4712" y="2928"/>
              <a:chExt cx="299" cy="44"/>
            </a:xfrm>
          </p:grpSpPr>
          <p:sp>
            <p:nvSpPr>
              <p:cNvPr id="140" name="Line 116"/>
              <p:cNvSpPr>
                <a:spLocks noChangeShapeType="1"/>
              </p:cNvSpPr>
              <p:nvPr/>
            </p:nvSpPr>
            <p:spPr bwMode="auto">
              <a:xfrm>
                <a:off x="4712" y="2950"/>
                <a:ext cx="254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1" name="Freeform 117"/>
              <p:cNvSpPr>
                <a:spLocks/>
              </p:cNvSpPr>
              <p:nvPr/>
            </p:nvSpPr>
            <p:spPr bwMode="auto">
              <a:xfrm>
                <a:off x="4964" y="2928"/>
                <a:ext cx="47" cy="44"/>
              </a:xfrm>
              <a:custGeom>
                <a:avLst/>
                <a:gdLst>
                  <a:gd name="T0" fmla="*/ 0 w 95"/>
                  <a:gd name="T1" fmla="*/ 88 h 88"/>
                  <a:gd name="T2" fmla="*/ 95 w 95"/>
                  <a:gd name="T3" fmla="*/ 43 h 88"/>
                  <a:gd name="T4" fmla="*/ 0 w 95"/>
                  <a:gd name="T5" fmla="*/ 0 h 88"/>
                  <a:gd name="T6" fmla="*/ 0 w 95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5"/>
                  <a:gd name="T13" fmla="*/ 0 h 88"/>
                  <a:gd name="T14" fmla="*/ 95 w 95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5" h="88">
                    <a:moveTo>
                      <a:pt x="0" y="88"/>
                    </a:moveTo>
                    <a:lnTo>
                      <a:pt x="95" y="43"/>
                    </a:lnTo>
                    <a:lnTo>
                      <a:pt x="0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37" name="Group 118"/>
            <p:cNvGrpSpPr>
              <a:grpSpLocks/>
            </p:cNvGrpSpPr>
            <p:nvPr/>
          </p:nvGrpSpPr>
          <p:grpSpPr bwMode="auto">
            <a:xfrm>
              <a:off x="4153" y="3095"/>
              <a:ext cx="897" cy="121"/>
              <a:chOff x="4153" y="3095"/>
              <a:chExt cx="897" cy="121"/>
            </a:xfrm>
          </p:grpSpPr>
          <p:grpSp>
            <p:nvGrpSpPr>
              <p:cNvPr id="125" name="Group 119"/>
              <p:cNvGrpSpPr>
                <a:grpSpLocks/>
              </p:cNvGrpSpPr>
              <p:nvPr/>
            </p:nvGrpSpPr>
            <p:grpSpPr bwMode="auto">
              <a:xfrm>
                <a:off x="4153" y="3095"/>
                <a:ext cx="192" cy="121"/>
                <a:chOff x="4153" y="3095"/>
                <a:chExt cx="192" cy="121"/>
              </a:xfrm>
            </p:grpSpPr>
            <p:sp>
              <p:nvSpPr>
                <p:cNvPr id="138" name="Freeform 120"/>
                <p:cNvSpPr>
                  <a:spLocks/>
                </p:cNvSpPr>
                <p:nvPr/>
              </p:nvSpPr>
              <p:spPr bwMode="auto">
                <a:xfrm>
                  <a:off x="4153" y="3095"/>
                  <a:ext cx="168" cy="79"/>
                </a:xfrm>
                <a:custGeom>
                  <a:avLst/>
                  <a:gdLst>
                    <a:gd name="T0" fmla="*/ 0 w 337"/>
                    <a:gd name="T1" fmla="*/ 0 h 158"/>
                    <a:gd name="T2" fmla="*/ 29 w 337"/>
                    <a:gd name="T3" fmla="*/ 1 h 158"/>
                    <a:gd name="T4" fmla="*/ 57 w 337"/>
                    <a:gd name="T5" fmla="*/ 3 h 158"/>
                    <a:gd name="T6" fmla="*/ 84 w 337"/>
                    <a:gd name="T7" fmla="*/ 7 h 158"/>
                    <a:gd name="T8" fmla="*/ 111 w 337"/>
                    <a:gd name="T9" fmla="*/ 11 h 158"/>
                    <a:gd name="T10" fmla="*/ 162 w 337"/>
                    <a:gd name="T11" fmla="*/ 25 h 158"/>
                    <a:gd name="T12" fmla="*/ 208 w 337"/>
                    <a:gd name="T13" fmla="*/ 43 h 158"/>
                    <a:gd name="T14" fmla="*/ 249 w 337"/>
                    <a:gd name="T15" fmla="*/ 67 h 158"/>
                    <a:gd name="T16" fmla="*/ 267 w 337"/>
                    <a:gd name="T17" fmla="*/ 80 h 158"/>
                    <a:gd name="T18" fmla="*/ 285 w 337"/>
                    <a:gd name="T19" fmla="*/ 94 h 158"/>
                    <a:gd name="T20" fmla="*/ 301 w 337"/>
                    <a:gd name="T21" fmla="*/ 109 h 158"/>
                    <a:gd name="T22" fmla="*/ 314 w 337"/>
                    <a:gd name="T23" fmla="*/ 124 h 158"/>
                    <a:gd name="T24" fmla="*/ 327 w 337"/>
                    <a:gd name="T25" fmla="*/ 141 h 158"/>
                    <a:gd name="T26" fmla="*/ 337 w 337"/>
                    <a:gd name="T27" fmla="*/ 158 h 15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7"/>
                    <a:gd name="T43" fmla="*/ 0 h 158"/>
                    <a:gd name="T44" fmla="*/ 337 w 337"/>
                    <a:gd name="T45" fmla="*/ 158 h 158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7" h="158">
                      <a:moveTo>
                        <a:pt x="0" y="0"/>
                      </a:moveTo>
                      <a:lnTo>
                        <a:pt x="29" y="1"/>
                      </a:lnTo>
                      <a:lnTo>
                        <a:pt x="57" y="3"/>
                      </a:lnTo>
                      <a:lnTo>
                        <a:pt x="84" y="7"/>
                      </a:lnTo>
                      <a:lnTo>
                        <a:pt x="111" y="11"/>
                      </a:lnTo>
                      <a:lnTo>
                        <a:pt x="162" y="25"/>
                      </a:lnTo>
                      <a:lnTo>
                        <a:pt x="208" y="43"/>
                      </a:lnTo>
                      <a:lnTo>
                        <a:pt x="249" y="67"/>
                      </a:lnTo>
                      <a:lnTo>
                        <a:pt x="267" y="80"/>
                      </a:lnTo>
                      <a:lnTo>
                        <a:pt x="285" y="94"/>
                      </a:lnTo>
                      <a:lnTo>
                        <a:pt x="301" y="109"/>
                      </a:lnTo>
                      <a:lnTo>
                        <a:pt x="314" y="124"/>
                      </a:lnTo>
                      <a:lnTo>
                        <a:pt x="327" y="141"/>
                      </a:lnTo>
                      <a:lnTo>
                        <a:pt x="337" y="158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" name="Freeform 121"/>
                <p:cNvSpPr>
                  <a:spLocks/>
                </p:cNvSpPr>
                <p:nvPr/>
              </p:nvSpPr>
              <p:spPr bwMode="auto">
                <a:xfrm>
                  <a:off x="4298" y="3170"/>
                  <a:ext cx="47" cy="46"/>
                </a:xfrm>
                <a:custGeom>
                  <a:avLst/>
                  <a:gdLst>
                    <a:gd name="T0" fmla="*/ 0 w 93"/>
                    <a:gd name="T1" fmla="*/ 20 h 94"/>
                    <a:gd name="T2" fmla="*/ 69 w 93"/>
                    <a:gd name="T3" fmla="*/ 94 h 94"/>
                    <a:gd name="T4" fmla="*/ 93 w 93"/>
                    <a:gd name="T5" fmla="*/ 0 h 94"/>
                    <a:gd name="T6" fmla="*/ 0 w 93"/>
                    <a:gd name="T7" fmla="*/ 20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4"/>
                    <a:gd name="T14" fmla="*/ 93 w 93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4">
                      <a:moveTo>
                        <a:pt x="0" y="20"/>
                      </a:moveTo>
                      <a:lnTo>
                        <a:pt x="69" y="94"/>
                      </a:lnTo>
                      <a:lnTo>
                        <a:pt x="9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26" name="Group 122"/>
              <p:cNvGrpSpPr>
                <a:grpSpLocks/>
              </p:cNvGrpSpPr>
              <p:nvPr/>
            </p:nvGrpSpPr>
            <p:grpSpPr bwMode="auto">
              <a:xfrm>
                <a:off x="4329" y="3095"/>
                <a:ext cx="192" cy="121"/>
                <a:chOff x="4329" y="3095"/>
                <a:chExt cx="192" cy="121"/>
              </a:xfrm>
            </p:grpSpPr>
            <p:sp>
              <p:nvSpPr>
                <p:cNvPr id="136" name="Freeform 123"/>
                <p:cNvSpPr>
                  <a:spLocks/>
                </p:cNvSpPr>
                <p:nvPr/>
              </p:nvSpPr>
              <p:spPr bwMode="auto">
                <a:xfrm>
                  <a:off x="4329" y="3095"/>
                  <a:ext cx="168" cy="79"/>
                </a:xfrm>
                <a:custGeom>
                  <a:avLst/>
                  <a:gdLst>
                    <a:gd name="T0" fmla="*/ 0 w 338"/>
                    <a:gd name="T1" fmla="*/ 0 h 158"/>
                    <a:gd name="T2" fmla="*/ 29 w 338"/>
                    <a:gd name="T3" fmla="*/ 1 h 158"/>
                    <a:gd name="T4" fmla="*/ 57 w 338"/>
                    <a:gd name="T5" fmla="*/ 3 h 158"/>
                    <a:gd name="T6" fmla="*/ 84 w 338"/>
                    <a:gd name="T7" fmla="*/ 7 h 158"/>
                    <a:gd name="T8" fmla="*/ 112 w 338"/>
                    <a:gd name="T9" fmla="*/ 11 h 158"/>
                    <a:gd name="T10" fmla="*/ 162 w 338"/>
                    <a:gd name="T11" fmla="*/ 25 h 158"/>
                    <a:gd name="T12" fmla="*/ 208 w 338"/>
                    <a:gd name="T13" fmla="*/ 43 h 158"/>
                    <a:gd name="T14" fmla="*/ 249 w 338"/>
                    <a:gd name="T15" fmla="*/ 67 h 158"/>
                    <a:gd name="T16" fmla="*/ 267 w 338"/>
                    <a:gd name="T17" fmla="*/ 80 h 158"/>
                    <a:gd name="T18" fmla="*/ 286 w 338"/>
                    <a:gd name="T19" fmla="*/ 94 h 158"/>
                    <a:gd name="T20" fmla="*/ 301 w 338"/>
                    <a:gd name="T21" fmla="*/ 109 h 158"/>
                    <a:gd name="T22" fmla="*/ 315 w 338"/>
                    <a:gd name="T23" fmla="*/ 124 h 158"/>
                    <a:gd name="T24" fmla="*/ 327 w 338"/>
                    <a:gd name="T25" fmla="*/ 141 h 158"/>
                    <a:gd name="T26" fmla="*/ 338 w 338"/>
                    <a:gd name="T27" fmla="*/ 158 h 15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8"/>
                    <a:gd name="T43" fmla="*/ 0 h 158"/>
                    <a:gd name="T44" fmla="*/ 338 w 338"/>
                    <a:gd name="T45" fmla="*/ 158 h 158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8" h="158">
                      <a:moveTo>
                        <a:pt x="0" y="0"/>
                      </a:moveTo>
                      <a:lnTo>
                        <a:pt x="29" y="1"/>
                      </a:lnTo>
                      <a:lnTo>
                        <a:pt x="57" y="3"/>
                      </a:lnTo>
                      <a:lnTo>
                        <a:pt x="84" y="7"/>
                      </a:lnTo>
                      <a:lnTo>
                        <a:pt x="112" y="11"/>
                      </a:lnTo>
                      <a:lnTo>
                        <a:pt x="162" y="25"/>
                      </a:lnTo>
                      <a:lnTo>
                        <a:pt x="208" y="43"/>
                      </a:lnTo>
                      <a:lnTo>
                        <a:pt x="249" y="67"/>
                      </a:lnTo>
                      <a:lnTo>
                        <a:pt x="267" y="80"/>
                      </a:lnTo>
                      <a:lnTo>
                        <a:pt x="286" y="94"/>
                      </a:lnTo>
                      <a:lnTo>
                        <a:pt x="301" y="109"/>
                      </a:lnTo>
                      <a:lnTo>
                        <a:pt x="315" y="124"/>
                      </a:lnTo>
                      <a:lnTo>
                        <a:pt x="327" y="141"/>
                      </a:lnTo>
                      <a:lnTo>
                        <a:pt x="338" y="158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" name="Freeform 124"/>
                <p:cNvSpPr>
                  <a:spLocks/>
                </p:cNvSpPr>
                <p:nvPr/>
              </p:nvSpPr>
              <p:spPr bwMode="auto">
                <a:xfrm>
                  <a:off x="4474" y="3170"/>
                  <a:ext cx="47" cy="46"/>
                </a:xfrm>
                <a:custGeom>
                  <a:avLst/>
                  <a:gdLst>
                    <a:gd name="T0" fmla="*/ 0 w 93"/>
                    <a:gd name="T1" fmla="*/ 20 h 94"/>
                    <a:gd name="T2" fmla="*/ 68 w 93"/>
                    <a:gd name="T3" fmla="*/ 94 h 94"/>
                    <a:gd name="T4" fmla="*/ 93 w 93"/>
                    <a:gd name="T5" fmla="*/ 0 h 94"/>
                    <a:gd name="T6" fmla="*/ 0 w 93"/>
                    <a:gd name="T7" fmla="*/ 20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4"/>
                    <a:gd name="T14" fmla="*/ 93 w 93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4">
                      <a:moveTo>
                        <a:pt x="0" y="20"/>
                      </a:moveTo>
                      <a:lnTo>
                        <a:pt x="68" y="94"/>
                      </a:lnTo>
                      <a:lnTo>
                        <a:pt x="9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27" name="Group 495"/>
              <p:cNvGrpSpPr>
                <a:grpSpLocks/>
              </p:cNvGrpSpPr>
              <p:nvPr/>
            </p:nvGrpSpPr>
            <p:grpSpPr bwMode="auto">
              <a:xfrm>
                <a:off x="4506" y="3095"/>
                <a:ext cx="191" cy="121"/>
                <a:chOff x="4506" y="3095"/>
                <a:chExt cx="191" cy="121"/>
              </a:xfrm>
            </p:grpSpPr>
            <p:sp>
              <p:nvSpPr>
                <p:cNvPr id="134" name="Freeform 126"/>
                <p:cNvSpPr>
                  <a:spLocks/>
                </p:cNvSpPr>
                <p:nvPr/>
              </p:nvSpPr>
              <p:spPr bwMode="auto">
                <a:xfrm>
                  <a:off x="4506" y="3095"/>
                  <a:ext cx="167" cy="79"/>
                </a:xfrm>
                <a:custGeom>
                  <a:avLst/>
                  <a:gdLst>
                    <a:gd name="T0" fmla="*/ 0 w 336"/>
                    <a:gd name="T1" fmla="*/ 0 h 158"/>
                    <a:gd name="T2" fmla="*/ 29 w 336"/>
                    <a:gd name="T3" fmla="*/ 1 h 158"/>
                    <a:gd name="T4" fmla="*/ 57 w 336"/>
                    <a:gd name="T5" fmla="*/ 3 h 158"/>
                    <a:gd name="T6" fmla="*/ 84 w 336"/>
                    <a:gd name="T7" fmla="*/ 7 h 158"/>
                    <a:gd name="T8" fmla="*/ 110 w 336"/>
                    <a:gd name="T9" fmla="*/ 11 h 158"/>
                    <a:gd name="T10" fmla="*/ 160 w 336"/>
                    <a:gd name="T11" fmla="*/ 25 h 158"/>
                    <a:gd name="T12" fmla="*/ 208 w 336"/>
                    <a:gd name="T13" fmla="*/ 43 h 158"/>
                    <a:gd name="T14" fmla="*/ 249 w 336"/>
                    <a:gd name="T15" fmla="*/ 67 h 158"/>
                    <a:gd name="T16" fmla="*/ 267 w 336"/>
                    <a:gd name="T17" fmla="*/ 80 h 158"/>
                    <a:gd name="T18" fmla="*/ 284 w 336"/>
                    <a:gd name="T19" fmla="*/ 94 h 158"/>
                    <a:gd name="T20" fmla="*/ 299 w 336"/>
                    <a:gd name="T21" fmla="*/ 109 h 158"/>
                    <a:gd name="T22" fmla="*/ 313 w 336"/>
                    <a:gd name="T23" fmla="*/ 124 h 158"/>
                    <a:gd name="T24" fmla="*/ 325 w 336"/>
                    <a:gd name="T25" fmla="*/ 141 h 158"/>
                    <a:gd name="T26" fmla="*/ 336 w 336"/>
                    <a:gd name="T27" fmla="*/ 158 h 15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6"/>
                    <a:gd name="T43" fmla="*/ 0 h 158"/>
                    <a:gd name="T44" fmla="*/ 336 w 336"/>
                    <a:gd name="T45" fmla="*/ 158 h 158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6" h="158">
                      <a:moveTo>
                        <a:pt x="0" y="0"/>
                      </a:moveTo>
                      <a:lnTo>
                        <a:pt x="29" y="1"/>
                      </a:lnTo>
                      <a:lnTo>
                        <a:pt x="57" y="3"/>
                      </a:lnTo>
                      <a:lnTo>
                        <a:pt x="84" y="7"/>
                      </a:lnTo>
                      <a:lnTo>
                        <a:pt x="110" y="11"/>
                      </a:lnTo>
                      <a:lnTo>
                        <a:pt x="160" y="25"/>
                      </a:lnTo>
                      <a:lnTo>
                        <a:pt x="208" y="43"/>
                      </a:lnTo>
                      <a:lnTo>
                        <a:pt x="249" y="67"/>
                      </a:lnTo>
                      <a:lnTo>
                        <a:pt x="267" y="80"/>
                      </a:lnTo>
                      <a:lnTo>
                        <a:pt x="284" y="94"/>
                      </a:lnTo>
                      <a:lnTo>
                        <a:pt x="299" y="109"/>
                      </a:lnTo>
                      <a:lnTo>
                        <a:pt x="313" y="124"/>
                      </a:lnTo>
                      <a:lnTo>
                        <a:pt x="325" y="141"/>
                      </a:lnTo>
                      <a:lnTo>
                        <a:pt x="336" y="158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" name="Freeform 127"/>
                <p:cNvSpPr>
                  <a:spLocks/>
                </p:cNvSpPr>
                <p:nvPr/>
              </p:nvSpPr>
              <p:spPr bwMode="auto">
                <a:xfrm>
                  <a:off x="4651" y="3170"/>
                  <a:ext cx="46" cy="46"/>
                </a:xfrm>
                <a:custGeom>
                  <a:avLst/>
                  <a:gdLst>
                    <a:gd name="T0" fmla="*/ 0 w 93"/>
                    <a:gd name="T1" fmla="*/ 20 h 94"/>
                    <a:gd name="T2" fmla="*/ 69 w 93"/>
                    <a:gd name="T3" fmla="*/ 94 h 94"/>
                    <a:gd name="T4" fmla="*/ 93 w 93"/>
                    <a:gd name="T5" fmla="*/ 0 h 94"/>
                    <a:gd name="T6" fmla="*/ 0 w 93"/>
                    <a:gd name="T7" fmla="*/ 20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4"/>
                    <a:gd name="T14" fmla="*/ 93 w 93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4">
                      <a:moveTo>
                        <a:pt x="0" y="20"/>
                      </a:moveTo>
                      <a:lnTo>
                        <a:pt x="69" y="94"/>
                      </a:lnTo>
                      <a:lnTo>
                        <a:pt x="9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28" name="Group 128"/>
              <p:cNvGrpSpPr>
                <a:grpSpLocks/>
              </p:cNvGrpSpPr>
              <p:nvPr/>
            </p:nvGrpSpPr>
            <p:grpSpPr bwMode="auto">
              <a:xfrm>
                <a:off x="4682" y="3095"/>
                <a:ext cx="192" cy="121"/>
                <a:chOff x="4682" y="3095"/>
                <a:chExt cx="192" cy="121"/>
              </a:xfrm>
            </p:grpSpPr>
            <p:sp>
              <p:nvSpPr>
                <p:cNvPr id="132" name="Freeform 129"/>
                <p:cNvSpPr>
                  <a:spLocks/>
                </p:cNvSpPr>
                <p:nvPr/>
              </p:nvSpPr>
              <p:spPr bwMode="auto">
                <a:xfrm>
                  <a:off x="4682" y="3095"/>
                  <a:ext cx="168" cy="79"/>
                </a:xfrm>
                <a:custGeom>
                  <a:avLst/>
                  <a:gdLst>
                    <a:gd name="T0" fmla="*/ 0 w 337"/>
                    <a:gd name="T1" fmla="*/ 0 h 158"/>
                    <a:gd name="T2" fmla="*/ 29 w 337"/>
                    <a:gd name="T3" fmla="*/ 1 h 158"/>
                    <a:gd name="T4" fmla="*/ 56 w 337"/>
                    <a:gd name="T5" fmla="*/ 3 h 158"/>
                    <a:gd name="T6" fmla="*/ 84 w 337"/>
                    <a:gd name="T7" fmla="*/ 7 h 158"/>
                    <a:gd name="T8" fmla="*/ 111 w 337"/>
                    <a:gd name="T9" fmla="*/ 11 h 158"/>
                    <a:gd name="T10" fmla="*/ 161 w 337"/>
                    <a:gd name="T11" fmla="*/ 25 h 158"/>
                    <a:gd name="T12" fmla="*/ 207 w 337"/>
                    <a:gd name="T13" fmla="*/ 43 h 158"/>
                    <a:gd name="T14" fmla="*/ 248 w 337"/>
                    <a:gd name="T15" fmla="*/ 67 h 158"/>
                    <a:gd name="T16" fmla="*/ 267 w 337"/>
                    <a:gd name="T17" fmla="*/ 80 h 158"/>
                    <a:gd name="T18" fmla="*/ 285 w 337"/>
                    <a:gd name="T19" fmla="*/ 94 h 158"/>
                    <a:gd name="T20" fmla="*/ 300 w 337"/>
                    <a:gd name="T21" fmla="*/ 109 h 158"/>
                    <a:gd name="T22" fmla="*/ 314 w 337"/>
                    <a:gd name="T23" fmla="*/ 124 h 158"/>
                    <a:gd name="T24" fmla="*/ 326 w 337"/>
                    <a:gd name="T25" fmla="*/ 141 h 158"/>
                    <a:gd name="T26" fmla="*/ 337 w 337"/>
                    <a:gd name="T27" fmla="*/ 158 h 15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7"/>
                    <a:gd name="T43" fmla="*/ 0 h 158"/>
                    <a:gd name="T44" fmla="*/ 337 w 337"/>
                    <a:gd name="T45" fmla="*/ 158 h 158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7" h="158">
                      <a:moveTo>
                        <a:pt x="0" y="0"/>
                      </a:moveTo>
                      <a:lnTo>
                        <a:pt x="29" y="1"/>
                      </a:lnTo>
                      <a:lnTo>
                        <a:pt x="56" y="3"/>
                      </a:lnTo>
                      <a:lnTo>
                        <a:pt x="84" y="7"/>
                      </a:lnTo>
                      <a:lnTo>
                        <a:pt x="111" y="11"/>
                      </a:lnTo>
                      <a:lnTo>
                        <a:pt x="161" y="25"/>
                      </a:lnTo>
                      <a:lnTo>
                        <a:pt x="207" y="43"/>
                      </a:lnTo>
                      <a:lnTo>
                        <a:pt x="248" y="67"/>
                      </a:lnTo>
                      <a:lnTo>
                        <a:pt x="267" y="80"/>
                      </a:lnTo>
                      <a:lnTo>
                        <a:pt x="285" y="94"/>
                      </a:lnTo>
                      <a:lnTo>
                        <a:pt x="300" y="109"/>
                      </a:lnTo>
                      <a:lnTo>
                        <a:pt x="314" y="124"/>
                      </a:lnTo>
                      <a:lnTo>
                        <a:pt x="326" y="141"/>
                      </a:lnTo>
                      <a:lnTo>
                        <a:pt x="337" y="158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3" name="Freeform 130"/>
                <p:cNvSpPr>
                  <a:spLocks/>
                </p:cNvSpPr>
                <p:nvPr/>
              </p:nvSpPr>
              <p:spPr bwMode="auto">
                <a:xfrm>
                  <a:off x="4827" y="3170"/>
                  <a:ext cx="47" cy="46"/>
                </a:xfrm>
                <a:custGeom>
                  <a:avLst/>
                  <a:gdLst>
                    <a:gd name="T0" fmla="*/ 0 w 93"/>
                    <a:gd name="T1" fmla="*/ 20 h 94"/>
                    <a:gd name="T2" fmla="*/ 69 w 93"/>
                    <a:gd name="T3" fmla="*/ 94 h 94"/>
                    <a:gd name="T4" fmla="*/ 93 w 93"/>
                    <a:gd name="T5" fmla="*/ 0 h 94"/>
                    <a:gd name="T6" fmla="*/ 0 w 93"/>
                    <a:gd name="T7" fmla="*/ 20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4"/>
                    <a:gd name="T14" fmla="*/ 93 w 93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4">
                      <a:moveTo>
                        <a:pt x="0" y="20"/>
                      </a:moveTo>
                      <a:lnTo>
                        <a:pt x="69" y="94"/>
                      </a:lnTo>
                      <a:lnTo>
                        <a:pt x="9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29" name="Group 131"/>
              <p:cNvGrpSpPr>
                <a:grpSpLocks/>
              </p:cNvGrpSpPr>
              <p:nvPr/>
            </p:nvGrpSpPr>
            <p:grpSpPr bwMode="auto">
              <a:xfrm>
                <a:off x="4858" y="3095"/>
                <a:ext cx="192" cy="121"/>
                <a:chOff x="4858" y="3095"/>
                <a:chExt cx="192" cy="121"/>
              </a:xfrm>
            </p:grpSpPr>
            <p:sp>
              <p:nvSpPr>
                <p:cNvPr id="130" name="Freeform 132"/>
                <p:cNvSpPr>
                  <a:spLocks/>
                </p:cNvSpPr>
                <p:nvPr/>
              </p:nvSpPr>
              <p:spPr bwMode="auto">
                <a:xfrm>
                  <a:off x="4858" y="3095"/>
                  <a:ext cx="169" cy="79"/>
                </a:xfrm>
                <a:custGeom>
                  <a:avLst/>
                  <a:gdLst>
                    <a:gd name="T0" fmla="*/ 0 w 337"/>
                    <a:gd name="T1" fmla="*/ 0 h 158"/>
                    <a:gd name="T2" fmla="*/ 29 w 337"/>
                    <a:gd name="T3" fmla="*/ 1 h 158"/>
                    <a:gd name="T4" fmla="*/ 56 w 337"/>
                    <a:gd name="T5" fmla="*/ 3 h 158"/>
                    <a:gd name="T6" fmla="*/ 84 w 337"/>
                    <a:gd name="T7" fmla="*/ 7 h 158"/>
                    <a:gd name="T8" fmla="*/ 111 w 337"/>
                    <a:gd name="T9" fmla="*/ 11 h 158"/>
                    <a:gd name="T10" fmla="*/ 162 w 337"/>
                    <a:gd name="T11" fmla="*/ 25 h 158"/>
                    <a:gd name="T12" fmla="*/ 207 w 337"/>
                    <a:gd name="T13" fmla="*/ 43 h 158"/>
                    <a:gd name="T14" fmla="*/ 249 w 337"/>
                    <a:gd name="T15" fmla="*/ 67 h 158"/>
                    <a:gd name="T16" fmla="*/ 267 w 337"/>
                    <a:gd name="T17" fmla="*/ 80 h 158"/>
                    <a:gd name="T18" fmla="*/ 285 w 337"/>
                    <a:gd name="T19" fmla="*/ 94 h 158"/>
                    <a:gd name="T20" fmla="*/ 300 w 337"/>
                    <a:gd name="T21" fmla="*/ 109 h 158"/>
                    <a:gd name="T22" fmla="*/ 314 w 337"/>
                    <a:gd name="T23" fmla="*/ 124 h 158"/>
                    <a:gd name="T24" fmla="*/ 326 w 337"/>
                    <a:gd name="T25" fmla="*/ 141 h 158"/>
                    <a:gd name="T26" fmla="*/ 337 w 337"/>
                    <a:gd name="T27" fmla="*/ 158 h 15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7"/>
                    <a:gd name="T43" fmla="*/ 0 h 158"/>
                    <a:gd name="T44" fmla="*/ 337 w 337"/>
                    <a:gd name="T45" fmla="*/ 158 h 158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7" h="158">
                      <a:moveTo>
                        <a:pt x="0" y="0"/>
                      </a:moveTo>
                      <a:lnTo>
                        <a:pt x="29" y="1"/>
                      </a:lnTo>
                      <a:lnTo>
                        <a:pt x="56" y="3"/>
                      </a:lnTo>
                      <a:lnTo>
                        <a:pt x="84" y="7"/>
                      </a:lnTo>
                      <a:lnTo>
                        <a:pt x="111" y="11"/>
                      </a:lnTo>
                      <a:lnTo>
                        <a:pt x="162" y="25"/>
                      </a:lnTo>
                      <a:lnTo>
                        <a:pt x="207" y="43"/>
                      </a:lnTo>
                      <a:lnTo>
                        <a:pt x="249" y="67"/>
                      </a:lnTo>
                      <a:lnTo>
                        <a:pt x="267" y="80"/>
                      </a:lnTo>
                      <a:lnTo>
                        <a:pt x="285" y="94"/>
                      </a:lnTo>
                      <a:lnTo>
                        <a:pt x="300" y="109"/>
                      </a:lnTo>
                      <a:lnTo>
                        <a:pt x="314" y="124"/>
                      </a:lnTo>
                      <a:lnTo>
                        <a:pt x="326" y="141"/>
                      </a:lnTo>
                      <a:lnTo>
                        <a:pt x="337" y="158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1" name="Freeform 133"/>
                <p:cNvSpPr>
                  <a:spLocks/>
                </p:cNvSpPr>
                <p:nvPr/>
              </p:nvSpPr>
              <p:spPr bwMode="auto">
                <a:xfrm>
                  <a:off x="5004" y="3170"/>
                  <a:ext cx="46" cy="46"/>
                </a:xfrm>
                <a:custGeom>
                  <a:avLst/>
                  <a:gdLst>
                    <a:gd name="T0" fmla="*/ 0 w 93"/>
                    <a:gd name="T1" fmla="*/ 20 h 94"/>
                    <a:gd name="T2" fmla="*/ 69 w 93"/>
                    <a:gd name="T3" fmla="*/ 94 h 94"/>
                    <a:gd name="T4" fmla="*/ 93 w 93"/>
                    <a:gd name="T5" fmla="*/ 0 h 94"/>
                    <a:gd name="T6" fmla="*/ 0 w 93"/>
                    <a:gd name="T7" fmla="*/ 20 h 9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4"/>
                    <a:gd name="T14" fmla="*/ 93 w 93"/>
                    <a:gd name="T15" fmla="*/ 94 h 9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4">
                      <a:moveTo>
                        <a:pt x="0" y="20"/>
                      </a:moveTo>
                      <a:lnTo>
                        <a:pt x="69" y="94"/>
                      </a:lnTo>
                      <a:lnTo>
                        <a:pt x="93" y="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8" name="Group 134"/>
            <p:cNvGrpSpPr>
              <a:grpSpLocks/>
            </p:cNvGrpSpPr>
            <p:nvPr/>
          </p:nvGrpSpPr>
          <p:grpSpPr bwMode="auto">
            <a:xfrm>
              <a:off x="4192" y="2792"/>
              <a:ext cx="899" cy="122"/>
              <a:chOff x="4192" y="2792"/>
              <a:chExt cx="899" cy="122"/>
            </a:xfrm>
          </p:grpSpPr>
          <p:grpSp>
            <p:nvGrpSpPr>
              <p:cNvPr id="110" name="Group 135"/>
              <p:cNvGrpSpPr>
                <a:grpSpLocks/>
              </p:cNvGrpSpPr>
              <p:nvPr/>
            </p:nvGrpSpPr>
            <p:grpSpPr bwMode="auto">
              <a:xfrm>
                <a:off x="4192" y="2792"/>
                <a:ext cx="193" cy="122"/>
                <a:chOff x="4192" y="2792"/>
                <a:chExt cx="193" cy="122"/>
              </a:xfrm>
            </p:grpSpPr>
            <p:sp>
              <p:nvSpPr>
                <p:cNvPr id="123" name="Freeform 136"/>
                <p:cNvSpPr>
                  <a:spLocks/>
                </p:cNvSpPr>
                <p:nvPr/>
              </p:nvSpPr>
              <p:spPr bwMode="auto">
                <a:xfrm>
                  <a:off x="4192" y="2833"/>
                  <a:ext cx="169" cy="81"/>
                </a:xfrm>
                <a:custGeom>
                  <a:avLst/>
                  <a:gdLst>
                    <a:gd name="T0" fmla="*/ 0 w 338"/>
                    <a:gd name="T1" fmla="*/ 160 h 160"/>
                    <a:gd name="T2" fmla="*/ 29 w 338"/>
                    <a:gd name="T3" fmla="*/ 159 h 160"/>
                    <a:gd name="T4" fmla="*/ 57 w 338"/>
                    <a:gd name="T5" fmla="*/ 158 h 160"/>
                    <a:gd name="T6" fmla="*/ 84 w 338"/>
                    <a:gd name="T7" fmla="*/ 153 h 160"/>
                    <a:gd name="T8" fmla="*/ 112 w 338"/>
                    <a:gd name="T9" fmla="*/ 148 h 160"/>
                    <a:gd name="T10" fmla="*/ 162 w 338"/>
                    <a:gd name="T11" fmla="*/ 134 h 160"/>
                    <a:gd name="T12" fmla="*/ 208 w 338"/>
                    <a:gd name="T13" fmla="*/ 116 h 160"/>
                    <a:gd name="T14" fmla="*/ 249 w 338"/>
                    <a:gd name="T15" fmla="*/ 92 h 160"/>
                    <a:gd name="T16" fmla="*/ 267 w 338"/>
                    <a:gd name="T17" fmla="*/ 78 h 160"/>
                    <a:gd name="T18" fmla="*/ 286 w 338"/>
                    <a:gd name="T19" fmla="*/ 64 h 160"/>
                    <a:gd name="T20" fmla="*/ 301 w 338"/>
                    <a:gd name="T21" fmla="*/ 50 h 160"/>
                    <a:gd name="T22" fmla="*/ 315 w 338"/>
                    <a:gd name="T23" fmla="*/ 33 h 160"/>
                    <a:gd name="T24" fmla="*/ 327 w 338"/>
                    <a:gd name="T25" fmla="*/ 16 h 160"/>
                    <a:gd name="T26" fmla="*/ 338 w 338"/>
                    <a:gd name="T27" fmla="*/ 0 h 160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8"/>
                    <a:gd name="T43" fmla="*/ 0 h 160"/>
                    <a:gd name="T44" fmla="*/ 338 w 338"/>
                    <a:gd name="T45" fmla="*/ 160 h 160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8" h="160">
                      <a:moveTo>
                        <a:pt x="0" y="160"/>
                      </a:moveTo>
                      <a:lnTo>
                        <a:pt x="29" y="159"/>
                      </a:lnTo>
                      <a:lnTo>
                        <a:pt x="57" y="158"/>
                      </a:lnTo>
                      <a:lnTo>
                        <a:pt x="84" y="153"/>
                      </a:lnTo>
                      <a:lnTo>
                        <a:pt x="112" y="148"/>
                      </a:lnTo>
                      <a:lnTo>
                        <a:pt x="162" y="134"/>
                      </a:lnTo>
                      <a:lnTo>
                        <a:pt x="208" y="116"/>
                      </a:lnTo>
                      <a:lnTo>
                        <a:pt x="249" y="92"/>
                      </a:lnTo>
                      <a:lnTo>
                        <a:pt x="267" y="78"/>
                      </a:lnTo>
                      <a:lnTo>
                        <a:pt x="286" y="64"/>
                      </a:lnTo>
                      <a:lnTo>
                        <a:pt x="301" y="50"/>
                      </a:lnTo>
                      <a:lnTo>
                        <a:pt x="315" y="33"/>
                      </a:lnTo>
                      <a:lnTo>
                        <a:pt x="327" y="16"/>
                      </a:lnTo>
                      <a:lnTo>
                        <a:pt x="338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" name="Freeform 137"/>
                <p:cNvSpPr>
                  <a:spLocks/>
                </p:cNvSpPr>
                <p:nvPr/>
              </p:nvSpPr>
              <p:spPr bwMode="auto">
                <a:xfrm>
                  <a:off x="4339" y="2792"/>
                  <a:ext cx="46" cy="48"/>
                </a:xfrm>
                <a:custGeom>
                  <a:avLst/>
                  <a:gdLst>
                    <a:gd name="T0" fmla="*/ 93 w 93"/>
                    <a:gd name="T1" fmla="*/ 95 h 95"/>
                    <a:gd name="T2" fmla="*/ 67 w 93"/>
                    <a:gd name="T3" fmla="*/ 0 h 95"/>
                    <a:gd name="T4" fmla="*/ 0 w 93"/>
                    <a:gd name="T5" fmla="*/ 74 h 95"/>
                    <a:gd name="T6" fmla="*/ 93 w 93"/>
                    <a:gd name="T7" fmla="*/ 95 h 9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5"/>
                    <a:gd name="T14" fmla="*/ 93 w 93"/>
                    <a:gd name="T15" fmla="*/ 95 h 9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5">
                      <a:moveTo>
                        <a:pt x="93" y="95"/>
                      </a:moveTo>
                      <a:lnTo>
                        <a:pt x="67" y="0"/>
                      </a:lnTo>
                      <a:lnTo>
                        <a:pt x="0" y="74"/>
                      </a:lnTo>
                      <a:lnTo>
                        <a:pt x="93" y="9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11" name="Group 138"/>
              <p:cNvGrpSpPr>
                <a:grpSpLocks/>
              </p:cNvGrpSpPr>
              <p:nvPr/>
            </p:nvGrpSpPr>
            <p:grpSpPr bwMode="auto">
              <a:xfrm>
                <a:off x="4368" y="2792"/>
                <a:ext cx="193" cy="122"/>
                <a:chOff x="4368" y="2792"/>
                <a:chExt cx="193" cy="122"/>
              </a:xfrm>
            </p:grpSpPr>
            <p:sp>
              <p:nvSpPr>
                <p:cNvPr id="121" name="Freeform 139"/>
                <p:cNvSpPr>
                  <a:spLocks/>
                </p:cNvSpPr>
                <p:nvPr/>
              </p:nvSpPr>
              <p:spPr bwMode="auto">
                <a:xfrm>
                  <a:off x="4368" y="2833"/>
                  <a:ext cx="169" cy="81"/>
                </a:xfrm>
                <a:custGeom>
                  <a:avLst/>
                  <a:gdLst>
                    <a:gd name="T0" fmla="*/ 0 w 337"/>
                    <a:gd name="T1" fmla="*/ 160 h 160"/>
                    <a:gd name="T2" fmla="*/ 29 w 337"/>
                    <a:gd name="T3" fmla="*/ 159 h 160"/>
                    <a:gd name="T4" fmla="*/ 56 w 337"/>
                    <a:gd name="T5" fmla="*/ 158 h 160"/>
                    <a:gd name="T6" fmla="*/ 84 w 337"/>
                    <a:gd name="T7" fmla="*/ 153 h 160"/>
                    <a:gd name="T8" fmla="*/ 111 w 337"/>
                    <a:gd name="T9" fmla="*/ 148 h 160"/>
                    <a:gd name="T10" fmla="*/ 161 w 337"/>
                    <a:gd name="T11" fmla="*/ 134 h 160"/>
                    <a:gd name="T12" fmla="*/ 207 w 337"/>
                    <a:gd name="T13" fmla="*/ 116 h 160"/>
                    <a:gd name="T14" fmla="*/ 248 w 337"/>
                    <a:gd name="T15" fmla="*/ 92 h 160"/>
                    <a:gd name="T16" fmla="*/ 267 w 337"/>
                    <a:gd name="T17" fmla="*/ 78 h 160"/>
                    <a:gd name="T18" fmla="*/ 285 w 337"/>
                    <a:gd name="T19" fmla="*/ 64 h 160"/>
                    <a:gd name="T20" fmla="*/ 300 w 337"/>
                    <a:gd name="T21" fmla="*/ 50 h 160"/>
                    <a:gd name="T22" fmla="*/ 314 w 337"/>
                    <a:gd name="T23" fmla="*/ 33 h 160"/>
                    <a:gd name="T24" fmla="*/ 326 w 337"/>
                    <a:gd name="T25" fmla="*/ 16 h 160"/>
                    <a:gd name="T26" fmla="*/ 337 w 337"/>
                    <a:gd name="T27" fmla="*/ 0 h 160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7"/>
                    <a:gd name="T43" fmla="*/ 0 h 160"/>
                    <a:gd name="T44" fmla="*/ 337 w 337"/>
                    <a:gd name="T45" fmla="*/ 160 h 160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7" h="160">
                      <a:moveTo>
                        <a:pt x="0" y="160"/>
                      </a:moveTo>
                      <a:lnTo>
                        <a:pt x="29" y="159"/>
                      </a:lnTo>
                      <a:lnTo>
                        <a:pt x="56" y="158"/>
                      </a:lnTo>
                      <a:lnTo>
                        <a:pt x="84" y="153"/>
                      </a:lnTo>
                      <a:lnTo>
                        <a:pt x="111" y="148"/>
                      </a:lnTo>
                      <a:lnTo>
                        <a:pt x="161" y="134"/>
                      </a:lnTo>
                      <a:lnTo>
                        <a:pt x="207" y="116"/>
                      </a:lnTo>
                      <a:lnTo>
                        <a:pt x="248" y="92"/>
                      </a:lnTo>
                      <a:lnTo>
                        <a:pt x="267" y="78"/>
                      </a:lnTo>
                      <a:lnTo>
                        <a:pt x="285" y="64"/>
                      </a:lnTo>
                      <a:lnTo>
                        <a:pt x="300" y="50"/>
                      </a:lnTo>
                      <a:lnTo>
                        <a:pt x="314" y="33"/>
                      </a:lnTo>
                      <a:lnTo>
                        <a:pt x="326" y="16"/>
                      </a:lnTo>
                      <a:lnTo>
                        <a:pt x="337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2" name="Freeform 140"/>
                <p:cNvSpPr>
                  <a:spLocks/>
                </p:cNvSpPr>
                <p:nvPr/>
              </p:nvSpPr>
              <p:spPr bwMode="auto">
                <a:xfrm>
                  <a:off x="4515" y="2792"/>
                  <a:ext cx="46" cy="48"/>
                </a:xfrm>
                <a:custGeom>
                  <a:avLst/>
                  <a:gdLst>
                    <a:gd name="T0" fmla="*/ 93 w 93"/>
                    <a:gd name="T1" fmla="*/ 95 h 95"/>
                    <a:gd name="T2" fmla="*/ 67 w 93"/>
                    <a:gd name="T3" fmla="*/ 0 h 95"/>
                    <a:gd name="T4" fmla="*/ 0 w 93"/>
                    <a:gd name="T5" fmla="*/ 74 h 95"/>
                    <a:gd name="T6" fmla="*/ 93 w 93"/>
                    <a:gd name="T7" fmla="*/ 95 h 9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5"/>
                    <a:gd name="T14" fmla="*/ 93 w 93"/>
                    <a:gd name="T15" fmla="*/ 95 h 9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5">
                      <a:moveTo>
                        <a:pt x="93" y="95"/>
                      </a:moveTo>
                      <a:lnTo>
                        <a:pt x="67" y="0"/>
                      </a:lnTo>
                      <a:lnTo>
                        <a:pt x="0" y="74"/>
                      </a:lnTo>
                      <a:lnTo>
                        <a:pt x="93" y="9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12" name="Group 141"/>
              <p:cNvGrpSpPr>
                <a:grpSpLocks/>
              </p:cNvGrpSpPr>
              <p:nvPr/>
            </p:nvGrpSpPr>
            <p:grpSpPr bwMode="auto">
              <a:xfrm>
                <a:off x="4545" y="2792"/>
                <a:ext cx="192" cy="122"/>
                <a:chOff x="4545" y="2792"/>
                <a:chExt cx="192" cy="122"/>
              </a:xfrm>
            </p:grpSpPr>
            <p:sp>
              <p:nvSpPr>
                <p:cNvPr id="119" name="Freeform 142"/>
                <p:cNvSpPr>
                  <a:spLocks/>
                </p:cNvSpPr>
                <p:nvPr/>
              </p:nvSpPr>
              <p:spPr bwMode="auto">
                <a:xfrm>
                  <a:off x="4545" y="2833"/>
                  <a:ext cx="168" cy="81"/>
                </a:xfrm>
                <a:custGeom>
                  <a:avLst/>
                  <a:gdLst>
                    <a:gd name="T0" fmla="*/ 0 w 335"/>
                    <a:gd name="T1" fmla="*/ 160 h 160"/>
                    <a:gd name="T2" fmla="*/ 29 w 335"/>
                    <a:gd name="T3" fmla="*/ 159 h 160"/>
                    <a:gd name="T4" fmla="*/ 56 w 335"/>
                    <a:gd name="T5" fmla="*/ 158 h 160"/>
                    <a:gd name="T6" fmla="*/ 84 w 335"/>
                    <a:gd name="T7" fmla="*/ 153 h 160"/>
                    <a:gd name="T8" fmla="*/ 109 w 335"/>
                    <a:gd name="T9" fmla="*/ 148 h 160"/>
                    <a:gd name="T10" fmla="*/ 160 w 335"/>
                    <a:gd name="T11" fmla="*/ 134 h 160"/>
                    <a:gd name="T12" fmla="*/ 207 w 335"/>
                    <a:gd name="T13" fmla="*/ 116 h 160"/>
                    <a:gd name="T14" fmla="*/ 248 w 335"/>
                    <a:gd name="T15" fmla="*/ 92 h 160"/>
                    <a:gd name="T16" fmla="*/ 267 w 335"/>
                    <a:gd name="T17" fmla="*/ 78 h 160"/>
                    <a:gd name="T18" fmla="*/ 283 w 335"/>
                    <a:gd name="T19" fmla="*/ 64 h 160"/>
                    <a:gd name="T20" fmla="*/ 299 w 335"/>
                    <a:gd name="T21" fmla="*/ 50 h 160"/>
                    <a:gd name="T22" fmla="*/ 312 w 335"/>
                    <a:gd name="T23" fmla="*/ 33 h 160"/>
                    <a:gd name="T24" fmla="*/ 325 w 335"/>
                    <a:gd name="T25" fmla="*/ 16 h 160"/>
                    <a:gd name="T26" fmla="*/ 335 w 335"/>
                    <a:gd name="T27" fmla="*/ 0 h 160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5"/>
                    <a:gd name="T43" fmla="*/ 0 h 160"/>
                    <a:gd name="T44" fmla="*/ 335 w 335"/>
                    <a:gd name="T45" fmla="*/ 160 h 160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5" h="160">
                      <a:moveTo>
                        <a:pt x="0" y="160"/>
                      </a:moveTo>
                      <a:lnTo>
                        <a:pt x="29" y="159"/>
                      </a:lnTo>
                      <a:lnTo>
                        <a:pt x="56" y="158"/>
                      </a:lnTo>
                      <a:lnTo>
                        <a:pt x="84" y="153"/>
                      </a:lnTo>
                      <a:lnTo>
                        <a:pt x="109" y="148"/>
                      </a:lnTo>
                      <a:lnTo>
                        <a:pt x="160" y="134"/>
                      </a:lnTo>
                      <a:lnTo>
                        <a:pt x="207" y="116"/>
                      </a:lnTo>
                      <a:lnTo>
                        <a:pt x="248" y="92"/>
                      </a:lnTo>
                      <a:lnTo>
                        <a:pt x="267" y="78"/>
                      </a:lnTo>
                      <a:lnTo>
                        <a:pt x="283" y="64"/>
                      </a:lnTo>
                      <a:lnTo>
                        <a:pt x="299" y="50"/>
                      </a:lnTo>
                      <a:lnTo>
                        <a:pt x="312" y="33"/>
                      </a:lnTo>
                      <a:lnTo>
                        <a:pt x="325" y="16"/>
                      </a:lnTo>
                      <a:lnTo>
                        <a:pt x="335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0" name="Freeform 143"/>
                <p:cNvSpPr>
                  <a:spLocks/>
                </p:cNvSpPr>
                <p:nvPr/>
              </p:nvSpPr>
              <p:spPr bwMode="auto">
                <a:xfrm>
                  <a:off x="4691" y="2792"/>
                  <a:ext cx="46" cy="48"/>
                </a:xfrm>
                <a:custGeom>
                  <a:avLst/>
                  <a:gdLst>
                    <a:gd name="T0" fmla="*/ 93 w 93"/>
                    <a:gd name="T1" fmla="*/ 95 h 95"/>
                    <a:gd name="T2" fmla="*/ 67 w 93"/>
                    <a:gd name="T3" fmla="*/ 0 h 95"/>
                    <a:gd name="T4" fmla="*/ 0 w 93"/>
                    <a:gd name="T5" fmla="*/ 74 h 95"/>
                    <a:gd name="T6" fmla="*/ 93 w 93"/>
                    <a:gd name="T7" fmla="*/ 95 h 9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5"/>
                    <a:gd name="T14" fmla="*/ 93 w 93"/>
                    <a:gd name="T15" fmla="*/ 95 h 9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5">
                      <a:moveTo>
                        <a:pt x="93" y="95"/>
                      </a:moveTo>
                      <a:lnTo>
                        <a:pt x="67" y="0"/>
                      </a:lnTo>
                      <a:lnTo>
                        <a:pt x="0" y="74"/>
                      </a:lnTo>
                      <a:lnTo>
                        <a:pt x="93" y="9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13" name="Group 144"/>
              <p:cNvGrpSpPr>
                <a:grpSpLocks/>
              </p:cNvGrpSpPr>
              <p:nvPr/>
            </p:nvGrpSpPr>
            <p:grpSpPr bwMode="auto">
              <a:xfrm>
                <a:off x="4721" y="2792"/>
                <a:ext cx="193" cy="122"/>
                <a:chOff x="4721" y="2792"/>
                <a:chExt cx="193" cy="122"/>
              </a:xfrm>
            </p:grpSpPr>
            <p:sp>
              <p:nvSpPr>
                <p:cNvPr id="117" name="Freeform 145"/>
                <p:cNvSpPr>
                  <a:spLocks/>
                </p:cNvSpPr>
                <p:nvPr/>
              </p:nvSpPr>
              <p:spPr bwMode="auto">
                <a:xfrm>
                  <a:off x="4721" y="2833"/>
                  <a:ext cx="169" cy="81"/>
                </a:xfrm>
                <a:custGeom>
                  <a:avLst/>
                  <a:gdLst>
                    <a:gd name="T0" fmla="*/ 0 w 337"/>
                    <a:gd name="T1" fmla="*/ 160 h 160"/>
                    <a:gd name="T2" fmla="*/ 29 w 337"/>
                    <a:gd name="T3" fmla="*/ 159 h 160"/>
                    <a:gd name="T4" fmla="*/ 56 w 337"/>
                    <a:gd name="T5" fmla="*/ 158 h 160"/>
                    <a:gd name="T6" fmla="*/ 84 w 337"/>
                    <a:gd name="T7" fmla="*/ 153 h 160"/>
                    <a:gd name="T8" fmla="*/ 111 w 337"/>
                    <a:gd name="T9" fmla="*/ 148 h 160"/>
                    <a:gd name="T10" fmla="*/ 162 w 337"/>
                    <a:gd name="T11" fmla="*/ 134 h 160"/>
                    <a:gd name="T12" fmla="*/ 207 w 337"/>
                    <a:gd name="T13" fmla="*/ 116 h 160"/>
                    <a:gd name="T14" fmla="*/ 249 w 337"/>
                    <a:gd name="T15" fmla="*/ 92 h 160"/>
                    <a:gd name="T16" fmla="*/ 267 w 337"/>
                    <a:gd name="T17" fmla="*/ 78 h 160"/>
                    <a:gd name="T18" fmla="*/ 285 w 337"/>
                    <a:gd name="T19" fmla="*/ 64 h 160"/>
                    <a:gd name="T20" fmla="*/ 300 w 337"/>
                    <a:gd name="T21" fmla="*/ 50 h 160"/>
                    <a:gd name="T22" fmla="*/ 314 w 337"/>
                    <a:gd name="T23" fmla="*/ 33 h 160"/>
                    <a:gd name="T24" fmla="*/ 326 w 337"/>
                    <a:gd name="T25" fmla="*/ 16 h 160"/>
                    <a:gd name="T26" fmla="*/ 337 w 337"/>
                    <a:gd name="T27" fmla="*/ 0 h 160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7"/>
                    <a:gd name="T43" fmla="*/ 0 h 160"/>
                    <a:gd name="T44" fmla="*/ 337 w 337"/>
                    <a:gd name="T45" fmla="*/ 160 h 160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7" h="160">
                      <a:moveTo>
                        <a:pt x="0" y="160"/>
                      </a:moveTo>
                      <a:lnTo>
                        <a:pt x="29" y="159"/>
                      </a:lnTo>
                      <a:lnTo>
                        <a:pt x="56" y="158"/>
                      </a:lnTo>
                      <a:lnTo>
                        <a:pt x="84" y="153"/>
                      </a:lnTo>
                      <a:lnTo>
                        <a:pt x="111" y="148"/>
                      </a:lnTo>
                      <a:lnTo>
                        <a:pt x="162" y="134"/>
                      </a:lnTo>
                      <a:lnTo>
                        <a:pt x="207" y="116"/>
                      </a:lnTo>
                      <a:lnTo>
                        <a:pt x="249" y="92"/>
                      </a:lnTo>
                      <a:lnTo>
                        <a:pt x="267" y="78"/>
                      </a:lnTo>
                      <a:lnTo>
                        <a:pt x="285" y="64"/>
                      </a:lnTo>
                      <a:lnTo>
                        <a:pt x="300" y="50"/>
                      </a:lnTo>
                      <a:lnTo>
                        <a:pt x="314" y="33"/>
                      </a:lnTo>
                      <a:lnTo>
                        <a:pt x="326" y="16"/>
                      </a:lnTo>
                      <a:lnTo>
                        <a:pt x="337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8" name="Freeform 146"/>
                <p:cNvSpPr>
                  <a:spLocks/>
                </p:cNvSpPr>
                <p:nvPr/>
              </p:nvSpPr>
              <p:spPr bwMode="auto">
                <a:xfrm>
                  <a:off x="4868" y="2792"/>
                  <a:ext cx="46" cy="48"/>
                </a:xfrm>
                <a:custGeom>
                  <a:avLst/>
                  <a:gdLst>
                    <a:gd name="T0" fmla="*/ 93 w 93"/>
                    <a:gd name="T1" fmla="*/ 95 h 95"/>
                    <a:gd name="T2" fmla="*/ 67 w 93"/>
                    <a:gd name="T3" fmla="*/ 0 h 95"/>
                    <a:gd name="T4" fmla="*/ 0 w 93"/>
                    <a:gd name="T5" fmla="*/ 74 h 95"/>
                    <a:gd name="T6" fmla="*/ 93 w 93"/>
                    <a:gd name="T7" fmla="*/ 95 h 9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5"/>
                    <a:gd name="T14" fmla="*/ 93 w 93"/>
                    <a:gd name="T15" fmla="*/ 95 h 9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5">
                      <a:moveTo>
                        <a:pt x="93" y="95"/>
                      </a:moveTo>
                      <a:lnTo>
                        <a:pt x="67" y="0"/>
                      </a:lnTo>
                      <a:lnTo>
                        <a:pt x="0" y="74"/>
                      </a:lnTo>
                      <a:lnTo>
                        <a:pt x="93" y="9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14" name="Group 147"/>
              <p:cNvGrpSpPr>
                <a:grpSpLocks/>
              </p:cNvGrpSpPr>
              <p:nvPr/>
            </p:nvGrpSpPr>
            <p:grpSpPr bwMode="auto">
              <a:xfrm>
                <a:off x="4898" y="2792"/>
                <a:ext cx="193" cy="122"/>
                <a:chOff x="4898" y="2792"/>
                <a:chExt cx="193" cy="122"/>
              </a:xfrm>
            </p:grpSpPr>
            <p:sp>
              <p:nvSpPr>
                <p:cNvPr id="115" name="Freeform 148"/>
                <p:cNvSpPr>
                  <a:spLocks/>
                </p:cNvSpPr>
                <p:nvPr/>
              </p:nvSpPr>
              <p:spPr bwMode="auto">
                <a:xfrm>
                  <a:off x="4898" y="2833"/>
                  <a:ext cx="168" cy="81"/>
                </a:xfrm>
                <a:custGeom>
                  <a:avLst/>
                  <a:gdLst>
                    <a:gd name="T0" fmla="*/ 0 w 337"/>
                    <a:gd name="T1" fmla="*/ 160 h 160"/>
                    <a:gd name="T2" fmla="*/ 29 w 337"/>
                    <a:gd name="T3" fmla="*/ 159 h 160"/>
                    <a:gd name="T4" fmla="*/ 57 w 337"/>
                    <a:gd name="T5" fmla="*/ 158 h 160"/>
                    <a:gd name="T6" fmla="*/ 84 w 337"/>
                    <a:gd name="T7" fmla="*/ 153 h 160"/>
                    <a:gd name="T8" fmla="*/ 112 w 337"/>
                    <a:gd name="T9" fmla="*/ 148 h 160"/>
                    <a:gd name="T10" fmla="*/ 162 w 337"/>
                    <a:gd name="T11" fmla="*/ 134 h 160"/>
                    <a:gd name="T12" fmla="*/ 208 w 337"/>
                    <a:gd name="T13" fmla="*/ 116 h 160"/>
                    <a:gd name="T14" fmla="*/ 249 w 337"/>
                    <a:gd name="T15" fmla="*/ 92 h 160"/>
                    <a:gd name="T16" fmla="*/ 267 w 337"/>
                    <a:gd name="T17" fmla="*/ 78 h 160"/>
                    <a:gd name="T18" fmla="*/ 285 w 337"/>
                    <a:gd name="T19" fmla="*/ 64 h 160"/>
                    <a:gd name="T20" fmla="*/ 301 w 337"/>
                    <a:gd name="T21" fmla="*/ 50 h 160"/>
                    <a:gd name="T22" fmla="*/ 314 w 337"/>
                    <a:gd name="T23" fmla="*/ 33 h 160"/>
                    <a:gd name="T24" fmla="*/ 327 w 337"/>
                    <a:gd name="T25" fmla="*/ 16 h 160"/>
                    <a:gd name="T26" fmla="*/ 337 w 337"/>
                    <a:gd name="T27" fmla="*/ 0 h 160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37"/>
                    <a:gd name="T43" fmla="*/ 0 h 160"/>
                    <a:gd name="T44" fmla="*/ 337 w 337"/>
                    <a:gd name="T45" fmla="*/ 160 h 160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37" h="160">
                      <a:moveTo>
                        <a:pt x="0" y="160"/>
                      </a:moveTo>
                      <a:lnTo>
                        <a:pt x="29" y="159"/>
                      </a:lnTo>
                      <a:lnTo>
                        <a:pt x="57" y="158"/>
                      </a:lnTo>
                      <a:lnTo>
                        <a:pt x="84" y="153"/>
                      </a:lnTo>
                      <a:lnTo>
                        <a:pt x="112" y="148"/>
                      </a:lnTo>
                      <a:lnTo>
                        <a:pt x="162" y="134"/>
                      </a:lnTo>
                      <a:lnTo>
                        <a:pt x="208" y="116"/>
                      </a:lnTo>
                      <a:lnTo>
                        <a:pt x="249" y="92"/>
                      </a:lnTo>
                      <a:lnTo>
                        <a:pt x="267" y="78"/>
                      </a:lnTo>
                      <a:lnTo>
                        <a:pt x="285" y="64"/>
                      </a:lnTo>
                      <a:lnTo>
                        <a:pt x="301" y="50"/>
                      </a:lnTo>
                      <a:lnTo>
                        <a:pt x="314" y="33"/>
                      </a:lnTo>
                      <a:lnTo>
                        <a:pt x="327" y="16"/>
                      </a:lnTo>
                      <a:lnTo>
                        <a:pt x="337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6" name="Freeform 149"/>
                <p:cNvSpPr>
                  <a:spLocks/>
                </p:cNvSpPr>
                <p:nvPr/>
              </p:nvSpPr>
              <p:spPr bwMode="auto">
                <a:xfrm>
                  <a:off x="5044" y="2792"/>
                  <a:ext cx="47" cy="48"/>
                </a:xfrm>
                <a:custGeom>
                  <a:avLst/>
                  <a:gdLst>
                    <a:gd name="T0" fmla="*/ 93 w 93"/>
                    <a:gd name="T1" fmla="*/ 95 h 95"/>
                    <a:gd name="T2" fmla="*/ 67 w 93"/>
                    <a:gd name="T3" fmla="*/ 0 h 95"/>
                    <a:gd name="T4" fmla="*/ 0 w 93"/>
                    <a:gd name="T5" fmla="*/ 74 h 95"/>
                    <a:gd name="T6" fmla="*/ 93 w 93"/>
                    <a:gd name="T7" fmla="*/ 95 h 9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3"/>
                    <a:gd name="T13" fmla="*/ 0 h 95"/>
                    <a:gd name="T14" fmla="*/ 93 w 93"/>
                    <a:gd name="T15" fmla="*/ 95 h 9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3" h="95">
                      <a:moveTo>
                        <a:pt x="93" y="95"/>
                      </a:moveTo>
                      <a:lnTo>
                        <a:pt x="67" y="0"/>
                      </a:lnTo>
                      <a:lnTo>
                        <a:pt x="0" y="74"/>
                      </a:lnTo>
                      <a:lnTo>
                        <a:pt x="93" y="95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39" name="Group 150"/>
            <p:cNvGrpSpPr>
              <a:grpSpLocks/>
            </p:cNvGrpSpPr>
            <p:nvPr/>
          </p:nvGrpSpPr>
          <p:grpSpPr bwMode="auto">
            <a:xfrm>
              <a:off x="3061" y="3072"/>
              <a:ext cx="885" cy="139"/>
              <a:chOff x="3061" y="3072"/>
              <a:chExt cx="885" cy="139"/>
            </a:xfrm>
          </p:grpSpPr>
          <p:grpSp>
            <p:nvGrpSpPr>
              <p:cNvPr id="95" name="Group 151"/>
              <p:cNvGrpSpPr>
                <a:grpSpLocks/>
              </p:cNvGrpSpPr>
              <p:nvPr/>
            </p:nvGrpSpPr>
            <p:grpSpPr bwMode="auto">
              <a:xfrm>
                <a:off x="3766" y="3072"/>
                <a:ext cx="180" cy="139"/>
                <a:chOff x="3766" y="3072"/>
                <a:chExt cx="180" cy="139"/>
              </a:xfrm>
            </p:grpSpPr>
            <p:sp>
              <p:nvSpPr>
                <p:cNvPr id="108" name="Freeform 152"/>
                <p:cNvSpPr>
                  <a:spLocks/>
                </p:cNvSpPr>
                <p:nvPr/>
              </p:nvSpPr>
              <p:spPr bwMode="auto">
                <a:xfrm>
                  <a:off x="3766" y="3093"/>
                  <a:ext cx="133" cy="118"/>
                </a:xfrm>
                <a:custGeom>
                  <a:avLst/>
                  <a:gdLst>
                    <a:gd name="T0" fmla="*/ 265 w 265"/>
                    <a:gd name="T1" fmla="*/ 0 h 235"/>
                    <a:gd name="T2" fmla="*/ 238 w 265"/>
                    <a:gd name="T3" fmla="*/ 5 h 235"/>
                    <a:gd name="T4" fmla="*/ 210 w 265"/>
                    <a:gd name="T5" fmla="*/ 14 h 235"/>
                    <a:gd name="T6" fmla="*/ 184 w 265"/>
                    <a:gd name="T7" fmla="*/ 22 h 235"/>
                    <a:gd name="T8" fmla="*/ 160 w 265"/>
                    <a:gd name="T9" fmla="*/ 32 h 235"/>
                    <a:gd name="T10" fmla="*/ 136 w 265"/>
                    <a:gd name="T11" fmla="*/ 44 h 235"/>
                    <a:gd name="T12" fmla="*/ 114 w 265"/>
                    <a:gd name="T13" fmla="*/ 57 h 235"/>
                    <a:gd name="T14" fmla="*/ 94 w 265"/>
                    <a:gd name="T15" fmla="*/ 71 h 235"/>
                    <a:gd name="T16" fmla="*/ 76 w 265"/>
                    <a:gd name="T17" fmla="*/ 85 h 235"/>
                    <a:gd name="T18" fmla="*/ 59 w 265"/>
                    <a:gd name="T19" fmla="*/ 102 h 235"/>
                    <a:gd name="T20" fmla="*/ 44 w 265"/>
                    <a:gd name="T21" fmla="*/ 119 h 235"/>
                    <a:gd name="T22" fmla="*/ 30 w 265"/>
                    <a:gd name="T23" fmla="*/ 135 h 235"/>
                    <a:gd name="T24" fmla="*/ 20 w 265"/>
                    <a:gd name="T25" fmla="*/ 154 h 235"/>
                    <a:gd name="T26" fmla="*/ 12 w 265"/>
                    <a:gd name="T27" fmla="*/ 173 h 235"/>
                    <a:gd name="T28" fmla="*/ 4 w 265"/>
                    <a:gd name="T29" fmla="*/ 193 h 235"/>
                    <a:gd name="T30" fmla="*/ 1 w 265"/>
                    <a:gd name="T31" fmla="*/ 214 h 235"/>
                    <a:gd name="T32" fmla="*/ 0 w 265"/>
                    <a:gd name="T33" fmla="*/ 235 h 23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5"/>
                    <a:gd name="T52" fmla="*/ 0 h 235"/>
                    <a:gd name="T53" fmla="*/ 265 w 265"/>
                    <a:gd name="T54" fmla="*/ 235 h 235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5" h="235">
                      <a:moveTo>
                        <a:pt x="265" y="0"/>
                      </a:moveTo>
                      <a:lnTo>
                        <a:pt x="238" y="5"/>
                      </a:lnTo>
                      <a:lnTo>
                        <a:pt x="210" y="14"/>
                      </a:lnTo>
                      <a:lnTo>
                        <a:pt x="184" y="22"/>
                      </a:lnTo>
                      <a:lnTo>
                        <a:pt x="160" y="32"/>
                      </a:lnTo>
                      <a:lnTo>
                        <a:pt x="136" y="44"/>
                      </a:lnTo>
                      <a:lnTo>
                        <a:pt x="114" y="57"/>
                      </a:lnTo>
                      <a:lnTo>
                        <a:pt x="94" y="71"/>
                      </a:lnTo>
                      <a:lnTo>
                        <a:pt x="76" y="85"/>
                      </a:lnTo>
                      <a:lnTo>
                        <a:pt x="59" y="102"/>
                      </a:lnTo>
                      <a:lnTo>
                        <a:pt x="44" y="119"/>
                      </a:lnTo>
                      <a:lnTo>
                        <a:pt x="30" y="135"/>
                      </a:lnTo>
                      <a:lnTo>
                        <a:pt x="20" y="154"/>
                      </a:lnTo>
                      <a:lnTo>
                        <a:pt x="12" y="173"/>
                      </a:lnTo>
                      <a:lnTo>
                        <a:pt x="4" y="193"/>
                      </a:lnTo>
                      <a:lnTo>
                        <a:pt x="1" y="214"/>
                      </a:lnTo>
                      <a:lnTo>
                        <a:pt x="0" y="235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" name="Freeform 153"/>
                <p:cNvSpPr>
                  <a:spLocks/>
                </p:cNvSpPr>
                <p:nvPr/>
              </p:nvSpPr>
              <p:spPr bwMode="auto">
                <a:xfrm>
                  <a:off x="3896" y="3072"/>
                  <a:ext cx="50" cy="44"/>
                </a:xfrm>
                <a:custGeom>
                  <a:avLst/>
                  <a:gdLst>
                    <a:gd name="T0" fmla="*/ 9 w 99"/>
                    <a:gd name="T1" fmla="*/ 88 h 88"/>
                    <a:gd name="T2" fmla="*/ 99 w 99"/>
                    <a:gd name="T3" fmla="*/ 35 h 88"/>
                    <a:gd name="T4" fmla="*/ 0 w 99"/>
                    <a:gd name="T5" fmla="*/ 0 h 88"/>
                    <a:gd name="T6" fmla="*/ 9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9" y="88"/>
                      </a:moveTo>
                      <a:lnTo>
                        <a:pt x="99" y="35"/>
                      </a:lnTo>
                      <a:lnTo>
                        <a:pt x="0" y="0"/>
                      </a:lnTo>
                      <a:lnTo>
                        <a:pt x="9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96" name="Group 154"/>
              <p:cNvGrpSpPr>
                <a:grpSpLocks/>
              </p:cNvGrpSpPr>
              <p:nvPr/>
            </p:nvGrpSpPr>
            <p:grpSpPr bwMode="auto">
              <a:xfrm>
                <a:off x="3590" y="3072"/>
                <a:ext cx="180" cy="139"/>
                <a:chOff x="3590" y="3072"/>
                <a:chExt cx="180" cy="139"/>
              </a:xfrm>
            </p:grpSpPr>
            <p:sp>
              <p:nvSpPr>
                <p:cNvPr id="106" name="Freeform 155"/>
                <p:cNvSpPr>
                  <a:spLocks/>
                </p:cNvSpPr>
                <p:nvPr/>
              </p:nvSpPr>
              <p:spPr bwMode="auto">
                <a:xfrm>
                  <a:off x="3590" y="3093"/>
                  <a:ext cx="132" cy="118"/>
                </a:xfrm>
                <a:custGeom>
                  <a:avLst/>
                  <a:gdLst>
                    <a:gd name="T0" fmla="*/ 265 w 265"/>
                    <a:gd name="T1" fmla="*/ 0 h 235"/>
                    <a:gd name="T2" fmla="*/ 237 w 265"/>
                    <a:gd name="T3" fmla="*/ 5 h 235"/>
                    <a:gd name="T4" fmla="*/ 210 w 265"/>
                    <a:gd name="T5" fmla="*/ 14 h 235"/>
                    <a:gd name="T6" fmla="*/ 184 w 265"/>
                    <a:gd name="T7" fmla="*/ 22 h 235"/>
                    <a:gd name="T8" fmla="*/ 160 w 265"/>
                    <a:gd name="T9" fmla="*/ 32 h 235"/>
                    <a:gd name="T10" fmla="*/ 135 w 265"/>
                    <a:gd name="T11" fmla="*/ 44 h 235"/>
                    <a:gd name="T12" fmla="*/ 114 w 265"/>
                    <a:gd name="T13" fmla="*/ 57 h 235"/>
                    <a:gd name="T14" fmla="*/ 94 w 265"/>
                    <a:gd name="T15" fmla="*/ 71 h 235"/>
                    <a:gd name="T16" fmla="*/ 76 w 265"/>
                    <a:gd name="T17" fmla="*/ 85 h 235"/>
                    <a:gd name="T18" fmla="*/ 59 w 265"/>
                    <a:gd name="T19" fmla="*/ 102 h 235"/>
                    <a:gd name="T20" fmla="*/ 44 w 265"/>
                    <a:gd name="T21" fmla="*/ 119 h 235"/>
                    <a:gd name="T22" fmla="*/ 30 w 265"/>
                    <a:gd name="T23" fmla="*/ 135 h 235"/>
                    <a:gd name="T24" fmla="*/ 19 w 265"/>
                    <a:gd name="T25" fmla="*/ 154 h 235"/>
                    <a:gd name="T26" fmla="*/ 12 w 265"/>
                    <a:gd name="T27" fmla="*/ 173 h 235"/>
                    <a:gd name="T28" fmla="*/ 4 w 265"/>
                    <a:gd name="T29" fmla="*/ 193 h 235"/>
                    <a:gd name="T30" fmla="*/ 1 w 265"/>
                    <a:gd name="T31" fmla="*/ 214 h 235"/>
                    <a:gd name="T32" fmla="*/ 0 w 265"/>
                    <a:gd name="T33" fmla="*/ 235 h 23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5"/>
                    <a:gd name="T52" fmla="*/ 0 h 235"/>
                    <a:gd name="T53" fmla="*/ 265 w 265"/>
                    <a:gd name="T54" fmla="*/ 235 h 235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5" h="235">
                      <a:moveTo>
                        <a:pt x="265" y="0"/>
                      </a:moveTo>
                      <a:lnTo>
                        <a:pt x="237" y="5"/>
                      </a:lnTo>
                      <a:lnTo>
                        <a:pt x="210" y="14"/>
                      </a:lnTo>
                      <a:lnTo>
                        <a:pt x="184" y="22"/>
                      </a:lnTo>
                      <a:lnTo>
                        <a:pt x="160" y="32"/>
                      </a:lnTo>
                      <a:lnTo>
                        <a:pt x="135" y="44"/>
                      </a:lnTo>
                      <a:lnTo>
                        <a:pt x="114" y="57"/>
                      </a:lnTo>
                      <a:lnTo>
                        <a:pt x="94" y="71"/>
                      </a:lnTo>
                      <a:lnTo>
                        <a:pt x="76" y="85"/>
                      </a:lnTo>
                      <a:lnTo>
                        <a:pt x="59" y="102"/>
                      </a:lnTo>
                      <a:lnTo>
                        <a:pt x="44" y="119"/>
                      </a:lnTo>
                      <a:lnTo>
                        <a:pt x="30" y="135"/>
                      </a:lnTo>
                      <a:lnTo>
                        <a:pt x="19" y="154"/>
                      </a:lnTo>
                      <a:lnTo>
                        <a:pt x="12" y="173"/>
                      </a:lnTo>
                      <a:lnTo>
                        <a:pt x="4" y="193"/>
                      </a:lnTo>
                      <a:lnTo>
                        <a:pt x="1" y="214"/>
                      </a:lnTo>
                      <a:lnTo>
                        <a:pt x="0" y="235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" name="Freeform 156"/>
                <p:cNvSpPr>
                  <a:spLocks/>
                </p:cNvSpPr>
                <p:nvPr/>
              </p:nvSpPr>
              <p:spPr bwMode="auto">
                <a:xfrm>
                  <a:off x="3720" y="3072"/>
                  <a:ext cx="50" cy="44"/>
                </a:xfrm>
                <a:custGeom>
                  <a:avLst/>
                  <a:gdLst>
                    <a:gd name="T0" fmla="*/ 9 w 99"/>
                    <a:gd name="T1" fmla="*/ 88 h 88"/>
                    <a:gd name="T2" fmla="*/ 99 w 99"/>
                    <a:gd name="T3" fmla="*/ 35 h 88"/>
                    <a:gd name="T4" fmla="*/ 0 w 99"/>
                    <a:gd name="T5" fmla="*/ 0 h 88"/>
                    <a:gd name="T6" fmla="*/ 9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9" y="88"/>
                      </a:moveTo>
                      <a:lnTo>
                        <a:pt x="99" y="35"/>
                      </a:lnTo>
                      <a:lnTo>
                        <a:pt x="0" y="0"/>
                      </a:lnTo>
                      <a:lnTo>
                        <a:pt x="9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97" name="Group 157"/>
              <p:cNvGrpSpPr>
                <a:grpSpLocks/>
              </p:cNvGrpSpPr>
              <p:nvPr/>
            </p:nvGrpSpPr>
            <p:grpSpPr bwMode="auto">
              <a:xfrm>
                <a:off x="3414" y="3072"/>
                <a:ext cx="179" cy="139"/>
                <a:chOff x="3414" y="3072"/>
                <a:chExt cx="179" cy="139"/>
              </a:xfrm>
            </p:grpSpPr>
            <p:sp>
              <p:nvSpPr>
                <p:cNvPr id="104" name="Freeform 158"/>
                <p:cNvSpPr>
                  <a:spLocks/>
                </p:cNvSpPr>
                <p:nvPr/>
              </p:nvSpPr>
              <p:spPr bwMode="auto">
                <a:xfrm>
                  <a:off x="3414" y="3093"/>
                  <a:ext cx="132" cy="118"/>
                </a:xfrm>
                <a:custGeom>
                  <a:avLst/>
                  <a:gdLst>
                    <a:gd name="T0" fmla="*/ 264 w 264"/>
                    <a:gd name="T1" fmla="*/ 0 h 235"/>
                    <a:gd name="T2" fmla="*/ 237 w 264"/>
                    <a:gd name="T3" fmla="*/ 5 h 235"/>
                    <a:gd name="T4" fmla="*/ 209 w 264"/>
                    <a:gd name="T5" fmla="*/ 14 h 235"/>
                    <a:gd name="T6" fmla="*/ 183 w 264"/>
                    <a:gd name="T7" fmla="*/ 22 h 235"/>
                    <a:gd name="T8" fmla="*/ 159 w 264"/>
                    <a:gd name="T9" fmla="*/ 32 h 235"/>
                    <a:gd name="T10" fmla="*/ 136 w 264"/>
                    <a:gd name="T11" fmla="*/ 44 h 235"/>
                    <a:gd name="T12" fmla="*/ 113 w 264"/>
                    <a:gd name="T13" fmla="*/ 57 h 235"/>
                    <a:gd name="T14" fmla="*/ 93 w 264"/>
                    <a:gd name="T15" fmla="*/ 71 h 235"/>
                    <a:gd name="T16" fmla="*/ 75 w 264"/>
                    <a:gd name="T17" fmla="*/ 85 h 235"/>
                    <a:gd name="T18" fmla="*/ 58 w 264"/>
                    <a:gd name="T19" fmla="*/ 102 h 235"/>
                    <a:gd name="T20" fmla="*/ 43 w 264"/>
                    <a:gd name="T21" fmla="*/ 119 h 235"/>
                    <a:gd name="T22" fmla="*/ 31 w 264"/>
                    <a:gd name="T23" fmla="*/ 135 h 235"/>
                    <a:gd name="T24" fmla="*/ 20 w 264"/>
                    <a:gd name="T25" fmla="*/ 154 h 235"/>
                    <a:gd name="T26" fmla="*/ 11 w 264"/>
                    <a:gd name="T27" fmla="*/ 173 h 235"/>
                    <a:gd name="T28" fmla="*/ 5 w 264"/>
                    <a:gd name="T29" fmla="*/ 193 h 235"/>
                    <a:gd name="T30" fmla="*/ 2 w 264"/>
                    <a:gd name="T31" fmla="*/ 214 h 235"/>
                    <a:gd name="T32" fmla="*/ 0 w 264"/>
                    <a:gd name="T33" fmla="*/ 235 h 23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4"/>
                    <a:gd name="T52" fmla="*/ 0 h 235"/>
                    <a:gd name="T53" fmla="*/ 264 w 264"/>
                    <a:gd name="T54" fmla="*/ 235 h 235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4" h="235">
                      <a:moveTo>
                        <a:pt x="264" y="0"/>
                      </a:moveTo>
                      <a:lnTo>
                        <a:pt x="237" y="5"/>
                      </a:lnTo>
                      <a:lnTo>
                        <a:pt x="209" y="14"/>
                      </a:lnTo>
                      <a:lnTo>
                        <a:pt x="183" y="22"/>
                      </a:lnTo>
                      <a:lnTo>
                        <a:pt x="159" y="32"/>
                      </a:lnTo>
                      <a:lnTo>
                        <a:pt x="136" y="44"/>
                      </a:lnTo>
                      <a:lnTo>
                        <a:pt x="113" y="57"/>
                      </a:lnTo>
                      <a:lnTo>
                        <a:pt x="93" y="71"/>
                      </a:lnTo>
                      <a:lnTo>
                        <a:pt x="75" y="85"/>
                      </a:lnTo>
                      <a:lnTo>
                        <a:pt x="58" y="102"/>
                      </a:lnTo>
                      <a:lnTo>
                        <a:pt x="43" y="119"/>
                      </a:lnTo>
                      <a:lnTo>
                        <a:pt x="31" y="135"/>
                      </a:lnTo>
                      <a:lnTo>
                        <a:pt x="20" y="154"/>
                      </a:lnTo>
                      <a:lnTo>
                        <a:pt x="11" y="173"/>
                      </a:lnTo>
                      <a:lnTo>
                        <a:pt x="5" y="193"/>
                      </a:lnTo>
                      <a:lnTo>
                        <a:pt x="2" y="214"/>
                      </a:lnTo>
                      <a:lnTo>
                        <a:pt x="0" y="235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5" name="Freeform 159"/>
                <p:cNvSpPr>
                  <a:spLocks/>
                </p:cNvSpPr>
                <p:nvPr/>
              </p:nvSpPr>
              <p:spPr bwMode="auto">
                <a:xfrm>
                  <a:off x="3543" y="3072"/>
                  <a:ext cx="50" cy="44"/>
                </a:xfrm>
                <a:custGeom>
                  <a:avLst/>
                  <a:gdLst>
                    <a:gd name="T0" fmla="*/ 10 w 100"/>
                    <a:gd name="T1" fmla="*/ 88 h 88"/>
                    <a:gd name="T2" fmla="*/ 100 w 100"/>
                    <a:gd name="T3" fmla="*/ 35 h 88"/>
                    <a:gd name="T4" fmla="*/ 0 w 100"/>
                    <a:gd name="T5" fmla="*/ 0 h 88"/>
                    <a:gd name="T6" fmla="*/ 10 w 100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0"/>
                    <a:gd name="T13" fmla="*/ 0 h 88"/>
                    <a:gd name="T14" fmla="*/ 100 w 100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0" h="88">
                      <a:moveTo>
                        <a:pt x="10" y="88"/>
                      </a:moveTo>
                      <a:lnTo>
                        <a:pt x="100" y="35"/>
                      </a:lnTo>
                      <a:lnTo>
                        <a:pt x="0" y="0"/>
                      </a:lnTo>
                      <a:lnTo>
                        <a:pt x="10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98" name="Group 160"/>
              <p:cNvGrpSpPr>
                <a:grpSpLocks/>
              </p:cNvGrpSpPr>
              <p:nvPr/>
            </p:nvGrpSpPr>
            <p:grpSpPr bwMode="auto">
              <a:xfrm>
                <a:off x="3237" y="3072"/>
                <a:ext cx="180" cy="139"/>
                <a:chOff x="3237" y="3072"/>
                <a:chExt cx="180" cy="139"/>
              </a:xfrm>
            </p:grpSpPr>
            <p:sp>
              <p:nvSpPr>
                <p:cNvPr id="102" name="Freeform 161"/>
                <p:cNvSpPr>
                  <a:spLocks/>
                </p:cNvSpPr>
                <p:nvPr/>
              </p:nvSpPr>
              <p:spPr bwMode="auto">
                <a:xfrm>
                  <a:off x="3237" y="3093"/>
                  <a:ext cx="132" cy="118"/>
                </a:xfrm>
                <a:custGeom>
                  <a:avLst/>
                  <a:gdLst>
                    <a:gd name="T0" fmla="*/ 266 w 266"/>
                    <a:gd name="T1" fmla="*/ 0 h 235"/>
                    <a:gd name="T2" fmla="*/ 238 w 266"/>
                    <a:gd name="T3" fmla="*/ 5 h 235"/>
                    <a:gd name="T4" fmla="*/ 211 w 266"/>
                    <a:gd name="T5" fmla="*/ 14 h 235"/>
                    <a:gd name="T6" fmla="*/ 185 w 266"/>
                    <a:gd name="T7" fmla="*/ 22 h 235"/>
                    <a:gd name="T8" fmla="*/ 160 w 266"/>
                    <a:gd name="T9" fmla="*/ 32 h 235"/>
                    <a:gd name="T10" fmla="*/ 136 w 266"/>
                    <a:gd name="T11" fmla="*/ 44 h 235"/>
                    <a:gd name="T12" fmla="*/ 115 w 266"/>
                    <a:gd name="T13" fmla="*/ 57 h 235"/>
                    <a:gd name="T14" fmla="*/ 95 w 266"/>
                    <a:gd name="T15" fmla="*/ 71 h 235"/>
                    <a:gd name="T16" fmla="*/ 77 w 266"/>
                    <a:gd name="T17" fmla="*/ 85 h 235"/>
                    <a:gd name="T18" fmla="*/ 60 w 266"/>
                    <a:gd name="T19" fmla="*/ 102 h 235"/>
                    <a:gd name="T20" fmla="*/ 45 w 266"/>
                    <a:gd name="T21" fmla="*/ 119 h 235"/>
                    <a:gd name="T22" fmla="*/ 31 w 266"/>
                    <a:gd name="T23" fmla="*/ 135 h 235"/>
                    <a:gd name="T24" fmla="*/ 20 w 266"/>
                    <a:gd name="T25" fmla="*/ 154 h 235"/>
                    <a:gd name="T26" fmla="*/ 13 w 266"/>
                    <a:gd name="T27" fmla="*/ 173 h 235"/>
                    <a:gd name="T28" fmla="*/ 5 w 266"/>
                    <a:gd name="T29" fmla="*/ 193 h 235"/>
                    <a:gd name="T30" fmla="*/ 2 w 266"/>
                    <a:gd name="T31" fmla="*/ 214 h 235"/>
                    <a:gd name="T32" fmla="*/ 0 w 266"/>
                    <a:gd name="T33" fmla="*/ 235 h 23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6"/>
                    <a:gd name="T52" fmla="*/ 0 h 235"/>
                    <a:gd name="T53" fmla="*/ 266 w 266"/>
                    <a:gd name="T54" fmla="*/ 235 h 235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6" h="235">
                      <a:moveTo>
                        <a:pt x="266" y="0"/>
                      </a:moveTo>
                      <a:lnTo>
                        <a:pt x="238" y="5"/>
                      </a:lnTo>
                      <a:lnTo>
                        <a:pt x="211" y="14"/>
                      </a:lnTo>
                      <a:lnTo>
                        <a:pt x="185" y="22"/>
                      </a:lnTo>
                      <a:lnTo>
                        <a:pt x="160" y="32"/>
                      </a:lnTo>
                      <a:lnTo>
                        <a:pt x="136" y="44"/>
                      </a:lnTo>
                      <a:lnTo>
                        <a:pt x="115" y="57"/>
                      </a:lnTo>
                      <a:lnTo>
                        <a:pt x="95" y="71"/>
                      </a:lnTo>
                      <a:lnTo>
                        <a:pt x="77" y="85"/>
                      </a:lnTo>
                      <a:lnTo>
                        <a:pt x="60" y="102"/>
                      </a:lnTo>
                      <a:lnTo>
                        <a:pt x="45" y="119"/>
                      </a:lnTo>
                      <a:lnTo>
                        <a:pt x="31" y="135"/>
                      </a:lnTo>
                      <a:lnTo>
                        <a:pt x="20" y="154"/>
                      </a:lnTo>
                      <a:lnTo>
                        <a:pt x="13" y="173"/>
                      </a:lnTo>
                      <a:lnTo>
                        <a:pt x="5" y="193"/>
                      </a:lnTo>
                      <a:lnTo>
                        <a:pt x="2" y="214"/>
                      </a:lnTo>
                      <a:lnTo>
                        <a:pt x="0" y="235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3" name="Freeform 162"/>
                <p:cNvSpPr>
                  <a:spLocks/>
                </p:cNvSpPr>
                <p:nvPr/>
              </p:nvSpPr>
              <p:spPr bwMode="auto">
                <a:xfrm>
                  <a:off x="3367" y="3072"/>
                  <a:ext cx="50" cy="44"/>
                </a:xfrm>
                <a:custGeom>
                  <a:avLst/>
                  <a:gdLst>
                    <a:gd name="T0" fmla="*/ 9 w 99"/>
                    <a:gd name="T1" fmla="*/ 88 h 88"/>
                    <a:gd name="T2" fmla="*/ 99 w 99"/>
                    <a:gd name="T3" fmla="*/ 35 h 88"/>
                    <a:gd name="T4" fmla="*/ 0 w 99"/>
                    <a:gd name="T5" fmla="*/ 0 h 88"/>
                    <a:gd name="T6" fmla="*/ 9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9" y="88"/>
                      </a:moveTo>
                      <a:lnTo>
                        <a:pt x="99" y="35"/>
                      </a:lnTo>
                      <a:lnTo>
                        <a:pt x="0" y="0"/>
                      </a:lnTo>
                      <a:lnTo>
                        <a:pt x="9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99" name="Group 163"/>
              <p:cNvGrpSpPr>
                <a:grpSpLocks/>
              </p:cNvGrpSpPr>
              <p:nvPr/>
            </p:nvGrpSpPr>
            <p:grpSpPr bwMode="auto">
              <a:xfrm>
                <a:off x="3061" y="3072"/>
                <a:ext cx="179" cy="139"/>
                <a:chOff x="3061" y="3072"/>
                <a:chExt cx="179" cy="139"/>
              </a:xfrm>
            </p:grpSpPr>
            <p:sp>
              <p:nvSpPr>
                <p:cNvPr id="100" name="Freeform 164"/>
                <p:cNvSpPr>
                  <a:spLocks/>
                </p:cNvSpPr>
                <p:nvPr/>
              </p:nvSpPr>
              <p:spPr bwMode="auto">
                <a:xfrm>
                  <a:off x="3061" y="3093"/>
                  <a:ext cx="132" cy="118"/>
                </a:xfrm>
                <a:custGeom>
                  <a:avLst/>
                  <a:gdLst>
                    <a:gd name="T0" fmla="*/ 265 w 265"/>
                    <a:gd name="T1" fmla="*/ 0 h 235"/>
                    <a:gd name="T2" fmla="*/ 238 w 265"/>
                    <a:gd name="T3" fmla="*/ 5 h 235"/>
                    <a:gd name="T4" fmla="*/ 211 w 265"/>
                    <a:gd name="T5" fmla="*/ 14 h 235"/>
                    <a:gd name="T6" fmla="*/ 185 w 265"/>
                    <a:gd name="T7" fmla="*/ 22 h 235"/>
                    <a:gd name="T8" fmla="*/ 160 w 265"/>
                    <a:gd name="T9" fmla="*/ 32 h 235"/>
                    <a:gd name="T10" fmla="*/ 136 w 265"/>
                    <a:gd name="T11" fmla="*/ 44 h 235"/>
                    <a:gd name="T12" fmla="*/ 114 w 265"/>
                    <a:gd name="T13" fmla="*/ 57 h 235"/>
                    <a:gd name="T14" fmla="*/ 95 w 265"/>
                    <a:gd name="T15" fmla="*/ 71 h 235"/>
                    <a:gd name="T16" fmla="*/ 76 w 265"/>
                    <a:gd name="T17" fmla="*/ 85 h 235"/>
                    <a:gd name="T18" fmla="*/ 60 w 265"/>
                    <a:gd name="T19" fmla="*/ 102 h 235"/>
                    <a:gd name="T20" fmla="*/ 44 w 265"/>
                    <a:gd name="T21" fmla="*/ 119 h 235"/>
                    <a:gd name="T22" fmla="*/ 31 w 265"/>
                    <a:gd name="T23" fmla="*/ 135 h 235"/>
                    <a:gd name="T24" fmla="*/ 20 w 265"/>
                    <a:gd name="T25" fmla="*/ 154 h 235"/>
                    <a:gd name="T26" fmla="*/ 12 w 265"/>
                    <a:gd name="T27" fmla="*/ 173 h 235"/>
                    <a:gd name="T28" fmla="*/ 5 w 265"/>
                    <a:gd name="T29" fmla="*/ 193 h 235"/>
                    <a:gd name="T30" fmla="*/ 2 w 265"/>
                    <a:gd name="T31" fmla="*/ 214 h 235"/>
                    <a:gd name="T32" fmla="*/ 0 w 265"/>
                    <a:gd name="T33" fmla="*/ 235 h 235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5"/>
                    <a:gd name="T52" fmla="*/ 0 h 235"/>
                    <a:gd name="T53" fmla="*/ 265 w 265"/>
                    <a:gd name="T54" fmla="*/ 235 h 235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5" h="235">
                      <a:moveTo>
                        <a:pt x="265" y="0"/>
                      </a:moveTo>
                      <a:lnTo>
                        <a:pt x="238" y="5"/>
                      </a:lnTo>
                      <a:lnTo>
                        <a:pt x="211" y="14"/>
                      </a:lnTo>
                      <a:lnTo>
                        <a:pt x="185" y="22"/>
                      </a:lnTo>
                      <a:lnTo>
                        <a:pt x="160" y="32"/>
                      </a:lnTo>
                      <a:lnTo>
                        <a:pt x="136" y="44"/>
                      </a:lnTo>
                      <a:lnTo>
                        <a:pt x="114" y="57"/>
                      </a:lnTo>
                      <a:lnTo>
                        <a:pt x="95" y="71"/>
                      </a:lnTo>
                      <a:lnTo>
                        <a:pt x="76" y="85"/>
                      </a:lnTo>
                      <a:lnTo>
                        <a:pt x="60" y="102"/>
                      </a:lnTo>
                      <a:lnTo>
                        <a:pt x="44" y="119"/>
                      </a:lnTo>
                      <a:lnTo>
                        <a:pt x="31" y="135"/>
                      </a:lnTo>
                      <a:lnTo>
                        <a:pt x="20" y="154"/>
                      </a:lnTo>
                      <a:lnTo>
                        <a:pt x="12" y="173"/>
                      </a:lnTo>
                      <a:lnTo>
                        <a:pt x="5" y="193"/>
                      </a:lnTo>
                      <a:lnTo>
                        <a:pt x="2" y="214"/>
                      </a:lnTo>
                      <a:lnTo>
                        <a:pt x="0" y="235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1" name="Freeform 165"/>
                <p:cNvSpPr>
                  <a:spLocks/>
                </p:cNvSpPr>
                <p:nvPr/>
              </p:nvSpPr>
              <p:spPr bwMode="auto">
                <a:xfrm>
                  <a:off x="3191" y="3072"/>
                  <a:ext cx="49" cy="44"/>
                </a:xfrm>
                <a:custGeom>
                  <a:avLst/>
                  <a:gdLst>
                    <a:gd name="T0" fmla="*/ 9 w 99"/>
                    <a:gd name="T1" fmla="*/ 88 h 88"/>
                    <a:gd name="T2" fmla="*/ 99 w 99"/>
                    <a:gd name="T3" fmla="*/ 35 h 88"/>
                    <a:gd name="T4" fmla="*/ 0 w 99"/>
                    <a:gd name="T5" fmla="*/ 0 h 88"/>
                    <a:gd name="T6" fmla="*/ 9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9" y="88"/>
                      </a:moveTo>
                      <a:lnTo>
                        <a:pt x="99" y="35"/>
                      </a:lnTo>
                      <a:lnTo>
                        <a:pt x="0" y="0"/>
                      </a:lnTo>
                      <a:lnTo>
                        <a:pt x="9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40" name="Group 166"/>
            <p:cNvGrpSpPr>
              <a:grpSpLocks/>
            </p:cNvGrpSpPr>
            <p:nvPr/>
          </p:nvGrpSpPr>
          <p:grpSpPr bwMode="auto">
            <a:xfrm>
              <a:off x="3041" y="2786"/>
              <a:ext cx="885" cy="140"/>
              <a:chOff x="3041" y="2786"/>
              <a:chExt cx="885" cy="140"/>
            </a:xfrm>
          </p:grpSpPr>
          <p:grpSp>
            <p:nvGrpSpPr>
              <p:cNvPr id="80" name="Group 167"/>
              <p:cNvGrpSpPr>
                <a:grpSpLocks/>
              </p:cNvGrpSpPr>
              <p:nvPr/>
            </p:nvGrpSpPr>
            <p:grpSpPr bwMode="auto">
              <a:xfrm>
                <a:off x="3746" y="2786"/>
                <a:ext cx="180" cy="140"/>
                <a:chOff x="3746" y="2786"/>
                <a:chExt cx="180" cy="140"/>
              </a:xfrm>
            </p:grpSpPr>
            <p:sp>
              <p:nvSpPr>
                <p:cNvPr id="93" name="Freeform 168"/>
                <p:cNvSpPr>
                  <a:spLocks/>
                </p:cNvSpPr>
                <p:nvPr/>
              </p:nvSpPr>
              <p:spPr bwMode="auto">
                <a:xfrm>
                  <a:off x="3746" y="2786"/>
                  <a:ext cx="133" cy="117"/>
                </a:xfrm>
                <a:custGeom>
                  <a:avLst/>
                  <a:gdLst>
                    <a:gd name="T0" fmla="*/ 266 w 266"/>
                    <a:gd name="T1" fmla="*/ 233 h 233"/>
                    <a:gd name="T2" fmla="*/ 238 w 266"/>
                    <a:gd name="T3" fmla="*/ 228 h 233"/>
                    <a:gd name="T4" fmla="*/ 211 w 266"/>
                    <a:gd name="T5" fmla="*/ 219 h 233"/>
                    <a:gd name="T6" fmla="*/ 185 w 266"/>
                    <a:gd name="T7" fmla="*/ 211 h 233"/>
                    <a:gd name="T8" fmla="*/ 160 w 266"/>
                    <a:gd name="T9" fmla="*/ 201 h 233"/>
                    <a:gd name="T10" fmla="*/ 136 w 266"/>
                    <a:gd name="T11" fmla="*/ 190 h 233"/>
                    <a:gd name="T12" fmla="*/ 115 w 266"/>
                    <a:gd name="T13" fmla="*/ 176 h 233"/>
                    <a:gd name="T14" fmla="*/ 95 w 266"/>
                    <a:gd name="T15" fmla="*/ 163 h 233"/>
                    <a:gd name="T16" fmla="*/ 76 w 266"/>
                    <a:gd name="T17" fmla="*/ 148 h 233"/>
                    <a:gd name="T18" fmla="*/ 60 w 266"/>
                    <a:gd name="T19" fmla="*/ 133 h 233"/>
                    <a:gd name="T20" fmla="*/ 44 w 266"/>
                    <a:gd name="T21" fmla="*/ 116 h 233"/>
                    <a:gd name="T22" fmla="*/ 31 w 266"/>
                    <a:gd name="T23" fmla="*/ 98 h 233"/>
                    <a:gd name="T24" fmla="*/ 20 w 266"/>
                    <a:gd name="T25" fmla="*/ 80 h 233"/>
                    <a:gd name="T26" fmla="*/ 12 w 266"/>
                    <a:gd name="T27" fmla="*/ 60 h 233"/>
                    <a:gd name="T28" fmla="*/ 5 w 266"/>
                    <a:gd name="T29" fmla="*/ 40 h 233"/>
                    <a:gd name="T30" fmla="*/ 2 w 266"/>
                    <a:gd name="T31" fmla="*/ 21 h 233"/>
                    <a:gd name="T32" fmla="*/ 0 w 266"/>
                    <a:gd name="T33" fmla="*/ 0 h 233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6"/>
                    <a:gd name="T52" fmla="*/ 0 h 233"/>
                    <a:gd name="T53" fmla="*/ 266 w 266"/>
                    <a:gd name="T54" fmla="*/ 233 h 233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6" h="233">
                      <a:moveTo>
                        <a:pt x="266" y="233"/>
                      </a:moveTo>
                      <a:lnTo>
                        <a:pt x="238" y="228"/>
                      </a:lnTo>
                      <a:lnTo>
                        <a:pt x="211" y="219"/>
                      </a:lnTo>
                      <a:lnTo>
                        <a:pt x="185" y="211"/>
                      </a:lnTo>
                      <a:lnTo>
                        <a:pt x="160" y="201"/>
                      </a:lnTo>
                      <a:lnTo>
                        <a:pt x="136" y="190"/>
                      </a:lnTo>
                      <a:lnTo>
                        <a:pt x="115" y="176"/>
                      </a:lnTo>
                      <a:lnTo>
                        <a:pt x="95" y="163"/>
                      </a:lnTo>
                      <a:lnTo>
                        <a:pt x="76" y="148"/>
                      </a:lnTo>
                      <a:lnTo>
                        <a:pt x="60" y="133"/>
                      </a:lnTo>
                      <a:lnTo>
                        <a:pt x="44" y="116"/>
                      </a:lnTo>
                      <a:lnTo>
                        <a:pt x="31" y="98"/>
                      </a:lnTo>
                      <a:lnTo>
                        <a:pt x="20" y="80"/>
                      </a:lnTo>
                      <a:lnTo>
                        <a:pt x="12" y="60"/>
                      </a:lnTo>
                      <a:lnTo>
                        <a:pt x="5" y="40"/>
                      </a:lnTo>
                      <a:lnTo>
                        <a:pt x="2" y="2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4" name="Freeform 169"/>
                <p:cNvSpPr>
                  <a:spLocks/>
                </p:cNvSpPr>
                <p:nvPr/>
              </p:nvSpPr>
              <p:spPr bwMode="auto">
                <a:xfrm>
                  <a:off x="3877" y="2882"/>
                  <a:ext cx="49" cy="44"/>
                </a:xfrm>
                <a:custGeom>
                  <a:avLst/>
                  <a:gdLst>
                    <a:gd name="T0" fmla="*/ 0 w 99"/>
                    <a:gd name="T1" fmla="*/ 88 h 88"/>
                    <a:gd name="T2" fmla="*/ 99 w 99"/>
                    <a:gd name="T3" fmla="*/ 52 h 88"/>
                    <a:gd name="T4" fmla="*/ 9 w 99"/>
                    <a:gd name="T5" fmla="*/ 0 h 88"/>
                    <a:gd name="T6" fmla="*/ 0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0" y="88"/>
                      </a:moveTo>
                      <a:lnTo>
                        <a:pt x="99" y="52"/>
                      </a:lnTo>
                      <a:lnTo>
                        <a:pt x="9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81" name="Group 170"/>
              <p:cNvGrpSpPr>
                <a:grpSpLocks/>
              </p:cNvGrpSpPr>
              <p:nvPr/>
            </p:nvGrpSpPr>
            <p:grpSpPr bwMode="auto">
              <a:xfrm>
                <a:off x="3570" y="2786"/>
                <a:ext cx="180" cy="140"/>
                <a:chOff x="3570" y="2786"/>
                <a:chExt cx="180" cy="140"/>
              </a:xfrm>
            </p:grpSpPr>
            <p:sp>
              <p:nvSpPr>
                <p:cNvPr id="91" name="Freeform 171"/>
                <p:cNvSpPr>
                  <a:spLocks/>
                </p:cNvSpPr>
                <p:nvPr/>
              </p:nvSpPr>
              <p:spPr bwMode="auto">
                <a:xfrm>
                  <a:off x="3570" y="2786"/>
                  <a:ext cx="133" cy="117"/>
                </a:xfrm>
                <a:custGeom>
                  <a:avLst/>
                  <a:gdLst>
                    <a:gd name="T0" fmla="*/ 265 w 265"/>
                    <a:gd name="T1" fmla="*/ 233 h 233"/>
                    <a:gd name="T2" fmla="*/ 238 w 265"/>
                    <a:gd name="T3" fmla="*/ 228 h 233"/>
                    <a:gd name="T4" fmla="*/ 210 w 265"/>
                    <a:gd name="T5" fmla="*/ 219 h 233"/>
                    <a:gd name="T6" fmla="*/ 184 w 265"/>
                    <a:gd name="T7" fmla="*/ 211 h 233"/>
                    <a:gd name="T8" fmla="*/ 160 w 265"/>
                    <a:gd name="T9" fmla="*/ 201 h 233"/>
                    <a:gd name="T10" fmla="*/ 136 w 265"/>
                    <a:gd name="T11" fmla="*/ 190 h 233"/>
                    <a:gd name="T12" fmla="*/ 114 w 265"/>
                    <a:gd name="T13" fmla="*/ 176 h 233"/>
                    <a:gd name="T14" fmla="*/ 94 w 265"/>
                    <a:gd name="T15" fmla="*/ 163 h 233"/>
                    <a:gd name="T16" fmla="*/ 76 w 265"/>
                    <a:gd name="T17" fmla="*/ 148 h 233"/>
                    <a:gd name="T18" fmla="*/ 59 w 265"/>
                    <a:gd name="T19" fmla="*/ 133 h 233"/>
                    <a:gd name="T20" fmla="*/ 44 w 265"/>
                    <a:gd name="T21" fmla="*/ 116 h 233"/>
                    <a:gd name="T22" fmla="*/ 30 w 265"/>
                    <a:gd name="T23" fmla="*/ 98 h 233"/>
                    <a:gd name="T24" fmla="*/ 20 w 265"/>
                    <a:gd name="T25" fmla="*/ 80 h 233"/>
                    <a:gd name="T26" fmla="*/ 12 w 265"/>
                    <a:gd name="T27" fmla="*/ 60 h 233"/>
                    <a:gd name="T28" fmla="*/ 4 w 265"/>
                    <a:gd name="T29" fmla="*/ 40 h 233"/>
                    <a:gd name="T30" fmla="*/ 1 w 265"/>
                    <a:gd name="T31" fmla="*/ 21 h 233"/>
                    <a:gd name="T32" fmla="*/ 0 w 265"/>
                    <a:gd name="T33" fmla="*/ 0 h 233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5"/>
                    <a:gd name="T52" fmla="*/ 0 h 233"/>
                    <a:gd name="T53" fmla="*/ 265 w 265"/>
                    <a:gd name="T54" fmla="*/ 233 h 233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5" h="233">
                      <a:moveTo>
                        <a:pt x="265" y="233"/>
                      </a:moveTo>
                      <a:lnTo>
                        <a:pt x="238" y="228"/>
                      </a:lnTo>
                      <a:lnTo>
                        <a:pt x="210" y="219"/>
                      </a:lnTo>
                      <a:lnTo>
                        <a:pt x="184" y="211"/>
                      </a:lnTo>
                      <a:lnTo>
                        <a:pt x="160" y="201"/>
                      </a:lnTo>
                      <a:lnTo>
                        <a:pt x="136" y="190"/>
                      </a:lnTo>
                      <a:lnTo>
                        <a:pt x="114" y="176"/>
                      </a:lnTo>
                      <a:lnTo>
                        <a:pt x="94" y="163"/>
                      </a:lnTo>
                      <a:lnTo>
                        <a:pt x="76" y="148"/>
                      </a:lnTo>
                      <a:lnTo>
                        <a:pt x="59" y="133"/>
                      </a:lnTo>
                      <a:lnTo>
                        <a:pt x="44" y="116"/>
                      </a:lnTo>
                      <a:lnTo>
                        <a:pt x="30" y="98"/>
                      </a:lnTo>
                      <a:lnTo>
                        <a:pt x="20" y="80"/>
                      </a:lnTo>
                      <a:lnTo>
                        <a:pt x="12" y="60"/>
                      </a:lnTo>
                      <a:lnTo>
                        <a:pt x="4" y="40"/>
                      </a:lnTo>
                      <a:lnTo>
                        <a:pt x="1" y="2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2" name="Freeform 172"/>
                <p:cNvSpPr>
                  <a:spLocks/>
                </p:cNvSpPr>
                <p:nvPr/>
              </p:nvSpPr>
              <p:spPr bwMode="auto">
                <a:xfrm>
                  <a:off x="3700" y="2882"/>
                  <a:ext cx="50" cy="44"/>
                </a:xfrm>
                <a:custGeom>
                  <a:avLst/>
                  <a:gdLst>
                    <a:gd name="T0" fmla="*/ 0 w 99"/>
                    <a:gd name="T1" fmla="*/ 88 h 88"/>
                    <a:gd name="T2" fmla="*/ 99 w 99"/>
                    <a:gd name="T3" fmla="*/ 52 h 88"/>
                    <a:gd name="T4" fmla="*/ 9 w 99"/>
                    <a:gd name="T5" fmla="*/ 0 h 88"/>
                    <a:gd name="T6" fmla="*/ 0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0" y="88"/>
                      </a:moveTo>
                      <a:lnTo>
                        <a:pt x="99" y="52"/>
                      </a:lnTo>
                      <a:lnTo>
                        <a:pt x="9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82" name="Group 173"/>
              <p:cNvGrpSpPr>
                <a:grpSpLocks/>
              </p:cNvGrpSpPr>
              <p:nvPr/>
            </p:nvGrpSpPr>
            <p:grpSpPr bwMode="auto">
              <a:xfrm>
                <a:off x="3394" y="2786"/>
                <a:ext cx="179" cy="140"/>
                <a:chOff x="3394" y="2786"/>
                <a:chExt cx="179" cy="140"/>
              </a:xfrm>
            </p:grpSpPr>
            <p:sp>
              <p:nvSpPr>
                <p:cNvPr id="89" name="Freeform 174"/>
                <p:cNvSpPr>
                  <a:spLocks/>
                </p:cNvSpPr>
                <p:nvPr/>
              </p:nvSpPr>
              <p:spPr bwMode="auto">
                <a:xfrm>
                  <a:off x="3394" y="2786"/>
                  <a:ext cx="132" cy="117"/>
                </a:xfrm>
                <a:custGeom>
                  <a:avLst/>
                  <a:gdLst>
                    <a:gd name="T0" fmla="*/ 263 w 263"/>
                    <a:gd name="T1" fmla="*/ 233 h 233"/>
                    <a:gd name="T2" fmla="*/ 236 w 263"/>
                    <a:gd name="T3" fmla="*/ 228 h 233"/>
                    <a:gd name="T4" fmla="*/ 208 w 263"/>
                    <a:gd name="T5" fmla="*/ 219 h 233"/>
                    <a:gd name="T6" fmla="*/ 183 w 263"/>
                    <a:gd name="T7" fmla="*/ 211 h 233"/>
                    <a:gd name="T8" fmla="*/ 158 w 263"/>
                    <a:gd name="T9" fmla="*/ 201 h 233"/>
                    <a:gd name="T10" fmla="*/ 135 w 263"/>
                    <a:gd name="T11" fmla="*/ 190 h 233"/>
                    <a:gd name="T12" fmla="*/ 112 w 263"/>
                    <a:gd name="T13" fmla="*/ 176 h 233"/>
                    <a:gd name="T14" fmla="*/ 93 w 263"/>
                    <a:gd name="T15" fmla="*/ 163 h 233"/>
                    <a:gd name="T16" fmla="*/ 74 w 263"/>
                    <a:gd name="T17" fmla="*/ 148 h 233"/>
                    <a:gd name="T18" fmla="*/ 58 w 263"/>
                    <a:gd name="T19" fmla="*/ 133 h 233"/>
                    <a:gd name="T20" fmla="*/ 42 w 263"/>
                    <a:gd name="T21" fmla="*/ 116 h 233"/>
                    <a:gd name="T22" fmla="*/ 30 w 263"/>
                    <a:gd name="T23" fmla="*/ 98 h 233"/>
                    <a:gd name="T24" fmla="*/ 19 w 263"/>
                    <a:gd name="T25" fmla="*/ 80 h 233"/>
                    <a:gd name="T26" fmla="*/ 10 w 263"/>
                    <a:gd name="T27" fmla="*/ 60 h 233"/>
                    <a:gd name="T28" fmla="*/ 4 w 263"/>
                    <a:gd name="T29" fmla="*/ 40 h 233"/>
                    <a:gd name="T30" fmla="*/ 1 w 263"/>
                    <a:gd name="T31" fmla="*/ 21 h 233"/>
                    <a:gd name="T32" fmla="*/ 0 w 263"/>
                    <a:gd name="T33" fmla="*/ 0 h 233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3"/>
                    <a:gd name="T52" fmla="*/ 0 h 233"/>
                    <a:gd name="T53" fmla="*/ 263 w 263"/>
                    <a:gd name="T54" fmla="*/ 233 h 233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3" h="233">
                      <a:moveTo>
                        <a:pt x="263" y="233"/>
                      </a:moveTo>
                      <a:lnTo>
                        <a:pt x="236" y="228"/>
                      </a:lnTo>
                      <a:lnTo>
                        <a:pt x="208" y="219"/>
                      </a:lnTo>
                      <a:lnTo>
                        <a:pt x="183" y="211"/>
                      </a:lnTo>
                      <a:lnTo>
                        <a:pt x="158" y="201"/>
                      </a:lnTo>
                      <a:lnTo>
                        <a:pt x="135" y="190"/>
                      </a:lnTo>
                      <a:lnTo>
                        <a:pt x="112" y="176"/>
                      </a:lnTo>
                      <a:lnTo>
                        <a:pt x="93" y="163"/>
                      </a:lnTo>
                      <a:lnTo>
                        <a:pt x="74" y="148"/>
                      </a:lnTo>
                      <a:lnTo>
                        <a:pt x="58" y="133"/>
                      </a:lnTo>
                      <a:lnTo>
                        <a:pt x="42" y="116"/>
                      </a:lnTo>
                      <a:lnTo>
                        <a:pt x="30" y="98"/>
                      </a:lnTo>
                      <a:lnTo>
                        <a:pt x="19" y="80"/>
                      </a:lnTo>
                      <a:lnTo>
                        <a:pt x="10" y="60"/>
                      </a:lnTo>
                      <a:lnTo>
                        <a:pt x="4" y="40"/>
                      </a:lnTo>
                      <a:lnTo>
                        <a:pt x="1" y="2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0" name="Freeform 175"/>
                <p:cNvSpPr>
                  <a:spLocks/>
                </p:cNvSpPr>
                <p:nvPr/>
              </p:nvSpPr>
              <p:spPr bwMode="auto">
                <a:xfrm>
                  <a:off x="3523" y="2882"/>
                  <a:ext cx="50" cy="44"/>
                </a:xfrm>
                <a:custGeom>
                  <a:avLst/>
                  <a:gdLst>
                    <a:gd name="T0" fmla="*/ 0 w 99"/>
                    <a:gd name="T1" fmla="*/ 88 h 88"/>
                    <a:gd name="T2" fmla="*/ 99 w 99"/>
                    <a:gd name="T3" fmla="*/ 52 h 88"/>
                    <a:gd name="T4" fmla="*/ 9 w 99"/>
                    <a:gd name="T5" fmla="*/ 0 h 88"/>
                    <a:gd name="T6" fmla="*/ 0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0" y="88"/>
                      </a:moveTo>
                      <a:lnTo>
                        <a:pt x="99" y="52"/>
                      </a:lnTo>
                      <a:lnTo>
                        <a:pt x="9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83" name="Group 176"/>
              <p:cNvGrpSpPr>
                <a:grpSpLocks/>
              </p:cNvGrpSpPr>
              <p:nvPr/>
            </p:nvGrpSpPr>
            <p:grpSpPr bwMode="auto">
              <a:xfrm>
                <a:off x="3217" y="2786"/>
                <a:ext cx="180" cy="140"/>
                <a:chOff x="3217" y="2786"/>
                <a:chExt cx="180" cy="140"/>
              </a:xfrm>
            </p:grpSpPr>
            <p:sp>
              <p:nvSpPr>
                <p:cNvPr id="87" name="Freeform 177"/>
                <p:cNvSpPr>
                  <a:spLocks/>
                </p:cNvSpPr>
                <p:nvPr/>
              </p:nvSpPr>
              <p:spPr bwMode="auto">
                <a:xfrm>
                  <a:off x="3217" y="2786"/>
                  <a:ext cx="133" cy="117"/>
                </a:xfrm>
                <a:custGeom>
                  <a:avLst/>
                  <a:gdLst>
                    <a:gd name="T0" fmla="*/ 265 w 265"/>
                    <a:gd name="T1" fmla="*/ 233 h 233"/>
                    <a:gd name="T2" fmla="*/ 238 w 265"/>
                    <a:gd name="T3" fmla="*/ 228 h 233"/>
                    <a:gd name="T4" fmla="*/ 210 w 265"/>
                    <a:gd name="T5" fmla="*/ 219 h 233"/>
                    <a:gd name="T6" fmla="*/ 184 w 265"/>
                    <a:gd name="T7" fmla="*/ 211 h 233"/>
                    <a:gd name="T8" fmla="*/ 160 w 265"/>
                    <a:gd name="T9" fmla="*/ 201 h 233"/>
                    <a:gd name="T10" fmla="*/ 135 w 265"/>
                    <a:gd name="T11" fmla="*/ 190 h 233"/>
                    <a:gd name="T12" fmla="*/ 114 w 265"/>
                    <a:gd name="T13" fmla="*/ 176 h 233"/>
                    <a:gd name="T14" fmla="*/ 94 w 265"/>
                    <a:gd name="T15" fmla="*/ 163 h 233"/>
                    <a:gd name="T16" fmla="*/ 76 w 265"/>
                    <a:gd name="T17" fmla="*/ 148 h 233"/>
                    <a:gd name="T18" fmla="*/ 59 w 265"/>
                    <a:gd name="T19" fmla="*/ 133 h 233"/>
                    <a:gd name="T20" fmla="*/ 44 w 265"/>
                    <a:gd name="T21" fmla="*/ 116 h 233"/>
                    <a:gd name="T22" fmla="*/ 30 w 265"/>
                    <a:gd name="T23" fmla="*/ 98 h 233"/>
                    <a:gd name="T24" fmla="*/ 20 w 265"/>
                    <a:gd name="T25" fmla="*/ 80 h 233"/>
                    <a:gd name="T26" fmla="*/ 12 w 265"/>
                    <a:gd name="T27" fmla="*/ 60 h 233"/>
                    <a:gd name="T28" fmla="*/ 4 w 265"/>
                    <a:gd name="T29" fmla="*/ 40 h 233"/>
                    <a:gd name="T30" fmla="*/ 1 w 265"/>
                    <a:gd name="T31" fmla="*/ 21 h 233"/>
                    <a:gd name="T32" fmla="*/ 0 w 265"/>
                    <a:gd name="T33" fmla="*/ 0 h 233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5"/>
                    <a:gd name="T52" fmla="*/ 0 h 233"/>
                    <a:gd name="T53" fmla="*/ 265 w 265"/>
                    <a:gd name="T54" fmla="*/ 233 h 233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5" h="233">
                      <a:moveTo>
                        <a:pt x="265" y="233"/>
                      </a:moveTo>
                      <a:lnTo>
                        <a:pt x="238" y="228"/>
                      </a:lnTo>
                      <a:lnTo>
                        <a:pt x="210" y="219"/>
                      </a:lnTo>
                      <a:lnTo>
                        <a:pt x="184" y="211"/>
                      </a:lnTo>
                      <a:lnTo>
                        <a:pt x="160" y="201"/>
                      </a:lnTo>
                      <a:lnTo>
                        <a:pt x="135" y="190"/>
                      </a:lnTo>
                      <a:lnTo>
                        <a:pt x="114" y="176"/>
                      </a:lnTo>
                      <a:lnTo>
                        <a:pt x="94" y="163"/>
                      </a:lnTo>
                      <a:lnTo>
                        <a:pt x="76" y="148"/>
                      </a:lnTo>
                      <a:lnTo>
                        <a:pt x="59" y="133"/>
                      </a:lnTo>
                      <a:lnTo>
                        <a:pt x="44" y="116"/>
                      </a:lnTo>
                      <a:lnTo>
                        <a:pt x="30" y="98"/>
                      </a:lnTo>
                      <a:lnTo>
                        <a:pt x="20" y="80"/>
                      </a:lnTo>
                      <a:lnTo>
                        <a:pt x="12" y="60"/>
                      </a:lnTo>
                      <a:lnTo>
                        <a:pt x="4" y="40"/>
                      </a:lnTo>
                      <a:lnTo>
                        <a:pt x="1" y="2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8" name="Freeform 178"/>
                <p:cNvSpPr>
                  <a:spLocks/>
                </p:cNvSpPr>
                <p:nvPr/>
              </p:nvSpPr>
              <p:spPr bwMode="auto">
                <a:xfrm>
                  <a:off x="3347" y="2882"/>
                  <a:ext cx="50" cy="44"/>
                </a:xfrm>
                <a:custGeom>
                  <a:avLst/>
                  <a:gdLst>
                    <a:gd name="T0" fmla="*/ 0 w 99"/>
                    <a:gd name="T1" fmla="*/ 88 h 88"/>
                    <a:gd name="T2" fmla="*/ 99 w 99"/>
                    <a:gd name="T3" fmla="*/ 52 h 88"/>
                    <a:gd name="T4" fmla="*/ 9 w 99"/>
                    <a:gd name="T5" fmla="*/ 0 h 88"/>
                    <a:gd name="T6" fmla="*/ 0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0" y="88"/>
                      </a:moveTo>
                      <a:lnTo>
                        <a:pt x="99" y="52"/>
                      </a:lnTo>
                      <a:lnTo>
                        <a:pt x="9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84" name="Group 179"/>
              <p:cNvGrpSpPr>
                <a:grpSpLocks/>
              </p:cNvGrpSpPr>
              <p:nvPr/>
            </p:nvGrpSpPr>
            <p:grpSpPr bwMode="auto">
              <a:xfrm>
                <a:off x="3041" y="2786"/>
                <a:ext cx="180" cy="140"/>
                <a:chOff x="3041" y="2786"/>
                <a:chExt cx="180" cy="140"/>
              </a:xfrm>
            </p:grpSpPr>
            <p:sp>
              <p:nvSpPr>
                <p:cNvPr id="85" name="Freeform 180"/>
                <p:cNvSpPr>
                  <a:spLocks/>
                </p:cNvSpPr>
                <p:nvPr/>
              </p:nvSpPr>
              <p:spPr bwMode="auto">
                <a:xfrm>
                  <a:off x="3041" y="2786"/>
                  <a:ext cx="132" cy="117"/>
                </a:xfrm>
                <a:custGeom>
                  <a:avLst/>
                  <a:gdLst>
                    <a:gd name="T0" fmla="*/ 266 w 266"/>
                    <a:gd name="T1" fmla="*/ 233 h 233"/>
                    <a:gd name="T2" fmla="*/ 238 w 266"/>
                    <a:gd name="T3" fmla="*/ 228 h 233"/>
                    <a:gd name="T4" fmla="*/ 211 w 266"/>
                    <a:gd name="T5" fmla="*/ 219 h 233"/>
                    <a:gd name="T6" fmla="*/ 185 w 266"/>
                    <a:gd name="T7" fmla="*/ 211 h 233"/>
                    <a:gd name="T8" fmla="*/ 161 w 266"/>
                    <a:gd name="T9" fmla="*/ 201 h 233"/>
                    <a:gd name="T10" fmla="*/ 136 w 266"/>
                    <a:gd name="T11" fmla="*/ 190 h 233"/>
                    <a:gd name="T12" fmla="*/ 115 w 266"/>
                    <a:gd name="T13" fmla="*/ 176 h 233"/>
                    <a:gd name="T14" fmla="*/ 95 w 266"/>
                    <a:gd name="T15" fmla="*/ 163 h 233"/>
                    <a:gd name="T16" fmla="*/ 77 w 266"/>
                    <a:gd name="T17" fmla="*/ 148 h 233"/>
                    <a:gd name="T18" fmla="*/ 60 w 266"/>
                    <a:gd name="T19" fmla="*/ 133 h 233"/>
                    <a:gd name="T20" fmla="*/ 45 w 266"/>
                    <a:gd name="T21" fmla="*/ 116 h 233"/>
                    <a:gd name="T22" fmla="*/ 31 w 266"/>
                    <a:gd name="T23" fmla="*/ 98 h 233"/>
                    <a:gd name="T24" fmla="*/ 20 w 266"/>
                    <a:gd name="T25" fmla="*/ 80 h 233"/>
                    <a:gd name="T26" fmla="*/ 13 w 266"/>
                    <a:gd name="T27" fmla="*/ 60 h 233"/>
                    <a:gd name="T28" fmla="*/ 5 w 266"/>
                    <a:gd name="T29" fmla="*/ 40 h 233"/>
                    <a:gd name="T30" fmla="*/ 2 w 266"/>
                    <a:gd name="T31" fmla="*/ 21 h 233"/>
                    <a:gd name="T32" fmla="*/ 0 w 266"/>
                    <a:gd name="T33" fmla="*/ 0 h 233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266"/>
                    <a:gd name="T52" fmla="*/ 0 h 233"/>
                    <a:gd name="T53" fmla="*/ 266 w 266"/>
                    <a:gd name="T54" fmla="*/ 233 h 233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266" h="233">
                      <a:moveTo>
                        <a:pt x="266" y="233"/>
                      </a:moveTo>
                      <a:lnTo>
                        <a:pt x="238" y="228"/>
                      </a:lnTo>
                      <a:lnTo>
                        <a:pt x="211" y="219"/>
                      </a:lnTo>
                      <a:lnTo>
                        <a:pt x="185" y="211"/>
                      </a:lnTo>
                      <a:lnTo>
                        <a:pt x="161" y="201"/>
                      </a:lnTo>
                      <a:lnTo>
                        <a:pt x="136" y="190"/>
                      </a:lnTo>
                      <a:lnTo>
                        <a:pt x="115" y="176"/>
                      </a:lnTo>
                      <a:lnTo>
                        <a:pt x="95" y="163"/>
                      </a:lnTo>
                      <a:lnTo>
                        <a:pt x="77" y="148"/>
                      </a:lnTo>
                      <a:lnTo>
                        <a:pt x="60" y="133"/>
                      </a:lnTo>
                      <a:lnTo>
                        <a:pt x="45" y="116"/>
                      </a:lnTo>
                      <a:lnTo>
                        <a:pt x="31" y="98"/>
                      </a:lnTo>
                      <a:lnTo>
                        <a:pt x="20" y="80"/>
                      </a:lnTo>
                      <a:lnTo>
                        <a:pt x="13" y="60"/>
                      </a:lnTo>
                      <a:lnTo>
                        <a:pt x="5" y="40"/>
                      </a:lnTo>
                      <a:lnTo>
                        <a:pt x="2" y="2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7938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6" name="Freeform 181"/>
                <p:cNvSpPr>
                  <a:spLocks/>
                </p:cNvSpPr>
                <p:nvPr/>
              </p:nvSpPr>
              <p:spPr bwMode="auto">
                <a:xfrm>
                  <a:off x="3171" y="2882"/>
                  <a:ext cx="50" cy="44"/>
                </a:xfrm>
                <a:custGeom>
                  <a:avLst/>
                  <a:gdLst>
                    <a:gd name="T0" fmla="*/ 0 w 99"/>
                    <a:gd name="T1" fmla="*/ 88 h 88"/>
                    <a:gd name="T2" fmla="*/ 99 w 99"/>
                    <a:gd name="T3" fmla="*/ 52 h 88"/>
                    <a:gd name="T4" fmla="*/ 9 w 99"/>
                    <a:gd name="T5" fmla="*/ 0 h 88"/>
                    <a:gd name="T6" fmla="*/ 0 w 99"/>
                    <a:gd name="T7" fmla="*/ 88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9"/>
                    <a:gd name="T13" fmla="*/ 0 h 88"/>
                    <a:gd name="T14" fmla="*/ 99 w 99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9" h="88">
                      <a:moveTo>
                        <a:pt x="0" y="88"/>
                      </a:moveTo>
                      <a:lnTo>
                        <a:pt x="99" y="52"/>
                      </a:lnTo>
                      <a:lnTo>
                        <a:pt x="9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41" name="Group 182"/>
            <p:cNvGrpSpPr>
              <a:grpSpLocks/>
            </p:cNvGrpSpPr>
            <p:nvPr/>
          </p:nvGrpSpPr>
          <p:grpSpPr bwMode="auto">
            <a:xfrm>
              <a:off x="3034" y="2995"/>
              <a:ext cx="299" cy="45"/>
              <a:chOff x="3034" y="2995"/>
              <a:chExt cx="299" cy="45"/>
            </a:xfrm>
          </p:grpSpPr>
          <p:sp>
            <p:nvSpPr>
              <p:cNvPr id="78" name="Line 183"/>
              <p:cNvSpPr>
                <a:spLocks noChangeShapeType="1"/>
              </p:cNvSpPr>
              <p:nvPr/>
            </p:nvSpPr>
            <p:spPr bwMode="auto">
              <a:xfrm>
                <a:off x="3034" y="3017"/>
                <a:ext cx="253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9" name="Freeform 184"/>
              <p:cNvSpPr>
                <a:spLocks/>
              </p:cNvSpPr>
              <p:nvPr/>
            </p:nvSpPr>
            <p:spPr bwMode="auto">
              <a:xfrm>
                <a:off x="3285" y="2995"/>
                <a:ext cx="48" cy="45"/>
              </a:xfrm>
              <a:custGeom>
                <a:avLst/>
                <a:gdLst>
                  <a:gd name="T0" fmla="*/ 0 w 95"/>
                  <a:gd name="T1" fmla="*/ 88 h 88"/>
                  <a:gd name="T2" fmla="*/ 95 w 95"/>
                  <a:gd name="T3" fmla="*/ 43 h 88"/>
                  <a:gd name="T4" fmla="*/ 0 w 95"/>
                  <a:gd name="T5" fmla="*/ 0 h 88"/>
                  <a:gd name="T6" fmla="*/ 0 w 95"/>
                  <a:gd name="T7" fmla="*/ 88 h 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5"/>
                  <a:gd name="T13" fmla="*/ 0 h 88"/>
                  <a:gd name="T14" fmla="*/ 95 w 95"/>
                  <a:gd name="T15" fmla="*/ 88 h 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5" h="88">
                    <a:moveTo>
                      <a:pt x="0" y="88"/>
                    </a:moveTo>
                    <a:lnTo>
                      <a:pt x="95" y="43"/>
                    </a:lnTo>
                    <a:lnTo>
                      <a:pt x="0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2" name="Line 185"/>
            <p:cNvSpPr>
              <a:spLocks noChangeShapeType="1"/>
            </p:cNvSpPr>
            <p:nvPr/>
          </p:nvSpPr>
          <p:spPr bwMode="auto">
            <a:xfrm flipV="1">
              <a:off x="2651" y="3002"/>
              <a:ext cx="192" cy="18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3" name="Group 186"/>
            <p:cNvGrpSpPr>
              <a:grpSpLocks/>
            </p:cNvGrpSpPr>
            <p:nvPr/>
          </p:nvGrpSpPr>
          <p:grpSpPr bwMode="auto">
            <a:xfrm>
              <a:off x="3533" y="3211"/>
              <a:ext cx="53" cy="435"/>
              <a:chOff x="3533" y="3211"/>
              <a:chExt cx="53" cy="435"/>
            </a:xfrm>
          </p:grpSpPr>
          <p:sp>
            <p:nvSpPr>
              <p:cNvPr id="76" name="Line 187"/>
              <p:cNvSpPr>
                <a:spLocks noChangeShapeType="1"/>
              </p:cNvSpPr>
              <p:nvPr/>
            </p:nvSpPr>
            <p:spPr bwMode="auto">
              <a:xfrm flipH="1" flipV="1">
                <a:off x="3556" y="3253"/>
                <a:ext cx="30" cy="393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Freeform 188"/>
              <p:cNvSpPr>
                <a:spLocks/>
              </p:cNvSpPr>
              <p:nvPr/>
            </p:nvSpPr>
            <p:spPr bwMode="auto">
              <a:xfrm>
                <a:off x="3533" y="3211"/>
                <a:ext cx="48" cy="45"/>
              </a:xfrm>
              <a:custGeom>
                <a:avLst/>
                <a:gdLst>
                  <a:gd name="T0" fmla="*/ 96 w 96"/>
                  <a:gd name="T1" fmla="*/ 84 h 89"/>
                  <a:gd name="T2" fmla="*/ 41 w 96"/>
                  <a:gd name="T3" fmla="*/ 0 h 89"/>
                  <a:gd name="T4" fmla="*/ 0 w 96"/>
                  <a:gd name="T5" fmla="*/ 89 h 89"/>
                  <a:gd name="T6" fmla="*/ 96 w 96"/>
                  <a:gd name="T7" fmla="*/ 84 h 8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6"/>
                  <a:gd name="T13" fmla="*/ 0 h 89"/>
                  <a:gd name="T14" fmla="*/ 96 w 96"/>
                  <a:gd name="T15" fmla="*/ 89 h 8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6" h="89">
                    <a:moveTo>
                      <a:pt x="96" y="84"/>
                    </a:moveTo>
                    <a:lnTo>
                      <a:pt x="41" y="0"/>
                    </a:lnTo>
                    <a:lnTo>
                      <a:pt x="0" y="89"/>
                    </a:lnTo>
                    <a:lnTo>
                      <a:pt x="96" y="8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4" name="Group 189"/>
            <p:cNvGrpSpPr>
              <a:grpSpLocks/>
            </p:cNvGrpSpPr>
            <p:nvPr/>
          </p:nvGrpSpPr>
          <p:grpSpPr bwMode="auto">
            <a:xfrm>
              <a:off x="3486" y="3182"/>
              <a:ext cx="1039" cy="44"/>
              <a:chOff x="3486" y="3182"/>
              <a:chExt cx="1039" cy="44"/>
            </a:xfrm>
          </p:grpSpPr>
          <p:grpSp>
            <p:nvGrpSpPr>
              <p:cNvPr id="61" name="Group 190"/>
              <p:cNvGrpSpPr>
                <a:grpSpLocks/>
              </p:cNvGrpSpPr>
              <p:nvPr/>
            </p:nvGrpSpPr>
            <p:grpSpPr bwMode="auto">
              <a:xfrm>
                <a:off x="4412" y="3182"/>
                <a:ext cx="113" cy="44"/>
                <a:chOff x="4412" y="3182"/>
                <a:chExt cx="113" cy="44"/>
              </a:xfrm>
            </p:grpSpPr>
            <p:sp>
              <p:nvSpPr>
                <p:cNvPr id="74" name="Line 191"/>
                <p:cNvSpPr>
                  <a:spLocks noChangeShapeType="1"/>
                </p:cNvSpPr>
                <p:nvPr/>
              </p:nvSpPr>
              <p:spPr bwMode="auto">
                <a:xfrm flipH="1">
                  <a:off x="4458" y="3205"/>
                  <a:ext cx="67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5" name="Freeform 192"/>
                <p:cNvSpPr>
                  <a:spLocks/>
                </p:cNvSpPr>
                <p:nvPr/>
              </p:nvSpPr>
              <p:spPr bwMode="auto">
                <a:xfrm>
                  <a:off x="4412" y="3182"/>
                  <a:ext cx="47" cy="44"/>
                </a:xfrm>
                <a:custGeom>
                  <a:avLst/>
                  <a:gdLst>
                    <a:gd name="T0" fmla="*/ 94 w 94"/>
                    <a:gd name="T1" fmla="*/ 0 h 88"/>
                    <a:gd name="T2" fmla="*/ 0 w 94"/>
                    <a:gd name="T3" fmla="*/ 45 h 88"/>
                    <a:gd name="T4" fmla="*/ 94 w 94"/>
                    <a:gd name="T5" fmla="*/ 88 h 88"/>
                    <a:gd name="T6" fmla="*/ 94 w 94"/>
                    <a:gd name="T7" fmla="*/ 0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4"/>
                    <a:gd name="T13" fmla="*/ 0 h 88"/>
                    <a:gd name="T14" fmla="*/ 94 w 94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4" h="88">
                      <a:moveTo>
                        <a:pt x="94" y="0"/>
                      </a:moveTo>
                      <a:lnTo>
                        <a:pt x="0" y="45"/>
                      </a:lnTo>
                      <a:lnTo>
                        <a:pt x="94" y="88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2" name="Group 193"/>
              <p:cNvGrpSpPr>
                <a:grpSpLocks/>
              </p:cNvGrpSpPr>
              <p:nvPr/>
            </p:nvGrpSpPr>
            <p:grpSpPr bwMode="auto">
              <a:xfrm>
                <a:off x="4180" y="3182"/>
                <a:ext cx="114" cy="44"/>
                <a:chOff x="4180" y="3182"/>
                <a:chExt cx="114" cy="44"/>
              </a:xfrm>
            </p:grpSpPr>
            <p:sp>
              <p:nvSpPr>
                <p:cNvPr id="72" name="Line 194"/>
                <p:cNvSpPr>
                  <a:spLocks noChangeShapeType="1"/>
                </p:cNvSpPr>
                <p:nvPr/>
              </p:nvSpPr>
              <p:spPr bwMode="auto">
                <a:xfrm flipH="1">
                  <a:off x="4226" y="3205"/>
                  <a:ext cx="68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3" name="Freeform 195"/>
                <p:cNvSpPr>
                  <a:spLocks/>
                </p:cNvSpPr>
                <p:nvPr/>
              </p:nvSpPr>
              <p:spPr bwMode="auto">
                <a:xfrm>
                  <a:off x="4180" y="3182"/>
                  <a:ext cx="47" cy="44"/>
                </a:xfrm>
                <a:custGeom>
                  <a:avLst/>
                  <a:gdLst>
                    <a:gd name="T0" fmla="*/ 95 w 95"/>
                    <a:gd name="T1" fmla="*/ 0 h 88"/>
                    <a:gd name="T2" fmla="*/ 0 w 95"/>
                    <a:gd name="T3" fmla="*/ 45 h 88"/>
                    <a:gd name="T4" fmla="*/ 95 w 95"/>
                    <a:gd name="T5" fmla="*/ 88 h 88"/>
                    <a:gd name="T6" fmla="*/ 95 w 95"/>
                    <a:gd name="T7" fmla="*/ 0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5"/>
                    <a:gd name="T13" fmla="*/ 0 h 88"/>
                    <a:gd name="T14" fmla="*/ 95 w 95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5" h="88">
                      <a:moveTo>
                        <a:pt x="95" y="0"/>
                      </a:moveTo>
                      <a:lnTo>
                        <a:pt x="0" y="45"/>
                      </a:lnTo>
                      <a:lnTo>
                        <a:pt x="95" y="88"/>
                      </a:ln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3" name="Group 196"/>
              <p:cNvGrpSpPr>
                <a:grpSpLocks/>
              </p:cNvGrpSpPr>
              <p:nvPr/>
            </p:nvGrpSpPr>
            <p:grpSpPr bwMode="auto">
              <a:xfrm>
                <a:off x="3949" y="3182"/>
                <a:ext cx="113" cy="44"/>
                <a:chOff x="3949" y="3182"/>
                <a:chExt cx="113" cy="44"/>
              </a:xfrm>
            </p:grpSpPr>
            <p:sp>
              <p:nvSpPr>
                <p:cNvPr id="70" name="Line 197"/>
                <p:cNvSpPr>
                  <a:spLocks noChangeShapeType="1"/>
                </p:cNvSpPr>
                <p:nvPr/>
              </p:nvSpPr>
              <p:spPr bwMode="auto">
                <a:xfrm flipH="1">
                  <a:off x="3995" y="3205"/>
                  <a:ext cx="67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Freeform 198"/>
                <p:cNvSpPr>
                  <a:spLocks/>
                </p:cNvSpPr>
                <p:nvPr/>
              </p:nvSpPr>
              <p:spPr bwMode="auto">
                <a:xfrm>
                  <a:off x="3949" y="3182"/>
                  <a:ext cx="47" cy="44"/>
                </a:xfrm>
                <a:custGeom>
                  <a:avLst/>
                  <a:gdLst>
                    <a:gd name="T0" fmla="*/ 94 w 94"/>
                    <a:gd name="T1" fmla="*/ 0 h 88"/>
                    <a:gd name="T2" fmla="*/ 0 w 94"/>
                    <a:gd name="T3" fmla="*/ 45 h 88"/>
                    <a:gd name="T4" fmla="*/ 94 w 94"/>
                    <a:gd name="T5" fmla="*/ 88 h 88"/>
                    <a:gd name="T6" fmla="*/ 94 w 94"/>
                    <a:gd name="T7" fmla="*/ 0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4"/>
                    <a:gd name="T13" fmla="*/ 0 h 88"/>
                    <a:gd name="T14" fmla="*/ 94 w 94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4" h="88">
                      <a:moveTo>
                        <a:pt x="94" y="0"/>
                      </a:moveTo>
                      <a:lnTo>
                        <a:pt x="0" y="45"/>
                      </a:lnTo>
                      <a:lnTo>
                        <a:pt x="94" y="88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4" name="Group 199"/>
              <p:cNvGrpSpPr>
                <a:grpSpLocks/>
              </p:cNvGrpSpPr>
              <p:nvPr/>
            </p:nvGrpSpPr>
            <p:grpSpPr bwMode="auto">
              <a:xfrm>
                <a:off x="3717" y="3182"/>
                <a:ext cx="114" cy="44"/>
                <a:chOff x="3717" y="3182"/>
                <a:chExt cx="114" cy="44"/>
              </a:xfrm>
            </p:grpSpPr>
            <p:sp>
              <p:nvSpPr>
                <p:cNvPr id="68" name="Line 200"/>
                <p:cNvSpPr>
                  <a:spLocks noChangeShapeType="1"/>
                </p:cNvSpPr>
                <p:nvPr/>
              </p:nvSpPr>
              <p:spPr bwMode="auto">
                <a:xfrm flipH="1">
                  <a:off x="3763" y="3205"/>
                  <a:ext cx="68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9" name="Freeform 201"/>
                <p:cNvSpPr>
                  <a:spLocks/>
                </p:cNvSpPr>
                <p:nvPr/>
              </p:nvSpPr>
              <p:spPr bwMode="auto">
                <a:xfrm>
                  <a:off x="3717" y="3182"/>
                  <a:ext cx="47" cy="44"/>
                </a:xfrm>
                <a:custGeom>
                  <a:avLst/>
                  <a:gdLst>
                    <a:gd name="T0" fmla="*/ 95 w 95"/>
                    <a:gd name="T1" fmla="*/ 0 h 88"/>
                    <a:gd name="T2" fmla="*/ 0 w 95"/>
                    <a:gd name="T3" fmla="*/ 45 h 88"/>
                    <a:gd name="T4" fmla="*/ 95 w 95"/>
                    <a:gd name="T5" fmla="*/ 88 h 88"/>
                    <a:gd name="T6" fmla="*/ 95 w 95"/>
                    <a:gd name="T7" fmla="*/ 0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5"/>
                    <a:gd name="T13" fmla="*/ 0 h 88"/>
                    <a:gd name="T14" fmla="*/ 95 w 95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5" h="88">
                      <a:moveTo>
                        <a:pt x="95" y="0"/>
                      </a:moveTo>
                      <a:lnTo>
                        <a:pt x="0" y="45"/>
                      </a:lnTo>
                      <a:lnTo>
                        <a:pt x="95" y="88"/>
                      </a:ln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5" name="Group 202"/>
              <p:cNvGrpSpPr>
                <a:grpSpLocks/>
              </p:cNvGrpSpPr>
              <p:nvPr/>
            </p:nvGrpSpPr>
            <p:grpSpPr bwMode="auto">
              <a:xfrm>
                <a:off x="3486" y="3182"/>
                <a:ext cx="113" cy="44"/>
                <a:chOff x="3486" y="3182"/>
                <a:chExt cx="113" cy="44"/>
              </a:xfrm>
            </p:grpSpPr>
            <p:sp>
              <p:nvSpPr>
                <p:cNvPr id="66" name="Line 203"/>
                <p:cNvSpPr>
                  <a:spLocks noChangeShapeType="1"/>
                </p:cNvSpPr>
                <p:nvPr/>
              </p:nvSpPr>
              <p:spPr bwMode="auto">
                <a:xfrm flipH="1">
                  <a:off x="3532" y="3205"/>
                  <a:ext cx="67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" name="Freeform 204"/>
                <p:cNvSpPr>
                  <a:spLocks/>
                </p:cNvSpPr>
                <p:nvPr/>
              </p:nvSpPr>
              <p:spPr bwMode="auto">
                <a:xfrm>
                  <a:off x="3486" y="3182"/>
                  <a:ext cx="47" cy="44"/>
                </a:xfrm>
                <a:custGeom>
                  <a:avLst/>
                  <a:gdLst>
                    <a:gd name="T0" fmla="*/ 95 w 95"/>
                    <a:gd name="T1" fmla="*/ 0 h 88"/>
                    <a:gd name="T2" fmla="*/ 0 w 95"/>
                    <a:gd name="T3" fmla="*/ 45 h 88"/>
                    <a:gd name="T4" fmla="*/ 95 w 95"/>
                    <a:gd name="T5" fmla="*/ 88 h 88"/>
                    <a:gd name="T6" fmla="*/ 95 w 95"/>
                    <a:gd name="T7" fmla="*/ 0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5"/>
                    <a:gd name="T13" fmla="*/ 0 h 88"/>
                    <a:gd name="T14" fmla="*/ 95 w 95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5" h="88">
                      <a:moveTo>
                        <a:pt x="95" y="0"/>
                      </a:moveTo>
                      <a:lnTo>
                        <a:pt x="0" y="45"/>
                      </a:lnTo>
                      <a:lnTo>
                        <a:pt x="95" y="88"/>
                      </a:ln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45" name="Group 205"/>
            <p:cNvGrpSpPr>
              <a:grpSpLocks/>
            </p:cNvGrpSpPr>
            <p:nvPr/>
          </p:nvGrpSpPr>
          <p:grpSpPr bwMode="auto">
            <a:xfrm>
              <a:off x="3553" y="2758"/>
              <a:ext cx="1039" cy="44"/>
              <a:chOff x="3553" y="2758"/>
              <a:chExt cx="1039" cy="44"/>
            </a:xfrm>
          </p:grpSpPr>
          <p:grpSp>
            <p:nvGrpSpPr>
              <p:cNvPr id="46" name="Group 206"/>
              <p:cNvGrpSpPr>
                <a:grpSpLocks/>
              </p:cNvGrpSpPr>
              <p:nvPr/>
            </p:nvGrpSpPr>
            <p:grpSpPr bwMode="auto">
              <a:xfrm>
                <a:off x="4479" y="2758"/>
                <a:ext cx="113" cy="44"/>
                <a:chOff x="4479" y="2758"/>
                <a:chExt cx="113" cy="44"/>
              </a:xfrm>
            </p:grpSpPr>
            <p:sp>
              <p:nvSpPr>
                <p:cNvPr id="59" name="Line 207"/>
                <p:cNvSpPr>
                  <a:spLocks noChangeShapeType="1"/>
                </p:cNvSpPr>
                <p:nvPr/>
              </p:nvSpPr>
              <p:spPr bwMode="auto">
                <a:xfrm flipH="1">
                  <a:off x="4525" y="2780"/>
                  <a:ext cx="67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0" name="Freeform 208"/>
                <p:cNvSpPr>
                  <a:spLocks/>
                </p:cNvSpPr>
                <p:nvPr/>
              </p:nvSpPr>
              <p:spPr bwMode="auto">
                <a:xfrm>
                  <a:off x="4479" y="2758"/>
                  <a:ext cx="47" cy="44"/>
                </a:xfrm>
                <a:custGeom>
                  <a:avLst/>
                  <a:gdLst>
                    <a:gd name="T0" fmla="*/ 94 w 94"/>
                    <a:gd name="T1" fmla="*/ 0 h 89"/>
                    <a:gd name="T2" fmla="*/ 0 w 94"/>
                    <a:gd name="T3" fmla="*/ 45 h 89"/>
                    <a:gd name="T4" fmla="*/ 94 w 94"/>
                    <a:gd name="T5" fmla="*/ 89 h 89"/>
                    <a:gd name="T6" fmla="*/ 94 w 94"/>
                    <a:gd name="T7" fmla="*/ 0 h 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4"/>
                    <a:gd name="T13" fmla="*/ 0 h 89"/>
                    <a:gd name="T14" fmla="*/ 94 w 94"/>
                    <a:gd name="T15" fmla="*/ 89 h 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4" h="89">
                      <a:moveTo>
                        <a:pt x="94" y="0"/>
                      </a:moveTo>
                      <a:lnTo>
                        <a:pt x="0" y="45"/>
                      </a:lnTo>
                      <a:lnTo>
                        <a:pt x="94" y="89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47" name="Group 209"/>
              <p:cNvGrpSpPr>
                <a:grpSpLocks/>
              </p:cNvGrpSpPr>
              <p:nvPr/>
            </p:nvGrpSpPr>
            <p:grpSpPr bwMode="auto">
              <a:xfrm>
                <a:off x="4247" y="2758"/>
                <a:ext cx="114" cy="44"/>
                <a:chOff x="4247" y="2758"/>
                <a:chExt cx="114" cy="44"/>
              </a:xfrm>
            </p:grpSpPr>
            <p:sp>
              <p:nvSpPr>
                <p:cNvPr id="57" name="Line 210"/>
                <p:cNvSpPr>
                  <a:spLocks noChangeShapeType="1"/>
                </p:cNvSpPr>
                <p:nvPr/>
              </p:nvSpPr>
              <p:spPr bwMode="auto">
                <a:xfrm flipH="1">
                  <a:off x="4293" y="2780"/>
                  <a:ext cx="68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8" name="Freeform 211"/>
                <p:cNvSpPr>
                  <a:spLocks/>
                </p:cNvSpPr>
                <p:nvPr/>
              </p:nvSpPr>
              <p:spPr bwMode="auto">
                <a:xfrm>
                  <a:off x="4247" y="2758"/>
                  <a:ext cx="47" cy="44"/>
                </a:xfrm>
                <a:custGeom>
                  <a:avLst/>
                  <a:gdLst>
                    <a:gd name="T0" fmla="*/ 95 w 95"/>
                    <a:gd name="T1" fmla="*/ 0 h 89"/>
                    <a:gd name="T2" fmla="*/ 0 w 95"/>
                    <a:gd name="T3" fmla="*/ 45 h 89"/>
                    <a:gd name="T4" fmla="*/ 95 w 95"/>
                    <a:gd name="T5" fmla="*/ 89 h 89"/>
                    <a:gd name="T6" fmla="*/ 95 w 95"/>
                    <a:gd name="T7" fmla="*/ 0 h 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5"/>
                    <a:gd name="T13" fmla="*/ 0 h 89"/>
                    <a:gd name="T14" fmla="*/ 95 w 95"/>
                    <a:gd name="T15" fmla="*/ 89 h 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5" h="89">
                      <a:moveTo>
                        <a:pt x="95" y="0"/>
                      </a:moveTo>
                      <a:lnTo>
                        <a:pt x="0" y="45"/>
                      </a:lnTo>
                      <a:lnTo>
                        <a:pt x="95" y="89"/>
                      </a:ln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48" name="Group 212"/>
              <p:cNvGrpSpPr>
                <a:grpSpLocks/>
              </p:cNvGrpSpPr>
              <p:nvPr/>
            </p:nvGrpSpPr>
            <p:grpSpPr bwMode="auto">
              <a:xfrm>
                <a:off x="4016" y="2758"/>
                <a:ext cx="113" cy="44"/>
                <a:chOff x="4016" y="2758"/>
                <a:chExt cx="113" cy="44"/>
              </a:xfrm>
            </p:grpSpPr>
            <p:sp>
              <p:nvSpPr>
                <p:cNvPr id="55" name="Line 213"/>
                <p:cNvSpPr>
                  <a:spLocks noChangeShapeType="1"/>
                </p:cNvSpPr>
                <p:nvPr/>
              </p:nvSpPr>
              <p:spPr bwMode="auto">
                <a:xfrm flipH="1">
                  <a:off x="4062" y="2780"/>
                  <a:ext cx="67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" name="Freeform 214"/>
                <p:cNvSpPr>
                  <a:spLocks/>
                </p:cNvSpPr>
                <p:nvPr/>
              </p:nvSpPr>
              <p:spPr bwMode="auto">
                <a:xfrm>
                  <a:off x="4016" y="2758"/>
                  <a:ext cx="47" cy="44"/>
                </a:xfrm>
                <a:custGeom>
                  <a:avLst/>
                  <a:gdLst>
                    <a:gd name="T0" fmla="*/ 95 w 95"/>
                    <a:gd name="T1" fmla="*/ 0 h 89"/>
                    <a:gd name="T2" fmla="*/ 0 w 95"/>
                    <a:gd name="T3" fmla="*/ 45 h 89"/>
                    <a:gd name="T4" fmla="*/ 95 w 95"/>
                    <a:gd name="T5" fmla="*/ 89 h 89"/>
                    <a:gd name="T6" fmla="*/ 95 w 95"/>
                    <a:gd name="T7" fmla="*/ 0 h 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5"/>
                    <a:gd name="T13" fmla="*/ 0 h 89"/>
                    <a:gd name="T14" fmla="*/ 95 w 95"/>
                    <a:gd name="T15" fmla="*/ 89 h 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5" h="89">
                      <a:moveTo>
                        <a:pt x="95" y="0"/>
                      </a:moveTo>
                      <a:lnTo>
                        <a:pt x="0" y="45"/>
                      </a:lnTo>
                      <a:lnTo>
                        <a:pt x="95" y="89"/>
                      </a:ln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49" name="Group 215"/>
              <p:cNvGrpSpPr>
                <a:grpSpLocks/>
              </p:cNvGrpSpPr>
              <p:nvPr/>
            </p:nvGrpSpPr>
            <p:grpSpPr bwMode="auto">
              <a:xfrm>
                <a:off x="3784" y="2758"/>
                <a:ext cx="114" cy="44"/>
                <a:chOff x="3784" y="2758"/>
                <a:chExt cx="114" cy="44"/>
              </a:xfrm>
            </p:grpSpPr>
            <p:sp>
              <p:nvSpPr>
                <p:cNvPr id="53" name="Line 216"/>
                <p:cNvSpPr>
                  <a:spLocks noChangeShapeType="1"/>
                </p:cNvSpPr>
                <p:nvPr/>
              </p:nvSpPr>
              <p:spPr bwMode="auto">
                <a:xfrm flipH="1">
                  <a:off x="3830" y="2780"/>
                  <a:ext cx="68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4" name="Freeform 217"/>
                <p:cNvSpPr>
                  <a:spLocks/>
                </p:cNvSpPr>
                <p:nvPr/>
              </p:nvSpPr>
              <p:spPr bwMode="auto">
                <a:xfrm>
                  <a:off x="3784" y="2758"/>
                  <a:ext cx="48" cy="44"/>
                </a:xfrm>
                <a:custGeom>
                  <a:avLst/>
                  <a:gdLst>
                    <a:gd name="T0" fmla="*/ 95 w 95"/>
                    <a:gd name="T1" fmla="*/ 0 h 89"/>
                    <a:gd name="T2" fmla="*/ 0 w 95"/>
                    <a:gd name="T3" fmla="*/ 45 h 89"/>
                    <a:gd name="T4" fmla="*/ 95 w 95"/>
                    <a:gd name="T5" fmla="*/ 89 h 89"/>
                    <a:gd name="T6" fmla="*/ 95 w 95"/>
                    <a:gd name="T7" fmla="*/ 0 h 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5"/>
                    <a:gd name="T13" fmla="*/ 0 h 89"/>
                    <a:gd name="T14" fmla="*/ 95 w 95"/>
                    <a:gd name="T15" fmla="*/ 89 h 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5" h="89">
                      <a:moveTo>
                        <a:pt x="95" y="0"/>
                      </a:moveTo>
                      <a:lnTo>
                        <a:pt x="0" y="45"/>
                      </a:lnTo>
                      <a:lnTo>
                        <a:pt x="95" y="89"/>
                      </a:ln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0" name="Group 218"/>
              <p:cNvGrpSpPr>
                <a:grpSpLocks/>
              </p:cNvGrpSpPr>
              <p:nvPr/>
            </p:nvGrpSpPr>
            <p:grpSpPr bwMode="auto">
              <a:xfrm>
                <a:off x="3553" y="2758"/>
                <a:ext cx="113" cy="44"/>
                <a:chOff x="3553" y="2758"/>
                <a:chExt cx="113" cy="44"/>
              </a:xfrm>
            </p:grpSpPr>
            <p:sp>
              <p:nvSpPr>
                <p:cNvPr id="51" name="Line 219"/>
                <p:cNvSpPr>
                  <a:spLocks noChangeShapeType="1"/>
                </p:cNvSpPr>
                <p:nvPr/>
              </p:nvSpPr>
              <p:spPr bwMode="auto">
                <a:xfrm flipH="1">
                  <a:off x="3599" y="2780"/>
                  <a:ext cx="67" cy="1"/>
                </a:xfrm>
                <a:prstGeom prst="line">
                  <a:avLst/>
                </a:prstGeom>
                <a:noFill/>
                <a:ln w="7938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2" name="Freeform 220"/>
                <p:cNvSpPr>
                  <a:spLocks/>
                </p:cNvSpPr>
                <p:nvPr/>
              </p:nvSpPr>
              <p:spPr bwMode="auto">
                <a:xfrm>
                  <a:off x="3553" y="2758"/>
                  <a:ext cx="47" cy="44"/>
                </a:xfrm>
                <a:custGeom>
                  <a:avLst/>
                  <a:gdLst>
                    <a:gd name="T0" fmla="*/ 95 w 95"/>
                    <a:gd name="T1" fmla="*/ 0 h 89"/>
                    <a:gd name="T2" fmla="*/ 0 w 95"/>
                    <a:gd name="T3" fmla="*/ 45 h 89"/>
                    <a:gd name="T4" fmla="*/ 95 w 95"/>
                    <a:gd name="T5" fmla="*/ 89 h 89"/>
                    <a:gd name="T6" fmla="*/ 95 w 95"/>
                    <a:gd name="T7" fmla="*/ 0 h 8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5"/>
                    <a:gd name="T13" fmla="*/ 0 h 89"/>
                    <a:gd name="T14" fmla="*/ 95 w 95"/>
                    <a:gd name="T15" fmla="*/ 89 h 8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5" h="89">
                      <a:moveTo>
                        <a:pt x="95" y="0"/>
                      </a:moveTo>
                      <a:lnTo>
                        <a:pt x="0" y="45"/>
                      </a:lnTo>
                      <a:lnTo>
                        <a:pt x="95" y="89"/>
                      </a:lnTo>
                      <a:lnTo>
                        <a:pt x="95" y="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221" name="TextBox 220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Heat Pipes</a:t>
            </a:r>
            <a:endParaRPr lang="en-US" sz="2800" b="1" dirty="0"/>
          </a:p>
        </p:txBody>
      </p:sp>
      <p:sp>
        <p:nvSpPr>
          <p:cNvPr id="220" name="Slide Number Placeholder 2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222" name="TextBox 221"/>
          <p:cNvSpPr txBox="1"/>
          <p:nvPr/>
        </p:nvSpPr>
        <p:spPr>
          <a:xfrm>
            <a:off x="2275378" y="1610832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Input</a:t>
            </a:r>
            <a:endParaRPr lang="en-US" sz="1600" b="1" dirty="0"/>
          </a:p>
        </p:txBody>
      </p:sp>
      <p:sp>
        <p:nvSpPr>
          <p:cNvPr id="223" name="TextBox 222"/>
          <p:cNvSpPr txBox="1"/>
          <p:nvPr/>
        </p:nvSpPr>
        <p:spPr>
          <a:xfrm>
            <a:off x="3544196" y="1422990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Wick</a:t>
            </a:r>
            <a:endParaRPr lang="en-US" sz="1600" b="1" dirty="0"/>
          </a:p>
        </p:txBody>
      </p:sp>
      <p:sp>
        <p:nvSpPr>
          <p:cNvPr id="224" name="TextBox 223"/>
          <p:cNvSpPr txBox="1"/>
          <p:nvPr/>
        </p:nvSpPr>
        <p:spPr>
          <a:xfrm>
            <a:off x="4426699" y="2146004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Vapor Flow</a:t>
            </a:r>
            <a:endParaRPr lang="en-US" sz="1600" b="1" dirty="0"/>
          </a:p>
        </p:txBody>
      </p:sp>
      <p:sp>
        <p:nvSpPr>
          <p:cNvPr id="225" name="TextBox 224"/>
          <p:cNvSpPr txBox="1"/>
          <p:nvPr/>
        </p:nvSpPr>
        <p:spPr>
          <a:xfrm>
            <a:off x="6103090" y="1561214"/>
            <a:ext cx="140705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Output</a:t>
            </a:r>
            <a:endParaRPr lang="en-US" sz="1600" b="1" dirty="0"/>
          </a:p>
        </p:txBody>
      </p:sp>
      <p:sp>
        <p:nvSpPr>
          <p:cNvPr id="226" name="TextBox 225"/>
          <p:cNvSpPr txBox="1"/>
          <p:nvPr/>
        </p:nvSpPr>
        <p:spPr>
          <a:xfrm>
            <a:off x="1828801" y="5824869"/>
            <a:ext cx="211943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Evaporator</a:t>
            </a:r>
            <a:endParaRPr lang="en-US" sz="1600" b="1" dirty="0"/>
          </a:p>
        </p:txBody>
      </p:sp>
      <p:sp>
        <p:nvSpPr>
          <p:cNvPr id="227" name="TextBox 226"/>
          <p:cNvSpPr txBox="1"/>
          <p:nvPr/>
        </p:nvSpPr>
        <p:spPr>
          <a:xfrm>
            <a:off x="4022662" y="5303875"/>
            <a:ext cx="159132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Liquid Return</a:t>
            </a:r>
            <a:endParaRPr lang="en-US" sz="1600" b="1" dirty="0"/>
          </a:p>
        </p:txBody>
      </p:sp>
      <p:sp>
        <p:nvSpPr>
          <p:cNvPr id="228" name="TextBox 227"/>
          <p:cNvSpPr txBox="1"/>
          <p:nvPr/>
        </p:nvSpPr>
        <p:spPr>
          <a:xfrm>
            <a:off x="6287397" y="5931192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Condenser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2" descr="Snap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57914"/>
            <a:ext cx="8535811" cy="3828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Heat Pipes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371600" y="60960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Variable Conductance Heat Pipe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564038" y="3666227"/>
            <a:ext cx="279495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Non-condensable gas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01759" y="2036135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Evaporator</a:t>
            </a:r>
            <a:endParaRPr lang="en-US" sz="1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26520" y="1812846"/>
            <a:ext cx="130780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Adiabatic Section</a:t>
            </a:r>
            <a:endParaRPr lang="en-US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327990" y="1802216"/>
            <a:ext cx="130780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Effective Condenser</a:t>
            </a:r>
            <a:endParaRPr lang="en-US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09425" y="2477386"/>
            <a:ext cx="179689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Gas Reservoir</a:t>
            </a:r>
            <a:endParaRPr lang="en-US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59229" y="5098311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Input</a:t>
            </a:r>
            <a:endParaRPr lang="en-US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06736" y="5087679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Output</a:t>
            </a:r>
            <a:endParaRPr lang="en-US" sz="1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103639" y="4821864"/>
            <a:ext cx="130780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Gas Front</a:t>
            </a:r>
            <a:endParaRPr lang="en-US" sz="1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645886" y="3678867"/>
            <a:ext cx="2658139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Non-Condensable Gas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47835" y="3693042"/>
            <a:ext cx="179689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Vapor Flow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nap5.jpg"/>
          <p:cNvPicPr>
            <a:picLocks noChangeAspect="1"/>
          </p:cNvPicPr>
          <p:nvPr/>
        </p:nvPicPr>
        <p:blipFill>
          <a:blip r:embed="rId2" cstate="print"/>
          <a:srcRect b="2109"/>
          <a:stretch>
            <a:fillRect/>
          </a:stretch>
        </p:blipFill>
        <p:spPr bwMode="auto">
          <a:xfrm>
            <a:off x="478452" y="1142156"/>
            <a:ext cx="4546525" cy="2643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Heat Pipes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81252" y="3939363"/>
            <a:ext cx="4224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Loop Heat Pipe Schematic</a:t>
            </a:r>
            <a:endParaRPr lang="en-US" sz="20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7" name="Picture 6" descr="BATFLTLHP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2243" y="2530542"/>
            <a:ext cx="3997839" cy="29983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05917" y="5580321"/>
            <a:ext cx="4224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Loop Heat Pipes for SWIFT Spacecraft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700147" y="3540643"/>
            <a:ext cx="112704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Out</a:t>
            </a:r>
            <a:endParaRPr lang="en-US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938691" y="2693584"/>
            <a:ext cx="21654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Condenser/</a:t>
            </a:r>
            <a:r>
              <a:rPr lang="en-US" sz="1600" b="1" dirty="0" err="1" smtClean="0"/>
              <a:t>Subcooler</a:t>
            </a:r>
            <a:endParaRPr lang="en-US" sz="1600" b="1" dirty="0"/>
          </a:p>
        </p:txBody>
      </p:sp>
      <p:sp>
        <p:nvSpPr>
          <p:cNvPr id="11" name="TextBox 10"/>
          <p:cNvSpPr txBox="1"/>
          <p:nvPr/>
        </p:nvSpPr>
        <p:spPr>
          <a:xfrm rot="-5400000">
            <a:off x="3937609" y="2300175"/>
            <a:ext cx="112704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Vapor Line</a:t>
            </a:r>
            <a:endParaRPr lang="en-US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640437" y="854150"/>
            <a:ext cx="61313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In</a:t>
            </a:r>
            <a:endParaRPr lang="en-US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0761" y="1226290"/>
            <a:ext cx="101009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Reservoir</a:t>
            </a:r>
            <a:endParaRPr lang="en-US" sz="1600" b="1" dirty="0"/>
          </a:p>
        </p:txBody>
      </p:sp>
      <p:sp>
        <p:nvSpPr>
          <p:cNvPr id="14" name="TextBox 13"/>
          <p:cNvSpPr txBox="1"/>
          <p:nvPr/>
        </p:nvSpPr>
        <p:spPr>
          <a:xfrm rot="-5400000">
            <a:off x="17742" y="2324985"/>
            <a:ext cx="112704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Liquid Line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971118" y="2172586"/>
            <a:ext cx="112704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Heat In/Out</a:t>
            </a:r>
            <a:endParaRPr lang="en-US" sz="1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459678" y="1811081"/>
            <a:ext cx="112704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Evaporator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pacecraft_label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764" y="1026042"/>
            <a:ext cx="7766656" cy="4906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Sun Shades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431851" y="5980814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Chandra X-Ray Telescope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5188686" y="1658684"/>
            <a:ext cx="1531089" cy="1456660"/>
          </a:xfrm>
          <a:prstGeom prst="ellipse">
            <a:avLst/>
          </a:prstGeom>
          <a:noFill/>
          <a:ln w="508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145" name="Picture 1" descr="R46z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990600"/>
            <a:ext cx="4371974" cy="56717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Passive Radiators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2466753" y="2785730"/>
            <a:ext cx="2254103" cy="3327991"/>
          </a:xfrm>
          <a:custGeom>
            <a:avLst/>
            <a:gdLst>
              <a:gd name="connsiteX0" fmla="*/ 2254103 w 2254103"/>
              <a:gd name="connsiteY0" fmla="*/ 1690577 h 3327991"/>
              <a:gd name="connsiteX1" fmla="*/ 1371600 w 2254103"/>
              <a:gd name="connsiteY1" fmla="*/ 882503 h 3327991"/>
              <a:gd name="connsiteX2" fmla="*/ 1360968 w 2254103"/>
              <a:gd name="connsiteY2" fmla="*/ 967563 h 3327991"/>
              <a:gd name="connsiteX3" fmla="*/ 691117 w 2254103"/>
              <a:gd name="connsiteY3" fmla="*/ 563526 h 3327991"/>
              <a:gd name="connsiteX4" fmla="*/ 659219 w 2254103"/>
              <a:gd name="connsiteY4" fmla="*/ 531628 h 3327991"/>
              <a:gd name="connsiteX5" fmla="*/ 595424 w 2254103"/>
              <a:gd name="connsiteY5" fmla="*/ 297712 h 3327991"/>
              <a:gd name="connsiteX6" fmla="*/ 0 w 2254103"/>
              <a:gd name="connsiteY6" fmla="*/ 0 h 3327991"/>
              <a:gd name="connsiteX7" fmla="*/ 340242 w 2254103"/>
              <a:gd name="connsiteY7" fmla="*/ 1339703 h 3327991"/>
              <a:gd name="connsiteX8" fmla="*/ 861238 w 2254103"/>
              <a:gd name="connsiteY8" fmla="*/ 1743740 h 3327991"/>
              <a:gd name="connsiteX9" fmla="*/ 914400 w 2254103"/>
              <a:gd name="connsiteY9" fmla="*/ 1967023 h 3327991"/>
              <a:gd name="connsiteX10" fmla="*/ 1711842 w 2254103"/>
              <a:gd name="connsiteY10" fmla="*/ 2785730 h 3327991"/>
              <a:gd name="connsiteX11" fmla="*/ 1701210 w 2254103"/>
              <a:gd name="connsiteY11" fmla="*/ 2668772 h 3327991"/>
              <a:gd name="connsiteX12" fmla="*/ 2243470 w 2254103"/>
              <a:gd name="connsiteY12" fmla="*/ 3327991 h 3327991"/>
              <a:gd name="connsiteX13" fmla="*/ 2254103 w 2254103"/>
              <a:gd name="connsiteY13" fmla="*/ 1690577 h 3327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54103" h="3327991">
                <a:moveTo>
                  <a:pt x="2254103" y="1690577"/>
                </a:moveTo>
                <a:lnTo>
                  <a:pt x="1371600" y="882503"/>
                </a:lnTo>
                <a:lnTo>
                  <a:pt x="1360968" y="967563"/>
                </a:lnTo>
                <a:lnTo>
                  <a:pt x="691117" y="563526"/>
                </a:lnTo>
                <a:lnTo>
                  <a:pt x="659219" y="531628"/>
                </a:lnTo>
                <a:lnTo>
                  <a:pt x="595424" y="297712"/>
                </a:lnTo>
                <a:lnTo>
                  <a:pt x="0" y="0"/>
                </a:lnTo>
                <a:lnTo>
                  <a:pt x="340242" y="1339703"/>
                </a:lnTo>
                <a:lnTo>
                  <a:pt x="861238" y="1743740"/>
                </a:lnTo>
                <a:lnTo>
                  <a:pt x="914400" y="1967023"/>
                </a:lnTo>
                <a:lnTo>
                  <a:pt x="1711842" y="2785730"/>
                </a:lnTo>
                <a:lnTo>
                  <a:pt x="1701210" y="2668772"/>
                </a:lnTo>
                <a:lnTo>
                  <a:pt x="2243470" y="3327991"/>
                </a:lnTo>
                <a:cubicBezTo>
                  <a:pt x="2247014" y="2782186"/>
                  <a:pt x="2250559" y="2236382"/>
                  <a:pt x="2254103" y="1690577"/>
                </a:cubicBezTo>
                <a:close/>
              </a:path>
            </a:pathLst>
          </a:custGeom>
          <a:noFill/>
          <a:ln w="508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068188" y="5874489"/>
            <a:ext cx="180044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0000"/>
                </a:solidFill>
              </a:rPr>
              <a:t>Passive Radiators</a:t>
            </a:r>
            <a:endParaRPr lang="en-US" sz="1600" b="1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>
            <a:stCxn id="7" idx="1"/>
          </p:cNvCxnSpPr>
          <p:nvPr/>
        </p:nvCxnSpPr>
        <p:spPr>
          <a:xfrm rot="10800000">
            <a:off x="4678326" y="5635256"/>
            <a:ext cx="389862" cy="40851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32-OV104-110_1-01-201004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1143000"/>
            <a:ext cx="7200900" cy="4800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Reusable Thermal Protection System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66800" y="61722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Silica Tiles on the Space Shuttle Orbiter</a:t>
            </a:r>
            <a:endParaRPr lang="en-US" sz="28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0_31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963" y="1143000"/>
            <a:ext cx="6321056" cy="47407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Thermal Protection System Blankets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76435" y="5964866"/>
            <a:ext cx="8591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AFRSI Blankets on the Space Shuttle Orbiter OMS Pod</a:t>
            </a:r>
            <a:endParaRPr lang="en-US" sz="28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0_3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990600"/>
            <a:ext cx="6705600" cy="5029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Thermal Protection System Blankets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705600" y="4419600"/>
            <a:ext cx="167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FRSI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95600" y="3352800"/>
            <a:ext cx="1752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AFRSI</a:t>
            </a:r>
            <a:endParaRPr lang="en-US" sz="2800" b="1" dirty="0">
              <a:solidFill>
                <a:srgbClr val="FFFF00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4114800" y="2895600"/>
            <a:ext cx="838200" cy="5334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10800000">
            <a:off x="6096000" y="4038600"/>
            <a:ext cx="990600" cy="6096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134132" y="6055242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Space Shuttle Orbiter Side Fuselage and Wing</a:t>
            </a:r>
            <a:endParaRPr lang="en-US" sz="2800" b="1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Seals and Barriers</a:t>
            </a:r>
            <a:endParaRPr lang="en-US" sz="2800" b="1" dirty="0"/>
          </a:p>
        </p:txBody>
      </p:sp>
      <p:pic>
        <p:nvPicPr>
          <p:cNvPr id="3" name="Picture 2" descr="101_2303.JPG"/>
          <p:cNvPicPr>
            <a:picLocks noChangeAspect="1"/>
          </p:cNvPicPr>
          <p:nvPr/>
        </p:nvPicPr>
        <p:blipFill>
          <a:blip r:embed="rId2" cstate="print"/>
          <a:srcRect t="21380" r="14337"/>
          <a:stretch>
            <a:fillRect/>
          </a:stretch>
        </p:blipFill>
        <p:spPr>
          <a:xfrm>
            <a:off x="2608521" y="1201485"/>
            <a:ext cx="3739118" cy="2573777"/>
          </a:xfrm>
          <a:prstGeom prst="rect">
            <a:avLst/>
          </a:prstGeom>
        </p:spPr>
      </p:pic>
      <p:pic>
        <p:nvPicPr>
          <p:cNvPr id="4" name="Picture 3" descr="100_18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6242" y="3825956"/>
            <a:ext cx="3732029" cy="24880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35664" y="2206255"/>
            <a:ext cx="1658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Seal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794207" y="4963632"/>
            <a:ext cx="2126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Barrier</a:t>
            </a:r>
            <a:endParaRPr lang="en-US" sz="2800" b="1" dirty="0"/>
          </a:p>
        </p:txBody>
      </p:sp>
      <p:cxnSp>
        <p:nvCxnSpPr>
          <p:cNvPr id="8" name="Straight Arrow Connector 7"/>
          <p:cNvCxnSpPr>
            <a:stCxn id="6" idx="1"/>
          </p:cNvCxnSpPr>
          <p:nvPr/>
        </p:nvCxnSpPr>
        <p:spPr>
          <a:xfrm rot="10800000">
            <a:off x="5188689" y="4657062"/>
            <a:ext cx="1605518" cy="56818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2200940" y="2395871"/>
            <a:ext cx="2948764" cy="8151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rcRect t="12641"/>
          <a:stretch>
            <a:fillRect/>
          </a:stretch>
        </p:blipFill>
        <p:spPr bwMode="auto">
          <a:xfrm>
            <a:off x="2209800" y="990600"/>
            <a:ext cx="478353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Ablatives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60198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Mars Science Lander Ablative Heat Shield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rcRect l="12403" t="9349" r="5737"/>
          <a:stretch>
            <a:fillRect/>
          </a:stretch>
        </p:blipFill>
        <p:spPr bwMode="auto">
          <a:xfrm>
            <a:off x="838200" y="1066800"/>
            <a:ext cx="7391400" cy="542969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Ablatives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Ablatives</a:t>
            </a:r>
            <a:endParaRPr lang="en-US" sz="2800" b="1" dirty="0"/>
          </a:p>
        </p:txBody>
      </p:sp>
      <p:pic>
        <p:nvPicPr>
          <p:cNvPr id="4" name="Picture 3" descr="2838 - 018.jpg"/>
          <p:cNvPicPr>
            <a:picLocks noChangeAspect="1"/>
          </p:cNvPicPr>
          <p:nvPr/>
        </p:nvPicPr>
        <p:blipFill>
          <a:blip r:embed="rId2" cstate="print"/>
          <a:srcRect l="15833" r="4167" b="19417"/>
          <a:stretch>
            <a:fillRect/>
          </a:stretch>
        </p:blipFill>
        <p:spPr>
          <a:xfrm rot="10800000">
            <a:off x="470006" y="1219200"/>
            <a:ext cx="8064394" cy="4648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95400" y="59436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Cross-Section of Ablator Arc Jet Test Article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81400" y="1752600"/>
            <a:ext cx="190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Char Layer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00400" y="2362200"/>
            <a:ext cx="266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FFFF00"/>
                </a:solidFill>
              </a:rPr>
              <a:t>Pyrolysis</a:t>
            </a:r>
            <a:r>
              <a:rPr lang="en-US" sz="2800" b="1" dirty="0" smtClean="0">
                <a:solidFill>
                  <a:srgbClr val="FFFF00"/>
                </a:solidFill>
              </a:rPr>
              <a:t> Zone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6600" y="3276600"/>
            <a:ext cx="312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</a:rPr>
              <a:t>Virgin Material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0726.jpg"/>
          <p:cNvPicPr>
            <a:picLocks noChangeAspect="1"/>
          </p:cNvPicPr>
          <p:nvPr/>
        </p:nvPicPr>
        <p:blipFill>
          <a:blip r:embed="rId2" cstate="print"/>
          <a:srcRect b="16379"/>
          <a:stretch>
            <a:fillRect/>
          </a:stretch>
        </p:blipFill>
        <p:spPr>
          <a:xfrm>
            <a:off x="2346252" y="1066800"/>
            <a:ext cx="4278672" cy="47704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Hot Structure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14392" y="5943600"/>
            <a:ext cx="7517219" cy="533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Space Shuttle Orbiter Wing Leading Edge Panel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CC xsec.jpg"/>
          <p:cNvPicPr>
            <a:picLocks noChangeAspect="1"/>
          </p:cNvPicPr>
          <p:nvPr/>
        </p:nvPicPr>
        <p:blipFill>
          <a:blip r:embed="rId2" cstate="print"/>
          <a:srcRect l="28226"/>
          <a:stretch>
            <a:fillRect/>
          </a:stretch>
        </p:blipFill>
        <p:spPr>
          <a:xfrm>
            <a:off x="3048000" y="1752600"/>
            <a:ext cx="5293744" cy="3429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Hot Structure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1718370"/>
            <a:ext cx="281940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smtClean="0"/>
              <a:t>Silicon Carbide Coating</a:t>
            </a:r>
          </a:p>
          <a:p>
            <a:pPr algn="r">
              <a:lnSpc>
                <a:spcPct val="150000"/>
              </a:lnSpc>
            </a:pPr>
            <a:endParaRPr lang="en-US" sz="2800" b="1" dirty="0" smtClean="0"/>
          </a:p>
          <a:p>
            <a:pPr algn="r"/>
            <a:r>
              <a:rPr lang="en-US" sz="2800" b="1" dirty="0" smtClean="0"/>
              <a:t>Carbon Substrate</a:t>
            </a:r>
          </a:p>
          <a:p>
            <a:pPr algn="r">
              <a:lnSpc>
                <a:spcPct val="150000"/>
              </a:lnSpc>
            </a:pPr>
            <a:endParaRPr lang="en-US" sz="2800" b="1" dirty="0" smtClean="0"/>
          </a:p>
          <a:p>
            <a:pPr algn="r"/>
            <a:r>
              <a:rPr lang="en-US" sz="2800" b="1" dirty="0" smtClean="0"/>
              <a:t>Silicon Carbide Coating</a:t>
            </a:r>
            <a:endParaRPr 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327889" y="51816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Reinforced Carbon-Carbon </a:t>
            </a:r>
          </a:p>
          <a:p>
            <a:pPr algn="ctr"/>
            <a:r>
              <a:rPr lang="en-US" sz="2800" b="1" dirty="0" smtClean="0"/>
              <a:t>Cross Section</a:t>
            </a:r>
            <a:endParaRPr lang="en-US" sz="2800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2.1 Shuttle Wing Panel DRAFT 8-31-09.jpg"/>
          <p:cNvPicPr>
            <a:picLocks noChangeAspect="1"/>
          </p:cNvPicPr>
          <p:nvPr/>
        </p:nvPicPr>
        <p:blipFill>
          <a:blip r:embed="rId2" cstate="print"/>
          <a:srcRect t="7504" b="6514"/>
          <a:stretch>
            <a:fillRect/>
          </a:stretch>
        </p:blipFill>
        <p:spPr>
          <a:xfrm>
            <a:off x="733665" y="1066800"/>
            <a:ext cx="7648335" cy="5029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Hot Structure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66800" y="60960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Space Shuttle Wing Panel Assembly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t_post-mission.jpg"/>
          <p:cNvPicPr>
            <a:picLocks noChangeAspect="1"/>
          </p:cNvPicPr>
          <p:nvPr/>
        </p:nvPicPr>
        <p:blipFill>
          <a:blip r:embed="rId2" cstate="print"/>
          <a:srcRect l="9615" b="2538"/>
          <a:stretch>
            <a:fillRect/>
          </a:stretch>
        </p:blipFill>
        <p:spPr>
          <a:xfrm>
            <a:off x="1236256" y="1010093"/>
            <a:ext cx="6762975" cy="49643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Cryogenic Insulations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144772" y="6002079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Space Shuttle External Tank After Separation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Conclusion</a:t>
            </a:r>
            <a:endParaRPr lang="en-US" sz="28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Thermal control versus thermal protection;</a:t>
            </a:r>
          </a:p>
          <a:p>
            <a:endParaRPr lang="en-US" sz="2800" dirty="0" smtClean="0"/>
          </a:p>
          <a:p>
            <a:r>
              <a:rPr lang="en-US" sz="2800" dirty="0" smtClean="0"/>
              <a:t>Necessity of thermal control and protection;</a:t>
            </a:r>
          </a:p>
          <a:p>
            <a:endParaRPr lang="en-US" sz="2800" dirty="0" smtClean="0"/>
          </a:p>
          <a:p>
            <a:r>
              <a:rPr lang="en-US" sz="2800" dirty="0" smtClean="0"/>
              <a:t>Introduction to the space and entry thermal environments;</a:t>
            </a:r>
          </a:p>
          <a:p>
            <a:endParaRPr lang="en-US" sz="2800" dirty="0" smtClean="0"/>
          </a:p>
          <a:p>
            <a:r>
              <a:rPr lang="en-US" sz="2800" dirty="0" smtClean="0"/>
              <a:t>Conduction, convection and radiation;</a:t>
            </a:r>
          </a:p>
          <a:p>
            <a:endParaRPr lang="en-US" sz="2800" dirty="0" smtClean="0"/>
          </a:p>
          <a:p>
            <a:r>
              <a:rPr lang="en-US" sz="2800" dirty="0" smtClean="0"/>
              <a:t>Hardware overview.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Acknowledgements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8201" y="1447800"/>
            <a:ext cx="777239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This overview was developed by the NESC Passive Thermal Technical Discipline Team;</a:t>
            </a:r>
          </a:p>
          <a:p>
            <a:endParaRPr lang="en-US" sz="2000" b="1" dirty="0" smtClean="0"/>
          </a:p>
          <a:p>
            <a:endParaRPr lang="en-US" sz="2000" b="1" dirty="0" smtClean="0"/>
          </a:p>
          <a:p>
            <a:endParaRPr lang="en-US" sz="2000" b="1" dirty="0" smtClean="0"/>
          </a:p>
          <a:p>
            <a:endParaRPr lang="en-US" sz="2000" b="1" dirty="0" smtClean="0"/>
          </a:p>
          <a:p>
            <a:endParaRPr lang="en-US" sz="2000" b="1" dirty="0" smtClean="0"/>
          </a:p>
          <a:p>
            <a:endParaRPr lang="en-US" sz="2000" b="1" dirty="0" smtClean="0"/>
          </a:p>
          <a:p>
            <a:r>
              <a:rPr lang="en-US" sz="2000" b="1" dirty="0" smtClean="0"/>
              <a:t>The team thanks the following personnel for contributing material to this presentation: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3022" y="4837813"/>
            <a:ext cx="7568598" cy="1200329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r>
              <a:rPr lang="en-US" dirty="0" smtClean="0"/>
              <a:t>Cooper Snapp</a:t>
            </a:r>
          </a:p>
          <a:p>
            <a:r>
              <a:rPr lang="en-US" dirty="0" smtClean="0"/>
              <a:t>Lisa Huddleston</a:t>
            </a:r>
          </a:p>
          <a:p>
            <a:r>
              <a:rPr lang="en-US" dirty="0" smtClean="0"/>
              <a:t>Mark Flahaut</a:t>
            </a:r>
          </a:p>
          <a:p>
            <a:r>
              <a:rPr lang="en-US" dirty="0" smtClean="0"/>
              <a:t>Brian Remark</a:t>
            </a:r>
          </a:p>
          <a:p>
            <a:r>
              <a:rPr lang="en-US" dirty="0" smtClean="0"/>
              <a:t>Alvaro Rodriguez</a:t>
            </a:r>
          </a:p>
          <a:p>
            <a:r>
              <a:rPr lang="en-US" dirty="0" err="1" smtClean="0"/>
              <a:t>Jentung</a:t>
            </a:r>
            <a:r>
              <a:rPr lang="en-US" dirty="0" smtClean="0"/>
              <a:t> Ku</a:t>
            </a:r>
          </a:p>
          <a:p>
            <a:r>
              <a:rPr lang="en-US" dirty="0" smtClean="0"/>
              <a:t>Carlos Lopez</a:t>
            </a:r>
          </a:p>
          <a:p>
            <a:r>
              <a:rPr lang="en-US" dirty="0" smtClean="0"/>
              <a:t>Felix Gomez</a:t>
            </a:r>
          </a:p>
          <a:p>
            <a:r>
              <a:rPr lang="en-US" dirty="0" smtClean="0"/>
              <a:t>Callie </a:t>
            </a:r>
            <a:r>
              <a:rPr lang="en-US" dirty="0" err="1" smtClean="0"/>
              <a:t>McKelvey</a:t>
            </a:r>
            <a:endParaRPr lang="en-US" dirty="0" smtClean="0"/>
          </a:p>
          <a:p>
            <a:r>
              <a:rPr lang="en-US" dirty="0" smtClean="0"/>
              <a:t>Ken Kittredge</a:t>
            </a:r>
          </a:p>
          <a:p>
            <a:r>
              <a:rPr lang="en-US" dirty="0" smtClean="0"/>
              <a:t>Brian Hamill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29347" y="2424228"/>
            <a:ext cx="7974419" cy="1200329"/>
          </a:xfrm>
          <a:prstGeom prst="rect">
            <a:avLst/>
          </a:prstGeom>
          <a:noFill/>
        </p:spPr>
        <p:txBody>
          <a:bodyPr wrap="square" numCol="3" rtlCol="0">
            <a:spAutoFit/>
          </a:bodyPr>
          <a:lstStyle/>
          <a:p>
            <a:r>
              <a:rPr lang="en-US" dirty="0" smtClean="0"/>
              <a:t>Robin Beck</a:t>
            </a:r>
            <a:endParaRPr lang="en-US" dirty="0"/>
          </a:p>
          <a:p>
            <a:r>
              <a:rPr lang="en-US" dirty="0" smtClean="0"/>
              <a:t>Bruce Drolen</a:t>
            </a:r>
          </a:p>
          <a:p>
            <a:r>
              <a:rPr lang="en-US" dirty="0" smtClean="0"/>
              <a:t>Jim Yuko</a:t>
            </a:r>
          </a:p>
          <a:p>
            <a:r>
              <a:rPr lang="en-US" dirty="0" smtClean="0"/>
              <a:t>David Gilmore</a:t>
            </a:r>
          </a:p>
          <a:p>
            <a:r>
              <a:rPr lang="en-US" dirty="0" smtClean="0"/>
              <a:t>Arturo Avila</a:t>
            </a:r>
          </a:p>
          <a:p>
            <a:r>
              <a:rPr lang="en-US" dirty="0" smtClean="0"/>
              <a:t>Ruth Amundsen</a:t>
            </a:r>
          </a:p>
          <a:p>
            <a:r>
              <a:rPr lang="en-US" dirty="0" smtClean="0"/>
              <a:t>Steve Scotti</a:t>
            </a:r>
          </a:p>
          <a:p>
            <a:r>
              <a:rPr lang="en-US" dirty="0" smtClean="0"/>
              <a:t>Richard Wear</a:t>
            </a:r>
          </a:p>
          <a:p>
            <a:r>
              <a:rPr lang="en-US" dirty="0" smtClean="0"/>
              <a:t>John Sharp</a:t>
            </a:r>
          </a:p>
          <a:p>
            <a:r>
              <a:rPr lang="en-US" dirty="0" err="1" smtClean="0"/>
              <a:t>Ángel</a:t>
            </a:r>
            <a:r>
              <a:rPr lang="en-US" dirty="0" smtClean="0"/>
              <a:t> </a:t>
            </a:r>
            <a:r>
              <a:rPr lang="en-US" dirty="0" err="1" smtClean="0"/>
              <a:t>Álvarez-Hernández</a:t>
            </a:r>
            <a:endParaRPr lang="en-US" dirty="0" smtClean="0"/>
          </a:p>
          <a:p>
            <a:r>
              <a:rPr lang="en-US" dirty="0" smtClean="0"/>
              <a:t>Charles "Dan" Butler</a:t>
            </a:r>
          </a:p>
          <a:p>
            <a:r>
              <a:rPr lang="en-US" dirty="0" smtClean="0"/>
              <a:t>Steve Rickman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Photos/References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8" y="1447800"/>
            <a:ext cx="80506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Chandra Graphic:  </a:t>
            </a:r>
            <a:r>
              <a:rPr lang="en-US" dirty="0" smtClean="0"/>
              <a:t>http://chandra.harvard.edu/graphics/resources/illustrations/spacecraft_labeled.jpg</a:t>
            </a:r>
          </a:p>
          <a:p>
            <a:endParaRPr lang="en-US" dirty="0" smtClean="0"/>
          </a:p>
          <a:p>
            <a:r>
              <a:rPr lang="en-US" b="1" dirty="0" smtClean="0"/>
              <a:t>Cassini Photo:  </a:t>
            </a:r>
            <a:r>
              <a:rPr lang="en-US" dirty="0" smtClean="0"/>
              <a:t>http://www.jpl.nasa.gov/missions/missiondetails.cfm?mission=Cassini</a:t>
            </a:r>
          </a:p>
          <a:p>
            <a:endParaRPr lang="en-US" dirty="0" smtClean="0"/>
          </a:p>
          <a:p>
            <a:r>
              <a:rPr lang="en-US" b="1" dirty="0" smtClean="0"/>
              <a:t>Deep Impact/</a:t>
            </a:r>
            <a:r>
              <a:rPr lang="en-US" b="1" dirty="0" err="1" smtClean="0"/>
              <a:t>Epoxi</a:t>
            </a:r>
            <a:r>
              <a:rPr lang="en-US" b="1" dirty="0" smtClean="0"/>
              <a:t> Photo:  </a:t>
            </a:r>
            <a:r>
              <a:rPr lang="en-US" dirty="0" smtClean="0"/>
              <a:t>http://www.jpl.nasa.gov/missions/missiondetails.cfm?mission=Epoxi</a:t>
            </a:r>
          </a:p>
          <a:p>
            <a:endParaRPr lang="en-US" dirty="0" smtClean="0"/>
          </a:p>
          <a:p>
            <a:r>
              <a:rPr lang="en-US" b="1" dirty="0" smtClean="0"/>
              <a:t>Microsoft Clip Art </a:t>
            </a:r>
            <a:r>
              <a:rPr lang="en-US" dirty="0" smtClean="0"/>
              <a:t>(various)</a:t>
            </a:r>
          </a:p>
          <a:p>
            <a:endParaRPr lang="en-US" dirty="0" smtClean="0"/>
          </a:p>
          <a:p>
            <a:r>
              <a:rPr lang="en-US" b="1" dirty="0" smtClean="0"/>
              <a:t>Absolute Zero Definition: </a:t>
            </a:r>
          </a:p>
          <a:p>
            <a:r>
              <a:rPr lang="en-US" dirty="0" smtClean="0"/>
              <a:t>http://physics.about.com/od/glossary/g/absolutezero.htm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733</Words>
  <Application>Microsoft Office PowerPoint</Application>
  <PresentationFormat>On-screen Show (4:3)</PresentationFormat>
  <Paragraphs>269</Paragraphs>
  <Slides>43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</vt:vector>
  </TitlesOfParts>
  <Company>NASA/ODIN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srickman</dc:creator>
  <cp:lastModifiedBy>srickman</cp:lastModifiedBy>
  <cp:revision>124</cp:revision>
  <dcterms:created xsi:type="dcterms:W3CDTF">2010-10-05T20:46:41Z</dcterms:created>
  <dcterms:modified xsi:type="dcterms:W3CDTF">2010-11-04T15:05:03Z</dcterms:modified>
</cp:coreProperties>
</file>