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726" r:id="rId2"/>
  </p:sldMasterIdLst>
  <p:notesMasterIdLst>
    <p:notesMasterId r:id="rId59"/>
  </p:notesMasterIdLst>
  <p:handoutMasterIdLst>
    <p:handoutMasterId r:id="rId60"/>
  </p:handoutMasterIdLst>
  <p:sldIdLst>
    <p:sldId id="361" r:id="rId3"/>
    <p:sldId id="362" r:id="rId4"/>
    <p:sldId id="257" r:id="rId5"/>
    <p:sldId id="260" r:id="rId6"/>
    <p:sldId id="258" r:id="rId7"/>
    <p:sldId id="263" r:id="rId8"/>
    <p:sldId id="349" r:id="rId9"/>
    <p:sldId id="269" r:id="rId10"/>
    <p:sldId id="270" r:id="rId11"/>
    <p:sldId id="271" r:id="rId12"/>
    <p:sldId id="266" r:id="rId13"/>
    <p:sldId id="267" r:id="rId14"/>
    <p:sldId id="285" r:id="rId15"/>
    <p:sldId id="284" r:id="rId16"/>
    <p:sldId id="287" r:id="rId17"/>
    <p:sldId id="286" r:id="rId18"/>
    <p:sldId id="289" r:id="rId19"/>
    <p:sldId id="313" r:id="rId20"/>
    <p:sldId id="311" r:id="rId21"/>
    <p:sldId id="344" r:id="rId22"/>
    <p:sldId id="315" r:id="rId23"/>
    <p:sldId id="294" r:id="rId24"/>
    <p:sldId id="293" r:id="rId25"/>
    <p:sldId id="304" r:id="rId26"/>
    <p:sldId id="354" r:id="rId27"/>
    <p:sldId id="363" r:id="rId28"/>
    <p:sldId id="364" r:id="rId29"/>
    <p:sldId id="318" r:id="rId30"/>
    <p:sldId id="360" r:id="rId31"/>
    <p:sldId id="357" r:id="rId32"/>
    <p:sldId id="358" r:id="rId33"/>
    <p:sldId id="359" r:id="rId34"/>
    <p:sldId id="356" r:id="rId35"/>
    <p:sldId id="261" r:id="rId36"/>
    <p:sldId id="265" r:id="rId37"/>
    <p:sldId id="312" r:id="rId38"/>
    <p:sldId id="343" r:id="rId39"/>
    <p:sldId id="272" r:id="rId40"/>
    <p:sldId id="350" r:id="rId41"/>
    <p:sldId id="299" r:id="rId42"/>
    <p:sldId id="300" r:id="rId43"/>
    <p:sldId id="301" r:id="rId44"/>
    <p:sldId id="302" r:id="rId45"/>
    <p:sldId id="316" r:id="rId46"/>
    <p:sldId id="273" r:id="rId47"/>
    <p:sldId id="298" r:id="rId48"/>
    <p:sldId id="307" r:id="rId49"/>
    <p:sldId id="333" r:id="rId50"/>
    <p:sldId id="334" r:id="rId51"/>
    <p:sldId id="335" r:id="rId52"/>
    <p:sldId id="336" r:id="rId53"/>
    <p:sldId id="337" r:id="rId54"/>
    <p:sldId id="338" r:id="rId55"/>
    <p:sldId id="339" r:id="rId56"/>
    <p:sldId id="340" r:id="rId57"/>
    <p:sldId id="341" r:id="rId5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895" autoAdjust="0"/>
    <p:restoredTop sz="94660"/>
  </p:normalViewPr>
  <p:slideViewPr>
    <p:cSldViewPr>
      <p:cViewPr>
        <p:scale>
          <a:sx n="156" d="100"/>
          <a:sy n="156" d="100"/>
        </p:scale>
        <p:origin x="-396" y="36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320751BD-A781-4B73-851E-AE253E5B6C58}" type="datetimeFigureOut">
              <a:rPr lang="en-US"/>
              <a:pPr>
                <a:defRPr/>
              </a:pPr>
              <a:t>5/20/2014</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29EAC536-CBBB-42BA-BC98-00D299CA7EEE}" type="slidenum">
              <a:rPr lang="en-US"/>
              <a:pPr>
                <a:defRPr/>
              </a:pPr>
              <a:t>‹#›</a:t>
            </a:fld>
            <a:endParaRPr lang="en-US"/>
          </a:p>
        </p:txBody>
      </p:sp>
    </p:spTree>
    <p:extLst>
      <p:ext uri="{BB962C8B-B14F-4D97-AF65-F5344CB8AC3E}">
        <p14:creationId xmlns:p14="http://schemas.microsoft.com/office/powerpoint/2010/main" val="5886716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404FD27C-66D1-4C10-BA3E-9C4004049F89}" type="datetimeFigureOut">
              <a:rPr lang="en-US"/>
              <a:pPr>
                <a:defRPr/>
              </a:pPr>
              <a:t>5/20/2014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F0F7972F-46F8-436A-9ABC-F879AD092A86}" type="slidenum">
              <a:rPr lang="en-US"/>
              <a:pPr>
                <a:defRPr/>
              </a:pPr>
              <a:t>‹#›</a:t>
            </a:fld>
            <a:endParaRPr lang="en-US"/>
          </a:p>
        </p:txBody>
      </p:sp>
    </p:spTree>
    <p:extLst>
      <p:ext uri="{BB962C8B-B14F-4D97-AF65-F5344CB8AC3E}">
        <p14:creationId xmlns:p14="http://schemas.microsoft.com/office/powerpoint/2010/main" val="3555339935"/>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Line 7"/>
          <p:cNvSpPr>
            <a:spLocks noChangeShapeType="1"/>
          </p:cNvSpPr>
          <p:nvPr userDrawn="1"/>
        </p:nvSpPr>
        <p:spPr bwMode="auto">
          <a:xfrm>
            <a:off x="685800" y="6324600"/>
            <a:ext cx="7772400" cy="0"/>
          </a:xfrm>
          <a:prstGeom prst="line">
            <a:avLst/>
          </a:prstGeom>
          <a:noFill/>
          <a:ln w="19050">
            <a:solidFill>
              <a:schemeClr val="tx1"/>
            </a:solidFill>
            <a:round/>
            <a:headEnd/>
            <a:tailEnd/>
          </a:ln>
          <a:effectLst/>
        </p:spPr>
        <p:txBody>
          <a:bodyPr/>
          <a:lstStyle/>
          <a:p>
            <a:pPr fontAlgn="auto">
              <a:spcBef>
                <a:spcPts val="0"/>
              </a:spcBef>
              <a:spcAft>
                <a:spcPts val="0"/>
              </a:spcAft>
              <a:defRPr/>
            </a:pPr>
            <a:endParaRPr lang="en-US">
              <a:latin typeface="+mn-lt"/>
              <a:cs typeface="+mn-cs"/>
            </a:endParaRPr>
          </a:p>
        </p:txBody>
      </p:sp>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4"/>
          <p:cNvSpPr>
            <a:spLocks noGrp="1"/>
          </p:cNvSpPr>
          <p:nvPr>
            <p:ph type="sldNum" sz="quarter" idx="10"/>
          </p:nvPr>
        </p:nvSpPr>
        <p:spPr/>
        <p:txBody>
          <a:bodyPr/>
          <a:lstStyle>
            <a:lvl1pPr>
              <a:defRPr/>
            </a:lvl1pPr>
          </a:lstStyle>
          <a:p>
            <a:pPr>
              <a:defRPr/>
            </a:pPr>
            <a:fld id="{A154C866-45AC-4A7B-A3F0-5EE2EC19C2E3}" type="slidenum">
              <a:rPr lang="en-US"/>
              <a:pPr>
                <a:defRPr/>
              </a:pPr>
              <a:t>‹#›</a:t>
            </a:fld>
            <a:endParaRPr lang="en-US"/>
          </a:p>
        </p:txBody>
      </p:sp>
      <p:pic>
        <p:nvPicPr>
          <p:cNvPr id="7" name="Picture 6" descr="70564main_nesc_logo.jpg"/>
          <p:cNvPicPr>
            <a:picLocks noChangeAspect="1"/>
          </p:cNvPicPr>
          <p:nvPr userDrawn="1"/>
        </p:nvPicPr>
        <p:blipFill>
          <a:blip r:embed="rId2" cstate="print"/>
          <a:stretch>
            <a:fillRect/>
          </a:stretch>
        </p:blipFill>
        <p:spPr>
          <a:xfrm>
            <a:off x="6694872" y="6332741"/>
            <a:ext cx="543476" cy="543476"/>
          </a:xfrm>
          <a:prstGeom prst="rect">
            <a:avLst/>
          </a:prstGeom>
        </p:spPr>
      </p:pic>
      <p:pic>
        <p:nvPicPr>
          <p:cNvPr id="8" name="Picture 7" descr="Draper_logo.gif"/>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11682" y="6487957"/>
            <a:ext cx="868082" cy="277786"/>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Line 7"/>
          <p:cNvSpPr>
            <a:spLocks noChangeShapeType="1"/>
          </p:cNvSpPr>
          <p:nvPr userDrawn="1"/>
        </p:nvSpPr>
        <p:spPr bwMode="auto">
          <a:xfrm>
            <a:off x="685800" y="6324600"/>
            <a:ext cx="7772400" cy="0"/>
          </a:xfrm>
          <a:prstGeom prst="line">
            <a:avLst/>
          </a:prstGeom>
          <a:noFill/>
          <a:ln w="19050">
            <a:solidFill>
              <a:schemeClr val="tx1"/>
            </a:solidFill>
            <a:round/>
            <a:headEnd/>
            <a:tailEnd/>
          </a:ln>
          <a:effectLst/>
        </p:spPr>
        <p:txBody>
          <a:bodyPr/>
          <a:lstStyle/>
          <a:p>
            <a:pPr fontAlgn="auto">
              <a:spcBef>
                <a:spcPts val="0"/>
              </a:spcBef>
              <a:spcAft>
                <a:spcPts val="0"/>
              </a:spcAft>
              <a:defRPr/>
            </a:pPr>
            <a:endParaRPr lang="en-US">
              <a:latin typeface="+mn-lt"/>
              <a:cs typeface="+mn-cs"/>
            </a:endParaRPr>
          </a:p>
        </p:txBody>
      </p:sp>
      <p:sp>
        <p:nvSpPr>
          <p:cNvPr id="3" name="Content Placeholder 2"/>
          <p:cNvSpPr>
            <a:spLocks noGrp="1"/>
          </p:cNvSpPr>
          <p:nvPr>
            <p:ph idx="1"/>
          </p:nvPr>
        </p:nvSpPr>
        <p:spPr/>
        <p:txBody>
          <a:bodyPr/>
          <a:lstStyle>
            <a:lvl1pPr>
              <a:defRPr sz="1800"/>
            </a:lvl1pPr>
            <a:lvl2pPr>
              <a:defRPr sz="1800"/>
            </a:lvl2pPr>
            <a:lvl3pPr>
              <a:defRPr sz="1800"/>
            </a:lvl3pPr>
            <a:lvl4pPr>
              <a:defRPr sz="1800"/>
            </a:lvl4pPr>
            <a:lvl5pPr>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Slide Number Placeholder 12"/>
          <p:cNvSpPr>
            <a:spLocks noGrp="1"/>
          </p:cNvSpPr>
          <p:nvPr>
            <p:ph type="sldNum" sz="quarter" idx="11"/>
          </p:nvPr>
        </p:nvSpPr>
        <p:spPr>
          <a:xfrm>
            <a:off x="8153400" y="6356350"/>
            <a:ext cx="533400" cy="365125"/>
          </a:xfrm>
        </p:spPr>
        <p:txBody>
          <a:bodyPr/>
          <a:lstStyle>
            <a:lvl1pPr>
              <a:defRPr/>
            </a:lvl1pPr>
          </a:lstStyle>
          <a:p>
            <a:pPr>
              <a:defRPr/>
            </a:pPr>
            <a:fld id="{F8EB4EEE-EC8C-448D-9466-B4C021922E1D}" type="slidenum">
              <a:rPr lang="en-US"/>
              <a:pPr>
                <a:defRPr/>
              </a:pPr>
              <a:t>‹#›</a:t>
            </a:fld>
            <a:endParaRPr lang="en-US"/>
          </a:p>
        </p:txBody>
      </p:sp>
      <p:pic>
        <p:nvPicPr>
          <p:cNvPr id="6" name="Picture 5" descr="70564main_nesc_logo.jpg"/>
          <p:cNvPicPr>
            <a:picLocks noChangeAspect="1"/>
          </p:cNvPicPr>
          <p:nvPr userDrawn="1"/>
        </p:nvPicPr>
        <p:blipFill>
          <a:blip r:embed="rId2" cstate="print"/>
          <a:stretch>
            <a:fillRect/>
          </a:stretch>
        </p:blipFill>
        <p:spPr>
          <a:xfrm>
            <a:off x="6694872" y="6332741"/>
            <a:ext cx="543476" cy="543476"/>
          </a:xfrm>
          <a:prstGeom prst="rect">
            <a:avLst/>
          </a:prstGeom>
        </p:spPr>
      </p:pic>
      <p:pic>
        <p:nvPicPr>
          <p:cNvPr id="7" name="Picture 6" descr="Draper_logo.gif"/>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11682" y="6487957"/>
            <a:ext cx="868082" cy="277786"/>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pic>
        <p:nvPicPr>
          <p:cNvPr id="4" name="Picture 3" descr="70564main_nesc_logo.jpg"/>
          <p:cNvPicPr>
            <a:picLocks noChangeAspect="1"/>
          </p:cNvPicPr>
          <p:nvPr userDrawn="1"/>
        </p:nvPicPr>
        <p:blipFill>
          <a:blip r:embed="rId2" cstate="print"/>
          <a:stretch>
            <a:fillRect/>
          </a:stretch>
        </p:blipFill>
        <p:spPr>
          <a:xfrm>
            <a:off x="6694872" y="6332741"/>
            <a:ext cx="543476" cy="543476"/>
          </a:xfrm>
          <a:prstGeom prst="rect">
            <a:avLst/>
          </a:prstGeom>
        </p:spPr>
      </p:pic>
      <p:pic>
        <p:nvPicPr>
          <p:cNvPr id="5" name="Picture 4" descr="Draper_logo.gif"/>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11682" y="6487957"/>
            <a:ext cx="868082" cy="277786"/>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1"/>
          </p:nvPr>
        </p:nvSpPr>
        <p:spPr/>
        <p:txBody>
          <a:bodyPr/>
          <a:lstStyle>
            <a:lvl1pPr>
              <a:defRPr/>
            </a:lvl1pPr>
          </a:lstStyle>
          <a:p>
            <a:pPr>
              <a:defRPr/>
            </a:pPr>
            <a:fld id="{BB0A7F67-58BA-4B32-88E3-4B27A9DA6D12}" type="slidenum">
              <a:rPr lang="en-US"/>
              <a:pPr>
                <a:defRPr/>
              </a:pPr>
              <a:t>‹#›</a:t>
            </a:fld>
            <a:endParaRPr lang="en-US"/>
          </a:p>
        </p:txBody>
      </p:sp>
      <p:pic>
        <p:nvPicPr>
          <p:cNvPr id="6" name="Picture 5" descr="70564main_nesc_logo.jpg"/>
          <p:cNvPicPr>
            <a:picLocks noChangeAspect="1"/>
          </p:cNvPicPr>
          <p:nvPr userDrawn="1"/>
        </p:nvPicPr>
        <p:blipFill>
          <a:blip r:embed="rId2" cstate="print"/>
          <a:stretch>
            <a:fillRect/>
          </a:stretch>
        </p:blipFill>
        <p:spPr>
          <a:xfrm>
            <a:off x="6694872" y="6332741"/>
            <a:ext cx="543476" cy="543476"/>
          </a:xfrm>
          <a:prstGeom prst="rect">
            <a:avLst/>
          </a:prstGeom>
        </p:spPr>
      </p:pic>
      <p:pic>
        <p:nvPicPr>
          <p:cNvPr id="8" name="Picture 7" descr="Draper_logo.gif"/>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11682" y="6487957"/>
            <a:ext cx="868082" cy="277786"/>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1"/>
          </p:nvPr>
        </p:nvSpPr>
        <p:spPr/>
        <p:txBody>
          <a:bodyPr/>
          <a:lstStyle>
            <a:lvl1pPr>
              <a:defRPr/>
            </a:lvl1pPr>
          </a:lstStyle>
          <a:p>
            <a:pPr>
              <a:defRPr/>
            </a:pPr>
            <a:fld id="{46AFEB36-A534-49D4-A91F-041BA1686D2E}" type="slidenum">
              <a:rPr lang="en-US"/>
              <a:pPr>
                <a:defRPr/>
              </a:pPr>
              <a:t>‹#›</a:t>
            </a:fld>
            <a:endParaRPr lang="en-US"/>
          </a:p>
        </p:txBody>
      </p:sp>
      <p:pic>
        <p:nvPicPr>
          <p:cNvPr id="8" name="Picture 7" descr="70564main_nesc_logo.jpg"/>
          <p:cNvPicPr>
            <a:picLocks noChangeAspect="1"/>
          </p:cNvPicPr>
          <p:nvPr userDrawn="1"/>
        </p:nvPicPr>
        <p:blipFill>
          <a:blip r:embed="rId2" cstate="print"/>
          <a:stretch>
            <a:fillRect/>
          </a:stretch>
        </p:blipFill>
        <p:spPr>
          <a:xfrm>
            <a:off x="6694872" y="6332741"/>
            <a:ext cx="543476" cy="543476"/>
          </a:xfrm>
          <a:prstGeom prst="rect">
            <a:avLst/>
          </a:prstGeom>
        </p:spPr>
      </p:pic>
      <p:pic>
        <p:nvPicPr>
          <p:cNvPr id="10" name="Picture 9" descr="Draper_logo.gif"/>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11682" y="6487957"/>
            <a:ext cx="868082" cy="277786"/>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1"/>
          </p:nvPr>
        </p:nvSpPr>
        <p:spPr/>
        <p:txBody>
          <a:bodyPr/>
          <a:lstStyle>
            <a:lvl1pPr>
              <a:defRPr/>
            </a:lvl1pPr>
          </a:lstStyle>
          <a:p>
            <a:pPr>
              <a:defRPr/>
            </a:pPr>
            <a:fld id="{AE7A8CF4-2ABE-4016-8109-5CB1F1D9D681}" type="slidenum">
              <a:rPr lang="en-US"/>
              <a:pPr>
                <a:defRPr/>
              </a:pPr>
              <a:t>‹#›</a:t>
            </a:fld>
            <a:endParaRPr lang="en-US"/>
          </a:p>
        </p:txBody>
      </p:sp>
      <p:pic>
        <p:nvPicPr>
          <p:cNvPr id="4" name="Picture 3" descr="70564main_nesc_logo.jpg"/>
          <p:cNvPicPr>
            <a:picLocks noChangeAspect="1"/>
          </p:cNvPicPr>
          <p:nvPr userDrawn="1"/>
        </p:nvPicPr>
        <p:blipFill>
          <a:blip r:embed="rId2" cstate="print"/>
          <a:stretch>
            <a:fillRect/>
          </a:stretch>
        </p:blipFill>
        <p:spPr>
          <a:xfrm>
            <a:off x="6694872" y="6332741"/>
            <a:ext cx="543476" cy="543476"/>
          </a:xfrm>
          <a:prstGeom prst="rect">
            <a:avLst/>
          </a:prstGeom>
        </p:spPr>
      </p:pic>
      <p:pic>
        <p:nvPicPr>
          <p:cNvPr id="6" name="Picture 5" descr="Draper_logo.gif"/>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11682" y="6487957"/>
            <a:ext cx="868082" cy="277786"/>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lvl1pPr>
              <a:defRPr/>
            </a:lvl1pPr>
          </a:lstStyle>
          <a:p>
            <a:pPr>
              <a:defRPr/>
            </a:pPr>
            <a:fld id="{6E59311B-DCB7-46B9-AC2B-65CE0A48E3F8}" type="slidenum">
              <a:rPr lang="en-US"/>
              <a:pPr>
                <a:defRPr/>
              </a:pPr>
              <a:t>‹#›</a:t>
            </a:fld>
            <a:endParaRPr lang="en-US"/>
          </a:p>
        </p:txBody>
      </p:sp>
      <p:pic>
        <p:nvPicPr>
          <p:cNvPr id="3" name="Picture 2" descr="70564main_nesc_logo.jpg"/>
          <p:cNvPicPr>
            <a:picLocks noChangeAspect="1"/>
          </p:cNvPicPr>
          <p:nvPr userDrawn="1"/>
        </p:nvPicPr>
        <p:blipFill>
          <a:blip r:embed="rId2" cstate="print"/>
          <a:stretch>
            <a:fillRect/>
          </a:stretch>
        </p:blipFill>
        <p:spPr>
          <a:xfrm>
            <a:off x="6694872" y="6332741"/>
            <a:ext cx="543476" cy="543476"/>
          </a:xfrm>
          <a:prstGeom prst="rect">
            <a:avLst/>
          </a:prstGeom>
        </p:spPr>
      </p:pic>
      <p:pic>
        <p:nvPicPr>
          <p:cNvPr id="5" name="Picture 4" descr="Draper_logo.gif"/>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11682" y="6487957"/>
            <a:ext cx="868082" cy="277786"/>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1"/>
          </p:nvPr>
        </p:nvSpPr>
        <p:spPr/>
        <p:txBody>
          <a:bodyPr/>
          <a:lstStyle>
            <a:lvl1pPr>
              <a:defRPr/>
            </a:lvl1pPr>
          </a:lstStyle>
          <a:p>
            <a:pPr>
              <a:defRPr/>
            </a:pPr>
            <a:fld id="{7180162C-6AF7-45BC-897F-4624F61270BB}" type="slidenum">
              <a:rPr lang="en-US"/>
              <a:pPr>
                <a:defRPr/>
              </a:pPr>
              <a:t>‹#›</a:t>
            </a:fld>
            <a:endParaRPr lang="en-US"/>
          </a:p>
        </p:txBody>
      </p:sp>
      <p:pic>
        <p:nvPicPr>
          <p:cNvPr id="6" name="Picture 5" descr="70564main_nesc_logo.jpg"/>
          <p:cNvPicPr>
            <a:picLocks noChangeAspect="1"/>
          </p:cNvPicPr>
          <p:nvPr userDrawn="1"/>
        </p:nvPicPr>
        <p:blipFill>
          <a:blip r:embed="rId2" cstate="print"/>
          <a:stretch>
            <a:fillRect/>
          </a:stretch>
        </p:blipFill>
        <p:spPr>
          <a:xfrm>
            <a:off x="6694872" y="6332741"/>
            <a:ext cx="543476" cy="543476"/>
          </a:xfrm>
          <a:prstGeom prst="rect">
            <a:avLst/>
          </a:prstGeom>
        </p:spPr>
      </p:pic>
      <p:pic>
        <p:nvPicPr>
          <p:cNvPr id="8" name="Picture 7" descr="Draper_logo.gif"/>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11682" y="6487957"/>
            <a:ext cx="868082" cy="277786"/>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1"/>
          </p:nvPr>
        </p:nvSpPr>
        <p:spPr/>
        <p:txBody>
          <a:bodyPr/>
          <a:lstStyle>
            <a:lvl1pPr>
              <a:defRPr/>
            </a:lvl1pPr>
          </a:lstStyle>
          <a:p>
            <a:pPr>
              <a:defRPr/>
            </a:pPr>
            <a:fld id="{C305A17E-DB36-40A4-BD4F-F314CF435EA7}" type="slidenum">
              <a:rPr lang="en-US"/>
              <a:pPr>
                <a:defRPr/>
              </a:pPr>
              <a:t>‹#›</a:t>
            </a:fld>
            <a:endParaRPr lang="en-US"/>
          </a:p>
        </p:txBody>
      </p:sp>
      <p:pic>
        <p:nvPicPr>
          <p:cNvPr id="6" name="Picture 5" descr="70564main_nesc_logo.jpg"/>
          <p:cNvPicPr>
            <a:picLocks noChangeAspect="1"/>
          </p:cNvPicPr>
          <p:nvPr userDrawn="1"/>
        </p:nvPicPr>
        <p:blipFill>
          <a:blip r:embed="rId2" cstate="print"/>
          <a:stretch>
            <a:fillRect/>
          </a:stretch>
        </p:blipFill>
        <p:spPr>
          <a:xfrm>
            <a:off x="6694872" y="6332741"/>
            <a:ext cx="543476" cy="543476"/>
          </a:xfrm>
          <a:prstGeom prst="rect">
            <a:avLst/>
          </a:prstGeom>
        </p:spPr>
      </p:pic>
      <p:pic>
        <p:nvPicPr>
          <p:cNvPr id="8" name="Picture 7" descr="Draper_logo.gif"/>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11682" y="6487957"/>
            <a:ext cx="868082" cy="277786"/>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1"/>
          </p:nvPr>
        </p:nvSpPr>
        <p:spPr/>
        <p:txBody>
          <a:bodyPr/>
          <a:lstStyle>
            <a:lvl1pPr>
              <a:defRPr/>
            </a:lvl1pPr>
          </a:lstStyle>
          <a:p>
            <a:pPr>
              <a:defRPr/>
            </a:pPr>
            <a:fld id="{92B74F07-DCB3-4025-9747-2B170754B038}"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1"/>
          </p:nvPr>
        </p:nvSpPr>
        <p:spPr/>
        <p:txBody>
          <a:bodyPr/>
          <a:lstStyle>
            <a:lvl1pPr>
              <a:defRPr/>
            </a:lvl1pPr>
          </a:lstStyle>
          <a:p>
            <a:pPr>
              <a:defRPr/>
            </a:pPr>
            <a:fld id="{76346286-710D-4175-8C04-D756006DDEF6}"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4"/>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24504" indent="0" algn="ctr">
              <a:buNone/>
              <a:defRPr>
                <a:solidFill>
                  <a:schemeClr val="tx1">
                    <a:tint val="75000"/>
                  </a:schemeClr>
                </a:solidFill>
              </a:defRPr>
            </a:lvl2pPr>
            <a:lvl3pPr marL="849010" indent="0" algn="ctr">
              <a:buNone/>
              <a:defRPr>
                <a:solidFill>
                  <a:schemeClr val="tx1">
                    <a:tint val="75000"/>
                  </a:schemeClr>
                </a:solidFill>
              </a:defRPr>
            </a:lvl3pPr>
            <a:lvl4pPr marL="1273517" indent="0" algn="ctr">
              <a:buNone/>
              <a:defRPr>
                <a:solidFill>
                  <a:schemeClr val="tx1">
                    <a:tint val="75000"/>
                  </a:schemeClr>
                </a:solidFill>
              </a:defRPr>
            </a:lvl4pPr>
            <a:lvl5pPr marL="1698021" indent="0" algn="ctr">
              <a:buNone/>
              <a:defRPr>
                <a:solidFill>
                  <a:schemeClr val="tx1">
                    <a:tint val="75000"/>
                  </a:schemeClr>
                </a:solidFill>
              </a:defRPr>
            </a:lvl5pPr>
            <a:lvl6pPr marL="2122527" indent="0" algn="ctr">
              <a:buNone/>
              <a:defRPr>
                <a:solidFill>
                  <a:schemeClr val="tx1">
                    <a:tint val="75000"/>
                  </a:schemeClr>
                </a:solidFill>
              </a:defRPr>
            </a:lvl6pPr>
            <a:lvl7pPr marL="2547031" indent="0" algn="ctr">
              <a:buNone/>
              <a:defRPr>
                <a:solidFill>
                  <a:schemeClr val="tx1">
                    <a:tint val="75000"/>
                  </a:schemeClr>
                </a:solidFill>
              </a:defRPr>
            </a:lvl7pPr>
            <a:lvl8pPr marL="2971537" indent="0" algn="ctr">
              <a:buNone/>
              <a:defRPr>
                <a:solidFill>
                  <a:schemeClr val="tx1">
                    <a:tint val="75000"/>
                  </a:schemeClr>
                </a:solidFill>
              </a:defRPr>
            </a:lvl8pPr>
            <a:lvl9pPr marL="3396042" indent="0" algn="ctr">
              <a:buNone/>
              <a:defRPr>
                <a:solidFill>
                  <a:schemeClr val="tx1">
                    <a:tint val="75000"/>
                  </a:schemeClr>
                </a:solidFill>
              </a:defRPr>
            </a:lvl9pPr>
          </a:lstStyle>
          <a:p>
            <a:r>
              <a:rPr lang="en-US" smtClean="0"/>
              <a:t>Click to edit Master subtitle style</a:t>
            </a:r>
            <a:endParaRPr lang="en-US"/>
          </a:p>
        </p:txBody>
      </p:sp>
      <p:sp>
        <p:nvSpPr>
          <p:cNvPr id="5" name="Footer Placeholder 4"/>
          <p:cNvSpPr>
            <a:spLocks noGrp="1"/>
          </p:cNvSpPr>
          <p:nvPr>
            <p:ph type="ftr" sz="quarter" idx="11"/>
          </p:nvPr>
        </p:nvSpPr>
        <p:spPr/>
        <p:txBody>
          <a:bodyPr/>
          <a:lstStyle/>
          <a:p>
            <a:endParaRPr lang="en-US">
              <a:solidFill>
                <a:srgbClr val="000F2E">
                  <a:tint val="75000"/>
                </a:srgbClr>
              </a:solidFill>
            </a:endParaRPr>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4027254222"/>
      </p:ext>
    </p:extLst>
  </p:cSld>
  <p:clrMapOvr>
    <a:masterClrMapping/>
  </p:clrMapOvr>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1143000"/>
          </a:xfrm>
          <a:prstGeom prst="rect">
            <a:avLst/>
          </a:prstGeom>
        </p:spPr>
        <p:txBody>
          <a:bodyPr/>
          <a:lstStyle/>
          <a:p>
            <a:r>
              <a:rPr lang="en-US" dirty="0" smtClean="0"/>
              <a:t>Click to edit Master title style</a:t>
            </a:r>
            <a:endParaRPr lang="en-US" dirty="0"/>
          </a:p>
        </p:txBody>
      </p:sp>
      <p:sp>
        <p:nvSpPr>
          <p:cNvPr id="3" name="Content Placeholder 2"/>
          <p:cNvSpPr>
            <a:spLocks noGrp="1"/>
          </p:cNvSpPr>
          <p:nvPr>
            <p:ph idx="1"/>
          </p:nvPr>
        </p:nvSpPr>
        <p:spPr>
          <a:xfrm>
            <a:off x="457200" y="1981200"/>
            <a:ext cx="8229600" cy="4144964"/>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Footer Placeholder 4"/>
          <p:cNvSpPr>
            <a:spLocks noGrp="1"/>
          </p:cNvSpPr>
          <p:nvPr>
            <p:ph type="ftr" sz="quarter" idx="11"/>
          </p:nvPr>
        </p:nvSpPr>
        <p:spPr/>
        <p:txBody>
          <a:bodyPr/>
          <a:lstStyle/>
          <a:p>
            <a:endParaRPr lang="en-US">
              <a:solidFill>
                <a:srgbClr val="000F2E">
                  <a:tint val="75000"/>
                </a:srgbClr>
              </a:solidFill>
            </a:endParaRPr>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3146285472"/>
      </p:ext>
    </p:extLst>
  </p:cSld>
  <p:clrMapOvr>
    <a:masterClrMapping/>
  </p:clrMapOvr>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4" y="4406903"/>
            <a:ext cx="7772400" cy="1362076"/>
          </a:xfrm>
          <a:prstGeom prst="rect">
            <a:avLst/>
          </a:prstGeom>
        </p:spPr>
        <p:txBody>
          <a:bodyPr anchor="t"/>
          <a:lstStyle>
            <a:lvl1pPr algn="l">
              <a:defRPr sz="3700" b="1" cap="all"/>
            </a:lvl1pPr>
          </a:lstStyle>
          <a:p>
            <a:r>
              <a:rPr lang="en-US" smtClean="0"/>
              <a:t>Click to edit Master title style</a:t>
            </a:r>
            <a:endParaRPr lang="en-US"/>
          </a:p>
        </p:txBody>
      </p:sp>
      <p:sp>
        <p:nvSpPr>
          <p:cNvPr id="3" name="Text Placeholder 2"/>
          <p:cNvSpPr>
            <a:spLocks noGrp="1"/>
          </p:cNvSpPr>
          <p:nvPr>
            <p:ph type="body" idx="1"/>
          </p:nvPr>
        </p:nvSpPr>
        <p:spPr>
          <a:xfrm>
            <a:off x="722314" y="2906717"/>
            <a:ext cx="7772400" cy="1500187"/>
          </a:xfrm>
        </p:spPr>
        <p:txBody>
          <a:bodyPr anchor="b"/>
          <a:lstStyle>
            <a:lvl1pPr marL="0" indent="0">
              <a:buNone/>
              <a:defRPr sz="1900">
                <a:solidFill>
                  <a:schemeClr val="tx1">
                    <a:tint val="75000"/>
                  </a:schemeClr>
                </a:solidFill>
              </a:defRPr>
            </a:lvl1pPr>
            <a:lvl2pPr marL="424504" indent="0">
              <a:buNone/>
              <a:defRPr sz="1700">
                <a:solidFill>
                  <a:schemeClr val="tx1">
                    <a:tint val="75000"/>
                  </a:schemeClr>
                </a:solidFill>
              </a:defRPr>
            </a:lvl2pPr>
            <a:lvl3pPr marL="849010" indent="0">
              <a:buNone/>
              <a:defRPr sz="1500">
                <a:solidFill>
                  <a:schemeClr val="tx1">
                    <a:tint val="75000"/>
                  </a:schemeClr>
                </a:solidFill>
              </a:defRPr>
            </a:lvl3pPr>
            <a:lvl4pPr marL="1273517" indent="0">
              <a:buNone/>
              <a:defRPr sz="1300">
                <a:solidFill>
                  <a:schemeClr val="tx1">
                    <a:tint val="75000"/>
                  </a:schemeClr>
                </a:solidFill>
              </a:defRPr>
            </a:lvl4pPr>
            <a:lvl5pPr marL="1698021" indent="0">
              <a:buNone/>
              <a:defRPr sz="1300">
                <a:solidFill>
                  <a:schemeClr val="tx1">
                    <a:tint val="75000"/>
                  </a:schemeClr>
                </a:solidFill>
              </a:defRPr>
            </a:lvl5pPr>
            <a:lvl6pPr marL="2122527" indent="0">
              <a:buNone/>
              <a:defRPr sz="1300">
                <a:solidFill>
                  <a:schemeClr val="tx1">
                    <a:tint val="75000"/>
                  </a:schemeClr>
                </a:solidFill>
              </a:defRPr>
            </a:lvl6pPr>
            <a:lvl7pPr marL="2547031" indent="0">
              <a:buNone/>
              <a:defRPr sz="1300">
                <a:solidFill>
                  <a:schemeClr val="tx1">
                    <a:tint val="75000"/>
                  </a:schemeClr>
                </a:solidFill>
              </a:defRPr>
            </a:lvl7pPr>
            <a:lvl8pPr marL="2971537" indent="0">
              <a:buNone/>
              <a:defRPr sz="1300">
                <a:solidFill>
                  <a:schemeClr val="tx1">
                    <a:tint val="75000"/>
                  </a:schemeClr>
                </a:solidFill>
              </a:defRPr>
            </a:lvl8pPr>
            <a:lvl9pPr marL="3396042" indent="0">
              <a:buNone/>
              <a:defRPr sz="13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p:txBody>
          <a:bodyPr/>
          <a:lstStyle/>
          <a:p>
            <a:endParaRPr lang="en-US">
              <a:solidFill>
                <a:srgbClr val="000F2E">
                  <a:tint val="75000"/>
                </a:srgbClr>
              </a:solidFill>
            </a:endParaRPr>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2593187148"/>
      </p:ext>
    </p:extLst>
  </p:cSld>
  <p:clrMapOvr>
    <a:masterClrMapping/>
  </p:clrMapOvr>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85800"/>
          </a:xfrm>
          <a:prstGeom prst="rect">
            <a:avLst/>
          </a:prstGeom>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457200" y="1600201"/>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600201"/>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1"/>
          </p:nvPr>
        </p:nvSpPr>
        <p:spPr/>
        <p:txBody>
          <a:bodyPr/>
          <a:lstStyle/>
          <a:p>
            <a:endParaRPr lang="en-US">
              <a:solidFill>
                <a:srgbClr val="000F2E">
                  <a:tint val="75000"/>
                </a:srgbClr>
              </a:solidFill>
            </a:endParaRPr>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2452461172"/>
      </p:ext>
    </p:extLst>
  </p:cSld>
  <p:clrMapOvr>
    <a:masterClrMapping/>
  </p:clrMapOvr>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858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733554"/>
            <a:ext cx="4040188" cy="639763"/>
          </a:xfrm>
        </p:spPr>
        <p:txBody>
          <a:bodyPr anchor="b"/>
          <a:lstStyle>
            <a:lvl1pPr marL="0" indent="0">
              <a:buNone/>
              <a:defRPr sz="2200" b="1"/>
            </a:lvl1pPr>
            <a:lvl2pPr marL="424504" indent="0">
              <a:buNone/>
              <a:defRPr sz="1900" b="1"/>
            </a:lvl2pPr>
            <a:lvl3pPr marL="849010" indent="0">
              <a:buNone/>
              <a:defRPr sz="1700" b="1"/>
            </a:lvl3pPr>
            <a:lvl4pPr marL="1273517" indent="0">
              <a:buNone/>
              <a:defRPr sz="1500" b="1"/>
            </a:lvl4pPr>
            <a:lvl5pPr marL="1698021" indent="0">
              <a:buNone/>
              <a:defRPr sz="1500" b="1"/>
            </a:lvl5pPr>
            <a:lvl6pPr marL="2122527" indent="0">
              <a:buNone/>
              <a:defRPr sz="1500" b="1"/>
            </a:lvl6pPr>
            <a:lvl7pPr marL="2547031" indent="0">
              <a:buNone/>
              <a:defRPr sz="1500" b="1"/>
            </a:lvl7pPr>
            <a:lvl8pPr marL="2971537" indent="0">
              <a:buNone/>
              <a:defRPr sz="1500" b="1"/>
            </a:lvl8pPr>
            <a:lvl9pPr marL="3396042" indent="0">
              <a:buNone/>
              <a:defRPr sz="1500" b="1"/>
            </a:lvl9pPr>
          </a:lstStyle>
          <a:p>
            <a:pPr lvl="0"/>
            <a:r>
              <a:rPr lang="en-US" smtClean="0"/>
              <a:t>Click to edit Master text styles</a:t>
            </a:r>
          </a:p>
        </p:txBody>
      </p:sp>
      <p:sp>
        <p:nvSpPr>
          <p:cNvPr id="4" name="Content Placeholder 3"/>
          <p:cNvSpPr>
            <a:spLocks noGrp="1"/>
          </p:cNvSpPr>
          <p:nvPr>
            <p:ph sz="half" idx="2"/>
          </p:nvPr>
        </p:nvSpPr>
        <p:spPr>
          <a:xfrm>
            <a:off x="457200" y="2373312"/>
            <a:ext cx="4040188"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45027" y="1733554"/>
            <a:ext cx="4041774" cy="639763"/>
          </a:xfrm>
        </p:spPr>
        <p:txBody>
          <a:bodyPr anchor="b"/>
          <a:lstStyle>
            <a:lvl1pPr marL="0" indent="0">
              <a:buNone/>
              <a:defRPr sz="2200" b="1"/>
            </a:lvl1pPr>
            <a:lvl2pPr marL="424504" indent="0">
              <a:buNone/>
              <a:defRPr sz="1900" b="1"/>
            </a:lvl2pPr>
            <a:lvl3pPr marL="849010" indent="0">
              <a:buNone/>
              <a:defRPr sz="1700" b="1"/>
            </a:lvl3pPr>
            <a:lvl4pPr marL="1273517" indent="0">
              <a:buNone/>
              <a:defRPr sz="1500" b="1"/>
            </a:lvl4pPr>
            <a:lvl5pPr marL="1698021" indent="0">
              <a:buNone/>
              <a:defRPr sz="1500" b="1"/>
            </a:lvl5pPr>
            <a:lvl6pPr marL="2122527" indent="0">
              <a:buNone/>
              <a:defRPr sz="1500" b="1"/>
            </a:lvl6pPr>
            <a:lvl7pPr marL="2547031" indent="0">
              <a:buNone/>
              <a:defRPr sz="1500" b="1"/>
            </a:lvl7pPr>
            <a:lvl8pPr marL="2971537" indent="0">
              <a:buNone/>
              <a:defRPr sz="1500" b="1"/>
            </a:lvl8pPr>
            <a:lvl9pPr marL="3396042" indent="0">
              <a:buNone/>
              <a:defRPr sz="1500" b="1"/>
            </a:lvl9pPr>
          </a:lstStyle>
          <a:p>
            <a:pPr lvl="0"/>
            <a:r>
              <a:rPr lang="en-US" smtClean="0"/>
              <a:t>Click to edit Master text styles</a:t>
            </a:r>
          </a:p>
        </p:txBody>
      </p:sp>
      <p:sp>
        <p:nvSpPr>
          <p:cNvPr id="6" name="Content Placeholder 5"/>
          <p:cNvSpPr>
            <a:spLocks noGrp="1"/>
          </p:cNvSpPr>
          <p:nvPr>
            <p:ph sz="quarter" idx="4"/>
          </p:nvPr>
        </p:nvSpPr>
        <p:spPr>
          <a:xfrm>
            <a:off x="4645027" y="2373312"/>
            <a:ext cx="4041774"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Footer Placeholder 7"/>
          <p:cNvSpPr>
            <a:spLocks noGrp="1"/>
          </p:cNvSpPr>
          <p:nvPr>
            <p:ph type="ftr" sz="quarter" idx="11"/>
          </p:nvPr>
        </p:nvSpPr>
        <p:spPr/>
        <p:txBody>
          <a:bodyPr/>
          <a:lstStyle/>
          <a:p>
            <a:endParaRPr lang="en-US">
              <a:solidFill>
                <a:srgbClr val="000F2E">
                  <a:tint val="75000"/>
                </a:srgbClr>
              </a:solidFill>
            </a:endParaRPr>
          </a:p>
        </p:txBody>
      </p:sp>
      <p:sp>
        <p:nvSpPr>
          <p:cNvPr id="9" name="Slide Number Placeholder 10"/>
          <p:cNvSpPr>
            <a:spLocks noGrp="1"/>
          </p:cNvSpPr>
          <p:nvPr>
            <p:ph type="sldNum" sz="quarter" idx="12"/>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2719301729"/>
      </p:ext>
    </p:extLst>
  </p:cSld>
  <p:clrMapOvr>
    <a:masterClrMapping/>
  </p:clrMapOvr>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838200"/>
            <a:ext cx="8229600" cy="1143000"/>
          </a:xfrm>
          <a:prstGeom prst="rect">
            <a:avLst/>
          </a:prstGeom>
        </p:spPr>
        <p:txBody>
          <a:bodyPr/>
          <a:lstStyle/>
          <a:p>
            <a:r>
              <a:rPr lang="en-US" dirty="0" smtClean="0"/>
              <a:t>Click to edit Master title style</a:t>
            </a:r>
            <a:endParaRPr lang="en-US" dirty="0"/>
          </a:p>
        </p:txBody>
      </p:sp>
      <p:sp>
        <p:nvSpPr>
          <p:cNvPr id="4" name="Footer Placeholder 3"/>
          <p:cNvSpPr>
            <a:spLocks noGrp="1"/>
          </p:cNvSpPr>
          <p:nvPr>
            <p:ph type="ftr" sz="quarter" idx="11"/>
          </p:nvPr>
        </p:nvSpPr>
        <p:spPr/>
        <p:txBody>
          <a:bodyPr/>
          <a:lstStyle/>
          <a:p>
            <a:endParaRPr lang="en-US">
              <a:solidFill>
                <a:srgbClr val="000F2E">
                  <a:tint val="75000"/>
                </a:srgbClr>
              </a:solidFill>
            </a:endParaRPr>
          </a:p>
        </p:txBody>
      </p:sp>
      <p:sp>
        <p:nvSpPr>
          <p:cNvPr id="5"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3100363289"/>
      </p:ext>
    </p:extLst>
  </p:cSld>
  <p:clrMapOvr>
    <a:masterClrMapping/>
  </p:clrMapOvr>
  <p:transition/>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a:solidFill>
                <a:srgbClr val="000F2E">
                  <a:tint val="75000"/>
                </a:srgbClr>
              </a:solidFill>
            </a:endParaRPr>
          </a:p>
        </p:txBody>
      </p:sp>
      <p:sp>
        <p:nvSpPr>
          <p:cNvPr id="4"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1865353998"/>
      </p:ext>
    </p:extLst>
  </p:cSld>
  <p:clrMapOvr>
    <a:masterClrMapping/>
  </p:clrMapOvr>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0" y="838200"/>
            <a:ext cx="7848599" cy="609600"/>
          </a:xfrm>
          <a:prstGeom prst="rect">
            <a:avLst/>
          </a:prstGeom>
        </p:spPr>
        <p:txBody>
          <a:bodyPr anchor="b"/>
          <a:lstStyle>
            <a:lvl1pPr algn="l">
              <a:defRPr sz="1900" b="1"/>
            </a:lvl1pPr>
          </a:lstStyle>
          <a:p>
            <a:r>
              <a:rPr lang="en-US" dirty="0" smtClean="0"/>
              <a:t>Click to edit Master title style</a:t>
            </a:r>
            <a:endParaRPr lang="en-US" dirty="0"/>
          </a:p>
        </p:txBody>
      </p:sp>
      <p:sp>
        <p:nvSpPr>
          <p:cNvPr id="3" name="Content Placeholder 2"/>
          <p:cNvSpPr>
            <a:spLocks noGrp="1"/>
          </p:cNvSpPr>
          <p:nvPr>
            <p:ph idx="1"/>
          </p:nvPr>
        </p:nvSpPr>
        <p:spPr>
          <a:xfrm>
            <a:off x="3575051" y="1524000"/>
            <a:ext cx="5111750" cy="4602168"/>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457203" y="1435101"/>
            <a:ext cx="3008314" cy="4691064"/>
          </a:xfrm>
        </p:spPr>
        <p:txBody>
          <a:bodyPr/>
          <a:lstStyle>
            <a:lvl1pPr marL="0" indent="0">
              <a:buNone/>
              <a:defRPr sz="1300"/>
            </a:lvl1pPr>
            <a:lvl2pPr marL="424504" indent="0">
              <a:buNone/>
              <a:defRPr sz="1100"/>
            </a:lvl2pPr>
            <a:lvl3pPr marL="849010" indent="0">
              <a:buNone/>
              <a:defRPr sz="900"/>
            </a:lvl3pPr>
            <a:lvl4pPr marL="1273517" indent="0">
              <a:buNone/>
              <a:defRPr sz="900"/>
            </a:lvl4pPr>
            <a:lvl5pPr marL="1698021" indent="0">
              <a:buNone/>
              <a:defRPr sz="900"/>
            </a:lvl5pPr>
            <a:lvl6pPr marL="2122527" indent="0">
              <a:buNone/>
              <a:defRPr sz="900"/>
            </a:lvl6pPr>
            <a:lvl7pPr marL="2547031" indent="0">
              <a:buNone/>
              <a:defRPr sz="900"/>
            </a:lvl7pPr>
            <a:lvl8pPr marL="2971537" indent="0">
              <a:buNone/>
              <a:defRPr sz="900"/>
            </a:lvl8pPr>
            <a:lvl9pPr marL="3396042"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a:solidFill>
                <a:srgbClr val="000F2E">
                  <a:tint val="75000"/>
                </a:srgbClr>
              </a:solidFill>
            </a:endParaRPr>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3725475298"/>
      </p:ext>
    </p:extLst>
  </p:cSld>
  <p:clrMapOvr>
    <a:masterClrMapping/>
  </p:clrMapOvr>
  <p:transition/>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3"/>
            <a:ext cx="5486400" cy="566740"/>
          </a:xfrm>
          <a:prstGeom prst="rect">
            <a:avLst/>
          </a:prstGeom>
        </p:spPr>
        <p:txBody>
          <a:bodyPr anchor="b"/>
          <a:lstStyle>
            <a:lvl1pPr algn="l">
              <a:defRPr sz="1900" b="1"/>
            </a:lvl1pPr>
          </a:lstStyle>
          <a:p>
            <a:r>
              <a:rPr lang="en-US" smtClean="0"/>
              <a:t>Click to edit Master title style</a:t>
            </a:r>
            <a:endParaRPr lang="en-US"/>
          </a:p>
        </p:txBody>
      </p:sp>
      <p:sp>
        <p:nvSpPr>
          <p:cNvPr id="3" name="Picture Placeholder 2"/>
          <p:cNvSpPr>
            <a:spLocks noGrp="1"/>
          </p:cNvSpPr>
          <p:nvPr>
            <p:ph type="pic" idx="1"/>
          </p:nvPr>
        </p:nvSpPr>
        <p:spPr>
          <a:xfrm>
            <a:off x="1792288" y="990599"/>
            <a:ext cx="5486400" cy="3736975"/>
          </a:xfrm>
        </p:spPr>
        <p:txBody>
          <a:bodyPr/>
          <a:lstStyle>
            <a:lvl1pPr marL="0" indent="0">
              <a:buNone/>
              <a:defRPr sz="3000"/>
            </a:lvl1pPr>
            <a:lvl2pPr marL="424504" indent="0">
              <a:buNone/>
              <a:defRPr sz="2600"/>
            </a:lvl2pPr>
            <a:lvl3pPr marL="849010" indent="0">
              <a:buNone/>
              <a:defRPr sz="2200"/>
            </a:lvl3pPr>
            <a:lvl4pPr marL="1273517" indent="0">
              <a:buNone/>
              <a:defRPr sz="1900"/>
            </a:lvl4pPr>
            <a:lvl5pPr marL="1698021" indent="0">
              <a:buNone/>
              <a:defRPr sz="1900"/>
            </a:lvl5pPr>
            <a:lvl6pPr marL="2122527" indent="0">
              <a:buNone/>
              <a:defRPr sz="1900"/>
            </a:lvl6pPr>
            <a:lvl7pPr marL="2547031" indent="0">
              <a:buNone/>
              <a:defRPr sz="1900"/>
            </a:lvl7pPr>
            <a:lvl8pPr marL="2971537" indent="0">
              <a:buNone/>
              <a:defRPr sz="1900"/>
            </a:lvl8pPr>
            <a:lvl9pPr marL="3396042" indent="0">
              <a:buNone/>
              <a:defRPr sz="1900"/>
            </a:lvl9pPr>
          </a:lstStyle>
          <a:p>
            <a:r>
              <a:rPr lang="en-US" dirty="0" smtClean="0"/>
              <a:t>Click icon to add picture</a:t>
            </a:r>
            <a:endParaRPr lang="en-US" dirty="0"/>
          </a:p>
        </p:txBody>
      </p:sp>
      <p:sp>
        <p:nvSpPr>
          <p:cNvPr id="4" name="Text Placeholder 3"/>
          <p:cNvSpPr>
            <a:spLocks noGrp="1"/>
          </p:cNvSpPr>
          <p:nvPr>
            <p:ph type="body" sz="half" idx="2"/>
          </p:nvPr>
        </p:nvSpPr>
        <p:spPr>
          <a:xfrm>
            <a:off x="1792288" y="5367343"/>
            <a:ext cx="5486400" cy="804861"/>
          </a:xfrm>
        </p:spPr>
        <p:txBody>
          <a:bodyPr/>
          <a:lstStyle>
            <a:lvl1pPr marL="0" indent="0">
              <a:buNone/>
              <a:defRPr sz="1300"/>
            </a:lvl1pPr>
            <a:lvl2pPr marL="424504" indent="0">
              <a:buNone/>
              <a:defRPr sz="1100"/>
            </a:lvl2pPr>
            <a:lvl3pPr marL="849010" indent="0">
              <a:buNone/>
              <a:defRPr sz="900"/>
            </a:lvl3pPr>
            <a:lvl4pPr marL="1273517" indent="0">
              <a:buNone/>
              <a:defRPr sz="900"/>
            </a:lvl4pPr>
            <a:lvl5pPr marL="1698021" indent="0">
              <a:buNone/>
              <a:defRPr sz="900"/>
            </a:lvl5pPr>
            <a:lvl6pPr marL="2122527" indent="0">
              <a:buNone/>
              <a:defRPr sz="900"/>
            </a:lvl6pPr>
            <a:lvl7pPr marL="2547031" indent="0">
              <a:buNone/>
              <a:defRPr sz="900"/>
            </a:lvl7pPr>
            <a:lvl8pPr marL="2971537" indent="0">
              <a:buNone/>
              <a:defRPr sz="900"/>
            </a:lvl8pPr>
            <a:lvl9pPr marL="3396042"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a:solidFill>
                <a:srgbClr val="000F2E">
                  <a:tint val="75000"/>
                </a:srgbClr>
              </a:solidFill>
            </a:endParaRPr>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1022704022"/>
      </p:ext>
    </p:extLst>
  </p:cSld>
  <p:clrMapOvr>
    <a:masterClrMapping/>
  </p:clrMapOvr>
  <p:transition/>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868361"/>
            <a:ext cx="8229600" cy="655639"/>
          </a:xfrm>
          <a:prstGeom prst="rect">
            <a:avLst/>
          </a:prstGeom>
        </p:spPr>
        <p:txBody>
          <a:body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endParaRPr lang="en-US">
              <a:solidFill>
                <a:srgbClr val="000F2E">
                  <a:tint val="75000"/>
                </a:srgbClr>
              </a:solidFill>
            </a:endParaRPr>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1408601588"/>
      </p:ext>
    </p:extLst>
  </p:cSld>
  <p:clrMapOvr>
    <a:masterClrMapping/>
  </p:clrMapOv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theme" Target="../theme/theme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1"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70CBFF1B-71D1-433B-B51C-86DAAE56C794}" type="slidenum">
              <a:rPr lang="en-US"/>
              <a:pPr>
                <a:defRPr/>
              </a:pPr>
              <a:t>‹#›</a:t>
            </a:fld>
            <a:endParaRPr lang="en-US"/>
          </a:p>
        </p:txBody>
      </p:sp>
      <p:sp>
        <p:nvSpPr>
          <p:cNvPr id="7" name="Rectangle 6"/>
          <p:cNvSpPr/>
          <p:nvPr userDrawn="1"/>
        </p:nvSpPr>
        <p:spPr>
          <a:xfrm>
            <a:off x="76200" y="6519446"/>
            <a:ext cx="1518364" cy="338554"/>
          </a:xfrm>
          <a:prstGeom prst="rect">
            <a:avLst/>
          </a:prstGeom>
        </p:spPr>
        <p:txBody>
          <a:bodyPr wrap="none">
            <a:spAutoFit/>
          </a:bodyPr>
          <a:lstStyle/>
          <a:p>
            <a:pPr fontAlgn="auto">
              <a:spcBef>
                <a:spcPts val="0"/>
              </a:spcBef>
              <a:spcAft>
                <a:spcPts val="0"/>
              </a:spcAft>
              <a:defRPr/>
            </a:pPr>
            <a:r>
              <a:rPr lang="en-US" sz="800" dirty="0" smtClean="0">
                <a:latin typeface="+mn-lt"/>
                <a:cs typeface="+mn-cs"/>
              </a:rPr>
              <a:t>NESC Request No:  TI-13-00847</a:t>
            </a:r>
          </a:p>
          <a:p>
            <a:pPr fontAlgn="auto">
              <a:spcBef>
                <a:spcPts val="0"/>
              </a:spcBef>
              <a:spcAft>
                <a:spcPts val="0"/>
              </a:spcAft>
              <a:defRPr/>
            </a:pPr>
            <a:endParaRPr lang="en-US" sz="800" dirty="0">
              <a:latin typeface="+mn-lt"/>
              <a:cs typeface="+mn-cs"/>
            </a:endParaRPr>
          </a:p>
        </p:txBody>
      </p:sp>
    </p:spTree>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Lst>
  <p:hf hd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2" name="Rectangle 11"/>
          <p:cNvSpPr/>
          <p:nvPr userDrawn="1"/>
        </p:nvSpPr>
        <p:spPr>
          <a:xfrm>
            <a:off x="0" y="6553200"/>
            <a:ext cx="9144000" cy="304800"/>
          </a:xfrm>
          <a:prstGeom prst="rect">
            <a:avLst/>
          </a:prstGeom>
          <a:solidFill>
            <a:schemeClr val="bg1">
              <a:lumMod val="75000"/>
            </a:schemeClr>
          </a:solidFill>
        </p:spPr>
        <p:style>
          <a:lnRef idx="1">
            <a:schemeClr val="accent1"/>
          </a:lnRef>
          <a:fillRef idx="1002">
            <a:schemeClr val="dk2"/>
          </a:fillRef>
          <a:effectRef idx="1">
            <a:schemeClr val="accent1"/>
          </a:effectRef>
          <a:fontRef idx="minor">
            <a:schemeClr val="dk1"/>
          </a:fontRef>
        </p:style>
        <p:txBody>
          <a:bodyPr rtlCol="0" anchor="ctr"/>
          <a:lstStyle/>
          <a:p>
            <a:pPr algn="ctr"/>
            <a:endParaRPr lang="en-US" sz="2400">
              <a:solidFill>
                <a:srgbClr val="000F2E"/>
              </a:solidFill>
            </a:endParaRPr>
          </a:p>
        </p:txBody>
      </p:sp>
      <p:sp>
        <p:nvSpPr>
          <p:cNvPr id="3" name="Text Placeholder 2"/>
          <p:cNvSpPr>
            <a:spLocks noGrp="1"/>
          </p:cNvSpPr>
          <p:nvPr>
            <p:ph type="body" idx="1"/>
          </p:nvPr>
        </p:nvSpPr>
        <p:spPr>
          <a:xfrm>
            <a:off x="457200" y="1600201"/>
            <a:ext cx="8229600" cy="4525963"/>
          </a:xfrm>
          <a:prstGeom prst="rect">
            <a:avLst/>
          </a:prstGeom>
        </p:spPr>
        <p:txBody>
          <a:bodyPr vert="horz" lIns="84900" tIns="42450" rIns="84900" bIns="4245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cxnSp>
        <p:nvCxnSpPr>
          <p:cNvPr id="8" name="Straight Connector 7"/>
          <p:cNvCxnSpPr/>
          <p:nvPr/>
        </p:nvCxnSpPr>
        <p:spPr>
          <a:xfrm rot="10800000">
            <a:off x="0" y="762000"/>
            <a:ext cx="9144000" cy="0"/>
          </a:xfrm>
          <a:prstGeom prst="line">
            <a:avLst/>
          </a:prstGeom>
          <a:ln w="25400"/>
        </p:spPr>
        <p:style>
          <a:lnRef idx="3">
            <a:schemeClr val="accent1"/>
          </a:lnRef>
          <a:fillRef idx="0">
            <a:schemeClr val="accent1"/>
          </a:fillRef>
          <a:effectRef idx="2">
            <a:schemeClr val="accent1"/>
          </a:effectRef>
          <a:fontRef idx="minor">
            <a:schemeClr val="tx1"/>
          </a:fontRef>
        </p:style>
      </p:cxnSp>
      <p:sp>
        <p:nvSpPr>
          <p:cNvPr id="9" name="TextBox 8"/>
          <p:cNvSpPr txBox="1"/>
          <p:nvPr/>
        </p:nvSpPr>
        <p:spPr>
          <a:xfrm>
            <a:off x="1371600" y="0"/>
            <a:ext cx="8305800" cy="707886"/>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4000" b="1" cap="all" dirty="0" smtClean="0">
                <a:ln w="0"/>
                <a:gradFill flip="none">
                  <a:gsLst>
                    <a:gs pos="0">
                      <a:srgbClr val="0F6FC6">
                        <a:tint val="75000"/>
                        <a:shade val="75000"/>
                        <a:satMod val="170000"/>
                      </a:srgbClr>
                    </a:gs>
                    <a:gs pos="49000">
                      <a:srgbClr val="0F6FC6">
                        <a:tint val="88000"/>
                        <a:shade val="65000"/>
                        <a:satMod val="172000"/>
                      </a:srgbClr>
                    </a:gs>
                    <a:gs pos="50000">
                      <a:srgbClr val="0F6FC6">
                        <a:shade val="65000"/>
                        <a:satMod val="130000"/>
                      </a:srgbClr>
                    </a:gs>
                    <a:gs pos="92000">
                      <a:srgbClr val="0F6FC6">
                        <a:shade val="50000"/>
                        <a:satMod val="120000"/>
                      </a:srgbClr>
                    </a:gs>
                    <a:gs pos="100000">
                      <a:srgbClr val="0F6FC6">
                        <a:shade val="48000"/>
                        <a:satMod val="120000"/>
                      </a:srgbClr>
                    </a:gs>
                  </a:gsLst>
                  <a:lin ang="5400000"/>
                </a:gradFill>
                <a:effectLst>
                  <a:reflection blurRad="6350" stA="55000" endA="300" endPos="45500" dir="5400000" sy="-100000" algn="bl" rotWithShape="0"/>
                </a:effectLst>
                <a:ea typeface="ＭＳ Ｐゴシック" charset="0"/>
              </a:rPr>
              <a:t>NESC Academy Webcast</a:t>
            </a:r>
          </a:p>
        </p:txBody>
      </p:sp>
      <p:pic>
        <p:nvPicPr>
          <p:cNvPr id="10" name="Picture 9" descr="70564main_nesc_logo.jpg"/>
          <p:cNvPicPr>
            <a:picLocks noChangeAspect="1"/>
          </p:cNvPicPr>
          <p:nvPr/>
        </p:nvPicPr>
        <p:blipFill>
          <a:blip r:embed="rId12" cstate="print"/>
          <a:stretch>
            <a:fillRect/>
          </a:stretch>
        </p:blipFill>
        <p:spPr>
          <a:xfrm>
            <a:off x="0" y="0"/>
            <a:ext cx="1371600" cy="1371600"/>
          </a:xfrm>
          <a:prstGeom prst="rect">
            <a:avLst/>
          </a:prstGeom>
        </p:spPr>
      </p:pic>
      <p:cxnSp>
        <p:nvCxnSpPr>
          <p:cNvPr id="13" name="Straight Connector 12"/>
          <p:cNvCxnSpPr/>
          <p:nvPr/>
        </p:nvCxnSpPr>
        <p:spPr>
          <a:xfrm rot="10800000">
            <a:off x="0" y="6553200"/>
            <a:ext cx="9144000" cy="1"/>
          </a:xfrm>
          <a:prstGeom prst="line">
            <a:avLst/>
          </a:prstGeom>
        </p:spPr>
        <p:style>
          <a:lnRef idx="3">
            <a:schemeClr val="accent1"/>
          </a:lnRef>
          <a:fillRef idx="0">
            <a:schemeClr val="accent1"/>
          </a:fillRef>
          <a:effectRef idx="2">
            <a:schemeClr val="accent1"/>
          </a:effectRef>
          <a:fontRef idx="minor">
            <a:schemeClr val="tx1"/>
          </a:fontRef>
        </p:style>
      </p:cxnSp>
      <p:sp>
        <p:nvSpPr>
          <p:cNvPr id="14" name="TextBox 13"/>
          <p:cNvSpPr txBox="1"/>
          <p:nvPr/>
        </p:nvSpPr>
        <p:spPr>
          <a:xfrm>
            <a:off x="0" y="6581001"/>
            <a:ext cx="9144000" cy="276999"/>
          </a:xfrm>
          <a:prstGeom prst="rect">
            <a:avLst/>
          </a:prstGeom>
          <a:noFill/>
        </p:spPr>
        <p:txBody>
          <a:bodyPr wrap="square" rtlCol="0">
            <a:spAutoFit/>
          </a:bodyPr>
          <a:lstStyle/>
          <a:p>
            <a:pPr algn="ctr"/>
            <a:r>
              <a:rPr lang="en-US" sz="1200" b="1" i="1" dirty="0" smtClean="0">
                <a:solidFill>
                  <a:srgbClr val="000F2E"/>
                </a:solidFill>
                <a:latin typeface="Arial"/>
                <a:ea typeface="ＭＳ Ｐゴシック" charset="0"/>
              </a:rPr>
              <a:t>Learning from the Past, Looking to the Future</a:t>
            </a:r>
            <a:endParaRPr lang="en-US" sz="1200" b="1" i="1" dirty="0">
              <a:solidFill>
                <a:srgbClr val="000F2E"/>
              </a:solidFill>
              <a:latin typeface="Arial"/>
              <a:ea typeface="ＭＳ Ｐゴシック" charset="0"/>
            </a:endParaRPr>
          </a:p>
        </p:txBody>
      </p:sp>
      <p:sp>
        <p:nvSpPr>
          <p:cNvPr id="11"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0" i="1">
                <a:solidFill>
                  <a:srgbClr val="000000"/>
                </a:solidFill>
                <a:latin typeface="+mj-lt"/>
              </a:defRPr>
            </a:lvl1pPr>
          </a:lstStyle>
          <a:p>
            <a:r>
              <a:rPr lang="en-US" b="1" dirty="0" smtClean="0">
                <a:solidFill>
                  <a:srgbClr val="000F2E"/>
                </a:solidFill>
                <a:ea typeface="ＭＳ Ｐゴシック" charset="0"/>
              </a:rPr>
              <a:t>Page</a:t>
            </a:r>
            <a:r>
              <a:rPr lang="en-US" dirty="0" smtClean="0">
                <a:ea typeface="ＭＳ Ｐゴシック" charset="0"/>
              </a:rPr>
              <a:t>: </a:t>
            </a:r>
            <a:fld id="{A8E54F2D-3D2C-43C8-A605-2CA5B98B9581}" type="slidenum">
              <a:rPr lang="en-US" smtClean="0">
                <a:ea typeface="ＭＳ Ｐゴシック" charset="0"/>
              </a:rPr>
              <a:pPr/>
              <a:t>‹#›</a:t>
            </a:fld>
            <a:endParaRPr lang="en-US" dirty="0">
              <a:ea typeface="ＭＳ Ｐゴシック" charset="0"/>
            </a:endParaRPr>
          </a:p>
        </p:txBody>
      </p:sp>
      <p:sp>
        <p:nvSpPr>
          <p:cNvPr id="15" name="Footer Placeholder 1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solidFill>
                <a:srgbClr val="000F2E">
                  <a:tint val="75000"/>
                </a:srgbClr>
              </a:solidFill>
              <a:ea typeface="ＭＳ Ｐゴシック" charset="0"/>
            </a:endParaRPr>
          </a:p>
        </p:txBody>
      </p:sp>
    </p:spTree>
    <p:extLst>
      <p:ext uri="{BB962C8B-B14F-4D97-AF65-F5344CB8AC3E}">
        <p14:creationId xmlns:p14="http://schemas.microsoft.com/office/powerpoint/2010/main" val="3830537766"/>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Lst>
  <p:transition/>
  <p:timing>
    <p:tnLst>
      <p:par>
        <p:cTn id="1" dur="indefinite" restart="never" nodeType="tmRoot"/>
      </p:par>
    </p:tnLst>
  </p:timing>
  <p:hf hdr="0" ftr="0" dt="0"/>
  <p:txStyles>
    <p:titleStyle>
      <a:lvl1pPr algn="ctr" defTabSz="849010" rtl="0" eaLnBrk="1" latinLnBrk="0" hangingPunct="1">
        <a:spcBef>
          <a:spcPct val="0"/>
        </a:spcBef>
        <a:buNone/>
        <a:defRPr sz="4100" kern="1200">
          <a:solidFill>
            <a:schemeClr val="tx1"/>
          </a:solidFill>
          <a:latin typeface="+mj-lt"/>
          <a:ea typeface="+mj-ea"/>
          <a:cs typeface="+mj-cs"/>
        </a:defRPr>
      </a:lvl1pPr>
    </p:titleStyle>
    <p:bodyStyle>
      <a:lvl1pPr marL="318380" indent="-318380" algn="l" defTabSz="849010" rtl="0" eaLnBrk="1" latinLnBrk="0" hangingPunct="1">
        <a:spcBef>
          <a:spcPct val="20000"/>
        </a:spcBef>
        <a:buFont typeface="Arial" pitchFamily="34" charset="0"/>
        <a:buChar char="•"/>
        <a:defRPr sz="3000" kern="1200">
          <a:solidFill>
            <a:schemeClr val="tx1"/>
          </a:solidFill>
          <a:latin typeface="+mn-lt"/>
          <a:ea typeface="+mn-ea"/>
          <a:cs typeface="+mn-cs"/>
        </a:defRPr>
      </a:lvl1pPr>
      <a:lvl2pPr marL="689822" indent="-265315" algn="l" defTabSz="849010" rtl="0" eaLnBrk="1" latinLnBrk="0" hangingPunct="1">
        <a:spcBef>
          <a:spcPct val="20000"/>
        </a:spcBef>
        <a:buFont typeface="Arial" pitchFamily="34" charset="0"/>
        <a:buChar char="–"/>
        <a:defRPr sz="2600" kern="1200">
          <a:solidFill>
            <a:schemeClr val="tx1"/>
          </a:solidFill>
          <a:latin typeface="+mn-lt"/>
          <a:ea typeface="+mn-ea"/>
          <a:cs typeface="+mn-cs"/>
        </a:defRPr>
      </a:lvl2pPr>
      <a:lvl3pPr marL="1061264" indent="-212253" algn="l" defTabSz="849010"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85770"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4pPr>
      <a:lvl5pPr marL="1910274"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5pPr>
      <a:lvl6pPr marL="2334778"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2759284"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183788"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608295"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849010" rtl="0" eaLnBrk="1" latinLnBrk="0" hangingPunct="1">
        <a:defRPr sz="1700" kern="1200">
          <a:solidFill>
            <a:schemeClr val="tx1"/>
          </a:solidFill>
          <a:latin typeface="+mn-lt"/>
          <a:ea typeface="+mn-ea"/>
          <a:cs typeface="+mn-cs"/>
        </a:defRPr>
      </a:lvl1pPr>
      <a:lvl2pPr marL="424504" algn="l" defTabSz="849010" rtl="0" eaLnBrk="1" latinLnBrk="0" hangingPunct="1">
        <a:defRPr sz="1700" kern="1200">
          <a:solidFill>
            <a:schemeClr val="tx1"/>
          </a:solidFill>
          <a:latin typeface="+mn-lt"/>
          <a:ea typeface="+mn-ea"/>
          <a:cs typeface="+mn-cs"/>
        </a:defRPr>
      </a:lvl2pPr>
      <a:lvl3pPr marL="849010" algn="l" defTabSz="849010" rtl="0" eaLnBrk="1" latinLnBrk="0" hangingPunct="1">
        <a:defRPr sz="1700" kern="1200">
          <a:solidFill>
            <a:schemeClr val="tx1"/>
          </a:solidFill>
          <a:latin typeface="+mn-lt"/>
          <a:ea typeface="+mn-ea"/>
          <a:cs typeface="+mn-cs"/>
        </a:defRPr>
      </a:lvl3pPr>
      <a:lvl4pPr marL="1273517" algn="l" defTabSz="849010" rtl="0" eaLnBrk="1" latinLnBrk="0" hangingPunct="1">
        <a:defRPr sz="1700" kern="1200">
          <a:solidFill>
            <a:schemeClr val="tx1"/>
          </a:solidFill>
          <a:latin typeface="+mn-lt"/>
          <a:ea typeface="+mn-ea"/>
          <a:cs typeface="+mn-cs"/>
        </a:defRPr>
      </a:lvl4pPr>
      <a:lvl5pPr marL="1698021" algn="l" defTabSz="849010" rtl="0" eaLnBrk="1" latinLnBrk="0" hangingPunct="1">
        <a:defRPr sz="1700" kern="1200">
          <a:solidFill>
            <a:schemeClr val="tx1"/>
          </a:solidFill>
          <a:latin typeface="+mn-lt"/>
          <a:ea typeface="+mn-ea"/>
          <a:cs typeface="+mn-cs"/>
        </a:defRPr>
      </a:lvl5pPr>
      <a:lvl6pPr marL="2122527" algn="l" defTabSz="849010" rtl="0" eaLnBrk="1" latinLnBrk="0" hangingPunct="1">
        <a:defRPr sz="1700" kern="1200">
          <a:solidFill>
            <a:schemeClr val="tx1"/>
          </a:solidFill>
          <a:latin typeface="+mn-lt"/>
          <a:ea typeface="+mn-ea"/>
          <a:cs typeface="+mn-cs"/>
        </a:defRPr>
      </a:lvl6pPr>
      <a:lvl7pPr marL="2547031" algn="l" defTabSz="849010" rtl="0" eaLnBrk="1" latinLnBrk="0" hangingPunct="1">
        <a:defRPr sz="1700" kern="1200">
          <a:solidFill>
            <a:schemeClr val="tx1"/>
          </a:solidFill>
          <a:latin typeface="+mn-lt"/>
          <a:ea typeface="+mn-ea"/>
          <a:cs typeface="+mn-cs"/>
        </a:defRPr>
      </a:lvl7pPr>
      <a:lvl8pPr marL="2971537" algn="l" defTabSz="849010" rtl="0" eaLnBrk="1" latinLnBrk="0" hangingPunct="1">
        <a:defRPr sz="1700" kern="1200">
          <a:solidFill>
            <a:schemeClr val="tx1"/>
          </a:solidFill>
          <a:latin typeface="+mn-lt"/>
          <a:ea typeface="+mn-ea"/>
          <a:cs typeface="+mn-cs"/>
        </a:defRPr>
      </a:lvl8pPr>
      <a:lvl9pPr marL="3396042" algn="l" defTabSz="849010"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em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20.emf"/><Relationship Id="rId1" Type="http://schemas.openxmlformats.org/officeDocument/2006/relationships/slideLayout" Target="../slideLayouts/slideLayout2.xml"/><Relationship Id="rId5" Type="http://schemas.openxmlformats.org/officeDocument/2006/relationships/image" Target="../media/image23.emf"/><Relationship Id="rId4" Type="http://schemas.openxmlformats.org/officeDocument/2006/relationships/image" Target="../media/image22.emf"/></Relationships>
</file>

<file path=ppt/slides/_rels/slide22.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2.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4.e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5.em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7.emf"/><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5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11376"/>
            <a:ext cx="7772400" cy="1165224"/>
          </a:xfrm>
        </p:spPr>
        <p:txBody>
          <a:bodyPr/>
          <a:lstStyle/>
          <a:p>
            <a:r>
              <a:rPr lang="en-US" sz="3600" b="1" dirty="0" smtClean="0">
                <a:solidFill>
                  <a:srgbClr val="0070C0"/>
                </a:solidFill>
              </a:rPr>
              <a:t>Neil </a:t>
            </a:r>
            <a:r>
              <a:rPr lang="en-US" sz="3600" b="1" dirty="0" err="1" smtClean="0">
                <a:solidFill>
                  <a:srgbClr val="0070C0"/>
                </a:solidFill>
              </a:rPr>
              <a:t>Dennehy</a:t>
            </a:r>
            <a:r>
              <a:rPr lang="en-US" sz="3600" b="1" dirty="0" smtClean="0">
                <a:solidFill>
                  <a:srgbClr val="0070C0"/>
                </a:solidFill>
              </a:rPr>
              <a:t/>
            </a:r>
            <a:br>
              <a:rPr lang="en-US" sz="3600" b="1" dirty="0" smtClean="0">
                <a:solidFill>
                  <a:srgbClr val="0070C0"/>
                </a:solidFill>
              </a:rPr>
            </a:br>
            <a:r>
              <a:rPr lang="en-US" sz="2000" dirty="0" smtClean="0">
                <a:solidFill>
                  <a:srgbClr val="0070C0"/>
                </a:solidFill>
              </a:rPr>
              <a:t>NASA Technical Fellow for Guidance Navigation &amp; Control</a:t>
            </a:r>
            <a:r>
              <a:rPr lang="en-US" sz="3200" b="1" dirty="0" smtClean="0">
                <a:solidFill>
                  <a:srgbClr val="0070C0"/>
                </a:solidFill>
              </a:rPr>
              <a:t/>
            </a:r>
            <a:br>
              <a:rPr lang="en-US" sz="3200" b="1" dirty="0" smtClean="0">
                <a:solidFill>
                  <a:srgbClr val="0070C0"/>
                </a:solidFill>
              </a:rPr>
            </a:br>
            <a:r>
              <a:rPr lang="en-US" sz="2400" dirty="0">
                <a:solidFill>
                  <a:srgbClr val="0070C0"/>
                </a:solidFill>
              </a:rPr>
              <a:t>cornelius.j.dennehy@nasa.gov</a:t>
            </a:r>
            <a:r>
              <a:rPr lang="en-US" sz="3200" b="1" dirty="0">
                <a:solidFill>
                  <a:srgbClr val="0070C0"/>
                </a:solidFill>
              </a:rPr>
              <a:t/>
            </a:r>
            <a:br>
              <a:rPr lang="en-US" sz="3200" b="1" dirty="0">
                <a:solidFill>
                  <a:srgbClr val="0070C0"/>
                </a:solidFill>
              </a:rPr>
            </a:br>
            <a:endParaRPr lang="en-US" sz="3200" b="1" dirty="0">
              <a:solidFill>
                <a:srgbClr val="0070C0"/>
              </a:solidFill>
            </a:endParaRPr>
          </a:p>
        </p:txBody>
      </p:sp>
      <p:sp>
        <p:nvSpPr>
          <p:cNvPr id="3" name="Content Placeholder 2"/>
          <p:cNvSpPr>
            <a:spLocks noGrp="1"/>
          </p:cNvSpPr>
          <p:nvPr>
            <p:ph type="subTitle" idx="1"/>
          </p:nvPr>
        </p:nvSpPr>
        <p:spPr>
          <a:xfrm>
            <a:off x="152400" y="3657600"/>
            <a:ext cx="8839200" cy="2667000"/>
          </a:xfrm>
          <a:noFill/>
        </p:spPr>
        <p:txBody>
          <a:bodyPr anchor="t">
            <a:noAutofit/>
          </a:bodyPr>
          <a:lstStyle/>
          <a:p>
            <a:pPr defTabSz="914400" fontAlgn="base">
              <a:spcBef>
                <a:spcPct val="0"/>
              </a:spcBef>
              <a:spcAft>
                <a:spcPct val="0"/>
              </a:spcAft>
            </a:pPr>
            <a:r>
              <a:rPr lang="en-US" sz="2800" i="1" dirty="0" smtClean="0">
                <a:solidFill>
                  <a:srgbClr val="000F2E"/>
                </a:solidFill>
                <a:latin typeface="Arial" charset="0"/>
                <a:ea typeface="ＭＳ Ｐゴシック" charset="0"/>
              </a:rPr>
              <a:t>X-15 </a:t>
            </a:r>
            <a:r>
              <a:rPr lang="en-US" sz="2800" i="1" dirty="0">
                <a:solidFill>
                  <a:srgbClr val="000F2E"/>
                </a:solidFill>
                <a:latin typeface="Arial" charset="0"/>
                <a:ea typeface="ＭＳ Ｐゴシック" charset="0"/>
              </a:rPr>
              <a:t>Flight 3-65-97 Accident Analysis:</a:t>
            </a:r>
          </a:p>
          <a:p>
            <a:pPr defTabSz="914400" fontAlgn="base">
              <a:spcBef>
                <a:spcPct val="0"/>
              </a:spcBef>
              <a:spcAft>
                <a:spcPct val="0"/>
              </a:spcAft>
            </a:pPr>
            <a:r>
              <a:rPr lang="en-US" sz="2800" i="1" dirty="0">
                <a:solidFill>
                  <a:srgbClr val="000F2E"/>
                </a:solidFill>
                <a:latin typeface="Arial" charset="0"/>
                <a:ea typeface="ＭＳ Ｐゴシック" charset="0"/>
              </a:rPr>
              <a:t>A Fresh Look at the Role of the </a:t>
            </a:r>
            <a:r>
              <a:rPr lang="en-US" sz="2800" i="1" dirty="0" smtClean="0">
                <a:solidFill>
                  <a:srgbClr val="000F2E"/>
                </a:solidFill>
                <a:latin typeface="Arial" charset="0"/>
                <a:ea typeface="ＭＳ Ｐゴシック" charset="0"/>
              </a:rPr>
              <a:t>MH-96</a:t>
            </a:r>
          </a:p>
          <a:p>
            <a:pPr defTabSz="914400" fontAlgn="base">
              <a:spcBef>
                <a:spcPct val="0"/>
              </a:spcBef>
              <a:spcAft>
                <a:spcPct val="0"/>
              </a:spcAft>
            </a:pPr>
            <a:r>
              <a:rPr lang="en-US" sz="2800" i="1" dirty="0" smtClean="0">
                <a:solidFill>
                  <a:srgbClr val="000F2E"/>
                </a:solidFill>
                <a:latin typeface="Arial" charset="0"/>
                <a:ea typeface="ＭＳ Ｐゴシック" charset="0"/>
              </a:rPr>
              <a:t>“Self-Adaptive</a:t>
            </a:r>
            <a:r>
              <a:rPr lang="en-US" sz="2800" i="1" dirty="0">
                <a:solidFill>
                  <a:srgbClr val="000F2E"/>
                </a:solidFill>
                <a:latin typeface="Arial" charset="0"/>
                <a:ea typeface="ＭＳ Ｐゴシック" charset="0"/>
              </a:rPr>
              <a:t>” Flight Control </a:t>
            </a:r>
            <a:r>
              <a:rPr lang="en-US" sz="2800" i="1" dirty="0" smtClean="0">
                <a:solidFill>
                  <a:srgbClr val="000F2E"/>
                </a:solidFill>
                <a:latin typeface="Arial" charset="0"/>
                <a:ea typeface="ＭＳ Ｐゴシック" charset="0"/>
              </a:rPr>
              <a:t>System</a:t>
            </a:r>
          </a:p>
          <a:p>
            <a:pPr defTabSz="914400" fontAlgn="base">
              <a:spcBef>
                <a:spcPct val="0"/>
              </a:spcBef>
              <a:spcAft>
                <a:spcPct val="0"/>
              </a:spcAft>
            </a:pPr>
            <a:endParaRPr lang="en-US" sz="2800" i="1" dirty="0" smtClean="0">
              <a:solidFill>
                <a:srgbClr val="0070C0"/>
              </a:solidFill>
              <a:latin typeface="+mj-lt"/>
              <a:ea typeface="+mj-ea"/>
              <a:cs typeface="+mj-cs"/>
            </a:endParaRPr>
          </a:p>
          <a:p>
            <a:pPr algn="ctr">
              <a:buNone/>
            </a:pPr>
            <a:r>
              <a:rPr lang="en-US" sz="2800" dirty="0" smtClean="0">
                <a:solidFill>
                  <a:srgbClr val="0070C0"/>
                </a:solidFill>
                <a:latin typeface="+mj-lt"/>
                <a:ea typeface="+mj-ea"/>
                <a:cs typeface="+mj-cs"/>
              </a:rPr>
              <a:t>Presented by: </a:t>
            </a:r>
            <a:r>
              <a:rPr lang="en-US" sz="3200" b="1" dirty="0" smtClean="0">
                <a:solidFill>
                  <a:srgbClr val="0070C0"/>
                </a:solidFill>
                <a:latin typeface="+mj-lt"/>
                <a:ea typeface="+mj-ea"/>
                <a:cs typeface="+mj-cs"/>
              </a:rPr>
              <a:t>Dr. Jeb Orr</a:t>
            </a:r>
          </a:p>
          <a:p>
            <a:r>
              <a:rPr lang="en-US" sz="2000" dirty="0">
                <a:solidFill>
                  <a:srgbClr val="0070C0"/>
                </a:solidFill>
                <a:latin typeface="+mj-lt"/>
                <a:ea typeface="+mj-ea"/>
                <a:cs typeface="+mj-cs"/>
              </a:rPr>
              <a:t>The Charles Stark Draper Laboratory, Inc.</a:t>
            </a:r>
          </a:p>
          <a:p>
            <a:pPr algn="ctr">
              <a:buNone/>
            </a:pPr>
            <a:endParaRPr lang="en-US" sz="3200" b="1" dirty="0" smtClean="0">
              <a:solidFill>
                <a:srgbClr val="0070C0"/>
              </a:solidFill>
              <a:latin typeface="+mj-lt"/>
              <a:ea typeface="+mj-ea"/>
              <a:cs typeface="+mj-cs"/>
            </a:endParaRPr>
          </a:p>
        </p:txBody>
      </p:sp>
      <p:sp>
        <p:nvSpPr>
          <p:cNvPr id="5" name="TextBox 4"/>
          <p:cNvSpPr txBox="1"/>
          <p:nvPr/>
        </p:nvSpPr>
        <p:spPr>
          <a:xfrm>
            <a:off x="419100" y="1066800"/>
            <a:ext cx="8305800" cy="830997"/>
          </a:xfrm>
          <a:prstGeom prst="rect">
            <a:avLst/>
          </a:prstGeom>
          <a:noFill/>
        </p:spPr>
        <p:txBody>
          <a:bodyPr wrap="square" rtlCol="0">
            <a:spAutoFit/>
          </a:bodyPr>
          <a:lstStyle/>
          <a:p>
            <a:pPr algn="ctr"/>
            <a:r>
              <a:rPr lang="en-US" sz="4800" dirty="0" smtClean="0">
                <a:ea typeface="ＭＳ Ｐゴシック" charset="0"/>
              </a:rPr>
              <a:t>Welcome…</a:t>
            </a:r>
          </a:p>
        </p:txBody>
      </p:sp>
      <p:cxnSp>
        <p:nvCxnSpPr>
          <p:cNvPr id="7" name="Straight Connector 6"/>
          <p:cNvCxnSpPr/>
          <p:nvPr/>
        </p:nvCxnSpPr>
        <p:spPr>
          <a:xfrm>
            <a:off x="514350" y="5257800"/>
            <a:ext cx="81153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350" y="3505200"/>
            <a:ext cx="81153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0293529"/>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581400" y="2743200"/>
            <a:ext cx="76200" cy="7620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2400">
              <a:solidFill>
                <a:prstClr val="white"/>
              </a:solidFill>
            </a:endParaRPr>
          </a:p>
        </p:txBody>
      </p:sp>
      <p:pic>
        <p:nvPicPr>
          <p:cNvPr id="5" name="Picture 3"/>
          <p:cNvPicPr>
            <a:picLocks noChangeAspect="1" noChangeArrowheads="1"/>
          </p:cNvPicPr>
          <p:nvPr/>
        </p:nvPicPr>
        <p:blipFill>
          <a:blip r:embed="rId2" cstate="print"/>
          <a:srcRect/>
          <a:stretch>
            <a:fillRect/>
          </a:stretch>
        </p:blipFill>
        <p:spPr bwMode="auto">
          <a:xfrm>
            <a:off x="1371600" y="838200"/>
            <a:ext cx="5376162" cy="3657600"/>
          </a:xfrm>
          <a:prstGeom prst="rect">
            <a:avLst/>
          </a:prstGeom>
          <a:noFill/>
          <a:ln w="9525">
            <a:noFill/>
            <a:miter lim="800000"/>
            <a:headEnd/>
            <a:tailEnd/>
          </a:ln>
        </p:spPr>
      </p:pic>
      <p:sp>
        <p:nvSpPr>
          <p:cNvPr id="7" name="Rectangle 6"/>
          <p:cNvSpPr/>
          <p:nvPr/>
        </p:nvSpPr>
        <p:spPr>
          <a:xfrm>
            <a:off x="4876800" y="4223658"/>
            <a:ext cx="1219200" cy="228600"/>
          </a:xfrm>
          <a:prstGeom prst="rect">
            <a:avLst/>
          </a:prstGeom>
          <a:noFill/>
          <a:ln>
            <a:solidFill>
              <a:srgbClr val="FF0000"/>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pic>
        <p:nvPicPr>
          <p:cNvPr id="9" name="Picture 3"/>
          <p:cNvPicPr>
            <a:picLocks noChangeAspect="1" noChangeArrowheads="1"/>
          </p:cNvPicPr>
          <p:nvPr/>
        </p:nvPicPr>
        <p:blipFill>
          <a:blip r:embed="rId3" cstate="print"/>
          <a:srcRect/>
          <a:stretch>
            <a:fillRect/>
          </a:stretch>
        </p:blipFill>
        <p:spPr bwMode="auto">
          <a:xfrm>
            <a:off x="3505200" y="4648200"/>
            <a:ext cx="3886200" cy="1909885"/>
          </a:xfrm>
          <a:prstGeom prst="rect">
            <a:avLst/>
          </a:prstGeom>
          <a:noFill/>
          <a:ln w="28575">
            <a:solidFill>
              <a:srgbClr val="FF0000"/>
            </a:solidFill>
            <a:miter lim="800000"/>
            <a:headEnd/>
            <a:tailEnd/>
          </a:ln>
          <a:effectLst>
            <a:glow rad="101600">
              <a:schemeClr val="accent3">
                <a:satMod val="175000"/>
                <a:alpha val="40000"/>
              </a:schemeClr>
            </a:glow>
          </a:effectLst>
        </p:spPr>
      </p:pic>
      <p:sp>
        <p:nvSpPr>
          <p:cNvPr id="8" name="Down Arrow 7"/>
          <p:cNvSpPr/>
          <p:nvPr/>
        </p:nvSpPr>
        <p:spPr>
          <a:xfrm>
            <a:off x="5257800" y="4452256"/>
            <a:ext cx="381000" cy="348344"/>
          </a:xfrm>
          <a:prstGeom prst="downArrow">
            <a:avLst/>
          </a:prstGeom>
          <a:solidFill>
            <a:srgbClr val="FF0000"/>
          </a:solidFill>
          <a:ln>
            <a:solidFill>
              <a:srgbClr val="FF0000"/>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pic>
        <p:nvPicPr>
          <p:cNvPr id="11" name="Picture 10" descr="volume.png"/>
          <p:cNvPicPr>
            <a:picLocks noChangeAspect="1"/>
          </p:cNvPicPr>
          <p:nvPr/>
        </p:nvPicPr>
        <p:blipFill>
          <a:blip r:embed="rId4" cstate="print"/>
          <a:stretch>
            <a:fillRect/>
          </a:stretch>
        </p:blipFill>
        <p:spPr>
          <a:xfrm>
            <a:off x="2855048" y="4648200"/>
            <a:ext cx="623257" cy="1934695"/>
          </a:xfrm>
          <a:prstGeom prst="rect">
            <a:avLst/>
          </a:prstGeom>
          <a:ln w="19050">
            <a:solidFill>
              <a:srgbClr val="FF0000"/>
            </a:solidFill>
          </a:ln>
        </p:spPr>
      </p:pic>
    </p:spTree>
    <p:extLst>
      <p:ext uri="{BB962C8B-B14F-4D97-AF65-F5344CB8AC3E}">
        <p14:creationId xmlns:p14="http://schemas.microsoft.com/office/powerpoint/2010/main" val="1242668572"/>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a:spLocks noGrp="1"/>
          </p:cNvSpPr>
          <p:nvPr>
            <p:ph type="sldNum" sz="quarter" idx="11"/>
          </p:nvPr>
        </p:nvSpPr>
        <p:spPr/>
        <p:txBody>
          <a:bodyPr/>
          <a:lstStyle/>
          <a:p>
            <a:pPr>
              <a:defRPr/>
            </a:pPr>
            <a:fld id="{C8D1DCF8-BF74-456E-B42D-A15C32A706C3}" type="slidenum">
              <a:rPr lang="en-US"/>
              <a:pPr>
                <a:defRPr/>
              </a:pPr>
              <a:t>3</a:t>
            </a:fld>
            <a:endParaRPr lang="en-US"/>
          </a:p>
        </p:txBody>
      </p:sp>
      <p:sp>
        <p:nvSpPr>
          <p:cNvPr id="8" name="Rectangle 2"/>
          <p:cNvSpPr txBox="1">
            <a:spLocks noChangeArrowheads="1"/>
          </p:cNvSpPr>
          <p:nvPr/>
        </p:nvSpPr>
        <p:spPr bwMode="auto">
          <a:xfrm>
            <a:off x="735013" y="2043113"/>
            <a:ext cx="7772400" cy="1995487"/>
          </a:xfrm>
          <a:prstGeom prst="rect">
            <a:avLst/>
          </a:prstGeom>
          <a:solidFill>
            <a:srgbClr val="FFFFFF"/>
          </a:solidFill>
          <a:ln>
            <a:miter lim="800000"/>
            <a:headEnd/>
            <a:tailEnd/>
          </a:ln>
        </p:spPr>
        <p:txBody>
          <a:bodyPr/>
          <a:lstStyle/>
          <a:p>
            <a:pPr algn="ctr" fontAlgn="auto">
              <a:spcAft>
                <a:spcPts val="0"/>
              </a:spcAft>
              <a:defRPr/>
            </a:pPr>
            <a:r>
              <a:rPr lang="en-US" sz="3200" dirty="0" smtClean="0">
                <a:latin typeface="Arial" pitchFamily="34" charset="0"/>
                <a:ea typeface="+mj-ea"/>
                <a:cs typeface="Arial" pitchFamily="34" charset="0"/>
              </a:rPr>
              <a:t>X-15 Flight 3-65-97 Accident Analysis:</a:t>
            </a:r>
          </a:p>
          <a:p>
            <a:pPr algn="ctr" fontAlgn="auto">
              <a:spcAft>
                <a:spcPts val="0"/>
              </a:spcAft>
              <a:defRPr/>
            </a:pPr>
            <a:r>
              <a:rPr lang="en-US" sz="2800" dirty="0" smtClean="0">
                <a:latin typeface="Arial" pitchFamily="34" charset="0"/>
                <a:ea typeface="+mj-ea"/>
                <a:cs typeface="Arial" pitchFamily="34" charset="0"/>
              </a:rPr>
              <a:t>A Fresh Look At The Role of the MH-96 “Self-Adaptive” Flight Control System</a:t>
            </a:r>
            <a:endParaRPr lang="en-US" sz="2800" dirty="0">
              <a:latin typeface="Arial" pitchFamily="34" charset="0"/>
              <a:ea typeface="+mj-ea"/>
              <a:cs typeface="Arial" pitchFamily="34" charset="0"/>
            </a:endParaRPr>
          </a:p>
        </p:txBody>
      </p:sp>
      <p:sp>
        <p:nvSpPr>
          <p:cNvPr id="14341" name="Rectangle 3"/>
          <p:cNvSpPr txBox="1">
            <a:spLocks noChangeArrowheads="1"/>
          </p:cNvSpPr>
          <p:nvPr/>
        </p:nvSpPr>
        <p:spPr bwMode="auto">
          <a:xfrm>
            <a:off x="1419225" y="4310063"/>
            <a:ext cx="6400800" cy="1752600"/>
          </a:xfrm>
          <a:prstGeom prst="rect">
            <a:avLst/>
          </a:prstGeom>
          <a:noFill/>
          <a:ln w="9525">
            <a:noFill/>
            <a:miter lim="800000"/>
            <a:headEnd/>
            <a:tailEnd/>
          </a:ln>
        </p:spPr>
        <p:txBody>
          <a:bodyPr/>
          <a:lstStyle/>
          <a:p>
            <a:pPr marL="342900" indent="-342900" algn="ctr">
              <a:spcBef>
                <a:spcPct val="20000"/>
              </a:spcBef>
            </a:pPr>
            <a:r>
              <a:rPr lang="en-US" sz="2400" dirty="0" smtClean="0"/>
              <a:t>Jeb S. Orr, Ph.D.</a:t>
            </a:r>
          </a:p>
          <a:p>
            <a:pPr marL="342900" indent="-342900" algn="ctr">
              <a:spcBef>
                <a:spcPct val="20000"/>
              </a:spcBef>
            </a:pPr>
            <a:r>
              <a:rPr lang="en-US" sz="2000" dirty="0" smtClean="0"/>
              <a:t>The Charles Stark Draper Laboratory, Inc.</a:t>
            </a:r>
          </a:p>
          <a:p>
            <a:pPr marL="342900" indent="-342900" algn="ctr">
              <a:spcBef>
                <a:spcPct val="20000"/>
              </a:spcBef>
            </a:pPr>
            <a:r>
              <a:rPr lang="en-US" sz="2000" dirty="0" err="1" smtClean="0"/>
              <a:t>jeb.orr@nasa.gov</a:t>
            </a:r>
            <a:endParaRPr lang="en-US" sz="2000"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990600"/>
            <a:ext cx="8610600" cy="4525963"/>
          </a:xfrm>
        </p:spPr>
        <p:txBody>
          <a:bodyPr/>
          <a:lstStyle/>
          <a:p>
            <a:r>
              <a:rPr lang="en-US" sz="2000" dirty="0"/>
              <a:t>The X-15 research airplane was a manned hypersonic vehicle </a:t>
            </a:r>
            <a:r>
              <a:rPr lang="en-US" sz="2000" dirty="0" smtClean="0"/>
              <a:t>developed by NASA/USAF/USN and operated by NASA </a:t>
            </a:r>
            <a:r>
              <a:rPr lang="en-US" sz="2000" dirty="0"/>
              <a:t>from 1959-1968</a:t>
            </a:r>
          </a:p>
          <a:p>
            <a:pPr lvl="1"/>
            <a:r>
              <a:rPr lang="en-US" sz="1600" dirty="0"/>
              <a:t>Designed as a platform for high-speed, high-altitude research</a:t>
            </a:r>
          </a:p>
          <a:p>
            <a:pPr lvl="1"/>
            <a:r>
              <a:rPr lang="en-US" sz="1600" dirty="0"/>
              <a:t>Suborbital, ballistic flight to 350,000 </a:t>
            </a:r>
            <a:r>
              <a:rPr lang="en-US" sz="1600" dirty="0" err="1"/>
              <a:t>ft</a:t>
            </a:r>
            <a:r>
              <a:rPr lang="en-US" sz="1600" dirty="0"/>
              <a:t>, Mach 6.7; the first reusable space plane</a:t>
            </a:r>
          </a:p>
          <a:p>
            <a:pPr lvl="1"/>
            <a:r>
              <a:rPr lang="en-US" sz="1600" dirty="0"/>
              <a:t>Supported development of numerous new technologies, including propulsion, instrumentation, structures, TPS, and </a:t>
            </a:r>
            <a:r>
              <a:rPr lang="en-US" sz="1600" i="1" dirty="0"/>
              <a:t>flight controls</a:t>
            </a:r>
            <a:endParaRPr lang="en-US" sz="1600" dirty="0"/>
          </a:p>
          <a:p>
            <a:r>
              <a:rPr lang="en-US" sz="1800" dirty="0" smtClean="0"/>
              <a:t>X-15 program conducted 199 research flights over 10 years</a:t>
            </a:r>
          </a:p>
          <a:p>
            <a:pPr lvl="1"/>
            <a:r>
              <a:rPr lang="en-US" sz="1800" dirty="0" smtClean="0"/>
              <a:t>Four major accidents, 1 fatal</a:t>
            </a:r>
          </a:p>
          <a:p>
            <a:pPr lvl="1"/>
            <a:endParaRPr lang="en-US" sz="1600" dirty="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4</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The X-15 Research Aircraft</a:t>
            </a:r>
            <a:endParaRPr lang="en-US" sz="2400" b="1" dirty="0"/>
          </a:p>
        </p:txBody>
      </p:sp>
      <p:pic>
        <p:nvPicPr>
          <p:cNvPr id="6" name="Content Placeholder 7" descr="E-USAF-X-15.jpg"/>
          <p:cNvPicPr>
            <a:picLocks noChangeAspect="1"/>
          </p:cNvPicPr>
          <p:nvPr/>
        </p:nvPicPr>
        <p:blipFill>
          <a:blip r:embed="rId2" cstate="print">
            <a:extLst>
              <a:ext uri="{28A0092B-C50C-407E-A947-70E740481C1C}">
                <a14:useLocalDpi xmlns:a14="http://schemas.microsoft.com/office/drawing/2010/main"/>
              </a:ext>
            </a:extLst>
          </a:blip>
          <a:srcRect/>
          <a:stretch>
            <a:fillRect/>
          </a:stretch>
        </p:blipFill>
        <p:spPr bwMode="auto">
          <a:xfrm>
            <a:off x="216815" y="3886200"/>
            <a:ext cx="4295210" cy="2362200"/>
          </a:xfrm>
          <a:prstGeom prst="rect">
            <a:avLst/>
          </a:prstGeom>
          <a:noFill/>
          <a:ln w="9525">
            <a:solidFill>
              <a:schemeClr val="tx1"/>
            </a:solidFill>
            <a:miter lim="800000"/>
            <a:headEnd/>
            <a:tailEnd/>
          </a:ln>
          <a:effectLst>
            <a:outerShdw blurRad="50800" dist="38100" dir="2700000" algn="tl" rotWithShape="0">
              <a:srgbClr val="000000">
                <a:alpha val="43000"/>
              </a:srgbClr>
            </a:outerShdw>
          </a:effectLst>
        </p:spPr>
      </p:pic>
      <p:sp>
        <p:nvSpPr>
          <p:cNvPr id="8" name="TextBox 7"/>
          <p:cNvSpPr txBox="1"/>
          <p:nvPr/>
        </p:nvSpPr>
        <p:spPr>
          <a:xfrm>
            <a:off x="293015" y="5943600"/>
            <a:ext cx="1712160" cy="246221"/>
          </a:xfrm>
          <a:prstGeom prst="rect">
            <a:avLst/>
          </a:prstGeom>
          <a:noFill/>
        </p:spPr>
        <p:txBody>
          <a:bodyPr wrap="square" rtlCol="0">
            <a:spAutoFit/>
          </a:bodyPr>
          <a:lstStyle/>
          <a:p>
            <a:r>
              <a:rPr lang="en-US" sz="1000" dirty="0" smtClean="0"/>
              <a:t>X-15 56-6672 in flight</a:t>
            </a:r>
            <a:endParaRPr lang="en-US" sz="1000" dirty="0"/>
          </a:p>
        </p:txBody>
      </p:sp>
      <p:pic>
        <p:nvPicPr>
          <p:cNvPr id="9" name="Content Placeholder 7"/>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bwMode="auto">
          <a:xfrm>
            <a:off x="4636415" y="3886200"/>
            <a:ext cx="4278985" cy="2354410"/>
          </a:xfrm>
          <a:prstGeom prst="rect">
            <a:avLst/>
          </a:prstGeom>
          <a:noFill/>
          <a:ln w="9525">
            <a:solidFill>
              <a:schemeClr val="tx1"/>
            </a:solidFill>
            <a:miter lim="800000"/>
            <a:headEnd/>
            <a:tailEnd/>
          </a:ln>
          <a:effectLst>
            <a:outerShdw blurRad="50800" dist="38100" dir="2700000" algn="tl" rotWithShape="0">
              <a:srgbClr val="000000">
                <a:alpha val="43000"/>
              </a:srgbClr>
            </a:outerShdw>
          </a:effectLst>
        </p:spPr>
      </p:pic>
      <p:sp>
        <p:nvSpPr>
          <p:cNvPr id="10" name="TextBox 9"/>
          <p:cNvSpPr txBox="1"/>
          <p:nvPr/>
        </p:nvSpPr>
        <p:spPr>
          <a:xfrm>
            <a:off x="4712615" y="5943600"/>
            <a:ext cx="1712160" cy="246221"/>
          </a:xfrm>
          <a:prstGeom prst="rect">
            <a:avLst/>
          </a:prstGeom>
          <a:noFill/>
        </p:spPr>
        <p:txBody>
          <a:bodyPr wrap="square" rtlCol="0">
            <a:spAutoFit/>
          </a:bodyPr>
          <a:lstStyle/>
          <a:p>
            <a:r>
              <a:rPr lang="en-US" sz="1000" dirty="0" smtClean="0"/>
              <a:t>X-15 internal layout</a:t>
            </a:r>
            <a:endParaRPr lang="en-US" sz="1000" dirty="0"/>
          </a:p>
        </p:txBody>
      </p:sp>
    </p:spTree>
    <p:extLst>
      <p:ext uri="{BB962C8B-B14F-4D97-AF65-F5344CB8AC3E}">
        <p14:creationId xmlns:p14="http://schemas.microsoft.com/office/powerpoint/2010/main" val="15503509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990600"/>
            <a:ext cx="6096000" cy="4191000"/>
          </a:xfrm>
        </p:spPr>
        <p:txBody>
          <a:bodyPr/>
          <a:lstStyle/>
          <a:p>
            <a:r>
              <a:rPr lang="en-US" sz="2000" dirty="0" smtClean="0"/>
              <a:t>X-15-3 (56-6672) suffered a fatal accident on November 15, 1967</a:t>
            </a:r>
          </a:p>
          <a:p>
            <a:pPr lvl="1"/>
            <a:r>
              <a:rPr lang="en-US" sz="1600" dirty="0" smtClean="0"/>
              <a:t>Maj. Michael J. Adams, USAF</a:t>
            </a:r>
          </a:p>
          <a:p>
            <a:pPr lvl="1"/>
            <a:r>
              <a:rPr lang="en-US" sz="1600" dirty="0" smtClean="0"/>
              <a:t>Loss of control caused in-flight breakup of airframe </a:t>
            </a:r>
          </a:p>
          <a:p>
            <a:pPr lvl="1"/>
            <a:r>
              <a:rPr lang="en-US" sz="1600" dirty="0" smtClean="0"/>
              <a:t>Partly due to failure (LCO) in MH-96 “self-adaptive” control system</a:t>
            </a:r>
          </a:p>
          <a:p>
            <a:pPr lvl="1"/>
            <a:r>
              <a:rPr lang="en-US" sz="1600" dirty="0" smtClean="0"/>
              <a:t>A joint NASA/USAF IB documented the accident in early 1968; however, IB report has some shortcomings</a:t>
            </a:r>
          </a:p>
          <a:p>
            <a:pPr lvl="1"/>
            <a:r>
              <a:rPr lang="en-US" sz="1600" dirty="0" smtClean="0"/>
              <a:t>Causes of the accident not well-understood in the community and not accurately reported in the open literature</a:t>
            </a:r>
          </a:p>
          <a:p>
            <a:pPr lvl="1"/>
            <a:endParaRPr lang="en-US" sz="1600" dirty="0"/>
          </a:p>
          <a:p>
            <a:r>
              <a:rPr lang="en-US" sz="1600" dirty="0" smtClean="0"/>
              <a:t>NASA engaged in a research effort to thoroughly understand the causes of the accident, especially as they relate to the flight control system</a:t>
            </a:r>
          </a:p>
          <a:p>
            <a:pPr lvl="1"/>
            <a:endParaRPr lang="en-US" sz="1600" dirty="0"/>
          </a:p>
          <a:p>
            <a:r>
              <a:rPr lang="en-US" sz="1600" b="1" dirty="0" smtClean="0"/>
              <a:t>The support of Mr. Neil </a:t>
            </a:r>
            <a:r>
              <a:rPr lang="en-US" sz="1600" b="1" dirty="0" err="1" smtClean="0"/>
              <a:t>Dennehy</a:t>
            </a:r>
            <a:r>
              <a:rPr lang="en-US" sz="1600" b="1" dirty="0" smtClean="0"/>
              <a:t> (NESC), Dr. Immanuel </a:t>
            </a:r>
            <a:r>
              <a:rPr lang="en-US" sz="1600" b="1" dirty="0" err="1" smtClean="0"/>
              <a:t>Barshi</a:t>
            </a:r>
            <a:r>
              <a:rPr lang="en-US" sz="1600" b="1" dirty="0" smtClean="0"/>
              <a:t> (NASA ARC), Dr. Irv </a:t>
            </a:r>
            <a:r>
              <a:rPr lang="en-US" sz="1600" b="1" dirty="0" err="1" smtClean="0"/>
              <a:t>Statler</a:t>
            </a:r>
            <a:r>
              <a:rPr lang="en-US" sz="1600" b="1" dirty="0" smtClean="0"/>
              <a:t> (NASA ARC), </a:t>
            </a:r>
            <a:r>
              <a:rPr lang="en-US" sz="1600" b="1" dirty="0" err="1" smtClean="0"/>
              <a:t>Eamonn</a:t>
            </a:r>
            <a:r>
              <a:rPr lang="en-US" sz="1600" b="1" dirty="0" smtClean="0"/>
              <a:t> Moyer (MSFC Summer Intern) and Lauren Massey (MSFC Summer Intern) is gratefully acknowledged</a:t>
            </a:r>
            <a:endParaRPr lang="en-US" sz="2000" b="1" dirty="0" smtClean="0"/>
          </a:p>
          <a:p>
            <a:pPr lvl="1"/>
            <a:endParaRPr lang="en-US" sz="1600" dirty="0" smtClean="0"/>
          </a:p>
          <a:p>
            <a:pPr lvl="1"/>
            <a:endParaRPr lang="en-US" sz="1600" dirty="0" smtClean="0"/>
          </a:p>
          <a:p>
            <a:pPr lvl="1"/>
            <a:endParaRPr lang="en-US" sz="1600" dirty="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5</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1967 Accident</a:t>
            </a:r>
            <a:endParaRPr lang="en-US" sz="2400" b="1" dirty="0"/>
          </a:p>
        </p:txBody>
      </p:sp>
      <p:pic>
        <p:nvPicPr>
          <p:cNvPr id="6" name="Picture 5" descr="Screen Shot 2014-02-19 at 4.32.58 PM.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629400" y="914400"/>
            <a:ext cx="2402840" cy="5029200"/>
          </a:xfrm>
          <a:prstGeom prst="rect">
            <a:avLst/>
          </a:prstGeom>
        </p:spPr>
      </p:pic>
      <p:sp>
        <p:nvSpPr>
          <p:cNvPr id="5" name="TextBox 4"/>
          <p:cNvSpPr txBox="1"/>
          <p:nvPr/>
        </p:nvSpPr>
        <p:spPr>
          <a:xfrm>
            <a:off x="7263219" y="5943600"/>
            <a:ext cx="1880781" cy="246221"/>
          </a:xfrm>
          <a:prstGeom prst="rect">
            <a:avLst/>
          </a:prstGeom>
          <a:noFill/>
        </p:spPr>
        <p:txBody>
          <a:bodyPr wrap="none" rtlCol="0">
            <a:spAutoFit/>
          </a:bodyPr>
          <a:lstStyle/>
          <a:p>
            <a:r>
              <a:rPr lang="en-US" sz="1000" dirty="0" smtClean="0"/>
              <a:t>Maj. Michael J. Adams, USAF</a:t>
            </a:r>
            <a:endParaRPr lang="en-US" sz="1000" dirty="0"/>
          </a:p>
        </p:txBody>
      </p:sp>
    </p:spTree>
    <p:extLst>
      <p:ext uri="{BB962C8B-B14F-4D97-AF65-F5344CB8AC3E}">
        <p14:creationId xmlns:p14="http://schemas.microsoft.com/office/powerpoint/2010/main" val="14241018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990600"/>
            <a:ext cx="8458200" cy="4800600"/>
          </a:xfrm>
        </p:spPr>
        <p:txBody>
          <a:bodyPr>
            <a:noAutofit/>
          </a:bodyPr>
          <a:lstStyle/>
          <a:p>
            <a:r>
              <a:rPr lang="en-US" sz="1600" dirty="0" smtClean="0"/>
              <a:t>“Routine” altitude flight, 65</a:t>
            </a:r>
            <a:r>
              <a:rPr lang="en-US" sz="1600" baseline="30000" dirty="0" smtClean="0"/>
              <a:t>th</a:t>
            </a:r>
            <a:r>
              <a:rPr lang="en-US" sz="1600" dirty="0" smtClean="0"/>
              <a:t> flight of X-15-3 and 191</a:t>
            </a:r>
            <a:r>
              <a:rPr lang="en-US" sz="1600" baseline="30000" dirty="0" smtClean="0"/>
              <a:t>st</a:t>
            </a:r>
            <a:r>
              <a:rPr lang="en-US" sz="1600" dirty="0" smtClean="0"/>
              <a:t> flight of program</a:t>
            </a:r>
          </a:p>
          <a:p>
            <a:r>
              <a:rPr lang="en-US" sz="1600" dirty="0" smtClean="0"/>
              <a:t>Planned 250kft altitude and 5100 fps</a:t>
            </a:r>
          </a:p>
          <a:p>
            <a:endParaRPr lang="en-US" sz="1600" dirty="0" smtClean="0"/>
          </a:p>
          <a:p>
            <a:r>
              <a:rPr lang="en-US" sz="1600" dirty="0" smtClean="0"/>
              <a:t>Pilot’s 7</a:t>
            </a:r>
            <a:r>
              <a:rPr lang="en-US" sz="1600" baseline="30000" dirty="0" smtClean="0"/>
              <a:t>th</a:t>
            </a:r>
            <a:r>
              <a:rPr lang="en-US" sz="1600" dirty="0" smtClean="0"/>
              <a:t> X-15 flight and 3</a:t>
            </a:r>
            <a:r>
              <a:rPr lang="en-US" sz="1600" baseline="30000" dirty="0" smtClean="0"/>
              <a:t>rd</a:t>
            </a:r>
            <a:r>
              <a:rPr lang="en-US" sz="1600" dirty="0" smtClean="0"/>
              <a:t> flight in #3 airframe (relatively new X-15 pilot)</a:t>
            </a:r>
          </a:p>
          <a:p>
            <a:r>
              <a:rPr lang="en-US" sz="1600" dirty="0" smtClean="0"/>
              <a:t>Required tracking task using Precision Attitude Indicator (PAI) near peak altitude (high gain task)</a:t>
            </a:r>
          </a:p>
          <a:p>
            <a:endParaRPr lang="en-US" sz="1600" dirty="0" smtClean="0"/>
          </a:p>
          <a:p>
            <a:r>
              <a:rPr lang="en-US" sz="1600" dirty="0" smtClean="0"/>
              <a:t>Launch 10:30:07 PST, power-on sideslip during boost to β=5 </a:t>
            </a:r>
            <a:r>
              <a:rPr lang="en-US" sz="1600" dirty="0" err="1" smtClean="0"/>
              <a:t>deg</a:t>
            </a:r>
            <a:r>
              <a:rPr lang="en-US" sz="1600" dirty="0" smtClean="0"/>
              <a:t> (TV misalignment)</a:t>
            </a:r>
          </a:p>
          <a:p>
            <a:endParaRPr lang="en-US" sz="1600" dirty="0" smtClean="0"/>
          </a:p>
          <a:p>
            <a:r>
              <a:rPr lang="en-US" sz="1600" dirty="0" smtClean="0"/>
              <a:t>Poor radio communications (typical)</a:t>
            </a:r>
          </a:p>
          <a:p>
            <a:endParaRPr lang="en-US" sz="1600" dirty="0" smtClean="0"/>
          </a:p>
          <a:p>
            <a:r>
              <a:rPr lang="en-US" sz="1600" dirty="0" smtClean="0"/>
              <a:t>Electrical disturbance from on-board shock geometry experiment begins 10:31:28</a:t>
            </a:r>
          </a:p>
          <a:p>
            <a:pPr lvl="1"/>
            <a:r>
              <a:rPr lang="en-US" sz="1600" dirty="0" smtClean="0"/>
              <a:t>Causes malfunction of IFDS (inertial computer), MH-96 gain changer electronics</a:t>
            </a:r>
          </a:p>
          <a:p>
            <a:pPr lvl="1"/>
            <a:r>
              <a:rPr lang="en-US" sz="1600" dirty="0" smtClean="0"/>
              <a:t>Pilot notes IFDS malfunction and attempts reset; unable to reset; acknowledged by ground controllers</a:t>
            </a:r>
          </a:p>
          <a:p>
            <a:pPr lvl="1"/>
            <a:r>
              <a:rPr lang="en-US" sz="1600" dirty="0" smtClean="0"/>
              <a:t>Ground notes control anomaly, does not advise pilot or terminate science</a:t>
            </a:r>
          </a:p>
          <a:p>
            <a:pPr lvl="1"/>
            <a:r>
              <a:rPr lang="en-US" sz="1600" dirty="0" smtClean="0"/>
              <a:t>Instrumentation, flight control servos, and RCS electronics malfunction</a:t>
            </a:r>
          </a:p>
          <a:p>
            <a:endParaRPr lang="en-US" sz="1600" dirty="0" smtClean="0"/>
          </a:p>
          <a:p>
            <a:endParaRPr lang="en-US" sz="1600" dirty="0" smtClean="0"/>
          </a:p>
          <a:p>
            <a:endParaRPr lang="en-US" sz="1600" dirty="0" smtClean="0"/>
          </a:p>
          <a:p>
            <a:endParaRPr lang="en-US" sz="1600" dirty="0" smtClean="0"/>
          </a:p>
          <a:p>
            <a:endParaRPr lang="en-US" sz="1600" dirty="0" smtClean="0"/>
          </a:p>
          <a:p>
            <a:endParaRPr lang="en-US" sz="1600" dirty="0" smtClean="0"/>
          </a:p>
          <a:p>
            <a:endParaRPr lang="en-US" sz="1600" dirty="0" smtClean="0"/>
          </a:p>
          <a:p>
            <a:pPr lvl="1"/>
            <a:endParaRPr lang="en-US" sz="2000" dirty="0" smtClean="0"/>
          </a:p>
          <a:p>
            <a:endParaRPr lang="en-US" sz="2000" dirty="0" smtClean="0"/>
          </a:p>
          <a:p>
            <a:pPr lvl="1"/>
            <a:endParaRPr lang="en-US" sz="1600" dirty="0" smtClean="0"/>
          </a:p>
          <a:p>
            <a:pPr lvl="1"/>
            <a:endParaRPr lang="en-US" sz="2000" dirty="0" smtClean="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6</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Flight 3-65-97 Accident Summary (I)</a:t>
            </a:r>
            <a:endParaRPr lang="en-US" sz="2400" b="1" dirty="0"/>
          </a:p>
        </p:txBody>
      </p:sp>
    </p:spTree>
    <p:extLst>
      <p:ext uri="{BB962C8B-B14F-4D97-AF65-F5344CB8AC3E}">
        <p14:creationId xmlns:p14="http://schemas.microsoft.com/office/powerpoint/2010/main" val="39723326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descr="Screen Shot 2014-02-24 at 11.56.06 AM.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876800" y="3810000"/>
            <a:ext cx="4117098" cy="2120929"/>
          </a:xfrm>
          <a:prstGeom prst="rect">
            <a:avLst/>
          </a:prstGeom>
        </p:spPr>
      </p:pic>
      <p:sp>
        <p:nvSpPr>
          <p:cNvPr id="2" name="Content Placeholder 1"/>
          <p:cNvSpPr>
            <a:spLocks noGrp="1"/>
          </p:cNvSpPr>
          <p:nvPr>
            <p:ph idx="1"/>
          </p:nvPr>
        </p:nvSpPr>
        <p:spPr>
          <a:xfrm>
            <a:off x="381000" y="990600"/>
            <a:ext cx="8610600" cy="5181600"/>
          </a:xfrm>
        </p:spPr>
        <p:txBody>
          <a:bodyPr/>
          <a:lstStyle/>
          <a:p>
            <a:r>
              <a:rPr lang="en-US" sz="1400" dirty="0"/>
              <a:t>Pilot attempts to execute planned wing-rock maneuver and aircraft exhibits poor control response</a:t>
            </a:r>
          </a:p>
          <a:p>
            <a:r>
              <a:rPr lang="en-US" sz="1400" dirty="0"/>
              <a:t>Aircraft starts slow yaw drift to right; pilot exhibits apparent mode confusion (roll vs. yaw instrument)</a:t>
            </a:r>
          </a:p>
          <a:p>
            <a:r>
              <a:rPr lang="en-US" sz="1400" dirty="0"/>
              <a:t>Aircraft rates increasing; pilot attempts control using manual RCS override (left-hand stick) at 10:33:05</a:t>
            </a:r>
          </a:p>
          <a:p>
            <a:r>
              <a:rPr lang="en-US" sz="1400" dirty="0"/>
              <a:t>Aircraft enters hypersonic spin at ~10:33:32; pilot reports, “I’m in a spin” at 10:34:02 </a:t>
            </a:r>
          </a:p>
          <a:p>
            <a:r>
              <a:rPr lang="en-US" sz="1400" dirty="0"/>
              <a:t>Spin recovery by 10:34:38 into inverted dive; FCS resets at least twice (gyro rate reset &amp; electrical faults)</a:t>
            </a:r>
          </a:p>
          <a:p>
            <a:r>
              <a:rPr lang="en-US" sz="1400" dirty="0"/>
              <a:t>FCS begins large-amplitude pitch LCO, M=4.5, </a:t>
            </a:r>
            <a:r>
              <a:rPr lang="en-US" sz="1400" i="1" dirty="0"/>
              <a:t>q</a:t>
            </a:r>
            <a:r>
              <a:rPr lang="en-US" sz="1400" dirty="0"/>
              <a:t>=140 </a:t>
            </a:r>
            <a:r>
              <a:rPr lang="en-US" sz="1400" dirty="0" err="1"/>
              <a:t>psf</a:t>
            </a:r>
            <a:endParaRPr lang="en-US" sz="1400" dirty="0"/>
          </a:p>
          <a:p>
            <a:r>
              <a:rPr lang="en-US" sz="1400" dirty="0"/>
              <a:t>LCO prevents pitch recovery; ±15g </a:t>
            </a:r>
            <a:r>
              <a:rPr lang="en-US" sz="1400" dirty="0" err="1"/>
              <a:t>Nz</a:t>
            </a:r>
            <a:r>
              <a:rPr lang="en-US" sz="1400" dirty="0"/>
              <a:t>, </a:t>
            </a:r>
            <a:r>
              <a:rPr lang="en-US" sz="1400" i="1" dirty="0"/>
              <a:t>q</a:t>
            </a:r>
            <a:r>
              <a:rPr lang="en-US" sz="1400" dirty="0"/>
              <a:t>β exceeded, breakup at 62kft, </a:t>
            </a:r>
            <a:r>
              <a:rPr lang="en-US" sz="1400" i="1" dirty="0"/>
              <a:t>q</a:t>
            </a:r>
            <a:r>
              <a:rPr lang="en-US" sz="1400" dirty="0"/>
              <a:t>=1300 </a:t>
            </a:r>
            <a:r>
              <a:rPr lang="en-US" sz="1400" dirty="0" err="1"/>
              <a:t>psf</a:t>
            </a:r>
            <a:r>
              <a:rPr lang="en-US" sz="1400" dirty="0"/>
              <a:t>, MET +00:04:47</a:t>
            </a:r>
          </a:p>
          <a:p>
            <a:endParaRPr lang="en-US" sz="1200" dirty="0" smtClean="0"/>
          </a:p>
          <a:p>
            <a:endParaRPr lang="en-US" sz="1200" dirty="0" smtClean="0"/>
          </a:p>
          <a:p>
            <a:endParaRPr lang="en-US" sz="1200" dirty="0" smtClean="0"/>
          </a:p>
          <a:p>
            <a:endParaRPr lang="en-US" sz="1200" dirty="0" smtClean="0"/>
          </a:p>
          <a:p>
            <a:endParaRPr lang="en-US" sz="1200" dirty="0" smtClean="0"/>
          </a:p>
          <a:p>
            <a:endParaRPr lang="en-US" sz="1200" dirty="0" smtClean="0"/>
          </a:p>
          <a:p>
            <a:endParaRPr lang="en-US" sz="1200" dirty="0" smtClean="0"/>
          </a:p>
          <a:p>
            <a:pPr lvl="1"/>
            <a:endParaRPr lang="en-US" sz="1600" dirty="0" smtClean="0"/>
          </a:p>
          <a:p>
            <a:endParaRPr lang="en-US" sz="1600" dirty="0" smtClean="0"/>
          </a:p>
          <a:p>
            <a:pPr lvl="1"/>
            <a:endParaRPr lang="en-US" sz="1200" dirty="0" smtClean="0"/>
          </a:p>
          <a:p>
            <a:pPr lvl="1"/>
            <a:endParaRPr lang="en-US" sz="1600" dirty="0" smtClean="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7</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Flight 3-65-97 Accident Summary (II)</a:t>
            </a:r>
            <a:endParaRPr lang="en-US" sz="2400" b="1" dirty="0"/>
          </a:p>
        </p:txBody>
      </p:sp>
      <p:grpSp>
        <p:nvGrpSpPr>
          <p:cNvPr id="5" name="Group 4"/>
          <p:cNvGrpSpPr>
            <a:grpSpLocks noChangeAspect="1"/>
          </p:cNvGrpSpPr>
          <p:nvPr/>
        </p:nvGrpSpPr>
        <p:grpSpPr>
          <a:xfrm>
            <a:off x="228600" y="3110469"/>
            <a:ext cx="5181600" cy="3143154"/>
            <a:chOff x="1895119" y="1600200"/>
            <a:chExt cx="6029681" cy="3657600"/>
          </a:xfrm>
        </p:grpSpPr>
        <p:pic>
          <p:nvPicPr>
            <p:cNvPr id="6" name="Picture 5" descr="X15cockpitlastframe.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895119" y="1600200"/>
              <a:ext cx="5353762" cy="3657600"/>
            </a:xfrm>
            <a:prstGeom prst="rect">
              <a:avLst/>
            </a:prstGeom>
          </p:spPr>
        </p:pic>
        <p:sp>
          <p:nvSpPr>
            <p:cNvPr id="8" name="Line Callout 1 7"/>
            <p:cNvSpPr/>
            <p:nvPr/>
          </p:nvSpPr>
          <p:spPr>
            <a:xfrm>
              <a:off x="2133600" y="3429000"/>
              <a:ext cx="1219200" cy="533400"/>
            </a:xfrm>
            <a:prstGeom prst="borderCallout1">
              <a:avLst>
                <a:gd name="adj1" fmla="val 47260"/>
                <a:gd name="adj2" fmla="val 100241"/>
                <a:gd name="adj3" fmla="val 85244"/>
                <a:gd name="adj4" fmla="val 153557"/>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MH-96 still engaged</a:t>
              </a:r>
              <a:endParaRPr lang="en-US" sz="1100" dirty="0">
                <a:solidFill>
                  <a:schemeClr val="tx1"/>
                </a:solidFill>
              </a:endParaRPr>
            </a:p>
          </p:txBody>
        </p:sp>
        <p:sp>
          <p:nvSpPr>
            <p:cNvPr id="9" name="Line Callout 1 8"/>
            <p:cNvSpPr/>
            <p:nvPr/>
          </p:nvSpPr>
          <p:spPr>
            <a:xfrm>
              <a:off x="2971800" y="2438400"/>
              <a:ext cx="1219200" cy="381000"/>
            </a:xfrm>
            <a:prstGeom prst="borderCallout1">
              <a:avLst>
                <a:gd name="adj1" fmla="val 47260"/>
                <a:gd name="adj2" fmla="val 100241"/>
                <a:gd name="adj3" fmla="val 66445"/>
                <a:gd name="adj4" fmla="val 147389"/>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ADI depicts inverted dive</a:t>
              </a:r>
              <a:endParaRPr lang="en-US" sz="1100" dirty="0">
                <a:solidFill>
                  <a:schemeClr val="tx1"/>
                </a:solidFill>
              </a:endParaRPr>
            </a:p>
          </p:txBody>
        </p:sp>
        <p:sp>
          <p:nvSpPr>
            <p:cNvPr id="10" name="Line Callout 1 9"/>
            <p:cNvSpPr/>
            <p:nvPr/>
          </p:nvSpPr>
          <p:spPr>
            <a:xfrm>
              <a:off x="2362200" y="1905000"/>
              <a:ext cx="1219200" cy="381000"/>
            </a:xfrm>
            <a:prstGeom prst="borderCallout1">
              <a:avLst>
                <a:gd name="adj1" fmla="val 47260"/>
                <a:gd name="adj2" fmla="val 100241"/>
                <a:gd name="adj3" fmla="val 66445"/>
                <a:gd name="adj4" fmla="val 147389"/>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Master caution illuminated</a:t>
              </a:r>
              <a:endParaRPr lang="en-US" sz="1100" dirty="0">
                <a:solidFill>
                  <a:schemeClr val="tx1"/>
                </a:solidFill>
              </a:endParaRPr>
            </a:p>
          </p:txBody>
        </p:sp>
        <p:sp>
          <p:nvSpPr>
            <p:cNvPr id="11" name="Line Callout 1 10"/>
            <p:cNvSpPr/>
            <p:nvPr/>
          </p:nvSpPr>
          <p:spPr>
            <a:xfrm>
              <a:off x="6705600" y="2286000"/>
              <a:ext cx="1219200" cy="381000"/>
            </a:xfrm>
            <a:prstGeom prst="borderCallout1">
              <a:avLst>
                <a:gd name="adj1" fmla="val 45067"/>
                <a:gd name="adj2" fmla="val -501"/>
                <a:gd name="adj3" fmla="val 73024"/>
                <a:gd name="adj4" fmla="val -36277"/>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ADI in PAI mode</a:t>
              </a:r>
              <a:endParaRPr lang="en-US" sz="1100" dirty="0">
                <a:solidFill>
                  <a:schemeClr val="tx1"/>
                </a:solidFill>
              </a:endParaRPr>
            </a:p>
          </p:txBody>
        </p:sp>
        <p:sp>
          <p:nvSpPr>
            <p:cNvPr id="12" name="Line Callout 1 11"/>
            <p:cNvSpPr/>
            <p:nvPr/>
          </p:nvSpPr>
          <p:spPr>
            <a:xfrm>
              <a:off x="2133600" y="4419600"/>
              <a:ext cx="1219200" cy="533400"/>
            </a:xfrm>
            <a:prstGeom prst="borderCallout1">
              <a:avLst>
                <a:gd name="adj1" fmla="val 47260"/>
                <a:gd name="adj2" fmla="val 100241"/>
                <a:gd name="adj3" fmla="val 10051"/>
                <a:gd name="adj4" fmla="val 175487"/>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RCS set to AUTO</a:t>
              </a:r>
              <a:endParaRPr lang="en-US" sz="1100" dirty="0">
                <a:solidFill>
                  <a:schemeClr val="tx1"/>
                </a:solidFill>
              </a:endParaRPr>
            </a:p>
          </p:txBody>
        </p:sp>
      </p:grpSp>
      <p:sp>
        <p:nvSpPr>
          <p:cNvPr id="14" name="Line Callout 1 13"/>
          <p:cNvSpPr/>
          <p:nvPr/>
        </p:nvSpPr>
        <p:spPr>
          <a:xfrm>
            <a:off x="6248400" y="3352800"/>
            <a:ext cx="2209800" cy="327412"/>
          </a:xfrm>
          <a:prstGeom prst="borderCallout1">
            <a:avLst>
              <a:gd name="adj1" fmla="val 45067"/>
              <a:gd name="adj2" fmla="val -501"/>
              <a:gd name="adj3" fmla="val 82970"/>
              <a:gd name="adj4" fmla="val 32243"/>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Limit Cycle Oscillation (LCO) Before Breakup</a:t>
            </a:r>
            <a:endParaRPr lang="en-US" sz="1100" dirty="0">
              <a:solidFill>
                <a:schemeClr val="tx1"/>
              </a:solidFill>
            </a:endParaRPr>
          </a:p>
        </p:txBody>
      </p:sp>
      <p:sp>
        <p:nvSpPr>
          <p:cNvPr id="15" name="Line Callout 1 14"/>
          <p:cNvSpPr/>
          <p:nvPr/>
        </p:nvSpPr>
        <p:spPr>
          <a:xfrm>
            <a:off x="1447800" y="3048000"/>
            <a:ext cx="2209800" cy="228600"/>
          </a:xfrm>
          <a:prstGeom prst="borderCallout1">
            <a:avLst>
              <a:gd name="adj1" fmla="val 45067"/>
              <a:gd name="adj2" fmla="val -501"/>
              <a:gd name="adj3" fmla="val 82970"/>
              <a:gd name="adj4" fmla="val 32243"/>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Last Full Cockpit Frame</a:t>
            </a:r>
            <a:endParaRPr lang="en-US" sz="1100" dirty="0">
              <a:solidFill>
                <a:schemeClr val="tx1"/>
              </a:solidFill>
            </a:endParaRPr>
          </a:p>
        </p:txBody>
      </p:sp>
    </p:spTree>
    <p:extLst>
      <p:ext uri="{BB962C8B-B14F-4D97-AF65-F5344CB8AC3E}">
        <p14:creationId xmlns:p14="http://schemas.microsoft.com/office/powerpoint/2010/main" val="14344808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143000"/>
            <a:ext cx="8610600" cy="5181600"/>
          </a:xfrm>
        </p:spPr>
        <p:txBody>
          <a:bodyPr/>
          <a:lstStyle/>
          <a:p>
            <a:r>
              <a:rPr lang="en-US" sz="1400" dirty="0" smtClean="0"/>
              <a:t>At &gt;90,000 feet altitude (prior to engine shutdown), traverse probe experiment in starboard wing pod exhibited low-pressure gas dielectric breakdown and introduced +300V spikes in at least one aircraft AC power bus</a:t>
            </a:r>
          </a:p>
          <a:p>
            <a:pPr lvl="1"/>
            <a:r>
              <a:rPr lang="en-US" sz="1400" dirty="0" smtClean="0"/>
              <a:t>Behavior was reproduced after the accident using reconstructed hardware</a:t>
            </a:r>
          </a:p>
          <a:p>
            <a:pPr lvl="1"/>
            <a:r>
              <a:rPr lang="en-US" sz="1400" dirty="0" smtClean="0"/>
              <a:t>Experiment builders used an off-the-shelf motor not knowing it contained a step-up transformer yielding potentials of 630V peak @ 400 Hz over a 0.25” gap</a:t>
            </a:r>
          </a:p>
          <a:p>
            <a:pPr lvl="1"/>
            <a:r>
              <a:rPr lang="en-US" sz="1400" dirty="0" smtClean="0"/>
              <a:t>Minimum (</a:t>
            </a:r>
            <a:r>
              <a:rPr lang="en-US" sz="1400" dirty="0" err="1" smtClean="0"/>
              <a:t>Paschen</a:t>
            </a:r>
            <a:r>
              <a:rPr lang="en-US" sz="1400" dirty="0" smtClean="0"/>
              <a:t>) breakdown voltage at X-15 altitudes is only 230V @ 400 Hz</a:t>
            </a:r>
            <a:endParaRPr lang="en-US" sz="1400" b="1" dirty="0" smtClean="0"/>
          </a:p>
          <a:p>
            <a:pPr lvl="1"/>
            <a:r>
              <a:rPr lang="en-US" sz="1400" dirty="0" smtClean="0"/>
              <a:t>Traverse probe had been flown twice before on airframes #1 and #2, but on lower-altitude flights and was assumed “qualified”</a:t>
            </a:r>
          </a:p>
          <a:p>
            <a:pPr lvl="1"/>
            <a:r>
              <a:rPr lang="en-US" sz="1400" dirty="0" smtClean="0"/>
              <a:t>Altitude testing was not performed</a:t>
            </a:r>
          </a:p>
          <a:p>
            <a:pPr lvl="1"/>
            <a:endParaRPr lang="en-US" sz="1400" dirty="0"/>
          </a:p>
          <a:p>
            <a:r>
              <a:rPr lang="en-US" sz="1400" dirty="0" smtClean="0"/>
              <a:t>Power irregularity caused numerous system anomalies:</a:t>
            </a:r>
          </a:p>
          <a:p>
            <a:pPr lvl="1"/>
            <a:r>
              <a:rPr lang="en-US" sz="1400" dirty="0" smtClean="0"/>
              <a:t>TM noise &amp; communications system interference</a:t>
            </a:r>
          </a:p>
          <a:p>
            <a:pPr lvl="1"/>
            <a:r>
              <a:rPr lang="en-US" sz="1400" dirty="0"/>
              <a:t>ALERT (boost guidance) computer </a:t>
            </a:r>
            <a:r>
              <a:rPr lang="en-US" sz="1400" dirty="0" smtClean="0"/>
              <a:t>failure</a:t>
            </a:r>
            <a:endParaRPr lang="en-US" sz="1400" dirty="0"/>
          </a:p>
          <a:p>
            <a:pPr lvl="1"/>
            <a:r>
              <a:rPr lang="en-US" sz="1400" dirty="0" smtClean="0"/>
              <a:t>Servo transients (</a:t>
            </a:r>
            <a:r>
              <a:rPr lang="en-US" sz="1400" b="1" dirty="0" smtClean="0"/>
              <a:t>known</a:t>
            </a:r>
            <a:r>
              <a:rPr lang="en-US" sz="1400" dirty="0" smtClean="0"/>
              <a:t> problem!)</a:t>
            </a:r>
          </a:p>
          <a:p>
            <a:pPr lvl="1"/>
            <a:r>
              <a:rPr lang="en-US" sz="1400" dirty="0" smtClean="0"/>
              <a:t>Servo rate monitor disconnects (tripped MH-96 </a:t>
            </a:r>
            <a:r>
              <a:rPr lang="en-US" sz="1400" dirty="0" err="1" smtClean="0"/>
              <a:t>hardover</a:t>
            </a:r>
            <a:r>
              <a:rPr lang="en-US" sz="1400" dirty="0" smtClean="0"/>
              <a:t> monitors)</a:t>
            </a:r>
          </a:p>
          <a:p>
            <a:pPr lvl="1"/>
            <a:r>
              <a:rPr lang="en-US" sz="1400" dirty="0" smtClean="0"/>
              <a:t>Gain changer electronics malfunction (gain-down behavior and reduction in gain-up rate)</a:t>
            </a:r>
          </a:p>
          <a:p>
            <a:pPr lvl="1"/>
            <a:r>
              <a:rPr lang="en-US" sz="1400" dirty="0" smtClean="0"/>
              <a:t>IFDS computer resets and gross error in inertial estimates of altitude, altitude rate, velocity, angle of attack, and sideslip</a:t>
            </a:r>
          </a:p>
          <a:p>
            <a:pPr lvl="2"/>
            <a:r>
              <a:rPr lang="en-US" sz="1400" dirty="0" smtClean="0"/>
              <a:t>IFDS computer was </a:t>
            </a:r>
            <a:r>
              <a:rPr lang="en-US" sz="1400" b="1" dirty="0" smtClean="0"/>
              <a:t>known</a:t>
            </a:r>
            <a:r>
              <a:rPr lang="en-US" sz="1400" dirty="0" smtClean="0"/>
              <a:t> to have a susceptibility to EMI</a:t>
            </a:r>
          </a:p>
          <a:p>
            <a:pPr lvl="1"/>
            <a:endParaRPr lang="en-US" sz="1400" dirty="0" smtClean="0"/>
          </a:p>
          <a:p>
            <a:endParaRPr lang="en-US" sz="1400" dirty="0" smtClean="0"/>
          </a:p>
          <a:p>
            <a:endParaRPr lang="en-US" sz="1400" dirty="0" smtClean="0"/>
          </a:p>
          <a:p>
            <a:endParaRPr lang="en-US" sz="1400" dirty="0" smtClean="0"/>
          </a:p>
          <a:p>
            <a:endParaRPr lang="en-US" sz="1400" dirty="0" smtClean="0"/>
          </a:p>
          <a:p>
            <a:endParaRPr lang="en-US" sz="1400" dirty="0" smtClean="0"/>
          </a:p>
          <a:p>
            <a:endParaRPr lang="en-US" sz="1400" dirty="0" smtClean="0"/>
          </a:p>
          <a:p>
            <a:endParaRPr lang="en-US" sz="1400" dirty="0" smtClean="0"/>
          </a:p>
          <a:p>
            <a:endParaRPr lang="en-US" sz="1400" dirty="0" smtClean="0"/>
          </a:p>
          <a:p>
            <a:pPr lvl="1"/>
            <a:endParaRPr lang="en-US" sz="1800" dirty="0" smtClean="0"/>
          </a:p>
          <a:p>
            <a:endParaRPr lang="en-US" sz="1800" dirty="0" smtClean="0"/>
          </a:p>
          <a:p>
            <a:pPr lvl="1"/>
            <a:endParaRPr lang="en-US" sz="1400" dirty="0" smtClean="0"/>
          </a:p>
          <a:p>
            <a:pPr lvl="1"/>
            <a:endParaRPr lang="en-US" sz="1800" dirty="0" smtClean="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8</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What happened?</a:t>
            </a:r>
            <a:endParaRPr lang="en-US" sz="2400" b="1" dirty="0"/>
          </a:p>
        </p:txBody>
      </p:sp>
    </p:spTree>
    <p:extLst>
      <p:ext uri="{BB962C8B-B14F-4D97-AF65-F5344CB8AC3E}">
        <p14:creationId xmlns:p14="http://schemas.microsoft.com/office/powerpoint/2010/main" val="26982924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610600" cy="5181600"/>
          </a:xfrm>
        </p:spPr>
        <p:txBody>
          <a:bodyPr/>
          <a:lstStyle/>
          <a:p>
            <a:r>
              <a:rPr lang="en-US" sz="1400" dirty="0" smtClean="0"/>
              <a:t>RCS rate damping and access to the RCS from the RH controller became intermittent</a:t>
            </a:r>
          </a:p>
          <a:p>
            <a:pPr lvl="1"/>
            <a:r>
              <a:rPr lang="en-US" sz="1400" dirty="0" smtClean="0"/>
              <a:t>A combination of servo transients and noise caused the MH-96 gain changer to falsely detect a high dynamic pressure condition, and gains were repeatedly reset to their minimum values</a:t>
            </a:r>
          </a:p>
          <a:p>
            <a:pPr lvl="1"/>
            <a:r>
              <a:rPr lang="en-US" sz="1400" dirty="0" smtClean="0"/>
              <a:t>When FCS disengages (damper resets) occurred, the system was also designed to set gains to minimum to mitigate transients (false positives on failure detect circuits)</a:t>
            </a:r>
          </a:p>
          <a:p>
            <a:pPr lvl="1"/>
            <a:r>
              <a:rPr lang="en-US" sz="1400" dirty="0" smtClean="0"/>
              <a:t>Each time the gain was reset, the RCS was disengaged with </a:t>
            </a:r>
            <a:r>
              <a:rPr lang="en-US" sz="1400" b="1" dirty="0" smtClean="0"/>
              <a:t>no indication given to the pilot</a:t>
            </a:r>
          </a:p>
          <a:p>
            <a:endParaRPr lang="en-US" sz="1400" dirty="0" smtClean="0"/>
          </a:p>
          <a:p>
            <a:r>
              <a:rPr lang="en-US" sz="1400" dirty="0" smtClean="0"/>
              <a:t>Ground control recognized but </a:t>
            </a:r>
            <a:r>
              <a:rPr lang="en-US" sz="1400" b="1" dirty="0" smtClean="0"/>
              <a:t>did not inform the pilot </a:t>
            </a:r>
            <a:r>
              <a:rPr lang="en-US" sz="1400" dirty="0" smtClean="0"/>
              <a:t>the subsystem anomalies and furthermore advised the pilot that he was “on heading” meaning </a:t>
            </a:r>
            <a:r>
              <a:rPr lang="en-US" sz="1400" i="1" dirty="0" smtClean="0"/>
              <a:t>on track</a:t>
            </a:r>
            <a:r>
              <a:rPr lang="en-US" sz="1400" dirty="0" smtClean="0"/>
              <a:t> (no heading information was available to the controller)</a:t>
            </a:r>
          </a:p>
          <a:p>
            <a:r>
              <a:rPr lang="en-US" sz="1400" dirty="0" smtClean="0"/>
              <a:t>Ground control advised the pilot to switch to a known erroneous source of sideslip information</a:t>
            </a:r>
          </a:p>
          <a:p>
            <a:endParaRPr lang="en-US" sz="1400" dirty="0" smtClean="0"/>
          </a:p>
          <a:p>
            <a:r>
              <a:rPr lang="en-US" sz="1400" dirty="0" smtClean="0"/>
              <a:t>The pilot was coming “over the top” in a high stress/workload situation, </a:t>
            </a:r>
            <a:r>
              <a:rPr lang="en-US" sz="1400" b="1" dirty="0" smtClean="0"/>
              <a:t>possibly</a:t>
            </a:r>
            <a:r>
              <a:rPr lang="en-US" sz="1400" dirty="0" smtClean="0"/>
              <a:t> spatially disoriented</a:t>
            </a:r>
            <a:endParaRPr lang="en-US" sz="1400" dirty="0"/>
          </a:p>
          <a:p>
            <a:r>
              <a:rPr lang="en-US" sz="1400" dirty="0" smtClean="0"/>
              <a:t>The pilot recognized a control problem with the auto RCS and switched to manual control using the left stick</a:t>
            </a:r>
          </a:p>
          <a:p>
            <a:pPr lvl="1"/>
            <a:r>
              <a:rPr lang="en-US" sz="1400" dirty="0" smtClean="0"/>
              <a:t>The pilot did not disable the automatic system, as per procedure</a:t>
            </a:r>
          </a:p>
          <a:p>
            <a:endParaRPr lang="en-US" sz="1400" dirty="0" smtClean="0"/>
          </a:p>
          <a:p>
            <a:r>
              <a:rPr lang="en-US" sz="1400" dirty="0" smtClean="0"/>
              <a:t>The pilot experienced apparent mode confusion and attention tunneling caused by a </a:t>
            </a:r>
            <a:r>
              <a:rPr lang="en-US" sz="1400" b="1" dirty="0" smtClean="0"/>
              <a:t>poor ADI design</a:t>
            </a:r>
          </a:p>
          <a:p>
            <a:pPr lvl="1"/>
            <a:r>
              <a:rPr lang="en-US" sz="1400" dirty="0" smtClean="0"/>
              <a:t>Having switched the vertical ADI needle from yaw to roll mode, the pilot made control inputs consistent with having interpreted the roll needle as yaw</a:t>
            </a:r>
          </a:p>
          <a:p>
            <a:pPr lvl="1"/>
            <a:r>
              <a:rPr lang="en-US" sz="1400" dirty="0"/>
              <a:t>These inputs exacerbated the sideslip deviation</a:t>
            </a:r>
          </a:p>
          <a:p>
            <a:pPr lvl="1"/>
            <a:r>
              <a:rPr lang="en-US" sz="1400" dirty="0" smtClean="0"/>
              <a:t>Two other instruments in the vicinity of the ADI were correctly displaying off-scale aircraft nose right</a:t>
            </a:r>
          </a:p>
          <a:p>
            <a:pPr lvl="1"/>
            <a:endParaRPr lang="en-US" sz="1400" dirty="0"/>
          </a:p>
          <a:p>
            <a:endParaRPr lang="en-US" sz="1400" dirty="0" smtClean="0"/>
          </a:p>
          <a:p>
            <a:endParaRPr lang="en-US" sz="1400" dirty="0" smtClean="0"/>
          </a:p>
          <a:p>
            <a:endParaRPr lang="en-US" sz="1400" dirty="0" smtClean="0"/>
          </a:p>
          <a:p>
            <a:endParaRPr lang="en-US" sz="1400" dirty="0" smtClean="0"/>
          </a:p>
          <a:p>
            <a:endParaRPr lang="en-US" sz="1400" dirty="0" smtClean="0"/>
          </a:p>
          <a:p>
            <a:endParaRPr lang="en-US" sz="1400" dirty="0" smtClean="0"/>
          </a:p>
          <a:p>
            <a:pPr lvl="1"/>
            <a:endParaRPr lang="en-US" sz="1800" dirty="0" smtClean="0"/>
          </a:p>
          <a:p>
            <a:endParaRPr lang="en-US" sz="1800" dirty="0" smtClean="0"/>
          </a:p>
          <a:p>
            <a:pPr lvl="1"/>
            <a:endParaRPr lang="en-US" sz="1400" dirty="0" smtClean="0"/>
          </a:p>
          <a:p>
            <a:pPr lvl="1"/>
            <a:endParaRPr lang="en-US" sz="1800" dirty="0" smtClean="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9</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What happened?</a:t>
            </a:r>
            <a:endParaRPr lang="en-US" sz="2400" b="1" dirty="0"/>
          </a:p>
        </p:txBody>
      </p:sp>
    </p:spTree>
    <p:extLst>
      <p:ext uri="{BB962C8B-B14F-4D97-AF65-F5344CB8AC3E}">
        <p14:creationId xmlns:p14="http://schemas.microsoft.com/office/powerpoint/2010/main" val="99982155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143000"/>
            <a:ext cx="8610600" cy="5181600"/>
          </a:xfrm>
        </p:spPr>
        <p:txBody>
          <a:bodyPr/>
          <a:lstStyle/>
          <a:p>
            <a:r>
              <a:rPr lang="en-US" sz="1400" dirty="0"/>
              <a:t>Upon recognition that the aircraft </a:t>
            </a:r>
            <a:r>
              <a:rPr lang="en-US" sz="1400" dirty="0" smtClean="0"/>
              <a:t>rates were </a:t>
            </a:r>
            <a:r>
              <a:rPr lang="en-US" sz="1400" dirty="0"/>
              <a:t>increasing, the pilot attempted to arrest the rates but the aircraft entered a hypersonic spin</a:t>
            </a:r>
          </a:p>
          <a:p>
            <a:endParaRPr lang="en-US" sz="1400" dirty="0"/>
          </a:p>
          <a:p>
            <a:r>
              <a:rPr lang="en-US" sz="1400" dirty="0" smtClean="0"/>
              <a:t>The pilot and/or aerodynamic stability of the aircraft recovered the spin into an inverted dive at 100kft</a:t>
            </a:r>
          </a:p>
          <a:p>
            <a:endParaRPr lang="en-US" sz="1400" dirty="0"/>
          </a:p>
          <a:p>
            <a:r>
              <a:rPr lang="en-US" sz="1400" dirty="0" smtClean="0"/>
              <a:t>The electrical disturbance ceased, probably due to severing of 2A line fuses supplying the traverse probe motor</a:t>
            </a:r>
          </a:p>
          <a:p>
            <a:endParaRPr lang="en-US" sz="1400" dirty="0"/>
          </a:p>
          <a:p>
            <a:r>
              <a:rPr lang="en-US" sz="1400" dirty="0" smtClean="0"/>
              <a:t>The combination of high gain, large inputs, and violent dynamics introduced a rate-limit instability (large amplitude LCO) into the pitch SAS-servo-power actuator inner loop</a:t>
            </a:r>
          </a:p>
          <a:p>
            <a:pPr lvl="1"/>
            <a:r>
              <a:rPr lang="en-US" sz="1400" dirty="0" smtClean="0"/>
              <a:t>The rate-saturated control surface oscillations prevented recovery of the aircraft attitude in pitch or roll</a:t>
            </a:r>
          </a:p>
          <a:p>
            <a:pPr lvl="1"/>
            <a:endParaRPr lang="en-US" sz="1400" dirty="0" smtClean="0"/>
          </a:p>
          <a:p>
            <a:r>
              <a:rPr lang="en-US" sz="1400" dirty="0" smtClean="0"/>
              <a:t>Aircraft structural limits were exceeded as dynamic pressure increased on entry</a:t>
            </a:r>
          </a:p>
          <a:p>
            <a:pPr lvl="1"/>
            <a:endParaRPr lang="en-US" sz="1400" dirty="0" smtClean="0"/>
          </a:p>
          <a:p>
            <a:r>
              <a:rPr lang="en-US" sz="1400" dirty="0" smtClean="0"/>
              <a:t>Pilot did not successfully eject</a:t>
            </a:r>
          </a:p>
          <a:p>
            <a:pPr lvl="1"/>
            <a:endParaRPr lang="en-US" sz="1400" dirty="0"/>
          </a:p>
          <a:p>
            <a:pPr lvl="1"/>
            <a:endParaRPr lang="en-US" sz="1400" dirty="0" smtClean="0"/>
          </a:p>
          <a:p>
            <a:pPr lvl="1"/>
            <a:endParaRPr lang="en-US" sz="1400" dirty="0"/>
          </a:p>
          <a:p>
            <a:pPr lvl="1"/>
            <a:endParaRPr lang="en-US" sz="1400" dirty="0" smtClean="0"/>
          </a:p>
          <a:p>
            <a:pPr lvl="1"/>
            <a:endParaRPr lang="en-US" sz="1400" dirty="0"/>
          </a:p>
          <a:p>
            <a:pPr lvl="1"/>
            <a:endParaRPr lang="en-US" sz="1400" dirty="0" smtClean="0"/>
          </a:p>
          <a:p>
            <a:pPr lvl="1"/>
            <a:endParaRPr lang="en-US" sz="1400" dirty="0" smtClean="0"/>
          </a:p>
          <a:p>
            <a:endParaRPr lang="en-US" sz="1400" dirty="0" smtClean="0"/>
          </a:p>
          <a:p>
            <a:endParaRPr lang="en-US" sz="1400" dirty="0" smtClean="0"/>
          </a:p>
          <a:p>
            <a:endParaRPr lang="en-US" sz="1400" dirty="0" smtClean="0"/>
          </a:p>
          <a:p>
            <a:endParaRPr lang="en-US" sz="1400" dirty="0" smtClean="0"/>
          </a:p>
          <a:p>
            <a:pPr lvl="1"/>
            <a:endParaRPr lang="en-US" sz="1800" dirty="0" smtClean="0"/>
          </a:p>
          <a:p>
            <a:endParaRPr lang="en-US" sz="1800" dirty="0" smtClean="0"/>
          </a:p>
          <a:p>
            <a:pPr lvl="1"/>
            <a:endParaRPr lang="en-US" sz="1400" dirty="0" smtClean="0"/>
          </a:p>
          <a:p>
            <a:pPr lvl="1"/>
            <a:endParaRPr lang="en-US" sz="1800" dirty="0" smtClean="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10</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What happened?</a:t>
            </a:r>
            <a:endParaRPr lang="en-US" sz="2400" b="1" dirty="0"/>
          </a:p>
        </p:txBody>
      </p:sp>
    </p:spTree>
    <p:extLst>
      <p:ext uri="{BB962C8B-B14F-4D97-AF65-F5344CB8AC3E}">
        <p14:creationId xmlns:p14="http://schemas.microsoft.com/office/powerpoint/2010/main" val="27410397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143000"/>
            <a:ext cx="8305800" cy="4525963"/>
          </a:xfrm>
        </p:spPr>
        <p:txBody>
          <a:bodyPr/>
          <a:lstStyle/>
          <a:p>
            <a:r>
              <a:rPr lang="en-US" sz="1600" dirty="0" smtClean="0"/>
              <a:t>Vertical stabilizer with all-moving rudder; all-moving horizontal tail; wing flaps; </a:t>
            </a:r>
            <a:r>
              <a:rPr lang="en-US" sz="1600" dirty="0" err="1" smtClean="0"/>
              <a:t>speedbrakes</a:t>
            </a:r>
            <a:endParaRPr lang="en-US" sz="1600" dirty="0" smtClean="0"/>
          </a:p>
          <a:p>
            <a:r>
              <a:rPr lang="en-US" sz="1600" dirty="0" smtClean="0"/>
              <a:t>Ventral fin used for engine TV misalignment mitigation but removed in 1963 (also eliminated unstable entry lateral-directional mode)</a:t>
            </a:r>
          </a:p>
          <a:p>
            <a:r>
              <a:rPr lang="en-US" sz="1600" dirty="0" smtClean="0"/>
              <a:t>Hydraulically actuated surfaces with mechanically interlinked pilot power-assist</a:t>
            </a:r>
          </a:p>
          <a:p>
            <a:r>
              <a:rPr lang="en-US" sz="1600" dirty="0" smtClean="0"/>
              <a:t>Differential </a:t>
            </a:r>
            <a:r>
              <a:rPr lang="en-US" sz="1600" dirty="0" err="1" smtClean="0"/>
              <a:t>stabilators</a:t>
            </a:r>
            <a:r>
              <a:rPr lang="en-US" sz="1600" dirty="0" smtClean="0"/>
              <a:t> for roll control</a:t>
            </a:r>
          </a:p>
          <a:p>
            <a:r>
              <a:rPr lang="en-US" sz="1600" dirty="0" smtClean="0"/>
              <a:t>2 sets of 110 </a:t>
            </a:r>
            <a:r>
              <a:rPr lang="en-US" sz="1600" dirty="0" err="1" smtClean="0"/>
              <a:t>lbf</a:t>
            </a:r>
            <a:r>
              <a:rPr lang="en-US" sz="1600" dirty="0" smtClean="0"/>
              <a:t> RCS (“BCS”) monopropellant jets</a:t>
            </a:r>
          </a:p>
          <a:p>
            <a:endParaRPr lang="en-US" sz="1600" dirty="0" smtClean="0"/>
          </a:p>
          <a:p>
            <a:endParaRPr lang="en-US" sz="1600" dirty="0" smtClean="0"/>
          </a:p>
          <a:p>
            <a:endParaRPr lang="en-US" sz="1600" dirty="0" smtClean="0"/>
          </a:p>
          <a:p>
            <a:pPr lvl="1"/>
            <a:endParaRPr lang="en-US" sz="1600" dirty="0" smtClean="0"/>
          </a:p>
          <a:p>
            <a:pPr lvl="1"/>
            <a:endParaRPr lang="en-US" sz="1600" dirty="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11</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X-15-3 Flight Control</a:t>
            </a:r>
            <a:endParaRPr lang="en-US" sz="1200" b="1" dirty="0"/>
          </a:p>
        </p:txBody>
      </p:sp>
      <p:pic>
        <p:nvPicPr>
          <p:cNvPr id="5" name="Picture 4" descr="X-15_flight_control_surfaces.eps"/>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57400" y="2971800"/>
            <a:ext cx="4864100" cy="3276600"/>
          </a:xfrm>
          <a:prstGeom prst="rect">
            <a:avLst/>
          </a:prstGeom>
          <a:solidFill>
            <a:schemeClr val="bg1"/>
          </a:solidFill>
          <a:ln>
            <a:solidFill>
              <a:schemeClr val="tx1"/>
            </a:solidFill>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5667667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143000"/>
            <a:ext cx="8305800" cy="4525963"/>
          </a:xfrm>
        </p:spPr>
        <p:txBody>
          <a:bodyPr/>
          <a:lstStyle/>
          <a:p>
            <a:r>
              <a:rPr lang="en-US" sz="1600" dirty="0" smtClean="0"/>
              <a:t>Airframe #1 and #2 used a conventional fixed-gain (pilot-selectable) 3-axis SAS</a:t>
            </a:r>
          </a:p>
          <a:p>
            <a:r>
              <a:rPr lang="en-US" sz="1600" dirty="0" smtClean="0"/>
              <a:t>Airframe #3 used an experimental adaptive FCS, the Honeywell-developed MH-96</a:t>
            </a:r>
          </a:p>
          <a:p>
            <a:endParaRPr lang="en-US" sz="1600" dirty="0"/>
          </a:p>
          <a:p>
            <a:r>
              <a:rPr lang="en-US" sz="1600" dirty="0" smtClean="0"/>
              <a:t>MH-96 design goals:</a:t>
            </a:r>
          </a:p>
          <a:p>
            <a:pPr lvl="1"/>
            <a:r>
              <a:rPr lang="en-US" sz="1600" dirty="0" smtClean="0"/>
              <a:t>Provide automatic blending of RCS and </a:t>
            </a:r>
            <a:r>
              <a:rPr lang="en-US" sz="1600" dirty="0" err="1" smtClean="0"/>
              <a:t>aerosurfaces</a:t>
            </a:r>
            <a:r>
              <a:rPr lang="en-US" sz="1600" dirty="0" smtClean="0"/>
              <a:t> during exit and entry</a:t>
            </a:r>
          </a:p>
          <a:p>
            <a:pPr lvl="1"/>
            <a:r>
              <a:rPr lang="en-US" sz="1600" dirty="0" smtClean="0"/>
              <a:t>Provide invariant response at all flight conditions without air data or gain scheduling</a:t>
            </a:r>
          </a:p>
          <a:p>
            <a:pPr lvl="1"/>
            <a:r>
              <a:rPr lang="en-US" sz="1600" dirty="0" smtClean="0"/>
              <a:t>Overcome limitations of predicting aerodynamic parameters</a:t>
            </a:r>
          </a:p>
          <a:p>
            <a:pPr lvl="1"/>
            <a:endParaRPr lang="en-US" sz="1600" dirty="0"/>
          </a:p>
          <a:p>
            <a:r>
              <a:rPr lang="en-US" sz="1600" dirty="0" smtClean="0"/>
              <a:t>The MH-96 was a relatively advanced form of forward gain adaptive control </a:t>
            </a:r>
          </a:p>
          <a:p>
            <a:pPr lvl="1"/>
            <a:r>
              <a:rPr lang="en-US" sz="1600" dirty="0" smtClean="0"/>
              <a:t>Modulate the loop gain of the otherwise fixed-structure SAS inner loop to maximize performance while maintaining stability</a:t>
            </a:r>
          </a:p>
          <a:p>
            <a:pPr lvl="1"/>
            <a:r>
              <a:rPr lang="en-US" sz="1600" dirty="0" smtClean="0"/>
              <a:t>Maintain a limit cycle of a prescribed amplitude in the loop at the maximum forward gain</a:t>
            </a:r>
          </a:p>
          <a:p>
            <a:pPr lvl="1"/>
            <a:endParaRPr lang="en-US" sz="1600" dirty="0"/>
          </a:p>
          <a:p>
            <a:pPr lvl="1"/>
            <a:endParaRPr lang="en-US" sz="1600" dirty="0" smtClean="0"/>
          </a:p>
          <a:p>
            <a:pPr lvl="1"/>
            <a:endParaRPr lang="en-US" sz="1600" dirty="0"/>
          </a:p>
          <a:p>
            <a:pPr lvl="1"/>
            <a:endParaRPr lang="en-US" sz="1600" dirty="0" smtClean="0"/>
          </a:p>
          <a:p>
            <a:pPr lvl="1"/>
            <a:endParaRPr lang="en-US" sz="1600" dirty="0"/>
          </a:p>
          <a:p>
            <a:endParaRPr lang="en-US" sz="1600" dirty="0" smtClean="0"/>
          </a:p>
          <a:p>
            <a:endParaRPr lang="en-US" sz="1600" dirty="0" smtClean="0"/>
          </a:p>
          <a:p>
            <a:pPr lvl="1"/>
            <a:endParaRPr lang="en-US" sz="1600" dirty="0" smtClean="0"/>
          </a:p>
          <a:p>
            <a:pPr lvl="1"/>
            <a:endParaRPr lang="en-US" sz="1600" dirty="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12</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X-15-3 Adaptive Flight Control System</a:t>
            </a:r>
            <a:endParaRPr lang="en-US" sz="1200" b="1" dirty="0"/>
          </a:p>
        </p:txBody>
      </p:sp>
      <p:pic>
        <p:nvPicPr>
          <p:cNvPr id="6" name="Picture 5" descr="FGAC_generic.eps"/>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14600" y="4800600"/>
            <a:ext cx="3733800" cy="1452033"/>
          </a:xfrm>
          <a:prstGeom prst="rect">
            <a:avLst/>
          </a:prstGeom>
        </p:spPr>
      </p:pic>
    </p:spTree>
    <p:extLst>
      <p:ext uri="{BB962C8B-B14F-4D97-AF65-F5344CB8AC3E}">
        <p14:creationId xmlns:p14="http://schemas.microsoft.com/office/powerpoint/2010/main" val="402984229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143000"/>
            <a:ext cx="8305800" cy="4525963"/>
          </a:xfrm>
        </p:spPr>
        <p:txBody>
          <a:bodyPr/>
          <a:lstStyle/>
          <a:p>
            <a:r>
              <a:rPr lang="en-US" sz="1600" dirty="0" smtClean="0"/>
              <a:t>Small amplitude </a:t>
            </a:r>
            <a:r>
              <a:rPr lang="en-US" sz="1600" dirty="0" err="1" smtClean="0"/>
              <a:t>servoactuator</a:t>
            </a:r>
            <a:r>
              <a:rPr lang="en-US" sz="1600" dirty="0" smtClean="0"/>
              <a:t> LCO was recognized to be nearly invariant with respect to flight condition (typ. 2-4 Hz)</a:t>
            </a:r>
          </a:p>
          <a:p>
            <a:pPr lvl="1"/>
            <a:r>
              <a:rPr lang="en-US" sz="1600" dirty="0" smtClean="0"/>
              <a:t>Loop shape could be maintained with filters for nearly constant phase margin</a:t>
            </a:r>
          </a:p>
          <a:p>
            <a:pPr lvl="1"/>
            <a:r>
              <a:rPr lang="en-US" sz="1600" dirty="0" smtClean="0"/>
              <a:t>Adaptive law modulates the inner loop gain to maintain an LCO set point amplitude</a:t>
            </a:r>
          </a:p>
          <a:p>
            <a:pPr lvl="1"/>
            <a:r>
              <a:rPr lang="en-US" sz="1600" dirty="0" smtClean="0"/>
              <a:t>Adaptive gain provides invariant response as the effective loop gain varies with Mach number, dynamic pressure, etc.</a:t>
            </a:r>
          </a:p>
          <a:p>
            <a:pPr lvl="1"/>
            <a:r>
              <a:rPr lang="en-US" sz="1600" dirty="0" smtClean="0"/>
              <a:t>“Model” is a 1</a:t>
            </a:r>
            <a:r>
              <a:rPr lang="en-US" sz="1600" baseline="30000" dirty="0" smtClean="0"/>
              <a:t>st</a:t>
            </a:r>
            <a:r>
              <a:rPr lang="en-US" sz="1600" dirty="0" smtClean="0"/>
              <a:t>-order LPF</a:t>
            </a:r>
          </a:p>
          <a:p>
            <a:pPr lvl="1"/>
            <a:r>
              <a:rPr lang="en-US" sz="1600" dirty="0" smtClean="0"/>
              <a:t>Other than filters, inner loop of SAS is identical to fixed-gain system</a:t>
            </a:r>
          </a:p>
          <a:p>
            <a:pPr lvl="1"/>
            <a:endParaRPr lang="en-US" sz="1600" dirty="0" smtClean="0"/>
          </a:p>
          <a:p>
            <a:pPr lvl="1"/>
            <a:endParaRPr lang="en-US" sz="1600" dirty="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13</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MH-96 Design</a:t>
            </a:r>
            <a:endParaRPr lang="en-US" sz="1200" b="1" dirty="0"/>
          </a:p>
        </p:txBody>
      </p:sp>
      <p:pic>
        <p:nvPicPr>
          <p:cNvPr id="8" name="Picture 7" descr="MH-96-block_Mellen.eps"/>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400" y="3352800"/>
            <a:ext cx="4419600" cy="2773082"/>
          </a:xfrm>
          <a:prstGeom prst="rect">
            <a:avLst/>
          </a:prstGeom>
        </p:spPr>
      </p:pic>
      <p:pic>
        <p:nvPicPr>
          <p:cNvPr id="6" name="Picture 5" descr="adaptive_gain_modulation_Mellen.pn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800600" y="3657600"/>
            <a:ext cx="4114800" cy="2586914"/>
          </a:xfrm>
          <a:prstGeom prst="rect">
            <a:avLst/>
          </a:prstGeom>
        </p:spPr>
      </p:pic>
    </p:spTree>
    <p:extLst>
      <p:ext uri="{BB962C8B-B14F-4D97-AF65-F5344CB8AC3E}">
        <p14:creationId xmlns:p14="http://schemas.microsoft.com/office/powerpoint/2010/main" val="35233877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36637"/>
            <a:ext cx="8305800" cy="4525963"/>
          </a:xfrm>
        </p:spPr>
        <p:txBody>
          <a:bodyPr/>
          <a:lstStyle/>
          <a:p>
            <a:r>
              <a:rPr lang="en-US" sz="1600" dirty="0"/>
              <a:t>Dual-string monopropellant 3-axis RCS system (110 </a:t>
            </a:r>
            <a:r>
              <a:rPr lang="en-US" sz="1600" dirty="0" err="1"/>
              <a:t>lbf</a:t>
            </a:r>
            <a:r>
              <a:rPr lang="en-US" sz="1600" dirty="0"/>
              <a:t> jets)</a:t>
            </a:r>
          </a:p>
          <a:p>
            <a:r>
              <a:rPr lang="en-US" sz="1600" dirty="0" smtClean="0"/>
              <a:t>#1 and #2 airframes had an auto RCS system (reaction augmentation system or RAS)</a:t>
            </a:r>
          </a:p>
          <a:p>
            <a:pPr lvl="1"/>
            <a:r>
              <a:rPr lang="en-US" sz="1600" dirty="0" smtClean="0"/>
              <a:t>Rate damping mode only (single-string jets)</a:t>
            </a:r>
          </a:p>
          <a:p>
            <a:pPr lvl="1"/>
            <a:r>
              <a:rPr lang="en-US" sz="1600" dirty="0" smtClean="0"/>
              <a:t>Engaged/disengaged manually by the pilot during the ballistic phase</a:t>
            </a:r>
          </a:p>
          <a:p>
            <a:pPr lvl="1"/>
            <a:r>
              <a:rPr lang="en-US" sz="1600" dirty="0" smtClean="0"/>
              <a:t>Controlled by LH stick (dual-string jets) – pilot could override auto system</a:t>
            </a:r>
          </a:p>
          <a:p>
            <a:pPr lvl="1"/>
            <a:endParaRPr lang="en-US" sz="1600" dirty="0" smtClean="0"/>
          </a:p>
          <a:p>
            <a:r>
              <a:rPr lang="en-US" sz="1600" dirty="0" smtClean="0"/>
              <a:t>The MH-96 added two major features</a:t>
            </a:r>
          </a:p>
          <a:p>
            <a:pPr lvl="1"/>
            <a:r>
              <a:rPr lang="en-US" sz="1600" dirty="0" smtClean="0"/>
              <a:t>Hold modes (based on IMU attitude reference and/or alpha/beta reference)</a:t>
            </a:r>
          </a:p>
          <a:p>
            <a:pPr lvl="1"/>
            <a:r>
              <a:rPr lang="en-US" sz="1600" dirty="0" smtClean="0"/>
              <a:t>Automatic engage/disengage of the RCS (“R/C AUTO”) based on adaptive gain level with control through the RH stick</a:t>
            </a:r>
          </a:p>
          <a:p>
            <a:pPr lvl="1"/>
            <a:endParaRPr lang="en-US" sz="1600" dirty="0"/>
          </a:p>
          <a:p>
            <a:r>
              <a:rPr lang="en-US" sz="1600" dirty="0" smtClean="0"/>
              <a:t>The “R/C AUTO” mode was well-liked; it increased attitude control accuracy, reduced propellant expenditure, and decreased pilot workload</a:t>
            </a:r>
          </a:p>
          <a:p>
            <a:endParaRPr lang="en-US" sz="1600" dirty="0" smtClean="0"/>
          </a:p>
          <a:p>
            <a:r>
              <a:rPr lang="en-US" sz="1600" dirty="0" smtClean="0"/>
              <a:t>X-15-3 was used primarily for altitude flights due to increased reliability and decreased pilot workload associated with the MH-96</a:t>
            </a:r>
            <a:endParaRPr lang="en-US" sz="1600" dirty="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14</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X-15 RCS and the MH-96</a:t>
            </a:r>
            <a:endParaRPr lang="en-US" sz="1200" b="1" dirty="0"/>
          </a:p>
        </p:txBody>
      </p:sp>
    </p:spTree>
    <p:extLst>
      <p:ext uri="{BB962C8B-B14F-4D97-AF65-F5344CB8AC3E}">
        <p14:creationId xmlns:p14="http://schemas.microsoft.com/office/powerpoint/2010/main" val="37865742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143000"/>
            <a:ext cx="8305800" cy="4525963"/>
          </a:xfrm>
        </p:spPr>
        <p:txBody>
          <a:bodyPr/>
          <a:lstStyle/>
          <a:p>
            <a:r>
              <a:rPr lang="en-US" sz="1600" dirty="0" smtClean="0"/>
              <a:t>Pilot display of MH-96 behavior was substantially absent from the design</a:t>
            </a:r>
          </a:p>
          <a:p>
            <a:pPr lvl="1"/>
            <a:r>
              <a:rPr lang="en-US" sz="1600" b="1" dirty="0" smtClean="0"/>
              <a:t>No indication of “R/C AUTO” engage/disengage provided to the pilot</a:t>
            </a:r>
          </a:p>
          <a:p>
            <a:pPr lvl="1"/>
            <a:r>
              <a:rPr lang="en-US" sz="1600" dirty="0" smtClean="0"/>
              <a:t>Initial location of MH-96 status panel could not be seen by the pilot with head restraint</a:t>
            </a:r>
          </a:p>
          <a:p>
            <a:pPr lvl="1"/>
            <a:r>
              <a:rPr lang="en-US" sz="1600" dirty="0" smtClean="0"/>
              <a:t>Mechanical interlink with the pilot was problematic</a:t>
            </a:r>
          </a:p>
          <a:p>
            <a:endParaRPr lang="en-US" sz="1600" dirty="0" smtClean="0"/>
          </a:p>
          <a:p>
            <a:r>
              <a:rPr lang="en-US" sz="1600" dirty="0" smtClean="0"/>
              <a:t>Multiple features developed and tested for forward legacy to future missions (e.g. X-20) that were unused by X-15 pilots but remained in the design (multiple hold modes, display modes)</a:t>
            </a:r>
          </a:p>
          <a:p>
            <a:endParaRPr lang="en-US" sz="1600" dirty="0" smtClean="0"/>
          </a:p>
          <a:p>
            <a:r>
              <a:rPr lang="en-US" sz="1600" dirty="0" smtClean="0"/>
              <a:t>Markedly complex human interface to the flight control system</a:t>
            </a:r>
          </a:p>
          <a:p>
            <a:pPr lvl="1"/>
            <a:r>
              <a:rPr lang="en-US" sz="1600" dirty="0" smtClean="0"/>
              <a:t>Partly driven by putting the MH-96 “on top of” an existing manual-hydraulic SAS/FCS</a:t>
            </a:r>
          </a:p>
          <a:p>
            <a:pPr marL="0" indent="0">
              <a:buNone/>
            </a:pPr>
            <a:r>
              <a:rPr lang="en-US" sz="1600" i="1" dirty="0" smtClean="0"/>
              <a:t>	</a:t>
            </a:r>
            <a:endParaRPr lang="en-US" sz="1600" b="1" i="1" dirty="0" smtClean="0"/>
          </a:p>
          <a:p>
            <a:r>
              <a:rPr lang="en-US" sz="1600" b="1" i="1" dirty="0" smtClean="0"/>
              <a:t>Design was such that a malfunction could prevent access to a critical control function without the pilot’s knowledge</a:t>
            </a:r>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15</a:t>
            </a:fld>
            <a:endParaRPr lang="en-US"/>
          </a:p>
        </p:txBody>
      </p:sp>
      <p:sp>
        <p:nvSpPr>
          <p:cNvPr id="7" name="TextBox 6"/>
          <p:cNvSpPr txBox="1"/>
          <p:nvPr/>
        </p:nvSpPr>
        <p:spPr>
          <a:xfrm>
            <a:off x="457200" y="381000"/>
            <a:ext cx="6477000" cy="461665"/>
          </a:xfrm>
          <a:prstGeom prst="rect">
            <a:avLst/>
          </a:prstGeom>
          <a:noFill/>
        </p:spPr>
        <p:txBody>
          <a:bodyPr wrap="square" rtlCol="0">
            <a:spAutoFit/>
          </a:bodyPr>
          <a:lstStyle/>
          <a:p>
            <a:r>
              <a:rPr lang="en-US" sz="2400" b="1" dirty="0" smtClean="0"/>
              <a:t>MH-96 Design Issues (Human Factors)</a:t>
            </a:r>
            <a:endParaRPr lang="en-US" sz="1200" b="1" dirty="0"/>
          </a:p>
        </p:txBody>
      </p:sp>
    </p:spTree>
    <p:extLst>
      <p:ext uri="{BB962C8B-B14F-4D97-AF65-F5344CB8AC3E}">
        <p14:creationId xmlns:p14="http://schemas.microsoft.com/office/powerpoint/2010/main" val="350999518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143000"/>
            <a:ext cx="8305800" cy="4525963"/>
          </a:xfrm>
        </p:spPr>
        <p:txBody>
          <a:bodyPr/>
          <a:lstStyle/>
          <a:p>
            <a:r>
              <a:rPr lang="en-US" sz="1600" dirty="0" smtClean="0"/>
              <a:t>Actual hysteresis effects exceeded those provided to Honeywell for design</a:t>
            </a:r>
          </a:p>
          <a:p>
            <a:pPr lvl="1"/>
            <a:r>
              <a:rPr lang="en-US" sz="1600" dirty="0" smtClean="0"/>
              <a:t>Lowered LCO frequency and allowed brief periods of supercritical operation</a:t>
            </a:r>
          </a:p>
          <a:p>
            <a:r>
              <a:rPr lang="en-US" sz="1600" dirty="0" smtClean="0"/>
              <a:t>Coupling from RCS firings and pilot inputs reduced the gain, causing RCS disengages</a:t>
            </a:r>
          </a:p>
          <a:p>
            <a:pPr lvl="1"/>
            <a:r>
              <a:rPr lang="en-US" sz="1600" dirty="0" smtClean="0"/>
              <a:t>This led to the inclusion of the wide hysteresis band on the engage logic</a:t>
            </a:r>
          </a:p>
          <a:p>
            <a:r>
              <a:rPr lang="en-US" sz="1600" dirty="0" smtClean="0"/>
              <a:t>Unexplained servo transient anomalies appeared in flight, probably due to EMI</a:t>
            </a:r>
          </a:p>
          <a:p>
            <a:pPr lvl="1"/>
            <a:r>
              <a:rPr lang="en-US" sz="1600" dirty="0" smtClean="0"/>
              <a:t>This was never resolved as it was considered a benign behavior</a:t>
            </a:r>
          </a:p>
          <a:p>
            <a:pPr lvl="1"/>
            <a:r>
              <a:rPr lang="en-US" sz="1600" dirty="0" smtClean="0"/>
              <a:t>Caused channel </a:t>
            </a:r>
            <a:r>
              <a:rPr lang="en-US" sz="1600" dirty="0" err="1" smtClean="0"/>
              <a:t>tripouts</a:t>
            </a:r>
            <a:r>
              <a:rPr lang="en-US" sz="1600" dirty="0" smtClean="0"/>
              <a:t> due to false positive detection in failure monitor circuits</a:t>
            </a:r>
          </a:p>
          <a:p>
            <a:pPr lvl="1"/>
            <a:r>
              <a:rPr lang="en-US" sz="1600" dirty="0" smtClean="0"/>
              <a:t>In both cases, system was designed to delay “up” adaptation to suppress transients</a:t>
            </a:r>
          </a:p>
          <a:p>
            <a:pPr lvl="1"/>
            <a:endParaRPr lang="en-US" sz="1600" dirty="0"/>
          </a:p>
          <a:p>
            <a:r>
              <a:rPr lang="en-US" sz="1600" dirty="0" smtClean="0"/>
              <a:t>The MH-96 inner loop had a latent design error resulting in an unstable large-amplitude LCO</a:t>
            </a:r>
          </a:p>
          <a:p>
            <a:pPr lvl="1"/>
            <a:r>
              <a:rPr lang="en-US" sz="1600" dirty="0" smtClean="0"/>
              <a:t>This LCO destroyed the aircraft on flight 3-65</a:t>
            </a:r>
          </a:p>
          <a:p>
            <a:pPr lvl="1"/>
            <a:r>
              <a:rPr lang="en-US" sz="1600" dirty="0" smtClean="0"/>
              <a:t>The causes have apparently never been fully understood</a:t>
            </a:r>
          </a:p>
          <a:p>
            <a:endParaRPr lang="en-US" sz="1600" dirty="0" smtClean="0"/>
          </a:p>
          <a:p>
            <a:endParaRPr lang="en-US" sz="1600" dirty="0" smtClean="0"/>
          </a:p>
          <a:p>
            <a:endParaRPr lang="en-US" sz="1600" dirty="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16</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MH-96 Design Issues (Flight Control)</a:t>
            </a:r>
            <a:endParaRPr lang="en-US" sz="1200" b="1" dirty="0"/>
          </a:p>
        </p:txBody>
      </p:sp>
    </p:spTree>
    <p:extLst>
      <p:ext uri="{BB962C8B-B14F-4D97-AF65-F5344CB8AC3E}">
        <p14:creationId xmlns:p14="http://schemas.microsoft.com/office/powerpoint/2010/main" val="348595891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143000"/>
            <a:ext cx="8305800" cy="4525963"/>
          </a:xfrm>
        </p:spPr>
        <p:txBody>
          <a:bodyPr/>
          <a:lstStyle/>
          <a:p>
            <a:r>
              <a:rPr lang="en-US" sz="1600" dirty="0" smtClean="0"/>
              <a:t>In May 1960 a severe </a:t>
            </a:r>
            <a:r>
              <a:rPr lang="en-US" sz="1600" i="1" dirty="0" smtClean="0"/>
              <a:t>high-frequency </a:t>
            </a:r>
            <a:r>
              <a:rPr lang="en-US" sz="1600" dirty="0" smtClean="0"/>
              <a:t>SAS LCO was discovered on airframe #2</a:t>
            </a:r>
          </a:p>
          <a:p>
            <a:pPr lvl="1"/>
            <a:r>
              <a:rPr lang="en-US" sz="1600" dirty="0" smtClean="0"/>
              <a:t>12-13 Hz oscillation involving </a:t>
            </a:r>
            <a:r>
              <a:rPr lang="en-US" sz="1600" dirty="0" err="1" smtClean="0"/>
              <a:t>servoelastic</a:t>
            </a:r>
            <a:r>
              <a:rPr lang="en-US" sz="1600" dirty="0" smtClean="0"/>
              <a:t> coupling of the </a:t>
            </a:r>
            <a:r>
              <a:rPr lang="en-US" sz="1600" dirty="0" err="1" smtClean="0"/>
              <a:t>stabilators</a:t>
            </a:r>
            <a:r>
              <a:rPr lang="en-US" sz="1600" dirty="0" smtClean="0"/>
              <a:t> (TWD effect)</a:t>
            </a:r>
          </a:p>
          <a:p>
            <a:pPr lvl="1"/>
            <a:r>
              <a:rPr lang="en-US" sz="1600" dirty="0" smtClean="0"/>
              <a:t>NASA FRC maintained the SAS for the fixed-gain airframes</a:t>
            </a:r>
          </a:p>
          <a:p>
            <a:pPr lvl="1"/>
            <a:r>
              <a:rPr lang="en-US" sz="1600" dirty="0" smtClean="0"/>
              <a:t>FRC redesigned the fixed-gain SAS filters to mitigate the LCO and successfully installed and verified the filter change using the HWIL </a:t>
            </a:r>
            <a:r>
              <a:rPr lang="en-US" sz="1600" dirty="0" err="1" smtClean="0"/>
              <a:t>sim</a:t>
            </a:r>
            <a:r>
              <a:rPr lang="en-US" sz="1600" dirty="0" smtClean="0"/>
              <a:t> and flight tests</a:t>
            </a:r>
          </a:p>
          <a:p>
            <a:pPr lvl="1"/>
            <a:r>
              <a:rPr lang="en-US" sz="1600" dirty="0" smtClean="0"/>
              <a:t>No further problems with the 13 Hz LCO were seen on airframe #1 and #2</a:t>
            </a:r>
          </a:p>
          <a:p>
            <a:endParaRPr lang="en-US" sz="1600" dirty="0"/>
          </a:p>
          <a:p>
            <a:r>
              <a:rPr lang="en-US" sz="1600" dirty="0" smtClean="0"/>
              <a:t>MH-96 still in development at this time</a:t>
            </a:r>
          </a:p>
          <a:p>
            <a:pPr lvl="1"/>
            <a:r>
              <a:rPr lang="en-US" sz="1600" dirty="0" smtClean="0"/>
              <a:t>FRC sent a basic model of the structural dynamics to Honeywell for evaluation</a:t>
            </a:r>
          </a:p>
          <a:p>
            <a:pPr lvl="1"/>
            <a:r>
              <a:rPr lang="en-US" sz="1600" dirty="0" smtClean="0"/>
              <a:t>Honeywell concluded that a redesign of their inner loop would also be required and created their own notch filter to mitigate the issue</a:t>
            </a:r>
          </a:p>
          <a:p>
            <a:pPr lvl="1"/>
            <a:r>
              <a:rPr lang="en-US" sz="1600" dirty="0" smtClean="0"/>
              <a:t>The first flight of the MH-96 was scheduled for December 1961 and the FCS was in the final hardware qualification stages</a:t>
            </a:r>
          </a:p>
          <a:p>
            <a:pPr lvl="1"/>
            <a:r>
              <a:rPr lang="en-US" sz="1600" dirty="0" smtClean="0"/>
              <a:t>A filter modification was rushed for inclusion in the MH-96 design (</a:t>
            </a:r>
            <a:r>
              <a:rPr lang="en-US" sz="1600" i="1" dirty="0" smtClean="0"/>
              <a:t>hardware</a:t>
            </a:r>
            <a:r>
              <a:rPr lang="en-US" sz="1600" dirty="0" smtClean="0"/>
              <a:t> filters)</a:t>
            </a:r>
          </a:p>
          <a:p>
            <a:endParaRPr lang="en-US" sz="1600" dirty="0" smtClean="0"/>
          </a:p>
          <a:p>
            <a:r>
              <a:rPr lang="en-US" sz="1600" dirty="0" smtClean="0"/>
              <a:t>FRC used a nonlinear model of the actuator, Honeywell did not</a:t>
            </a:r>
          </a:p>
          <a:p>
            <a:pPr lvl="1"/>
            <a:r>
              <a:rPr lang="en-US" sz="1600" dirty="0" smtClean="0"/>
              <a:t>Honeywell did not evaluate the nonlinear effects or fully regression test the modification</a:t>
            </a:r>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17</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MH-96 Large Amplitude LCO (I)</a:t>
            </a:r>
            <a:endParaRPr lang="en-US" sz="1200" b="1" dirty="0"/>
          </a:p>
        </p:txBody>
      </p:sp>
    </p:spTree>
    <p:extLst>
      <p:ext uri="{BB962C8B-B14F-4D97-AF65-F5344CB8AC3E}">
        <p14:creationId xmlns:p14="http://schemas.microsoft.com/office/powerpoint/2010/main" val="212293149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18</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MH-96 Large Amplitude LCO (II)</a:t>
            </a:r>
            <a:endParaRPr lang="en-US" sz="1200" b="1" dirty="0"/>
          </a:p>
        </p:txBody>
      </p:sp>
      <p:pic>
        <p:nvPicPr>
          <p:cNvPr id="6" name="Picture 5" descr="Screen Shot 2014-02-19 at 12.27.17 PM.png"/>
          <p:cNvPicPr>
            <a:picLocks noChangeAspect="1"/>
          </p:cNvPicPr>
          <p:nvPr/>
        </p:nvPicPr>
        <p:blipFill>
          <a:blip r:embed="rId2">
            <a:extLst>
              <a:ext uri="{28A0092B-C50C-407E-A947-70E740481C1C}">
                <a14:useLocalDpi xmlns:a14="http://schemas.microsoft.com/office/drawing/2010/main"/>
              </a:ext>
            </a:extLst>
          </a:blip>
          <a:stretch>
            <a:fillRect/>
          </a:stretch>
        </p:blipFill>
        <p:spPr>
          <a:xfrm rot="5400000">
            <a:off x="1405459" y="499540"/>
            <a:ext cx="1915375" cy="4269094"/>
          </a:xfrm>
          <a:prstGeom prst="rect">
            <a:avLst/>
          </a:prstGeom>
          <a:ln>
            <a:solidFill>
              <a:schemeClr val="tx1"/>
            </a:solidFill>
          </a:ln>
        </p:spPr>
      </p:pic>
      <p:pic>
        <p:nvPicPr>
          <p:cNvPr id="8" name="Picture 7" descr="Screen Shot 2014-02-19 at 12.30.51 PM.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33400" y="4038600"/>
            <a:ext cx="3402229" cy="1219200"/>
          </a:xfrm>
          <a:prstGeom prst="rect">
            <a:avLst/>
          </a:prstGeom>
          <a:ln>
            <a:solidFill>
              <a:schemeClr val="tx1"/>
            </a:solidFill>
          </a:ln>
        </p:spPr>
      </p:pic>
      <p:sp>
        <p:nvSpPr>
          <p:cNvPr id="9" name="Rounded Rectangle 8"/>
          <p:cNvSpPr/>
          <p:nvPr/>
        </p:nvSpPr>
        <p:spPr>
          <a:xfrm>
            <a:off x="228600" y="1456847"/>
            <a:ext cx="4191000" cy="295753"/>
          </a:xfrm>
          <a:prstGeom prst="roundRect">
            <a:avLst>
              <a:gd name="adj" fmla="val 8319"/>
            </a:avLst>
          </a:prstGeom>
          <a:solidFill>
            <a:schemeClr val="accent6"/>
          </a:solidFill>
          <a:ln>
            <a:solidFill>
              <a:schemeClr val="tx1"/>
            </a:solidFill>
          </a:ln>
        </p:spPr>
        <p:style>
          <a:lnRef idx="1">
            <a:schemeClr val="accent1"/>
          </a:lnRef>
          <a:fillRef idx="3">
            <a:schemeClr val="accent1"/>
          </a:fillRef>
          <a:effectRef idx="2">
            <a:schemeClr val="accent1"/>
          </a:effectRef>
          <a:fontRef idx="minor">
            <a:schemeClr val="lt1"/>
          </a:fontRef>
        </p:style>
        <p:txBody>
          <a:bodyPr/>
          <a:lstStyle/>
          <a:p>
            <a:r>
              <a:rPr lang="en-US" sz="1400" dirty="0" smtClean="0">
                <a:solidFill>
                  <a:schemeClr val="tx1"/>
                </a:solidFill>
              </a:rPr>
              <a:t>NASA FRC Model of Power Actuator (excluding servo)</a:t>
            </a:r>
          </a:p>
          <a:p>
            <a:endParaRPr lang="en-US" sz="1400" dirty="0" smtClean="0">
              <a:solidFill>
                <a:schemeClr val="tx1"/>
              </a:solidFill>
            </a:endParaRPr>
          </a:p>
          <a:p>
            <a:endParaRPr lang="en-US" sz="1400" dirty="0" smtClean="0">
              <a:solidFill>
                <a:schemeClr val="tx1"/>
              </a:solidFill>
            </a:endParaRPr>
          </a:p>
          <a:p>
            <a:endParaRPr lang="en-US" sz="1400" dirty="0">
              <a:solidFill>
                <a:schemeClr val="tx1"/>
              </a:solidFill>
            </a:endParaRPr>
          </a:p>
        </p:txBody>
      </p:sp>
      <p:sp>
        <p:nvSpPr>
          <p:cNvPr id="10" name="Rounded Rectangle 9"/>
          <p:cNvSpPr/>
          <p:nvPr/>
        </p:nvSpPr>
        <p:spPr>
          <a:xfrm>
            <a:off x="457200" y="3886200"/>
            <a:ext cx="1828800" cy="295753"/>
          </a:xfrm>
          <a:prstGeom prst="roundRect">
            <a:avLst>
              <a:gd name="adj" fmla="val 8319"/>
            </a:avLst>
          </a:prstGeom>
          <a:solidFill>
            <a:schemeClr val="accent6"/>
          </a:solidFill>
          <a:ln>
            <a:solidFill>
              <a:schemeClr val="tx1"/>
            </a:solidFill>
          </a:ln>
        </p:spPr>
        <p:style>
          <a:lnRef idx="1">
            <a:schemeClr val="accent1"/>
          </a:lnRef>
          <a:fillRef idx="3">
            <a:schemeClr val="accent1"/>
          </a:fillRef>
          <a:effectRef idx="2">
            <a:schemeClr val="accent1"/>
          </a:effectRef>
          <a:fontRef idx="minor">
            <a:schemeClr val="lt1"/>
          </a:fontRef>
        </p:style>
        <p:txBody>
          <a:bodyPr/>
          <a:lstStyle/>
          <a:p>
            <a:r>
              <a:rPr lang="en-US" sz="1400" dirty="0" smtClean="0">
                <a:solidFill>
                  <a:schemeClr val="tx1"/>
                </a:solidFill>
              </a:rPr>
              <a:t>Honeywell Model</a:t>
            </a:r>
          </a:p>
          <a:p>
            <a:endParaRPr lang="en-US" sz="1400" dirty="0" smtClean="0">
              <a:solidFill>
                <a:schemeClr val="tx1"/>
              </a:solidFill>
            </a:endParaRPr>
          </a:p>
          <a:p>
            <a:endParaRPr lang="en-US" sz="1400" dirty="0">
              <a:solidFill>
                <a:schemeClr val="tx1"/>
              </a:solidFill>
            </a:endParaRPr>
          </a:p>
        </p:txBody>
      </p:sp>
      <p:sp>
        <p:nvSpPr>
          <p:cNvPr id="12" name="Rounded Rectangle 11"/>
          <p:cNvSpPr/>
          <p:nvPr/>
        </p:nvSpPr>
        <p:spPr>
          <a:xfrm>
            <a:off x="4724400" y="1371600"/>
            <a:ext cx="4267200" cy="295753"/>
          </a:xfrm>
          <a:prstGeom prst="roundRect">
            <a:avLst>
              <a:gd name="adj" fmla="val 8319"/>
            </a:avLst>
          </a:prstGeom>
          <a:solidFill>
            <a:schemeClr val="accent6"/>
          </a:solidFill>
          <a:ln>
            <a:solidFill>
              <a:schemeClr val="tx1"/>
            </a:solidFill>
          </a:ln>
        </p:spPr>
        <p:style>
          <a:lnRef idx="1">
            <a:schemeClr val="accent1"/>
          </a:lnRef>
          <a:fillRef idx="3">
            <a:schemeClr val="accent1"/>
          </a:fillRef>
          <a:effectRef idx="2">
            <a:schemeClr val="accent1"/>
          </a:effectRef>
          <a:fontRef idx="minor">
            <a:schemeClr val="lt1"/>
          </a:fontRef>
        </p:style>
        <p:txBody>
          <a:bodyPr/>
          <a:lstStyle/>
          <a:p>
            <a:pPr algn="ctr"/>
            <a:r>
              <a:rPr lang="en-US" sz="1400" dirty="0" smtClean="0">
                <a:solidFill>
                  <a:schemeClr val="tx1"/>
                </a:solidFill>
              </a:rPr>
              <a:t>Linear Versus NL Model (rate saturated, 15 </a:t>
            </a:r>
            <a:r>
              <a:rPr lang="en-US" sz="1400" dirty="0" err="1" smtClean="0">
                <a:solidFill>
                  <a:schemeClr val="tx1"/>
                </a:solidFill>
              </a:rPr>
              <a:t>deg</a:t>
            </a:r>
            <a:r>
              <a:rPr lang="en-US" sz="1400" dirty="0">
                <a:solidFill>
                  <a:schemeClr val="tx1"/>
                </a:solidFill>
              </a:rPr>
              <a:t> </a:t>
            </a:r>
            <a:r>
              <a:rPr lang="en-US" sz="1400" dirty="0" smtClean="0">
                <a:solidFill>
                  <a:schemeClr val="tx1"/>
                </a:solidFill>
              </a:rPr>
              <a:t>input)</a:t>
            </a:r>
          </a:p>
          <a:p>
            <a:endParaRPr lang="en-US" sz="1400" dirty="0">
              <a:solidFill>
                <a:schemeClr val="tx1"/>
              </a:solidFill>
            </a:endParaRPr>
          </a:p>
        </p:txBody>
      </p:sp>
      <p:sp>
        <p:nvSpPr>
          <p:cNvPr id="2" name="Rectangle 1"/>
          <p:cNvSpPr/>
          <p:nvPr/>
        </p:nvSpPr>
        <p:spPr>
          <a:xfrm>
            <a:off x="2057400" y="5410200"/>
            <a:ext cx="4572000" cy="830997"/>
          </a:xfrm>
          <a:prstGeom prst="rect">
            <a:avLst/>
          </a:prstGeom>
        </p:spPr>
        <p:txBody>
          <a:bodyPr>
            <a:spAutoFit/>
          </a:bodyPr>
          <a:lstStyle/>
          <a:p>
            <a:r>
              <a:rPr lang="en-US" sz="1600" dirty="0" smtClean="0"/>
              <a:t>Rate and servo </a:t>
            </a:r>
            <a:r>
              <a:rPr lang="en-US" sz="1600" dirty="0"/>
              <a:t>saturation causes a substantial change in the ideal frequency response characteristics of an actuator</a:t>
            </a:r>
          </a:p>
        </p:txBody>
      </p:sp>
      <p:pic>
        <p:nvPicPr>
          <p:cNvPr id="5" name="Picture 4" descr="actuator_differences.eps"/>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557183" y="1905000"/>
            <a:ext cx="4586817" cy="3440113"/>
          </a:xfrm>
          <a:prstGeom prst="rect">
            <a:avLst/>
          </a:prstGeom>
        </p:spPr>
      </p:pic>
    </p:spTree>
    <p:extLst>
      <p:ext uri="{BB962C8B-B14F-4D97-AF65-F5344CB8AC3E}">
        <p14:creationId xmlns:p14="http://schemas.microsoft.com/office/powerpoint/2010/main" val="104811491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066800"/>
            <a:ext cx="7848600" cy="4525963"/>
          </a:xfrm>
        </p:spPr>
        <p:txBody>
          <a:bodyPr/>
          <a:lstStyle/>
          <a:p>
            <a:r>
              <a:rPr lang="en-US" sz="1600" dirty="0" smtClean="0"/>
              <a:t>Result: the </a:t>
            </a:r>
            <a:r>
              <a:rPr lang="en-US" sz="1600" b="1" dirty="0" smtClean="0"/>
              <a:t>SAS inner loop of the MH-96 was </a:t>
            </a:r>
            <a:r>
              <a:rPr lang="en-US" sz="1600" b="1" dirty="0" smtClean="0">
                <a:solidFill>
                  <a:srgbClr val="FF0000"/>
                </a:solidFill>
              </a:rPr>
              <a:t>unstable </a:t>
            </a:r>
            <a:r>
              <a:rPr lang="en-US" sz="1600" b="1" dirty="0" smtClean="0"/>
              <a:t>under saturation at certain flight conditions</a:t>
            </a:r>
          </a:p>
          <a:p>
            <a:pPr lvl="1"/>
            <a:r>
              <a:rPr lang="en-US" sz="1600" dirty="0" smtClean="0"/>
              <a:t>Resulted from coupling of the airframe short period pitch mode (~0.5 Hz) with the actuator dynamics when the actuators were rate saturated (a classic case in PIO)</a:t>
            </a:r>
          </a:p>
          <a:p>
            <a:pPr lvl="1"/>
            <a:r>
              <a:rPr lang="en-US" sz="1600" dirty="0" smtClean="0"/>
              <a:t>Although FRC had demonstrated the analysis process for predicting this type of LCO on the other aircraft, they did not analyze the MH-96 inner loop because it was not “owned” by FRC</a:t>
            </a:r>
          </a:p>
          <a:p>
            <a:pPr lvl="1"/>
            <a:r>
              <a:rPr lang="en-US" sz="1600" dirty="0" smtClean="0"/>
              <a:t>FRC was </a:t>
            </a:r>
            <a:r>
              <a:rPr lang="en-US" sz="1600" b="1" dirty="0" smtClean="0"/>
              <a:t>aware</a:t>
            </a:r>
            <a:r>
              <a:rPr lang="en-US" sz="1600" dirty="0" smtClean="0"/>
              <a:t> of this problem, having discovered it in simulation as early as 1962 and in-flight in 1965, but seldom saw it in actual mission simulation</a:t>
            </a:r>
          </a:p>
          <a:p>
            <a:pPr lvl="2"/>
            <a:r>
              <a:rPr lang="en-US" sz="1600" dirty="0" smtClean="0"/>
              <a:t>HWIL simulator was not usually run at full flight hydraulic pressures</a:t>
            </a:r>
          </a:p>
          <a:p>
            <a:pPr marL="914400" lvl="2" indent="0">
              <a:buNone/>
            </a:pPr>
            <a:endParaRPr lang="en-US" sz="1600" dirty="0"/>
          </a:p>
          <a:p>
            <a:r>
              <a:rPr lang="en-US" sz="1600" dirty="0" smtClean="0"/>
              <a:t>Unlike previously thought, the inner-loop unstable design is </a:t>
            </a:r>
            <a:r>
              <a:rPr lang="en-US" sz="1600" b="1" dirty="0" smtClean="0"/>
              <a:t>not directly related</a:t>
            </a:r>
            <a:r>
              <a:rPr lang="en-US" sz="1600" dirty="0" smtClean="0"/>
              <a:t> to the adaptation mechanism</a:t>
            </a:r>
          </a:p>
          <a:p>
            <a:pPr lvl="1"/>
            <a:r>
              <a:rPr lang="en-US" sz="1600" dirty="0" smtClean="0"/>
              <a:t>Adaptation exacerbated the </a:t>
            </a:r>
            <a:r>
              <a:rPr lang="en-US" sz="1600" i="1" dirty="0" smtClean="0"/>
              <a:t>onset</a:t>
            </a:r>
            <a:r>
              <a:rPr lang="en-US" sz="1600" dirty="0" smtClean="0"/>
              <a:t> of the problem by amplifying the forward gain, tending to allow large pilot inputs to saturate the actuator in rate</a:t>
            </a:r>
          </a:p>
          <a:p>
            <a:pPr lvl="1"/>
            <a:r>
              <a:rPr lang="en-US" sz="1600" dirty="0" smtClean="0"/>
              <a:t>The same LCO would have resulted on the fixed-gain airplane had the same filter been used,</a:t>
            </a:r>
            <a:r>
              <a:rPr lang="en-US" sz="1600" dirty="0"/>
              <a:t> </a:t>
            </a:r>
            <a:r>
              <a:rPr lang="en-US" sz="1600" dirty="0" smtClean="0"/>
              <a:t>or if adaptation was disabled (verified through analysis and simulation)</a:t>
            </a:r>
          </a:p>
          <a:p>
            <a:pPr lvl="1"/>
            <a:r>
              <a:rPr lang="en-US" sz="1600" dirty="0" smtClean="0"/>
              <a:t>The AIB deemed that no further analysis was necessary since the MH-96 had been destroyed</a:t>
            </a:r>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19</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MH-96 Large Amplitude LCO (III)</a:t>
            </a:r>
            <a:endParaRPr lang="en-US" sz="1200" b="1" dirty="0"/>
          </a:p>
        </p:txBody>
      </p:sp>
    </p:spTree>
    <p:extLst>
      <p:ext uri="{BB962C8B-B14F-4D97-AF65-F5344CB8AC3E}">
        <p14:creationId xmlns:p14="http://schemas.microsoft.com/office/powerpoint/2010/main" val="214364825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143000"/>
            <a:ext cx="8305800" cy="4525963"/>
          </a:xfrm>
        </p:spPr>
        <p:txBody>
          <a:bodyPr/>
          <a:lstStyle/>
          <a:p>
            <a:endParaRPr lang="en-US" sz="1600" dirty="0" smtClean="0"/>
          </a:p>
          <a:p>
            <a:endParaRPr lang="en-US" sz="1600" dirty="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20</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Flight and Historical Simulation Data</a:t>
            </a:r>
            <a:endParaRPr lang="en-US" sz="1200" b="1" dirty="0"/>
          </a:p>
        </p:txBody>
      </p:sp>
      <p:sp>
        <p:nvSpPr>
          <p:cNvPr id="6" name="Content Placeholder 1"/>
          <p:cNvSpPr txBox="1">
            <a:spLocks/>
          </p:cNvSpPr>
          <p:nvPr/>
        </p:nvSpPr>
        <p:spPr bwMode="auto">
          <a:xfrm>
            <a:off x="152400" y="990600"/>
            <a:ext cx="84582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1600" dirty="0" smtClean="0"/>
              <a:t>Based upon available technical reports, the MH-96 large-amplitude LCO phenomenon was known by the end of 1962 and occurred in flight in 1965 (flight 3-39)</a:t>
            </a:r>
          </a:p>
          <a:p>
            <a:pPr marL="457200" lvl="1" indent="0">
              <a:buNone/>
            </a:pPr>
            <a:r>
              <a:rPr lang="en-US" sz="1600" i="1" dirty="0" smtClean="0"/>
              <a:t>“</a:t>
            </a:r>
            <a:r>
              <a:rPr lang="en-US" sz="1600" i="1" dirty="0"/>
              <a:t>When a large … command is made, rate limiting occurs and causes [a] greatly deteriorated response… nonlinearities in system components cannot be ignored in high-gain control systems.</a:t>
            </a:r>
            <a:r>
              <a:rPr lang="en-US" sz="1600" i="1" dirty="0" smtClean="0"/>
              <a:t>”</a:t>
            </a:r>
          </a:p>
          <a:p>
            <a:pPr lvl="1"/>
            <a:r>
              <a:rPr lang="en-US" sz="1600" dirty="0" smtClean="0"/>
              <a:t>Honeywell was consulted after 3-39 and recommended avoiding the problematic flight conditions and to “brief pilots on the potential consequences of abrupt control motions…” [AIB]</a:t>
            </a:r>
          </a:p>
        </p:txBody>
      </p:sp>
      <p:sp>
        <p:nvSpPr>
          <p:cNvPr id="13" name="Rounded Rectangle 12"/>
          <p:cNvSpPr/>
          <p:nvPr/>
        </p:nvSpPr>
        <p:spPr>
          <a:xfrm>
            <a:off x="762000" y="3352800"/>
            <a:ext cx="3200400" cy="295753"/>
          </a:xfrm>
          <a:prstGeom prst="roundRect">
            <a:avLst>
              <a:gd name="adj" fmla="val 8319"/>
            </a:avLst>
          </a:prstGeom>
          <a:solidFill>
            <a:schemeClr val="accent6"/>
          </a:solidFill>
          <a:ln>
            <a:solidFill>
              <a:schemeClr val="tx1"/>
            </a:solidFill>
          </a:ln>
        </p:spPr>
        <p:style>
          <a:lnRef idx="1">
            <a:schemeClr val="accent1"/>
          </a:lnRef>
          <a:fillRef idx="3">
            <a:schemeClr val="accent1"/>
          </a:fillRef>
          <a:effectRef idx="2">
            <a:schemeClr val="accent1"/>
          </a:effectRef>
          <a:fontRef idx="minor">
            <a:schemeClr val="lt1"/>
          </a:fontRef>
        </p:style>
        <p:txBody>
          <a:bodyPr/>
          <a:lstStyle/>
          <a:p>
            <a:pPr algn="ctr"/>
            <a:r>
              <a:rPr lang="en-US" sz="1400" dirty="0" smtClean="0">
                <a:solidFill>
                  <a:schemeClr val="tx1"/>
                </a:solidFill>
              </a:rPr>
              <a:t>L. Taylor report/conference paper (1962)</a:t>
            </a:r>
          </a:p>
          <a:p>
            <a:endParaRPr lang="en-US" sz="1400" dirty="0" smtClean="0">
              <a:solidFill>
                <a:schemeClr val="tx1"/>
              </a:solidFill>
            </a:endParaRPr>
          </a:p>
          <a:p>
            <a:endParaRPr lang="en-US" sz="1400" dirty="0">
              <a:solidFill>
                <a:schemeClr val="tx1"/>
              </a:solidFill>
            </a:endParaRPr>
          </a:p>
        </p:txBody>
      </p:sp>
      <p:sp>
        <p:nvSpPr>
          <p:cNvPr id="14" name="Rounded Rectangle 13"/>
          <p:cNvSpPr/>
          <p:nvPr/>
        </p:nvSpPr>
        <p:spPr>
          <a:xfrm>
            <a:off x="5943600" y="3352800"/>
            <a:ext cx="2286000" cy="295753"/>
          </a:xfrm>
          <a:prstGeom prst="roundRect">
            <a:avLst>
              <a:gd name="adj" fmla="val 8319"/>
            </a:avLst>
          </a:prstGeom>
          <a:solidFill>
            <a:schemeClr val="accent6"/>
          </a:solidFill>
          <a:ln>
            <a:solidFill>
              <a:schemeClr val="tx1"/>
            </a:solidFill>
          </a:ln>
        </p:spPr>
        <p:style>
          <a:lnRef idx="1">
            <a:schemeClr val="accent1"/>
          </a:lnRef>
          <a:fillRef idx="3">
            <a:schemeClr val="accent1"/>
          </a:fillRef>
          <a:effectRef idx="2">
            <a:schemeClr val="accent1"/>
          </a:effectRef>
          <a:fontRef idx="minor">
            <a:schemeClr val="lt1"/>
          </a:fontRef>
        </p:style>
        <p:txBody>
          <a:bodyPr/>
          <a:lstStyle/>
          <a:p>
            <a:pPr algn="ctr"/>
            <a:r>
              <a:rPr lang="en-US" sz="1400" dirty="0" smtClean="0">
                <a:solidFill>
                  <a:schemeClr val="tx1"/>
                </a:solidFill>
              </a:rPr>
              <a:t>1967 Accident</a:t>
            </a:r>
          </a:p>
          <a:p>
            <a:endParaRPr lang="en-US" sz="1400" dirty="0" smtClean="0">
              <a:solidFill>
                <a:schemeClr val="tx1"/>
              </a:solidFill>
            </a:endParaRPr>
          </a:p>
          <a:p>
            <a:endParaRPr lang="en-US" sz="1400" dirty="0">
              <a:solidFill>
                <a:schemeClr val="tx1"/>
              </a:solidFill>
            </a:endParaRPr>
          </a:p>
        </p:txBody>
      </p:sp>
      <p:pic>
        <p:nvPicPr>
          <p:cNvPr id="5" name="Picture 4" descr="Screen Shot 2014-02-24 at 11.51.34 AM.png"/>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381000" y="3733800"/>
            <a:ext cx="3886200" cy="2523555"/>
          </a:xfrm>
          <a:prstGeom prst="rect">
            <a:avLst/>
          </a:prstGeom>
        </p:spPr>
      </p:pic>
      <p:pic>
        <p:nvPicPr>
          <p:cNvPr id="10" name="Picture 9" descr="Screen Shot 2014-02-24 at 11.56.06 AM.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648200" y="4114800"/>
            <a:ext cx="4117098" cy="2120929"/>
          </a:xfrm>
          <a:prstGeom prst="rect">
            <a:avLst/>
          </a:prstGeom>
        </p:spPr>
      </p:pic>
    </p:spTree>
    <p:extLst>
      <p:ext uri="{BB962C8B-B14F-4D97-AF65-F5344CB8AC3E}">
        <p14:creationId xmlns:p14="http://schemas.microsoft.com/office/powerpoint/2010/main" val="111499902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143000"/>
            <a:ext cx="8305800" cy="4525963"/>
          </a:xfrm>
        </p:spPr>
        <p:txBody>
          <a:bodyPr/>
          <a:lstStyle/>
          <a:p>
            <a:endParaRPr lang="en-US" sz="1600" dirty="0" smtClean="0"/>
          </a:p>
          <a:p>
            <a:endParaRPr lang="en-US" sz="1600" dirty="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21</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MH-96 Simulation</a:t>
            </a:r>
            <a:endParaRPr lang="en-US" sz="1200" b="1" dirty="0"/>
          </a:p>
        </p:txBody>
      </p:sp>
      <p:sp>
        <p:nvSpPr>
          <p:cNvPr id="6" name="Content Placeholder 1"/>
          <p:cNvSpPr txBox="1">
            <a:spLocks/>
          </p:cNvSpPr>
          <p:nvPr/>
        </p:nvSpPr>
        <p:spPr bwMode="auto">
          <a:xfrm>
            <a:off x="152400" y="1143000"/>
            <a:ext cx="84582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1600" dirty="0" smtClean="0"/>
              <a:t>Nonlinear time-domain simulation of airframe + actuator + MH-96 confirms prediction of LCO</a:t>
            </a:r>
          </a:p>
          <a:p>
            <a:pPr lvl="1"/>
            <a:r>
              <a:rPr lang="en-US" sz="1600" dirty="0" smtClean="0"/>
              <a:t>LCO initiated by large stick input (cause rate saturation) at critical flight condition</a:t>
            </a:r>
          </a:p>
          <a:p>
            <a:pPr lvl="1"/>
            <a:endParaRPr lang="en-US" sz="1600" dirty="0"/>
          </a:p>
          <a:p>
            <a:pPr lvl="1"/>
            <a:endParaRPr lang="en-US" sz="1600" dirty="0" smtClean="0"/>
          </a:p>
          <a:p>
            <a:pPr lvl="1"/>
            <a:endParaRPr lang="en-US" sz="1600" dirty="0"/>
          </a:p>
          <a:p>
            <a:pPr lvl="1"/>
            <a:endParaRPr lang="en-US" sz="1600" dirty="0" smtClean="0"/>
          </a:p>
          <a:p>
            <a:pPr lvl="1"/>
            <a:endParaRPr lang="en-US" sz="1600" dirty="0"/>
          </a:p>
          <a:p>
            <a:pPr lvl="1"/>
            <a:endParaRPr lang="en-US" sz="1600" dirty="0" smtClean="0"/>
          </a:p>
          <a:p>
            <a:pPr lvl="1"/>
            <a:endParaRPr lang="en-US" sz="1600" dirty="0"/>
          </a:p>
          <a:p>
            <a:pPr lvl="1"/>
            <a:endParaRPr lang="en-US" sz="1600" dirty="0" smtClean="0"/>
          </a:p>
          <a:p>
            <a:pPr lvl="1"/>
            <a:endParaRPr lang="en-US" sz="1600" dirty="0"/>
          </a:p>
          <a:p>
            <a:pPr lvl="1"/>
            <a:endParaRPr lang="en-US" sz="1600" dirty="0" smtClean="0"/>
          </a:p>
          <a:p>
            <a:pPr marL="457200" lvl="1" indent="0">
              <a:buNone/>
            </a:pPr>
            <a:endParaRPr lang="en-US" sz="1600" dirty="0" smtClean="0"/>
          </a:p>
          <a:p>
            <a:pPr lvl="1"/>
            <a:endParaRPr lang="en-US" sz="1600" dirty="0"/>
          </a:p>
          <a:p>
            <a:r>
              <a:rPr lang="en-US" sz="1600" dirty="0" smtClean="0"/>
              <a:t>Articles in the open literature (IEEE Control Sys. Magazine) erroneously report that the adaptation is the cause of the failure</a:t>
            </a:r>
          </a:p>
          <a:p>
            <a:pPr lvl="1"/>
            <a:r>
              <a:rPr lang="en-US" sz="1600" dirty="0" smtClean="0"/>
              <a:t>Discussions with authors reveal that these simulations did not use a rate-limited actuator or a servo model</a:t>
            </a:r>
          </a:p>
          <a:p>
            <a:pPr lvl="1"/>
            <a:endParaRPr lang="en-US" sz="1600" dirty="0" smtClean="0"/>
          </a:p>
        </p:txBody>
      </p:sp>
      <p:pic>
        <p:nvPicPr>
          <p:cNvPr id="8" name="Picture 7" descr="entry_pulse_surface.eps"/>
          <p:cNvPicPr>
            <a:picLocks noChangeAspect="1"/>
          </p:cNvPicPr>
          <p:nvPr/>
        </p:nvPicPr>
        <p:blipFill rotWithShape="1">
          <a:blip r:embed="rId2" cstate="print">
            <a:extLst>
              <a:ext uri="{28A0092B-C50C-407E-A947-70E740481C1C}">
                <a14:useLocalDpi xmlns:a14="http://schemas.microsoft.com/office/drawing/2010/main"/>
              </a:ext>
            </a:extLst>
          </a:blip>
          <a:srcRect t="53389"/>
          <a:stretch/>
        </p:blipFill>
        <p:spPr>
          <a:xfrm>
            <a:off x="0" y="3505200"/>
            <a:ext cx="5080000" cy="1775883"/>
          </a:xfrm>
          <a:prstGeom prst="rect">
            <a:avLst/>
          </a:prstGeom>
        </p:spPr>
      </p:pic>
      <p:pic>
        <p:nvPicPr>
          <p:cNvPr id="9" name="Picture 8" descr="entry_pulse_pitch.eps"/>
          <p:cNvPicPr>
            <a:picLocks noChangeAspect="1"/>
          </p:cNvPicPr>
          <p:nvPr/>
        </p:nvPicPr>
        <p:blipFill rotWithShape="1">
          <a:blip r:embed="rId3" cstate="print">
            <a:extLst>
              <a:ext uri="{28A0092B-C50C-407E-A947-70E740481C1C}">
                <a14:useLocalDpi xmlns:a14="http://schemas.microsoft.com/office/drawing/2010/main"/>
              </a:ext>
            </a:extLst>
          </a:blip>
          <a:srcRect t="51389" b="5834"/>
          <a:stretch/>
        </p:blipFill>
        <p:spPr>
          <a:xfrm>
            <a:off x="0" y="1905000"/>
            <a:ext cx="5080000" cy="1629834"/>
          </a:xfrm>
          <a:prstGeom prst="rect">
            <a:avLst/>
          </a:prstGeom>
        </p:spPr>
      </p:pic>
      <p:pic>
        <p:nvPicPr>
          <p:cNvPr id="11" name="Picture 10" descr="entry_pulse_surface_fixed.eps"/>
          <p:cNvPicPr>
            <a:picLocks noChangeAspect="1"/>
          </p:cNvPicPr>
          <p:nvPr/>
        </p:nvPicPr>
        <p:blipFill rotWithShape="1">
          <a:blip r:embed="rId4" cstate="print">
            <a:extLst>
              <a:ext uri="{28A0092B-C50C-407E-A947-70E740481C1C}">
                <a14:useLocalDpi xmlns:a14="http://schemas.microsoft.com/office/drawing/2010/main"/>
              </a:ext>
            </a:extLst>
          </a:blip>
          <a:srcRect l="7916" t="50833" r="8959" b="1945"/>
          <a:stretch/>
        </p:blipFill>
        <p:spPr>
          <a:xfrm>
            <a:off x="4790017" y="3407834"/>
            <a:ext cx="4222750" cy="1799167"/>
          </a:xfrm>
          <a:prstGeom prst="rect">
            <a:avLst/>
          </a:prstGeom>
        </p:spPr>
      </p:pic>
      <p:pic>
        <p:nvPicPr>
          <p:cNvPr id="12" name="Picture 11" descr="entry_pulse_pitch_fixed.eps"/>
          <p:cNvPicPr>
            <a:picLocks noChangeAspect="1"/>
          </p:cNvPicPr>
          <p:nvPr/>
        </p:nvPicPr>
        <p:blipFill rotWithShape="1">
          <a:blip r:embed="rId5" cstate="print">
            <a:extLst>
              <a:ext uri="{28A0092B-C50C-407E-A947-70E740481C1C}">
                <a14:useLocalDpi xmlns:a14="http://schemas.microsoft.com/office/drawing/2010/main"/>
              </a:ext>
            </a:extLst>
          </a:blip>
          <a:srcRect l="9375" t="51944" r="6917" b="5834"/>
          <a:stretch/>
        </p:blipFill>
        <p:spPr>
          <a:xfrm>
            <a:off x="4838702" y="1915583"/>
            <a:ext cx="4252383" cy="1608666"/>
          </a:xfrm>
          <a:prstGeom prst="rect">
            <a:avLst/>
          </a:prstGeom>
        </p:spPr>
      </p:pic>
      <p:sp>
        <p:nvSpPr>
          <p:cNvPr id="13" name="Rounded Rectangle 12"/>
          <p:cNvSpPr/>
          <p:nvPr/>
        </p:nvSpPr>
        <p:spPr>
          <a:xfrm>
            <a:off x="685800" y="1905000"/>
            <a:ext cx="2667000" cy="295753"/>
          </a:xfrm>
          <a:prstGeom prst="roundRect">
            <a:avLst>
              <a:gd name="adj" fmla="val 8319"/>
            </a:avLst>
          </a:prstGeom>
          <a:solidFill>
            <a:schemeClr val="accent6"/>
          </a:solidFill>
          <a:ln>
            <a:solidFill>
              <a:schemeClr val="tx1"/>
            </a:solidFill>
          </a:ln>
        </p:spPr>
        <p:style>
          <a:lnRef idx="1">
            <a:schemeClr val="accent1"/>
          </a:lnRef>
          <a:fillRef idx="3">
            <a:schemeClr val="accent1"/>
          </a:fillRef>
          <a:effectRef idx="2">
            <a:schemeClr val="accent1"/>
          </a:effectRef>
          <a:fontRef idx="minor">
            <a:schemeClr val="lt1"/>
          </a:fontRef>
        </p:style>
        <p:txBody>
          <a:bodyPr/>
          <a:lstStyle/>
          <a:p>
            <a:pPr algn="ctr"/>
            <a:r>
              <a:rPr lang="en-US" sz="1400" dirty="0" smtClean="0">
                <a:solidFill>
                  <a:schemeClr val="tx1"/>
                </a:solidFill>
              </a:rPr>
              <a:t>Adaptive ON, increasing </a:t>
            </a:r>
            <a:r>
              <a:rPr lang="en-US" sz="1400" dirty="0" err="1" smtClean="0">
                <a:solidFill>
                  <a:schemeClr val="tx1"/>
                </a:solidFill>
              </a:rPr>
              <a:t>qbar</a:t>
            </a:r>
            <a:endParaRPr lang="en-US" sz="1400" dirty="0" smtClean="0">
              <a:solidFill>
                <a:schemeClr val="tx1"/>
              </a:solidFill>
            </a:endParaRPr>
          </a:p>
          <a:p>
            <a:endParaRPr lang="en-US" sz="1400" dirty="0" smtClean="0">
              <a:solidFill>
                <a:schemeClr val="tx1"/>
              </a:solidFill>
            </a:endParaRPr>
          </a:p>
          <a:p>
            <a:endParaRPr lang="en-US" sz="1400" dirty="0">
              <a:solidFill>
                <a:schemeClr val="tx1"/>
              </a:solidFill>
            </a:endParaRPr>
          </a:p>
        </p:txBody>
      </p:sp>
      <p:sp>
        <p:nvSpPr>
          <p:cNvPr id="14" name="Rounded Rectangle 13"/>
          <p:cNvSpPr/>
          <p:nvPr/>
        </p:nvSpPr>
        <p:spPr>
          <a:xfrm>
            <a:off x="5105400" y="1905000"/>
            <a:ext cx="2286000" cy="295753"/>
          </a:xfrm>
          <a:prstGeom prst="roundRect">
            <a:avLst>
              <a:gd name="adj" fmla="val 8319"/>
            </a:avLst>
          </a:prstGeom>
          <a:solidFill>
            <a:schemeClr val="accent6"/>
          </a:solidFill>
          <a:ln>
            <a:solidFill>
              <a:schemeClr val="tx1"/>
            </a:solidFill>
          </a:ln>
        </p:spPr>
        <p:style>
          <a:lnRef idx="1">
            <a:schemeClr val="accent1"/>
          </a:lnRef>
          <a:fillRef idx="3">
            <a:schemeClr val="accent1"/>
          </a:fillRef>
          <a:effectRef idx="2">
            <a:schemeClr val="accent1"/>
          </a:effectRef>
          <a:fontRef idx="minor">
            <a:schemeClr val="lt1"/>
          </a:fontRef>
        </p:style>
        <p:txBody>
          <a:bodyPr/>
          <a:lstStyle/>
          <a:p>
            <a:pPr algn="ctr"/>
            <a:r>
              <a:rPr lang="en-US" sz="1400" dirty="0" smtClean="0">
                <a:solidFill>
                  <a:schemeClr val="tx1"/>
                </a:solidFill>
              </a:rPr>
              <a:t>Adaptive OFF, fixed </a:t>
            </a:r>
            <a:r>
              <a:rPr lang="en-US" sz="1400" dirty="0" err="1" smtClean="0">
                <a:solidFill>
                  <a:schemeClr val="tx1"/>
                </a:solidFill>
              </a:rPr>
              <a:t>qbar</a:t>
            </a:r>
            <a:endParaRPr lang="en-US" sz="1400" dirty="0" smtClean="0">
              <a:solidFill>
                <a:schemeClr val="tx1"/>
              </a:solidFill>
            </a:endParaRPr>
          </a:p>
          <a:p>
            <a:endParaRPr lang="en-US" sz="1400" dirty="0" smtClean="0">
              <a:solidFill>
                <a:schemeClr val="tx1"/>
              </a:solidFill>
            </a:endParaRPr>
          </a:p>
          <a:p>
            <a:endParaRPr lang="en-US" sz="1400" dirty="0">
              <a:solidFill>
                <a:schemeClr val="tx1"/>
              </a:solidFill>
            </a:endParaRPr>
          </a:p>
        </p:txBody>
      </p:sp>
    </p:spTree>
    <p:extLst>
      <p:ext uri="{BB962C8B-B14F-4D97-AF65-F5344CB8AC3E}">
        <p14:creationId xmlns:p14="http://schemas.microsoft.com/office/powerpoint/2010/main" val="951605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143000"/>
            <a:ext cx="8305800" cy="4525963"/>
          </a:xfrm>
        </p:spPr>
        <p:txBody>
          <a:bodyPr/>
          <a:lstStyle/>
          <a:p>
            <a:endParaRPr lang="en-US" sz="1600" dirty="0" smtClean="0"/>
          </a:p>
          <a:p>
            <a:endParaRPr lang="en-US" sz="1600" dirty="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22</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MH-96 Large Amplitude LCO (IV)</a:t>
            </a:r>
            <a:endParaRPr lang="en-US" sz="1200" b="1" dirty="0"/>
          </a:p>
        </p:txBody>
      </p:sp>
      <p:sp>
        <p:nvSpPr>
          <p:cNvPr id="6" name="Content Placeholder 1"/>
          <p:cNvSpPr txBox="1">
            <a:spLocks/>
          </p:cNvSpPr>
          <p:nvPr/>
        </p:nvSpPr>
        <p:spPr bwMode="auto">
          <a:xfrm>
            <a:off x="152400" y="1219200"/>
            <a:ext cx="41910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1600" dirty="0" smtClean="0"/>
              <a:t>A well-known modern extension to DF analysis, called Exact Sinusoidal Inverse Describing Function (SIDF) analysis, can be used to predict instability due to rate limited actuators</a:t>
            </a:r>
          </a:p>
          <a:p>
            <a:pPr lvl="1"/>
            <a:r>
              <a:rPr lang="en-US" sz="1600" dirty="0" smtClean="0"/>
              <a:t>Numerical computation of Fourier coefficients associated with DF</a:t>
            </a:r>
          </a:p>
          <a:p>
            <a:pPr lvl="1"/>
            <a:r>
              <a:rPr lang="en-US" sz="1600" dirty="0" smtClean="0"/>
              <a:t>Multi-variable problem</a:t>
            </a:r>
          </a:p>
          <a:p>
            <a:pPr lvl="1"/>
            <a:endParaRPr lang="en-US" sz="1600" dirty="0" smtClean="0"/>
          </a:p>
          <a:p>
            <a:r>
              <a:rPr lang="en-US" sz="1600" b="1" dirty="0" smtClean="0"/>
              <a:t>Possible two-stage instability</a:t>
            </a:r>
          </a:p>
          <a:p>
            <a:pPr lvl="1"/>
            <a:r>
              <a:rPr lang="en-US" sz="1600" dirty="0" smtClean="0"/>
              <a:t>Initial power actuator LCO ~1.8 Hz</a:t>
            </a:r>
          </a:p>
          <a:p>
            <a:pPr lvl="1"/>
            <a:r>
              <a:rPr lang="en-US" sz="1600" dirty="0" smtClean="0"/>
              <a:t>Pitch limit cycle ~0.58 Hz</a:t>
            </a:r>
          </a:p>
          <a:p>
            <a:pPr lvl="1"/>
            <a:endParaRPr lang="en-US" sz="1600" dirty="0"/>
          </a:p>
          <a:p>
            <a:r>
              <a:rPr lang="en-US" sz="1600" dirty="0" smtClean="0"/>
              <a:t>Coincidentally, the benchmark case for SIDF analysis is the X-15-1 landing PIO</a:t>
            </a:r>
          </a:p>
          <a:p>
            <a:pPr lvl="1"/>
            <a:r>
              <a:rPr lang="en-US" sz="1600" dirty="0" smtClean="0"/>
              <a:t>Same actuator, similar problem</a:t>
            </a:r>
          </a:p>
          <a:p>
            <a:pPr lvl="1"/>
            <a:r>
              <a:rPr lang="en-US" sz="1600" dirty="0" smtClean="0"/>
              <a:t>See </a:t>
            </a:r>
            <a:r>
              <a:rPr lang="en-US" sz="1600" dirty="0" err="1" smtClean="0"/>
              <a:t>Klyde</a:t>
            </a:r>
            <a:r>
              <a:rPr lang="en-US" sz="1600" dirty="0" smtClean="0"/>
              <a:t> et. al, JGCD</a:t>
            </a:r>
          </a:p>
        </p:txBody>
      </p:sp>
      <p:pic>
        <p:nvPicPr>
          <p:cNvPr id="5" name="Picture 4" descr="SIDF_analysis.eps"/>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209945" y="1371600"/>
            <a:ext cx="4930292" cy="4483100"/>
          </a:xfrm>
          <a:prstGeom prst="rect">
            <a:avLst/>
          </a:prstGeom>
        </p:spPr>
      </p:pic>
    </p:spTree>
    <p:extLst>
      <p:ext uri="{BB962C8B-B14F-4D97-AF65-F5344CB8AC3E}">
        <p14:creationId xmlns:p14="http://schemas.microsoft.com/office/powerpoint/2010/main" val="274713688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305800" cy="4525963"/>
          </a:xfrm>
        </p:spPr>
        <p:txBody>
          <a:bodyPr/>
          <a:lstStyle/>
          <a:p>
            <a:pPr>
              <a:buFont typeface="+mj-lt"/>
              <a:buAutoNum type="arabicPeriod"/>
            </a:pPr>
            <a:r>
              <a:rPr lang="en-US" sz="1600" dirty="0" smtClean="0"/>
              <a:t>Actuator nonlinearity.</a:t>
            </a:r>
          </a:p>
          <a:p>
            <a:pPr lvl="1"/>
            <a:r>
              <a:rPr lang="en-US" sz="1600" dirty="0" smtClean="0"/>
              <a:t>Explicitly account for saturation, rate limiting, and other nonlinear behavior in design.</a:t>
            </a:r>
          </a:p>
          <a:p>
            <a:pPr lvl="1"/>
            <a:r>
              <a:rPr lang="en-US" sz="1600" dirty="0"/>
              <a:t>E</a:t>
            </a:r>
            <a:r>
              <a:rPr lang="en-US" sz="1600" dirty="0" smtClean="0"/>
              <a:t>xercise regions outside of the expected flight envelope to include cases that induce these behaviors.</a:t>
            </a:r>
          </a:p>
          <a:p>
            <a:pPr lvl="1"/>
            <a:endParaRPr lang="en-US" sz="1600" dirty="0" smtClean="0"/>
          </a:p>
          <a:p>
            <a:pPr>
              <a:buFont typeface="+mj-lt"/>
              <a:buAutoNum type="arabicPeriod"/>
            </a:pPr>
            <a:r>
              <a:rPr lang="en-US" sz="1600" dirty="0" smtClean="0"/>
              <a:t>Modifications to fielded systems.</a:t>
            </a:r>
          </a:p>
          <a:p>
            <a:pPr lvl="1"/>
            <a:r>
              <a:rPr lang="en-US" sz="1600" dirty="0" smtClean="0"/>
              <a:t>Modifications should be reconciled with the original design methodology.</a:t>
            </a:r>
          </a:p>
          <a:p>
            <a:pPr lvl="1"/>
            <a:r>
              <a:rPr lang="en-US" sz="1600" dirty="0" smtClean="0"/>
              <a:t>Deficient or poorly flight-correlated results should be resolved and documented.</a:t>
            </a:r>
          </a:p>
          <a:p>
            <a:pPr lvl="1"/>
            <a:endParaRPr lang="en-US" sz="1600" dirty="0" smtClean="0"/>
          </a:p>
          <a:p>
            <a:pPr>
              <a:buFont typeface="+mj-lt"/>
              <a:buAutoNum type="arabicPeriod"/>
            </a:pPr>
            <a:r>
              <a:rPr lang="en-US" sz="1600" dirty="0" smtClean="0"/>
              <a:t>Arc discharge.</a:t>
            </a:r>
          </a:p>
          <a:p>
            <a:pPr lvl="1"/>
            <a:r>
              <a:rPr lang="en-US" sz="1600" dirty="0" smtClean="0"/>
              <a:t>Arc discharge may be more relevant for ballistic </a:t>
            </a:r>
            <a:r>
              <a:rPr lang="en-US" sz="1600" dirty="0" err="1" smtClean="0"/>
              <a:t>spaceplanes</a:t>
            </a:r>
            <a:r>
              <a:rPr lang="en-US" sz="1600" dirty="0" smtClean="0"/>
              <a:t> than other systems.</a:t>
            </a:r>
          </a:p>
          <a:p>
            <a:pPr lvl="1"/>
            <a:r>
              <a:rPr lang="en-US" sz="1600" dirty="0" smtClean="0"/>
              <a:t>Scrutinize any systems with component voltages above ~60 V, and assess risk.</a:t>
            </a:r>
          </a:p>
          <a:p>
            <a:pPr lvl="1"/>
            <a:r>
              <a:rPr lang="en-US" sz="1600" dirty="0" smtClean="0"/>
              <a:t>Testing is mandatory in flight-like pressure, thermal, and radiation environments.</a:t>
            </a:r>
          </a:p>
          <a:p>
            <a:pPr lvl="1"/>
            <a:r>
              <a:rPr lang="en-US" sz="1600" dirty="0" smtClean="0"/>
              <a:t>Departures from the ideal theory, including frequency, wave shape, gas composition and temperature, external radiation, electrode composition, and electrode geometry, should be considered in the evaluation of the design.  </a:t>
            </a:r>
          </a:p>
          <a:p>
            <a:pPr lvl="1"/>
            <a:r>
              <a:rPr lang="en-US" sz="1600" dirty="0" smtClean="0"/>
              <a:t>Applicable standards and handbooks should be utilized (e.g. NASA-HDBK-4002A).</a:t>
            </a:r>
          </a:p>
          <a:p>
            <a:endParaRPr lang="en-US" sz="1600" dirty="0" smtClean="0"/>
          </a:p>
          <a:p>
            <a:endParaRPr lang="en-US" sz="1600" dirty="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23</a:t>
            </a:fld>
            <a:endParaRPr lang="en-US"/>
          </a:p>
        </p:txBody>
      </p:sp>
      <p:sp>
        <p:nvSpPr>
          <p:cNvPr id="7" name="TextBox 6"/>
          <p:cNvSpPr txBox="1"/>
          <p:nvPr/>
        </p:nvSpPr>
        <p:spPr>
          <a:xfrm>
            <a:off x="457200" y="381000"/>
            <a:ext cx="6553200" cy="461665"/>
          </a:xfrm>
          <a:prstGeom prst="rect">
            <a:avLst/>
          </a:prstGeom>
          <a:noFill/>
        </p:spPr>
        <p:txBody>
          <a:bodyPr wrap="square" rtlCol="0">
            <a:spAutoFit/>
          </a:bodyPr>
          <a:lstStyle/>
          <a:p>
            <a:r>
              <a:rPr lang="en-US" sz="2400" b="1" dirty="0" smtClean="0"/>
              <a:t>Preliminary Summary Recommendations (I)</a:t>
            </a:r>
            <a:endParaRPr lang="en-US" sz="1200" b="1" dirty="0"/>
          </a:p>
        </p:txBody>
      </p:sp>
    </p:spTree>
    <p:extLst>
      <p:ext uri="{BB962C8B-B14F-4D97-AF65-F5344CB8AC3E}">
        <p14:creationId xmlns:p14="http://schemas.microsoft.com/office/powerpoint/2010/main" val="298548092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990600"/>
            <a:ext cx="8305800" cy="4525963"/>
          </a:xfrm>
        </p:spPr>
        <p:txBody>
          <a:bodyPr/>
          <a:lstStyle/>
          <a:p>
            <a:pPr>
              <a:buFont typeface="+mj-lt"/>
              <a:buAutoNum type="arabicPeriod" startAt="4"/>
            </a:pPr>
            <a:r>
              <a:rPr lang="en-US" sz="1600" dirty="0" smtClean="0"/>
              <a:t>Flight anomalies.</a:t>
            </a:r>
          </a:p>
          <a:p>
            <a:pPr lvl="1"/>
            <a:r>
              <a:rPr lang="en-US" sz="1600" dirty="0" smtClean="0"/>
              <a:t>Seemingly benign anomalies may point to major design flaws.</a:t>
            </a:r>
          </a:p>
          <a:p>
            <a:pPr lvl="1"/>
            <a:r>
              <a:rPr lang="en-US" sz="1600" dirty="0" smtClean="0"/>
              <a:t>Low-level engineers must be engaged and have a medium to report concerns.</a:t>
            </a:r>
          </a:p>
          <a:p>
            <a:pPr lvl="1"/>
            <a:r>
              <a:rPr lang="en-US" sz="1600" dirty="0" smtClean="0"/>
              <a:t>Flight operations should not continue based on rationale that “it didn’t break last time.”</a:t>
            </a:r>
          </a:p>
          <a:p>
            <a:pPr marL="457200" lvl="1" indent="0">
              <a:buNone/>
            </a:pPr>
            <a:endParaRPr lang="en-US" sz="1600" dirty="0" smtClean="0"/>
          </a:p>
          <a:p>
            <a:pPr>
              <a:buFont typeface="+mj-lt"/>
              <a:buAutoNum type="arabicPeriod" startAt="4"/>
            </a:pPr>
            <a:r>
              <a:rPr lang="en-US" sz="1600" dirty="0" smtClean="0"/>
              <a:t>Availability of safety-critical information to ground control.</a:t>
            </a:r>
          </a:p>
          <a:p>
            <a:pPr lvl="1"/>
            <a:r>
              <a:rPr lang="en-US" sz="1600" dirty="0" smtClean="0"/>
              <a:t>For flights involving </a:t>
            </a:r>
            <a:r>
              <a:rPr lang="en-US" sz="1600" i="1" dirty="0" smtClean="0"/>
              <a:t>any</a:t>
            </a:r>
            <a:r>
              <a:rPr lang="en-US" sz="1600" dirty="0" smtClean="0"/>
              <a:t> experimental systems, </a:t>
            </a:r>
            <a:r>
              <a:rPr lang="en-US" sz="1600" i="1" dirty="0" smtClean="0"/>
              <a:t>all</a:t>
            </a:r>
            <a:r>
              <a:rPr lang="en-US" sz="1600" dirty="0" smtClean="0"/>
              <a:t> information affecting safety-critical systems and flight dynamics parameters should be available to ground control.</a:t>
            </a:r>
          </a:p>
          <a:p>
            <a:pPr lvl="1"/>
            <a:endParaRPr lang="en-US" sz="1600" dirty="0" smtClean="0"/>
          </a:p>
          <a:p>
            <a:pPr>
              <a:buFont typeface="+mj-lt"/>
              <a:buAutoNum type="arabicPeriod" startAt="4"/>
            </a:pPr>
            <a:r>
              <a:rPr lang="en-US" sz="1600" dirty="0" smtClean="0"/>
              <a:t>Mission operations procedures.</a:t>
            </a:r>
          </a:p>
          <a:p>
            <a:pPr lvl="1"/>
            <a:r>
              <a:rPr lang="en-US" sz="1600" dirty="0" smtClean="0"/>
              <a:t>Prevent the formation of an “operational” and “routine” culture.</a:t>
            </a:r>
          </a:p>
          <a:p>
            <a:pPr lvl="1"/>
            <a:r>
              <a:rPr lang="en-US" sz="1600" dirty="0" smtClean="0"/>
              <a:t>Flight controllers must be trained that there are no negative consequences to discontinuing a mission if a threat to safety of flight is suspected.</a:t>
            </a:r>
          </a:p>
          <a:p>
            <a:pPr lvl="1"/>
            <a:endParaRPr lang="en-US" sz="1600" dirty="0" smtClean="0"/>
          </a:p>
          <a:p>
            <a:pPr>
              <a:buFont typeface="+mj-lt"/>
              <a:buAutoNum type="arabicPeriod" startAt="7"/>
            </a:pPr>
            <a:r>
              <a:rPr lang="en-US" sz="1600" dirty="0" smtClean="0"/>
              <a:t>Design of pilot-aircraft interface, training procedures, simulations</a:t>
            </a:r>
          </a:p>
          <a:p>
            <a:pPr lvl="1"/>
            <a:r>
              <a:rPr lang="en-US" sz="1600" dirty="0" smtClean="0"/>
              <a:t>Instrument modes and FCS automation </a:t>
            </a:r>
            <a:r>
              <a:rPr lang="en-US" sz="1600" i="1" dirty="0" smtClean="0"/>
              <a:t>must</a:t>
            </a:r>
            <a:r>
              <a:rPr lang="en-US" sz="1600" dirty="0" smtClean="0"/>
              <a:t> be communicated to the pilot.</a:t>
            </a:r>
          </a:p>
          <a:p>
            <a:pPr lvl="1"/>
            <a:r>
              <a:rPr lang="en-US" sz="1600" dirty="0" smtClean="0"/>
              <a:t>Train what you fly, fly what you trained.</a:t>
            </a:r>
          </a:p>
          <a:p>
            <a:pPr lvl="1"/>
            <a:r>
              <a:rPr lang="en-US" sz="1600" i="1" dirty="0" smtClean="0"/>
              <a:t>Design the interface for average humans, even if it will be operated by astronauts.</a:t>
            </a:r>
          </a:p>
          <a:p>
            <a:pPr lvl="1"/>
            <a:endParaRPr lang="en-US" sz="1600" dirty="0" smtClean="0"/>
          </a:p>
          <a:p>
            <a:pPr>
              <a:buFont typeface="+mj-lt"/>
              <a:buAutoNum type="arabicPeriod" startAt="7"/>
            </a:pPr>
            <a:endParaRPr lang="en-US" sz="1600" dirty="0" smtClean="0"/>
          </a:p>
          <a:p>
            <a:pPr marL="0" indent="0">
              <a:buNone/>
            </a:pPr>
            <a:endParaRPr lang="en-US" sz="1600" dirty="0"/>
          </a:p>
          <a:p>
            <a:pPr lvl="1">
              <a:buFont typeface="+mj-lt"/>
              <a:buAutoNum type="arabicPeriod" startAt="4"/>
            </a:pPr>
            <a:endParaRPr lang="en-US" sz="1600" dirty="0" smtClean="0"/>
          </a:p>
          <a:p>
            <a:pPr lvl="1"/>
            <a:endParaRPr lang="en-US" sz="1600" dirty="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24</a:t>
            </a:fld>
            <a:endParaRPr lang="en-US"/>
          </a:p>
        </p:txBody>
      </p:sp>
      <p:sp>
        <p:nvSpPr>
          <p:cNvPr id="7" name="TextBox 6"/>
          <p:cNvSpPr txBox="1"/>
          <p:nvPr/>
        </p:nvSpPr>
        <p:spPr>
          <a:xfrm>
            <a:off x="381000" y="381000"/>
            <a:ext cx="6629400" cy="461665"/>
          </a:xfrm>
          <a:prstGeom prst="rect">
            <a:avLst/>
          </a:prstGeom>
          <a:noFill/>
        </p:spPr>
        <p:txBody>
          <a:bodyPr wrap="square" rtlCol="0">
            <a:spAutoFit/>
          </a:bodyPr>
          <a:lstStyle/>
          <a:p>
            <a:r>
              <a:rPr lang="en-US" sz="2400" b="1" dirty="0" smtClean="0"/>
              <a:t>Preliminary Summary Recommendations (II)</a:t>
            </a:r>
            <a:endParaRPr lang="en-US" sz="1200" b="1" dirty="0"/>
          </a:p>
        </p:txBody>
      </p:sp>
    </p:spTree>
    <p:extLst>
      <p:ext uri="{BB962C8B-B14F-4D97-AF65-F5344CB8AC3E}">
        <p14:creationId xmlns:p14="http://schemas.microsoft.com/office/powerpoint/2010/main" val="293069632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990600"/>
            <a:ext cx="8305800" cy="4525963"/>
          </a:xfrm>
        </p:spPr>
        <p:txBody>
          <a:bodyPr/>
          <a:lstStyle/>
          <a:p>
            <a:pPr indent="-347472">
              <a:buFont typeface="+mj-lt"/>
              <a:buAutoNum type="arabicPeriod"/>
            </a:pPr>
            <a:r>
              <a:rPr lang="en-US" sz="1600" dirty="0"/>
              <a:t>D. Jenkins, </a:t>
            </a:r>
            <a:r>
              <a:rPr lang="en-US" sz="1600" u="sng" dirty="0"/>
              <a:t>X-15: Extending the Frontiers of Flight</a:t>
            </a:r>
            <a:r>
              <a:rPr lang="en-US" sz="1600" dirty="0"/>
              <a:t>. No. SP-2007-9-001-HQ, NASA, 2007. </a:t>
            </a:r>
          </a:p>
          <a:p>
            <a:pPr>
              <a:buFont typeface="+mj-lt"/>
              <a:buAutoNum type="arabicPeriod"/>
            </a:pPr>
            <a:endParaRPr lang="en-US" sz="1600" dirty="0" smtClean="0"/>
          </a:p>
          <a:p>
            <a:pPr>
              <a:buFont typeface="+mj-lt"/>
              <a:buAutoNum type="arabicPeriod"/>
            </a:pPr>
            <a:r>
              <a:rPr lang="en-US" sz="1600" dirty="0" smtClean="0"/>
              <a:t>M</a:t>
            </a:r>
            <a:r>
              <a:rPr lang="en-US" sz="1600" dirty="0"/>
              <a:t>. Thompson and J. Welsh, “Flight Test Experience With Adaptive Control Systems,” tech. rep., NASA Flight Research Center, 1970. </a:t>
            </a:r>
          </a:p>
          <a:p>
            <a:pPr>
              <a:buFont typeface="+mj-lt"/>
              <a:buAutoNum type="arabicPeriod"/>
            </a:pPr>
            <a:endParaRPr lang="en-US" sz="1600" dirty="0" smtClean="0"/>
          </a:p>
          <a:p>
            <a:pPr>
              <a:buFont typeface="+mj-lt"/>
              <a:buAutoNum type="arabicPeriod"/>
            </a:pPr>
            <a:r>
              <a:rPr lang="en-US" sz="1600" dirty="0" smtClean="0"/>
              <a:t>“</a:t>
            </a:r>
            <a:r>
              <a:rPr lang="en-US" sz="1600" dirty="0"/>
              <a:t>Investigation of the Crash of The X-15-3 Aircraft on November 15, 1967,</a:t>
            </a:r>
            <a:r>
              <a:rPr lang="en-US" sz="1600" dirty="0" smtClean="0"/>
              <a:t>” NASA/USAF Accident Investigation Board Final Report, January </a:t>
            </a:r>
            <a:r>
              <a:rPr lang="en-US" sz="1600" dirty="0"/>
              <a:t>1968. </a:t>
            </a:r>
            <a:endParaRPr lang="en-US" sz="1600" dirty="0" smtClean="0"/>
          </a:p>
          <a:p>
            <a:pPr>
              <a:buFont typeface="+mj-lt"/>
              <a:buAutoNum type="arabicPeriod"/>
            </a:pPr>
            <a:endParaRPr lang="en-US" sz="1600" dirty="0"/>
          </a:p>
          <a:p>
            <a:pPr>
              <a:buFont typeface="+mj-lt"/>
              <a:buAutoNum type="arabicPeriod"/>
            </a:pPr>
            <a:r>
              <a:rPr lang="en-US" sz="1600" dirty="0"/>
              <a:t>L. Taylor and J. </a:t>
            </a:r>
            <a:r>
              <a:rPr lang="en-US" sz="1600" dirty="0" err="1"/>
              <a:t>Smith,“An</a:t>
            </a:r>
            <a:r>
              <a:rPr lang="en-US" sz="1600" dirty="0"/>
              <a:t> Analysis of the Limit-Cycle and Structural-Resonance Characteristics of the X-15 Stability Augmentation </a:t>
            </a:r>
            <a:r>
              <a:rPr lang="en-US" sz="1600" dirty="0" err="1"/>
              <a:t>System,”Tech</a:t>
            </a:r>
            <a:r>
              <a:rPr lang="en-US" sz="1600" dirty="0"/>
              <a:t>. Rep. TN D-4287, NASA Flight Research Center, December 1967</a:t>
            </a:r>
            <a:r>
              <a:rPr lang="en-US" sz="1600" dirty="0" smtClean="0"/>
              <a:t>.</a:t>
            </a:r>
          </a:p>
          <a:p>
            <a:pPr>
              <a:buFont typeface="+mj-lt"/>
              <a:buAutoNum type="arabicPeriod"/>
            </a:pPr>
            <a:endParaRPr lang="en-US" sz="1600" dirty="0"/>
          </a:p>
          <a:p>
            <a:pPr>
              <a:buFont typeface="+mj-lt"/>
              <a:buAutoNum type="arabicPeriod"/>
            </a:pPr>
            <a:r>
              <a:rPr lang="en-US" sz="1600" dirty="0" smtClean="0"/>
              <a:t>D</a:t>
            </a:r>
            <a:r>
              <a:rPr lang="en-US" sz="1600" dirty="0"/>
              <a:t>. </a:t>
            </a:r>
            <a:r>
              <a:rPr lang="en-US" sz="1600" dirty="0" err="1" smtClean="0"/>
              <a:t>Klyde</a:t>
            </a:r>
            <a:r>
              <a:rPr lang="en-US" sz="1600" dirty="0"/>
              <a:t>, D. </a:t>
            </a:r>
            <a:r>
              <a:rPr lang="en-US" sz="1600" dirty="0" err="1" smtClean="0"/>
              <a:t>McRuer</a:t>
            </a:r>
            <a:r>
              <a:rPr lang="en-US" sz="1600" dirty="0"/>
              <a:t>, and T. </a:t>
            </a:r>
            <a:r>
              <a:rPr lang="en-US" sz="1600" dirty="0" smtClean="0"/>
              <a:t>Myers</a:t>
            </a:r>
            <a:r>
              <a:rPr lang="en-US" sz="1600" dirty="0"/>
              <a:t>, “Pilot-Induced Oscillation Analysis and Prediction with Actuator Rate Limiting,” Journal of Guidance, Control, and Dynamics, vol. 20, no. 1, pp. 81-89, 1996.</a:t>
            </a:r>
          </a:p>
          <a:p>
            <a:pPr marL="0" indent="0">
              <a:buNone/>
            </a:pPr>
            <a:endParaRPr lang="en-US" sz="1600" dirty="0"/>
          </a:p>
          <a:p>
            <a:pPr>
              <a:buFont typeface="+mj-lt"/>
              <a:buAutoNum type="arabicPeriod"/>
            </a:pPr>
            <a:endParaRPr lang="en-US" sz="1600" dirty="0" smtClean="0"/>
          </a:p>
          <a:p>
            <a:pPr>
              <a:buFont typeface="+mj-lt"/>
              <a:buAutoNum type="arabicPeriod" startAt="7"/>
            </a:pPr>
            <a:endParaRPr lang="en-US" sz="1600" dirty="0" smtClean="0"/>
          </a:p>
          <a:p>
            <a:pPr marL="0" indent="0">
              <a:buNone/>
            </a:pPr>
            <a:endParaRPr lang="en-US" sz="1600" dirty="0"/>
          </a:p>
          <a:p>
            <a:pPr lvl="1">
              <a:buFont typeface="+mj-lt"/>
              <a:buAutoNum type="arabicPeriod" startAt="4"/>
            </a:pPr>
            <a:endParaRPr lang="en-US" sz="1600" dirty="0" smtClean="0"/>
          </a:p>
          <a:p>
            <a:pPr lvl="1"/>
            <a:endParaRPr lang="en-US" sz="1600" dirty="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25</a:t>
            </a:fld>
            <a:endParaRPr lang="en-US"/>
          </a:p>
        </p:txBody>
      </p:sp>
      <p:sp>
        <p:nvSpPr>
          <p:cNvPr id="7" name="TextBox 6"/>
          <p:cNvSpPr txBox="1"/>
          <p:nvPr/>
        </p:nvSpPr>
        <p:spPr>
          <a:xfrm>
            <a:off x="381000" y="381000"/>
            <a:ext cx="6629400" cy="461665"/>
          </a:xfrm>
          <a:prstGeom prst="rect">
            <a:avLst/>
          </a:prstGeom>
          <a:noFill/>
        </p:spPr>
        <p:txBody>
          <a:bodyPr wrap="square" rtlCol="0">
            <a:spAutoFit/>
          </a:bodyPr>
          <a:lstStyle/>
          <a:p>
            <a:r>
              <a:rPr lang="en-US" sz="2400" b="1" dirty="0" smtClean="0"/>
              <a:t>Selected References</a:t>
            </a:r>
            <a:endParaRPr lang="en-US" sz="1200" b="1" dirty="0"/>
          </a:p>
        </p:txBody>
      </p:sp>
    </p:spTree>
    <p:extLst>
      <p:ext uri="{BB962C8B-B14F-4D97-AF65-F5344CB8AC3E}">
        <p14:creationId xmlns:p14="http://schemas.microsoft.com/office/powerpoint/2010/main" val="212529854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0" y="2743200"/>
            <a:ext cx="9144000" cy="923330"/>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5400" b="1" i="1" cap="all" dirty="0" smtClean="0">
                <a:ln w="0"/>
                <a:solidFill>
                  <a:srgbClr val="000F2E">
                    <a:lumMod val="75000"/>
                    <a:lumOff val="25000"/>
                  </a:srgbClr>
                </a:solidFill>
                <a:effectLst>
                  <a:reflection blurRad="6350" stA="55000" endA="300" endPos="45500" dir="5400000" sy="-100000" algn="bl" rotWithShape="0"/>
                </a:effectLst>
                <a:ea typeface="ＭＳ Ｐゴシック" charset="0"/>
              </a:rPr>
              <a:t>Questions ???</a:t>
            </a:r>
          </a:p>
        </p:txBody>
      </p:sp>
    </p:spTree>
    <p:extLst>
      <p:ext uri="{BB962C8B-B14F-4D97-AF65-F5344CB8AC3E}">
        <p14:creationId xmlns:p14="http://schemas.microsoft.com/office/powerpoint/2010/main" val="271128893"/>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685800" y="2663827"/>
            <a:ext cx="7772400" cy="3203573"/>
          </a:xfrm>
          <a:prstGeom prst="rect">
            <a:avLst/>
          </a:prstGeom>
        </p:spPr>
        <p:txBody>
          <a:bodyPr/>
          <a:lstStyle/>
          <a:p>
            <a:pPr algn="ctr"/>
            <a:r>
              <a:rPr lang="en-US" sz="3200" i="1" dirty="0">
                <a:solidFill>
                  <a:srgbClr val="000F2E"/>
                </a:solidFill>
                <a:latin typeface="+mj-lt"/>
              </a:rPr>
              <a:t>Implementation Challenges for Multivariable Control: What You Did Not Learn in </a:t>
            </a:r>
            <a:r>
              <a:rPr lang="en-US" sz="3200" i="1" dirty="0" smtClean="0">
                <a:solidFill>
                  <a:srgbClr val="000F2E"/>
                </a:solidFill>
                <a:latin typeface="+mj-lt"/>
              </a:rPr>
              <a:t>School</a:t>
            </a:r>
          </a:p>
          <a:p>
            <a:pPr algn="ctr"/>
            <a:endParaRPr lang="en-US" sz="3200" i="1" dirty="0" smtClean="0">
              <a:solidFill>
                <a:srgbClr val="000F2E"/>
              </a:solidFill>
              <a:latin typeface="+mj-lt"/>
            </a:endParaRPr>
          </a:p>
          <a:p>
            <a:pPr algn="ctr"/>
            <a:endParaRPr lang="en-US" sz="3200" b="1" i="1" dirty="0">
              <a:solidFill>
                <a:srgbClr val="000F2E"/>
              </a:solidFill>
              <a:latin typeface="+mj-lt"/>
              <a:ea typeface="ＭＳ Ｐゴシック" charset="0"/>
            </a:endParaRPr>
          </a:p>
          <a:p>
            <a:pPr algn="ctr"/>
            <a:endParaRPr lang="en-US" sz="3200" b="1" i="1" dirty="0">
              <a:solidFill>
                <a:srgbClr val="000F2E"/>
              </a:solidFill>
              <a:latin typeface="+mj-lt"/>
              <a:ea typeface="ＭＳ Ｐゴシック" charset="0"/>
            </a:endParaRPr>
          </a:p>
          <a:p>
            <a:pPr algn="ctr"/>
            <a:endParaRPr lang="en-US" sz="3200" b="1" i="1" dirty="0" smtClean="0">
              <a:solidFill>
                <a:srgbClr val="000F2E"/>
              </a:solidFill>
              <a:latin typeface="+mj-lt"/>
              <a:ea typeface="ＭＳ Ｐゴシック" charset="0"/>
            </a:endParaRPr>
          </a:p>
          <a:p>
            <a:pPr algn="ctr"/>
            <a:endParaRPr lang="en-US" sz="3200" b="1" i="1" dirty="0">
              <a:solidFill>
                <a:srgbClr val="000F2E"/>
              </a:solidFill>
              <a:latin typeface="+mj-lt"/>
              <a:ea typeface="ＭＳ Ｐゴシック" charset="0"/>
            </a:endParaRPr>
          </a:p>
          <a:p>
            <a:pPr algn="ctr"/>
            <a:endParaRPr lang="en-US" sz="3200" b="1" i="1" dirty="0" smtClean="0">
              <a:solidFill>
                <a:srgbClr val="000F2E"/>
              </a:solidFill>
              <a:latin typeface="+mj-lt"/>
              <a:ea typeface="ＭＳ Ｐゴシック" charset="0"/>
            </a:endParaRPr>
          </a:p>
          <a:p>
            <a:pPr algn="ctr"/>
            <a:endParaRPr lang="en-US" sz="3200" b="1" i="1" dirty="0" smtClean="0">
              <a:solidFill>
                <a:srgbClr val="000F2E"/>
              </a:solidFill>
              <a:latin typeface="+mj-lt"/>
              <a:ea typeface="ＭＳ Ｐゴシック" charset="0"/>
            </a:endParaRPr>
          </a:p>
          <a:p>
            <a:pPr algn="ctr"/>
            <a:endParaRPr lang="en-US" sz="3200" b="1" i="1" dirty="0" smtClean="0">
              <a:solidFill>
                <a:srgbClr val="000F2E"/>
              </a:solidFill>
              <a:latin typeface="+mj-lt"/>
              <a:ea typeface="ＭＳ Ｐゴシック" charset="0"/>
            </a:endParaRPr>
          </a:p>
          <a:p>
            <a:pPr algn="ctr" defTabSz="849010" fontAlgn="auto">
              <a:spcAft>
                <a:spcPts val="0"/>
              </a:spcAft>
              <a:defRPr/>
            </a:pPr>
            <a:r>
              <a:rPr lang="en-US" sz="3200" i="1" dirty="0" smtClean="0">
                <a:solidFill>
                  <a:srgbClr val="0070C0"/>
                </a:solidFill>
                <a:latin typeface="+mj-lt"/>
                <a:ea typeface="ＭＳ Ｐゴシック" charset="0"/>
              </a:rPr>
              <a:t/>
            </a:r>
            <a:br>
              <a:rPr lang="en-US" sz="3200" i="1" dirty="0" smtClean="0">
                <a:solidFill>
                  <a:srgbClr val="0070C0"/>
                </a:solidFill>
                <a:latin typeface="+mj-lt"/>
                <a:ea typeface="ＭＳ Ｐゴシック" charset="0"/>
              </a:rPr>
            </a:br>
            <a:endParaRPr lang="en-US" sz="3200" i="1" dirty="0">
              <a:solidFill>
                <a:srgbClr val="0070C0"/>
              </a:solidFill>
              <a:latin typeface="+mj-lt"/>
              <a:ea typeface="ＭＳ Ｐゴシック" charset="0"/>
            </a:endParaRPr>
          </a:p>
        </p:txBody>
      </p:sp>
      <p:sp>
        <p:nvSpPr>
          <p:cNvPr id="6" name="Subtitle 2"/>
          <p:cNvSpPr txBox="1">
            <a:spLocks/>
          </p:cNvSpPr>
          <p:nvPr/>
        </p:nvSpPr>
        <p:spPr>
          <a:xfrm>
            <a:off x="484375" y="4419600"/>
            <a:ext cx="8511540" cy="1828800"/>
          </a:xfrm>
          <a:prstGeom prst="rect">
            <a:avLst/>
          </a:prstGeom>
        </p:spPr>
        <p:txBody>
          <a:bodyPr vert="horz" lIns="84900" tIns="42450" rIns="84900" bIns="42450" rtlCol="0">
            <a:normAutofit/>
          </a:bodyPr>
          <a:lstStyle/>
          <a:p>
            <a:pPr marL="318380" indent="-318380" algn="ctr" defTabSz="849010" fontAlgn="auto">
              <a:spcBef>
                <a:spcPct val="20000"/>
              </a:spcBef>
              <a:spcAft>
                <a:spcPts val="0"/>
              </a:spcAft>
              <a:defRPr/>
            </a:pPr>
            <a:r>
              <a:rPr lang="en-US" sz="2800" dirty="0" smtClean="0">
                <a:solidFill>
                  <a:srgbClr val="000F2E"/>
                </a:solidFill>
                <a:ea typeface="ＭＳ Ｐゴシック" charset="0"/>
              </a:rPr>
              <a:t>Dr. </a:t>
            </a:r>
            <a:r>
              <a:rPr lang="en-US" sz="2800" dirty="0" smtClean="0">
                <a:solidFill>
                  <a:srgbClr val="000F2E"/>
                </a:solidFill>
                <a:ea typeface="ＭＳ Ｐゴシック" charset="0"/>
              </a:rPr>
              <a:t>Sanjay </a:t>
            </a:r>
            <a:r>
              <a:rPr lang="en-US" sz="2800" dirty="0" err="1" smtClean="0">
                <a:solidFill>
                  <a:srgbClr val="000F2E"/>
                </a:solidFill>
                <a:ea typeface="ＭＳ Ｐゴシック" charset="0"/>
              </a:rPr>
              <a:t>Garg</a:t>
            </a:r>
            <a:endParaRPr lang="en-US" sz="2800" dirty="0" smtClean="0">
              <a:solidFill>
                <a:srgbClr val="000F2E"/>
              </a:solidFill>
              <a:ea typeface="ＭＳ Ｐゴシック" charset="0"/>
            </a:endParaRPr>
          </a:p>
          <a:p>
            <a:pPr marL="318380" indent="-318380" algn="ctr" defTabSz="849010" fontAlgn="auto">
              <a:spcBef>
                <a:spcPct val="20000"/>
              </a:spcBef>
              <a:spcAft>
                <a:spcPts val="0"/>
              </a:spcAft>
              <a:defRPr/>
            </a:pPr>
            <a:r>
              <a:rPr lang="en-US" sz="2800" dirty="0">
                <a:solidFill>
                  <a:srgbClr val="000F2E"/>
                </a:solidFill>
                <a:ea typeface="ＭＳ Ｐゴシック" charset="0"/>
              </a:rPr>
              <a:t>Wednesday, </a:t>
            </a:r>
            <a:r>
              <a:rPr lang="en-US" sz="2800" dirty="0" smtClean="0">
                <a:solidFill>
                  <a:srgbClr val="000F2E"/>
                </a:solidFill>
                <a:ea typeface="ＭＳ Ｐゴシック" charset="0"/>
              </a:rPr>
              <a:t>June 18</a:t>
            </a:r>
            <a:r>
              <a:rPr lang="en-US" sz="2800" baseline="30000" dirty="0" smtClean="0">
                <a:solidFill>
                  <a:srgbClr val="000F2E"/>
                </a:solidFill>
                <a:ea typeface="ＭＳ Ｐゴシック" charset="0"/>
              </a:rPr>
              <a:t>th</a:t>
            </a:r>
            <a:endParaRPr lang="en-US" sz="2800" dirty="0">
              <a:solidFill>
                <a:srgbClr val="000F2E"/>
              </a:solidFill>
              <a:ea typeface="ＭＳ Ｐゴシック" charset="0"/>
            </a:endParaRPr>
          </a:p>
          <a:p>
            <a:pPr marL="318380" indent="-318380" algn="ctr" defTabSz="849010" fontAlgn="auto">
              <a:spcBef>
                <a:spcPct val="20000"/>
              </a:spcBef>
              <a:spcAft>
                <a:spcPts val="0"/>
              </a:spcAft>
              <a:defRPr/>
            </a:pPr>
            <a:r>
              <a:rPr lang="en-US" sz="2800" dirty="0">
                <a:solidFill>
                  <a:srgbClr val="000F2E"/>
                </a:solidFill>
                <a:ea typeface="ＭＳ Ｐゴシック" charset="0"/>
              </a:rPr>
              <a:t>2PM EDT</a:t>
            </a:r>
          </a:p>
          <a:p>
            <a:pPr marL="318380" indent="-318380" algn="ctr" defTabSz="849010" fontAlgn="auto">
              <a:spcBef>
                <a:spcPct val="20000"/>
              </a:spcBef>
              <a:spcAft>
                <a:spcPts val="0"/>
              </a:spcAft>
              <a:defRPr/>
            </a:pPr>
            <a:endParaRPr lang="en-US" sz="3200" dirty="0" smtClean="0">
              <a:solidFill>
                <a:srgbClr val="000F2E"/>
              </a:solidFill>
              <a:ea typeface="ＭＳ Ｐゴシック" charset="0"/>
            </a:endParaRPr>
          </a:p>
          <a:p>
            <a:pPr marL="318380" indent="-318380" algn="ctr" defTabSz="849010" fontAlgn="auto">
              <a:spcBef>
                <a:spcPct val="20000"/>
              </a:spcBef>
              <a:spcAft>
                <a:spcPts val="0"/>
              </a:spcAft>
              <a:defRPr/>
            </a:pPr>
            <a:endParaRPr lang="en-US" sz="3200" dirty="0" smtClean="0">
              <a:solidFill>
                <a:srgbClr val="000F2E"/>
              </a:solidFill>
              <a:ea typeface="ＭＳ Ｐゴシック" charset="0"/>
            </a:endParaRPr>
          </a:p>
        </p:txBody>
      </p:sp>
      <p:sp>
        <p:nvSpPr>
          <p:cNvPr id="7" name="Slide Number Placeholder 3"/>
          <p:cNvSpPr>
            <a:spLocks noGrp="1"/>
          </p:cNvSpPr>
          <p:nvPr>
            <p:ph type="sldNum" sz="quarter" idx="4"/>
          </p:nvPr>
        </p:nvSpPr>
        <p:spPr>
          <a:prstGeom prst="rect">
            <a:avLst/>
          </a:prstGeom>
        </p:spPr>
        <p:txBody>
          <a:bodyPr/>
          <a:lstStyle/>
          <a:p>
            <a:r>
              <a:rPr lang="en-US" dirty="0" smtClean="0"/>
              <a:t>Page: </a:t>
            </a:r>
            <a:fld id="{A8E54F2D-3D2C-43C8-A605-2CA5B98B9581}" type="slidenum">
              <a:rPr lang="en-US" smtClean="0"/>
              <a:pPr/>
              <a:t>27</a:t>
            </a:fld>
            <a:endParaRPr lang="en-US" dirty="0"/>
          </a:p>
        </p:txBody>
      </p:sp>
      <p:sp>
        <p:nvSpPr>
          <p:cNvPr id="8" name="TextBox 7"/>
          <p:cNvSpPr txBox="1"/>
          <p:nvPr/>
        </p:nvSpPr>
        <p:spPr>
          <a:xfrm>
            <a:off x="381000" y="1671935"/>
            <a:ext cx="8602980" cy="461665"/>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2400" b="1" cap="all" dirty="0" smtClean="0">
                <a:ln w="0"/>
                <a:solidFill>
                  <a:srgbClr val="FF0000"/>
                </a:solidFill>
                <a:effectLst>
                  <a:reflection blurRad="6350" stA="55000" endA="300" endPos="45500" dir="5400000" sy="-100000" algn="bl" rotWithShape="0"/>
                </a:effectLst>
                <a:ea typeface="ＭＳ Ｐゴシック" charset="0"/>
              </a:rPr>
              <a:t>Upcoming NESC GN&amp;C </a:t>
            </a:r>
            <a:r>
              <a:rPr lang="en-US" sz="2400" b="1" cap="all" dirty="0" smtClean="0">
                <a:ln w="0"/>
                <a:solidFill>
                  <a:srgbClr val="FF0000"/>
                </a:solidFill>
                <a:effectLst>
                  <a:reflection blurRad="6350" stA="55000" endA="300" endPos="45500" dir="5400000" sy="-100000" algn="bl" rotWithShape="0"/>
                </a:effectLst>
                <a:ea typeface="ＭＳ Ｐゴシック" charset="0"/>
              </a:rPr>
              <a:t>Webcast</a:t>
            </a:r>
          </a:p>
        </p:txBody>
      </p:sp>
    </p:spTree>
    <p:extLst>
      <p:ext uri="{BB962C8B-B14F-4D97-AF65-F5344CB8AC3E}">
        <p14:creationId xmlns:p14="http://schemas.microsoft.com/office/powerpoint/2010/main" val="116240847"/>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28</a:t>
            </a:fld>
            <a:endParaRPr lang="en-US"/>
          </a:p>
        </p:txBody>
      </p:sp>
      <p:sp>
        <p:nvSpPr>
          <p:cNvPr id="5" name="Content Placeholder 4"/>
          <p:cNvSpPr>
            <a:spLocks noGrp="1"/>
          </p:cNvSpPr>
          <p:nvPr>
            <p:ph idx="1"/>
          </p:nvPr>
        </p:nvSpPr>
        <p:spPr>
          <a:xfrm>
            <a:off x="457200" y="2667000"/>
            <a:ext cx="8229600" cy="533399"/>
          </a:xfrm>
        </p:spPr>
        <p:txBody>
          <a:bodyPr/>
          <a:lstStyle/>
          <a:p>
            <a:pPr marL="0" indent="0" algn="ctr">
              <a:buNone/>
            </a:pPr>
            <a:r>
              <a:rPr lang="en-US" sz="4400" dirty="0" smtClean="0"/>
              <a:t>BACKUP</a:t>
            </a:r>
            <a:endParaRPr lang="en-US" sz="4400" dirty="0"/>
          </a:p>
        </p:txBody>
      </p:sp>
    </p:spTree>
    <p:extLst>
      <p:ext uri="{BB962C8B-B14F-4D97-AF65-F5344CB8AC3E}">
        <p14:creationId xmlns:p14="http://schemas.microsoft.com/office/powerpoint/2010/main" val="243588098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29</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Dielectric Breakdown Phenomena</a:t>
            </a:r>
            <a:endParaRPr lang="en-US" sz="1200" b="1" dirty="0"/>
          </a:p>
        </p:txBody>
      </p:sp>
      <p:pic>
        <p:nvPicPr>
          <p:cNvPr id="2" name="Picture 1"/>
          <p:cNvPicPr>
            <a:picLocks noChangeAspect="1"/>
          </p:cNvPicPr>
          <p:nvPr/>
        </p:nvPicPr>
        <p:blipFill>
          <a:blip r:embed="rId2"/>
          <a:stretch>
            <a:fillRect/>
          </a:stretch>
        </p:blipFill>
        <p:spPr>
          <a:xfrm>
            <a:off x="4918" y="1752600"/>
            <a:ext cx="4887126" cy="3429000"/>
          </a:xfrm>
          <a:prstGeom prst="rect">
            <a:avLst/>
          </a:prstGeom>
        </p:spPr>
      </p:pic>
      <p:pic>
        <p:nvPicPr>
          <p:cNvPr id="5" name="Picture 4" descr="Screen Shot 2014-02-18 at 6.03.35 PM.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953000" y="1752600"/>
            <a:ext cx="4152520" cy="3200400"/>
          </a:xfrm>
          <a:prstGeom prst="rect">
            <a:avLst/>
          </a:prstGeom>
        </p:spPr>
      </p:pic>
      <p:cxnSp>
        <p:nvCxnSpPr>
          <p:cNvPr id="8" name="Straight Connector 7"/>
          <p:cNvCxnSpPr/>
          <p:nvPr/>
        </p:nvCxnSpPr>
        <p:spPr>
          <a:xfrm>
            <a:off x="592890" y="3860136"/>
            <a:ext cx="4191000" cy="0"/>
          </a:xfrm>
          <a:prstGeom prst="line">
            <a:avLst/>
          </a:prstGeom>
        </p:spPr>
        <p:style>
          <a:lnRef idx="2">
            <a:schemeClr val="accent1"/>
          </a:lnRef>
          <a:fillRef idx="0">
            <a:schemeClr val="accent1"/>
          </a:fillRef>
          <a:effectRef idx="1">
            <a:schemeClr val="accent1"/>
          </a:effectRef>
          <a:fontRef idx="minor">
            <a:schemeClr val="tx1"/>
          </a:fontRef>
        </p:style>
      </p:cxnSp>
      <p:sp>
        <p:nvSpPr>
          <p:cNvPr id="10" name="Line Callout 1 9"/>
          <p:cNvSpPr/>
          <p:nvPr/>
        </p:nvSpPr>
        <p:spPr>
          <a:xfrm>
            <a:off x="3505200" y="3200400"/>
            <a:ext cx="1219200" cy="381000"/>
          </a:xfrm>
          <a:prstGeom prst="borderCallout1">
            <a:avLst>
              <a:gd name="adj1" fmla="val 45067"/>
              <a:gd name="adj2" fmla="val -501"/>
              <a:gd name="adj3" fmla="val 169521"/>
              <a:gd name="adj4" fmla="val -22571"/>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Approximate motor voltage</a:t>
            </a:r>
            <a:endParaRPr lang="en-US" sz="1100" dirty="0">
              <a:solidFill>
                <a:schemeClr val="tx1"/>
              </a:solidFill>
            </a:endParaRPr>
          </a:p>
        </p:txBody>
      </p:sp>
      <p:cxnSp>
        <p:nvCxnSpPr>
          <p:cNvPr id="11" name="Straight Connector 10"/>
          <p:cNvCxnSpPr/>
          <p:nvPr/>
        </p:nvCxnSpPr>
        <p:spPr>
          <a:xfrm>
            <a:off x="2819400" y="3886200"/>
            <a:ext cx="0" cy="83820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14" name="Line Callout 1 13"/>
          <p:cNvSpPr/>
          <p:nvPr/>
        </p:nvSpPr>
        <p:spPr>
          <a:xfrm>
            <a:off x="685800" y="5105400"/>
            <a:ext cx="1219200" cy="381000"/>
          </a:xfrm>
          <a:prstGeom prst="borderCallout1">
            <a:avLst>
              <a:gd name="adj1" fmla="val -3182"/>
              <a:gd name="adj2" fmla="val 48157"/>
              <a:gd name="adj3" fmla="val -209888"/>
              <a:gd name="adj4" fmla="val 47332"/>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Breakdown voltage (~230 V)</a:t>
            </a:r>
            <a:endParaRPr lang="en-US" sz="1100" dirty="0">
              <a:solidFill>
                <a:schemeClr val="tx1"/>
              </a:solidFill>
            </a:endParaRPr>
          </a:p>
        </p:txBody>
      </p:sp>
      <p:sp>
        <p:nvSpPr>
          <p:cNvPr id="15" name="Left-Right Arrow 14"/>
          <p:cNvSpPr/>
          <p:nvPr/>
        </p:nvSpPr>
        <p:spPr>
          <a:xfrm>
            <a:off x="1371600" y="4038600"/>
            <a:ext cx="1371600" cy="685800"/>
          </a:xfrm>
          <a:prstGeom prst="leftRightArrow">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000" dirty="0" smtClean="0"/>
              <a:t>X-15 Coast Flight Regime</a:t>
            </a:r>
            <a:endParaRPr lang="en-US" sz="1000" dirty="0"/>
          </a:p>
        </p:txBody>
      </p:sp>
      <p:sp>
        <p:nvSpPr>
          <p:cNvPr id="16" name="Line Callout 1 15"/>
          <p:cNvSpPr/>
          <p:nvPr/>
        </p:nvSpPr>
        <p:spPr>
          <a:xfrm>
            <a:off x="3429000" y="4038600"/>
            <a:ext cx="1219200" cy="381000"/>
          </a:xfrm>
          <a:prstGeom prst="borderCallout1">
            <a:avLst>
              <a:gd name="adj1" fmla="val 51646"/>
              <a:gd name="adj2" fmla="val 870"/>
              <a:gd name="adj3" fmla="val 68638"/>
              <a:gd name="adj4" fmla="val -45872"/>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90kft altitude</a:t>
            </a:r>
          </a:p>
          <a:p>
            <a:pPr algn="ctr"/>
            <a:r>
              <a:rPr lang="en-US" sz="1100" dirty="0" smtClean="0">
                <a:solidFill>
                  <a:schemeClr val="tx1"/>
                </a:solidFill>
              </a:rPr>
              <a:t>1cm gap</a:t>
            </a:r>
            <a:endParaRPr lang="en-US" sz="1100" dirty="0">
              <a:solidFill>
                <a:schemeClr val="tx1"/>
              </a:solidFill>
            </a:endParaRPr>
          </a:p>
        </p:txBody>
      </p:sp>
      <p:sp>
        <p:nvSpPr>
          <p:cNvPr id="17" name="Line Callout 1 16"/>
          <p:cNvSpPr/>
          <p:nvPr/>
        </p:nvSpPr>
        <p:spPr>
          <a:xfrm>
            <a:off x="5715000" y="5486400"/>
            <a:ext cx="914400" cy="381000"/>
          </a:xfrm>
          <a:prstGeom prst="borderCallout1">
            <a:avLst>
              <a:gd name="adj1" fmla="val 5591"/>
              <a:gd name="adj2" fmla="val 49528"/>
              <a:gd name="adj3" fmla="val -196729"/>
              <a:gd name="adj4" fmla="val 48703"/>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90 </a:t>
            </a:r>
            <a:r>
              <a:rPr lang="en-US" sz="1100" dirty="0" err="1" smtClean="0">
                <a:solidFill>
                  <a:schemeClr val="tx1"/>
                </a:solidFill>
              </a:rPr>
              <a:t>kft</a:t>
            </a:r>
            <a:endParaRPr lang="en-US" sz="1100" dirty="0" smtClean="0">
              <a:solidFill>
                <a:schemeClr val="tx1"/>
              </a:solidFill>
            </a:endParaRPr>
          </a:p>
        </p:txBody>
      </p:sp>
      <p:sp>
        <p:nvSpPr>
          <p:cNvPr id="18" name="Line Callout 1 17"/>
          <p:cNvSpPr/>
          <p:nvPr/>
        </p:nvSpPr>
        <p:spPr>
          <a:xfrm>
            <a:off x="8077200" y="5562600"/>
            <a:ext cx="914400" cy="381000"/>
          </a:xfrm>
          <a:prstGeom prst="borderCallout1">
            <a:avLst>
              <a:gd name="adj1" fmla="val 5591"/>
              <a:gd name="adj2" fmla="val 49528"/>
              <a:gd name="adj3" fmla="val -196729"/>
              <a:gd name="adj4" fmla="val 48703"/>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250 </a:t>
            </a:r>
            <a:r>
              <a:rPr lang="en-US" sz="1100" dirty="0" err="1" smtClean="0">
                <a:solidFill>
                  <a:schemeClr val="tx1"/>
                </a:solidFill>
              </a:rPr>
              <a:t>kft</a:t>
            </a:r>
            <a:endParaRPr lang="en-US" sz="1100" dirty="0" smtClean="0">
              <a:solidFill>
                <a:schemeClr val="tx1"/>
              </a:solidFill>
            </a:endParaRPr>
          </a:p>
        </p:txBody>
      </p:sp>
      <p:sp>
        <p:nvSpPr>
          <p:cNvPr id="19" name="TextBox 18"/>
          <p:cNvSpPr txBox="1"/>
          <p:nvPr/>
        </p:nvSpPr>
        <p:spPr>
          <a:xfrm>
            <a:off x="762000" y="5943600"/>
            <a:ext cx="7122807" cy="415498"/>
          </a:xfrm>
          <a:prstGeom prst="rect">
            <a:avLst/>
          </a:prstGeom>
          <a:noFill/>
        </p:spPr>
        <p:txBody>
          <a:bodyPr wrap="none" rtlCol="0">
            <a:spAutoFit/>
          </a:bodyPr>
          <a:lstStyle/>
          <a:p>
            <a:r>
              <a:rPr lang="en-US" sz="1050" dirty="0" smtClean="0"/>
              <a:t>*Data is for 300K, not ambient temp at altitude</a:t>
            </a:r>
          </a:p>
          <a:p>
            <a:r>
              <a:rPr lang="en-US" sz="1050" dirty="0" smtClean="0"/>
              <a:t>*Data is for parallel plates; high, non-uniform field intensities (pointed electrodes) will yield lower breakdown voltages</a:t>
            </a:r>
            <a:endParaRPr lang="en-US" sz="1050" dirty="0"/>
          </a:p>
        </p:txBody>
      </p:sp>
      <p:sp>
        <p:nvSpPr>
          <p:cNvPr id="21" name="Content Placeholder 1"/>
          <p:cNvSpPr>
            <a:spLocks noGrp="1"/>
          </p:cNvSpPr>
          <p:nvPr>
            <p:ph idx="1"/>
          </p:nvPr>
        </p:nvSpPr>
        <p:spPr>
          <a:xfrm>
            <a:off x="381000" y="990600"/>
            <a:ext cx="8305800" cy="4525963"/>
          </a:xfrm>
        </p:spPr>
        <p:txBody>
          <a:bodyPr/>
          <a:lstStyle/>
          <a:p>
            <a:r>
              <a:rPr lang="en-US" sz="1600" dirty="0" smtClean="0"/>
              <a:t>Low pressure </a:t>
            </a:r>
            <a:r>
              <a:rPr lang="en-US" sz="1600" dirty="0" err="1" smtClean="0"/>
              <a:t>dialectric</a:t>
            </a:r>
            <a:r>
              <a:rPr lang="en-US" sz="1600" dirty="0" smtClean="0"/>
              <a:t> breakdown can readily occur in suborbital flight conditions</a:t>
            </a:r>
          </a:p>
          <a:p>
            <a:r>
              <a:rPr lang="en-US" sz="1600" dirty="0" smtClean="0"/>
              <a:t>The X-15 traverse probe motor voltage exceeded the predicted breakdown voltage by ~2X</a:t>
            </a:r>
          </a:p>
          <a:p>
            <a:endParaRPr lang="en-US" sz="1600" dirty="0" smtClean="0"/>
          </a:p>
        </p:txBody>
      </p:sp>
    </p:spTree>
    <p:extLst>
      <p:ext uri="{BB962C8B-B14F-4D97-AF65-F5344CB8AC3E}">
        <p14:creationId xmlns:p14="http://schemas.microsoft.com/office/powerpoint/2010/main" val="183494639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143000"/>
            <a:ext cx="5867400" cy="4525963"/>
          </a:xfrm>
        </p:spPr>
        <p:txBody>
          <a:bodyPr/>
          <a:lstStyle/>
          <a:p>
            <a:r>
              <a:rPr lang="en-US" sz="1600" dirty="0" smtClean="0"/>
              <a:t>Pilot performance during the flight was consistent with Maj. Adams’s experience as a research pilot and his exceptional qualifications (1</a:t>
            </a:r>
            <a:r>
              <a:rPr lang="en-US" sz="1600" baseline="30000" dirty="0" smtClean="0"/>
              <a:t>st</a:t>
            </a:r>
            <a:r>
              <a:rPr lang="en-US" sz="1600" dirty="0" smtClean="0"/>
              <a:t> in class USAF ETPS, 1963)</a:t>
            </a:r>
          </a:p>
          <a:p>
            <a:r>
              <a:rPr lang="en-US" sz="1600" dirty="0" smtClean="0"/>
              <a:t>The pilot exhibited signs of negative transfer, </a:t>
            </a:r>
            <a:r>
              <a:rPr lang="en-US" sz="1600" dirty="0" err="1" smtClean="0"/>
              <a:t>attentional</a:t>
            </a:r>
            <a:r>
              <a:rPr lang="en-US" sz="1600" dirty="0" smtClean="0"/>
              <a:t> tunneling, and reversion to basic training in the high stress, task saturated environment</a:t>
            </a:r>
          </a:p>
          <a:p>
            <a:pPr lvl="1"/>
            <a:r>
              <a:rPr lang="en-US" sz="1600" dirty="0" smtClean="0"/>
              <a:t>The pilot was presented with multiple failed instruments, none of which he had any reason to believe</a:t>
            </a:r>
          </a:p>
          <a:p>
            <a:pPr lvl="1"/>
            <a:r>
              <a:rPr lang="en-US" sz="1600" dirty="0" smtClean="0"/>
              <a:t>The ground exacerbated the situation</a:t>
            </a:r>
          </a:p>
          <a:p>
            <a:r>
              <a:rPr lang="en-US" sz="1600" dirty="0" smtClean="0"/>
              <a:t>The pilot mistakenly flew the roll needle as yaw, despite having three working instruments in the same field of view (ADI ball, beta indicator*, heading indicator)</a:t>
            </a:r>
          </a:p>
          <a:p>
            <a:pPr lvl="1"/>
            <a:r>
              <a:rPr lang="en-US" sz="1600" dirty="0" smtClean="0"/>
              <a:t>Lack of mode indication on the ADI instrument</a:t>
            </a:r>
          </a:p>
          <a:p>
            <a:r>
              <a:rPr lang="en-US" sz="1600" dirty="0" smtClean="0"/>
              <a:t>Maj. Adams did not disengage the AFCS as per procedure when transitioning to the LH stick</a:t>
            </a:r>
          </a:p>
          <a:p>
            <a:pPr lvl="1"/>
            <a:r>
              <a:rPr lang="en-US" sz="1600" dirty="0" smtClean="0"/>
              <a:t>Verification of MH-96 disconnect was part of the in-flight analyzer check</a:t>
            </a:r>
          </a:p>
          <a:p>
            <a:pPr lvl="2"/>
            <a:r>
              <a:rPr lang="en-US" sz="1600" dirty="0" smtClean="0"/>
              <a:t>May have been skipped; no mention on transcript</a:t>
            </a:r>
            <a:endParaRPr lang="en-US" sz="1600" dirty="0"/>
          </a:p>
          <a:p>
            <a:endParaRPr lang="en-US" sz="1600" dirty="0" smtClean="0"/>
          </a:p>
          <a:p>
            <a:endParaRPr lang="en-US" sz="1600" dirty="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30</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Pilot Performance (I)</a:t>
            </a:r>
            <a:endParaRPr lang="en-US" sz="1200" b="1" dirty="0"/>
          </a:p>
        </p:txBody>
      </p:sp>
      <p:pic>
        <p:nvPicPr>
          <p:cNvPr id="8" name="Picture 2"/>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6324600" y="1752600"/>
            <a:ext cx="2518957" cy="2571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Line Callout 1 8"/>
          <p:cNvSpPr/>
          <p:nvPr/>
        </p:nvSpPr>
        <p:spPr>
          <a:xfrm>
            <a:off x="8001000" y="2438400"/>
            <a:ext cx="990600" cy="228600"/>
          </a:xfrm>
          <a:prstGeom prst="borderCallout1">
            <a:avLst>
              <a:gd name="adj1" fmla="val 34832"/>
              <a:gd name="adj2" fmla="val 1554"/>
              <a:gd name="adj3" fmla="val 154777"/>
              <a:gd name="adj4" fmla="val -36116"/>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PAI needle</a:t>
            </a:r>
            <a:endParaRPr lang="en-US" sz="1100" dirty="0">
              <a:solidFill>
                <a:schemeClr val="tx1"/>
              </a:solidFill>
            </a:endParaRPr>
          </a:p>
        </p:txBody>
      </p:sp>
      <p:sp>
        <p:nvSpPr>
          <p:cNvPr id="10" name="Line Callout 1 9"/>
          <p:cNvSpPr/>
          <p:nvPr/>
        </p:nvSpPr>
        <p:spPr>
          <a:xfrm>
            <a:off x="8001000" y="4419600"/>
            <a:ext cx="990600" cy="228600"/>
          </a:xfrm>
          <a:prstGeom prst="borderCallout1">
            <a:avLst>
              <a:gd name="adj1" fmla="val 34832"/>
              <a:gd name="adj2" fmla="val 1554"/>
              <a:gd name="adj3" fmla="val -423927"/>
              <a:gd name="adj4" fmla="val -21159"/>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ADI ball</a:t>
            </a:r>
            <a:endParaRPr lang="en-US" sz="1100" dirty="0">
              <a:solidFill>
                <a:schemeClr val="tx1"/>
              </a:solidFill>
            </a:endParaRPr>
          </a:p>
        </p:txBody>
      </p:sp>
      <p:sp>
        <p:nvSpPr>
          <p:cNvPr id="11" name="Line Callout 1 10"/>
          <p:cNvSpPr/>
          <p:nvPr/>
        </p:nvSpPr>
        <p:spPr>
          <a:xfrm>
            <a:off x="6705600" y="4953000"/>
            <a:ext cx="990600" cy="381000"/>
          </a:xfrm>
          <a:prstGeom prst="borderCallout1">
            <a:avLst>
              <a:gd name="adj1" fmla="val 11684"/>
              <a:gd name="adj2" fmla="val 48563"/>
              <a:gd name="adj3" fmla="val -252631"/>
              <a:gd name="adj4" fmla="val 82473"/>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Heading indicator</a:t>
            </a:r>
            <a:endParaRPr lang="en-US" sz="1100" dirty="0">
              <a:solidFill>
                <a:schemeClr val="tx1"/>
              </a:solidFill>
            </a:endParaRPr>
          </a:p>
        </p:txBody>
      </p:sp>
    </p:spTree>
    <p:extLst>
      <p:ext uri="{BB962C8B-B14F-4D97-AF65-F5344CB8AC3E}">
        <p14:creationId xmlns:p14="http://schemas.microsoft.com/office/powerpoint/2010/main" val="250516345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1066800"/>
            <a:ext cx="6705600" cy="5257800"/>
          </a:xfrm>
        </p:spPr>
        <p:txBody>
          <a:bodyPr/>
          <a:lstStyle/>
          <a:p>
            <a:r>
              <a:rPr lang="en-US" sz="1600" dirty="0" smtClean="0"/>
              <a:t>The </a:t>
            </a:r>
            <a:r>
              <a:rPr lang="en-US" sz="1600" dirty="0"/>
              <a:t>AIB </a:t>
            </a:r>
            <a:r>
              <a:rPr lang="en-US" sz="1600" dirty="0" smtClean="0"/>
              <a:t>(and subsequent analyses) have speculated </a:t>
            </a:r>
            <a:r>
              <a:rPr lang="en-US" sz="1600" dirty="0"/>
              <a:t>that the pilot experienced </a:t>
            </a:r>
            <a:r>
              <a:rPr lang="en-US" sz="1600" dirty="0" smtClean="0"/>
              <a:t>spatial </a:t>
            </a:r>
            <a:r>
              <a:rPr lang="en-US" sz="1600" dirty="0"/>
              <a:t>disorientation (then called “pilot vertigo”) based upon </a:t>
            </a:r>
            <a:r>
              <a:rPr lang="en-US" sz="1600" dirty="0" smtClean="0"/>
              <a:t>the pilot’s history of “labyrinth sensitivity”</a:t>
            </a:r>
          </a:p>
          <a:p>
            <a:pPr lvl="1"/>
            <a:r>
              <a:rPr lang="en-US" sz="1600" dirty="0" err="1" smtClean="0"/>
              <a:t>Somatogravic</a:t>
            </a:r>
            <a:r>
              <a:rPr lang="en-US" sz="1600" dirty="0" smtClean="0"/>
              <a:t>/</a:t>
            </a:r>
            <a:r>
              <a:rPr lang="en-US" sz="1600" dirty="0" err="1" smtClean="0"/>
              <a:t>oculoagravic</a:t>
            </a:r>
            <a:r>
              <a:rPr lang="en-US" sz="1600" dirty="0" smtClean="0"/>
              <a:t> illusions during 3.5g boost</a:t>
            </a:r>
          </a:p>
          <a:p>
            <a:pPr lvl="1"/>
            <a:r>
              <a:rPr lang="en-US" sz="1600" dirty="0" smtClean="0"/>
              <a:t>Maj. Adams had previously commented on persistent Type II SD</a:t>
            </a:r>
          </a:p>
          <a:p>
            <a:pPr lvl="1"/>
            <a:r>
              <a:rPr lang="en-US" sz="1600" dirty="0" smtClean="0"/>
              <a:t>There is no conclusive evidence supporting the hypothesis that Maj. Adams was disoriented at least until he came over the top</a:t>
            </a:r>
          </a:p>
          <a:p>
            <a:pPr lvl="1"/>
            <a:r>
              <a:rPr lang="en-US" sz="1600" dirty="0" smtClean="0"/>
              <a:t>His </a:t>
            </a:r>
            <a:r>
              <a:rPr lang="en-US" sz="1600" dirty="0"/>
              <a:t>p</a:t>
            </a:r>
            <a:r>
              <a:rPr lang="en-US" sz="1600" dirty="0" smtClean="0"/>
              <a:t>erformance is consistent with belief that aircraft was OK and generally at the correct attitude</a:t>
            </a:r>
            <a:endParaRPr lang="en-US" sz="1600" dirty="0"/>
          </a:p>
          <a:p>
            <a:endParaRPr lang="en-US" sz="1600" dirty="0"/>
          </a:p>
          <a:p>
            <a:r>
              <a:rPr lang="en-US" sz="1600" dirty="0" smtClean="0"/>
              <a:t>AIB suggested that the pilot could recognize the adverse yaw rate visually</a:t>
            </a:r>
          </a:p>
          <a:p>
            <a:pPr lvl="1"/>
            <a:r>
              <a:rPr lang="en-US" sz="1600" dirty="0" smtClean="0"/>
              <a:t>During critical period, aircraft was pitch up; only black sky visible</a:t>
            </a:r>
          </a:p>
          <a:p>
            <a:pPr lvl="1"/>
            <a:r>
              <a:rPr lang="en-US" sz="1600" dirty="0" smtClean="0"/>
              <a:t>Pilot unlikely to detect ~1 </a:t>
            </a:r>
            <a:r>
              <a:rPr lang="en-US" sz="1600" dirty="0" err="1" smtClean="0"/>
              <a:t>dps</a:t>
            </a:r>
            <a:r>
              <a:rPr lang="en-US" sz="1600" dirty="0" smtClean="0"/>
              <a:t> yaw rate at 250,000 feet by visual reference to the horizon*</a:t>
            </a:r>
          </a:p>
          <a:p>
            <a:pPr marL="457200" lvl="1" indent="0">
              <a:buNone/>
            </a:pPr>
            <a:endParaRPr lang="en-US" sz="1600" dirty="0"/>
          </a:p>
          <a:p>
            <a:r>
              <a:rPr lang="en-US" sz="1600" dirty="0"/>
              <a:t>The pilot was task </a:t>
            </a:r>
            <a:r>
              <a:rPr lang="en-US" sz="1600" dirty="0" smtClean="0"/>
              <a:t>saturated and dealing with a severely malfunctioning and unresponsive aircraft</a:t>
            </a:r>
          </a:p>
          <a:p>
            <a:r>
              <a:rPr lang="en-US" sz="1600" dirty="0" smtClean="0"/>
              <a:t>The pilot was aware that only 60-90 seconds were available to resolve the problem</a:t>
            </a:r>
            <a:endParaRPr lang="en-US" sz="1600" dirty="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31</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Pilot Performance (II)</a:t>
            </a:r>
            <a:endParaRPr lang="en-US" sz="1200" b="1" dirty="0"/>
          </a:p>
        </p:txBody>
      </p:sp>
      <p:pic>
        <p:nvPicPr>
          <p:cNvPr id="8" name="Picture 7" descr="Screen Shot 2014-02-19 at 4.32.58 PM.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934200" y="1524000"/>
            <a:ext cx="1929553" cy="4038600"/>
          </a:xfrm>
          <a:prstGeom prst="rect">
            <a:avLst/>
          </a:prstGeom>
        </p:spPr>
      </p:pic>
    </p:spTree>
    <p:extLst>
      <p:ext uri="{BB962C8B-B14F-4D97-AF65-F5344CB8AC3E}">
        <p14:creationId xmlns:p14="http://schemas.microsoft.com/office/powerpoint/2010/main" val="111888827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143000"/>
            <a:ext cx="8305800" cy="4525963"/>
          </a:xfrm>
        </p:spPr>
        <p:txBody>
          <a:bodyPr/>
          <a:lstStyle/>
          <a:p>
            <a:r>
              <a:rPr lang="en-US" sz="1600" dirty="0" smtClean="0"/>
              <a:t>A review of Maj. Adams training records revealed that less than 20% of his logged simulator time was spent in the #3 aircraft configuration</a:t>
            </a:r>
          </a:p>
          <a:p>
            <a:pPr lvl="1"/>
            <a:r>
              <a:rPr lang="en-US" sz="1600" dirty="0" smtClean="0"/>
              <a:t>The potential for negative transfer exists given the substantial differences in the #3 aircraft versus the #1 / #2 aircraft (no MH-96, different panel and instrumentation)</a:t>
            </a:r>
          </a:p>
          <a:p>
            <a:pPr lvl="1"/>
            <a:endParaRPr lang="en-US" sz="1600" dirty="0"/>
          </a:p>
          <a:p>
            <a:pPr lvl="1"/>
            <a:endParaRPr lang="en-US" sz="1600" dirty="0" smtClean="0"/>
          </a:p>
          <a:p>
            <a:pPr lvl="1"/>
            <a:endParaRPr lang="en-US" sz="1600" dirty="0"/>
          </a:p>
          <a:p>
            <a:pPr lvl="1"/>
            <a:endParaRPr lang="en-US" sz="1600" dirty="0" smtClean="0"/>
          </a:p>
          <a:p>
            <a:pPr lvl="1"/>
            <a:endParaRPr lang="en-US" sz="1600" dirty="0"/>
          </a:p>
          <a:p>
            <a:pPr lvl="1"/>
            <a:endParaRPr lang="en-US" sz="1600" dirty="0" smtClean="0"/>
          </a:p>
          <a:p>
            <a:pPr lvl="1"/>
            <a:endParaRPr lang="en-US" sz="1600" dirty="0"/>
          </a:p>
          <a:p>
            <a:pPr lvl="1"/>
            <a:endParaRPr lang="en-US" sz="1600" dirty="0" smtClean="0"/>
          </a:p>
          <a:p>
            <a:r>
              <a:rPr lang="en-US" sz="1600" dirty="0" smtClean="0"/>
              <a:t>There is some speculation that an O2 regulator or supply failure may have caused hypoxia and degraded the pilot’s performance</a:t>
            </a:r>
          </a:p>
          <a:p>
            <a:pPr lvl="1"/>
            <a:r>
              <a:rPr lang="en-US" sz="1600" dirty="0" smtClean="0"/>
              <a:t>O2 system was mostly destroyed on impact</a:t>
            </a:r>
          </a:p>
          <a:p>
            <a:pPr lvl="1"/>
            <a:r>
              <a:rPr lang="en-US" sz="1600" dirty="0" smtClean="0"/>
              <a:t>AIB flight surgeon deemed the analysis inconclusive</a:t>
            </a:r>
          </a:p>
          <a:p>
            <a:pPr marL="457200" lvl="1" indent="0">
              <a:buNone/>
            </a:pPr>
            <a:endParaRPr lang="en-US" sz="1600" dirty="0" smtClean="0"/>
          </a:p>
          <a:p>
            <a:pPr lvl="1"/>
            <a:endParaRPr lang="en-US" sz="1600" dirty="0" smtClean="0"/>
          </a:p>
          <a:p>
            <a:pPr lvl="1"/>
            <a:endParaRPr lang="en-US" sz="1600" dirty="0" smtClean="0"/>
          </a:p>
          <a:p>
            <a:pPr lvl="1"/>
            <a:endParaRPr lang="en-US" sz="1600" dirty="0" smtClean="0"/>
          </a:p>
          <a:p>
            <a:endParaRPr lang="en-US" sz="1600" dirty="0" smtClean="0"/>
          </a:p>
          <a:p>
            <a:endParaRPr lang="en-US" sz="1600" dirty="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32</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Pilot Training and Other Hypotheses</a:t>
            </a:r>
            <a:endParaRPr lang="en-US" sz="1200" b="1" dirty="0"/>
          </a:p>
        </p:txBody>
      </p:sp>
      <p:graphicFrame>
        <p:nvGraphicFramePr>
          <p:cNvPr id="6" name="Table 5"/>
          <p:cNvGraphicFramePr>
            <a:graphicFrameLocks noGrp="1"/>
          </p:cNvGraphicFramePr>
          <p:nvPr>
            <p:extLst>
              <p:ext uri="{D42A27DB-BD31-4B8C-83A1-F6EECF244321}">
                <p14:modId xmlns:p14="http://schemas.microsoft.com/office/powerpoint/2010/main" val="122886111"/>
              </p:ext>
            </p:extLst>
          </p:nvPr>
        </p:nvGraphicFramePr>
        <p:xfrm>
          <a:off x="762000" y="2590800"/>
          <a:ext cx="7603067" cy="1507067"/>
        </p:xfrm>
        <a:graphic>
          <a:graphicData uri="http://schemas.openxmlformats.org/drawingml/2006/table">
            <a:tbl>
              <a:tblPr firstRow="1" bandRow="1">
                <a:tableStyleId>{93296810-A885-4BE3-A3E7-6D5BEEA58F35}</a:tableStyleId>
              </a:tblPr>
              <a:tblGrid>
                <a:gridCol w="2692753"/>
                <a:gridCol w="2375958"/>
                <a:gridCol w="2534356"/>
              </a:tblGrid>
              <a:tr h="377629">
                <a:tc>
                  <a:txBody>
                    <a:bodyPr/>
                    <a:lstStyle/>
                    <a:p>
                      <a:pPr marL="0" indent="0" algn="ctr" defTabSz="914400" rtl="0" eaLnBrk="1" latinLnBrk="0" hangingPunct="1">
                        <a:buFont typeface="Arial" pitchFamily="34" charset="0"/>
                        <a:buNone/>
                      </a:pPr>
                      <a:r>
                        <a:rPr lang="en-US" sz="1600" kern="1200" dirty="0" smtClean="0"/>
                        <a:t>Aircraft </a:t>
                      </a:r>
                      <a:endParaRPr lang="en-US" sz="1600" kern="1200" dirty="0">
                        <a:solidFill>
                          <a:schemeClr val="bg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a:r>
                        <a:rPr lang="en-US" sz="1600" dirty="0" smtClean="0"/>
                        <a:t>Hours of Training</a:t>
                      </a:r>
                      <a:r>
                        <a:rPr lang="en-US" sz="1600" baseline="0" dirty="0" smtClean="0"/>
                        <a:t> </a:t>
                      </a:r>
                      <a:endParaRPr lang="en-US"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a:r>
                        <a:rPr lang="en-US" sz="1600" dirty="0" smtClean="0"/>
                        <a:t>Percentage </a:t>
                      </a:r>
                      <a:endParaRPr lang="en-US"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r>
              <a:tr h="377629">
                <a:tc>
                  <a:txBody>
                    <a:bodyPr/>
                    <a:lstStyle/>
                    <a:p>
                      <a:pPr marL="0" indent="0" algn="ctr" defTabSz="914400" rtl="0" eaLnBrk="1" latinLnBrk="0" hangingPunct="1">
                        <a:buFont typeface="Arial" pitchFamily="34" charset="0"/>
                        <a:buNone/>
                      </a:pPr>
                      <a:r>
                        <a:rPr lang="en-US" sz="1400" kern="1200" dirty="0" smtClean="0">
                          <a:solidFill>
                            <a:schemeClr val="dk1"/>
                          </a:solidFill>
                          <a:latin typeface="+mn-lt"/>
                          <a:ea typeface="+mn-ea"/>
                          <a:cs typeface="+mn-cs"/>
                        </a:rPr>
                        <a:t>X</a:t>
                      </a:r>
                      <a:r>
                        <a:rPr lang="en-US" sz="1400" kern="1200" baseline="0" dirty="0" smtClean="0">
                          <a:solidFill>
                            <a:schemeClr val="dk1"/>
                          </a:solidFill>
                          <a:latin typeface="+mn-lt"/>
                          <a:ea typeface="+mn-ea"/>
                          <a:cs typeface="+mn-cs"/>
                        </a:rPr>
                        <a:t> – 1</a:t>
                      </a:r>
                      <a:r>
                        <a:rPr lang="en-US" sz="1400" kern="1200" dirty="0" smtClean="0">
                          <a:solidFill>
                            <a:schemeClr val="dk1"/>
                          </a:solidFill>
                          <a:latin typeface="+mn-lt"/>
                          <a:ea typeface="+mn-ea"/>
                          <a:cs typeface="+mn-cs"/>
                        </a:rPr>
                        <a:t>5 – 1</a:t>
                      </a:r>
                      <a:endParaRPr lang="en-US" sz="1400" kern="1200" dirty="0">
                        <a:solidFill>
                          <a:schemeClr val="dk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400" dirty="0" smtClean="0"/>
                        <a:t>165.2</a:t>
                      </a:r>
                      <a:endParaRPr lang="en-US"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400" dirty="0" smtClean="0"/>
                        <a:t>~ 69%</a:t>
                      </a:r>
                      <a:endParaRPr lang="en-US"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4180">
                <a:tc>
                  <a:txBody>
                    <a:bodyPr/>
                    <a:lstStyle/>
                    <a:p>
                      <a:pPr marL="0" indent="0" algn="ctr" defTabSz="914400" rtl="0" eaLnBrk="1" latinLnBrk="0" hangingPunct="1">
                        <a:buFont typeface="Arial" pitchFamily="34" charset="0"/>
                        <a:buNone/>
                      </a:pPr>
                      <a:r>
                        <a:rPr lang="en-US" sz="1400" kern="1200" dirty="0" smtClean="0">
                          <a:solidFill>
                            <a:schemeClr val="dk1"/>
                          </a:solidFill>
                          <a:latin typeface="+mn-lt"/>
                          <a:ea typeface="+mn-ea"/>
                          <a:cs typeface="+mn-cs"/>
                        </a:rPr>
                        <a:t>X</a:t>
                      </a:r>
                      <a:r>
                        <a:rPr lang="en-US" sz="1400" kern="1200" baseline="0" dirty="0" smtClean="0">
                          <a:solidFill>
                            <a:schemeClr val="dk1"/>
                          </a:solidFill>
                          <a:latin typeface="+mn-lt"/>
                          <a:ea typeface="+mn-ea"/>
                          <a:cs typeface="+mn-cs"/>
                        </a:rPr>
                        <a:t> – 1</a:t>
                      </a:r>
                      <a:r>
                        <a:rPr lang="en-US" sz="1400" kern="1200" dirty="0" smtClean="0">
                          <a:solidFill>
                            <a:schemeClr val="dk1"/>
                          </a:solidFill>
                          <a:latin typeface="+mn-lt"/>
                          <a:ea typeface="+mn-ea"/>
                          <a:cs typeface="+mn-cs"/>
                        </a:rPr>
                        <a:t>5 –</a:t>
                      </a:r>
                      <a:r>
                        <a:rPr lang="en-US" sz="1400" kern="1200" baseline="0" dirty="0" smtClean="0">
                          <a:solidFill>
                            <a:schemeClr val="dk1"/>
                          </a:solidFill>
                          <a:latin typeface="+mn-lt"/>
                          <a:ea typeface="+mn-ea"/>
                          <a:cs typeface="+mn-cs"/>
                        </a:rPr>
                        <a:t> 2 / X – 15A – 2</a:t>
                      </a:r>
                      <a:endParaRPr lang="en-US" sz="1400" kern="1200" dirty="0">
                        <a:solidFill>
                          <a:schemeClr val="dk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400" dirty="0" smtClean="0"/>
                        <a:t>25</a:t>
                      </a:r>
                      <a:r>
                        <a:rPr lang="en-US" sz="1400" baseline="0" dirty="0" smtClean="0"/>
                        <a:t>.5</a:t>
                      </a:r>
                      <a:endParaRPr lang="en-US"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400" dirty="0" smtClean="0"/>
                        <a:t>~ 11%</a:t>
                      </a:r>
                      <a:endParaRPr lang="en-US"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7629">
                <a:tc>
                  <a:txBody>
                    <a:bodyPr/>
                    <a:lstStyle/>
                    <a:p>
                      <a:pPr marL="0" indent="0" algn="ctr" defTabSz="914400" rtl="0" eaLnBrk="1" latinLnBrk="0" hangingPunct="1">
                        <a:buFont typeface="Arial" pitchFamily="34" charset="0"/>
                        <a:buNone/>
                      </a:pPr>
                      <a:r>
                        <a:rPr lang="en-US" sz="1400" kern="1200" dirty="0" smtClean="0">
                          <a:solidFill>
                            <a:schemeClr val="dk1"/>
                          </a:solidFill>
                          <a:latin typeface="+mn-lt"/>
                          <a:ea typeface="+mn-ea"/>
                          <a:cs typeface="+mn-cs"/>
                        </a:rPr>
                        <a:t>X – 15 – 3 </a:t>
                      </a:r>
                      <a:endParaRPr lang="en-US" sz="1400" kern="1200" dirty="0">
                        <a:solidFill>
                          <a:schemeClr val="dk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400" dirty="0" smtClean="0"/>
                        <a:t>47.5</a:t>
                      </a:r>
                      <a:endParaRPr lang="en-US"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400" dirty="0" smtClean="0"/>
                        <a:t>~ 20%</a:t>
                      </a:r>
                      <a:endParaRPr lang="en-US"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95275558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305800" cy="4525963"/>
          </a:xfrm>
        </p:spPr>
        <p:txBody>
          <a:bodyPr/>
          <a:lstStyle/>
          <a:p>
            <a:r>
              <a:rPr lang="en-US" sz="1600" dirty="0" smtClean="0"/>
              <a:t>Architecture designed to provide fail-safety &amp; redundancy for critical entry phase</a:t>
            </a:r>
          </a:p>
          <a:p>
            <a:pPr lvl="1"/>
            <a:r>
              <a:rPr lang="en-US" sz="1600" dirty="0" smtClean="0"/>
              <a:t>Independent dual-string architecture: two sets gain changer electronics, gyros, stick force transducers, accelerometers, etc.</a:t>
            </a:r>
          </a:p>
          <a:p>
            <a:pPr lvl="1"/>
            <a:r>
              <a:rPr lang="en-US" sz="1600" dirty="0" smtClean="0"/>
              <a:t>Total gain was sum of both channels at the servo</a:t>
            </a:r>
          </a:p>
          <a:p>
            <a:pPr lvl="1"/>
            <a:r>
              <a:rPr lang="en-US" sz="1600" dirty="0" smtClean="0"/>
              <a:t>System could down-mode to fixed-gain operation on pilot request</a:t>
            </a:r>
          </a:p>
          <a:p>
            <a:pPr lvl="1"/>
            <a:r>
              <a:rPr lang="en-US" sz="1600" dirty="0" smtClean="0"/>
              <a:t>At time of design, airframe was unstable during entry and drove 99%+ reliability</a:t>
            </a:r>
          </a:p>
          <a:p>
            <a:pPr lvl="1"/>
            <a:r>
              <a:rPr lang="en-US" sz="1600" dirty="0" smtClean="0"/>
              <a:t>Design complied with applicable MIL-STDs for airborne electronics (in 1960)</a:t>
            </a:r>
          </a:p>
          <a:p>
            <a:endParaRPr lang="en-US" sz="1600" dirty="0" smtClean="0"/>
          </a:p>
          <a:p>
            <a:r>
              <a:rPr lang="en-US" sz="1600" dirty="0" smtClean="0"/>
              <a:t>Monitor circuits included to detect and isolate failures</a:t>
            </a:r>
          </a:p>
          <a:p>
            <a:pPr lvl="1"/>
            <a:r>
              <a:rPr lang="en-US" sz="1600" dirty="0" smtClean="0"/>
              <a:t>Servo outputs compared to analog model and disconnected if spurious motion detected (difference in sign of surface rate)</a:t>
            </a:r>
          </a:p>
          <a:p>
            <a:pPr lvl="1"/>
            <a:r>
              <a:rPr lang="en-US" sz="1600" dirty="0" smtClean="0"/>
              <a:t>Gyro monitor disconnected rate gyro channel if rate exceeded 30 </a:t>
            </a:r>
            <a:r>
              <a:rPr lang="en-US" sz="1600" dirty="0" err="1" smtClean="0"/>
              <a:t>deg</a:t>
            </a:r>
            <a:r>
              <a:rPr lang="en-US" sz="1600" dirty="0" smtClean="0"/>
              <a:t>/sec</a:t>
            </a:r>
          </a:p>
          <a:p>
            <a:endParaRPr lang="en-US" sz="1600" dirty="0" smtClean="0"/>
          </a:p>
          <a:p>
            <a:r>
              <a:rPr lang="en-US" sz="1600" dirty="0" smtClean="0"/>
              <a:t>Mechanical override</a:t>
            </a:r>
          </a:p>
          <a:p>
            <a:pPr lvl="1"/>
            <a:r>
              <a:rPr lang="en-US" sz="1600" dirty="0" smtClean="0"/>
              <a:t>MH-96 was </a:t>
            </a:r>
            <a:r>
              <a:rPr lang="en-US" sz="1600" b="1" dirty="0" smtClean="0"/>
              <a:t>not</a:t>
            </a:r>
            <a:r>
              <a:rPr lang="en-US" sz="1600" dirty="0" smtClean="0"/>
              <a:t> fly-by-wire (this would come later with the F-8 DFBW)</a:t>
            </a:r>
          </a:p>
          <a:p>
            <a:pPr lvl="1"/>
            <a:r>
              <a:rPr lang="en-US" sz="1600" dirty="0" smtClean="0"/>
              <a:t>MH-96 servos were in parallel to the mechanical links to the power actuators</a:t>
            </a:r>
          </a:p>
          <a:p>
            <a:pPr lvl="1"/>
            <a:r>
              <a:rPr lang="en-US" sz="1600" dirty="0" smtClean="0"/>
              <a:t>Pilot brute force could override servo motion and trim actuator motion</a:t>
            </a:r>
          </a:p>
          <a:p>
            <a:pPr marL="0" indent="0">
              <a:buNone/>
            </a:pPr>
            <a:endParaRPr lang="en-US" sz="1600" dirty="0" smtClean="0"/>
          </a:p>
          <a:p>
            <a:endParaRPr lang="en-US" sz="1600" dirty="0" smtClean="0"/>
          </a:p>
          <a:p>
            <a:pPr lvl="1"/>
            <a:endParaRPr lang="en-US" sz="1600" dirty="0" smtClean="0"/>
          </a:p>
          <a:p>
            <a:pPr lvl="1"/>
            <a:endParaRPr lang="en-US" sz="1600" dirty="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33</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Backup: MH-96 Architecture</a:t>
            </a:r>
            <a:endParaRPr lang="en-US" sz="1200" b="1" dirty="0"/>
          </a:p>
        </p:txBody>
      </p:sp>
    </p:spTree>
    <p:extLst>
      <p:ext uri="{BB962C8B-B14F-4D97-AF65-F5344CB8AC3E}">
        <p14:creationId xmlns:p14="http://schemas.microsoft.com/office/powerpoint/2010/main" val="354078883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143000"/>
            <a:ext cx="8610600" cy="4525963"/>
          </a:xfrm>
        </p:spPr>
        <p:txBody>
          <a:bodyPr/>
          <a:lstStyle/>
          <a:p>
            <a:r>
              <a:rPr lang="en-US" sz="1800" dirty="0" smtClean="0"/>
              <a:t>Three airframes in service (56-6670 – 56-6672), 56-6672 (#3) involved in 1967 accident</a:t>
            </a:r>
          </a:p>
          <a:p>
            <a:r>
              <a:rPr lang="en-US" sz="1800" dirty="0" smtClean="0"/>
              <a:t>Aircraft varied substantially over course of program</a:t>
            </a:r>
          </a:p>
          <a:p>
            <a:pPr lvl="1"/>
            <a:r>
              <a:rPr lang="en-US" sz="1800" dirty="0" smtClean="0"/>
              <a:t>Changes in instrumentation, display panels, avionics, experiments, etc.</a:t>
            </a:r>
          </a:p>
          <a:p>
            <a:endParaRPr lang="en-US" sz="1800" dirty="0" smtClean="0"/>
          </a:p>
          <a:p>
            <a:r>
              <a:rPr lang="en-US" sz="1800" smtClean="0"/>
              <a:t>X-15-3 (56-6672)</a:t>
            </a:r>
          </a:p>
          <a:p>
            <a:pPr lvl="1"/>
            <a:r>
              <a:rPr lang="en-US" sz="1800" smtClean="0"/>
              <a:t>High-altitude (ballistic) workhorse (others used for high-speed flights)</a:t>
            </a:r>
          </a:p>
          <a:p>
            <a:pPr lvl="1"/>
            <a:r>
              <a:rPr lang="en-US" sz="1800" smtClean="0"/>
              <a:t>MH-96 “Self-Adaptive” flight control system (AFCS) provided automatic RCS blending and invariant aircraft response</a:t>
            </a:r>
          </a:p>
          <a:p>
            <a:pPr lvl="1"/>
            <a:r>
              <a:rPr lang="en-US" sz="1800" smtClean="0"/>
              <a:t>Successfully executed 60+ high-altitude flights prior to the 1967 accident</a:t>
            </a:r>
          </a:p>
          <a:p>
            <a:pPr lvl="1"/>
            <a:r>
              <a:rPr lang="en-US" sz="1800" smtClean="0"/>
              <a:t>Configuration </a:t>
            </a:r>
            <a:r>
              <a:rPr lang="en-US" sz="1800" dirty="0" smtClean="0"/>
              <a:t>at time of accident flight will be discussed</a:t>
            </a:r>
          </a:p>
          <a:p>
            <a:pPr lvl="1"/>
            <a:endParaRPr lang="en-US" sz="1800" dirty="0" smtClean="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34</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Aircraft Configuration</a:t>
            </a:r>
            <a:endParaRPr lang="en-US" sz="2400" b="1" dirty="0"/>
          </a:p>
        </p:txBody>
      </p:sp>
    </p:spTree>
    <p:extLst>
      <p:ext uri="{BB962C8B-B14F-4D97-AF65-F5344CB8AC3E}">
        <p14:creationId xmlns:p14="http://schemas.microsoft.com/office/powerpoint/2010/main" val="228171570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35</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Flight 3-65-97 Event Timeline</a:t>
            </a:r>
            <a:endParaRPr lang="en-US" sz="2400" b="1" dirty="0"/>
          </a:p>
        </p:txBody>
      </p:sp>
      <p:pic>
        <p:nvPicPr>
          <p:cNvPr id="8" name="Picture 7"/>
          <p:cNvPicPr/>
          <p:nvPr/>
        </p:nvPicPr>
        <p:blipFill rotWithShape="1">
          <a:blip r:embed="rId2" cstate="print">
            <a:extLst>
              <a:ext uri="{28A0092B-C50C-407E-A947-70E740481C1C}">
                <a14:useLocalDpi xmlns:a14="http://schemas.microsoft.com/office/drawing/2010/main"/>
              </a:ext>
            </a:extLst>
          </a:blip>
          <a:srcRect t="4063"/>
          <a:stretch/>
        </p:blipFill>
        <p:spPr>
          <a:xfrm>
            <a:off x="838200" y="1128028"/>
            <a:ext cx="7239000" cy="5044171"/>
          </a:xfrm>
          <a:prstGeom prst="rect">
            <a:avLst/>
          </a:prstGeom>
        </p:spPr>
      </p:pic>
      <p:sp>
        <p:nvSpPr>
          <p:cNvPr id="2" name="Right Arrow 1"/>
          <p:cNvSpPr/>
          <p:nvPr/>
        </p:nvSpPr>
        <p:spPr>
          <a:xfrm>
            <a:off x="1143000" y="6019800"/>
            <a:ext cx="6934200" cy="533400"/>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Approximately 3 minutes</a:t>
            </a:r>
            <a:endParaRPr lang="en-US" sz="1400" dirty="0"/>
          </a:p>
        </p:txBody>
      </p:sp>
    </p:spTree>
    <p:extLst>
      <p:ext uri="{BB962C8B-B14F-4D97-AF65-F5344CB8AC3E}">
        <p14:creationId xmlns:p14="http://schemas.microsoft.com/office/powerpoint/2010/main" val="21953382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143000"/>
            <a:ext cx="8610600" cy="4525963"/>
          </a:xfrm>
        </p:spPr>
        <p:txBody>
          <a:bodyPr/>
          <a:lstStyle/>
          <a:p>
            <a:r>
              <a:rPr lang="en-US" sz="1600" dirty="0" smtClean="0"/>
              <a:t>3-axis IMU and Inertial Flight Data System (IFDS)</a:t>
            </a:r>
            <a:endParaRPr lang="en-US" sz="1200" dirty="0" smtClean="0"/>
          </a:p>
          <a:p>
            <a:pPr lvl="1"/>
            <a:r>
              <a:rPr lang="en-US" sz="1600" dirty="0" smtClean="0"/>
              <a:t>Used to provide pilot estimates of altitude, altitude rate, velocity</a:t>
            </a:r>
          </a:p>
          <a:p>
            <a:pPr lvl="1"/>
            <a:r>
              <a:rPr lang="en-US" sz="1600" dirty="0" smtClean="0"/>
              <a:t>IFDS computed inertial solution; IMU drove ADI ball directly</a:t>
            </a:r>
          </a:p>
          <a:p>
            <a:pPr lvl="1"/>
            <a:r>
              <a:rPr lang="en-US" sz="1600" dirty="0" smtClean="0"/>
              <a:t>IFDS computer had documented susceptibility to EMI</a:t>
            </a:r>
          </a:p>
          <a:p>
            <a:r>
              <a:rPr lang="en-US" sz="1600" dirty="0" smtClean="0"/>
              <a:t>Flight control rate gyros</a:t>
            </a:r>
          </a:p>
          <a:p>
            <a:pPr lvl="1"/>
            <a:r>
              <a:rPr lang="en-US" sz="1600" dirty="0" smtClean="0"/>
              <a:t>Two independent, redundant rate gyro assemblies (unique to X-15-3)</a:t>
            </a:r>
          </a:p>
          <a:p>
            <a:pPr lvl="1"/>
            <a:r>
              <a:rPr lang="en-US" sz="1600" dirty="0" err="1" smtClean="0"/>
              <a:t>Strapdown</a:t>
            </a:r>
            <a:r>
              <a:rPr lang="en-US" sz="1600" dirty="0" smtClean="0"/>
              <a:t> (body rate), used for stability augmentation only</a:t>
            </a:r>
          </a:p>
          <a:p>
            <a:pPr lvl="1"/>
            <a:r>
              <a:rPr lang="en-US" sz="1600" dirty="0" smtClean="0"/>
              <a:t>Failure monitor circuit zeroed gyro if rates exceeded 30 </a:t>
            </a:r>
            <a:r>
              <a:rPr lang="en-US" sz="1600" dirty="0" err="1" smtClean="0"/>
              <a:t>deg</a:t>
            </a:r>
            <a:r>
              <a:rPr lang="en-US" sz="1600" dirty="0" smtClean="0"/>
              <a:t>/sec; no pilot indication</a:t>
            </a:r>
          </a:p>
          <a:p>
            <a:r>
              <a:rPr lang="en-US" sz="1600" dirty="0" smtClean="0"/>
              <a:t>Hypersonic flow direction sensor (ball nose)</a:t>
            </a:r>
          </a:p>
          <a:p>
            <a:pPr lvl="1"/>
            <a:r>
              <a:rPr lang="en-US" sz="1600" dirty="0" smtClean="0"/>
              <a:t>Null-seeking spherical flow sensor</a:t>
            </a:r>
          </a:p>
          <a:p>
            <a:pPr lvl="1"/>
            <a:r>
              <a:rPr lang="en-US" sz="1600" dirty="0" smtClean="0"/>
              <a:t>Provided reliable α, β, </a:t>
            </a:r>
            <a:r>
              <a:rPr lang="en-US" sz="1600" i="1" dirty="0" smtClean="0"/>
              <a:t>q</a:t>
            </a:r>
            <a:r>
              <a:rPr lang="en-US" sz="1600" dirty="0" smtClean="0"/>
              <a:t> to ~50 </a:t>
            </a:r>
            <a:r>
              <a:rPr lang="en-US" sz="1600" dirty="0" err="1" smtClean="0"/>
              <a:t>psf</a:t>
            </a:r>
            <a:r>
              <a:rPr lang="en-US" sz="1600" dirty="0" smtClean="0"/>
              <a:t>; still usable below 50 </a:t>
            </a:r>
            <a:r>
              <a:rPr lang="en-US" sz="1600" dirty="0" err="1" smtClean="0"/>
              <a:t>psf</a:t>
            </a:r>
            <a:r>
              <a:rPr lang="en-US" sz="1600" dirty="0" smtClean="0"/>
              <a:t> but with jet interaction effects </a:t>
            </a:r>
          </a:p>
          <a:p>
            <a:r>
              <a:rPr lang="en-US" sz="1600" dirty="0" smtClean="0"/>
              <a:t>Flight control accelerometers</a:t>
            </a:r>
          </a:p>
          <a:p>
            <a:pPr lvl="1"/>
            <a:r>
              <a:rPr lang="en-US" sz="1600" dirty="0" err="1" smtClean="0"/>
              <a:t>Strapdown</a:t>
            </a:r>
            <a:r>
              <a:rPr lang="en-US" sz="1600" dirty="0" smtClean="0"/>
              <a:t> package for </a:t>
            </a:r>
            <a:r>
              <a:rPr lang="en-US" sz="1600" dirty="0" err="1" smtClean="0"/>
              <a:t>Nz</a:t>
            </a:r>
            <a:r>
              <a:rPr lang="en-US" sz="1600" dirty="0" smtClean="0"/>
              <a:t>, </a:t>
            </a:r>
            <a:r>
              <a:rPr lang="en-US" sz="1600" dirty="0" err="1" smtClean="0"/>
              <a:t>Ny</a:t>
            </a:r>
            <a:r>
              <a:rPr lang="en-US" sz="1600" dirty="0" smtClean="0"/>
              <a:t> feedback</a:t>
            </a:r>
          </a:p>
          <a:p>
            <a:pPr lvl="1"/>
            <a:r>
              <a:rPr lang="en-US" sz="1600" dirty="0" err="1" smtClean="0"/>
              <a:t>Nz</a:t>
            </a:r>
            <a:r>
              <a:rPr lang="en-US" sz="1600" dirty="0" smtClean="0"/>
              <a:t> feedback used for entry g-limiting</a:t>
            </a:r>
          </a:p>
          <a:p>
            <a:endParaRPr lang="en-US" sz="1600" dirty="0" smtClean="0"/>
          </a:p>
          <a:p>
            <a:pPr lvl="1"/>
            <a:endParaRPr lang="en-US" sz="1600" dirty="0" smtClean="0"/>
          </a:p>
          <a:p>
            <a:pPr lvl="1"/>
            <a:endParaRPr lang="en-US" sz="1600" dirty="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36</a:t>
            </a:fld>
            <a:endParaRPr lang="en-US"/>
          </a:p>
        </p:txBody>
      </p:sp>
      <p:sp>
        <p:nvSpPr>
          <p:cNvPr id="7" name="TextBox 6"/>
          <p:cNvSpPr txBox="1"/>
          <p:nvPr/>
        </p:nvSpPr>
        <p:spPr>
          <a:xfrm>
            <a:off x="457200" y="304800"/>
            <a:ext cx="6553200" cy="646331"/>
          </a:xfrm>
          <a:prstGeom prst="rect">
            <a:avLst/>
          </a:prstGeom>
          <a:noFill/>
        </p:spPr>
        <p:txBody>
          <a:bodyPr wrap="square" rtlCol="0">
            <a:spAutoFit/>
          </a:bodyPr>
          <a:lstStyle/>
          <a:p>
            <a:r>
              <a:rPr lang="en-US" sz="2400" b="1" dirty="0" smtClean="0"/>
              <a:t>Backup: Flight Instrumentation on X-15-3</a:t>
            </a:r>
          </a:p>
          <a:p>
            <a:r>
              <a:rPr lang="en-US" sz="1200" b="1" dirty="0" smtClean="0"/>
              <a:t>(excluding research instrumentation)</a:t>
            </a:r>
            <a:endParaRPr lang="en-US" sz="1200" b="1" dirty="0"/>
          </a:p>
        </p:txBody>
      </p:sp>
    </p:spTree>
    <p:extLst>
      <p:ext uri="{BB962C8B-B14F-4D97-AF65-F5344CB8AC3E}">
        <p14:creationId xmlns:p14="http://schemas.microsoft.com/office/powerpoint/2010/main" val="8208643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143000"/>
            <a:ext cx="8229600" cy="4525963"/>
          </a:xfrm>
        </p:spPr>
        <p:txBody>
          <a:bodyPr/>
          <a:lstStyle/>
          <a:p>
            <a:r>
              <a:rPr lang="en-US" sz="1400" dirty="0"/>
              <a:t>TYPES OF SPATIAL DISORIENTATION</a:t>
            </a:r>
          </a:p>
          <a:p>
            <a:pPr lvl="1"/>
            <a:r>
              <a:rPr lang="en-US" sz="1400" dirty="0"/>
              <a:t>TYPE I (UNRECOGNIZED)</a:t>
            </a:r>
          </a:p>
          <a:p>
            <a:pPr lvl="2"/>
            <a:r>
              <a:rPr lang="en-US" sz="1400" dirty="0"/>
              <a:t>9-3.       In type I SD, an aviator does not perceive any indication of SD or think anything is wrong. What the aviator sees—or thinks he or she sees—is corroborated by other senses. The pilot might see the instruments functioning properly and have no suspicion of instrument malfunction. Likewise, the aircraft might be performing normally with no indication of aircraft control malfunction. Unaware of a problem, the pilot fails to recognize or correct the SD, a mistake that usually results in a fatal aircraft mishap. Type I SD is the most dangerous type of disorientation. An example is the height/depth perception illusion, where a pilot descends into the ground or some obstacle above the ground due to a lack of situational awareness.</a:t>
            </a:r>
          </a:p>
          <a:p>
            <a:pPr lvl="1"/>
            <a:r>
              <a:rPr lang="en-US" sz="1400" dirty="0"/>
              <a:t>TYPE II (RECOGNIZED)</a:t>
            </a:r>
          </a:p>
          <a:p>
            <a:pPr lvl="2"/>
            <a:r>
              <a:rPr lang="en-US" sz="1400" dirty="0"/>
              <a:t>9-4.       In type II SD, the pilot perceives a problem resulting from SD but might not recognize it as SD. The pilot might feel a control is malfunctioning or perceive an instrument failure as in the graveyard spiral, a classic example of type II SD. The pilot will not correct aircraft roll as indicated by the attitude indicator because his or her vestibular indications of straight-and-level flight are so strong.</a:t>
            </a:r>
          </a:p>
          <a:p>
            <a:pPr lvl="1"/>
            <a:r>
              <a:rPr lang="en-US" sz="1400" dirty="0"/>
              <a:t>TYPE III (INCAPACITATING)</a:t>
            </a:r>
          </a:p>
          <a:p>
            <a:pPr lvl="2"/>
            <a:r>
              <a:rPr lang="en-US" sz="1400" dirty="0"/>
              <a:t>9-5.       In type III SD, the pilot experiences such an overwhelming sensation of movement that he or she cannot orient using visual cues or the aircraft instruments. Type III SD is not fatal if the copilot can gain control of the aircraft</a:t>
            </a:r>
            <a:r>
              <a:rPr lang="en-US" sz="1400" dirty="0" smtClean="0"/>
              <a:t>.</a:t>
            </a:r>
          </a:p>
          <a:p>
            <a:pPr lvl="2"/>
            <a:endParaRPr lang="en-US" sz="1400" dirty="0"/>
          </a:p>
          <a:p>
            <a:pPr marL="914400" lvl="2" indent="0">
              <a:buNone/>
            </a:pPr>
            <a:r>
              <a:rPr lang="en-US" sz="1100" dirty="0" smtClean="0"/>
              <a:t>	US Army Training Circular No. 3-04.93 (FM 3-04.301) “Aeromedical Training for Flight Personnel”</a:t>
            </a:r>
            <a:endParaRPr lang="en-US" sz="1100" dirty="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37</a:t>
            </a:fld>
            <a:endParaRPr lang="en-US"/>
          </a:p>
        </p:txBody>
      </p:sp>
      <p:sp>
        <p:nvSpPr>
          <p:cNvPr id="5" name="TextBox 4"/>
          <p:cNvSpPr txBox="1"/>
          <p:nvPr/>
        </p:nvSpPr>
        <p:spPr>
          <a:xfrm>
            <a:off x="457200" y="381000"/>
            <a:ext cx="5715000" cy="461665"/>
          </a:xfrm>
          <a:prstGeom prst="rect">
            <a:avLst/>
          </a:prstGeom>
          <a:noFill/>
        </p:spPr>
        <p:txBody>
          <a:bodyPr wrap="square" rtlCol="0">
            <a:spAutoFit/>
          </a:bodyPr>
          <a:lstStyle/>
          <a:p>
            <a:r>
              <a:rPr lang="en-US" sz="2400" b="1" dirty="0" smtClean="0"/>
              <a:t>Spatial </a:t>
            </a:r>
            <a:r>
              <a:rPr lang="en-US" sz="2400" b="1" dirty="0" err="1" smtClean="0"/>
              <a:t>Disorentiation</a:t>
            </a:r>
            <a:endParaRPr lang="en-US" sz="2400" b="1" dirty="0"/>
          </a:p>
        </p:txBody>
      </p:sp>
    </p:spTree>
    <p:extLst>
      <p:ext uri="{BB962C8B-B14F-4D97-AF65-F5344CB8AC3E}">
        <p14:creationId xmlns:p14="http://schemas.microsoft.com/office/powerpoint/2010/main" val="177980590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143000"/>
            <a:ext cx="8305800" cy="4525963"/>
          </a:xfrm>
        </p:spPr>
        <p:txBody>
          <a:bodyPr/>
          <a:lstStyle/>
          <a:p>
            <a:r>
              <a:rPr lang="en-US" sz="1600" dirty="0" smtClean="0"/>
              <a:t>Flight data reconstructed from original strip chart recordings</a:t>
            </a:r>
          </a:p>
          <a:p>
            <a:r>
              <a:rPr lang="en-US" sz="1600" dirty="0" smtClean="0"/>
              <a:t>Some parameters (Mach, </a:t>
            </a:r>
            <a:r>
              <a:rPr lang="en-US" sz="1600" dirty="0" err="1" smtClean="0"/>
              <a:t>qbar</a:t>
            </a:r>
            <a:r>
              <a:rPr lang="en-US" sz="1600" dirty="0" smtClean="0"/>
              <a:t>) were not extracted with sufficient fidelity and are reproduced from trajectory data and the 1976 standard atmosphere</a:t>
            </a:r>
          </a:p>
          <a:p>
            <a:pPr lvl="1"/>
            <a:endParaRPr lang="en-US" sz="1600" dirty="0"/>
          </a:p>
          <a:p>
            <a:endParaRPr lang="en-US" sz="1600" dirty="0" smtClean="0"/>
          </a:p>
          <a:p>
            <a:endParaRPr lang="en-US" sz="1600" dirty="0" smtClean="0"/>
          </a:p>
          <a:p>
            <a:pPr lvl="1"/>
            <a:endParaRPr lang="en-US" sz="1600" dirty="0" smtClean="0"/>
          </a:p>
          <a:p>
            <a:pPr lvl="1"/>
            <a:endParaRPr lang="en-US" sz="1600" dirty="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38</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Backup: Flight Data (Reconstructed)</a:t>
            </a:r>
            <a:endParaRPr lang="en-US" sz="1200" b="1" dirty="0"/>
          </a:p>
        </p:txBody>
      </p:sp>
      <p:pic>
        <p:nvPicPr>
          <p:cNvPr id="6" name="Picture 5"/>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62000" y="3657600"/>
            <a:ext cx="4610607" cy="25146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7"/>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381000" y="2133600"/>
            <a:ext cx="8097380" cy="14192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5715000" y="3634471"/>
            <a:ext cx="2819400" cy="3231653"/>
          </a:xfrm>
          <a:prstGeom prst="rect">
            <a:avLst/>
          </a:prstGeom>
          <a:noFill/>
        </p:spPr>
        <p:txBody>
          <a:bodyPr wrap="square" rtlCol="0">
            <a:spAutoFit/>
          </a:bodyPr>
          <a:lstStyle/>
          <a:p>
            <a:r>
              <a:rPr lang="en-US" sz="1200" dirty="0" smtClean="0"/>
              <a:t>Most raw data digitization completed by L. Massey (2013 Fall Intern, MSFC)</a:t>
            </a:r>
          </a:p>
          <a:p>
            <a:endParaRPr lang="en-US" sz="1200" dirty="0"/>
          </a:p>
          <a:p>
            <a:r>
              <a:rPr lang="en-US" sz="1200" dirty="0" smtClean="0"/>
              <a:t>Additional estimation and time-correlation by E. Moyer (2013 Fall Graduate Intern, MSFC)</a:t>
            </a:r>
          </a:p>
          <a:p>
            <a:endParaRPr lang="en-US" sz="1200" dirty="0"/>
          </a:p>
          <a:p>
            <a:r>
              <a:rPr lang="en-US" sz="1200" dirty="0" smtClean="0"/>
              <a:t>Data interpolated and uniformly sampled at 10 Hz</a:t>
            </a:r>
          </a:p>
          <a:p>
            <a:endParaRPr lang="en-US" sz="1200" dirty="0"/>
          </a:p>
          <a:p>
            <a:r>
              <a:rPr lang="en-US" sz="1200" dirty="0" smtClean="0"/>
              <a:t>Noise filtering 2</a:t>
            </a:r>
            <a:r>
              <a:rPr lang="en-US" sz="1200" baseline="30000" dirty="0" smtClean="0"/>
              <a:t>th</a:t>
            </a:r>
            <a:r>
              <a:rPr lang="en-US" sz="1200" dirty="0" smtClean="0"/>
              <a:t> order LPF (fc = 1 Hz), forward-backward filtered</a:t>
            </a:r>
          </a:p>
          <a:p>
            <a:endParaRPr lang="en-US" sz="1200" dirty="0"/>
          </a:p>
          <a:p>
            <a:r>
              <a:rPr lang="en-US" sz="1200" b="1" dirty="0" smtClean="0"/>
              <a:t>*MET referenced to ignition</a:t>
            </a:r>
          </a:p>
          <a:p>
            <a:endParaRPr lang="en-US" sz="1200" dirty="0" smtClean="0"/>
          </a:p>
          <a:p>
            <a:endParaRPr lang="en-US" sz="1200" dirty="0"/>
          </a:p>
          <a:p>
            <a:endParaRPr lang="en-US" sz="1200" dirty="0"/>
          </a:p>
        </p:txBody>
      </p:sp>
    </p:spTree>
    <p:extLst>
      <p:ext uri="{BB962C8B-B14F-4D97-AF65-F5344CB8AC3E}">
        <p14:creationId xmlns:p14="http://schemas.microsoft.com/office/powerpoint/2010/main" val="4452575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39</a:t>
            </a:fld>
            <a:endParaRPr lang="en-US"/>
          </a:p>
        </p:txBody>
      </p:sp>
      <p:sp>
        <p:nvSpPr>
          <p:cNvPr id="7" name="TextBox 6"/>
          <p:cNvSpPr txBox="1"/>
          <p:nvPr/>
        </p:nvSpPr>
        <p:spPr>
          <a:xfrm>
            <a:off x="457200" y="381000"/>
            <a:ext cx="6477000" cy="461665"/>
          </a:xfrm>
          <a:prstGeom prst="rect">
            <a:avLst/>
          </a:prstGeom>
          <a:noFill/>
        </p:spPr>
        <p:txBody>
          <a:bodyPr wrap="square" rtlCol="0">
            <a:spAutoFit/>
          </a:bodyPr>
          <a:lstStyle/>
          <a:p>
            <a:r>
              <a:rPr lang="en-US" sz="2400" b="1" dirty="0" smtClean="0"/>
              <a:t>Backup: Reconstructed Flight Data</a:t>
            </a:r>
            <a:endParaRPr lang="en-US" sz="1200" b="1" dirty="0"/>
          </a:p>
        </p:txBody>
      </p:sp>
      <p:grpSp>
        <p:nvGrpSpPr>
          <p:cNvPr id="3" name="Group 2"/>
          <p:cNvGrpSpPr/>
          <p:nvPr/>
        </p:nvGrpSpPr>
        <p:grpSpPr>
          <a:xfrm>
            <a:off x="2819400" y="1066800"/>
            <a:ext cx="6248400" cy="5029200"/>
            <a:chOff x="2819400" y="1066800"/>
            <a:chExt cx="6248400" cy="5029200"/>
          </a:xfrm>
        </p:grpSpPr>
        <p:pic>
          <p:nvPicPr>
            <p:cNvPr id="2" name="Picture 1" descr="X15_3_65_psi.eps"/>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819400" y="1066800"/>
              <a:ext cx="4940686" cy="5029200"/>
            </a:xfrm>
            <a:prstGeom prst="rect">
              <a:avLst/>
            </a:prstGeom>
          </p:spPr>
        </p:pic>
        <p:sp>
          <p:nvSpPr>
            <p:cNvPr id="6" name="Line Callout 1 5"/>
            <p:cNvSpPr/>
            <p:nvPr/>
          </p:nvSpPr>
          <p:spPr>
            <a:xfrm>
              <a:off x="5105400" y="5410200"/>
              <a:ext cx="1219200" cy="228600"/>
            </a:xfrm>
            <a:prstGeom prst="borderCallout1">
              <a:avLst>
                <a:gd name="adj1" fmla="val -5375"/>
                <a:gd name="adj2" fmla="val 51583"/>
                <a:gd name="adj3" fmla="val -162736"/>
                <a:gd name="adj4" fmla="val 69263"/>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Heading deviation</a:t>
              </a:r>
              <a:endParaRPr lang="en-US" sz="1100" dirty="0">
                <a:solidFill>
                  <a:schemeClr val="tx1"/>
                </a:solidFill>
              </a:endParaRPr>
            </a:p>
          </p:txBody>
        </p:sp>
        <p:sp>
          <p:nvSpPr>
            <p:cNvPr id="8" name="Line Callout 1 7"/>
            <p:cNvSpPr/>
            <p:nvPr/>
          </p:nvSpPr>
          <p:spPr>
            <a:xfrm>
              <a:off x="6400800" y="5181600"/>
              <a:ext cx="990600" cy="228600"/>
            </a:xfrm>
            <a:prstGeom prst="borderCallout1">
              <a:avLst>
                <a:gd name="adj1" fmla="val -1720"/>
                <a:gd name="adj2" fmla="val 50212"/>
                <a:gd name="adj3" fmla="val -148115"/>
                <a:gd name="adj4" fmla="val 13067"/>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Spin begins</a:t>
              </a:r>
              <a:endParaRPr lang="en-US" sz="1100" dirty="0">
                <a:solidFill>
                  <a:schemeClr val="tx1"/>
                </a:solidFill>
              </a:endParaRPr>
            </a:p>
          </p:txBody>
        </p:sp>
        <p:sp>
          <p:nvSpPr>
            <p:cNvPr id="9" name="Line Callout 1 8"/>
            <p:cNvSpPr/>
            <p:nvPr/>
          </p:nvSpPr>
          <p:spPr>
            <a:xfrm>
              <a:off x="7696200" y="4648200"/>
              <a:ext cx="1219200" cy="228600"/>
            </a:xfrm>
            <a:prstGeom prst="borderCallout1">
              <a:avLst>
                <a:gd name="adj1" fmla="val 34832"/>
                <a:gd name="adj2" fmla="val 1554"/>
                <a:gd name="adj3" fmla="val 144301"/>
                <a:gd name="adj4" fmla="val -29423"/>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Spin recovery</a:t>
              </a:r>
              <a:endParaRPr lang="en-US" sz="1100" dirty="0">
                <a:solidFill>
                  <a:schemeClr val="tx1"/>
                </a:solidFill>
              </a:endParaRPr>
            </a:p>
          </p:txBody>
        </p:sp>
        <p:sp>
          <p:nvSpPr>
            <p:cNvPr id="10" name="Line Callout 1 9"/>
            <p:cNvSpPr/>
            <p:nvPr/>
          </p:nvSpPr>
          <p:spPr>
            <a:xfrm>
              <a:off x="7696200" y="3352800"/>
              <a:ext cx="1219200" cy="228600"/>
            </a:xfrm>
            <a:prstGeom prst="borderCallout1">
              <a:avLst>
                <a:gd name="adj1" fmla="val 34832"/>
                <a:gd name="adj2" fmla="val 1554"/>
                <a:gd name="adj3" fmla="val 144301"/>
                <a:gd name="adj4" fmla="val -29423"/>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LCO starts</a:t>
              </a:r>
              <a:endParaRPr lang="en-US" sz="1100" dirty="0">
                <a:solidFill>
                  <a:schemeClr val="tx1"/>
                </a:solidFill>
              </a:endParaRPr>
            </a:p>
          </p:txBody>
        </p:sp>
        <p:sp>
          <p:nvSpPr>
            <p:cNvPr id="11" name="Line Callout 1 10"/>
            <p:cNvSpPr/>
            <p:nvPr/>
          </p:nvSpPr>
          <p:spPr>
            <a:xfrm>
              <a:off x="7848600" y="2209800"/>
              <a:ext cx="1219200" cy="228600"/>
            </a:xfrm>
            <a:prstGeom prst="borderCallout1">
              <a:avLst>
                <a:gd name="adj1" fmla="val 34832"/>
                <a:gd name="adj2" fmla="val 1554"/>
                <a:gd name="adj3" fmla="val -31148"/>
                <a:gd name="adj4" fmla="val -30794"/>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Inverted attitude</a:t>
              </a:r>
              <a:endParaRPr lang="en-US" sz="1100" dirty="0">
                <a:solidFill>
                  <a:schemeClr val="tx1"/>
                </a:solidFill>
              </a:endParaRPr>
            </a:p>
          </p:txBody>
        </p:sp>
        <p:sp>
          <p:nvSpPr>
            <p:cNvPr id="12" name="Line Callout 1 11"/>
            <p:cNvSpPr/>
            <p:nvPr/>
          </p:nvSpPr>
          <p:spPr>
            <a:xfrm>
              <a:off x="7467600" y="1295400"/>
              <a:ext cx="1219200" cy="228600"/>
            </a:xfrm>
            <a:prstGeom prst="borderCallout1">
              <a:avLst>
                <a:gd name="adj1" fmla="val 93315"/>
                <a:gd name="adj2" fmla="val 49527"/>
                <a:gd name="adj3" fmla="val 305130"/>
                <a:gd name="adj4" fmla="val 3472"/>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LCO stops</a:t>
              </a:r>
              <a:endParaRPr lang="en-US" sz="1100" dirty="0">
                <a:solidFill>
                  <a:schemeClr val="tx1"/>
                </a:solidFill>
              </a:endParaRPr>
            </a:p>
          </p:txBody>
        </p:sp>
        <p:sp>
          <p:nvSpPr>
            <p:cNvPr id="13" name="Line Callout 1 12"/>
            <p:cNvSpPr/>
            <p:nvPr/>
          </p:nvSpPr>
          <p:spPr>
            <a:xfrm>
              <a:off x="3276600" y="3733800"/>
              <a:ext cx="914400" cy="228600"/>
            </a:xfrm>
            <a:prstGeom prst="borderCallout1">
              <a:avLst>
                <a:gd name="adj1" fmla="val -5375"/>
                <a:gd name="adj2" fmla="val 51583"/>
                <a:gd name="adj3" fmla="val -89632"/>
                <a:gd name="adj4" fmla="val 60125"/>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Ignition</a:t>
              </a:r>
              <a:endParaRPr lang="en-US" sz="1100" dirty="0">
                <a:solidFill>
                  <a:schemeClr val="tx1"/>
                </a:solidFill>
              </a:endParaRPr>
            </a:p>
          </p:txBody>
        </p:sp>
        <p:sp>
          <p:nvSpPr>
            <p:cNvPr id="14" name="Line Callout 1 13"/>
            <p:cNvSpPr/>
            <p:nvPr/>
          </p:nvSpPr>
          <p:spPr>
            <a:xfrm>
              <a:off x="7924800" y="3810000"/>
              <a:ext cx="533400" cy="228600"/>
            </a:xfrm>
            <a:prstGeom prst="borderCallout1">
              <a:avLst>
                <a:gd name="adj1" fmla="val 34832"/>
                <a:gd name="adj2" fmla="val 1554"/>
                <a:gd name="adj3" fmla="val 122370"/>
                <a:gd name="adj4" fmla="val -64962"/>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err="1" smtClean="0">
                  <a:solidFill>
                    <a:schemeClr val="tx1"/>
                  </a:solidFill>
                </a:rPr>
                <a:t>LoV</a:t>
              </a:r>
              <a:endParaRPr lang="en-US" sz="1100" dirty="0">
                <a:solidFill>
                  <a:schemeClr val="tx1"/>
                </a:solidFill>
              </a:endParaRPr>
            </a:p>
          </p:txBody>
        </p:sp>
        <p:sp>
          <p:nvSpPr>
            <p:cNvPr id="15" name="Line Callout 1 14"/>
            <p:cNvSpPr/>
            <p:nvPr/>
          </p:nvSpPr>
          <p:spPr>
            <a:xfrm>
              <a:off x="4648200" y="2057400"/>
              <a:ext cx="914400" cy="228600"/>
            </a:xfrm>
            <a:prstGeom prst="borderCallout1">
              <a:avLst>
                <a:gd name="adj1" fmla="val -5375"/>
                <a:gd name="adj2" fmla="val 51583"/>
                <a:gd name="adj3" fmla="val -107908"/>
                <a:gd name="adj4" fmla="val 54642"/>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Wing rock</a:t>
              </a:r>
              <a:endParaRPr lang="en-US" sz="1100" dirty="0">
                <a:solidFill>
                  <a:schemeClr val="tx1"/>
                </a:solidFill>
              </a:endParaRPr>
            </a:p>
          </p:txBody>
        </p:sp>
      </p:grpSp>
      <p:sp>
        <p:nvSpPr>
          <p:cNvPr id="5" name="Rectangle 4"/>
          <p:cNvSpPr/>
          <p:nvPr/>
        </p:nvSpPr>
        <p:spPr>
          <a:xfrm>
            <a:off x="76200" y="1219200"/>
            <a:ext cx="2743200" cy="3600985"/>
          </a:xfrm>
          <a:prstGeom prst="rect">
            <a:avLst/>
          </a:prstGeom>
        </p:spPr>
        <p:txBody>
          <a:bodyPr wrap="square">
            <a:spAutoFit/>
          </a:bodyPr>
          <a:lstStyle/>
          <a:p>
            <a:pPr marL="171450" indent="-171450">
              <a:buFont typeface="Arial"/>
              <a:buChar char="•"/>
            </a:pPr>
            <a:r>
              <a:rPr lang="en-US" sz="1200" b="1" dirty="0" smtClean="0"/>
              <a:t>Reconstructed data from </a:t>
            </a:r>
            <a:r>
              <a:rPr lang="en-US" sz="1200" b="1" dirty="0" err="1" smtClean="0"/>
              <a:t>TM’d</a:t>
            </a:r>
            <a:r>
              <a:rPr lang="en-US" sz="1200" b="1" dirty="0" smtClean="0"/>
              <a:t> </a:t>
            </a:r>
            <a:r>
              <a:rPr lang="en-US" sz="1200" b="1" dirty="0" err="1" smtClean="0"/>
              <a:t>stripchart</a:t>
            </a:r>
            <a:r>
              <a:rPr lang="en-US" sz="1200" b="1" dirty="0" smtClean="0"/>
              <a:t> recording of IMU resolver angles</a:t>
            </a:r>
          </a:p>
          <a:p>
            <a:pPr marL="171450" indent="-171450">
              <a:buFont typeface="Arial"/>
              <a:buChar char="•"/>
            </a:pPr>
            <a:endParaRPr lang="en-US" sz="1200" b="1" dirty="0" smtClean="0"/>
          </a:p>
          <a:p>
            <a:pPr marL="171450" indent="-171450">
              <a:buFont typeface="Arial"/>
              <a:buChar char="•"/>
            </a:pPr>
            <a:r>
              <a:rPr lang="en-US" sz="1200" b="1" dirty="0" smtClean="0"/>
              <a:t>AIB post-correlated IMU data to recovered video footage of sun angle from onboard cameras</a:t>
            </a:r>
          </a:p>
          <a:p>
            <a:pPr marL="171450" indent="-171450">
              <a:buFont typeface="Arial"/>
              <a:buChar char="•"/>
            </a:pPr>
            <a:endParaRPr lang="en-US" sz="1200" b="1" dirty="0" smtClean="0"/>
          </a:p>
          <a:p>
            <a:pPr marL="171450" indent="-171450">
              <a:buFont typeface="Arial"/>
              <a:buChar char="•"/>
            </a:pPr>
            <a:r>
              <a:rPr lang="en-US" sz="1200" b="1" dirty="0" smtClean="0"/>
              <a:t>MET referenced to ignition</a:t>
            </a:r>
          </a:p>
          <a:p>
            <a:pPr marL="171450" indent="-171450">
              <a:buFont typeface="Arial"/>
              <a:buChar char="•"/>
            </a:pPr>
            <a:endParaRPr lang="en-US" sz="1200" b="1" dirty="0"/>
          </a:p>
          <a:p>
            <a:pPr marL="171450" indent="-171450">
              <a:buFont typeface="Arial"/>
              <a:buChar char="•"/>
            </a:pPr>
            <a:r>
              <a:rPr lang="en-US" sz="1200" b="1" dirty="0" smtClean="0"/>
              <a:t>Spin entry at ~10:33:22 based on cockpit sun angle</a:t>
            </a:r>
          </a:p>
          <a:p>
            <a:pPr marL="171450" indent="-171450">
              <a:buFont typeface="Arial"/>
              <a:buChar char="•"/>
            </a:pPr>
            <a:endParaRPr lang="en-US" sz="1200" b="1" dirty="0" smtClean="0"/>
          </a:p>
          <a:p>
            <a:pPr marL="171450" indent="-171450">
              <a:buFont typeface="Arial"/>
              <a:buChar char="•"/>
            </a:pPr>
            <a:r>
              <a:rPr lang="en-US" sz="1200" b="1" dirty="0" smtClean="0"/>
              <a:t>360 </a:t>
            </a:r>
            <a:r>
              <a:rPr lang="en-US" sz="1200" b="1" dirty="0" err="1" smtClean="0"/>
              <a:t>deg</a:t>
            </a:r>
            <a:r>
              <a:rPr lang="en-US" sz="1200" b="1" dirty="0" smtClean="0"/>
              <a:t> wrapping of yaw data is attenuated due to filtering effects</a:t>
            </a:r>
          </a:p>
          <a:p>
            <a:pPr marL="171450" indent="-171450">
              <a:buFont typeface="Arial"/>
              <a:buChar char="•"/>
            </a:pPr>
            <a:endParaRPr lang="en-US" sz="1200" b="1" dirty="0"/>
          </a:p>
          <a:p>
            <a:pPr marL="171450" indent="-171450">
              <a:buFont typeface="Arial"/>
              <a:buChar char="•"/>
            </a:pPr>
            <a:r>
              <a:rPr lang="en-US" sz="1200" b="1" dirty="0" smtClean="0">
                <a:solidFill>
                  <a:srgbClr val="FF0000"/>
                </a:solidFill>
              </a:rPr>
              <a:t>Pilot recognition of failure until aircraft demise: ~45 sec</a:t>
            </a:r>
            <a:endParaRPr lang="en-US" sz="1200" b="1" dirty="0">
              <a:solidFill>
                <a:srgbClr val="FF0000"/>
              </a:solidFill>
            </a:endParaRPr>
          </a:p>
        </p:txBody>
      </p:sp>
    </p:spTree>
    <p:extLst>
      <p:ext uri="{BB962C8B-B14F-4D97-AF65-F5344CB8AC3E}">
        <p14:creationId xmlns:p14="http://schemas.microsoft.com/office/powerpoint/2010/main" val="94162550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40</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Backup: Flight Data</a:t>
            </a:r>
            <a:endParaRPr lang="en-US" sz="1200" b="1" dirty="0"/>
          </a:p>
        </p:txBody>
      </p:sp>
      <p:pic>
        <p:nvPicPr>
          <p:cNvPr id="10" name="Picture 9" descr="X15_3_65_Mach.eps"/>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81200" y="1143000"/>
            <a:ext cx="4791973" cy="5029200"/>
          </a:xfrm>
          <a:prstGeom prst="rect">
            <a:avLst/>
          </a:prstGeom>
        </p:spPr>
      </p:pic>
    </p:spTree>
    <p:extLst>
      <p:ext uri="{BB962C8B-B14F-4D97-AF65-F5344CB8AC3E}">
        <p14:creationId xmlns:p14="http://schemas.microsoft.com/office/powerpoint/2010/main" val="337924005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41</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Backup: Flight Data</a:t>
            </a:r>
            <a:endParaRPr lang="en-US" sz="1200" b="1" dirty="0"/>
          </a:p>
        </p:txBody>
      </p:sp>
      <p:pic>
        <p:nvPicPr>
          <p:cNvPr id="2" name="Picture 1" descr="X15_3_65_qbar.eps"/>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05000" y="1143000"/>
            <a:ext cx="4940686" cy="5029200"/>
          </a:xfrm>
          <a:prstGeom prst="rect">
            <a:avLst/>
          </a:prstGeom>
        </p:spPr>
      </p:pic>
    </p:spTree>
    <p:extLst>
      <p:ext uri="{BB962C8B-B14F-4D97-AF65-F5344CB8AC3E}">
        <p14:creationId xmlns:p14="http://schemas.microsoft.com/office/powerpoint/2010/main" val="12240963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42</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Backup: Flight Data</a:t>
            </a:r>
            <a:endParaRPr lang="en-US" sz="1200" b="1" dirty="0"/>
          </a:p>
        </p:txBody>
      </p:sp>
      <p:pic>
        <p:nvPicPr>
          <p:cNvPr id="2" name="Picture 1" descr="X15_3_65_beta.eps"/>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05000" y="1066800"/>
            <a:ext cx="4900452" cy="5029200"/>
          </a:xfrm>
          <a:prstGeom prst="rect">
            <a:avLst/>
          </a:prstGeom>
        </p:spPr>
      </p:pic>
    </p:spTree>
    <p:extLst>
      <p:ext uri="{BB962C8B-B14F-4D97-AF65-F5344CB8AC3E}">
        <p14:creationId xmlns:p14="http://schemas.microsoft.com/office/powerpoint/2010/main" val="12240963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43</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Backup: Flight Data</a:t>
            </a:r>
            <a:endParaRPr lang="en-US" sz="1200" b="1" dirty="0"/>
          </a:p>
        </p:txBody>
      </p:sp>
      <p:pic>
        <p:nvPicPr>
          <p:cNvPr id="2" name="Picture 1" descr="X15_3_65_Nz.eps"/>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05000" y="1143000"/>
            <a:ext cx="4924593" cy="5029200"/>
          </a:xfrm>
          <a:prstGeom prst="rect">
            <a:avLst/>
          </a:prstGeom>
        </p:spPr>
      </p:pic>
    </p:spTree>
    <p:extLst>
      <p:ext uri="{BB962C8B-B14F-4D97-AF65-F5344CB8AC3E}">
        <p14:creationId xmlns:p14="http://schemas.microsoft.com/office/powerpoint/2010/main" val="122409639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143000"/>
            <a:ext cx="8305800" cy="4525963"/>
          </a:xfrm>
        </p:spPr>
        <p:txBody>
          <a:bodyPr/>
          <a:lstStyle/>
          <a:p>
            <a:endParaRPr lang="en-US" sz="1600" dirty="0" smtClean="0"/>
          </a:p>
          <a:p>
            <a:endParaRPr lang="en-US" sz="1600" dirty="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44</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Backup: MH-96 Simulation</a:t>
            </a:r>
            <a:endParaRPr lang="en-US" sz="1200" b="1" dirty="0"/>
          </a:p>
        </p:txBody>
      </p:sp>
      <p:sp>
        <p:nvSpPr>
          <p:cNvPr id="6" name="Content Placeholder 1"/>
          <p:cNvSpPr txBox="1">
            <a:spLocks/>
          </p:cNvSpPr>
          <p:nvPr/>
        </p:nvSpPr>
        <p:spPr bwMode="auto">
          <a:xfrm>
            <a:off x="152400" y="1143000"/>
            <a:ext cx="84582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1600" dirty="0" smtClean="0"/>
              <a:t>MH-96 model reproduces flight adaptation behavior for nominal and off-nominal </a:t>
            </a:r>
            <a:r>
              <a:rPr lang="en-US" sz="1600" dirty="0" err="1" smtClean="0"/>
              <a:t>qbar</a:t>
            </a:r>
            <a:r>
              <a:rPr lang="en-US" sz="1600" dirty="0" smtClean="0"/>
              <a:t> profiles</a:t>
            </a:r>
          </a:p>
        </p:txBody>
      </p:sp>
      <p:pic>
        <p:nvPicPr>
          <p:cNvPr id="8" name="Picture 7" descr="adaptive_gain_modulation_Mellen.png"/>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304800" y="2514600"/>
            <a:ext cx="4724400" cy="2970161"/>
          </a:xfrm>
          <a:prstGeom prst="rect">
            <a:avLst/>
          </a:prstGeom>
        </p:spPr>
      </p:pic>
      <p:sp>
        <p:nvSpPr>
          <p:cNvPr id="9" name="Line Callout 1 8"/>
          <p:cNvSpPr/>
          <p:nvPr/>
        </p:nvSpPr>
        <p:spPr>
          <a:xfrm>
            <a:off x="1905000" y="2514600"/>
            <a:ext cx="1219200" cy="381000"/>
          </a:xfrm>
          <a:prstGeom prst="borderCallout1">
            <a:avLst>
              <a:gd name="adj1" fmla="val 95067"/>
              <a:gd name="adj2" fmla="val 45506"/>
              <a:gd name="adj3" fmla="val 245246"/>
              <a:gd name="adj4" fmla="val 31431"/>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Typical entry (flight data)</a:t>
            </a:r>
            <a:endParaRPr lang="en-US" sz="1100" dirty="0">
              <a:solidFill>
                <a:schemeClr val="tx1"/>
              </a:solidFill>
            </a:endParaRPr>
          </a:p>
        </p:txBody>
      </p:sp>
      <p:pic>
        <p:nvPicPr>
          <p:cNvPr id="12" name="Picture 11" descr="3-65-entry.eps"/>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521200" y="2362200"/>
            <a:ext cx="4622800" cy="3251200"/>
          </a:xfrm>
          <a:prstGeom prst="rect">
            <a:avLst/>
          </a:prstGeom>
        </p:spPr>
      </p:pic>
      <p:sp>
        <p:nvSpPr>
          <p:cNvPr id="13" name="Line Callout 1 12"/>
          <p:cNvSpPr/>
          <p:nvPr/>
        </p:nvSpPr>
        <p:spPr>
          <a:xfrm>
            <a:off x="5410200" y="3962400"/>
            <a:ext cx="1905000" cy="381000"/>
          </a:xfrm>
          <a:prstGeom prst="borderCallout1">
            <a:avLst>
              <a:gd name="adj1" fmla="val 53400"/>
              <a:gd name="adj2" fmla="val 100193"/>
              <a:gd name="adj3" fmla="val 189690"/>
              <a:gd name="adj4" fmla="val 146744"/>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Normal adaptation response</a:t>
            </a:r>
            <a:endParaRPr lang="en-US" sz="1100" dirty="0">
              <a:solidFill>
                <a:schemeClr val="tx1"/>
              </a:solidFill>
            </a:endParaRPr>
          </a:p>
        </p:txBody>
      </p:sp>
    </p:spTree>
    <p:extLst>
      <p:ext uri="{BB962C8B-B14F-4D97-AF65-F5344CB8AC3E}">
        <p14:creationId xmlns:p14="http://schemas.microsoft.com/office/powerpoint/2010/main" val="101853952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45</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Backup: X-15 Simulation Facility</a:t>
            </a:r>
            <a:endParaRPr lang="en-US" sz="1200" b="1" dirty="0"/>
          </a:p>
        </p:txBody>
      </p:sp>
      <p:pic>
        <p:nvPicPr>
          <p:cNvPr id="9" name="Picture 8"/>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1600200" y="1371600"/>
            <a:ext cx="5721522" cy="4419600"/>
          </a:xfrm>
          <a:prstGeom prst="rect">
            <a:avLst/>
          </a:prstGeom>
        </p:spPr>
      </p:pic>
    </p:spTree>
    <p:extLst>
      <p:ext uri="{BB962C8B-B14F-4D97-AF65-F5344CB8AC3E}">
        <p14:creationId xmlns:p14="http://schemas.microsoft.com/office/powerpoint/2010/main" val="408413077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46</a:t>
            </a:fld>
            <a:endParaRPr lang="en-US"/>
          </a:p>
        </p:txBody>
      </p:sp>
      <p:sp>
        <p:nvSpPr>
          <p:cNvPr id="7" name="TextBox 6"/>
          <p:cNvSpPr txBox="1"/>
          <p:nvPr/>
        </p:nvSpPr>
        <p:spPr>
          <a:xfrm>
            <a:off x="457200" y="381000"/>
            <a:ext cx="6553200" cy="400110"/>
          </a:xfrm>
          <a:prstGeom prst="rect">
            <a:avLst/>
          </a:prstGeom>
          <a:noFill/>
        </p:spPr>
        <p:txBody>
          <a:bodyPr wrap="square" rtlCol="0">
            <a:spAutoFit/>
          </a:bodyPr>
          <a:lstStyle/>
          <a:p>
            <a:r>
              <a:rPr lang="en-US" sz="2000" b="1" dirty="0" smtClean="0"/>
              <a:t>Backup: X-15 AFCS Simulink Model (Base)</a:t>
            </a:r>
            <a:endParaRPr lang="en-US" sz="1100" b="1" dirty="0"/>
          </a:p>
        </p:txBody>
      </p:sp>
      <p:pic>
        <p:nvPicPr>
          <p:cNvPr id="6" name="Picture 5" descr="Screen Shot 2014-02-18 at 5.29.45 PM.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1219200"/>
            <a:ext cx="9144000" cy="2740539"/>
          </a:xfrm>
          <a:prstGeom prst="rect">
            <a:avLst/>
          </a:prstGeom>
          <a:ln>
            <a:solidFill>
              <a:schemeClr val="tx1"/>
            </a:solidFill>
          </a:ln>
        </p:spPr>
      </p:pic>
      <p:pic>
        <p:nvPicPr>
          <p:cNvPr id="2" name="Picture 1" descr="Screen Shot 2014-02-19 at 12.28.50 PM.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24000" y="4191000"/>
            <a:ext cx="5578205" cy="2021988"/>
          </a:xfrm>
          <a:prstGeom prst="rect">
            <a:avLst/>
          </a:prstGeom>
        </p:spPr>
      </p:pic>
    </p:spTree>
    <p:extLst>
      <p:ext uri="{BB962C8B-B14F-4D97-AF65-F5344CB8AC3E}">
        <p14:creationId xmlns:p14="http://schemas.microsoft.com/office/powerpoint/2010/main" val="112414508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47</a:t>
            </a:fld>
            <a:endParaRPr lang="en-US"/>
          </a:p>
        </p:txBody>
      </p:sp>
      <p:sp>
        <p:nvSpPr>
          <p:cNvPr id="7" name="TextBox 6"/>
          <p:cNvSpPr txBox="1"/>
          <p:nvPr/>
        </p:nvSpPr>
        <p:spPr>
          <a:xfrm>
            <a:off x="457200" y="381000"/>
            <a:ext cx="6553200" cy="400110"/>
          </a:xfrm>
          <a:prstGeom prst="rect">
            <a:avLst/>
          </a:prstGeom>
          <a:noFill/>
        </p:spPr>
        <p:txBody>
          <a:bodyPr wrap="square" rtlCol="0">
            <a:spAutoFit/>
          </a:bodyPr>
          <a:lstStyle/>
          <a:p>
            <a:r>
              <a:rPr lang="en-US" sz="2000" b="1" dirty="0" smtClean="0"/>
              <a:t>Backup: X-15 AFCS Simulink Model (MH-96/Servo)</a:t>
            </a:r>
            <a:endParaRPr lang="en-US" sz="1100" b="1" dirty="0"/>
          </a:p>
        </p:txBody>
      </p:sp>
      <p:pic>
        <p:nvPicPr>
          <p:cNvPr id="2" name="Picture 1" descr="Screen Shot 2014-02-18 at 5.32.27 PM.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1524000"/>
            <a:ext cx="9144000" cy="1788870"/>
          </a:xfrm>
          <a:prstGeom prst="rect">
            <a:avLst/>
          </a:prstGeom>
          <a:ln>
            <a:solidFill>
              <a:schemeClr val="tx1"/>
            </a:solidFill>
          </a:ln>
        </p:spPr>
      </p:pic>
      <p:pic>
        <p:nvPicPr>
          <p:cNvPr id="8" name="Picture 7" descr="Screen Shot 2014-02-18 at 5.30.35 PM.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3581400"/>
            <a:ext cx="9144000" cy="2346158"/>
          </a:xfrm>
          <a:prstGeom prst="rect">
            <a:avLst/>
          </a:prstGeom>
          <a:ln>
            <a:solidFill>
              <a:schemeClr val="tx1"/>
            </a:solidFill>
          </a:ln>
        </p:spPr>
      </p:pic>
    </p:spTree>
    <p:extLst>
      <p:ext uri="{BB962C8B-B14F-4D97-AF65-F5344CB8AC3E}">
        <p14:creationId xmlns:p14="http://schemas.microsoft.com/office/powerpoint/2010/main" val="14100695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305800" cy="4525963"/>
          </a:xfrm>
        </p:spPr>
        <p:txBody>
          <a:bodyPr/>
          <a:lstStyle/>
          <a:p>
            <a:r>
              <a:rPr lang="en-US" sz="1600" dirty="0" smtClean="0"/>
              <a:t>Ignition</a:t>
            </a:r>
          </a:p>
          <a:p>
            <a:pPr lvl="1"/>
            <a:endParaRPr lang="en-US" sz="1600" dirty="0"/>
          </a:p>
          <a:p>
            <a:endParaRPr lang="en-US" sz="1600" dirty="0" smtClean="0"/>
          </a:p>
          <a:p>
            <a:endParaRPr lang="en-US" sz="1600" dirty="0" smtClean="0"/>
          </a:p>
          <a:p>
            <a:pPr lvl="1"/>
            <a:endParaRPr lang="en-US" sz="1600" dirty="0" smtClean="0"/>
          </a:p>
          <a:p>
            <a:pPr lvl="1"/>
            <a:endParaRPr lang="en-US" sz="1600" dirty="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48</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Cockpit Video (Retimed)</a:t>
            </a:r>
            <a:endParaRPr lang="en-US" sz="1200" b="1" dirty="0"/>
          </a:p>
        </p:txBody>
      </p:sp>
      <p:pic>
        <p:nvPicPr>
          <p:cNvPr id="5" name="Picture 4" descr="vlcsnap-2014-02-13-12h49m20s99.png"/>
          <p:cNvPicPr>
            <a:picLocks noChangeAspect="1"/>
          </p:cNvPicPr>
          <p:nvPr/>
        </p:nvPicPr>
        <p:blipFill>
          <a:blip r:embed="rId2">
            <a:alphaModFix/>
            <a:extLst>
              <a:ext uri="{BEBA8EAE-BF5A-486C-A8C5-ECC9F3942E4B}">
                <a14:imgProps xmlns:a14="http://schemas.microsoft.com/office/drawing/2010/main">
                  <a14:imgLayer r:embed="rId3">
                    <a14:imgEffect>
                      <a14:brightnessContrast bright="50000"/>
                    </a14:imgEffect>
                  </a14:imgLayer>
                </a14:imgProps>
              </a:ext>
              <a:ext uri="{28A0092B-C50C-407E-A947-70E740481C1C}">
                <a14:useLocalDpi xmlns:a14="http://schemas.microsoft.com/office/drawing/2010/main"/>
              </a:ext>
            </a:extLst>
          </a:blip>
          <a:stretch>
            <a:fillRect/>
          </a:stretch>
        </p:blipFill>
        <p:spPr>
          <a:xfrm>
            <a:off x="1828800" y="1600200"/>
            <a:ext cx="5486400" cy="3657600"/>
          </a:xfrm>
          <a:prstGeom prst="rect">
            <a:avLst/>
          </a:prstGeom>
        </p:spPr>
      </p:pic>
      <p:sp>
        <p:nvSpPr>
          <p:cNvPr id="8" name="Line Callout 1 7"/>
          <p:cNvSpPr/>
          <p:nvPr/>
        </p:nvSpPr>
        <p:spPr>
          <a:xfrm>
            <a:off x="6705600" y="3048000"/>
            <a:ext cx="990600" cy="381000"/>
          </a:xfrm>
          <a:prstGeom prst="borderCallout1">
            <a:avLst>
              <a:gd name="adj1" fmla="val 45067"/>
              <a:gd name="adj2" fmla="val -501"/>
              <a:gd name="adj3" fmla="val 112500"/>
              <a:gd name="adj4" fmla="val -38333"/>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chamber pressure</a:t>
            </a:r>
            <a:endParaRPr lang="en-US" sz="1100" dirty="0">
              <a:solidFill>
                <a:schemeClr val="tx1"/>
              </a:solidFill>
            </a:endParaRPr>
          </a:p>
        </p:txBody>
      </p:sp>
    </p:spTree>
    <p:extLst>
      <p:ext uri="{BB962C8B-B14F-4D97-AF65-F5344CB8AC3E}">
        <p14:creationId xmlns:p14="http://schemas.microsoft.com/office/powerpoint/2010/main" val="415295955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305800" cy="4525963"/>
          </a:xfrm>
        </p:spPr>
        <p:txBody>
          <a:bodyPr/>
          <a:lstStyle/>
          <a:p>
            <a:r>
              <a:rPr lang="en-US" sz="1600" dirty="0" smtClean="0"/>
              <a:t>Climb (ADI needles centered)</a:t>
            </a:r>
          </a:p>
          <a:p>
            <a:pPr lvl="1"/>
            <a:endParaRPr lang="en-US" sz="1600" dirty="0"/>
          </a:p>
          <a:p>
            <a:endParaRPr lang="en-US" sz="1600" dirty="0" smtClean="0"/>
          </a:p>
          <a:p>
            <a:endParaRPr lang="en-US" sz="1600" dirty="0" smtClean="0"/>
          </a:p>
          <a:p>
            <a:pPr lvl="1"/>
            <a:endParaRPr lang="en-US" sz="1600" dirty="0" smtClean="0"/>
          </a:p>
          <a:p>
            <a:pPr lvl="1"/>
            <a:endParaRPr lang="en-US" sz="1600" dirty="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49</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Cockpit Video (Retimed)</a:t>
            </a:r>
            <a:endParaRPr lang="en-US" sz="1200" b="1" dirty="0"/>
          </a:p>
        </p:txBody>
      </p:sp>
      <p:grpSp>
        <p:nvGrpSpPr>
          <p:cNvPr id="3" name="Group 2"/>
          <p:cNvGrpSpPr/>
          <p:nvPr/>
        </p:nvGrpSpPr>
        <p:grpSpPr>
          <a:xfrm>
            <a:off x="1828800" y="1371600"/>
            <a:ext cx="5486400" cy="3886200"/>
            <a:chOff x="1828800" y="1371600"/>
            <a:chExt cx="5486400" cy="3886200"/>
          </a:xfrm>
        </p:grpSpPr>
        <p:pic>
          <p:nvPicPr>
            <p:cNvPr id="8" name="Picture 7" descr="vlcsnap-2014-02-13-13h01m40s181.png"/>
            <p:cNvPicPr>
              <a:picLocks noChangeAspect="1"/>
            </p:cNvPicPr>
            <p:nvPr/>
          </p:nvPicPr>
          <p:blipFill>
            <a:blip r:embed="rId2">
              <a:extLst>
                <a:ext uri="{BEBA8EAE-BF5A-486C-A8C5-ECC9F3942E4B}">
                  <a14:imgProps xmlns:a14="http://schemas.microsoft.com/office/drawing/2010/main">
                    <a14:imgLayer r:embed="rId3">
                      <a14:imgEffect>
                        <a14:brightnessContrast bright="50000"/>
                      </a14:imgEffect>
                    </a14:imgLayer>
                  </a14:imgProps>
                </a:ext>
                <a:ext uri="{28A0092B-C50C-407E-A947-70E740481C1C}">
                  <a14:useLocalDpi xmlns:a14="http://schemas.microsoft.com/office/drawing/2010/main"/>
                </a:ext>
              </a:extLst>
            </a:blip>
            <a:stretch>
              <a:fillRect/>
            </a:stretch>
          </p:blipFill>
          <p:spPr>
            <a:xfrm>
              <a:off x="1828800" y="1600200"/>
              <a:ext cx="5486400" cy="3657600"/>
            </a:xfrm>
            <a:prstGeom prst="rect">
              <a:avLst/>
            </a:prstGeom>
          </p:spPr>
        </p:pic>
        <p:sp>
          <p:nvSpPr>
            <p:cNvPr id="9" name="Line Callout 1 8"/>
            <p:cNvSpPr/>
            <p:nvPr/>
          </p:nvSpPr>
          <p:spPr>
            <a:xfrm>
              <a:off x="5638800" y="1905000"/>
              <a:ext cx="1219200" cy="381000"/>
            </a:xfrm>
            <a:prstGeom prst="borderCallout1">
              <a:avLst>
                <a:gd name="adj1" fmla="val 45067"/>
                <a:gd name="adj2" fmla="val -501"/>
                <a:gd name="adj3" fmla="val 112500"/>
                <a:gd name="adj4" fmla="val -38333"/>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Precision needles centered</a:t>
              </a:r>
              <a:endParaRPr lang="en-US" sz="1100" dirty="0">
                <a:solidFill>
                  <a:schemeClr val="tx1"/>
                </a:solidFill>
              </a:endParaRPr>
            </a:p>
          </p:txBody>
        </p:sp>
        <p:sp>
          <p:nvSpPr>
            <p:cNvPr id="10" name="Line Callout 1 9"/>
            <p:cNvSpPr/>
            <p:nvPr/>
          </p:nvSpPr>
          <p:spPr>
            <a:xfrm>
              <a:off x="6248400" y="2362200"/>
              <a:ext cx="990600" cy="381000"/>
            </a:xfrm>
            <a:prstGeom prst="borderCallout1">
              <a:avLst>
                <a:gd name="adj1" fmla="val 45067"/>
                <a:gd name="adj2" fmla="val -501"/>
                <a:gd name="adj3" fmla="val 112500"/>
                <a:gd name="adj4" fmla="val -38333"/>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VV tape </a:t>
              </a:r>
              <a:r>
                <a:rPr lang="en-US" sz="1100" dirty="0" err="1" smtClean="0">
                  <a:solidFill>
                    <a:schemeClr val="tx1"/>
                  </a:solidFill>
                </a:rPr>
                <a:t>hdot</a:t>
              </a:r>
              <a:r>
                <a:rPr lang="en-US" sz="1100" dirty="0" smtClean="0">
                  <a:solidFill>
                    <a:schemeClr val="tx1"/>
                  </a:solidFill>
                </a:rPr>
                <a:t>&gt;0</a:t>
              </a:r>
              <a:endParaRPr lang="en-US" sz="1100" dirty="0">
                <a:solidFill>
                  <a:schemeClr val="tx1"/>
                </a:solidFill>
              </a:endParaRPr>
            </a:p>
          </p:txBody>
        </p:sp>
        <p:sp>
          <p:nvSpPr>
            <p:cNvPr id="11" name="Line Callout 1 10"/>
            <p:cNvSpPr/>
            <p:nvPr/>
          </p:nvSpPr>
          <p:spPr>
            <a:xfrm>
              <a:off x="5638800" y="1371600"/>
              <a:ext cx="1219200" cy="381000"/>
            </a:xfrm>
            <a:prstGeom prst="borderCallout1">
              <a:avLst>
                <a:gd name="adj1" fmla="val 45067"/>
                <a:gd name="adj2" fmla="val -501"/>
                <a:gd name="adj3" fmla="val 112500"/>
                <a:gd name="adj4" fmla="val -38333"/>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Boost guidance mode active</a:t>
              </a:r>
              <a:endParaRPr lang="en-US" sz="1100" dirty="0">
                <a:solidFill>
                  <a:schemeClr val="tx1"/>
                </a:solidFill>
              </a:endParaRPr>
            </a:p>
          </p:txBody>
        </p:sp>
      </p:grpSp>
    </p:spTree>
    <p:extLst>
      <p:ext uri="{BB962C8B-B14F-4D97-AF65-F5344CB8AC3E}">
        <p14:creationId xmlns:p14="http://schemas.microsoft.com/office/powerpoint/2010/main" val="10122267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305800" cy="4525963"/>
          </a:xfrm>
        </p:spPr>
        <p:txBody>
          <a:bodyPr/>
          <a:lstStyle/>
          <a:p>
            <a:r>
              <a:rPr lang="en-US" sz="1600" dirty="0" smtClean="0"/>
              <a:t>Computer and instrument malfunction lights on</a:t>
            </a:r>
          </a:p>
          <a:p>
            <a:pPr lvl="1"/>
            <a:endParaRPr lang="en-US" sz="1600" dirty="0"/>
          </a:p>
          <a:p>
            <a:endParaRPr lang="en-US" sz="1600" dirty="0" smtClean="0"/>
          </a:p>
          <a:p>
            <a:endParaRPr lang="en-US" sz="1600" dirty="0" smtClean="0"/>
          </a:p>
          <a:p>
            <a:pPr lvl="1"/>
            <a:endParaRPr lang="en-US" sz="1600" dirty="0" smtClean="0"/>
          </a:p>
          <a:p>
            <a:pPr lvl="1"/>
            <a:endParaRPr lang="en-US" sz="1600" dirty="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50</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Cockpit Video (Retimed)</a:t>
            </a:r>
            <a:endParaRPr lang="en-US" sz="1200" b="1" dirty="0"/>
          </a:p>
        </p:txBody>
      </p:sp>
      <p:grpSp>
        <p:nvGrpSpPr>
          <p:cNvPr id="3" name="Group 2"/>
          <p:cNvGrpSpPr/>
          <p:nvPr/>
        </p:nvGrpSpPr>
        <p:grpSpPr>
          <a:xfrm>
            <a:off x="1828800" y="1600200"/>
            <a:ext cx="6477000" cy="3657600"/>
            <a:chOff x="1828800" y="1600200"/>
            <a:chExt cx="6477000" cy="3657600"/>
          </a:xfrm>
        </p:grpSpPr>
        <p:pic>
          <p:nvPicPr>
            <p:cNvPr id="5" name="Picture 4" descr="vlcsnap-2014-02-13-13h58m54s45.png"/>
            <p:cNvPicPr>
              <a:picLocks noChangeAspect="1"/>
            </p:cNvPicPr>
            <p:nvPr/>
          </p:nvPicPr>
          <p:blipFill>
            <a:blip r:embed="rId2">
              <a:extLst>
                <a:ext uri="{BEBA8EAE-BF5A-486C-A8C5-ECC9F3942E4B}">
                  <a14:imgProps xmlns:a14="http://schemas.microsoft.com/office/drawing/2010/main">
                    <a14:imgLayer r:embed="rId3">
                      <a14:imgEffect>
                        <a14:brightnessContrast bright="50000"/>
                      </a14:imgEffect>
                    </a14:imgLayer>
                  </a14:imgProps>
                </a:ext>
                <a:ext uri="{28A0092B-C50C-407E-A947-70E740481C1C}">
                  <a14:useLocalDpi xmlns:a14="http://schemas.microsoft.com/office/drawing/2010/main"/>
                </a:ext>
              </a:extLst>
            </a:blip>
            <a:stretch>
              <a:fillRect/>
            </a:stretch>
          </p:blipFill>
          <p:spPr>
            <a:xfrm>
              <a:off x="1828800" y="1600200"/>
              <a:ext cx="5486400" cy="3657600"/>
            </a:xfrm>
            <a:prstGeom prst="rect">
              <a:avLst/>
            </a:prstGeom>
          </p:spPr>
        </p:pic>
        <p:sp>
          <p:nvSpPr>
            <p:cNvPr id="8" name="Line Callout 1 7"/>
            <p:cNvSpPr/>
            <p:nvPr/>
          </p:nvSpPr>
          <p:spPr>
            <a:xfrm>
              <a:off x="6248400" y="3352800"/>
              <a:ext cx="1219200" cy="381000"/>
            </a:xfrm>
            <a:prstGeom prst="borderCallout1">
              <a:avLst>
                <a:gd name="adj1" fmla="val 45067"/>
                <a:gd name="adj2" fmla="val -501"/>
                <a:gd name="adj3" fmla="val 112500"/>
                <a:gd name="adj4" fmla="val -38333"/>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IFDS computer light</a:t>
              </a:r>
              <a:endParaRPr lang="en-US" sz="1100" dirty="0">
                <a:solidFill>
                  <a:schemeClr val="tx1"/>
                </a:solidFill>
              </a:endParaRPr>
            </a:p>
          </p:txBody>
        </p:sp>
        <p:sp>
          <p:nvSpPr>
            <p:cNvPr id="9" name="Line Callout 1 8"/>
            <p:cNvSpPr/>
            <p:nvPr/>
          </p:nvSpPr>
          <p:spPr>
            <a:xfrm>
              <a:off x="6248400" y="3886200"/>
              <a:ext cx="1219200" cy="381000"/>
            </a:xfrm>
            <a:prstGeom prst="borderCallout1">
              <a:avLst>
                <a:gd name="adj1" fmla="val 45067"/>
                <a:gd name="adj2" fmla="val -501"/>
                <a:gd name="adj3" fmla="val 59865"/>
                <a:gd name="adj4" fmla="val -39704"/>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IFDS instrument light (flashing)</a:t>
              </a:r>
              <a:endParaRPr lang="en-US" sz="1100" dirty="0">
                <a:solidFill>
                  <a:schemeClr val="tx1"/>
                </a:solidFill>
              </a:endParaRPr>
            </a:p>
          </p:txBody>
        </p:sp>
        <p:sp>
          <p:nvSpPr>
            <p:cNvPr id="10" name="Line Callout 1 9"/>
            <p:cNvSpPr/>
            <p:nvPr/>
          </p:nvSpPr>
          <p:spPr>
            <a:xfrm>
              <a:off x="7086600" y="1905000"/>
              <a:ext cx="1219200" cy="381000"/>
            </a:xfrm>
            <a:prstGeom prst="borderCallout1">
              <a:avLst>
                <a:gd name="adj1" fmla="val 45067"/>
                <a:gd name="adj2" fmla="val -501"/>
                <a:gd name="adj3" fmla="val 112500"/>
                <a:gd name="adj4" fmla="val -38333"/>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PAI selector switch</a:t>
              </a:r>
              <a:endParaRPr lang="en-US" sz="1100" dirty="0">
                <a:solidFill>
                  <a:schemeClr val="tx1"/>
                </a:solidFill>
              </a:endParaRPr>
            </a:p>
          </p:txBody>
        </p:sp>
      </p:grpSp>
    </p:spTree>
    <p:extLst>
      <p:ext uri="{BB962C8B-B14F-4D97-AF65-F5344CB8AC3E}">
        <p14:creationId xmlns:p14="http://schemas.microsoft.com/office/powerpoint/2010/main" val="25718153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305800" cy="4525963"/>
          </a:xfrm>
        </p:spPr>
        <p:txBody>
          <a:bodyPr/>
          <a:lstStyle/>
          <a:p>
            <a:r>
              <a:rPr lang="en-US" sz="1600" dirty="0" smtClean="0"/>
              <a:t>Pilot switches ADI to PAI (5 sec after prior frame)</a:t>
            </a:r>
          </a:p>
          <a:p>
            <a:pPr lvl="1"/>
            <a:endParaRPr lang="en-US" sz="1600" dirty="0"/>
          </a:p>
          <a:p>
            <a:endParaRPr lang="en-US" sz="1600" dirty="0" smtClean="0"/>
          </a:p>
          <a:p>
            <a:endParaRPr lang="en-US" sz="1600" dirty="0" smtClean="0"/>
          </a:p>
          <a:p>
            <a:pPr lvl="1"/>
            <a:endParaRPr lang="en-US" sz="1600" dirty="0" smtClean="0"/>
          </a:p>
          <a:p>
            <a:pPr lvl="1"/>
            <a:endParaRPr lang="en-US" sz="1600" dirty="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51</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Cockpit Video (Retimed)</a:t>
            </a:r>
            <a:endParaRPr lang="en-US" sz="1200" b="1" dirty="0"/>
          </a:p>
        </p:txBody>
      </p:sp>
      <p:pic>
        <p:nvPicPr>
          <p:cNvPr id="6" name="Picture 5" descr="vlcsnap-2014-02-13-14h01m12s224.png"/>
          <p:cNvPicPr>
            <a:picLocks noChangeAspect="1"/>
          </p:cNvPicPr>
          <p:nvPr/>
        </p:nvPicPr>
        <p:blipFill>
          <a:blip r:embed="rId2">
            <a:extLst>
              <a:ext uri="{BEBA8EAE-BF5A-486C-A8C5-ECC9F3942E4B}">
                <a14:imgProps xmlns:a14="http://schemas.microsoft.com/office/drawing/2010/main">
                  <a14:imgLayer r:embed="rId3">
                    <a14:imgEffect>
                      <a14:brightnessContrast bright="50000"/>
                    </a14:imgEffect>
                  </a14:imgLayer>
                </a14:imgProps>
              </a:ext>
              <a:ext uri="{28A0092B-C50C-407E-A947-70E740481C1C}">
                <a14:useLocalDpi xmlns:a14="http://schemas.microsoft.com/office/drawing/2010/main"/>
              </a:ext>
            </a:extLst>
          </a:blip>
          <a:stretch>
            <a:fillRect/>
          </a:stretch>
        </p:blipFill>
        <p:spPr>
          <a:xfrm>
            <a:off x="1828800" y="1600200"/>
            <a:ext cx="5486400" cy="3657600"/>
          </a:xfrm>
          <a:prstGeom prst="rect">
            <a:avLst/>
          </a:prstGeom>
        </p:spPr>
      </p:pic>
      <p:sp>
        <p:nvSpPr>
          <p:cNvPr id="8" name="Line Callout 1 7"/>
          <p:cNvSpPr/>
          <p:nvPr/>
        </p:nvSpPr>
        <p:spPr>
          <a:xfrm>
            <a:off x="7086600" y="1905000"/>
            <a:ext cx="1219200" cy="381000"/>
          </a:xfrm>
          <a:prstGeom prst="borderCallout1">
            <a:avLst>
              <a:gd name="adj1" fmla="val 45067"/>
              <a:gd name="adj2" fmla="val -501"/>
              <a:gd name="adj3" fmla="val 112500"/>
              <a:gd name="adj4" fmla="val -38333"/>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PAI mode on</a:t>
            </a:r>
            <a:endParaRPr lang="en-US" sz="1100" dirty="0">
              <a:solidFill>
                <a:schemeClr val="tx1"/>
              </a:solidFill>
            </a:endParaRPr>
          </a:p>
        </p:txBody>
      </p:sp>
    </p:spTree>
    <p:extLst>
      <p:ext uri="{BB962C8B-B14F-4D97-AF65-F5344CB8AC3E}">
        <p14:creationId xmlns:p14="http://schemas.microsoft.com/office/powerpoint/2010/main" val="144375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305800" cy="4525963"/>
          </a:xfrm>
        </p:spPr>
        <p:txBody>
          <a:bodyPr/>
          <a:lstStyle/>
          <a:p>
            <a:r>
              <a:rPr lang="en-US" sz="1600" dirty="0" smtClean="0"/>
              <a:t>Pilot attempts IFDS computer reset</a:t>
            </a:r>
          </a:p>
          <a:p>
            <a:pPr lvl="1"/>
            <a:endParaRPr lang="en-US" sz="1600" dirty="0"/>
          </a:p>
          <a:p>
            <a:endParaRPr lang="en-US" sz="1600" dirty="0" smtClean="0"/>
          </a:p>
          <a:p>
            <a:endParaRPr lang="en-US" sz="1600" dirty="0" smtClean="0"/>
          </a:p>
          <a:p>
            <a:pPr lvl="1"/>
            <a:endParaRPr lang="en-US" sz="1600" dirty="0" smtClean="0"/>
          </a:p>
          <a:p>
            <a:pPr lvl="1"/>
            <a:endParaRPr lang="en-US" sz="1600" dirty="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52</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Cockpit Video (Retimed)</a:t>
            </a:r>
            <a:endParaRPr lang="en-US" sz="1200" b="1" dirty="0"/>
          </a:p>
        </p:txBody>
      </p:sp>
      <p:pic>
        <p:nvPicPr>
          <p:cNvPr id="5" name="Picture 4" descr="vlcsnap-2014-02-13-14h02m53s47.png"/>
          <p:cNvPicPr>
            <a:picLocks noChangeAspect="1"/>
          </p:cNvPicPr>
          <p:nvPr/>
        </p:nvPicPr>
        <p:blipFill>
          <a:blip r:embed="rId2">
            <a:extLst>
              <a:ext uri="{BEBA8EAE-BF5A-486C-A8C5-ECC9F3942E4B}">
                <a14:imgProps xmlns:a14="http://schemas.microsoft.com/office/drawing/2010/main">
                  <a14:imgLayer r:embed="rId3">
                    <a14:imgEffect>
                      <a14:brightnessContrast bright="50000"/>
                    </a14:imgEffect>
                  </a14:imgLayer>
                </a14:imgProps>
              </a:ext>
              <a:ext uri="{28A0092B-C50C-407E-A947-70E740481C1C}">
                <a14:useLocalDpi xmlns:a14="http://schemas.microsoft.com/office/drawing/2010/main"/>
              </a:ext>
            </a:extLst>
          </a:blip>
          <a:stretch>
            <a:fillRect/>
          </a:stretch>
        </p:blipFill>
        <p:spPr>
          <a:xfrm>
            <a:off x="1828800" y="1600200"/>
            <a:ext cx="5486400" cy="3657600"/>
          </a:xfrm>
          <a:prstGeom prst="rect">
            <a:avLst/>
          </a:prstGeom>
        </p:spPr>
      </p:pic>
      <p:sp>
        <p:nvSpPr>
          <p:cNvPr id="8" name="Line Callout 1 7"/>
          <p:cNvSpPr/>
          <p:nvPr/>
        </p:nvSpPr>
        <p:spPr>
          <a:xfrm>
            <a:off x="6172200" y="3352800"/>
            <a:ext cx="1219200" cy="381000"/>
          </a:xfrm>
          <a:prstGeom prst="borderCallout1">
            <a:avLst>
              <a:gd name="adj1" fmla="val 45067"/>
              <a:gd name="adj2" fmla="val -501"/>
              <a:gd name="adj3" fmla="val 112500"/>
              <a:gd name="adj4" fmla="val -38333"/>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IFDS reset depressed</a:t>
            </a:r>
            <a:endParaRPr lang="en-US" sz="1100" dirty="0">
              <a:solidFill>
                <a:schemeClr val="tx1"/>
              </a:solidFill>
            </a:endParaRPr>
          </a:p>
        </p:txBody>
      </p:sp>
    </p:spTree>
    <p:extLst>
      <p:ext uri="{BB962C8B-B14F-4D97-AF65-F5344CB8AC3E}">
        <p14:creationId xmlns:p14="http://schemas.microsoft.com/office/powerpoint/2010/main" val="301134122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305800" cy="4525963"/>
          </a:xfrm>
        </p:spPr>
        <p:txBody>
          <a:bodyPr/>
          <a:lstStyle/>
          <a:p>
            <a:r>
              <a:rPr lang="en-US" sz="1600" dirty="0" smtClean="0"/>
              <a:t>Pilot selects computed (IFDS) alpha/beta (light blinks at 50 </a:t>
            </a:r>
            <a:r>
              <a:rPr lang="en-US" sz="1600" dirty="0" err="1" smtClean="0"/>
              <a:t>psf</a:t>
            </a:r>
            <a:r>
              <a:rPr lang="en-US" sz="1600" dirty="0" smtClean="0"/>
              <a:t>, pilot pauses at light for ~7 sec)</a:t>
            </a:r>
          </a:p>
          <a:p>
            <a:pPr lvl="1"/>
            <a:endParaRPr lang="en-US" sz="1600" dirty="0"/>
          </a:p>
          <a:p>
            <a:endParaRPr lang="en-US" sz="1600" dirty="0" smtClean="0"/>
          </a:p>
          <a:p>
            <a:endParaRPr lang="en-US" sz="1600" dirty="0" smtClean="0"/>
          </a:p>
          <a:p>
            <a:pPr lvl="1"/>
            <a:endParaRPr lang="en-US" sz="1600" dirty="0" smtClean="0"/>
          </a:p>
          <a:p>
            <a:pPr lvl="1"/>
            <a:endParaRPr lang="en-US" sz="1600" dirty="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53</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Cockpit Video (Retimed)</a:t>
            </a:r>
            <a:endParaRPr lang="en-US" sz="1200" b="1" dirty="0"/>
          </a:p>
        </p:txBody>
      </p:sp>
      <p:pic>
        <p:nvPicPr>
          <p:cNvPr id="6" name="Picture 5" descr="vlcsnap-2014-02-13-14h13m59s100.png"/>
          <p:cNvPicPr>
            <a:picLocks noChangeAspect="1"/>
          </p:cNvPicPr>
          <p:nvPr/>
        </p:nvPicPr>
        <p:blipFill>
          <a:blip r:embed="rId2">
            <a:extLst>
              <a:ext uri="{BEBA8EAE-BF5A-486C-A8C5-ECC9F3942E4B}">
                <a14:imgProps xmlns:a14="http://schemas.microsoft.com/office/drawing/2010/main">
                  <a14:imgLayer r:embed="rId3">
                    <a14:imgEffect>
                      <a14:brightnessContrast bright="50000"/>
                    </a14:imgEffect>
                  </a14:imgLayer>
                </a14:imgProps>
              </a:ext>
              <a:ext uri="{28A0092B-C50C-407E-A947-70E740481C1C}">
                <a14:useLocalDpi xmlns:a14="http://schemas.microsoft.com/office/drawing/2010/main"/>
              </a:ext>
            </a:extLst>
          </a:blip>
          <a:stretch>
            <a:fillRect/>
          </a:stretch>
        </p:blipFill>
        <p:spPr>
          <a:xfrm>
            <a:off x="1828800" y="1600200"/>
            <a:ext cx="5486400" cy="3657600"/>
          </a:xfrm>
          <a:prstGeom prst="rect">
            <a:avLst/>
          </a:prstGeom>
        </p:spPr>
      </p:pic>
      <p:sp>
        <p:nvSpPr>
          <p:cNvPr id="8" name="Line Callout 1 7"/>
          <p:cNvSpPr/>
          <p:nvPr/>
        </p:nvSpPr>
        <p:spPr>
          <a:xfrm>
            <a:off x="5181600" y="1524000"/>
            <a:ext cx="1219200" cy="381000"/>
          </a:xfrm>
          <a:prstGeom prst="borderCallout1">
            <a:avLst>
              <a:gd name="adj1" fmla="val 45067"/>
              <a:gd name="adj2" fmla="val -501"/>
              <a:gd name="adj3" fmla="val 112500"/>
              <a:gd name="adj4" fmla="val -38333"/>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Computed alpha/beta mode light</a:t>
            </a:r>
            <a:endParaRPr lang="en-US" sz="1100" dirty="0">
              <a:solidFill>
                <a:schemeClr val="tx1"/>
              </a:solidFill>
            </a:endParaRPr>
          </a:p>
        </p:txBody>
      </p:sp>
    </p:spTree>
    <p:extLst>
      <p:ext uri="{BB962C8B-B14F-4D97-AF65-F5344CB8AC3E}">
        <p14:creationId xmlns:p14="http://schemas.microsoft.com/office/powerpoint/2010/main" val="138891026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305800" cy="4525963"/>
          </a:xfrm>
        </p:spPr>
        <p:txBody>
          <a:bodyPr/>
          <a:lstStyle/>
          <a:p>
            <a:r>
              <a:rPr lang="en-US" sz="1600" dirty="0" smtClean="0"/>
              <a:t>MH-96 damper disengage</a:t>
            </a:r>
          </a:p>
          <a:p>
            <a:pPr lvl="1"/>
            <a:endParaRPr lang="en-US" sz="1600" dirty="0"/>
          </a:p>
          <a:p>
            <a:endParaRPr lang="en-US" sz="1600" dirty="0" smtClean="0"/>
          </a:p>
          <a:p>
            <a:endParaRPr lang="en-US" sz="1600" dirty="0" smtClean="0"/>
          </a:p>
          <a:p>
            <a:pPr lvl="1"/>
            <a:endParaRPr lang="en-US" sz="1600" dirty="0" smtClean="0"/>
          </a:p>
          <a:p>
            <a:pPr lvl="1"/>
            <a:endParaRPr lang="en-US" sz="1600" dirty="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54</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Cockpit Video (Retimed)</a:t>
            </a:r>
            <a:endParaRPr lang="en-US" sz="1200" b="1" dirty="0"/>
          </a:p>
        </p:txBody>
      </p:sp>
      <p:pic>
        <p:nvPicPr>
          <p:cNvPr id="8" name="Picture 7" descr="vlcsnap-2014-02-13-14h20m18s205.png"/>
          <p:cNvPicPr>
            <a:picLocks noChangeAspect="1"/>
          </p:cNvPicPr>
          <p:nvPr/>
        </p:nvPicPr>
        <p:blipFill>
          <a:blip r:embed="rId2">
            <a:extLst>
              <a:ext uri="{BEBA8EAE-BF5A-486C-A8C5-ECC9F3942E4B}">
                <a14:imgProps xmlns:a14="http://schemas.microsoft.com/office/drawing/2010/main">
                  <a14:imgLayer r:embed="rId3">
                    <a14:imgEffect>
                      <a14:brightnessContrast bright="50000"/>
                    </a14:imgEffect>
                  </a14:imgLayer>
                </a14:imgProps>
              </a:ext>
              <a:ext uri="{28A0092B-C50C-407E-A947-70E740481C1C}">
                <a14:useLocalDpi xmlns:a14="http://schemas.microsoft.com/office/drawing/2010/main"/>
              </a:ext>
            </a:extLst>
          </a:blip>
          <a:stretch>
            <a:fillRect/>
          </a:stretch>
        </p:blipFill>
        <p:spPr>
          <a:xfrm>
            <a:off x="1828800" y="1600200"/>
            <a:ext cx="5486400" cy="3657600"/>
          </a:xfrm>
          <a:prstGeom prst="rect">
            <a:avLst/>
          </a:prstGeom>
        </p:spPr>
      </p:pic>
      <p:sp>
        <p:nvSpPr>
          <p:cNvPr id="9" name="Line Callout 1 8"/>
          <p:cNvSpPr/>
          <p:nvPr/>
        </p:nvSpPr>
        <p:spPr>
          <a:xfrm>
            <a:off x="5257800" y="1371600"/>
            <a:ext cx="1219200" cy="381000"/>
          </a:xfrm>
          <a:prstGeom prst="borderCallout1">
            <a:avLst>
              <a:gd name="adj1" fmla="val 45067"/>
              <a:gd name="adj2" fmla="val -501"/>
              <a:gd name="adj3" fmla="val 112500"/>
              <a:gd name="adj4" fmla="val -38333"/>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MH-96 reset warning light</a:t>
            </a:r>
            <a:endParaRPr lang="en-US" sz="1100" dirty="0">
              <a:solidFill>
                <a:schemeClr val="tx1"/>
              </a:solidFill>
            </a:endParaRPr>
          </a:p>
        </p:txBody>
      </p:sp>
    </p:spTree>
    <p:extLst>
      <p:ext uri="{BB962C8B-B14F-4D97-AF65-F5344CB8AC3E}">
        <p14:creationId xmlns:p14="http://schemas.microsoft.com/office/powerpoint/2010/main" val="111121054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305800" cy="4525963"/>
          </a:xfrm>
        </p:spPr>
        <p:txBody>
          <a:bodyPr/>
          <a:lstStyle/>
          <a:p>
            <a:r>
              <a:rPr lang="en-US" sz="1600" dirty="0" smtClean="0"/>
              <a:t>Near peak altitude</a:t>
            </a:r>
          </a:p>
          <a:p>
            <a:pPr lvl="1"/>
            <a:endParaRPr lang="en-US" sz="1600" dirty="0"/>
          </a:p>
          <a:p>
            <a:endParaRPr lang="en-US" sz="1600" dirty="0" smtClean="0"/>
          </a:p>
          <a:p>
            <a:endParaRPr lang="en-US" sz="1600" dirty="0" smtClean="0"/>
          </a:p>
          <a:p>
            <a:pPr lvl="1"/>
            <a:endParaRPr lang="en-US" sz="1600" dirty="0" smtClean="0"/>
          </a:p>
          <a:p>
            <a:pPr lvl="1"/>
            <a:endParaRPr lang="en-US" sz="1600" dirty="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55</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Cockpit Video (Retimed)</a:t>
            </a:r>
            <a:endParaRPr lang="en-US" sz="1200" b="1" dirty="0"/>
          </a:p>
        </p:txBody>
      </p:sp>
      <p:pic>
        <p:nvPicPr>
          <p:cNvPr id="5" name="Picture 4" descr="vlcsnap-2014-02-13-14h24m09s44.png"/>
          <p:cNvPicPr>
            <a:picLocks noChangeAspect="1"/>
          </p:cNvPicPr>
          <p:nvPr/>
        </p:nvPicPr>
        <p:blipFill>
          <a:blip r:embed="rId2">
            <a:extLst>
              <a:ext uri="{BEBA8EAE-BF5A-486C-A8C5-ECC9F3942E4B}">
                <a14:imgProps xmlns:a14="http://schemas.microsoft.com/office/drawing/2010/main">
                  <a14:imgLayer r:embed="rId3">
                    <a14:imgEffect>
                      <a14:brightnessContrast bright="50000"/>
                    </a14:imgEffect>
                  </a14:imgLayer>
                </a14:imgProps>
              </a:ext>
              <a:ext uri="{28A0092B-C50C-407E-A947-70E740481C1C}">
                <a14:useLocalDpi xmlns:a14="http://schemas.microsoft.com/office/drawing/2010/main"/>
              </a:ext>
            </a:extLst>
          </a:blip>
          <a:stretch>
            <a:fillRect/>
          </a:stretch>
        </p:blipFill>
        <p:spPr>
          <a:xfrm>
            <a:off x="1828800" y="1600200"/>
            <a:ext cx="5486400" cy="3657600"/>
          </a:xfrm>
          <a:prstGeom prst="rect">
            <a:avLst/>
          </a:prstGeom>
        </p:spPr>
      </p:pic>
      <p:sp>
        <p:nvSpPr>
          <p:cNvPr id="9" name="Line Callout 1 8"/>
          <p:cNvSpPr/>
          <p:nvPr/>
        </p:nvSpPr>
        <p:spPr>
          <a:xfrm>
            <a:off x="6248400" y="2590800"/>
            <a:ext cx="1219200" cy="381000"/>
          </a:xfrm>
          <a:prstGeom prst="borderCallout1">
            <a:avLst>
              <a:gd name="adj1" fmla="val 45067"/>
              <a:gd name="adj2" fmla="val -501"/>
              <a:gd name="adj3" fmla="val 73024"/>
              <a:gd name="adj4" fmla="val -36277"/>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VV tape is now in error</a:t>
            </a:r>
            <a:endParaRPr lang="en-US" sz="1100" dirty="0">
              <a:solidFill>
                <a:schemeClr val="tx1"/>
              </a:solidFill>
            </a:endParaRPr>
          </a:p>
        </p:txBody>
      </p:sp>
      <p:sp>
        <p:nvSpPr>
          <p:cNvPr id="10" name="Line Callout 1 9"/>
          <p:cNvSpPr/>
          <p:nvPr/>
        </p:nvSpPr>
        <p:spPr>
          <a:xfrm>
            <a:off x="5181600" y="1447800"/>
            <a:ext cx="1219200" cy="381000"/>
          </a:xfrm>
          <a:prstGeom prst="borderCallout1">
            <a:avLst>
              <a:gd name="adj1" fmla="val 45067"/>
              <a:gd name="adj2" fmla="val -501"/>
              <a:gd name="adj3" fmla="val 204611"/>
              <a:gd name="adj4" fmla="val -8179"/>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Vertical needle near center</a:t>
            </a:r>
            <a:endParaRPr lang="en-US" sz="1100" dirty="0">
              <a:solidFill>
                <a:schemeClr val="tx1"/>
              </a:solidFill>
            </a:endParaRPr>
          </a:p>
        </p:txBody>
      </p:sp>
      <p:sp>
        <p:nvSpPr>
          <p:cNvPr id="11" name="Line Callout 1 10"/>
          <p:cNvSpPr/>
          <p:nvPr/>
        </p:nvSpPr>
        <p:spPr>
          <a:xfrm>
            <a:off x="7086600" y="2057400"/>
            <a:ext cx="1219200" cy="381000"/>
          </a:xfrm>
          <a:prstGeom prst="borderCallout1">
            <a:avLst>
              <a:gd name="adj1" fmla="val 45067"/>
              <a:gd name="adj2" fmla="val -501"/>
              <a:gd name="adj3" fmla="val 73024"/>
              <a:gd name="adj4" fmla="val -36277"/>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ADI in PAI mode</a:t>
            </a:r>
            <a:endParaRPr lang="en-US" sz="1100" dirty="0">
              <a:solidFill>
                <a:schemeClr val="tx1"/>
              </a:solidFill>
            </a:endParaRPr>
          </a:p>
        </p:txBody>
      </p:sp>
      <p:sp>
        <p:nvSpPr>
          <p:cNvPr id="12" name="Line Callout 1 11"/>
          <p:cNvSpPr/>
          <p:nvPr/>
        </p:nvSpPr>
        <p:spPr>
          <a:xfrm>
            <a:off x="6172200" y="3581400"/>
            <a:ext cx="1219200" cy="381000"/>
          </a:xfrm>
          <a:prstGeom prst="borderCallout1">
            <a:avLst>
              <a:gd name="adj1" fmla="val 45067"/>
              <a:gd name="adj2" fmla="val -501"/>
              <a:gd name="adj3" fmla="val 73024"/>
              <a:gd name="adj4" fmla="val -36277"/>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IFDS light still on</a:t>
            </a:r>
            <a:endParaRPr lang="en-US" sz="1100" dirty="0">
              <a:solidFill>
                <a:schemeClr val="tx1"/>
              </a:solidFill>
            </a:endParaRPr>
          </a:p>
        </p:txBody>
      </p:sp>
      <p:sp>
        <p:nvSpPr>
          <p:cNvPr id="13" name="Line Callout 1 12"/>
          <p:cNvSpPr/>
          <p:nvPr/>
        </p:nvSpPr>
        <p:spPr>
          <a:xfrm>
            <a:off x="2971800" y="2971800"/>
            <a:ext cx="1219200" cy="381000"/>
          </a:xfrm>
          <a:prstGeom prst="borderCallout1">
            <a:avLst>
              <a:gd name="adj1" fmla="val 47260"/>
              <a:gd name="adj2" fmla="val 100241"/>
              <a:gd name="adj3" fmla="val 66445"/>
              <a:gd name="adj4" fmla="val 147389"/>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Beta off-scale left</a:t>
            </a:r>
            <a:endParaRPr lang="en-US" sz="1100" dirty="0">
              <a:solidFill>
                <a:schemeClr val="tx1"/>
              </a:solidFill>
            </a:endParaRPr>
          </a:p>
        </p:txBody>
      </p:sp>
    </p:spTree>
    <p:extLst>
      <p:ext uri="{BB962C8B-B14F-4D97-AF65-F5344CB8AC3E}">
        <p14:creationId xmlns:p14="http://schemas.microsoft.com/office/powerpoint/2010/main" val="228996089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305800" cy="4525963"/>
          </a:xfrm>
        </p:spPr>
        <p:txBody>
          <a:bodyPr/>
          <a:lstStyle/>
          <a:p>
            <a:r>
              <a:rPr lang="en-US" sz="1600" dirty="0" smtClean="0"/>
              <a:t>Spin entry</a:t>
            </a:r>
          </a:p>
          <a:p>
            <a:pPr lvl="1"/>
            <a:endParaRPr lang="en-US" sz="1600" dirty="0"/>
          </a:p>
          <a:p>
            <a:endParaRPr lang="en-US" sz="1600" dirty="0" smtClean="0"/>
          </a:p>
          <a:p>
            <a:endParaRPr lang="en-US" sz="1600" dirty="0" smtClean="0"/>
          </a:p>
          <a:p>
            <a:pPr lvl="1"/>
            <a:endParaRPr lang="en-US" sz="1600" dirty="0" smtClean="0"/>
          </a:p>
          <a:p>
            <a:pPr lvl="1"/>
            <a:endParaRPr lang="en-US" sz="1600" dirty="0"/>
          </a:p>
        </p:txBody>
      </p:sp>
      <p:sp>
        <p:nvSpPr>
          <p:cNvPr id="4" name="Slide Number Placeholder 3"/>
          <p:cNvSpPr>
            <a:spLocks noGrp="1"/>
          </p:cNvSpPr>
          <p:nvPr>
            <p:ph type="sldNum" sz="quarter" idx="11"/>
          </p:nvPr>
        </p:nvSpPr>
        <p:spPr/>
        <p:txBody>
          <a:bodyPr/>
          <a:lstStyle/>
          <a:p>
            <a:pPr>
              <a:defRPr/>
            </a:pPr>
            <a:fld id="{F8EB4EEE-EC8C-448D-9466-B4C021922E1D}" type="slidenum">
              <a:rPr lang="en-US" smtClean="0"/>
              <a:pPr>
                <a:defRPr/>
              </a:pPr>
              <a:t>56</a:t>
            </a:fld>
            <a:endParaRPr lang="en-US"/>
          </a:p>
        </p:txBody>
      </p:sp>
      <p:sp>
        <p:nvSpPr>
          <p:cNvPr id="7" name="TextBox 6"/>
          <p:cNvSpPr txBox="1"/>
          <p:nvPr/>
        </p:nvSpPr>
        <p:spPr>
          <a:xfrm>
            <a:off x="457200" y="381000"/>
            <a:ext cx="5715000" cy="461665"/>
          </a:xfrm>
          <a:prstGeom prst="rect">
            <a:avLst/>
          </a:prstGeom>
          <a:noFill/>
        </p:spPr>
        <p:txBody>
          <a:bodyPr wrap="square" rtlCol="0">
            <a:spAutoFit/>
          </a:bodyPr>
          <a:lstStyle/>
          <a:p>
            <a:r>
              <a:rPr lang="en-US" sz="2400" b="1" dirty="0" smtClean="0"/>
              <a:t>Cockpit Video (Retimed)</a:t>
            </a:r>
            <a:endParaRPr lang="en-US" sz="1200" b="1" dirty="0"/>
          </a:p>
        </p:txBody>
      </p:sp>
      <p:pic>
        <p:nvPicPr>
          <p:cNvPr id="5" name="Picture 4" descr="vlcsnap-2014-02-13-14h28m56s227.png"/>
          <p:cNvPicPr>
            <a:picLocks noChangeAspect="1"/>
          </p:cNvPicPr>
          <p:nvPr/>
        </p:nvPicPr>
        <p:blipFill>
          <a:blip r:embed="rId2">
            <a:extLst>
              <a:ext uri="{BEBA8EAE-BF5A-486C-A8C5-ECC9F3942E4B}">
                <a14:imgProps xmlns:a14="http://schemas.microsoft.com/office/drawing/2010/main">
                  <a14:imgLayer r:embed="rId3">
                    <a14:imgEffect>
                      <a14:brightnessContrast bright="50000"/>
                    </a14:imgEffect>
                  </a14:imgLayer>
                </a14:imgProps>
              </a:ext>
              <a:ext uri="{28A0092B-C50C-407E-A947-70E740481C1C}">
                <a14:useLocalDpi xmlns:a14="http://schemas.microsoft.com/office/drawing/2010/main"/>
              </a:ext>
            </a:extLst>
          </a:blip>
          <a:stretch>
            <a:fillRect/>
          </a:stretch>
        </p:blipFill>
        <p:spPr>
          <a:xfrm>
            <a:off x="1828800" y="1600200"/>
            <a:ext cx="5486400" cy="3657600"/>
          </a:xfrm>
          <a:prstGeom prst="rect">
            <a:avLst/>
          </a:prstGeom>
        </p:spPr>
      </p:pic>
      <p:sp>
        <p:nvSpPr>
          <p:cNvPr id="9" name="Line Callout 1 8"/>
          <p:cNvSpPr/>
          <p:nvPr/>
        </p:nvSpPr>
        <p:spPr>
          <a:xfrm>
            <a:off x="7086600" y="2057400"/>
            <a:ext cx="1219200" cy="381000"/>
          </a:xfrm>
          <a:prstGeom prst="borderCallout1">
            <a:avLst>
              <a:gd name="adj1" fmla="val 45067"/>
              <a:gd name="adj2" fmla="val -501"/>
              <a:gd name="adj3" fmla="val 73024"/>
              <a:gd name="adj4" fmla="val -36277"/>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ADI in PAI mode</a:t>
            </a:r>
            <a:endParaRPr lang="en-US" sz="1100" dirty="0">
              <a:solidFill>
                <a:schemeClr val="tx1"/>
              </a:solidFill>
            </a:endParaRPr>
          </a:p>
        </p:txBody>
      </p:sp>
      <p:sp>
        <p:nvSpPr>
          <p:cNvPr id="10" name="Line Callout 1 9"/>
          <p:cNvSpPr/>
          <p:nvPr/>
        </p:nvSpPr>
        <p:spPr>
          <a:xfrm>
            <a:off x="7391400" y="2895600"/>
            <a:ext cx="1219200" cy="381000"/>
          </a:xfrm>
          <a:prstGeom prst="borderCallout1">
            <a:avLst>
              <a:gd name="adj1" fmla="val 45067"/>
              <a:gd name="adj2" fmla="val -501"/>
              <a:gd name="adj3" fmla="val 73024"/>
              <a:gd name="adj4" fmla="val -36277"/>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Sun angle indicates yaw rate</a:t>
            </a:r>
            <a:endParaRPr lang="en-US" sz="1100" dirty="0">
              <a:solidFill>
                <a:schemeClr val="tx1"/>
              </a:solidFill>
            </a:endParaRPr>
          </a:p>
        </p:txBody>
      </p:sp>
      <p:sp>
        <p:nvSpPr>
          <p:cNvPr id="11" name="Line Callout 1 10"/>
          <p:cNvSpPr/>
          <p:nvPr/>
        </p:nvSpPr>
        <p:spPr>
          <a:xfrm>
            <a:off x="6172200" y="3581400"/>
            <a:ext cx="1219200" cy="381000"/>
          </a:xfrm>
          <a:prstGeom prst="borderCallout1">
            <a:avLst>
              <a:gd name="adj1" fmla="val 45067"/>
              <a:gd name="adj2" fmla="val -501"/>
              <a:gd name="adj3" fmla="val 73024"/>
              <a:gd name="adj4" fmla="val -36277"/>
            </a:avLst>
          </a:prstGeom>
          <a:solidFill>
            <a:schemeClr val="accent6"/>
          </a:solidFill>
          <a:ln w="25400">
            <a:solidFill>
              <a:schemeClr val="accent6"/>
            </a:solidFill>
            <a:tailEnd type="stealth"/>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IFDS lights still on</a:t>
            </a:r>
            <a:endParaRPr lang="en-US" sz="1100" dirty="0">
              <a:solidFill>
                <a:schemeClr val="tx1"/>
              </a:solidFill>
            </a:endParaRPr>
          </a:p>
        </p:txBody>
      </p:sp>
    </p:spTree>
    <p:extLst>
      <p:ext uri="{BB962C8B-B14F-4D97-AF65-F5344CB8AC3E}">
        <p14:creationId xmlns:p14="http://schemas.microsoft.com/office/powerpoint/2010/main" val="3582289234"/>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M_508-ish_TEMPLATE">
  <a:themeElements>
    <a:clrScheme name="Custom 2">
      <a:dk1>
        <a:srgbClr val="000F2E"/>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1858</TotalTime>
  <Words>4796</Words>
  <Application>Microsoft Office PowerPoint</Application>
  <PresentationFormat>On-screen Show (4:3)</PresentationFormat>
  <Paragraphs>662</Paragraphs>
  <Slides>56</Slides>
  <Notes>0</Notes>
  <HiddenSlides>0</HiddenSlides>
  <MMClips>0</MMClips>
  <ScaleCrop>false</ScaleCrop>
  <HeadingPairs>
    <vt:vector size="4" baseType="variant">
      <vt:variant>
        <vt:lpstr>Theme</vt:lpstr>
      </vt:variant>
      <vt:variant>
        <vt:i4>2</vt:i4>
      </vt:variant>
      <vt:variant>
        <vt:lpstr>Slide Titles</vt:lpstr>
      </vt:variant>
      <vt:variant>
        <vt:i4>56</vt:i4>
      </vt:variant>
    </vt:vector>
  </HeadingPairs>
  <TitlesOfParts>
    <vt:vector size="58" baseType="lpstr">
      <vt:lpstr>Office Theme</vt:lpstr>
      <vt:lpstr>SM_508-ish_TEMPLATE</vt:lpstr>
      <vt:lpstr>Neil Dennehy NASA Technical Fellow for Guidance Navigation &amp; Control cornelius.j.dennehy@nasa.gov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ODIN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dsarrazi</dc:creator>
  <cp:lastModifiedBy>Ian Batchelder</cp:lastModifiedBy>
  <cp:revision>150</cp:revision>
  <dcterms:created xsi:type="dcterms:W3CDTF">2009-07-20T17:44:31Z</dcterms:created>
  <dcterms:modified xsi:type="dcterms:W3CDTF">2014-05-20T19:30:44Z</dcterms:modified>
</cp:coreProperties>
</file>