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tags/tag15.xml" ContentType="application/vnd.openxmlformats-officedocument.presentationml.tags+xml"/>
  <Override PartName="/ppt/tags/tag24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7"/>
  </p:notesMasterIdLst>
  <p:sldIdLst>
    <p:sldId id="499" r:id="rId2"/>
    <p:sldId id="405" r:id="rId3"/>
    <p:sldId id="414" r:id="rId4"/>
    <p:sldId id="420" r:id="rId5"/>
    <p:sldId id="428" r:id="rId6"/>
    <p:sldId id="440" r:id="rId7"/>
    <p:sldId id="422" r:id="rId8"/>
    <p:sldId id="423" r:id="rId9"/>
    <p:sldId id="424" r:id="rId10"/>
    <p:sldId id="425" r:id="rId11"/>
    <p:sldId id="429" r:id="rId12"/>
    <p:sldId id="430" r:id="rId13"/>
    <p:sldId id="407" r:id="rId14"/>
    <p:sldId id="410" r:id="rId15"/>
    <p:sldId id="412" r:id="rId16"/>
    <p:sldId id="431" r:id="rId17"/>
    <p:sldId id="432" r:id="rId18"/>
    <p:sldId id="547" r:id="rId19"/>
    <p:sldId id="415" r:id="rId20"/>
    <p:sldId id="436" r:id="rId21"/>
    <p:sldId id="437" r:id="rId22"/>
    <p:sldId id="434" r:id="rId23"/>
    <p:sldId id="548" r:id="rId24"/>
    <p:sldId id="435" r:id="rId25"/>
    <p:sldId id="549" r:id="rId26"/>
  </p:sldIdLst>
  <p:sldSz cx="9144000" cy="6858000" type="screen4x3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66CC"/>
    <a:srgbClr val="0099CC"/>
    <a:srgbClr val="336699"/>
    <a:srgbClr val="0033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44" autoAdjust="0"/>
    <p:restoredTop sz="94227" autoAdjust="0"/>
  </p:normalViewPr>
  <p:slideViewPr>
    <p:cSldViewPr>
      <p:cViewPr>
        <p:scale>
          <a:sx n="100" d="100"/>
          <a:sy n="100" d="100"/>
        </p:scale>
        <p:origin x="-7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016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7/16/2014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484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sz="24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NESC Academy</a:t>
            </a:r>
            <a:endParaRPr kumimoji="0" lang="en-US" sz="2400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857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B7F17-1707-40C1-8FD0-66E15FCC425C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205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8B78A-F45E-48A4-B637-73FE7D73D083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882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B78EE-90CE-41ED-B614-010AB857BACA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765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8EC8-265A-430B-88BB-81A15A759DA4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590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B5D47-54B1-4232-9C0A-F58863ADCDAB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0757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22047-296F-4344-AB8F-1E7C9CC852D9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5750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8B628-9958-4832-BAA0-3578FE88725F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7257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AA0D6-F7DA-477A-9F33-2A99A73AE9F2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0639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8414-C7DA-4A20-BA83-378325457251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57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89764-537F-4C54-83BE-B754A5236A51}" type="datetime1">
              <a:rPr lang="en-US" smtClean="0"/>
              <a:pPr/>
              <a:t>7/16/2014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I:\unit_21\HS_SRS.avi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slideLayout" Target="../slideLayouts/slideLayout1.xml"/><Relationship Id="rId7" Type="http://schemas.openxmlformats.org/officeDocument/2006/relationships/oleObject" Target="../embeddings/oleObject4.bin"/><Relationship Id="rId2" Type="http://schemas.openxmlformats.org/officeDocument/2006/relationships/tags" Target="../tags/tag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oleObject" Target="../embeddings/oleObject9.bin"/><Relationship Id="rId2" Type="http://schemas.openxmlformats.org/officeDocument/2006/relationships/tags" Target="../tags/tag1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oleObject" Target="../embeddings/oleObject12.bin"/><Relationship Id="rId2" Type="http://schemas.openxmlformats.org/officeDocument/2006/relationships/tags" Target="../tags/tag1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notesSlide" Target="../notesSlides/notesSlid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22098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27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Response to Classical Pulse Excitation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0"/>
            <a:ext cx="6096000" cy="11430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/>
                <a:uLnTx/>
                <a:uFillTx/>
                <a:ea typeface="+mj-ea"/>
                <a:cs typeface="+mj-cs"/>
              </a:rPr>
              <a:t>Unit 23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Classical Pulse Introduction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0" y="1524001"/>
            <a:ext cx="4495800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Vehicles, packages, avionics components and other systems may be subjected to base input shock pulses in the field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The components must be designed and tested accordingly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This units covers classical pulses which include: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Half-sine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err="1" smtClean="0">
                <a:cs typeface="Arial" pitchFamily="34" charset="0"/>
              </a:rPr>
              <a:t>Sawtooth</a:t>
            </a:r>
            <a:endParaRPr lang="en-US" sz="1600" dirty="0" smtClean="0">
              <a:cs typeface="Arial" pitchFamily="34" charset="0"/>
            </a:endParaRP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Rectangular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etc</a:t>
            </a:r>
          </a:p>
        </p:txBody>
      </p:sp>
      <p:pic>
        <p:nvPicPr>
          <p:cNvPr id="93186" name="Picture 2" descr="http://amp.hibio.us/images/SpeedBumps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1600200"/>
            <a:ext cx="1600200" cy="160020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Shock Test Machine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16764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1167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1295400"/>
            <a:ext cx="184785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81000" y="1447800"/>
            <a:ext cx="4724400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/>
              <a:t>Classical pulse shock testing has traditionally been performed on a drop tower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/>
              <a:t>The component is mounted on a platform which is raised to a certain height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/>
              <a:t>The platform is then released and travels downward to the base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/>
              <a:t>The base has pneumatic pistons to control the impact of the platform against the base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/>
              <a:t>In addition, the platform and base both have cushions for the model shown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/>
              <a:t>The pulse type, amplitude, and duration are determined by the initial height, cushions, and the pressure in the pistons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20000" y="43434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platform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696200" y="50292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base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 rot="10800000" flipV="1">
            <a:off x="7010400" y="5257800"/>
            <a:ext cx="609600" cy="120134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0800000" flipV="1">
            <a:off x="7010400" y="4572000"/>
            <a:ext cx="533400" cy="196334"/>
          </a:xfrm>
          <a:prstGeom prst="straightConnector1">
            <a:avLst/>
          </a:prstGeom>
          <a:ln w="254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Half-sine Base Input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h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6743700" cy="505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lc="http://schemas.openxmlformats.org/drawingml/2006/lockedCanvas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lc="http://schemas.openxmlformats.org/drawingml/2006/lockedCanvas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71800" y="1219200"/>
            <a:ext cx="32004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1 G, 1 sec HALF-SINE PULSE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810000" y="6096000"/>
            <a:ext cx="16002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Time (sec)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304800" y="3200400"/>
            <a:ext cx="762000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(G)</a:t>
            </a:r>
          </a:p>
          <a:p>
            <a:endParaRPr lang="en-US" sz="1600" dirty="0" smtClean="0"/>
          </a:p>
          <a:p>
            <a:endParaRPr lang="en-US" sz="1600" dirty="0" smtClean="0"/>
          </a:p>
          <a:p>
            <a:endParaRPr lang="en-US" sz="1600" dirty="0" smtClean="0"/>
          </a:p>
          <a:p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6" name="Picture 5" descr="image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6858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4800" y="457200"/>
            <a:ext cx="4572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610600" y="457200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14400" y="4953000"/>
            <a:ext cx="8001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Natural Frequencies (Hz):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0.063         0.125              0.25              0.50               1.0                  2.0                4.0 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505200" y="533400"/>
            <a:ext cx="22098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Systems at Rest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762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01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990600" y="61722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Each system has an amplification factor of Q=10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3" name="HS_SRS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209800" y="1676400"/>
            <a:ext cx="4686300" cy="2362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95600" y="4800600"/>
            <a:ext cx="3505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Click to begin animation.  Then wait.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6" name="Picture 5" descr="image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6858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4800" y="457200"/>
            <a:ext cx="4572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610600" y="457200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14400" y="4953000"/>
            <a:ext cx="800100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Natural Frequencies (Hz):</a:t>
            </a:r>
          </a:p>
          <a:p>
            <a:pPr>
              <a:spcBef>
                <a:spcPct val="50000"/>
              </a:spcBef>
            </a:pPr>
            <a:r>
              <a:rPr lang="en-US" dirty="0" smtClean="0"/>
              <a:t>0.063         0.125              0.25              0.50               1.0                  2.0                4.0 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505200" y="533400"/>
            <a:ext cx="22098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Systems at Rest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762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001000" y="1676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5" descr="imag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11430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8600" y="609600"/>
            <a:ext cx="381000" cy="464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534400" y="914400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795086" y="847477"/>
            <a:ext cx="35814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Responses at Peak Base Input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509086" y="1304677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848600" y="1295400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457200" y="4114800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629400" y="4419600"/>
            <a:ext cx="228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Hard system has low spring relative deflection, and its mass tracks the input with near unity gain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33400" y="4419600"/>
            <a:ext cx="2057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Soft system has high spring relative deflection, but its mass remains nearly stationary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5" descr="imag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1219200"/>
            <a:ext cx="8028572" cy="39809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56686" y="1076077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510086" y="999877"/>
            <a:ext cx="304800" cy="419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09086" y="1457077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Soft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976686" y="1457077"/>
            <a:ext cx="6858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Hard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42686" y="923677"/>
            <a:ext cx="40386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   </a:t>
            </a:r>
            <a:r>
              <a:rPr lang="en-US" sz="2000" dirty="0" smtClean="0"/>
              <a:t>Responses Near End of Base Input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404686" y="5190877"/>
            <a:ext cx="2667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Middle system has high  deflection for both mass and spring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Soft Mounted Systems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1524000"/>
            <a:ext cx="4648200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>Soft System Examples:  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>	Automobiles isolated via shock absorbers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>	Avionics components mounted via isolators</a:t>
            </a:r>
          </a:p>
          <a:p>
            <a:pPr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/>
            </a:r>
            <a:br>
              <a:rPr lang="en-US" sz="1600" dirty="0" smtClean="0">
                <a:cs typeface="Arial" pitchFamily="34" charset="0"/>
              </a:rPr>
            </a:br>
            <a:r>
              <a:rPr lang="en-US" sz="1600" dirty="0" smtClean="0">
                <a:cs typeface="Arial" pitchFamily="34" charset="0"/>
              </a:rPr>
              <a:t>It is usually a good idea to mount systems via soft springs.</a:t>
            </a:r>
          </a:p>
          <a:p>
            <a:pPr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>But the springs must be able to withstand the relative displacement without bottoming-out.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</p:txBody>
      </p:sp>
      <p:pic>
        <p:nvPicPr>
          <p:cNvPr id="7" name="Picture 6" descr="http://www.dealershipaccessories.com/stores/images/items/item_22921.gif"/>
          <p:cNvPicPr/>
          <p:nvPr/>
        </p:nvPicPr>
        <p:blipFill>
          <a:blip r:embed="rId3" cstate="print">
            <a:extLst>
              <a:ext uri="{28A0092B-C50C-407E-A947-70E740481C1C}">
                <a14:useLocalDpi xmlns="" xmlns:lc="http://schemas.openxmlformats.org/drawingml/2006/lockedCanvas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76400"/>
            <a:ext cx="3200400" cy="2514600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609600"/>
            <a:ext cx="4800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048000" y="48006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Isolator Bushing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 rot="5400000" flipH="1" flipV="1">
            <a:off x="2171700" y="3314700"/>
            <a:ext cx="2057400" cy="1371600"/>
          </a:xfrm>
          <a:prstGeom prst="straightConnector1">
            <a:avLst/>
          </a:prstGeom>
          <a:ln w="158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514600" y="5029200"/>
            <a:ext cx="381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553200" y="685800"/>
            <a:ext cx="2133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Isolated avionics component, SCUD-B missile.</a:t>
            </a:r>
          </a:p>
          <a:p>
            <a:endParaRPr lang="en-US" dirty="0" smtClean="0"/>
          </a:p>
          <a:p>
            <a:r>
              <a:rPr lang="en-US" dirty="0" smtClean="0"/>
              <a:t>Public display in Huntsville, Alabama, May 15, 2010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62000" y="2102852"/>
            <a:ext cx="72390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endParaRPr lang="en-US" dirty="0" smtClean="0">
              <a:cs typeface="Arial" pitchFamily="34" charset="0"/>
            </a:endParaRPr>
          </a:p>
        </p:txBody>
      </p:sp>
      <p:pic>
        <p:nvPicPr>
          <p:cNvPr id="113666" name="Picture 2" descr="http://www.armedforces-int.com/upload/image_files/ST-5000-Telemetry-Transmitt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609600"/>
            <a:ext cx="2548088" cy="1600200"/>
          </a:xfrm>
          <a:prstGeom prst="rect">
            <a:avLst/>
          </a:prstGeom>
          <a:noFill/>
        </p:spPr>
      </p:pic>
      <p:pic>
        <p:nvPicPr>
          <p:cNvPr id="113668" name="Picture 4" descr="http://askbobrankin.com/hard-driv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381000"/>
            <a:ext cx="2628900" cy="26289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990600" y="2971800"/>
            <a:ext cx="6781800" cy="324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But some systems must be </a:t>
            </a:r>
            <a:r>
              <a:rPr lang="en-US" sz="1600" dirty="0" err="1" smtClean="0">
                <a:cs typeface="Arial" pitchFamily="34" charset="0"/>
              </a:rPr>
              <a:t>hardmounted</a:t>
            </a:r>
            <a:endParaRPr lang="en-US" sz="1600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Consider a C-band transponder or telemetry transmitter that generates </a:t>
            </a:r>
            <a:r>
              <a:rPr lang="en-US" sz="1600" dirty="0" smtClean="0">
                <a:cs typeface="Arial" pitchFamily="34" charset="0"/>
              </a:rPr>
              <a:t>heat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It </a:t>
            </a:r>
            <a:r>
              <a:rPr lang="en-US" sz="1600" dirty="0" smtClean="0">
                <a:cs typeface="Arial" pitchFamily="34" charset="0"/>
              </a:rPr>
              <a:t>may be </a:t>
            </a:r>
            <a:r>
              <a:rPr lang="en-US" sz="1600" dirty="0" err="1" smtClean="0">
                <a:cs typeface="Arial" pitchFamily="34" charset="0"/>
              </a:rPr>
              <a:t>hardmounted</a:t>
            </a:r>
            <a:r>
              <a:rPr lang="en-US" sz="1600" dirty="0" smtClean="0">
                <a:cs typeface="Arial" pitchFamily="34" charset="0"/>
              </a:rPr>
              <a:t> to a metallic bulkhead which acts as a heat </a:t>
            </a:r>
            <a:r>
              <a:rPr lang="en-US" sz="1600" dirty="0" smtClean="0">
                <a:cs typeface="Arial" pitchFamily="34" charset="0"/>
              </a:rPr>
              <a:t>sink</a:t>
            </a:r>
            <a:endParaRPr lang="en-US" sz="1600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Other components must be </a:t>
            </a:r>
            <a:r>
              <a:rPr lang="en-US" sz="1600" dirty="0" err="1" smtClean="0">
                <a:cs typeface="Arial" pitchFamily="34" charset="0"/>
              </a:rPr>
              <a:t>hardmounted</a:t>
            </a:r>
            <a:r>
              <a:rPr lang="en-US" sz="1600" dirty="0" smtClean="0">
                <a:cs typeface="Arial" pitchFamily="34" charset="0"/>
              </a:rPr>
              <a:t> in order to maintain optical or mechanical </a:t>
            </a:r>
            <a:r>
              <a:rPr lang="en-US" sz="1600" dirty="0" smtClean="0">
                <a:cs typeface="Arial" pitchFamily="34" charset="0"/>
              </a:rPr>
              <a:t>alignment</a:t>
            </a:r>
            <a:endParaRPr lang="en-US" sz="1600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Some components like hard drives have servo-control </a:t>
            </a:r>
            <a:r>
              <a:rPr lang="en-US" sz="1600" dirty="0" smtClean="0">
                <a:cs typeface="Arial" pitchFamily="34" charset="0"/>
              </a:rPr>
              <a:t>systems, and  </a:t>
            </a:r>
            <a:r>
              <a:rPr lang="en-US" sz="1600" dirty="0" err="1" smtClean="0">
                <a:cs typeface="Arial" pitchFamily="34" charset="0"/>
              </a:rPr>
              <a:t>h</a:t>
            </a:r>
            <a:r>
              <a:rPr lang="en-US" sz="1600" dirty="0" err="1" smtClean="0">
                <a:cs typeface="Arial" pitchFamily="34" charset="0"/>
              </a:rPr>
              <a:t>ardmounting</a:t>
            </a:r>
            <a:r>
              <a:rPr lang="en-US" sz="1600" dirty="0" smtClean="0">
                <a:cs typeface="Arial" pitchFamily="34" charset="0"/>
              </a:rPr>
              <a:t> </a:t>
            </a:r>
            <a:r>
              <a:rPr lang="en-US" sz="1600" dirty="0" smtClean="0">
                <a:cs typeface="Arial" pitchFamily="34" charset="0"/>
              </a:rPr>
              <a:t>may be necessary for proper </a:t>
            </a:r>
            <a:r>
              <a:rPr lang="en-US" sz="1600" dirty="0" smtClean="0">
                <a:cs typeface="Arial" pitchFamily="34" charset="0"/>
              </a:rPr>
              <a:t>operation</a:t>
            </a:r>
            <a:endParaRPr lang="en-US" sz="1600" dirty="0" smtClean="0">
              <a:cs typeface="Arial" pitchFamily="34" charset="0"/>
            </a:endParaRP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endParaRPr lang="en-US" dirty="0" smtClean="0"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System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sdd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lc="http://schemas.openxmlformats.org/drawingml/2006/locked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376363" y="2260600"/>
            <a:ext cx="6391275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lc="http://schemas.openxmlformats.org/drawingml/2006/lockedCanvas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Free Body Diagram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90"/>
          <p:cNvSpPr txBox="1">
            <a:spLocks noChangeArrowheads="1"/>
          </p:cNvSpPr>
          <p:nvPr/>
        </p:nvSpPr>
        <p:spPr bwMode="auto">
          <a:xfrm>
            <a:off x="3384550" y="1808163"/>
            <a:ext cx="43291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cs typeface="Arial" pitchFamily="34" charset="0"/>
              </a:rPr>
              <a:t>Summation of forces in the vertical direction</a:t>
            </a:r>
            <a:r>
              <a:rPr lang="en-US" sz="1400" b="1" dirty="0"/>
              <a:t> 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319588" y="3068638"/>
          <a:ext cx="2339975" cy="300037"/>
        </p:xfrm>
        <a:graphic>
          <a:graphicData uri="http://schemas.openxmlformats.org/presentationml/2006/ole">
            <p:oleObj spid="_x0000_s132097" name="Equation" r:id="rId4" imgW="2006280" imgH="253800" progId="Equation.3">
              <p:embed/>
            </p:oleObj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4500563" y="4652963"/>
          <a:ext cx="2068512" cy="323850"/>
        </p:xfrm>
        <a:graphic>
          <a:graphicData uri="http://schemas.openxmlformats.org/presentationml/2006/ole">
            <p:oleObj spid="_x0000_s132098" name="Equation" r:id="rId5" imgW="1638000" imgH="253800" progId="Equation.3">
              <p:embed/>
            </p:oleObj>
          </a:graphicData>
        </a:graphic>
      </p:graphicFrame>
      <p:graphicFrame>
        <p:nvGraphicFramePr>
          <p:cNvPr id="11" name="Object 9"/>
          <p:cNvGraphicFramePr>
            <a:graphicFrameLocks noChangeAspect="1"/>
          </p:cNvGraphicFramePr>
          <p:nvPr/>
        </p:nvGraphicFramePr>
        <p:xfrm>
          <a:off x="4500563" y="5265738"/>
          <a:ext cx="2171700" cy="323850"/>
        </p:xfrm>
        <a:graphic>
          <a:graphicData uri="http://schemas.openxmlformats.org/presentationml/2006/ole">
            <p:oleObj spid="_x0000_s132099" name="Equation" r:id="rId6" imgW="1726920" imgH="253800" progId="Equation.3">
              <p:embed/>
            </p:oleObj>
          </a:graphicData>
        </a:graphic>
      </p:graphicFrame>
      <p:graphicFrame>
        <p:nvGraphicFramePr>
          <p:cNvPr id="12" name="Object 10"/>
          <p:cNvGraphicFramePr>
            <a:graphicFrameLocks noChangeAspect="1"/>
          </p:cNvGraphicFramePr>
          <p:nvPr/>
        </p:nvGraphicFramePr>
        <p:xfrm>
          <a:off x="4433888" y="5876925"/>
          <a:ext cx="2606675" cy="323850"/>
        </p:xfrm>
        <a:graphic>
          <a:graphicData uri="http://schemas.openxmlformats.org/presentationml/2006/ole">
            <p:oleObj spid="_x0000_s132100" name="Equation" r:id="rId7" imgW="2070000" imgH="253800" progId="Equation.3">
              <p:embed/>
            </p:oleObj>
          </a:graphicData>
        </a:graphic>
      </p:graphicFrame>
      <p:graphicFrame>
        <p:nvGraphicFramePr>
          <p:cNvPr id="13" name="Object 11"/>
          <p:cNvGraphicFramePr>
            <a:graphicFrameLocks noChangeAspect="1"/>
          </p:cNvGraphicFramePr>
          <p:nvPr/>
        </p:nvGraphicFramePr>
        <p:xfrm>
          <a:off x="4392613" y="2349500"/>
          <a:ext cx="1254125" cy="371475"/>
        </p:xfrm>
        <a:graphic>
          <a:graphicData uri="http://schemas.openxmlformats.org/presentationml/2006/ole">
            <p:oleObj spid="_x0000_s132101" name="Equation" r:id="rId8" imgW="863280" imgH="253800" progId="Equation.3">
              <p:embed/>
            </p:oleObj>
          </a:graphicData>
        </a:graphic>
      </p:graphicFrame>
      <p:sp>
        <p:nvSpPr>
          <p:cNvPr id="14" name="Text Box 95"/>
          <p:cNvSpPr txBox="1">
            <a:spLocks noChangeArrowheads="1"/>
          </p:cNvSpPr>
          <p:nvPr/>
        </p:nvSpPr>
        <p:spPr bwMode="auto">
          <a:xfrm>
            <a:off x="3348038" y="3681413"/>
            <a:ext cx="547211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cs typeface="Arial" pitchFamily="34" charset="0"/>
              </a:rPr>
              <a:t>Let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z = x - y</a:t>
            </a:r>
            <a:r>
              <a:rPr lang="en-US" sz="1400" dirty="0">
                <a:cs typeface="Arial" pitchFamily="34" charset="0"/>
              </a:rPr>
              <a:t>.  The variable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1400" dirty="0">
                <a:cs typeface="Arial" pitchFamily="34" charset="0"/>
              </a:rPr>
              <a:t> is thus the relative displacement.</a:t>
            </a:r>
            <a:endParaRPr lang="en-US" sz="1400" dirty="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400" dirty="0">
                <a:cs typeface="Arial" pitchFamily="34" charset="0"/>
              </a:rPr>
              <a:t>Substituting the relative displacement yields</a:t>
            </a:r>
            <a:r>
              <a:rPr lang="en-US" sz="1400" dirty="0"/>
              <a:t> </a:t>
            </a:r>
          </a:p>
        </p:txBody>
      </p:sp>
      <p:pic>
        <p:nvPicPr>
          <p:cNvPr id="15" name="Picture 14" descr="sd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9600" y="1676400"/>
            <a:ext cx="2433638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Derivation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Slide Number Placeholder 5"/>
          <p:cNvSpPr>
            <a:spLocks noGrp="1"/>
          </p:cNvSpPr>
          <p:nvPr/>
        </p:nvSpPr>
        <p:spPr bwMode="auto">
          <a:xfrm>
            <a:off x="6591300" y="53721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lc="http://schemas.openxmlformats.org/drawingml/2006/lockedCanvas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lc="http://schemas.openxmlformats.org/drawingml/2006/lockedCanvas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lc="http://schemas.openxmlformats.org/drawingml/2006/lockedCanvas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bg2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fld id="{E0DE0430-9918-4D4B-BEC1-D8F4B7CFC571}" type="slidenum">
              <a:rPr lang="en-US"/>
              <a:pPr/>
              <a:t>15</a:t>
            </a:fld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676400" y="1371600"/>
            <a:ext cx="419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cs typeface="Arial" pitchFamily="34" charset="0"/>
              </a:rPr>
              <a:t>By convention,</a:t>
            </a:r>
            <a:r>
              <a:rPr lang="en-US" sz="1400" dirty="0"/>
              <a:t> </a:t>
            </a:r>
          </a:p>
        </p:txBody>
      </p:sp>
      <p:graphicFrame>
        <p:nvGraphicFramePr>
          <p:cNvPr id="13" name="Object 4"/>
          <p:cNvGraphicFramePr>
            <a:graphicFrameLocks noChangeAspect="1"/>
          </p:cNvGraphicFramePr>
          <p:nvPr/>
        </p:nvGraphicFramePr>
        <p:xfrm>
          <a:off x="2951163" y="1881188"/>
          <a:ext cx="1168400" cy="292100"/>
        </p:xfrm>
        <a:graphic>
          <a:graphicData uri="http://schemas.openxmlformats.org/presentationml/2006/ole">
            <p:oleObj spid="_x0000_s131073" name="Equation" r:id="rId4" imgW="1028520" imgH="253800" progId="Equation.3">
              <p:embed/>
            </p:oleObj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/>
        </p:nvGraphicFramePr>
        <p:xfrm>
          <a:off x="2987675" y="2384425"/>
          <a:ext cx="1103313" cy="349250"/>
        </p:xfrm>
        <a:graphic>
          <a:graphicData uri="http://schemas.openxmlformats.org/presentationml/2006/ole">
            <p:oleObj spid="_x0000_s131074" name="Equation" r:id="rId5" imgW="1002960" imgH="317160" progId="Equation.3">
              <p:embed/>
            </p:oleObj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/>
        </p:nvGraphicFramePr>
        <p:xfrm>
          <a:off x="2438400" y="4724400"/>
          <a:ext cx="2614612" cy="427038"/>
        </p:xfrm>
        <a:graphic>
          <a:graphicData uri="http://schemas.openxmlformats.org/presentationml/2006/ole">
            <p:oleObj spid="_x0000_s131075" name="Equation" r:id="rId6" imgW="1993680" imgH="330120" progId="Equation.3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752600" y="4191001"/>
            <a:ext cx="586898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>
                <a:latin typeface="+mj-lt"/>
                <a:cs typeface="Arial" pitchFamily="34" charset="0"/>
              </a:rPr>
              <a:t>Substituting the convention terms into equation,</a:t>
            </a:r>
            <a:r>
              <a:rPr lang="en-US" sz="1400" dirty="0">
                <a:latin typeface="+mj-lt"/>
              </a:rPr>
              <a:t> </a:t>
            </a:r>
          </a:p>
          <a:p>
            <a:pPr>
              <a:defRPr/>
            </a:pPr>
            <a:endParaRPr lang="en-US" dirty="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1981200" y="3124200"/>
          <a:ext cx="4644516" cy="768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906"/>
                <a:gridCol w="4108610"/>
              </a:tblGrid>
              <a:tr h="3840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solidFill>
                            <a:schemeClr val="tx1"/>
                          </a:solidFill>
                        </a:rPr>
                        <a:t>is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 the natural frequency (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</a:rPr>
                        <a:t>rad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</a:rPr>
                        <a:t>/sec)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4042"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Symbol"/>
                        </a:rPr>
                        <a:t> </a:t>
                      </a:r>
                      <a:endParaRPr 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is</a:t>
                      </a:r>
                      <a:r>
                        <a:rPr lang="en-US" sz="1400" baseline="0" dirty="0" smtClean="0"/>
                        <a:t> the damping ratio</a:t>
                      </a:r>
                      <a:endParaRPr lang="en-US" sz="1400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aphicFrame>
        <p:nvGraphicFramePr>
          <p:cNvPr id="20" name="Object 10"/>
          <p:cNvGraphicFramePr>
            <a:graphicFrameLocks noChangeAspect="1"/>
          </p:cNvGraphicFramePr>
          <p:nvPr/>
        </p:nvGraphicFramePr>
        <p:xfrm>
          <a:off x="2016125" y="3033713"/>
          <a:ext cx="292100" cy="241300"/>
        </p:xfrm>
        <a:graphic>
          <a:graphicData uri="http://schemas.openxmlformats.org/presentationml/2006/ole">
            <p:oleObj spid="_x0000_s131076" name="Equation" r:id="rId7" imgW="291960" imgH="241200" progId="Equation.3">
              <p:embed/>
            </p:oleObj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676400" y="5410200"/>
            <a:ext cx="6589713" cy="892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400" dirty="0">
                <a:latin typeface="+mj-lt"/>
                <a:cs typeface="Arial" pitchFamily="34" charset="0"/>
              </a:rPr>
              <a:t>This is a second-order, linear, non-homogenous, </a:t>
            </a:r>
            <a:r>
              <a:rPr lang="en-US" sz="1400" dirty="0">
                <a:cs typeface="Arial" pitchFamily="34" charset="0"/>
              </a:rPr>
              <a:t>ordinary differential equation with constant coefficients.</a:t>
            </a:r>
            <a:r>
              <a:rPr lang="en-US" sz="1400" dirty="0">
                <a:latin typeface="+mj-lt"/>
                <a:cs typeface="Arial" pitchFamily="34" charset="0"/>
              </a:rPr>
              <a:t> </a:t>
            </a:r>
            <a:r>
              <a:rPr lang="en-US" sz="1400" dirty="0">
                <a:latin typeface="+mj-lt"/>
              </a:rPr>
              <a:t> </a:t>
            </a:r>
          </a:p>
          <a:p>
            <a:pPr>
              <a:defRPr/>
            </a:pPr>
            <a:endParaRPr lang="en-US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Derivation (cont.)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2362200" y="1447800"/>
          <a:ext cx="2616200" cy="428625"/>
        </p:xfrm>
        <a:graphic>
          <a:graphicData uri="http://schemas.openxmlformats.org/presentationml/2006/ole">
            <p:oleObj spid="_x0000_s130049" name="Equation" r:id="rId5" imgW="1993680" imgH="330120" progId="Equation.3">
              <p:embed/>
            </p:oleObj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295400" y="4343400"/>
            <a:ext cx="6816725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 smtClean="0">
                <a:latin typeface="+mj-lt"/>
                <a:cs typeface="Arial" pitchFamily="34" charset="0"/>
              </a:rPr>
              <a:t> </a:t>
            </a:r>
            <a:r>
              <a:rPr lang="en-US" sz="1400" dirty="0">
                <a:latin typeface="+mj-lt"/>
                <a:cs typeface="Arial" pitchFamily="34" charset="0"/>
              </a:rPr>
              <a:t>Solve for the relative displacement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1400" dirty="0">
                <a:latin typeface="+mj-lt"/>
                <a:cs typeface="Arial" pitchFamily="34" charset="0"/>
              </a:rPr>
              <a:t> using Laplace transforms.</a:t>
            </a:r>
            <a:endParaRPr lang="en-US" sz="1400" dirty="0">
              <a:latin typeface="+mj-lt"/>
              <a:cs typeface="Arial" pitchFamily="34" charset="0"/>
            </a:endParaRPr>
          </a:p>
          <a:p>
            <a:pPr>
              <a:defRPr/>
            </a:pPr>
            <a:endParaRPr lang="en-US" sz="800" dirty="0">
              <a:latin typeface="+mj-lt"/>
              <a:cs typeface="Arial" pitchFamily="34" charset="0"/>
            </a:endParaRPr>
          </a:p>
          <a:p>
            <a:pPr>
              <a:defRPr/>
            </a:pPr>
            <a:r>
              <a:rPr lang="en-US" sz="1400" dirty="0">
                <a:latin typeface="+mj-lt"/>
                <a:cs typeface="Arial" pitchFamily="34" charset="0"/>
              </a:rPr>
              <a:t> </a:t>
            </a:r>
            <a:r>
              <a:rPr lang="en-US" sz="1400" dirty="0" smtClean="0">
                <a:latin typeface="+mj-lt"/>
                <a:cs typeface="Arial" pitchFamily="34" charset="0"/>
              </a:rPr>
              <a:t>Then</a:t>
            </a:r>
            <a:r>
              <a:rPr lang="en-US" sz="1400" dirty="0">
                <a:latin typeface="+mj-lt"/>
                <a:cs typeface="Arial" pitchFamily="34" charset="0"/>
              </a:rPr>
              <a:t>, the absolute acceleration is </a:t>
            </a:r>
            <a:r>
              <a:rPr lang="en-US" sz="1400" dirty="0">
                <a:latin typeface="+mj-lt"/>
              </a:rPr>
              <a:t>  </a:t>
            </a:r>
          </a:p>
          <a:p>
            <a:pPr>
              <a:defRPr/>
            </a:pPr>
            <a:endParaRPr lang="en-US" dirty="0"/>
          </a:p>
        </p:txBody>
      </p:sp>
      <p:graphicFrame>
        <p:nvGraphicFramePr>
          <p:cNvPr id="13" name="Object 7"/>
          <p:cNvGraphicFramePr>
            <a:graphicFrameLocks noChangeAspect="1"/>
          </p:cNvGraphicFramePr>
          <p:nvPr/>
        </p:nvGraphicFramePr>
        <p:xfrm>
          <a:off x="3276600" y="5486400"/>
          <a:ext cx="1060450" cy="360363"/>
        </p:xfrm>
        <a:graphic>
          <a:graphicData uri="http://schemas.openxmlformats.org/presentationml/2006/ole">
            <p:oleObj spid="_x0000_s130050" name="Equation" r:id="rId6" imgW="672840" imgH="228600" progId="Equation.3">
              <p:embed/>
            </p:oleObj>
          </a:graphicData>
        </a:graphic>
      </p:graphicFrame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0052" name="Object 4"/>
          <p:cNvGraphicFramePr>
            <a:graphicFrameLocks noChangeAspect="1"/>
          </p:cNvGraphicFramePr>
          <p:nvPr/>
        </p:nvGraphicFramePr>
        <p:xfrm>
          <a:off x="2514600" y="2819400"/>
          <a:ext cx="2286000" cy="1366190"/>
        </p:xfrm>
        <a:graphic>
          <a:graphicData uri="http://schemas.openxmlformats.org/presentationml/2006/ole">
            <p:oleObj spid="_x0000_s130052" name="Equation" r:id="rId7" imgW="1752600" imgH="1041400" progId="Equation.3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219200" y="2286000"/>
            <a:ext cx="68167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400" dirty="0" smtClean="0">
                <a:latin typeface="+mj-lt"/>
                <a:cs typeface="Arial" pitchFamily="34" charset="0"/>
              </a:rPr>
              <a:t> For a half-sine pulse</a:t>
            </a:r>
            <a:endParaRPr lang="en-US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Example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1371600"/>
            <a:ext cx="7391400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A spring-mass system is subjected to: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>                           10 G, 0.010 sec, half-sine base input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" y="2514600"/>
            <a:ext cx="7848600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The natural frequency is an independent variable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The amplification factor is Q=10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Will the peak response be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>            &gt; 10 G,   = 10 G,   or  &lt; 10 G ?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Will the peak response occur during the input pulse or afterward?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>
                <a:cs typeface="Arial" pitchFamily="34" charset="0"/>
              </a:rPr>
              <a:t>Calculate the time history response for natural frequencies = 10, 80, 500 Hz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685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SDOF Response to Half-Sine Base Input 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5943600"/>
            <a:ext cx="731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 smtClean="0">
                <a:latin typeface="Calibri" pitchFamily="34" charset="0"/>
                <a:cs typeface="Arial" pitchFamily="34" charset="0"/>
              </a:rPr>
              <a:t>&gt;&gt; </a:t>
            </a:r>
            <a:r>
              <a:rPr lang="en-US" sz="1600" dirty="0" err="1" smtClean="0">
                <a:latin typeface="Calibri" pitchFamily="34" charset="0"/>
                <a:cs typeface="Arial" pitchFamily="34" charset="0"/>
              </a:rPr>
              <a:t>vibrationdata</a:t>
            </a:r>
            <a:r>
              <a:rPr lang="en-US" sz="1600" dirty="0" smtClean="0">
                <a:latin typeface="Calibri" pitchFamily="34" charset="0"/>
                <a:cs typeface="Arial" pitchFamily="34" charset="0"/>
              </a:rPr>
              <a:t> &gt; Miscellaneous &gt; Shock &gt; SDOF Response: Classical Base Input &gt; Time History Response</a:t>
            </a:r>
            <a:endParaRPr lang="en-US" sz="1600" dirty="0" smtClean="0">
              <a:latin typeface="Calibri" pitchFamily="34" charset="0"/>
              <a:cs typeface="Arial" pitchFamily="34" charset="0"/>
            </a:endParaRPr>
          </a:p>
        </p:txBody>
      </p:sp>
      <p:pic>
        <p:nvPicPr>
          <p:cNvPr id="8" name="Picture 7" descr="cb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219200"/>
            <a:ext cx="8463581" cy="46645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1187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381000"/>
            <a:ext cx="8199437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514600" y="6019800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maximum acceleration =         3.69 G</a:t>
            </a:r>
          </a:p>
          <a:p>
            <a:r>
              <a:rPr lang="en-US" sz="1600" dirty="0" smtClean="0"/>
              <a:t> minimum acceleration =       -3.15 G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28600"/>
            <a:ext cx="8247063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438400" y="5943600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</a:t>
            </a:r>
            <a:r>
              <a:rPr lang="en-US" sz="1600" dirty="0" smtClean="0"/>
              <a:t>maximum acceleration =        16.51 G</a:t>
            </a:r>
          </a:p>
          <a:p>
            <a:r>
              <a:rPr lang="en-US" sz="1600" dirty="0" smtClean="0"/>
              <a:t> minimum acceleration =       -13.18 G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04800"/>
            <a:ext cx="8132763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209800" y="5943600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 </a:t>
            </a:r>
            <a:r>
              <a:rPr lang="en-US" sz="1600" dirty="0" smtClean="0"/>
              <a:t>maximum acceleration =        10.43 G</a:t>
            </a:r>
          </a:p>
          <a:p>
            <a:r>
              <a:rPr lang="en-US" sz="1600" dirty="0" smtClean="0"/>
              <a:t> minimum acceleration =       -1.129 G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Summary of Three Cases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371600" y="3429000"/>
          <a:ext cx="60960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Natural </a:t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Frequency (Hz)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Positive</a:t>
                      </a:r>
                    </a:p>
                    <a:p>
                      <a:pPr algn="ctr"/>
                      <a:r>
                        <a:rPr lang="en-US" dirty="0" smtClean="0"/>
                        <a:t>Accel (G)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Peak </a:t>
                      </a:r>
                      <a:r>
                        <a:rPr lang="en-US" baseline="0" dirty="0" smtClean="0"/>
                        <a:t> Negative Accel (G)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13.2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371600" y="1447800"/>
            <a:ext cx="5257800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>A spring-mass system is subjected to:</a:t>
            </a:r>
          </a:p>
          <a:p>
            <a:pPr marL="285750" lvl="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</a:pPr>
            <a:r>
              <a:rPr lang="en-US" sz="1600" dirty="0" smtClean="0">
                <a:cs typeface="Arial" pitchFamily="34" charset="0"/>
              </a:rPr>
              <a:t>                           10 G, 0.010 sec, half-sine base input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95600" y="28956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3366"/>
                </a:solidFill>
              </a:rPr>
              <a:t>Shock Response Spectrum Q=10</a:t>
            </a:r>
            <a:endParaRPr lang="en-US" b="1" dirty="0">
              <a:solidFill>
                <a:srgbClr val="00336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76400" y="5791200"/>
            <a:ext cx="632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Note that the Peak Negative is in terms of absolute value.</a:t>
            </a:r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84842E-5D5F-47DB-8A50-E3874C6A648E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81000" y="685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Half-Sine Pulse SRS 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cb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219200"/>
            <a:ext cx="8878540" cy="48870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2000" y="6019800"/>
            <a:ext cx="731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 smtClean="0">
                <a:latin typeface="Calibri" pitchFamily="34" charset="0"/>
                <a:cs typeface="Arial" pitchFamily="34" charset="0"/>
              </a:rPr>
              <a:t>&gt;&gt; </a:t>
            </a:r>
            <a:r>
              <a:rPr lang="en-US" sz="1600" dirty="0" err="1" smtClean="0">
                <a:latin typeface="Calibri" pitchFamily="34" charset="0"/>
                <a:cs typeface="Arial" pitchFamily="34" charset="0"/>
              </a:rPr>
              <a:t>vibrationdata</a:t>
            </a:r>
            <a:r>
              <a:rPr lang="en-US" sz="1600" dirty="0" smtClean="0">
                <a:latin typeface="Calibri" pitchFamily="34" charset="0"/>
                <a:cs typeface="Arial" pitchFamily="34" charset="0"/>
              </a:rPr>
              <a:t> &gt; Miscellaneous &gt; Shock &gt; SDOF Response: Classical Base Input &gt; Shock Response Spectrum</a:t>
            </a:r>
            <a:endParaRPr lang="en-US" sz="1600" dirty="0" smtClean="0">
              <a:latin typeface="Calibri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671513"/>
            <a:ext cx="8266113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276600" y="1600200"/>
            <a:ext cx="12192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X: 80 Hz</a:t>
            </a:r>
          </a:p>
          <a:p>
            <a:r>
              <a:rPr lang="en-US" sz="1600" dirty="0" smtClean="0"/>
              <a:t>Y: 16.51 G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2438400" y="533400"/>
            <a:ext cx="5105400" cy="381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SRS Q=10    10 G, 0.01 sec  Half-sine Base Input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505200" y="5943600"/>
            <a:ext cx="2514600" cy="381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Natural Frequency (Hz</a:t>
            </a:r>
            <a:r>
              <a:rPr lang="en-US" dirty="0" smtClean="0"/>
              <a:t>)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200" y="381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Homework 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533400" y="838200"/>
            <a:ext cx="7848600" cy="0"/>
          </a:xfrm>
          <a:prstGeom prst="lin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609600" y="1219200"/>
            <a:ext cx="6248400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/>
              <a:t>Repeat </a:t>
            </a:r>
            <a:r>
              <a:rPr lang="en-US" sz="1600" dirty="0" smtClean="0"/>
              <a:t>the examples for the half-sine </a:t>
            </a:r>
            <a:r>
              <a:rPr lang="en-US" sz="1600" dirty="0" smtClean="0"/>
              <a:t>pulse</a:t>
            </a:r>
            <a:endParaRPr lang="en-US" sz="1600" dirty="0" smtClean="0">
              <a:cs typeface="Arial" pitchFamily="34" charset="0"/>
            </a:endParaRPr>
          </a:p>
          <a:p>
            <a:pPr marL="285750" indent="-285750">
              <a:spcBef>
                <a:spcPts val="900"/>
              </a:spcBef>
              <a:spcAft>
                <a:spcPts val="900"/>
              </a:spcAft>
              <a:buClr>
                <a:schemeClr val="accent5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600" dirty="0" smtClean="0"/>
              <a:t>Also, do this for a 10 G, 10 </a:t>
            </a:r>
            <a:r>
              <a:rPr lang="en-US" sz="1600" dirty="0" err="1" smtClean="0"/>
              <a:t>msec</a:t>
            </a:r>
            <a:r>
              <a:rPr lang="en-US" sz="1600" dirty="0" smtClean="0"/>
              <a:t> terminal </a:t>
            </a:r>
            <a:r>
              <a:rPr lang="en-US" sz="1600" dirty="0" err="1" smtClean="0"/>
              <a:t>sawtooth</a:t>
            </a:r>
            <a:r>
              <a:rPr lang="en-US" sz="1600" dirty="0" smtClean="0"/>
              <a:t> </a:t>
            </a:r>
            <a:r>
              <a:rPr lang="en-US" sz="1600" dirty="0" smtClean="0"/>
              <a:t>pulse</a:t>
            </a:r>
            <a:endParaRPr lang="en-US" sz="1600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VIDEO_FILES_RECORD" val="&lt;Videos&gt;&lt;Video Name=&quot;HS_SRS_421_1_09937.flv&quot; Position=&quot;1&quot; SlideID=&quot;421&quot;/&gt;&lt;/Videos&gt;&#10;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MMPROD_UIDATA" val="&lt;database version=&quot;7.0&quot;&gt;&lt;object type=&quot;1&quot; unique_id=&quot;10001&quot;&gt;&lt;property id=&quot;20141&quot; value=&quot;Unit 21 SRS Classical Pulses&quot;/&gt;&lt;property id=&quot;20144&quot; value=&quot;1&quot;/&gt;&lt;property id=&quot;20146&quot; value=&quot;0&quot;/&gt;&lt;property id=&quot;20147&quot; value=&quot;0&quot;/&gt;&lt;property id=&quot;20148&quot; value=&quot;5&quot;/&gt;&lt;property id=&quot;20184&quot; value=&quot;7&quot;/&gt;&lt;property id=&quot;20224&quot; value=&quot;C:\Users\Tom Irvine\Documents\My Adobe Presentations\u3&quot;/&gt;&lt;property id=&quot;20226&quot; value=&quot;C:\unit_21\NA_Unit_21_PP.pptx&quot;/&gt;&lt;property id=&quot;20250&quot; value=&quot;7&quot;/&gt;&lt;property id=&quot;20251&quot; value=&quot;0&quot;/&gt;&lt;property id=&quot;20259&quot; value=&quot;0&quot;/&gt;&lt;property id=&quot;20501&quot; value=&quot;C:\Unit_21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 Page&quot;/&gt;&lt;property id=&quot;20303&quot; value=&quot;-1&quot;/&gt;&lt;property id=&quot;20307&quot; value=&quot;256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1&quot; value=&quot;Sponsor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1&quot; value=&quot;Contact&quot;/&gt;&lt;property id=&quot;20303&quot; value=&quot;-1&quot;/&gt;&lt;property id=&quot;20307&quot; value=&quot;276&quot;/&gt;&lt;property id=&quot;20309&quot; value=&quot;-1&quot;/&gt;&lt;/object&gt;&lt;object type=&quot;3&quot; unique_id=&quot;41685&quot;&gt;&lt;property id=&quot;20148&quot; value=&quot;5&quot;/&gt;&lt;property id=&quot;20300&quot; value=&quot;Slide 4&quot;/&gt;&lt;property id=&quot;20301&quot; value=&quot;Classical Pulse Introduction &quot;/&gt;&lt;property id=&quot;20303&quot; value=&quot;-1&quot;/&gt;&lt;property id=&quot;20307&quot; value=&quot;405&quot;/&gt;&lt;property id=&quot;20309&quot; value=&quot;-1&quot;/&gt;&lt;/object&gt;&lt;object type=&quot;3&quot; unique_id=&quot;47517&quot;&gt;&lt;property id=&quot;20148&quot; value=&quot;5&quot;/&gt;&lt;property id=&quot;20300&quot; value=&quot;Slide 15&quot;/&gt;&lt;property id=&quot;20301&quot; value=&quot;SDOF System &quot;/&gt;&lt;property id=&quot;20303&quot; value=&quot;-1&quot;/&gt;&lt;property id=&quot;20307&quot; value=&quot;407&quot;/&gt;&lt;property id=&quot;20309&quot; value=&quot;-1&quot;/&gt;&lt;/object&gt;&lt;object type=&quot;3&quot; unique_id=&quot;47683&quot;&gt;&lt;property id=&quot;20148&quot; value=&quot;5&quot;/&gt;&lt;property id=&quot;20300&quot; value=&quot;Slide 16&quot;/&gt;&lt;property id=&quot;20301&quot; value=&quot;Free Body Diagram &quot;/&gt;&lt;property id=&quot;20303&quot; value=&quot;-1&quot;/&gt;&lt;property id=&quot;20307&quot; value=&quot;410&quot;/&gt;&lt;property id=&quot;20309&quot; value=&quot;-1&quot;/&gt;&lt;/object&gt;&lt;object type=&quot;3&quot; unique_id=&quot;47684&quot;&gt;&lt;property id=&quot;20148&quot; value=&quot;5&quot;/&gt;&lt;property id=&quot;20300&quot; value=&quot;Slide 17&quot;/&gt;&lt;property id=&quot;20301&quot; value=&quot;Derivation&quot;/&gt;&lt;property id=&quot;20303&quot; value=&quot;-1&quot;/&gt;&lt;property id=&quot;20307&quot; value=&quot;412&quot;/&gt;&lt;property id=&quot;20309&quot; value=&quot;-1&quot;/&gt;&lt;/object&gt;&lt;object type=&quot;3&quot; unique_id=&quot;47685&quot;&gt;&lt;property id=&quot;20148&quot; value=&quot;5&quot;/&gt;&lt;property id=&quot;20300&quot; value=&quot;Slide 19&quot;/&gt;&lt;property id=&quot;20301&quot; value=&quot;Base Excitation &quot;/&gt;&lt;property id=&quot;20303&quot; value=&quot;-1&quot;/&gt;&lt;property id=&quot;20307&quot; value=&quot;413&quot;/&gt;&lt;property id=&quot;20309&quot; value=&quot;-1&quot;/&gt;&lt;/object&gt;&lt;object type=&quot;3&quot; unique_id=&quot;47686&quot;&gt;&lt;property id=&quot;20148&quot; value=&quot;5&quot;/&gt;&lt;property id=&quot;20300&quot; value=&quot;Slide 5&quot;/&gt;&lt;property id=&quot;20301&quot; value=&quot;Shock Test Machine &quot;/&gt;&lt;property id=&quot;20303&quot; value=&quot;-1&quot;/&gt;&lt;property id=&quot;20307&quot; value=&quot;414&quot;/&gt;&lt;property id=&quot;20309&quot; value=&quot;-1&quot;/&gt;&lt;/object&gt;&lt;object type=&quot;3&quot; unique_id=&quot;47687&quot;&gt;&lt;property id=&quot;20148&quot; value=&quot;5&quot;/&gt;&lt;property id=&quot;20300&quot; value=&quot;Slide 28&quot;/&gt;&lt;property id=&quot;20301&quot; value=&quot;Program Summary &quot;/&gt;&lt;property id=&quot;20303&quot; value=&quot;-1&quot;/&gt;&lt;property id=&quot;20307&quot; value=&quot;411&quot;/&gt;&lt;property id=&quot;20309&quot; value=&quot;-1&quot;/&gt;&lt;/object&gt;&lt;object type=&quot;3&quot; unique_id=&quot;47824&quot;&gt;&lt;property id=&quot;20148&quot; value=&quot;5&quot;/&gt;&lt;property id=&quot;20300&quot; value=&quot;Slide 22&quot;/&gt;&lt;property id=&quot;20301&quot; value=&quot;SDOF Response 10 Hz&quot;/&gt;&lt;property id=&quot;20303&quot; value=&quot;-1&quot;/&gt;&lt;property id=&quot;20307&quot; value=&quot;415&quot;/&gt;&lt;property id=&quot;20309&quot; value=&quot;-1&quot;/&gt;&lt;/object&gt;&lt;object type=&quot;3&quot; unique_id=&quot;47825&quot;&gt;&lt;property id=&quot;20148&quot; value=&quot;5&quot;/&gt;&lt;property id=&quot;20300&quot; value=&quot;Slide 26&quot;/&gt;&lt;property id=&quot;20301&quot; value=&quot;halfsine.m - SRS&quot;/&gt;&lt;property id=&quot;20303&quot; value=&quot;-1&quot;/&gt;&lt;property id=&quot;20307&quot; value=&quot;416&quot;/&gt;&lt;property id=&quot;20309&quot; value=&quot;-1&quot;/&gt;&lt;/object&gt;&lt;object type=&quot;3&quot; unique_id=&quot;48282&quot;&gt;&lt;property id=&quot;20148&quot; value=&quot;5&quot;/&gt;&lt;property id=&quot;20300&quot; value=&quot;Slide 6&quot;/&gt;&lt;property id=&quot;20301&quot; value=&quot;Half-sine Base Input &quot;/&gt;&lt;property id=&quot;20303&quot; value=&quot;-1&quot;/&gt;&lt;property id=&quot;20307&quot; value=&quot;420&quot;/&gt;&lt;property id=&quot;20309&quot; value=&quot;-1&quot;/&gt;&lt;/object&gt;&lt;object type=&quot;3&quot; unique_id=&quot;48284&quot;&gt;&lt;property id=&quot;20148&quot; value=&quot;5&quot;/&gt;&lt;property id=&quot;20300&quot; value=&quot;Slide 9&quot;/&gt;&lt;property id=&quot;20301&quot; value=&quot;SDOF Systems at Rest&quot;/&gt;&lt;property id=&quot;20303&quot; value=&quot;-1&quot;/&gt;&lt;property id=&quot;20307&quot; value=&quot;422&quot;/&gt;&lt;property id=&quot;20309&quot; value=&quot;-1&quot;/&gt;&lt;/object&gt;&lt;object type=&quot;3&quot; unique_id=&quot;48285&quot;&gt;&lt;property id=&quot;20148&quot; value=&quot;5&quot;/&gt;&lt;property id=&quot;20300&quot; value=&quot;Slide 10&quot;/&gt;&lt;property id=&quot;20301&quot; value=&quot;SDOF Responses at Peak Input&quot;/&gt;&lt;property id=&quot;20303&quot; value=&quot;-1&quot;/&gt;&lt;property id=&quot;20307&quot; value=&quot;423&quot;/&gt;&lt;property id=&quot;20309&quot; value=&quot;-1&quot;/&gt;&lt;/object&gt;&lt;object type=&quot;3&quot; unique_id=&quot;48286&quot;&gt;&lt;property id=&quot;20148&quot; value=&quot;5&quot;/&gt;&lt;property id=&quot;20300&quot; value=&quot;Slide 11&quot;/&gt;&lt;property id=&quot;20301&quot; value=&quot;SDOF Responses Near End&quot;/&gt;&lt;property id=&quot;20303&quot; value=&quot;-1&quot;/&gt;&lt;property id=&quot;20307&quot; value=&quot;424&quot;/&gt;&lt;property id=&quot;20309&quot; value=&quot;-1&quot;/&gt;&lt;/object&gt;&lt;object type=&quot;3&quot; unique_id=&quot;48287&quot;&gt;&lt;property id=&quot;20148&quot; value=&quot;5&quot;/&gt;&lt;property id=&quot;20300&quot; value=&quot;Slide 12&quot;/&gt;&lt;property id=&quot;20301&quot; value=&quot;Soft Mounted Systems &quot;/&gt;&lt;property id=&quot;20303&quot; value=&quot;-1&quot;/&gt;&lt;property id=&quot;20307&quot; value=&quot;425&quot;/&gt;&lt;property id=&quot;20309&quot; value=&quot;-1&quot;/&gt;&lt;/object&gt;&lt;object type=&quot;3&quot; unique_id=&quot;49090&quot;&gt;&lt;property id=&quot;20148&quot; value=&quot;5&quot;/&gt;&lt;property id=&quot;20300&quot; value=&quot;Slide 7&quot;/&gt;&lt;property id=&quot;20301&quot; value=&quot;SDOF Systems at Rest&quot;/&gt;&lt;property id=&quot;20303&quot; value=&quot;-1&quot;/&gt;&lt;property id=&quot;20307&quot; value=&quot;428&quot;/&gt;&lt;property id=&quot;20309&quot; value=&quot;-1&quot;/&gt;&lt;/object&gt;&lt;object type=&quot;3&quot; unique_id=&quot;49533&quot;&gt;&lt;property id=&quot;20148&quot; value=&quot;5&quot;/&gt;&lt;property id=&quot;20300&quot; value=&quot;Slide 13&quot;/&gt;&lt;property id=&quot;20301&quot; value=&quot;Isolated Avionics Box&quot;/&gt;&lt;property id=&quot;20303&quot; value=&quot;-1&quot;/&gt;&lt;property id=&quot;20307&quot; value=&quot;429&quot;/&gt;&lt;property id=&quot;20309&quot; value=&quot;-1&quot;/&gt;&lt;/object&gt;&lt;object type=&quot;3&quot; unique_id=&quot;49534&quot;&gt;&lt;property id=&quot;20148&quot; value=&quot;5&quot;/&gt;&lt;property id=&quot;20300&quot; value=&quot;Slide 14&quot;/&gt;&lt;property id=&quot;20301&quot; value=&quot;Hardmounted Systems&quot;/&gt;&lt;property id=&quot;20303&quot; value=&quot;-1&quot;/&gt;&lt;property id=&quot;20307&quot; value=&quot;430&quot;/&gt;&lt;property id=&quot;20309&quot; value=&quot;-1&quot;/&gt;&lt;/object&gt;&lt;object type=&quot;3&quot; unique_id=&quot;49685&quot;&gt;&lt;property id=&quot;20148&quot; value=&quot;5&quot;/&gt;&lt;property id=&quot;20300&quot; value=&quot;Slide 18&quot;/&gt;&lt;property id=&quot;20301&quot; value=&quot;Derivation (cont.) &quot;/&gt;&lt;property id=&quot;20303&quot; value=&quot;-1&quot;/&gt;&lt;property id=&quot;20307&quot; value=&quot;431&quot;/&gt;&lt;property id=&quot;20309&quot; value=&quot;-1&quot;/&gt;&lt;/object&gt;&lt;object type=&quot;3&quot; unique_id=&quot;50609&quot;&gt;&lt;property id=&quot;20148&quot; value=&quot;5&quot;/&gt;&lt;property id=&quot;20300&quot; value=&quot;Slide 20&quot;/&gt;&lt;property id=&quot;20301&quot; value=&quot;SDOF Example &quot;/&gt;&lt;property id=&quot;20303&quot; value=&quot;-1&quot;/&gt;&lt;property id=&quot;20307&quot; value=&quot;432&quot;/&gt;&lt;property id=&quot;20309&quot; value=&quot;-1&quot;/&gt;&lt;/object&gt;&lt;object type=&quot;3&quot; unique_id=&quot;50611&quot;&gt;&lt;property id=&quot;20148&quot; value=&quot;5&quot;/&gt;&lt;property id=&quot;20300&quot; value=&quot;Slide 25&quot;/&gt;&lt;property id=&quot;20301&quot; value=&quot;Summary of Three Cases&quot;/&gt;&lt;property id=&quot;20303&quot; value=&quot;-1&quot;/&gt;&lt;property id=&quot;20307&quot; value=&quot;434&quot;/&gt;&lt;property id=&quot;20309&quot; value=&quot;-1&quot;/&gt;&lt;/object&gt;&lt;object type=&quot;3&quot; unique_id=&quot;50612&quot;&gt;&lt;property id=&quot;20148&quot; value=&quot;5&quot;/&gt;&lt;property id=&quot;20300&quot; value=&quot;Slide 27&quot;/&gt;&lt;property id=&quot;20301&quot; value=&quot;SRS Plot&quot;/&gt;&lt;property id=&quot;20303&quot; value=&quot;-1&quot;/&gt;&lt;property id=&quot;20307&quot; value=&quot;435&quot;/&gt;&lt;property id=&quot;20309&quot; value=&quot;-1&quot;/&gt;&lt;/object&gt;&lt;object type=&quot;3&quot; unique_id=&quot;50684&quot;&gt;&lt;property id=&quot;20148&quot; value=&quot;5&quot;/&gt;&lt;property id=&quot;20300&quot; value=&quot;Slide 23&quot;/&gt;&lt;property id=&quot;20301&quot; value=&quot;SDOF Response 80 Hz&quot;/&gt;&lt;property id=&quot;20303&quot; value=&quot;-1&quot;/&gt;&lt;property id=&quot;20307&quot; value=&quot;436&quot;/&gt;&lt;property id=&quot;20309&quot; value=&quot;-1&quot;/&gt;&lt;/object&gt;&lt;object type=&quot;3&quot; unique_id=&quot;50685&quot;&gt;&lt;property id=&quot;20148&quot; value=&quot;5&quot;/&gt;&lt;property id=&quot;20300&quot; value=&quot;Slide 24&quot;/&gt;&lt;property id=&quot;20301&quot; value=&quot;SDOF Response 500 Hz&quot;/&gt;&lt;property id=&quot;20303&quot; value=&quot;-1&quot;/&gt;&lt;property id=&quot;20307&quot; value=&quot;437&quot;/&gt;&lt;property id=&quot;20309&quot; value=&quot;-1&quot;/&gt;&lt;/object&gt;&lt;object type=&quot;3&quot; unique_id=&quot;51212&quot;&gt;&lt;property id=&quot;20148&quot; value=&quot;5&quot;/&gt;&lt;property id=&quot;20300&quot; value=&quot;Slide 21&quot;/&gt;&lt;property id=&quot;20301&quot; value=&quot;halfsine.m - time history&quot;/&gt;&lt;property id=&quot;20303&quot; value=&quot;-1&quot;/&gt;&lt;property id=&quot;20307&quot; value=&quot;439&quot;/&gt;&lt;property id=&quot;20309&quot; value=&quot;-1&quot;/&gt;&lt;/object&gt;&lt;object type=&quot;3&quot; unique_id=&quot;51463&quot;&gt;&lt;property id=&quot;20148&quot; value=&quot;5&quot;/&gt;&lt;property id=&quot;20300&quot; value=&quot;Slide 8&quot;/&gt;&lt;property id=&quot;20301&quot; value=&quot;SDOF Response Video&quot;/&gt;&lt;property id=&quot;20303&quot; value=&quot;-1&quot;/&gt;&lt;property id=&quot;20307&quot; value=&quot;440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浥䘌಍⻀శ⌐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C3C43E05-7142-4312-AC50-E27107F3EF30}&quot;/&gt;&lt;filename val=&quot;C:\Users\TOMIRV~1\AppData\Local\Temp\PR\data\asimages\{C3C43E05-7142-4312-AC50-E27107F3EF30}.png&quot;/&gt;&lt;hasEffects val=&quot;1&quot;/&gt;&lt;left val=&quot;89.28&quot;/&gt;&lt;top val=&quot;171.72&quot;/&gt;&lt;width val=&quot;502.8&quot;/&gt;&lt;height val=&quot;222.36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4c.mp3"/>
  <p:tag name="PPSNARRATION" val="103,1126764742,C:\unit_21\NA_Unit_21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5c.mp3"/>
  <p:tag name="PPSNARRATION" val="173,1126764742,C:\unit_21\NA_Unit_21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6c.mp3"/>
  <p:tag name="PPSNARRATION" val="180,1126764742,C:\unit_21\NA_Unit_21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7c.mp3"/>
  <p:tag name="PPSNARRATION" val="182,1126764742,C:\unit_21\NA_Unit_21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9c.mp3"/>
  <p:tag name="PPSNARRATION" val="188,1126764742,C:\unit_21\NA_Unit_21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0c.mp3"/>
  <p:tag name="PPSNARRATION" val="183,1126764742,C:\unit_21\NA_Unit_21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1c.mp3"/>
  <p:tag name="PPSNARRATION" val="184,1126764742,C:\unit_21\NA_Unit_21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2c .mp3"/>
  <p:tag name="PPSNARRATION" val="185,1126764742,C:\unit_21\NA_Unit_21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3c.mp3"/>
  <p:tag name="PPSNARRATION" val="189,1126764742,C:\unit_21\NA_Unit_21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4c.mp3"/>
  <p:tag name="PPSNARRATION" val="190,1126764742,C:\unit_21\NA_Unit_21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5c.mp3"/>
  <p:tag name="PPSNARRATION" val="168,1126764742,C:\unit_21\NA_Unit_21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6c.mp3"/>
  <p:tag name="PPSNARRATION" val="170,1126764742,C:\unit_21\NA_Unit_21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7c.mp3"/>
  <p:tag name="PPSNARRATION" val="171,1126764742,C:\unit_21\NA_Unit_21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8c.mp3"/>
  <p:tag name="PPSNARRATION" val="191,1126764742,C:\unit_21\NA_Unit_21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0c.mp3"/>
  <p:tag name="PPSNARRATION" val="178,1126764742,C:\unit_21\NA_Unit_21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0c.mp3"/>
  <p:tag name="PPSNARRATION" val="178,1126764742,C:\unit_21\NA_Unit_21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2c.mp3"/>
  <p:tag name="PPSNARRATION" val="193,1126764742,C:\unit_21\NA_Unit_21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3c.mp3"/>
  <p:tag name="PPSNARRATION" val="194,1126764742,C:\unit_21\NA_Unit_21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4c.mp3"/>
  <p:tag name="PPSNARRATION" val="195,1126764742,C:\unit_21\NA_Unit_21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5c.mp3"/>
  <p:tag name="PPSNARRATION" val="196,1126764742,C:\unit_21\NA_Unit_21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4FEDBE45-0E73-4B1B-88BD-AB538003EC00}&quot;/&gt;&lt;filename val=&quot;C:\Users\TOMIRV~1\AppData\Local\Temp\PR\data\asimages\{4FEDBE45-0E73-4B1B-88BD-AB538003EC00}.png&quot;/&gt;&lt;hasEffects val=&quot;0&quot;/&gt;&lt;left val=&quot;99&quot;/&gt;&lt;top val=&quot;261&quot;/&gt;&lt;width val=&quot;499.08&quot;/&gt;&lt;height val=&quot;157.08&quot;/&gt;&lt;/ThreeDShapeInfo&gt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8c.mp3"/>
  <p:tag name="PPSNARRATION" val="174,1126764742,C:\unit_21\NA_Unit_21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7c.mp3"/>
  <p:tag name="PPSNARRATION" val="197,1126764742,C:\unit_21\NA_Unit_21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27c.mp3"/>
  <p:tag name="PPSNARRATION" val="197,1126764742,C:\unit_21\NA_Unit_21_PP_pptx\Media.ppcx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22991</TotalTime>
  <Words>746</Words>
  <Application>Microsoft Office PowerPoint</Application>
  <PresentationFormat>On-screen Show (4:3)</PresentationFormat>
  <Paragraphs>151</Paragraphs>
  <Slides>25</Slides>
  <Notes>1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Office Theme</vt:lpstr>
      <vt:lpstr>Microsoft Equation 3.0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tirvine</cp:lastModifiedBy>
  <cp:revision>981</cp:revision>
  <dcterms:created xsi:type="dcterms:W3CDTF">2010-11-01T13:18:21Z</dcterms:created>
  <dcterms:modified xsi:type="dcterms:W3CDTF">2014-07-16T17:05:32Z</dcterms:modified>
</cp:coreProperties>
</file>