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324" r:id="rId3"/>
    <p:sldId id="266" r:id="rId4"/>
    <p:sldId id="290" r:id="rId5"/>
    <p:sldId id="267" r:id="rId6"/>
    <p:sldId id="268" r:id="rId7"/>
    <p:sldId id="269" r:id="rId8"/>
    <p:sldId id="270" r:id="rId9"/>
    <p:sldId id="271" r:id="rId10"/>
    <p:sldId id="272" r:id="rId11"/>
    <p:sldId id="314" r:id="rId12"/>
    <p:sldId id="315" r:id="rId13"/>
    <p:sldId id="316" r:id="rId14"/>
    <p:sldId id="317" r:id="rId15"/>
    <p:sldId id="318" r:id="rId16"/>
    <p:sldId id="319" r:id="rId17"/>
    <p:sldId id="323" r:id="rId1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2ECA0EA-A982-4036-A265-C014F4ADCD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6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CA0EA-A982-4036-A265-C014F4ADCD8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852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ECA0EA-A982-4036-A265-C014F4ADCD8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689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US" sz="320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>
              <a:defRPr/>
            </a:pPr>
            <a:endParaRPr lang="en-US" sz="1400">
              <a:latin typeface="Times New Roman" pitchFamily="18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6781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defRPr/>
            </a:pPr>
            <a:endParaRPr lang="en-US" sz="1400">
              <a:latin typeface="Times New Roman" pitchFamily="18" charset="0"/>
            </a:endParaRPr>
          </a:p>
        </p:txBody>
      </p:sp>
      <p:pic>
        <p:nvPicPr>
          <p:cNvPr id="14346" name="Picture 12"/>
          <p:cNvPicPr>
            <a:picLocks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5100" y="173038"/>
            <a:ext cx="10207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Text Box 15"/>
          <p:cNvSpPr txBox="1">
            <a:spLocks noChangeArrowheads="1"/>
          </p:cNvSpPr>
          <p:nvPr userDrawn="1"/>
        </p:nvSpPr>
        <p:spPr bwMode="auto">
          <a:xfrm>
            <a:off x="5097463" y="6176963"/>
            <a:ext cx="18288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defRPr/>
            </a:pPr>
            <a:endParaRPr lang="en-US" sz="1000" i="1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8E3BC-1442-42EE-A0A1-6DAF3B06A5E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0"/>
            <a:ext cx="7772400" cy="2155825"/>
          </a:xfrm>
        </p:spPr>
        <p:txBody>
          <a:bodyPr/>
          <a:lstStyle/>
          <a:p>
            <a:pPr eaLnBrk="1" hangingPunct="1"/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DATA STRUCTURE</a:t>
            </a: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209800"/>
            <a:ext cx="6735763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914400" y="762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000" b="1">
                <a:solidFill>
                  <a:schemeClr val="tx2"/>
                </a:solidFill>
              </a:rPr>
              <a:t>BRANCH PROPERTIES</a:t>
            </a:r>
            <a:br>
              <a:rPr lang="en-US" sz="2000" b="1">
                <a:solidFill>
                  <a:schemeClr val="tx2"/>
                </a:solidFill>
              </a:rPr>
            </a:br>
            <a:r>
              <a:rPr lang="en-US" sz="2000" b="1">
                <a:solidFill>
                  <a:schemeClr val="tx2"/>
                </a:solidFill>
              </a:rPr>
              <a:t>THERMOFLUID</a:t>
            </a:r>
          </a:p>
        </p:txBody>
      </p:sp>
      <p:sp>
        <p:nvSpPr>
          <p:cNvPr id="33795" name="Rectangle 5"/>
          <p:cNvSpPr>
            <a:spLocks noChangeArrowheads="1"/>
          </p:cNvSpPr>
          <p:nvPr/>
        </p:nvSpPr>
        <p:spPr bwMode="auto">
          <a:xfrm>
            <a:off x="3733800" y="23622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3733800" y="37338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6477000" y="37338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8" name="Rectangle 8"/>
          <p:cNvSpPr>
            <a:spLocks noChangeArrowheads="1"/>
          </p:cNvSpPr>
          <p:nvPr/>
        </p:nvSpPr>
        <p:spPr bwMode="auto">
          <a:xfrm>
            <a:off x="1219200" y="3733800"/>
            <a:ext cx="12192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Line 9"/>
          <p:cNvSpPr>
            <a:spLocks noChangeShapeType="1"/>
          </p:cNvSpPr>
          <p:nvPr/>
        </p:nvSpPr>
        <p:spPr bwMode="auto">
          <a:xfrm>
            <a:off x="4343400" y="2971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0" name="Line 10"/>
          <p:cNvSpPr>
            <a:spLocks noChangeShapeType="1"/>
          </p:cNvSpPr>
          <p:nvPr/>
        </p:nvSpPr>
        <p:spPr bwMode="auto">
          <a:xfrm>
            <a:off x="1905000" y="3276600"/>
            <a:ext cx="518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1" name="Line 11"/>
          <p:cNvSpPr>
            <a:spLocks noChangeShapeType="1"/>
          </p:cNvSpPr>
          <p:nvPr/>
        </p:nvSpPr>
        <p:spPr bwMode="auto">
          <a:xfrm>
            <a:off x="1905000" y="3276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2" name="Line 12"/>
          <p:cNvSpPr>
            <a:spLocks noChangeShapeType="1"/>
          </p:cNvSpPr>
          <p:nvPr/>
        </p:nvSpPr>
        <p:spPr bwMode="auto">
          <a:xfrm>
            <a:off x="7086600" y="3276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3" name="Line 13"/>
          <p:cNvSpPr>
            <a:spLocks noChangeShapeType="1"/>
          </p:cNvSpPr>
          <p:nvPr/>
        </p:nvSpPr>
        <p:spPr bwMode="auto">
          <a:xfrm>
            <a:off x="4343400" y="3276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3804" name="Text Box 14"/>
          <p:cNvSpPr txBox="1">
            <a:spLocks noChangeArrowheads="1"/>
          </p:cNvSpPr>
          <p:nvPr/>
        </p:nvSpPr>
        <p:spPr bwMode="auto">
          <a:xfrm>
            <a:off x="3733800" y="2514600"/>
            <a:ext cx="22098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>
                <a:solidFill>
                  <a:schemeClr val="tx2"/>
                </a:solidFill>
              </a:rPr>
              <a:t>Thermofluid</a:t>
            </a:r>
          </a:p>
        </p:txBody>
      </p:sp>
      <p:sp>
        <p:nvSpPr>
          <p:cNvPr id="33805" name="Text Box 15"/>
          <p:cNvSpPr txBox="1">
            <a:spLocks noChangeArrowheads="1"/>
          </p:cNvSpPr>
          <p:nvPr/>
        </p:nvSpPr>
        <p:spPr bwMode="auto">
          <a:xfrm>
            <a:off x="1295400" y="3886200"/>
            <a:ext cx="1676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/>
              <a:t>Flowrate</a:t>
            </a:r>
          </a:p>
        </p:txBody>
      </p:sp>
      <p:sp>
        <p:nvSpPr>
          <p:cNvPr id="33806" name="Text Box 16"/>
          <p:cNvSpPr txBox="1">
            <a:spLocks noChangeArrowheads="1"/>
          </p:cNvSpPr>
          <p:nvPr/>
        </p:nvSpPr>
        <p:spPr bwMode="auto">
          <a:xfrm>
            <a:off x="3810000" y="3810000"/>
            <a:ext cx="18288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/>
              <a:t>Velocity</a:t>
            </a:r>
          </a:p>
        </p:txBody>
      </p:sp>
      <p:sp>
        <p:nvSpPr>
          <p:cNvPr id="33807" name="Text Box 17"/>
          <p:cNvSpPr txBox="1">
            <a:spLocks noChangeArrowheads="1"/>
          </p:cNvSpPr>
          <p:nvPr/>
        </p:nvSpPr>
        <p:spPr bwMode="auto">
          <a:xfrm>
            <a:off x="6477000" y="3810000"/>
            <a:ext cx="1295400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/>
              <a:t>Resistance Coefficient</a:t>
            </a:r>
          </a:p>
          <a:p>
            <a:pPr algn="l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3276600" y="381000"/>
            <a:ext cx="3748088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600" b="1">
                <a:cs typeface="Times New Roman" pitchFamily="18" charset="0"/>
              </a:rPr>
              <a:t>SOLID NODE PROPERTIES</a:t>
            </a:r>
            <a:endParaRPr lang="en-US" sz="1600" b="1"/>
          </a:p>
          <a:p>
            <a:pPr eaLnBrk="0" hangingPunct="0"/>
            <a:endParaRPr lang="en-US"/>
          </a:p>
        </p:txBody>
      </p:sp>
      <p:grpSp>
        <p:nvGrpSpPr>
          <p:cNvPr id="34820" name="Group 5"/>
          <p:cNvGrpSpPr>
            <a:grpSpLocks/>
          </p:cNvGrpSpPr>
          <p:nvPr/>
        </p:nvGrpSpPr>
        <p:grpSpPr bwMode="auto">
          <a:xfrm>
            <a:off x="1447800" y="762000"/>
            <a:ext cx="4784725" cy="5540375"/>
            <a:chOff x="1305" y="2480"/>
            <a:chExt cx="7535" cy="8726"/>
          </a:xfrm>
        </p:grpSpPr>
        <p:sp>
          <p:nvSpPr>
            <p:cNvPr id="34822" name="Text Box 6"/>
            <p:cNvSpPr txBox="1">
              <a:spLocks noChangeArrowheads="1"/>
            </p:cNvSpPr>
            <p:nvPr/>
          </p:nvSpPr>
          <p:spPr bwMode="auto">
            <a:xfrm>
              <a:off x="1305" y="6949"/>
              <a:ext cx="1695" cy="71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Solid Node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23" name="Text Box 7"/>
            <p:cNvSpPr txBox="1">
              <a:spLocks noChangeArrowheads="1"/>
            </p:cNvSpPr>
            <p:nvPr/>
          </p:nvSpPr>
          <p:spPr bwMode="auto">
            <a:xfrm>
              <a:off x="4925" y="2480"/>
              <a:ext cx="1170" cy="7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NODESL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24" name="Text Box 8"/>
            <p:cNvSpPr txBox="1">
              <a:spLocks noChangeArrowheads="1"/>
            </p:cNvSpPr>
            <p:nvPr/>
          </p:nvSpPr>
          <p:spPr bwMode="auto">
            <a:xfrm>
              <a:off x="4915" y="3404"/>
              <a:ext cx="1170" cy="7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Material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MATRL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25" name="Text Box 9"/>
            <p:cNvSpPr txBox="1">
              <a:spLocks noChangeArrowheads="1"/>
            </p:cNvSpPr>
            <p:nvPr/>
          </p:nvSpPr>
          <p:spPr bwMode="auto">
            <a:xfrm>
              <a:off x="4940" y="4279"/>
              <a:ext cx="1170" cy="7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Mass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SMASS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26" name="Text Box 10"/>
            <p:cNvSpPr txBox="1">
              <a:spLocks noChangeArrowheads="1"/>
            </p:cNvSpPr>
            <p:nvPr/>
          </p:nvSpPr>
          <p:spPr bwMode="auto">
            <a:xfrm>
              <a:off x="4940" y="5159"/>
              <a:ext cx="1170" cy="7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Sp. Heat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CPSLD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27" name="Text Box 11"/>
            <p:cNvSpPr txBox="1">
              <a:spLocks noChangeArrowheads="1"/>
            </p:cNvSpPr>
            <p:nvPr/>
          </p:nvSpPr>
          <p:spPr bwMode="auto">
            <a:xfrm>
              <a:off x="4895" y="6094"/>
              <a:ext cx="3945" cy="6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Number of Solid to Solid Conductors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NUMSS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28" name="Text Box 12"/>
            <p:cNvSpPr txBox="1">
              <a:spLocks noChangeArrowheads="1"/>
            </p:cNvSpPr>
            <p:nvPr/>
          </p:nvSpPr>
          <p:spPr bwMode="auto">
            <a:xfrm>
              <a:off x="4885" y="7049"/>
              <a:ext cx="3870" cy="6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Names of Solid to Solid Conductors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NAMESS (I,NUMSS(I))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29" name="Text Box 13"/>
            <p:cNvSpPr txBox="1">
              <a:spLocks noChangeArrowheads="1"/>
            </p:cNvSpPr>
            <p:nvPr/>
          </p:nvSpPr>
          <p:spPr bwMode="auto">
            <a:xfrm>
              <a:off x="4860" y="7979"/>
              <a:ext cx="3840" cy="6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Number of Solid to Fluid Conductors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NUMSF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30" name="Text Box 14"/>
            <p:cNvSpPr txBox="1">
              <a:spLocks noChangeArrowheads="1"/>
            </p:cNvSpPr>
            <p:nvPr/>
          </p:nvSpPr>
          <p:spPr bwMode="auto">
            <a:xfrm>
              <a:off x="4832" y="8756"/>
              <a:ext cx="3840" cy="6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Names of Solid to Fluid Conductors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NAMESF (I,NUMSF(I))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31" name="Text Box 15"/>
            <p:cNvSpPr txBox="1">
              <a:spLocks noChangeArrowheads="1"/>
            </p:cNvSpPr>
            <p:nvPr/>
          </p:nvSpPr>
          <p:spPr bwMode="auto">
            <a:xfrm>
              <a:off x="4830" y="9609"/>
              <a:ext cx="3945" cy="6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Number of Solid to Ambient Conductors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NUMSA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32" name="Text Box 16"/>
            <p:cNvSpPr txBox="1">
              <a:spLocks noChangeArrowheads="1"/>
            </p:cNvSpPr>
            <p:nvPr/>
          </p:nvSpPr>
          <p:spPr bwMode="auto">
            <a:xfrm>
              <a:off x="4822" y="10531"/>
              <a:ext cx="3870" cy="67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Names of Solid to Ambient Conductors</a:t>
              </a:r>
              <a:endParaRPr lang="en-US" sz="700">
                <a:ea typeface="Times New Roman" pitchFamily="18" charset="0"/>
                <a:cs typeface="Arial" charset="0"/>
              </a:endParaRPr>
            </a:p>
            <a:p>
              <a:pPr eaLnBrk="0" hangingPunct="0"/>
              <a:r>
                <a:rPr lang="en-US" sz="800">
                  <a:ea typeface="Times New Roman" pitchFamily="18" charset="0"/>
                  <a:cs typeface="Arial" charset="0"/>
                </a:rPr>
                <a:t>NAMESA (I,NUMSA(I))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4833" name="Line 17"/>
            <p:cNvSpPr>
              <a:spLocks noChangeShapeType="1"/>
            </p:cNvSpPr>
            <p:nvPr/>
          </p:nvSpPr>
          <p:spPr bwMode="auto">
            <a:xfrm>
              <a:off x="4300" y="2760"/>
              <a:ext cx="0" cy="81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4" name="Line 18"/>
            <p:cNvSpPr>
              <a:spLocks noChangeShapeType="1"/>
            </p:cNvSpPr>
            <p:nvPr/>
          </p:nvSpPr>
          <p:spPr bwMode="auto">
            <a:xfrm>
              <a:off x="4340" y="2760"/>
              <a:ext cx="6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5" name="Line 19"/>
            <p:cNvSpPr>
              <a:spLocks noChangeShapeType="1"/>
            </p:cNvSpPr>
            <p:nvPr/>
          </p:nvSpPr>
          <p:spPr bwMode="auto">
            <a:xfrm>
              <a:off x="4300" y="10900"/>
              <a:ext cx="5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6" name="Line 20"/>
            <p:cNvSpPr>
              <a:spLocks noChangeShapeType="1"/>
            </p:cNvSpPr>
            <p:nvPr/>
          </p:nvSpPr>
          <p:spPr bwMode="auto">
            <a:xfrm>
              <a:off x="4300" y="3780"/>
              <a:ext cx="6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7" name="Line 21"/>
            <p:cNvSpPr>
              <a:spLocks noChangeShapeType="1"/>
            </p:cNvSpPr>
            <p:nvPr/>
          </p:nvSpPr>
          <p:spPr bwMode="auto">
            <a:xfrm>
              <a:off x="4320" y="5520"/>
              <a:ext cx="6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8" name="Line 22"/>
            <p:cNvSpPr>
              <a:spLocks noChangeShapeType="1"/>
            </p:cNvSpPr>
            <p:nvPr/>
          </p:nvSpPr>
          <p:spPr bwMode="auto">
            <a:xfrm>
              <a:off x="4300" y="4680"/>
              <a:ext cx="6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39" name="Line 23"/>
            <p:cNvSpPr>
              <a:spLocks noChangeShapeType="1"/>
            </p:cNvSpPr>
            <p:nvPr/>
          </p:nvSpPr>
          <p:spPr bwMode="auto">
            <a:xfrm>
              <a:off x="4300" y="6400"/>
              <a:ext cx="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0" name="Line 24"/>
            <p:cNvSpPr>
              <a:spLocks noChangeShapeType="1"/>
            </p:cNvSpPr>
            <p:nvPr/>
          </p:nvSpPr>
          <p:spPr bwMode="auto">
            <a:xfrm>
              <a:off x="4320" y="7360"/>
              <a:ext cx="5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1" name="Line 25"/>
            <p:cNvSpPr>
              <a:spLocks noChangeShapeType="1"/>
            </p:cNvSpPr>
            <p:nvPr/>
          </p:nvSpPr>
          <p:spPr bwMode="auto">
            <a:xfrm>
              <a:off x="4300" y="8260"/>
              <a:ext cx="5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2" name="Line 26"/>
            <p:cNvSpPr>
              <a:spLocks noChangeShapeType="1"/>
            </p:cNvSpPr>
            <p:nvPr/>
          </p:nvSpPr>
          <p:spPr bwMode="auto">
            <a:xfrm>
              <a:off x="4300" y="9080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3" name="Line 27"/>
            <p:cNvSpPr>
              <a:spLocks noChangeShapeType="1"/>
            </p:cNvSpPr>
            <p:nvPr/>
          </p:nvSpPr>
          <p:spPr bwMode="auto">
            <a:xfrm>
              <a:off x="4320" y="9920"/>
              <a:ext cx="5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>
              <a:off x="3020" y="7260"/>
              <a:ext cx="12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21" name="Rectangle 29"/>
          <p:cNvSpPr>
            <a:spLocks noChangeArrowheads="1"/>
          </p:cNvSpPr>
          <p:nvPr/>
        </p:nvSpPr>
        <p:spPr bwMode="auto">
          <a:xfrm>
            <a:off x="2170113" y="1001713"/>
            <a:ext cx="24447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200">
                <a:cs typeface="Times New Roman" pitchFamily="18" charset="0"/>
              </a:rPr>
              <a:t/>
            </a:r>
            <a:br>
              <a:rPr lang="en-US" sz="1200">
                <a:cs typeface="Times New Roman" pitchFamily="18" charset="0"/>
              </a:rPr>
            </a:b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0"/>
          <p:cNvSpPr>
            <a:spLocks noChangeArrowheads="1"/>
          </p:cNvSpPr>
          <p:nvPr/>
        </p:nvSpPr>
        <p:spPr bwMode="auto">
          <a:xfrm>
            <a:off x="2768600" y="449263"/>
            <a:ext cx="52324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>
                <a:cs typeface="Times New Roman" pitchFamily="18" charset="0"/>
              </a:rPr>
              <a:t>SOLID TO SOLID CONDUCTOR</a:t>
            </a:r>
            <a:endParaRPr lang="en-US" sz="2000"/>
          </a:p>
          <a:p>
            <a:pPr eaLnBrk="0" hangingPunct="0"/>
            <a:endParaRPr lang="en-US"/>
          </a:p>
        </p:txBody>
      </p:sp>
      <p:grpSp>
        <p:nvGrpSpPr>
          <p:cNvPr id="35844" name="Group 23"/>
          <p:cNvGrpSpPr>
            <a:grpSpLocks/>
          </p:cNvGrpSpPr>
          <p:nvPr/>
        </p:nvGrpSpPr>
        <p:grpSpPr bwMode="auto">
          <a:xfrm>
            <a:off x="4038600" y="693738"/>
            <a:ext cx="3759200" cy="5457825"/>
            <a:chOff x="1696" y="614"/>
            <a:chExt cx="2368" cy="3438"/>
          </a:xfrm>
        </p:grpSpPr>
        <p:sp>
          <p:nvSpPr>
            <p:cNvPr id="35845" name="Text Box 4"/>
            <p:cNvSpPr txBox="1">
              <a:spLocks noChangeArrowheads="1"/>
            </p:cNvSpPr>
            <p:nvPr/>
          </p:nvSpPr>
          <p:spPr bwMode="auto">
            <a:xfrm>
              <a:off x="1696" y="2244"/>
              <a:ext cx="816" cy="2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SOLID TO SOLID CONDUCTOR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5846" name="Text Box 5"/>
            <p:cNvSpPr txBox="1">
              <a:spLocks noChangeArrowheads="1"/>
            </p:cNvSpPr>
            <p:nvPr/>
          </p:nvSpPr>
          <p:spPr bwMode="auto">
            <a:xfrm>
              <a:off x="3040" y="661"/>
              <a:ext cx="608" cy="2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  ICONSS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5847" name="Text Box 6"/>
            <p:cNvSpPr txBox="1">
              <a:spLocks noChangeArrowheads="1"/>
            </p:cNvSpPr>
            <p:nvPr/>
          </p:nvSpPr>
          <p:spPr bwMode="auto">
            <a:xfrm>
              <a:off x="3048" y="1142"/>
              <a:ext cx="840" cy="3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 of Connecting Node I ICNSI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5848" name="Text Box 7"/>
            <p:cNvSpPr txBox="1">
              <a:spLocks noChangeArrowheads="1"/>
            </p:cNvSpPr>
            <p:nvPr/>
          </p:nvSpPr>
          <p:spPr bwMode="auto">
            <a:xfrm>
              <a:off x="3064" y="1597"/>
              <a:ext cx="840" cy="4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 of Connecting Node J ICNSJ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5849" name="Text Box 8"/>
            <p:cNvSpPr txBox="1">
              <a:spLocks noChangeArrowheads="1"/>
            </p:cNvSpPr>
            <p:nvPr/>
          </p:nvSpPr>
          <p:spPr bwMode="auto">
            <a:xfrm>
              <a:off x="3072" y="2112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Conductivity between  Node I  &amp;  J         CONDKIJ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5850" name="Text Box 9"/>
            <p:cNvSpPr txBox="1">
              <a:spLocks noChangeArrowheads="1"/>
            </p:cNvSpPr>
            <p:nvPr/>
          </p:nvSpPr>
          <p:spPr bwMode="auto">
            <a:xfrm>
              <a:off x="3080" y="2622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Conduction Area between  Node I  &amp; J          ARCSIJ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5851" name="Text Box 10"/>
            <p:cNvSpPr txBox="1">
              <a:spLocks noChangeArrowheads="1"/>
            </p:cNvSpPr>
            <p:nvPr/>
          </p:nvSpPr>
          <p:spPr bwMode="auto">
            <a:xfrm>
              <a:off x="3088" y="3153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Distance between  Node I  &amp; J          DISTSIJ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5852" name="Text Box 11"/>
            <p:cNvSpPr txBox="1">
              <a:spLocks noChangeArrowheads="1"/>
            </p:cNvSpPr>
            <p:nvPr/>
          </p:nvSpPr>
          <p:spPr bwMode="auto">
            <a:xfrm>
              <a:off x="3104" y="3692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Effective Conductance  between  Node I  &amp; J          EFCSIJ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5853" name="Line 12"/>
            <p:cNvSpPr>
              <a:spLocks noChangeShapeType="1"/>
            </p:cNvSpPr>
            <p:nvPr/>
          </p:nvSpPr>
          <p:spPr bwMode="auto">
            <a:xfrm>
              <a:off x="2816" y="785"/>
              <a:ext cx="16" cy="310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4" name="Line 13"/>
            <p:cNvSpPr>
              <a:spLocks noChangeShapeType="1"/>
            </p:cNvSpPr>
            <p:nvPr/>
          </p:nvSpPr>
          <p:spPr bwMode="auto">
            <a:xfrm>
              <a:off x="2504" y="2391"/>
              <a:ext cx="3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5" name="Line 14"/>
            <p:cNvSpPr>
              <a:spLocks noChangeShapeType="1"/>
            </p:cNvSpPr>
            <p:nvPr/>
          </p:nvSpPr>
          <p:spPr bwMode="auto">
            <a:xfrm>
              <a:off x="2824" y="3891"/>
              <a:ext cx="2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6" name="Line 15"/>
            <p:cNvSpPr>
              <a:spLocks noChangeShapeType="1"/>
            </p:cNvSpPr>
            <p:nvPr/>
          </p:nvSpPr>
          <p:spPr bwMode="auto">
            <a:xfrm>
              <a:off x="2824" y="785"/>
              <a:ext cx="2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7" name="Line 16"/>
            <p:cNvSpPr>
              <a:spLocks noChangeShapeType="1"/>
            </p:cNvSpPr>
            <p:nvPr/>
          </p:nvSpPr>
          <p:spPr bwMode="auto">
            <a:xfrm>
              <a:off x="2808" y="1294"/>
              <a:ext cx="2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8" name="Line 17"/>
            <p:cNvSpPr>
              <a:spLocks noChangeShapeType="1"/>
            </p:cNvSpPr>
            <p:nvPr/>
          </p:nvSpPr>
          <p:spPr bwMode="auto">
            <a:xfrm>
              <a:off x="2816" y="1733"/>
              <a:ext cx="2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9" name="Line 18"/>
            <p:cNvSpPr>
              <a:spLocks noChangeShapeType="1"/>
            </p:cNvSpPr>
            <p:nvPr/>
          </p:nvSpPr>
          <p:spPr bwMode="auto">
            <a:xfrm>
              <a:off x="2816" y="2323"/>
              <a:ext cx="2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0" name="Line 19"/>
            <p:cNvSpPr>
              <a:spLocks noChangeShapeType="1"/>
            </p:cNvSpPr>
            <p:nvPr/>
          </p:nvSpPr>
          <p:spPr bwMode="auto">
            <a:xfrm>
              <a:off x="2824" y="2802"/>
              <a:ext cx="2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1" name="Rectangle 21"/>
            <p:cNvSpPr>
              <a:spLocks noChangeArrowheads="1"/>
            </p:cNvSpPr>
            <p:nvPr/>
          </p:nvSpPr>
          <p:spPr bwMode="auto">
            <a:xfrm>
              <a:off x="1724" y="614"/>
              <a:ext cx="11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en-US" sz="1200">
                  <a:cs typeface="Times New Roman" pitchFamily="18" charset="0"/>
                </a:rPr>
                <a:t/>
              </a:r>
              <a:br>
                <a:rPr lang="en-US" sz="1200">
                  <a:cs typeface="Times New Roman" pitchFamily="18" charset="0"/>
                </a:rPr>
              </a:br>
              <a:endParaRPr lang="en-US"/>
            </a:p>
          </p:txBody>
        </p:sp>
        <p:sp>
          <p:nvSpPr>
            <p:cNvPr id="35862" name="Line 22"/>
            <p:cNvSpPr>
              <a:spLocks noChangeShapeType="1"/>
            </p:cNvSpPr>
            <p:nvPr/>
          </p:nvSpPr>
          <p:spPr bwMode="auto">
            <a:xfrm>
              <a:off x="2832" y="3312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2692400" y="3333750"/>
            <a:ext cx="12954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>
                <a:ea typeface="Times New Roman" pitchFamily="18" charset="0"/>
                <a:cs typeface="Arial" charset="0"/>
              </a:rPr>
              <a:t>SOLID TO SOLID CONDUCTOR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4826000" y="820738"/>
            <a:ext cx="965200" cy="406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>
                <a:ea typeface="Times New Roman" pitchFamily="18" charset="0"/>
                <a:cs typeface="Arial" charset="0"/>
              </a:rPr>
              <a:t>Name  ICONSSR (I)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4876800" y="1371600"/>
            <a:ext cx="1333500" cy="508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>
                <a:ea typeface="Times New Roman" pitchFamily="18" charset="0"/>
                <a:cs typeface="Arial" charset="0"/>
              </a:rPr>
              <a:t>Name of Connecting Node I ICNSRI (I)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36870" name="Text Box 7"/>
          <p:cNvSpPr txBox="1">
            <a:spLocks noChangeArrowheads="1"/>
          </p:cNvSpPr>
          <p:nvPr/>
        </p:nvSpPr>
        <p:spPr bwMode="auto">
          <a:xfrm>
            <a:off x="4876800" y="1981200"/>
            <a:ext cx="1333500" cy="6731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>
                <a:ea typeface="Times New Roman" pitchFamily="18" charset="0"/>
                <a:cs typeface="Arial" charset="0"/>
              </a:rPr>
              <a:t>Name of Connecting Node J ICNSRJ (I)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36871" name="Text Box 8"/>
          <p:cNvSpPr txBox="1">
            <a:spLocks noChangeArrowheads="1"/>
          </p:cNvSpPr>
          <p:nvPr/>
        </p:nvSpPr>
        <p:spPr bwMode="auto">
          <a:xfrm>
            <a:off x="4876800" y="2743200"/>
            <a:ext cx="15240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>
                <a:ea typeface="Times New Roman" pitchFamily="18" charset="0"/>
                <a:cs typeface="Arial" charset="0"/>
              </a:rPr>
              <a:t>Surface Area of Node I         ARRSI (I)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36872" name="Text Box 9"/>
          <p:cNvSpPr txBox="1">
            <a:spLocks noChangeArrowheads="1"/>
          </p:cNvSpPr>
          <p:nvPr/>
        </p:nvSpPr>
        <p:spPr bwMode="auto">
          <a:xfrm>
            <a:off x="4876800" y="3429000"/>
            <a:ext cx="15240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/>
              <a:t>Surface Area of Node J         ARRSJ (I)</a:t>
            </a:r>
          </a:p>
          <a:p>
            <a:endParaRPr lang="en-US" sz="1000">
              <a:ea typeface="Times New Roman" pitchFamily="18" charset="0"/>
              <a:cs typeface="Arial" charset="0"/>
            </a:endParaRPr>
          </a:p>
        </p:txBody>
      </p:sp>
      <p:sp>
        <p:nvSpPr>
          <p:cNvPr id="36873" name="Text Box 10"/>
          <p:cNvSpPr txBox="1">
            <a:spLocks noChangeArrowheads="1"/>
          </p:cNvSpPr>
          <p:nvPr/>
        </p:nvSpPr>
        <p:spPr bwMode="auto">
          <a:xfrm>
            <a:off x="4876800" y="4191000"/>
            <a:ext cx="15240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>
                <a:ea typeface="Times New Roman" pitchFamily="18" charset="0"/>
                <a:cs typeface="Arial" charset="0"/>
              </a:rPr>
              <a:t>View factor between Node I &amp; J             VFSIJ (I)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36874" name="Text Box 11"/>
          <p:cNvSpPr txBox="1">
            <a:spLocks noChangeArrowheads="1"/>
          </p:cNvSpPr>
          <p:nvPr/>
        </p:nvSpPr>
        <p:spPr bwMode="auto">
          <a:xfrm>
            <a:off x="4876800" y="4876800"/>
            <a:ext cx="15240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>
                <a:ea typeface="Times New Roman" pitchFamily="18" charset="0"/>
                <a:cs typeface="Arial" charset="0"/>
              </a:rPr>
              <a:t>Emissivity of Node I EMSSI (I)</a:t>
            </a:r>
            <a:endParaRPr lang="en-US">
              <a:ea typeface="Times New Roman" pitchFamily="18" charset="0"/>
              <a:cs typeface="Arial" charset="0"/>
            </a:endParaRPr>
          </a:p>
        </p:txBody>
      </p:sp>
      <p:sp>
        <p:nvSpPr>
          <p:cNvPr id="36875" name="Line 12"/>
          <p:cNvSpPr>
            <a:spLocks noChangeShapeType="1"/>
          </p:cNvSpPr>
          <p:nvPr/>
        </p:nvSpPr>
        <p:spPr bwMode="auto">
          <a:xfrm>
            <a:off x="4470400" y="1017588"/>
            <a:ext cx="25400" cy="49260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6" name="Line 13"/>
          <p:cNvSpPr>
            <a:spLocks noChangeShapeType="1"/>
          </p:cNvSpPr>
          <p:nvPr/>
        </p:nvSpPr>
        <p:spPr bwMode="auto">
          <a:xfrm>
            <a:off x="3975100" y="3567113"/>
            <a:ext cx="4953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7" name="Line 14"/>
          <p:cNvSpPr>
            <a:spLocks noChangeShapeType="1"/>
          </p:cNvSpPr>
          <p:nvPr/>
        </p:nvSpPr>
        <p:spPr bwMode="auto">
          <a:xfrm>
            <a:off x="4483100" y="5948363"/>
            <a:ext cx="4445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8" name="Line 15"/>
          <p:cNvSpPr>
            <a:spLocks noChangeShapeType="1"/>
          </p:cNvSpPr>
          <p:nvPr/>
        </p:nvSpPr>
        <p:spPr bwMode="auto">
          <a:xfrm>
            <a:off x="4483100" y="1017588"/>
            <a:ext cx="355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79" name="Line 16"/>
          <p:cNvSpPr>
            <a:spLocks noChangeShapeType="1"/>
          </p:cNvSpPr>
          <p:nvPr/>
        </p:nvSpPr>
        <p:spPr bwMode="auto">
          <a:xfrm>
            <a:off x="4495800" y="2362200"/>
            <a:ext cx="381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0" name="Line 17"/>
          <p:cNvSpPr>
            <a:spLocks noChangeShapeType="1"/>
          </p:cNvSpPr>
          <p:nvPr/>
        </p:nvSpPr>
        <p:spPr bwMode="auto">
          <a:xfrm>
            <a:off x="4495800" y="3048000"/>
            <a:ext cx="381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1" name="Line 18"/>
          <p:cNvSpPr>
            <a:spLocks noChangeShapeType="1"/>
          </p:cNvSpPr>
          <p:nvPr/>
        </p:nvSpPr>
        <p:spPr bwMode="auto">
          <a:xfrm>
            <a:off x="4495800" y="3733800"/>
            <a:ext cx="381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2" name="Line 19"/>
          <p:cNvSpPr>
            <a:spLocks noChangeShapeType="1"/>
          </p:cNvSpPr>
          <p:nvPr/>
        </p:nvSpPr>
        <p:spPr bwMode="auto">
          <a:xfrm>
            <a:off x="4495800" y="4419600"/>
            <a:ext cx="3937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3" name="Rectangle 20"/>
          <p:cNvSpPr>
            <a:spLocks noChangeArrowheads="1"/>
          </p:cNvSpPr>
          <p:nvPr/>
        </p:nvSpPr>
        <p:spPr bwMode="auto">
          <a:xfrm>
            <a:off x="1752600" y="304800"/>
            <a:ext cx="537845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>
                <a:cs typeface="Times New Roman" pitchFamily="18" charset="0"/>
              </a:rPr>
              <a:t>SOLID TO SOLID RADIATION CONDUCTOR</a:t>
            </a:r>
            <a:endParaRPr lang="en-US" sz="2000"/>
          </a:p>
          <a:p>
            <a:pPr eaLnBrk="0" hangingPunct="0"/>
            <a:endParaRPr lang="en-US"/>
          </a:p>
        </p:txBody>
      </p:sp>
      <p:sp>
        <p:nvSpPr>
          <p:cNvPr id="36884" name="Rectangle 21"/>
          <p:cNvSpPr>
            <a:spLocks noChangeArrowheads="1"/>
          </p:cNvSpPr>
          <p:nvPr/>
        </p:nvSpPr>
        <p:spPr bwMode="auto">
          <a:xfrm>
            <a:off x="2736850" y="814388"/>
            <a:ext cx="24606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1200">
                <a:cs typeface="Times New Roman" pitchFamily="18" charset="0"/>
              </a:rPr>
              <a:t/>
            </a:r>
            <a:br>
              <a:rPr lang="en-US" sz="1200">
                <a:cs typeface="Times New Roman" pitchFamily="18" charset="0"/>
              </a:rPr>
            </a:br>
            <a:endParaRPr lang="en-US"/>
          </a:p>
        </p:txBody>
      </p:sp>
      <p:sp>
        <p:nvSpPr>
          <p:cNvPr id="36885" name="Line 22"/>
          <p:cNvSpPr>
            <a:spLocks noChangeShapeType="1"/>
          </p:cNvSpPr>
          <p:nvPr/>
        </p:nvSpPr>
        <p:spPr bwMode="auto">
          <a:xfrm>
            <a:off x="4495800" y="5181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6886" name="Text Box 23"/>
          <p:cNvSpPr txBox="1">
            <a:spLocks noChangeArrowheads="1"/>
          </p:cNvSpPr>
          <p:nvPr/>
        </p:nvSpPr>
        <p:spPr bwMode="auto">
          <a:xfrm>
            <a:off x="4953000" y="5638800"/>
            <a:ext cx="15240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000"/>
              <a:t>Emissivity of Node J EMSSJ (I)</a:t>
            </a:r>
          </a:p>
        </p:txBody>
      </p:sp>
      <p:sp>
        <p:nvSpPr>
          <p:cNvPr id="36887" name="Line 24"/>
          <p:cNvSpPr>
            <a:spLocks noChangeShapeType="1"/>
          </p:cNvSpPr>
          <p:nvPr/>
        </p:nvSpPr>
        <p:spPr bwMode="auto">
          <a:xfrm>
            <a:off x="4495800" y="1676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1676400" y="76200"/>
            <a:ext cx="502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000">
                <a:cs typeface="Times New Roman" pitchFamily="18" charset="0"/>
              </a:rPr>
              <a:t>SOLID TO FLUID CONDUCTOR</a:t>
            </a:r>
            <a:endParaRPr lang="en-US" sz="2000"/>
          </a:p>
          <a:p>
            <a:pPr eaLnBrk="0" hangingPunct="0"/>
            <a:endParaRPr lang="en-US" sz="2000"/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2341563" y="123825"/>
            <a:ext cx="184150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700"/>
              <a:t/>
            </a:r>
            <a:br>
              <a:rPr lang="en-US" sz="700"/>
            </a:br>
            <a:endParaRPr lang="en-US"/>
          </a:p>
          <a:p>
            <a:pPr eaLnBrk="0" hangingPunct="0"/>
            <a:r>
              <a:rPr lang="en-US" sz="1200">
                <a:cs typeface="Times New Roman" pitchFamily="18" charset="0"/>
              </a:rPr>
              <a:t/>
            </a:r>
            <a:br>
              <a:rPr lang="en-US" sz="1200">
                <a:cs typeface="Times New Roman" pitchFamily="18" charset="0"/>
              </a:rPr>
            </a:br>
            <a:endParaRPr lang="en-US" sz="700"/>
          </a:p>
          <a:p>
            <a:pPr eaLnBrk="0" hangingPunct="0"/>
            <a:endParaRPr lang="en-US"/>
          </a:p>
        </p:txBody>
      </p:sp>
      <p:grpSp>
        <p:nvGrpSpPr>
          <p:cNvPr id="37893" name="Group 6"/>
          <p:cNvGrpSpPr>
            <a:grpSpLocks/>
          </p:cNvGrpSpPr>
          <p:nvPr/>
        </p:nvGrpSpPr>
        <p:grpSpPr bwMode="auto">
          <a:xfrm>
            <a:off x="2438400" y="457200"/>
            <a:ext cx="3665538" cy="5922963"/>
            <a:chOff x="1915" y="85"/>
            <a:chExt cx="2309" cy="3731"/>
          </a:xfrm>
        </p:grpSpPr>
        <p:sp>
          <p:nvSpPr>
            <p:cNvPr id="37894" name="Text Box 7"/>
            <p:cNvSpPr txBox="1">
              <a:spLocks noChangeArrowheads="1"/>
            </p:cNvSpPr>
            <p:nvPr/>
          </p:nvSpPr>
          <p:spPr bwMode="auto">
            <a:xfrm>
              <a:off x="1915" y="1672"/>
              <a:ext cx="816" cy="2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SOLID TO FLUID CONDUCTOR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7895" name="Text Box 8"/>
            <p:cNvSpPr txBox="1">
              <a:spLocks noChangeArrowheads="1"/>
            </p:cNvSpPr>
            <p:nvPr/>
          </p:nvSpPr>
          <p:spPr bwMode="auto">
            <a:xfrm>
              <a:off x="3259" y="85"/>
              <a:ext cx="608" cy="2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  ICONSF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7896" name="Text Box 9"/>
            <p:cNvSpPr txBox="1">
              <a:spLocks noChangeArrowheads="1"/>
            </p:cNvSpPr>
            <p:nvPr/>
          </p:nvSpPr>
          <p:spPr bwMode="auto">
            <a:xfrm>
              <a:off x="3264" y="432"/>
              <a:ext cx="888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 of Connecting Solid Node            ICS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7897" name="Text Box 10"/>
            <p:cNvSpPr txBox="1">
              <a:spLocks noChangeArrowheads="1"/>
            </p:cNvSpPr>
            <p:nvPr/>
          </p:nvSpPr>
          <p:spPr bwMode="auto">
            <a:xfrm>
              <a:off x="3264" y="864"/>
              <a:ext cx="936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 of Connecting Fluid Node               ICF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7898" name="Text Box 11"/>
            <p:cNvSpPr txBox="1">
              <a:spLocks noChangeArrowheads="1"/>
            </p:cNvSpPr>
            <p:nvPr/>
          </p:nvSpPr>
          <p:spPr bwMode="auto">
            <a:xfrm>
              <a:off x="3264" y="1296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Heat Transfer Coeff between  Solid &amp; Fluid         HCSF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7899" name="Text Box 12"/>
            <p:cNvSpPr txBox="1">
              <a:spLocks noChangeArrowheads="1"/>
            </p:cNvSpPr>
            <p:nvPr/>
          </p:nvSpPr>
          <p:spPr bwMode="auto">
            <a:xfrm>
              <a:off x="3264" y="1728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Heat Transfer Area between  Solid &amp; Fluid           ARSF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7900" name="Text Box 13"/>
            <p:cNvSpPr txBox="1">
              <a:spLocks noChangeArrowheads="1"/>
            </p:cNvSpPr>
            <p:nvPr/>
          </p:nvSpPr>
          <p:spPr bwMode="auto">
            <a:xfrm>
              <a:off x="3264" y="2160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Heat Transfer Rate  between  Solid &amp; Fluid          QDOTSF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7901" name="Text Box 14"/>
            <p:cNvSpPr txBox="1">
              <a:spLocks noChangeArrowheads="1"/>
            </p:cNvSpPr>
            <p:nvPr/>
          </p:nvSpPr>
          <p:spPr bwMode="auto">
            <a:xfrm>
              <a:off x="3264" y="2592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Effective Conductance  between  Solid &amp; Fluid          EFCSF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7902" name="Line 15"/>
            <p:cNvSpPr>
              <a:spLocks noChangeShapeType="1"/>
            </p:cNvSpPr>
            <p:nvPr/>
          </p:nvSpPr>
          <p:spPr bwMode="auto">
            <a:xfrm>
              <a:off x="2723" y="1819"/>
              <a:ext cx="3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3" name="Line 16"/>
            <p:cNvSpPr>
              <a:spLocks noChangeShapeType="1"/>
            </p:cNvSpPr>
            <p:nvPr/>
          </p:nvSpPr>
          <p:spPr bwMode="auto">
            <a:xfrm>
              <a:off x="3024" y="3168"/>
              <a:ext cx="2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4" name="Text Box 17"/>
            <p:cNvSpPr txBox="1">
              <a:spLocks noChangeArrowheads="1"/>
            </p:cNvSpPr>
            <p:nvPr/>
          </p:nvSpPr>
          <p:spPr bwMode="auto">
            <a:xfrm>
              <a:off x="3264" y="3024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Emissivity of Solid           EMSFS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7905" name="Text Box 18"/>
            <p:cNvSpPr txBox="1">
              <a:spLocks noChangeArrowheads="1"/>
            </p:cNvSpPr>
            <p:nvPr/>
          </p:nvSpPr>
          <p:spPr bwMode="auto">
            <a:xfrm>
              <a:off x="3264" y="3456"/>
              <a:ext cx="9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Emissivity of Fluid           EMSFF (I)</a:t>
              </a:r>
              <a:endParaRPr lang="en-US"/>
            </a:p>
          </p:txBody>
        </p:sp>
        <p:sp>
          <p:nvSpPr>
            <p:cNvPr id="37906" name="Line 19"/>
            <p:cNvSpPr>
              <a:spLocks noChangeShapeType="1"/>
            </p:cNvSpPr>
            <p:nvPr/>
          </p:nvSpPr>
          <p:spPr bwMode="auto">
            <a:xfrm>
              <a:off x="3024" y="360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7" name="Line 20"/>
            <p:cNvSpPr>
              <a:spLocks noChangeShapeType="1"/>
            </p:cNvSpPr>
            <p:nvPr/>
          </p:nvSpPr>
          <p:spPr bwMode="auto">
            <a:xfrm>
              <a:off x="3024" y="2784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8" name="Line 21"/>
            <p:cNvSpPr>
              <a:spLocks noChangeShapeType="1"/>
            </p:cNvSpPr>
            <p:nvPr/>
          </p:nvSpPr>
          <p:spPr bwMode="auto">
            <a:xfrm>
              <a:off x="3024" y="2352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09" name="Line 22"/>
            <p:cNvSpPr>
              <a:spLocks noChangeShapeType="1"/>
            </p:cNvSpPr>
            <p:nvPr/>
          </p:nvSpPr>
          <p:spPr bwMode="auto">
            <a:xfrm>
              <a:off x="3024" y="192"/>
              <a:ext cx="0" cy="3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10" name="Line 23"/>
            <p:cNvSpPr>
              <a:spLocks noChangeShapeType="1"/>
            </p:cNvSpPr>
            <p:nvPr/>
          </p:nvSpPr>
          <p:spPr bwMode="auto">
            <a:xfrm>
              <a:off x="3024" y="192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11" name="Line 24"/>
            <p:cNvSpPr>
              <a:spLocks noChangeShapeType="1"/>
            </p:cNvSpPr>
            <p:nvPr/>
          </p:nvSpPr>
          <p:spPr bwMode="auto">
            <a:xfrm>
              <a:off x="3024" y="624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12" name="Line 25"/>
            <p:cNvSpPr>
              <a:spLocks noChangeShapeType="1"/>
            </p:cNvSpPr>
            <p:nvPr/>
          </p:nvSpPr>
          <p:spPr bwMode="auto">
            <a:xfrm>
              <a:off x="3024" y="1056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13" name="Line 26"/>
            <p:cNvSpPr>
              <a:spLocks noChangeShapeType="1"/>
            </p:cNvSpPr>
            <p:nvPr/>
          </p:nvSpPr>
          <p:spPr bwMode="auto">
            <a:xfrm>
              <a:off x="3024" y="144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914" name="Line 27"/>
            <p:cNvSpPr>
              <a:spLocks noChangeShapeType="1"/>
            </p:cNvSpPr>
            <p:nvPr/>
          </p:nvSpPr>
          <p:spPr bwMode="auto">
            <a:xfrm>
              <a:off x="3024" y="192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5" name="Group 4"/>
          <p:cNvGrpSpPr>
            <a:grpSpLocks/>
          </p:cNvGrpSpPr>
          <p:nvPr/>
        </p:nvGrpSpPr>
        <p:grpSpPr bwMode="auto">
          <a:xfrm>
            <a:off x="2895600" y="2362200"/>
            <a:ext cx="3276600" cy="1562100"/>
            <a:chOff x="2720" y="2120"/>
            <a:chExt cx="5160" cy="2460"/>
          </a:xfrm>
        </p:grpSpPr>
        <p:sp>
          <p:nvSpPr>
            <p:cNvPr id="38918" name="Text Box 5"/>
            <p:cNvSpPr txBox="1">
              <a:spLocks noChangeArrowheads="1"/>
            </p:cNvSpPr>
            <p:nvPr/>
          </p:nvSpPr>
          <p:spPr bwMode="auto">
            <a:xfrm>
              <a:off x="4320" y="2120"/>
              <a:ext cx="160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AMBIENT NODE</a:t>
              </a:r>
              <a:endParaRPr lang="en-US"/>
            </a:p>
          </p:txBody>
        </p:sp>
        <p:sp>
          <p:nvSpPr>
            <p:cNvPr id="38919" name="Text Box 6"/>
            <p:cNvSpPr txBox="1">
              <a:spLocks noChangeArrowheads="1"/>
            </p:cNvSpPr>
            <p:nvPr/>
          </p:nvSpPr>
          <p:spPr bwMode="auto">
            <a:xfrm>
              <a:off x="2720" y="3860"/>
              <a:ext cx="160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NAME   NODEAM (I)</a:t>
              </a:r>
              <a:endParaRPr lang="en-US"/>
            </a:p>
          </p:txBody>
        </p:sp>
        <p:sp>
          <p:nvSpPr>
            <p:cNvPr id="38920" name="Text Box 7"/>
            <p:cNvSpPr txBox="1">
              <a:spLocks noChangeArrowheads="1"/>
            </p:cNvSpPr>
            <p:nvPr/>
          </p:nvSpPr>
          <p:spPr bwMode="auto">
            <a:xfrm>
              <a:off x="6020" y="3820"/>
              <a:ext cx="1860" cy="7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cs typeface="Times New Roman" pitchFamily="18" charset="0"/>
                </a:rPr>
                <a:t>TEMPERATURE TAMB (I)</a:t>
              </a:r>
              <a:endParaRPr lang="en-US"/>
            </a:p>
          </p:txBody>
        </p:sp>
        <p:sp>
          <p:nvSpPr>
            <p:cNvPr id="38921" name="Line 8"/>
            <p:cNvSpPr>
              <a:spLocks noChangeShapeType="1"/>
            </p:cNvSpPr>
            <p:nvPr/>
          </p:nvSpPr>
          <p:spPr bwMode="auto">
            <a:xfrm>
              <a:off x="3440" y="3380"/>
              <a:ext cx="34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2" name="Line 9"/>
            <p:cNvSpPr>
              <a:spLocks noChangeShapeType="1"/>
            </p:cNvSpPr>
            <p:nvPr/>
          </p:nvSpPr>
          <p:spPr bwMode="auto">
            <a:xfrm>
              <a:off x="3420" y="3380"/>
              <a:ext cx="0" cy="4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3" name="Line 10"/>
            <p:cNvSpPr>
              <a:spLocks noChangeShapeType="1"/>
            </p:cNvSpPr>
            <p:nvPr/>
          </p:nvSpPr>
          <p:spPr bwMode="auto">
            <a:xfrm>
              <a:off x="6900" y="3380"/>
              <a:ext cx="0" cy="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924" name="Line 11"/>
            <p:cNvSpPr>
              <a:spLocks noChangeShapeType="1"/>
            </p:cNvSpPr>
            <p:nvPr/>
          </p:nvSpPr>
          <p:spPr bwMode="auto">
            <a:xfrm>
              <a:off x="5080" y="284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16" name="Rectangle 12"/>
          <p:cNvSpPr>
            <a:spLocks noChangeArrowheads="1"/>
          </p:cNvSpPr>
          <p:nvPr/>
        </p:nvSpPr>
        <p:spPr bwMode="auto">
          <a:xfrm>
            <a:off x="3581400" y="838200"/>
            <a:ext cx="21193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2000">
                <a:cs typeface="Times New Roman" pitchFamily="18" charset="0"/>
              </a:rPr>
              <a:t>AMBIENT NODE</a:t>
            </a:r>
            <a:endParaRPr lang="en-US" sz="2000"/>
          </a:p>
          <a:p>
            <a:pPr eaLnBrk="0" hangingPunct="0"/>
            <a:endParaRPr lang="en-US" sz="2000"/>
          </a:p>
        </p:txBody>
      </p:sp>
      <p:sp>
        <p:nvSpPr>
          <p:cNvPr id="38917" name="Rectangle 13"/>
          <p:cNvSpPr>
            <a:spLocks noChangeArrowheads="1"/>
          </p:cNvSpPr>
          <p:nvPr/>
        </p:nvSpPr>
        <p:spPr bwMode="auto">
          <a:xfrm>
            <a:off x="1371600" y="2865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0" y="117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2819400" y="-152400"/>
            <a:ext cx="42926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sz="700"/>
              <a:t/>
            </a:r>
            <a:br>
              <a:rPr lang="en-US" sz="700"/>
            </a:br>
            <a:endParaRPr lang="en-US"/>
          </a:p>
          <a:p>
            <a:pPr eaLnBrk="0" hangingPunct="0"/>
            <a:r>
              <a:rPr lang="en-US" sz="2000">
                <a:cs typeface="Times New Roman" pitchFamily="18" charset="0"/>
              </a:rPr>
              <a:t>SOLID TO AMBIENT CONDUCTOR</a:t>
            </a:r>
            <a:endParaRPr lang="en-US" sz="2000"/>
          </a:p>
          <a:p>
            <a:pPr eaLnBrk="0" hangingPunct="0"/>
            <a:endParaRPr lang="en-US"/>
          </a:p>
        </p:txBody>
      </p:sp>
      <p:grpSp>
        <p:nvGrpSpPr>
          <p:cNvPr id="39941" name="Group 6"/>
          <p:cNvGrpSpPr>
            <a:grpSpLocks/>
          </p:cNvGrpSpPr>
          <p:nvPr/>
        </p:nvGrpSpPr>
        <p:grpSpPr bwMode="auto">
          <a:xfrm>
            <a:off x="1828800" y="609600"/>
            <a:ext cx="4260850" cy="5651500"/>
            <a:chOff x="828" y="336"/>
            <a:chExt cx="2684" cy="3560"/>
          </a:xfrm>
        </p:grpSpPr>
        <p:sp>
          <p:nvSpPr>
            <p:cNvPr id="39942" name="Text Box 7"/>
            <p:cNvSpPr txBox="1">
              <a:spLocks noChangeArrowheads="1"/>
            </p:cNvSpPr>
            <p:nvPr/>
          </p:nvSpPr>
          <p:spPr bwMode="auto">
            <a:xfrm>
              <a:off x="828" y="1792"/>
              <a:ext cx="912" cy="2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SOLID TO AMBIENT CONDUCTOR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43" name="Text Box 8"/>
            <p:cNvSpPr txBox="1">
              <a:spLocks noChangeArrowheads="1"/>
            </p:cNvSpPr>
            <p:nvPr/>
          </p:nvSpPr>
          <p:spPr bwMode="auto">
            <a:xfrm>
              <a:off x="2304" y="336"/>
              <a:ext cx="608" cy="25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  ICONSA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44" name="Text Box 9"/>
            <p:cNvSpPr txBox="1">
              <a:spLocks noChangeArrowheads="1"/>
            </p:cNvSpPr>
            <p:nvPr/>
          </p:nvSpPr>
          <p:spPr bwMode="auto">
            <a:xfrm>
              <a:off x="2276" y="714"/>
              <a:ext cx="888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 of Connecting Solid Node            ICSAS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45" name="Text Box 10"/>
            <p:cNvSpPr txBox="1">
              <a:spLocks noChangeArrowheads="1"/>
            </p:cNvSpPr>
            <p:nvPr/>
          </p:nvSpPr>
          <p:spPr bwMode="auto">
            <a:xfrm>
              <a:off x="2292" y="1157"/>
              <a:ext cx="936" cy="35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Name of Connecting Ambient Node               ICSAA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46" name="Text Box 11"/>
            <p:cNvSpPr txBox="1">
              <a:spLocks noChangeArrowheads="1"/>
            </p:cNvSpPr>
            <p:nvPr/>
          </p:nvSpPr>
          <p:spPr bwMode="auto">
            <a:xfrm>
              <a:off x="2308" y="1576"/>
              <a:ext cx="112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Heat Transfer Coeff between  Solid &amp; Ambient         HCSA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47" name="Text Box 12"/>
            <p:cNvSpPr txBox="1">
              <a:spLocks noChangeArrowheads="1"/>
            </p:cNvSpPr>
            <p:nvPr/>
          </p:nvSpPr>
          <p:spPr bwMode="auto">
            <a:xfrm>
              <a:off x="2304" y="2016"/>
              <a:ext cx="104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Heat Transfer Area between  Solid &amp; Ambient           ARSA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48" name="Text Box 13"/>
            <p:cNvSpPr txBox="1">
              <a:spLocks noChangeArrowheads="1"/>
            </p:cNvSpPr>
            <p:nvPr/>
          </p:nvSpPr>
          <p:spPr bwMode="auto">
            <a:xfrm>
              <a:off x="2352" y="2448"/>
              <a:ext cx="1160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Heat Transfer Rate  between  Solid &amp; Ambient          QDOTSA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49" name="Text Box 14"/>
            <p:cNvSpPr txBox="1">
              <a:spLocks noChangeArrowheads="1"/>
            </p:cNvSpPr>
            <p:nvPr/>
          </p:nvSpPr>
          <p:spPr bwMode="auto">
            <a:xfrm>
              <a:off x="2352" y="2880"/>
              <a:ext cx="1112" cy="3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Effective Conductance  between  Solid &amp;  Ambient          EFCSA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50" name="Line 15"/>
            <p:cNvSpPr>
              <a:spLocks noChangeShapeType="1"/>
            </p:cNvSpPr>
            <p:nvPr/>
          </p:nvSpPr>
          <p:spPr bwMode="auto">
            <a:xfrm flipV="1">
              <a:off x="2016" y="862"/>
              <a:ext cx="260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1" name="Text Box 16"/>
            <p:cNvSpPr txBox="1">
              <a:spLocks noChangeArrowheads="1"/>
            </p:cNvSpPr>
            <p:nvPr/>
          </p:nvSpPr>
          <p:spPr bwMode="auto">
            <a:xfrm>
              <a:off x="2352" y="3312"/>
              <a:ext cx="1100" cy="24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Emissivity of Solid           EMSAS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52" name="Text Box 17"/>
            <p:cNvSpPr txBox="1">
              <a:spLocks noChangeArrowheads="1"/>
            </p:cNvSpPr>
            <p:nvPr/>
          </p:nvSpPr>
          <p:spPr bwMode="auto">
            <a:xfrm>
              <a:off x="2352" y="3648"/>
              <a:ext cx="1100" cy="24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000">
                  <a:ea typeface="Times New Roman" pitchFamily="18" charset="0"/>
                  <a:cs typeface="Arial" charset="0"/>
                </a:rPr>
                <a:t>Emissivity of Ambient           EMSAA (I)</a:t>
              </a:r>
              <a:endParaRPr lang="en-US"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39953" name="Line 18"/>
            <p:cNvSpPr>
              <a:spLocks noChangeShapeType="1"/>
            </p:cNvSpPr>
            <p:nvPr/>
          </p:nvSpPr>
          <p:spPr bwMode="auto">
            <a:xfrm>
              <a:off x="2016" y="480"/>
              <a:ext cx="0" cy="32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4" name="Line 19"/>
            <p:cNvSpPr>
              <a:spLocks noChangeShapeType="1"/>
            </p:cNvSpPr>
            <p:nvPr/>
          </p:nvSpPr>
          <p:spPr bwMode="auto">
            <a:xfrm>
              <a:off x="2016" y="48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5" name="Line 20"/>
            <p:cNvSpPr>
              <a:spLocks noChangeShapeType="1"/>
            </p:cNvSpPr>
            <p:nvPr/>
          </p:nvSpPr>
          <p:spPr bwMode="auto">
            <a:xfrm>
              <a:off x="2016" y="134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6" name="Line 21"/>
            <p:cNvSpPr>
              <a:spLocks noChangeShapeType="1"/>
            </p:cNvSpPr>
            <p:nvPr/>
          </p:nvSpPr>
          <p:spPr bwMode="auto">
            <a:xfrm>
              <a:off x="2016" y="17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7" name="Line 22"/>
            <p:cNvSpPr>
              <a:spLocks noChangeShapeType="1"/>
            </p:cNvSpPr>
            <p:nvPr/>
          </p:nvSpPr>
          <p:spPr bwMode="auto">
            <a:xfrm>
              <a:off x="1728" y="192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8" name="Line 23"/>
            <p:cNvSpPr>
              <a:spLocks noChangeShapeType="1"/>
            </p:cNvSpPr>
            <p:nvPr/>
          </p:nvSpPr>
          <p:spPr bwMode="auto">
            <a:xfrm>
              <a:off x="2016" y="2208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9" name="Line 24"/>
            <p:cNvSpPr>
              <a:spLocks noChangeShapeType="1"/>
            </p:cNvSpPr>
            <p:nvPr/>
          </p:nvSpPr>
          <p:spPr bwMode="auto">
            <a:xfrm>
              <a:off x="2016" y="2592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0" name="Line 25"/>
            <p:cNvSpPr>
              <a:spLocks noChangeShapeType="1"/>
            </p:cNvSpPr>
            <p:nvPr/>
          </p:nvSpPr>
          <p:spPr bwMode="auto">
            <a:xfrm>
              <a:off x="2016" y="3024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1" name="Line 26"/>
            <p:cNvSpPr>
              <a:spLocks noChangeShapeType="1"/>
            </p:cNvSpPr>
            <p:nvPr/>
          </p:nvSpPr>
          <p:spPr bwMode="auto">
            <a:xfrm>
              <a:off x="2016" y="340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62" name="Line 27"/>
            <p:cNvSpPr>
              <a:spLocks noChangeShapeType="1"/>
            </p:cNvSpPr>
            <p:nvPr/>
          </p:nvSpPr>
          <p:spPr bwMode="auto">
            <a:xfrm>
              <a:off x="2016" y="3744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SUMMARY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sz="2000" dirty="0" smtClean="0"/>
              <a:t>GFSSP’s data structure allows one to build any network system.  The only limit is the dimension of the array which can be increased if needed.</a:t>
            </a:r>
          </a:p>
          <a:p>
            <a:r>
              <a:rPr lang="en-US" sz="2000" dirty="0" smtClean="0"/>
              <a:t>The present version of the code provides allocation for</a:t>
            </a:r>
          </a:p>
          <a:p>
            <a:pPr lvl="1"/>
            <a:r>
              <a:rPr lang="en-US" sz="2000" dirty="0" smtClean="0"/>
              <a:t>Fluid Node : 300 ; Solid Node : 100 ; Ambient Node : 100</a:t>
            </a:r>
          </a:p>
          <a:p>
            <a:pPr lvl="1"/>
            <a:r>
              <a:rPr lang="en-US" sz="2000" dirty="0" smtClean="0"/>
              <a:t>Branch: 500 ; Solid to Solid, Solid to Fluid, Solid to </a:t>
            </a:r>
            <a:r>
              <a:rPr lang="en-US" sz="2000" dirty="0" err="1" smtClean="0"/>
              <a:t>Amb</a:t>
            </a:r>
            <a:r>
              <a:rPr lang="en-US" sz="2000" dirty="0" smtClean="0"/>
              <a:t>. Cond.: 100</a:t>
            </a:r>
          </a:p>
          <a:p>
            <a:pPr lvl="1"/>
            <a:r>
              <a:rPr lang="en-US" sz="2000" dirty="0" smtClean="0"/>
              <a:t>Number of Branches to a node: 50</a:t>
            </a:r>
          </a:p>
          <a:p>
            <a:pPr lvl="1"/>
            <a:r>
              <a:rPr lang="en-US" sz="2000" dirty="0" smtClean="0"/>
              <a:t>Number of species in a Mixture: 10</a:t>
            </a:r>
          </a:p>
          <a:p>
            <a:pPr lvl="1"/>
            <a:r>
              <a:rPr lang="en-US" sz="2000" dirty="0" smtClean="0"/>
              <a:t>Number of Tanks for Pressurization System: 5</a:t>
            </a:r>
          </a:p>
          <a:p>
            <a:pPr lvl="1"/>
            <a:r>
              <a:rPr lang="en-US" sz="2000" dirty="0" smtClean="0"/>
              <a:t>Number of Control &amp; Relief Valves: 10</a:t>
            </a:r>
          </a:p>
          <a:p>
            <a:pPr lvl="1"/>
            <a:r>
              <a:rPr lang="en-US" sz="2000" dirty="0" smtClean="0"/>
              <a:t>Number of Pressure &amp; Flow Regulator: 10 </a:t>
            </a:r>
          </a:p>
          <a:p>
            <a:r>
              <a:rPr lang="en-US" sz="2000" dirty="0" smtClean="0"/>
              <a:t>A knowledge of GFSSP’s Data Structure will be required for development of User Subroutine</a:t>
            </a:r>
          </a:p>
          <a:p>
            <a:pPr lvl="1"/>
            <a:endParaRPr lang="en-US" sz="2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sz="2400" b="1" dirty="0" smtClean="0"/>
              <a:t>Importance of Data Structure in Network Flow Analysis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5638800" cy="4525963"/>
          </a:xfrm>
        </p:spPr>
        <p:txBody>
          <a:bodyPr/>
          <a:lstStyle/>
          <a:p>
            <a:r>
              <a:rPr lang="en-US" sz="2000" dirty="0" smtClean="0"/>
              <a:t>In a flow network layout of nodes is not structured</a:t>
            </a:r>
          </a:p>
          <a:p>
            <a:pPr lvl="1"/>
            <a:r>
              <a:rPr lang="en-US" sz="1600" dirty="0" smtClean="0"/>
              <a:t>There is no origin and co-ordinate direction to build the array of nodes</a:t>
            </a:r>
          </a:p>
          <a:p>
            <a:r>
              <a:rPr lang="en-US" sz="2000" dirty="0" smtClean="0"/>
              <a:t>In a structured system, array of nodes can be constructed in different co-ordinate direction</a:t>
            </a:r>
          </a:p>
          <a:p>
            <a:pPr lvl="1"/>
            <a:r>
              <a:rPr lang="en-US" sz="1600" dirty="0" smtClean="0"/>
              <a:t>In 1-D flow network, each node has two neighbors</a:t>
            </a:r>
          </a:p>
          <a:p>
            <a:pPr lvl="1"/>
            <a:r>
              <a:rPr lang="en-US" sz="1600" dirty="0" smtClean="0"/>
              <a:t>In 2-D flow network, each node has four neighbors</a:t>
            </a:r>
          </a:p>
          <a:p>
            <a:pPr lvl="1"/>
            <a:r>
              <a:rPr lang="en-US" sz="1600" dirty="0" smtClean="0"/>
              <a:t>In 3-D flow network, each node has six neighbors</a:t>
            </a:r>
          </a:p>
          <a:p>
            <a:r>
              <a:rPr lang="en-US" sz="2000" dirty="0" smtClean="0"/>
              <a:t>In a typical flow network a node can have “n” number of neighbors</a:t>
            </a:r>
          </a:p>
          <a:p>
            <a:r>
              <a:rPr lang="en-US" sz="2000" dirty="0" smtClean="0"/>
              <a:t>Therefore, a unique data structure is needed to define a flow network </a:t>
            </a:r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endParaRPr lang="en-US" sz="2000" dirty="0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600200"/>
            <a:ext cx="251460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en-US" sz="3200">
              <a:solidFill>
                <a:schemeClr val="tx2"/>
              </a:solidFill>
            </a:endParaRP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609600" y="37719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u="sng"/>
              <a:t>PROPERTIES</a:t>
            </a: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315913" y="1671638"/>
            <a:ext cx="3798887" cy="4810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b="1" u="sng">
                <a:solidFill>
                  <a:schemeClr val="tx2"/>
                </a:solidFill>
              </a:rPr>
              <a:t>NETWORK ELEMENTS AND PROPERTIES</a:t>
            </a:r>
          </a:p>
        </p:txBody>
      </p:sp>
      <p:grpSp>
        <p:nvGrpSpPr>
          <p:cNvPr id="26629" name="Group 7"/>
          <p:cNvGrpSpPr>
            <a:grpSpLocks/>
          </p:cNvGrpSpPr>
          <p:nvPr/>
        </p:nvGrpSpPr>
        <p:grpSpPr bwMode="auto">
          <a:xfrm>
            <a:off x="685800" y="1405573"/>
            <a:ext cx="8088313" cy="4918075"/>
            <a:chOff x="144" y="1056"/>
            <a:chExt cx="5040" cy="2972"/>
          </a:xfrm>
        </p:grpSpPr>
        <p:sp>
          <p:nvSpPr>
            <p:cNvPr id="26631" name="Text Box 8"/>
            <p:cNvSpPr txBox="1">
              <a:spLocks noChangeArrowheads="1"/>
            </p:cNvSpPr>
            <p:nvPr/>
          </p:nvSpPr>
          <p:spPr bwMode="auto">
            <a:xfrm>
              <a:off x="2448" y="1104"/>
              <a:ext cx="81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/>
                <a:t>Network</a:t>
              </a:r>
            </a:p>
          </p:txBody>
        </p:sp>
        <p:sp>
          <p:nvSpPr>
            <p:cNvPr id="26632" name="Rectangle 9"/>
            <p:cNvSpPr>
              <a:spLocks noChangeArrowheads="1"/>
            </p:cNvSpPr>
            <p:nvPr/>
          </p:nvSpPr>
          <p:spPr bwMode="auto">
            <a:xfrm>
              <a:off x="2400" y="1056"/>
              <a:ext cx="76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3" name="Rectangle 10"/>
            <p:cNvSpPr>
              <a:spLocks noChangeArrowheads="1"/>
            </p:cNvSpPr>
            <p:nvPr/>
          </p:nvSpPr>
          <p:spPr bwMode="auto">
            <a:xfrm>
              <a:off x="4128" y="2016"/>
              <a:ext cx="76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4" name="Rectangle 11"/>
            <p:cNvSpPr>
              <a:spLocks noChangeArrowheads="1"/>
            </p:cNvSpPr>
            <p:nvPr/>
          </p:nvSpPr>
          <p:spPr bwMode="auto">
            <a:xfrm>
              <a:off x="672" y="2016"/>
              <a:ext cx="76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5" name="Rectangle 12"/>
            <p:cNvSpPr>
              <a:spLocks noChangeArrowheads="1"/>
            </p:cNvSpPr>
            <p:nvPr/>
          </p:nvSpPr>
          <p:spPr bwMode="auto">
            <a:xfrm>
              <a:off x="2400" y="2016"/>
              <a:ext cx="76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>
              <a:off x="2064" y="2832"/>
              <a:ext cx="576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7" name="Line 14"/>
            <p:cNvSpPr>
              <a:spLocks noChangeShapeType="1"/>
            </p:cNvSpPr>
            <p:nvPr/>
          </p:nvSpPr>
          <p:spPr bwMode="auto">
            <a:xfrm>
              <a:off x="2784" y="144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8" name="Line 15"/>
            <p:cNvSpPr>
              <a:spLocks noChangeShapeType="1"/>
            </p:cNvSpPr>
            <p:nvPr/>
          </p:nvSpPr>
          <p:spPr bwMode="auto">
            <a:xfrm>
              <a:off x="4512" y="172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9" name="Line 16"/>
            <p:cNvSpPr>
              <a:spLocks noChangeShapeType="1"/>
            </p:cNvSpPr>
            <p:nvPr/>
          </p:nvSpPr>
          <p:spPr bwMode="auto">
            <a:xfrm>
              <a:off x="1056" y="172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0" name="Line 17"/>
            <p:cNvSpPr>
              <a:spLocks noChangeShapeType="1"/>
            </p:cNvSpPr>
            <p:nvPr/>
          </p:nvSpPr>
          <p:spPr bwMode="auto">
            <a:xfrm flipH="1">
              <a:off x="2784" y="172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1" name="Line 18"/>
            <p:cNvSpPr>
              <a:spLocks noChangeShapeType="1"/>
            </p:cNvSpPr>
            <p:nvPr/>
          </p:nvSpPr>
          <p:spPr bwMode="auto">
            <a:xfrm>
              <a:off x="2784" y="172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2" name="Rectangle 19"/>
            <p:cNvSpPr>
              <a:spLocks noChangeArrowheads="1"/>
            </p:cNvSpPr>
            <p:nvPr/>
          </p:nvSpPr>
          <p:spPr bwMode="auto">
            <a:xfrm>
              <a:off x="2880" y="2832"/>
              <a:ext cx="576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3" name="Rectangle 20"/>
            <p:cNvSpPr>
              <a:spLocks noChangeArrowheads="1"/>
            </p:cNvSpPr>
            <p:nvPr/>
          </p:nvSpPr>
          <p:spPr bwMode="auto">
            <a:xfrm>
              <a:off x="4656" y="2832"/>
              <a:ext cx="52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4" name="Line 21"/>
            <p:cNvSpPr>
              <a:spLocks noChangeShapeType="1"/>
            </p:cNvSpPr>
            <p:nvPr/>
          </p:nvSpPr>
          <p:spPr bwMode="auto">
            <a:xfrm flipH="1">
              <a:off x="1056" y="172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5" name="Line 22"/>
            <p:cNvSpPr>
              <a:spLocks noChangeShapeType="1"/>
            </p:cNvSpPr>
            <p:nvPr/>
          </p:nvSpPr>
          <p:spPr bwMode="auto">
            <a:xfrm>
              <a:off x="2784" y="240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6" name="Line 23"/>
            <p:cNvSpPr>
              <a:spLocks noChangeShapeType="1"/>
            </p:cNvSpPr>
            <p:nvPr/>
          </p:nvSpPr>
          <p:spPr bwMode="auto">
            <a:xfrm flipH="1">
              <a:off x="2400" y="264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7" name="Line 24"/>
            <p:cNvSpPr>
              <a:spLocks noChangeShapeType="1"/>
            </p:cNvSpPr>
            <p:nvPr/>
          </p:nvSpPr>
          <p:spPr bwMode="auto">
            <a:xfrm flipH="1">
              <a:off x="2784" y="264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8" name="Line 25"/>
            <p:cNvSpPr>
              <a:spLocks noChangeShapeType="1"/>
            </p:cNvSpPr>
            <p:nvPr/>
          </p:nvSpPr>
          <p:spPr bwMode="auto">
            <a:xfrm>
              <a:off x="2400" y="264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9" name="Line 26"/>
            <p:cNvSpPr>
              <a:spLocks noChangeShapeType="1"/>
            </p:cNvSpPr>
            <p:nvPr/>
          </p:nvSpPr>
          <p:spPr bwMode="auto">
            <a:xfrm>
              <a:off x="3168" y="264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0" name="Line 27"/>
            <p:cNvSpPr>
              <a:spLocks noChangeShapeType="1"/>
            </p:cNvSpPr>
            <p:nvPr/>
          </p:nvSpPr>
          <p:spPr bwMode="auto">
            <a:xfrm>
              <a:off x="1056" y="240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1" name="Line 28"/>
            <p:cNvSpPr>
              <a:spLocks noChangeShapeType="1"/>
            </p:cNvSpPr>
            <p:nvPr/>
          </p:nvSpPr>
          <p:spPr bwMode="auto">
            <a:xfrm>
              <a:off x="4512" y="240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2" name="Line 29"/>
            <p:cNvSpPr>
              <a:spLocks noChangeShapeType="1"/>
            </p:cNvSpPr>
            <p:nvPr/>
          </p:nvSpPr>
          <p:spPr bwMode="auto">
            <a:xfrm flipH="1">
              <a:off x="4128" y="264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3" name="Line 30"/>
            <p:cNvSpPr>
              <a:spLocks noChangeShapeType="1"/>
            </p:cNvSpPr>
            <p:nvPr/>
          </p:nvSpPr>
          <p:spPr bwMode="auto">
            <a:xfrm flipH="1">
              <a:off x="4512" y="264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4" name="Line 31"/>
            <p:cNvSpPr>
              <a:spLocks noChangeShapeType="1"/>
            </p:cNvSpPr>
            <p:nvPr/>
          </p:nvSpPr>
          <p:spPr bwMode="auto">
            <a:xfrm>
              <a:off x="4896" y="264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5" name="Line 32"/>
            <p:cNvSpPr>
              <a:spLocks noChangeShapeType="1"/>
            </p:cNvSpPr>
            <p:nvPr/>
          </p:nvSpPr>
          <p:spPr bwMode="auto">
            <a:xfrm>
              <a:off x="4128" y="264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6" name="Rectangle 33"/>
            <p:cNvSpPr>
              <a:spLocks noChangeArrowheads="1"/>
            </p:cNvSpPr>
            <p:nvPr/>
          </p:nvSpPr>
          <p:spPr bwMode="auto">
            <a:xfrm>
              <a:off x="768" y="2640"/>
              <a:ext cx="52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7" name="Line 34"/>
            <p:cNvSpPr>
              <a:spLocks noChangeShapeType="1"/>
            </p:cNvSpPr>
            <p:nvPr/>
          </p:nvSpPr>
          <p:spPr bwMode="auto">
            <a:xfrm>
              <a:off x="4128" y="32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8" name="Line 35"/>
            <p:cNvSpPr>
              <a:spLocks noChangeShapeType="1"/>
            </p:cNvSpPr>
            <p:nvPr/>
          </p:nvSpPr>
          <p:spPr bwMode="auto">
            <a:xfrm>
              <a:off x="2352" y="321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9" name="Line 36"/>
            <p:cNvSpPr>
              <a:spLocks noChangeShapeType="1"/>
            </p:cNvSpPr>
            <p:nvPr/>
          </p:nvSpPr>
          <p:spPr bwMode="auto">
            <a:xfrm flipH="1">
              <a:off x="1968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0" name="Line 37"/>
            <p:cNvSpPr>
              <a:spLocks noChangeShapeType="1"/>
            </p:cNvSpPr>
            <p:nvPr/>
          </p:nvSpPr>
          <p:spPr bwMode="auto">
            <a:xfrm flipH="1">
              <a:off x="2352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1" name="Line 38"/>
            <p:cNvSpPr>
              <a:spLocks noChangeShapeType="1"/>
            </p:cNvSpPr>
            <p:nvPr/>
          </p:nvSpPr>
          <p:spPr bwMode="auto">
            <a:xfrm flipH="1">
              <a:off x="3744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2" name="Line 39"/>
            <p:cNvSpPr>
              <a:spLocks noChangeShapeType="1"/>
            </p:cNvSpPr>
            <p:nvPr/>
          </p:nvSpPr>
          <p:spPr bwMode="auto">
            <a:xfrm flipH="1">
              <a:off x="4128" y="3408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3" name="Line 40"/>
            <p:cNvSpPr>
              <a:spLocks noChangeShapeType="1"/>
            </p:cNvSpPr>
            <p:nvPr/>
          </p:nvSpPr>
          <p:spPr bwMode="auto">
            <a:xfrm>
              <a:off x="3744" y="34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4" name="Line 41"/>
            <p:cNvSpPr>
              <a:spLocks noChangeShapeType="1"/>
            </p:cNvSpPr>
            <p:nvPr/>
          </p:nvSpPr>
          <p:spPr bwMode="auto">
            <a:xfrm>
              <a:off x="1968" y="34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5" name="Line 42"/>
            <p:cNvSpPr>
              <a:spLocks noChangeShapeType="1"/>
            </p:cNvSpPr>
            <p:nvPr/>
          </p:nvSpPr>
          <p:spPr bwMode="auto">
            <a:xfrm>
              <a:off x="2736" y="34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6" name="Line 43"/>
            <p:cNvSpPr>
              <a:spLocks noChangeShapeType="1"/>
            </p:cNvSpPr>
            <p:nvPr/>
          </p:nvSpPr>
          <p:spPr bwMode="auto">
            <a:xfrm>
              <a:off x="4512" y="340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67" name="Text Box 44"/>
            <p:cNvSpPr txBox="1">
              <a:spLocks noChangeArrowheads="1"/>
            </p:cNvSpPr>
            <p:nvPr/>
          </p:nvSpPr>
          <p:spPr bwMode="auto">
            <a:xfrm>
              <a:off x="768" y="2016"/>
              <a:ext cx="673" cy="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/>
                <a:t>Boundary Node</a:t>
              </a:r>
            </a:p>
          </p:txBody>
        </p:sp>
        <p:sp>
          <p:nvSpPr>
            <p:cNvPr id="26668" name="Text Box 45"/>
            <p:cNvSpPr txBox="1">
              <a:spLocks noChangeArrowheads="1"/>
            </p:cNvSpPr>
            <p:nvPr/>
          </p:nvSpPr>
          <p:spPr bwMode="auto">
            <a:xfrm>
              <a:off x="2400" y="2016"/>
              <a:ext cx="769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/>
                <a:t>Internal Node</a:t>
              </a:r>
            </a:p>
          </p:txBody>
        </p:sp>
        <p:sp>
          <p:nvSpPr>
            <p:cNvPr id="26669" name="Text Box 46"/>
            <p:cNvSpPr txBox="1">
              <a:spLocks noChangeArrowheads="1"/>
            </p:cNvSpPr>
            <p:nvPr/>
          </p:nvSpPr>
          <p:spPr bwMode="auto">
            <a:xfrm>
              <a:off x="4176" y="2016"/>
              <a:ext cx="672" cy="5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/>
                <a:t>Branch</a:t>
              </a:r>
            </a:p>
            <a:p>
              <a:pPr algn="l">
                <a:spcBef>
                  <a:spcPct val="50000"/>
                </a:spcBef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6670" name="Text Box 47"/>
            <p:cNvSpPr txBox="1">
              <a:spLocks noChangeArrowheads="1"/>
            </p:cNvSpPr>
            <p:nvPr/>
          </p:nvSpPr>
          <p:spPr bwMode="auto">
            <a:xfrm>
              <a:off x="720" y="2640"/>
              <a:ext cx="672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Thermo-fluid</a:t>
              </a:r>
            </a:p>
          </p:txBody>
        </p:sp>
        <p:sp>
          <p:nvSpPr>
            <p:cNvPr id="26671" name="Text Box 48"/>
            <p:cNvSpPr txBox="1">
              <a:spLocks noChangeArrowheads="1"/>
            </p:cNvSpPr>
            <p:nvPr/>
          </p:nvSpPr>
          <p:spPr bwMode="auto">
            <a:xfrm>
              <a:off x="2016" y="2928"/>
              <a:ext cx="720" cy="2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/>
                <a:t>Geometric</a:t>
              </a:r>
            </a:p>
          </p:txBody>
        </p:sp>
        <p:sp>
          <p:nvSpPr>
            <p:cNvPr id="26672" name="Text Box 49"/>
            <p:cNvSpPr txBox="1">
              <a:spLocks noChangeArrowheads="1"/>
            </p:cNvSpPr>
            <p:nvPr/>
          </p:nvSpPr>
          <p:spPr bwMode="auto">
            <a:xfrm>
              <a:off x="2928" y="2880"/>
              <a:ext cx="576" cy="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Thermo-fluid</a:t>
              </a:r>
            </a:p>
            <a:p>
              <a:pPr algn="l">
                <a:spcBef>
                  <a:spcPct val="50000"/>
                </a:spcBef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6673" name="Text Box 50"/>
            <p:cNvSpPr txBox="1">
              <a:spLocks noChangeArrowheads="1"/>
            </p:cNvSpPr>
            <p:nvPr/>
          </p:nvSpPr>
          <p:spPr bwMode="auto">
            <a:xfrm>
              <a:off x="4656" y="2880"/>
              <a:ext cx="528" cy="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Thermo-fluid</a:t>
              </a:r>
            </a:p>
          </p:txBody>
        </p:sp>
        <p:sp>
          <p:nvSpPr>
            <p:cNvPr id="26674" name="Rectangle 51"/>
            <p:cNvSpPr>
              <a:spLocks noChangeArrowheads="1"/>
            </p:cNvSpPr>
            <p:nvPr/>
          </p:nvSpPr>
          <p:spPr bwMode="auto">
            <a:xfrm>
              <a:off x="3840" y="2832"/>
              <a:ext cx="576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5" name="Text Box 52"/>
            <p:cNvSpPr txBox="1">
              <a:spLocks noChangeArrowheads="1"/>
            </p:cNvSpPr>
            <p:nvPr/>
          </p:nvSpPr>
          <p:spPr bwMode="auto">
            <a:xfrm>
              <a:off x="3792" y="2928"/>
              <a:ext cx="672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/>
                <a:t>Geometric</a:t>
              </a:r>
            </a:p>
            <a:p>
              <a:pPr algn="l">
                <a:spcBef>
                  <a:spcPct val="50000"/>
                </a:spcBef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6676" name="Text Box 53"/>
            <p:cNvSpPr txBox="1">
              <a:spLocks noChangeArrowheads="1"/>
            </p:cNvSpPr>
            <p:nvPr/>
          </p:nvSpPr>
          <p:spPr bwMode="auto">
            <a:xfrm>
              <a:off x="1679" y="3696"/>
              <a:ext cx="1298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Relational</a:t>
              </a:r>
            </a:p>
          </p:txBody>
        </p:sp>
        <p:sp>
          <p:nvSpPr>
            <p:cNvPr id="26677" name="Text Box 54"/>
            <p:cNvSpPr txBox="1">
              <a:spLocks noChangeArrowheads="1"/>
            </p:cNvSpPr>
            <p:nvPr/>
          </p:nvSpPr>
          <p:spPr bwMode="auto">
            <a:xfrm>
              <a:off x="3456" y="3696"/>
              <a:ext cx="624" cy="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Relational</a:t>
              </a:r>
            </a:p>
            <a:p>
              <a:pPr algn="l">
                <a:spcBef>
                  <a:spcPct val="50000"/>
                </a:spcBef>
              </a:pPr>
              <a:endParaRPr lang="en-US" sz="1200">
                <a:latin typeface="Times New Roman" pitchFamily="18" charset="0"/>
              </a:endParaRPr>
            </a:p>
          </p:txBody>
        </p:sp>
        <p:sp>
          <p:nvSpPr>
            <p:cNvPr id="26678" name="Text Box 55"/>
            <p:cNvSpPr txBox="1">
              <a:spLocks noChangeArrowheads="1"/>
            </p:cNvSpPr>
            <p:nvPr/>
          </p:nvSpPr>
          <p:spPr bwMode="auto">
            <a:xfrm>
              <a:off x="2496" y="3696"/>
              <a:ext cx="816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Quantitative</a:t>
              </a:r>
            </a:p>
          </p:txBody>
        </p:sp>
        <p:sp>
          <p:nvSpPr>
            <p:cNvPr id="26679" name="Rectangle 56"/>
            <p:cNvSpPr>
              <a:spLocks noChangeArrowheads="1"/>
            </p:cNvSpPr>
            <p:nvPr/>
          </p:nvSpPr>
          <p:spPr bwMode="auto">
            <a:xfrm>
              <a:off x="1632" y="3600"/>
              <a:ext cx="576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0" name="Text Box 57"/>
            <p:cNvSpPr txBox="1">
              <a:spLocks noChangeArrowheads="1"/>
            </p:cNvSpPr>
            <p:nvPr/>
          </p:nvSpPr>
          <p:spPr bwMode="auto">
            <a:xfrm>
              <a:off x="4224" y="3696"/>
              <a:ext cx="767" cy="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Quantitative</a:t>
              </a:r>
            </a:p>
          </p:txBody>
        </p:sp>
        <p:sp>
          <p:nvSpPr>
            <p:cNvPr id="26681" name="Rectangle 58"/>
            <p:cNvSpPr>
              <a:spLocks noChangeArrowheads="1"/>
            </p:cNvSpPr>
            <p:nvPr/>
          </p:nvSpPr>
          <p:spPr bwMode="auto">
            <a:xfrm>
              <a:off x="2496" y="3600"/>
              <a:ext cx="576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2" name="Rectangle 59"/>
            <p:cNvSpPr>
              <a:spLocks noChangeArrowheads="1"/>
            </p:cNvSpPr>
            <p:nvPr/>
          </p:nvSpPr>
          <p:spPr bwMode="auto">
            <a:xfrm>
              <a:off x="3456" y="3600"/>
              <a:ext cx="576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3" name="Rectangle 60"/>
            <p:cNvSpPr>
              <a:spLocks noChangeArrowheads="1"/>
            </p:cNvSpPr>
            <p:nvPr/>
          </p:nvSpPr>
          <p:spPr bwMode="auto">
            <a:xfrm>
              <a:off x="4224" y="3600"/>
              <a:ext cx="576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4" name="Text Box 61"/>
            <p:cNvSpPr txBox="1">
              <a:spLocks noChangeArrowheads="1"/>
            </p:cNvSpPr>
            <p:nvPr/>
          </p:nvSpPr>
          <p:spPr bwMode="auto">
            <a:xfrm>
              <a:off x="144" y="1776"/>
              <a:ext cx="1057" cy="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u="sng"/>
                <a:t>ELEMENTS</a:t>
              </a:r>
            </a:p>
          </p:txBody>
        </p:sp>
      </p:grpSp>
      <p:sp>
        <p:nvSpPr>
          <p:cNvPr id="26630" name="Text Box 62"/>
          <p:cNvSpPr txBox="1">
            <a:spLocks noChangeArrowheads="1"/>
          </p:cNvSpPr>
          <p:nvPr/>
        </p:nvSpPr>
        <p:spPr bwMode="auto">
          <a:xfrm>
            <a:off x="1600245" y="693857"/>
            <a:ext cx="66294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400" b="1" dirty="0"/>
              <a:t>DATA STRUCTURE FOR FLOW ANALYSIS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685800" y="457201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dirty="0">
                <a:solidFill>
                  <a:schemeClr val="tx2"/>
                </a:solidFill>
              </a:rPr>
              <a:t>Extended Data Structure for Conjugate Heat Transfer</a:t>
            </a: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228600" y="28575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u="sng"/>
              <a:t>ELEMENTS</a:t>
            </a:r>
          </a:p>
        </p:txBody>
      </p:sp>
      <p:grpSp>
        <p:nvGrpSpPr>
          <p:cNvPr id="27652" name="Group 6"/>
          <p:cNvGrpSpPr>
            <a:grpSpLocks/>
          </p:cNvGrpSpPr>
          <p:nvPr/>
        </p:nvGrpSpPr>
        <p:grpSpPr bwMode="auto">
          <a:xfrm>
            <a:off x="1181100" y="1714500"/>
            <a:ext cx="7239000" cy="3860800"/>
            <a:chOff x="744" y="1080"/>
            <a:chExt cx="4560" cy="2432"/>
          </a:xfrm>
        </p:grpSpPr>
        <p:sp>
          <p:nvSpPr>
            <p:cNvPr id="27653" name="Text Box 7"/>
            <p:cNvSpPr txBox="1">
              <a:spLocks noChangeArrowheads="1"/>
            </p:cNvSpPr>
            <p:nvPr/>
          </p:nvSpPr>
          <p:spPr bwMode="auto">
            <a:xfrm>
              <a:off x="2448" y="1128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/>
                <a:t>Network</a:t>
              </a:r>
            </a:p>
          </p:txBody>
        </p:sp>
        <p:sp>
          <p:nvSpPr>
            <p:cNvPr id="27654" name="Rectangle 8"/>
            <p:cNvSpPr>
              <a:spLocks noChangeArrowheads="1"/>
            </p:cNvSpPr>
            <p:nvPr/>
          </p:nvSpPr>
          <p:spPr bwMode="auto">
            <a:xfrm>
              <a:off x="2400" y="1080"/>
              <a:ext cx="768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55" name="Line 9"/>
            <p:cNvSpPr>
              <a:spLocks noChangeShapeType="1"/>
            </p:cNvSpPr>
            <p:nvPr/>
          </p:nvSpPr>
          <p:spPr bwMode="auto">
            <a:xfrm>
              <a:off x="2784" y="1464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6" name="Line 10"/>
            <p:cNvSpPr>
              <a:spLocks noChangeShapeType="1"/>
            </p:cNvSpPr>
            <p:nvPr/>
          </p:nvSpPr>
          <p:spPr bwMode="auto">
            <a:xfrm>
              <a:off x="4944" y="17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7" name="Line 11"/>
            <p:cNvSpPr>
              <a:spLocks noChangeShapeType="1"/>
            </p:cNvSpPr>
            <p:nvPr/>
          </p:nvSpPr>
          <p:spPr bwMode="auto">
            <a:xfrm>
              <a:off x="1056" y="17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8" name="Line 12"/>
            <p:cNvSpPr>
              <a:spLocks noChangeShapeType="1"/>
            </p:cNvSpPr>
            <p:nvPr/>
          </p:nvSpPr>
          <p:spPr bwMode="auto">
            <a:xfrm flipH="1">
              <a:off x="2784" y="1752"/>
              <a:ext cx="21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9" name="Line 13"/>
            <p:cNvSpPr>
              <a:spLocks noChangeShapeType="1"/>
            </p:cNvSpPr>
            <p:nvPr/>
          </p:nvSpPr>
          <p:spPr bwMode="auto">
            <a:xfrm>
              <a:off x="1824" y="17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0" name="Line 14"/>
            <p:cNvSpPr>
              <a:spLocks noChangeShapeType="1"/>
            </p:cNvSpPr>
            <p:nvPr/>
          </p:nvSpPr>
          <p:spPr bwMode="auto">
            <a:xfrm flipH="1">
              <a:off x="1056" y="1752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1" name="Text Box 15"/>
            <p:cNvSpPr txBox="1">
              <a:spLocks noChangeArrowheads="1"/>
            </p:cNvSpPr>
            <p:nvPr/>
          </p:nvSpPr>
          <p:spPr bwMode="auto">
            <a:xfrm>
              <a:off x="1488" y="2040"/>
              <a:ext cx="576" cy="33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Internal Node</a:t>
              </a:r>
            </a:p>
          </p:txBody>
        </p:sp>
        <p:sp>
          <p:nvSpPr>
            <p:cNvPr id="27662" name="Text Box 16"/>
            <p:cNvSpPr txBox="1">
              <a:spLocks noChangeArrowheads="1"/>
            </p:cNvSpPr>
            <p:nvPr/>
          </p:nvSpPr>
          <p:spPr bwMode="auto">
            <a:xfrm>
              <a:off x="3168" y="2058"/>
              <a:ext cx="480" cy="33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/>
                <a:t>Solid Node</a:t>
              </a:r>
            </a:p>
          </p:txBody>
        </p:sp>
        <p:sp>
          <p:nvSpPr>
            <p:cNvPr id="27663" name="Text Box 17"/>
            <p:cNvSpPr txBox="1">
              <a:spLocks noChangeArrowheads="1"/>
            </p:cNvSpPr>
            <p:nvPr/>
          </p:nvSpPr>
          <p:spPr bwMode="auto">
            <a:xfrm>
              <a:off x="2184" y="2058"/>
              <a:ext cx="528" cy="20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/>
                <a:t>Branch</a:t>
              </a:r>
            </a:p>
          </p:txBody>
        </p:sp>
        <p:sp>
          <p:nvSpPr>
            <p:cNvPr id="27664" name="Text Box 18"/>
            <p:cNvSpPr txBox="1">
              <a:spLocks noChangeArrowheads="1"/>
            </p:cNvSpPr>
            <p:nvPr/>
          </p:nvSpPr>
          <p:spPr bwMode="auto">
            <a:xfrm>
              <a:off x="3792" y="2058"/>
              <a:ext cx="624" cy="33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/>
                <a:t>Ambient Node</a:t>
              </a:r>
            </a:p>
          </p:txBody>
        </p:sp>
        <p:sp>
          <p:nvSpPr>
            <p:cNvPr id="27665" name="Text Box 19"/>
            <p:cNvSpPr txBox="1">
              <a:spLocks noChangeArrowheads="1"/>
            </p:cNvSpPr>
            <p:nvPr/>
          </p:nvSpPr>
          <p:spPr bwMode="auto">
            <a:xfrm>
              <a:off x="744" y="2058"/>
              <a:ext cx="624" cy="33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/>
                <a:t>Boundary Node</a:t>
              </a:r>
            </a:p>
          </p:txBody>
        </p:sp>
        <p:sp>
          <p:nvSpPr>
            <p:cNvPr id="27666" name="Text Box 20"/>
            <p:cNvSpPr txBox="1">
              <a:spLocks noChangeArrowheads="1"/>
            </p:cNvSpPr>
            <p:nvPr/>
          </p:nvSpPr>
          <p:spPr bwMode="auto">
            <a:xfrm>
              <a:off x="4584" y="2058"/>
              <a:ext cx="720" cy="20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400"/>
                <a:t>Conductor</a:t>
              </a:r>
            </a:p>
          </p:txBody>
        </p:sp>
        <p:sp>
          <p:nvSpPr>
            <p:cNvPr id="27667" name="Line 21"/>
            <p:cNvSpPr>
              <a:spLocks noChangeShapeType="1"/>
            </p:cNvSpPr>
            <p:nvPr/>
          </p:nvSpPr>
          <p:spPr bwMode="auto">
            <a:xfrm flipV="1">
              <a:off x="2448" y="1752"/>
              <a:ext cx="0" cy="3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8" name="Line 22"/>
            <p:cNvSpPr>
              <a:spLocks noChangeShapeType="1"/>
            </p:cNvSpPr>
            <p:nvPr/>
          </p:nvSpPr>
          <p:spPr bwMode="auto">
            <a:xfrm>
              <a:off x="3408" y="1752"/>
              <a:ext cx="0" cy="3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9" name="Line 23"/>
            <p:cNvSpPr>
              <a:spLocks noChangeShapeType="1"/>
            </p:cNvSpPr>
            <p:nvPr/>
          </p:nvSpPr>
          <p:spPr bwMode="auto">
            <a:xfrm flipV="1">
              <a:off x="4090" y="175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0" name="Text Box 24"/>
            <p:cNvSpPr txBox="1">
              <a:spLocks noChangeArrowheads="1"/>
            </p:cNvSpPr>
            <p:nvPr/>
          </p:nvSpPr>
          <p:spPr bwMode="auto">
            <a:xfrm>
              <a:off x="1200" y="2640"/>
              <a:ext cx="888" cy="21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/>
                <a:t>Fluid</a:t>
              </a:r>
            </a:p>
          </p:txBody>
        </p:sp>
        <p:sp>
          <p:nvSpPr>
            <p:cNvPr id="27671" name="Line 25"/>
            <p:cNvSpPr>
              <a:spLocks noChangeShapeType="1"/>
            </p:cNvSpPr>
            <p:nvPr/>
          </p:nvSpPr>
          <p:spPr bwMode="auto">
            <a:xfrm flipH="1">
              <a:off x="744" y="2736"/>
              <a:ext cx="6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2" name="Line 26"/>
            <p:cNvSpPr>
              <a:spLocks noChangeShapeType="1"/>
            </p:cNvSpPr>
            <p:nvPr/>
          </p:nvSpPr>
          <p:spPr bwMode="auto">
            <a:xfrm>
              <a:off x="1968" y="2736"/>
              <a:ext cx="7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3" name="Line 27"/>
            <p:cNvSpPr>
              <a:spLocks noChangeShapeType="1"/>
            </p:cNvSpPr>
            <p:nvPr/>
          </p:nvSpPr>
          <p:spPr bwMode="auto">
            <a:xfrm flipH="1">
              <a:off x="3168" y="2741"/>
              <a:ext cx="7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4" name="Text Box 28"/>
            <p:cNvSpPr txBox="1">
              <a:spLocks noChangeArrowheads="1"/>
            </p:cNvSpPr>
            <p:nvPr/>
          </p:nvSpPr>
          <p:spPr bwMode="auto">
            <a:xfrm>
              <a:off x="4032" y="2640"/>
              <a:ext cx="480" cy="21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/>
                <a:t>Solid</a:t>
              </a:r>
            </a:p>
          </p:txBody>
        </p:sp>
        <p:sp>
          <p:nvSpPr>
            <p:cNvPr id="27675" name="Line 29"/>
            <p:cNvSpPr>
              <a:spLocks noChangeShapeType="1"/>
            </p:cNvSpPr>
            <p:nvPr/>
          </p:nvSpPr>
          <p:spPr bwMode="auto">
            <a:xfrm>
              <a:off x="4560" y="2741"/>
              <a:ext cx="7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6" name="Line 30"/>
            <p:cNvSpPr>
              <a:spLocks noChangeShapeType="1"/>
            </p:cNvSpPr>
            <p:nvPr/>
          </p:nvSpPr>
          <p:spPr bwMode="auto">
            <a:xfrm>
              <a:off x="4944" y="2262"/>
              <a:ext cx="0" cy="6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7" name="Line 31"/>
            <p:cNvSpPr>
              <a:spLocks noChangeShapeType="1"/>
            </p:cNvSpPr>
            <p:nvPr/>
          </p:nvSpPr>
          <p:spPr bwMode="auto">
            <a:xfrm flipH="1">
              <a:off x="2088" y="2928"/>
              <a:ext cx="28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8" name="Text Box 32"/>
            <p:cNvSpPr txBox="1">
              <a:spLocks noChangeArrowheads="1"/>
            </p:cNvSpPr>
            <p:nvPr/>
          </p:nvSpPr>
          <p:spPr bwMode="auto">
            <a:xfrm>
              <a:off x="1680" y="3216"/>
              <a:ext cx="720" cy="29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/>
                <a:t>Solid to Solid Conduction</a:t>
              </a:r>
            </a:p>
          </p:txBody>
        </p:sp>
        <p:sp>
          <p:nvSpPr>
            <p:cNvPr id="27679" name="Text Box 33"/>
            <p:cNvSpPr txBox="1">
              <a:spLocks noChangeArrowheads="1"/>
            </p:cNvSpPr>
            <p:nvPr/>
          </p:nvSpPr>
          <p:spPr bwMode="auto">
            <a:xfrm>
              <a:off x="2640" y="3216"/>
              <a:ext cx="768" cy="29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/>
                <a:t>Solid to Solid Radiation</a:t>
              </a:r>
            </a:p>
          </p:txBody>
        </p:sp>
        <p:sp>
          <p:nvSpPr>
            <p:cNvPr id="27680" name="Text Box 34"/>
            <p:cNvSpPr txBox="1">
              <a:spLocks noChangeArrowheads="1"/>
            </p:cNvSpPr>
            <p:nvPr/>
          </p:nvSpPr>
          <p:spPr bwMode="auto">
            <a:xfrm>
              <a:off x="3648" y="3216"/>
              <a:ext cx="720" cy="181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/>
                <a:t>Solid to Fluid</a:t>
              </a:r>
            </a:p>
          </p:txBody>
        </p:sp>
        <p:sp>
          <p:nvSpPr>
            <p:cNvPr id="27681" name="Text Box 35"/>
            <p:cNvSpPr txBox="1">
              <a:spLocks noChangeArrowheads="1"/>
            </p:cNvSpPr>
            <p:nvPr/>
          </p:nvSpPr>
          <p:spPr bwMode="auto">
            <a:xfrm>
              <a:off x="4488" y="3216"/>
              <a:ext cx="816" cy="29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200"/>
                <a:t>Solid to Ambient</a:t>
              </a:r>
            </a:p>
          </p:txBody>
        </p:sp>
        <p:sp>
          <p:nvSpPr>
            <p:cNvPr id="27682" name="Line 36"/>
            <p:cNvSpPr>
              <a:spLocks noChangeShapeType="1"/>
            </p:cNvSpPr>
            <p:nvPr/>
          </p:nvSpPr>
          <p:spPr bwMode="auto">
            <a:xfrm>
              <a:off x="2088" y="292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83" name="Line 37"/>
            <p:cNvSpPr>
              <a:spLocks noChangeShapeType="1"/>
            </p:cNvSpPr>
            <p:nvPr/>
          </p:nvSpPr>
          <p:spPr bwMode="auto">
            <a:xfrm>
              <a:off x="3024" y="292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84" name="Line 38"/>
            <p:cNvSpPr>
              <a:spLocks noChangeShapeType="1"/>
            </p:cNvSpPr>
            <p:nvPr/>
          </p:nvSpPr>
          <p:spPr bwMode="auto">
            <a:xfrm>
              <a:off x="4032" y="292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85" name="Line 39"/>
            <p:cNvSpPr>
              <a:spLocks noChangeShapeType="1"/>
            </p:cNvSpPr>
            <p:nvPr/>
          </p:nvSpPr>
          <p:spPr bwMode="auto">
            <a:xfrm>
              <a:off x="4944" y="292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5"/>
          <p:cNvGrpSpPr>
            <a:grpSpLocks/>
          </p:cNvGrpSpPr>
          <p:nvPr/>
        </p:nvGrpSpPr>
        <p:grpSpPr bwMode="auto">
          <a:xfrm>
            <a:off x="1809750" y="2443163"/>
            <a:ext cx="5410200" cy="3276600"/>
            <a:chOff x="1104" y="1296"/>
            <a:chExt cx="3408" cy="2064"/>
          </a:xfrm>
        </p:grpSpPr>
        <p:sp>
          <p:nvSpPr>
            <p:cNvPr id="28676" name="Rectangle 6"/>
            <p:cNvSpPr>
              <a:spLocks noChangeArrowheads="1"/>
            </p:cNvSpPr>
            <p:nvPr/>
          </p:nvSpPr>
          <p:spPr bwMode="auto">
            <a:xfrm>
              <a:off x="2208" y="2016"/>
              <a:ext cx="864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8677" name="Group 7"/>
            <p:cNvGrpSpPr>
              <a:grpSpLocks/>
            </p:cNvGrpSpPr>
            <p:nvPr/>
          </p:nvGrpSpPr>
          <p:grpSpPr bwMode="auto">
            <a:xfrm>
              <a:off x="3696" y="3024"/>
              <a:ext cx="768" cy="288"/>
              <a:chOff x="2352" y="1248"/>
              <a:chExt cx="768" cy="288"/>
            </a:xfrm>
          </p:grpSpPr>
          <p:sp>
            <p:nvSpPr>
              <p:cNvPr id="28716" name="Rectangle 8"/>
              <p:cNvSpPr>
                <a:spLocks noChangeArrowheads="1"/>
              </p:cNvSpPr>
              <p:nvPr/>
            </p:nvSpPr>
            <p:spPr bwMode="auto">
              <a:xfrm>
                <a:off x="2352" y="1248"/>
                <a:ext cx="576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7" name="Text Box 9"/>
              <p:cNvSpPr txBox="1">
                <a:spLocks noChangeArrowheads="1"/>
              </p:cNvSpPr>
              <p:nvPr/>
            </p:nvSpPr>
            <p:spPr bwMode="auto">
              <a:xfrm>
                <a:off x="2352" y="1296"/>
                <a:ext cx="768" cy="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Entropy</a:t>
                </a:r>
              </a:p>
            </p:txBody>
          </p:sp>
        </p:grpSp>
        <p:grpSp>
          <p:nvGrpSpPr>
            <p:cNvPr id="28678" name="Group 10"/>
            <p:cNvGrpSpPr>
              <a:grpSpLocks/>
            </p:cNvGrpSpPr>
            <p:nvPr/>
          </p:nvGrpSpPr>
          <p:grpSpPr bwMode="auto">
            <a:xfrm>
              <a:off x="2400" y="1296"/>
              <a:ext cx="768" cy="288"/>
              <a:chOff x="2448" y="1488"/>
              <a:chExt cx="768" cy="288"/>
            </a:xfrm>
          </p:grpSpPr>
          <p:sp>
            <p:nvSpPr>
              <p:cNvPr id="28714" name="Rectangle 11"/>
              <p:cNvSpPr>
                <a:spLocks noChangeArrowheads="1"/>
              </p:cNvSpPr>
              <p:nvPr/>
            </p:nvSpPr>
            <p:spPr bwMode="auto">
              <a:xfrm>
                <a:off x="2448" y="1488"/>
                <a:ext cx="624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5" name="Text Box 12"/>
              <p:cNvSpPr txBox="1">
                <a:spLocks noChangeArrowheads="1"/>
              </p:cNvSpPr>
              <p:nvPr/>
            </p:nvSpPr>
            <p:spPr bwMode="auto">
              <a:xfrm>
                <a:off x="2448" y="1536"/>
                <a:ext cx="768" cy="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Temperature</a:t>
                </a:r>
              </a:p>
            </p:txBody>
          </p:sp>
        </p:grpSp>
        <p:grpSp>
          <p:nvGrpSpPr>
            <p:cNvPr id="28679" name="Group 13"/>
            <p:cNvGrpSpPr>
              <a:grpSpLocks/>
            </p:cNvGrpSpPr>
            <p:nvPr/>
          </p:nvGrpSpPr>
          <p:grpSpPr bwMode="auto">
            <a:xfrm>
              <a:off x="3744" y="1344"/>
              <a:ext cx="768" cy="288"/>
              <a:chOff x="2352" y="1248"/>
              <a:chExt cx="768" cy="288"/>
            </a:xfrm>
          </p:grpSpPr>
          <p:sp>
            <p:nvSpPr>
              <p:cNvPr id="28712" name="Rectangle 14"/>
              <p:cNvSpPr>
                <a:spLocks noChangeArrowheads="1"/>
              </p:cNvSpPr>
              <p:nvPr/>
            </p:nvSpPr>
            <p:spPr bwMode="auto">
              <a:xfrm>
                <a:off x="2352" y="1248"/>
                <a:ext cx="576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3" name="Text Box 15"/>
              <p:cNvSpPr txBox="1">
                <a:spLocks noChangeArrowheads="1"/>
              </p:cNvSpPr>
              <p:nvPr/>
            </p:nvSpPr>
            <p:spPr bwMode="auto">
              <a:xfrm>
                <a:off x="2352" y="1296"/>
                <a:ext cx="768" cy="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Density</a:t>
                </a:r>
              </a:p>
            </p:txBody>
          </p:sp>
        </p:grpSp>
        <p:grpSp>
          <p:nvGrpSpPr>
            <p:cNvPr id="28680" name="Group 16"/>
            <p:cNvGrpSpPr>
              <a:grpSpLocks/>
            </p:cNvGrpSpPr>
            <p:nvPr/>
          </p:nvGrpSpPr>
          <p:grpSpPr bwMode="auto">
            <a:xfrm>
              <a:off x="3696" y="1968"/>
              <a:ext cx="768" cy="288"/>
              <a:chOff x="3360" y="2592"/>
              <a:chExt cx="768" cy="288"/>
            </a:xfrm>
          </p:grpSpPr>
          <p:sp>
            <p:nvSpPr>
              <p:cNvPr id="28710" name="Rectangle 17"/>
              <p:cNvSpPr>
                <a:spLocks noChangeArrowheads="1"/>
              </p:cNvSpPr>
              <p:nvPr/>
            </p:nvSpPr>
            <p:spPr bwMode="auto">
              <a:xfrm>
                <a:off x="3360" y="2592"/>
                <a:ext cx="7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1" name="Text Box 18"/>
              <p:cNvSpPr txBox="1">
                <a:spLocks noChangeArrowheads="1"/>
              </p:cNvSpPr>
              <p:nvPr/>
            </p:nvSpPr>
            <p:spPr bwMode="auto">
              <a:xfrm>
                <a:off x="3360" y="2640"/>
                <a:ext cx="768" cy="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Concentration</a:t>
                </a:r>
              </a:p>
            </p:txBody>
          </p:sp>
        </p:grpSp>
        <p:grpSp>
          <p:nvGrpSpPr>
            <p:cNvPr id="28681" name="Group 19"/>
            <p:cNvGrpSpPr>
              <a:grpSpLocks/>
            </p:cNvGrpSpPr>
            <p:nvPr/>
          </p:nvGrpSpPr>
          <p:grpSpPr bwMode="auto">
            <a:xfrm>
              <a:off x="3696" y="2544"/>
              <a:ext cx="768" cy="288"/>
              <a:chOff x="2352" y="1248"/>
              <a:chExt cx="768" cy="288"/>
            </a:xfrm>
          </p:grpSpPr>
          <p:sp>
            <p:nvSpPr>
              <p:cNvPr id="28708" name="Rectangle 20"/>
              <p:cNvSpPr>
                <a:spLocks noChangeArrowheads="1"/>
              </p:cNvSpPr>
              <p:nvPr/>
            </p:nvSpPr>
            <p:spPr bwMode="auto">
              <a:xfrm>
                <a:off x="2352" y="1248"/>
                <a:ext cx="576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09" name="Text Box 21"/>
              <p:cNvSpPr txBox="1">
                <a:spLocks noChangeArrowheads="1"/>
              </p:cNvSpPr>
              <p:nvPr/>
            </p:nvSpPr>
            <p:spPr bwMode="auto">
              <a:xfrm>
                <a:off x="2352" y="1296"/>
                <a:ext cx="768" cy="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Enthalpy</a:t>
                </a:r>
              </a:p>
            </p:txBody>
          </p:sp>
        </p:grpSp>
        <p:grpSp>
          <p:nvGrpSpPr>
            <p:cNvPr id="28682" name="Group 22"/>
            <p:cNvGrpSpPr>
              <a:grpSpLocks/>
            </p:cNvGrpSpPr>
            <p:nvPr/>
          </p:nvGrpSpPr>
          <p:grpSpPr bwMode="auto">
            <a:xfrm>
              <a:off x="1152" y="1344"/>
              <a:ext cx="768" cy="288"/>
              <a:chOff x="2352" y="1248"/>
              <a:chExt cx="768" cy="288"/>
            </a:xfrm>
          </p:grpSpPr>
          <p:sp>
            <p:nvSpPr>
              <p:cNvPr id="28706" name="Rectangle 23"/>
              <p:cNvSpPr>
                <a:spLocks noChangeArrowheads="1"/>
              </p:cNvSpPr>
              <p:nvPr/>
            </p:nvSpPr>
            <p:spPr bwMode="auto">
              <a:xfrm>
                <a:off x="2352" y="1248"/>
                <a:ext cx="576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07" name="Text Box 24"/>
              <p:cNvSpPr txBox="1">
                <a:spLocks noChangeArrowheads="1"/>
              </p:cNvSpPr>
              <p:nvPr/>
            </p:nvSpPr>
            <p:spPr bwMode="auto">
              <a:xfrm>
                <a:off x="2352" y="1296"/>
                <a:ext cx="768" cy="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Pressure</a:t>
                </a:r>
              </a:p>
            </p:txBody>
          </p:sp>
        </p:grpSp>
        <p:grpSp>
          <p:nvGrpSpPr>
            <p:cNvPr id="28683" name="Group 25"/>
            <p:cNvGrpSpPr>
              <a:grpSpLocks/>
            </p:cNvGrpSpPr>
            <p:nvPr/>
          </p:nvGrpSpPr>
          <p:grpSpPr bwMode="auto">
            <a:xfrm>
              <a:off x="2304" y="3072"/>
              <a:ext cx="768" cy="288"/>
              <a:chOff x="1248" y="1104"/>
              <a:chExt cx="768" cy="288"/>
            </a:xfrm>
          </p:grpSpPr>
          <p:sp>
            <p:nvSpPr>
              <p:cNvPr id="28704" name="Rectangle 26"/>
              <p:cNvSpPr>
                <a:spLocks noChangeArrowheads="1"/>
              </p:cNvSpPr>
              <p:nvPr/>
            </p:nvSpPr>
            <p:spPr bwMode="auto">
              <a:xfrm>
                <a:off x="1248" y="1104"/>
                <a:ext cx="7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05" name="Text Box 27"/>
              <p:cNvSpPr txBox="1">
                <a:spLocks noChangeArrowheads="1"/>
              </p:cNvSpPr>
              <p:nvPr/>
            </p:nvSpPr>
            <p:spPr bwMode="auto">
              <a:xfrm>
                <a:off x="1248" y="1152"/>
                <a:ext cx="768" cy="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Gas Constant</a:t>
                </a:r>
              </a:p>
            </p:txBody>
          </p:sp>
        </p:grpSp>
        <p:grpSp>
          <p:nvGrpSpPr>
            <p:cNvPr id="28684" name="Group 28"/>
            <p:cNvGrpSpPr>
              <a:grpSpLocks/>
            </p:cNvGrpSpPr>
            <p:nvPr/>
          </p:nvGrpSpPr>
          <p:grpSpPr bwMode="auto">
            <a:xfrm>
              <a:off x="1104" y="1920"/>
              <a:ext cx="768" cy="288"/>
              <a:chOff x="2352" y="1248"/>
              <a:chExt cx="768" cy="288"/>
            </a:xfrm>
          </p:grpSpPr>
          <p:sp>
            <p:nvSpPr>
              <p:cNvPr id="28702" name="Rectangle 29"/>
              <p:cNvSpPr>
                <a:spLocks noChangeArrowheads="1"/>
              </p:cNvSpPr>
              <p:nvPr/>
            </p:nvSpPr>
            <p:spPr bwMode="auto">
              <a:xfrm>
                <a:off x="2352" y="1248"/>
                <a:ext cx="576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03" name="Text Box 30"/>
              <p:cNvSpPr txBox="1">
                <a:spLocks noChangeArrowheads="1"/>
              </p:cNvSpPr>
              <p:nvPr/>
            </p:nvSpPr>
            <p:spPr bwMode="auto">
              <a:xfrm>
                <a:off x="2352" y="1296"/>
                <a:ext cx="768" cy="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Viscosity</a:t>
                </a:r>
              </a:p>
            </p:txBody>
          </p:sp>
        </p:grpSp>
        <p:grpSp>
          <p:nvGrpSpPr>
            <p:cNvPr id="28685" name="Group 31"/>
            <p:cNvGrpSpPr>
              <a:grpSpLocks/>
            </p:cNvGrpSpPr>
            <p:nvPr/>
          </p:nvGrpSpPr>
          <p:grpSpPr bwMode="auto">
            <a:xfrm>
              <a:off x="1104" y="2448"/>
              <a:ext cx="768" cy="288"/>
              <a:chOff x="1824" y="2208"/>
              <a:chExt cx="768" cy="288"/>
            </a:xfrm>
          </p:grpSpPr>
          <p:sp>
            <p:nvSpPr>
              <p:cNvPr id="28700" name="Rectangle 32"/>
              <p:cNvSpPr>
                <a:spLocks noChangeArrowheads="1"/>
              </p:cNvSpPr>
              <p:nvPr/>
            </p:nvSpPr>
            <p:spPr bwMode="auto">
              <a:xfrm>
                <a:off x="1824" y="2208"/>
                <a:ext cx="624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01" name="Text Box 33"/>
              <p:cNvSpPr txBox="1">
                <a:spLocks noChangeArrowheads="1"/>
              </p:cNvSpPr>
              <p:nvPr/>
            </p:nvSpPr>
            <p:spPr bwMode="auto">
              <a:xfrm>
                <a:off x="1824" y="2256"/>
                <a:ext cx="768" cy="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Conductivity</a:t>
                </a:r>
              </a:p>
            </p:txBody>
          </p:sp>
        </p:grpSp>
        <p:grpSp>
          <p:nvGrpSpPr>
            <p:cNvPr id="28686" name="Group 34"/>
            <p:cNvGrpSpPr>
              <a:grpSpLocks/>
            </p:cNvGrpSpPr>
            <p:nvPr/>
          </p:nvGrpSpPr>
          <p:grpSpPr bwMode="auto">
            <a:xfrm>
              <a:off x="1104" y="3072"/>
              <a:ext cx="768" cy="288"/>
              <a:chOff x="1344" y="3024"/>
              <a:chExt cx="768" cy="288"/>
            </a:xfrm>
          </p:grpSpPr>
          <p:sp>
            <p:nvSpPr>
              <p:cNvPr id="28698" name="Rectangle 35"/>
              <p:cNvSpPr>
                <a:spLocks noChangeArrowheads="1"/>
              </p:cNvSpPr>
              <p:nvPr/>
            </p:nvSpPr>
            <p:spPr bwMode="auto">
              <a:xfrm>
                <a:off x="1344" y="3024"/>
                <a:ext cx="720" cy="28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699" name="Text Box 36"/>
              <p:cNvSpPr txBox="1">
                <a:spLocks noChangeArrowheads="1"/>
              </p:cNvSpPr>
              <p:nvPr/>
            </p:nvSpPr>
            <p:spPr bwMode="auto">
              <a:xfrm>
                <a:off x="1344" y="3072"/>
                <a:ext cx="768" cy="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200"/>
                  <a:t>Sp. Heat Ratio</a:t>
                </a:r>
              </a:p>
            </p:txBody>
          </p:sp>
        </p:grpSp>
        <p:sp>
          <p:nvSpPr>
            <p:cNvPr id="28687" name="Text Box 37"/>
            <p:cNvSpPr txBox="1">
              <a:spLocks noChangeArrowheads="1"/>
            </p:cNvSpPr>
            <p:nvPr/>
          </p:nvSpPr>
          <p:spPr bwMode="auto">
            <a:xfrm>
              <a:off x="2304" y="2064"/>
              <a:ext cx="672" cy="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Thermo- fluid</a:t>
              </a:r>
            </a:p>
          </p:txBody>
        </p:sp>
        <p:sp>
          <p:nvSpPr>
            <p:cNvPr id="28688" name="Line 38"/>
            <p:cNvSpPr>
              <a:spLocks noChangeShapeType="1"/>
            </p:cNvSpPr>
            <p:nvPr/>
          </p:nvSpPr>
          <p:spPr bwMode="auto">
            <a:xfrm flipH="1" flipV="1">
              <a:off x="1728" y="1632"/>
              <a:ext cx="48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89" name="Line 39"/>
            <p:cNvSpPr>
              <a:spLocks noChangeShapeType="1"/>
            </p:cNvSpPr>
            <p:nvPr/>
          </p:nvSpPr>
          <p:spPr bwMode="auto">
            <a:xfrm flipV="1">
              <a:off x="2688" y="1584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0" name="Line 40"/>
            <p:cNvSpPr>
              <a:spLocks noChangeShapeType="1"/>
            </p:cNvSpPr>
            <p:nvPr/>
          </p:nvSpPr>
          <p:spPr bwMode="auto">
            <a:xfrm flipV="1">
              <a:off x="3072" y="1632"/>
              <a:ext cx="672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1" name="Line 41"/>
            <p:cNvSpPr>
              <a:spLocks noChangeShapeType="1"/>
            </p:cNvSpPr>
            <p:nvPr/>
          </p:nvSpPr>
          <p:spPr bwMode="auto">
            <a:xfrm flipH="1">
              <a:off x="3072" y="2112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2" name="Line 42"/>
            <p:cNvSpPr>
              <a:spLocks noChangeShapeType="1"/>
            </p:cNvSpPr>
            <p:nvPr/>
          </p:nvSpPr>
          <p:spPr bwMode="auto">
            <a:xfrm>
              <a:off x="3072" y="2544"/>
              <a:ext cx="624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3" name="Line 43"/>
            <p:cNvSpPr>
              <a:spLocks noChangeShapeType="1"/>
            </p:cNvSpPr>
            <p:nvPr/>
          </p:nvSpPr>
          <p:spPr bwMode="auto">
            <a:xfrm>
              <a:off x="3072" y="2304"/>
              <a:ext cx="624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4" name="Line 44"/>
            <p:cNvSpPr>
              <a:spLocks noChangeShapeType="1"/>
            </p:cNvSpPr>
            <p:nvPr/>
          </p:nvSpPr>
          <p:spPr bwMode="auto">
            <a:xfrm>
              <a:off x="2688" y="2544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5" name="Line 45"/>
            <p:cNvSpPr>
              <a:spLocks noChangeShapeType="1"/>
            </p:cNvSpPr>
            <p:nvPr/>
          </p:nvSpPr>
          <p:spPr bwMode="auto">
            <a:xfrm flipH="1">
              <a:off x="1824" y="2544"/>
              <a:ext cx="384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6" name="Line 46"/>
            <p:cNvSpPr>
              <a:spLocks noChangeShapeType="1"/>
            </p:cNvSpPr>
            <p:nvPr/>
          </p:nvSpPr>
          <p:spPr bwMode="auto">
            <a:xfrm flipH="1">
              <a:off x="1728" y="2304"/>
              <a:ext cx="48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97" name="Line 47"/>
            <p:cNvSpPr>
              <a:spLocks noChangeShapeType="1"/>
            </p:cNvSpPr>
            <p:nvPr/>
          </p:nvSpPr>
          <p:spPr bwMode="auto">
            <a:xfrm flipH="1" flipV="1">
              <a:off x="1680" y="2064"/>
              <a:ext cx="52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675" name="Text Box 48"/>
          <p:cNvSpPr txBox="1">
            <a:spLocks noChangeArrowheads="1"/>
          </p:cNvSpPr>
          <p:nvPr/>
        </p:nvSpPr>
        <p:spPr bwMode="auto">
          <a:xfrm>
            <a:off x="838200" y="914400"/>
            <a:ext cx="7916863" cy="7096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2000" b="1">
                <a:solidFill>
                  <a:schemeClr val="tx2"/>
                </a:solidFill>
              </a:rPr>
              <a:t>INTERNAL &amp; BOUNDARY NODE THERMOFLUID  PROPERTIES</a:t>
            </a:r>
            <a:r>
              <a:rPr lang="en-US" sz="3200">
                <a:solidFill>
                  <a:schemeClr val="tx2"/>
                </a:solidFill>
              </a:rPr>
              <a:t/>
            </a:r>
            <a:br>
              <a:rPr lang="en-US" sz="3200">
                <a:solidFill>
                  <a:schemeClr val="tx2"/>
                </a:solidFill>
              </a:rPr>
            </a:br>
            <a:endParaRPr lang="en-US" sz="1600">
              <a:solidFill>
                <a:schemeClr val="tx2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4"/>
          <p:cNvGrpSpPr>
            <a:grpSpLocks/>
          </p:cNvGrpSpPr>
          <p:nvPr/>
        </p:nvGrpSpPr>
        <p:grpSpPr bwMode="auto">
          <a:xfrm>
            <a:off x="1016000" y="1604963"/>
            <a:ext cx="7146925" cy="4610100"/>
            <a:chOff x="517" y="1104"/>
            <a:chExt cx="4502" cy="2904"/>
          </a:xfrm>
        </p:grpSpPr>
        <p:sp>
          <p:nvSpPr>
            <p:cNvPr id="29700" name="Rectangle 5"/>
            <p:cNvSpPr>
              <a:spLocks noChangeArrowheads="1"/>
            </p:cNvSpPr>
            <p:nvPr/>
          </p:nvSpPr>
          <p:spPr bwMode="auto">
            <a:xfrm>
              <a:off x="1008" y="1872"/>
              <a:ext cx="76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1" name="Rectangle 6"/>
            <p:cNvSpPr>
              <a:spLocks noChangeArrowheads="1"/>
            </p:cNvSpPr>
            <p:nvPr/>
          </p:nvSpPr>
          <p:spPr bwMode="auto">
            <a:xfrm>
              <a:off x="2496" y="1104"/>
              <a:ext cx="768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02" name="Rectangle 7"/>
            <p:cNvSpPr>
              <a:spLocks noChangeArrowheads="1"/>
            </p:cNvSpPr>
            <p:nvPr/>
          </p:nvSpPr>
          <p:spPr bwMode="auto">
            <a:xfrm flipV="1">
              <a:off x="3984" y="1824"/>
              <a:ext cx="768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9703" name="Group 8"/>
            <p:cNvGrpSpPr>
              <a:grpSpLocks/>
            </p:cNvGrpSpPr>
            <p:nvPr/>
          </p:nvGrpSpPr>
          <p:grpSpPr bwMode="auto">
            <a:xfrm>
              <a:off x="528" y="2688"/>
              <a:ext cx="960" cy="384"/>
              <a:chOff x="528" y="2688"/>
              <a:chExt cx="960" cy="384"/>
            </a:xfrm>
          </p:grpSpPr>
          <p:sp>
            <p:nvSpPr>
              <p:cNvPr id="29730" name="Rectangle 9"/>
              <p:cNvSpPr>
                <a:spLocks noChangeArrowheads="1"/>
              </p:cNvSpPr>
              <p:nvPr/>
            </p:nvSpPr>
            <p:spPr bwMode="auto">
              <a:xfrm>
                <a:off x="528" y="2688"/>
                <a:ext cx="768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31" name="Text Box 10"/>
              <p:cNvSpPr txBox="1">
                <a:spLocks noChangeArrowheads="1"/>
              </p:cNvSpPr>
              <p:nvPr/>
            </p:nvSpPr>
            <p:spPr bwMode="auto">
              <a:xfrm>
                <a:off x="576" y="2784"/>
                <a:ext cx="912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Times New Roman" pitchFamily="18" charset="0"/>
                  </a:rPr>
                  <a:t>NUMBR(I )</a:t>
                </a:r>
              </a:p>
            </p:txBody>
          </p:sp>
        </p:grpSp>
        <p:grpSp>
          <p:nvGrpSpPr>
            <p:cNvPr id="29704" name="Group 11"/>
            <p:cNvGrpSpPr>
              <a:grpSpLocks/>
            </p:cNvGrpSpPr>
            <p:nvPr/>
          </p:nvGrpSpPr>
          <p:grpSpPr bwMode="auto">
            <a:xfrm>
              <a:off x="1680" y="2688"/>
              <a:ext cx="1440" cy="864"/>
              <a:chOff x="1680" y="2688"/>
              <a:chExt cx="1440" cy="864"/>
            </a:xfrm>
          </p:grpSpPr>
          <p:sp>
            <p:nvSpPr>
              <p:cNvPr id="29724" name="Rectangle 12"/>
              <p:cNvSpPr>
                <a:spLocks noChangeArrowheads="1"/>
              </p:cNvSpPr>
              <p:nvPr/>
            </p:nvSpPr>
            <p:spPr bwMode="auto">
              <a:xfrm>
                <a:off x="1680" y="2688"/>
                <a:ext cx="1296" cy="86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25" name="Line 13"/>
              <p:cNvSpPr>
                <a:spLocks noChangeShapeType="1"/>
              </p:cNvSpPr>
              <p:nvPr/>
            </p:nvSpPr>
            <p:spPr bwMode="auto">
              <a:xfrm>
                <a:off x="1680" y="2880"/>
                <a:ext cx="12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6" name="Line 14"/>
              <p:cNvSpPr>
                <a:spLocks noChangeShapeType="1"/>
              </p:cNvSpPr>
              <p:nvPr/>
            </p:nvSpPr>
            <p:spPr bwMode="auto">
              <a:xfrm>
                <a:off x="1680" y="3120"/>
                <a:ext cx="12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7" name="Line 15"/>
              <p:cNvSpPr>
                <a:spLocks noChangeShapeType="1"/>
              </p:cNvSpPr>
              <p:nvPr/>
            </p:nvSpPr>
            <p:spPr bwMode="auto">
              <a:xfrm>
                <a:off x="1680" y="3360"/>
                <a:ext cx="12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728" name="Text Box 16"/>
              <p:cNvSpPr txBox="1">
                <a:spLocks noChangeArrowheads="1"/>
              </p:cNvSpPr>
              <p:nvPr/>
            </p:nvSpPr>
            <p:spPr bwMode="auto">
              <a:xfrm>
                <a:off x="1776" y="2688"/>
                <a:ext cx="1344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 dirty="0">
                    <a:latin typeface="Times New Roman" pitchFamily="18" charset="0"/>
                  </a:rPr>
                  <a:t>NAMEBR(I, 1)</a:t>
                </a:r>
              </a:p>
            </p:txBody>
          </p:sp>
          <p:sp>
            <p:nvSpPr>
              <p:cNvPr id="29729" name="Text Box 17"/>
              <p:cNvSpPr txBox="1">
                <a:spLocks noChangeArrowheads="1"/>
              </p:cNvSpPr>
              <p:nvPr/>
            </p:nvSpPr>
            <p:spPr bwMode="auto">
              <a:xfrm>
                <a:off x="1776" y="2880"/>
                <a:ext cx="1056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Times New Roman" pitchFamily="18" charset="0"/>
                  </a:rPr>
                  <a:t>NAMEBR(I, 2)</a:t>
                </a:r>
              </a:p>
              <a:p>
                <a:pPr algn="l">
                  <a:spcBef>
                    <a:spcPct val="50000"/>
                  </a:spcBef>
                </a:pPr>
                <a:endParaRPr lang="en-US" sz="2400">
                  <a:latin typeface="Times New Roman" pitchFamily="18" charset="0"/>
                </a:endParaRPr>
              </a:p>
            </p:txBody>
          </p:sp>
        </p:grpSp>
        <p:sp>
          <p:nvSpPr>
            <p:cNvPr id="29705" name="Text Box 18"/>
            <p:cNvSpPr txBox="1">
              <a:spLocks noChangeArrowheads="1"/>
            </p:cNvSpPr>
            <p:nvPr/>
          </p:nvSpPr>
          <p:spPr bwMode="auto">
            <a:xfrm>
              <a:off x="1728" y="3360"/>
              <a:ext cx="1536" cy="5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Times New Roman" pitchFamily="18" charset="0"/>
                </a:rPr>
                <a:t>NAMEBR(I, NUMBR(I))</a:t>
              </a:r>
            </a:p>
            <a:p>
              <a:pPr algn="l">
                <a:spcBef>
                  <a:spcPct val="50000"/>
                </a:spcBef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29706" name="Text Box 19"/>
            <p:cNvSpPr txBox="1">
              <a:spLocks noChangeArrowheads="1"/>
            </p:cNvSpPr>
            <p:nvPr/>
          </p:nvSpPr>
          <p:spPr bwMode="auto">
            <a:xfrm>
              <a:off x="1776" y="3024"/>
              <a:ext cx="1728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</a:rPr>
                <a:t>………..</a:t>
              </a:r>
            </a:p>
          </p:txBody>
        </p:sp>
        <p:sp>
          <p:nvSpPr>
            <p:cNvPr id="29707" name="Line 20"/>
            <p:cNvSpPr>
              <a:spLocks noChangeShapeType="1"/>
            </p:cNvSpPr>
            <p:nvPr/>
          </p:nvSpPr>
          <p:spPr bwMode="auto">
            <a:xfrm>
              <a:off x="1440" y="1680"/>
              <a:ext cx="29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8" name="Line 21"/>
            <p:cNvSpPr>
              <a:spLocks noChangeShapeType="1"/>
            </p:cNvSpPr>
            <p:nvPr/>
          </p:nvSpPr>
          <p:spPr bwMode="auto">
            <a:xfrm>
              <a:off x="2880" y="148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09" name="Line 22"/>
            <p:cNvSpPr>
              <a:spLocks noChangeShapeType="1"/>
            </p:cNvSpPr>
            <p:nvPr/>
          </p:nvSpPr>
          <p:spPr bwMode="auto">
            <a:xfrm>
              <a:off x="1440" y="1680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0" name="Line 23"/>
            <p:cNvSpPr>
              <a:spLocks noChangeShapeType="1"/>
            </p:cNvSpPr>
            <p:nvPr/>
          </p:nvSpPr>
          <p:spPr bwMode="auto">
            <a:xfrm>
              <a:off x="4416" y="1680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9711" name="Group 24"/>
            <p:cNvGrpSpPr>
              <a:grpSpLocks/>
            </p:cNvGrpSpPr>
            <p:nvPr/>
          </p:nvGrpSpPr>
          <p:grpSpPr bwMode="auto">
            <a:xfrm>
              <a:off x="4032" y="2592"/>
              <a:ext cx="960" cy="384"/>
              <a:chOff x="528" y="2688"/>
              <a:chExt cx="960" cy="384"/>
            </a:xfrm>
          </p:grpSpPr>
          <p:sp>
            <p:nvSpPr>
              <p:cNvPr id="29722" name="Rectangle 25"/>
              <p:cNvSpPr>
                <a:spLocks noChangeArrowheads="1"/>
              </p:cNvSpPr>
              <p:nvPr/>
            </p:nvSpPr>
            <p:spPr bwMode="auto">
              <a:xfrm>
                <a:off x="528" y="2688"/>
                <a:ext cx="768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723" name="Text Box 26"/>
              <p:cNvSpPr txBox="1">
                <a:spLocks noChangeArrowheads="1"/>
              </p:cNvSpPr>
              <p:nvPr/>
            </p:nvSpPr>
            <p:spPr bwMode="auto">
              <a:xfrm>
                <a:off x="576" y="2784"/>
                <a:ext cx="912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/>
                  <a:t>VOLUME</a:t>
                </a:r>
              </a:p>
            </p:txBody>
          </p:sp>
        </p:grpSp>
        <p:sp>
          <p:nvSpPr>
            <p:cNvPr id="29712" name="Text Box 27"/>
            <p:cNvSpPr txBox="1">
              <a:spLocks noChangeArrowheads="1"/>
            </p:cNvSpPr>
            <p:nvPr/>
          </p:nvSpPr>
          <p:spPr bwMode="auto">
            <a:xfrm>
              <a:off x="2544" y="1200"/>
              <a:ext cx="1008" cy="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/>
                <a:t>Geometric</a:t>
              </a:r>
            </a:p>
          </p:txBody>
        </p:sp>
        <p:sp>
          <p:nvSpPr>
            <p:cNvPr id="29713" name="Text Box 28"/>
            <p:cNvSpPr txBox="1">
              <a:spLocks noChangeArrowheads="1"/>
            </p:cNvSpPr>
            <p:nvPr/>
          </p:nvSpPr>
          <p:spPr bwMode="auto">
            <a:xfrm>
              <a:off x="1008" y="1968"/>
              <a:ext cx="816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/>
                <a:t>Relational</a:t>
              </a:r>
            </a:p>
          </p:txBody>
        </p:sp>
        <p:sp>
          <p:nvSpPr>
            <p:cNvPr id="29714" name="Text Box 29"/>
            <p:cNvSpPr txBox="1">
              <a:spLocks noChangeArrowheads="1"/>
            </p:cNvSpPr>
            <p:nvPr/>
          </p:nvSpPr>
          <p:spPr bwMode="auto">
            <a:xfrm>
              <a:off x="3984" y="1968"/>
              <a:ext cx="912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/>
                <a:t>Quantitative</a:t>
              </a:r>
            </a:p>
          </p:txBody>
        </p:sp>
        <p:sp>
          <p:nvSpPr>
            <p:cNvPr id="29715" name="Line 30"/>
            <p:cNvSpPr>
              <a:spLocks noChangeShapeType="1"/>
            </p:cNvSpPr>
            <p:nvPr/>
          </p:nvSpPr>
          <p:spPr bwMode="auto">
            <a:xfrm>
              <a:off x="864" y="2496"/>
              <a:ext cx="13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6" name="Line 31"/>
            <p:cNvSpPr>
              <a:spLocks noChangeShapeType="1"/>
            </p:cNvSpPr>
            <p:nvPr/>
          </p:nvSpPr>
          <p:spPr bwMode="auto">
            <a:xfrm>
              <a:off x="1344" y="225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7" name="Line 32"/>
            <p:cNvSpPr>
              <a:spLocks noChangeShapeType="1"/>
            </p:cNvSpPr>
            <p:nvPr/>
          </p:nvSpPr>
          <p:spPr bwMode="auto">
            <a:xfrm>
              <a:off x="864" y="249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8" name="Line 33"/>
            <p:cNvSpPr>
              <a:spLocks noChangeShapeType="1"/>
            </p:cNvSpPr>
            <p:nvPr/>
          </p:nvSpPr>
          <p:spPr bwMode="auto">
            <a:xfrm>
              <a:off x="2256" y="249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19" name="Line 34"/>
            <p:cNvSpPr>
              <a:spLocks noChangeShapeType="1"/>
            </p:cNvSpPr>
            <p:nvPr/>
          </p:nvSpPr>
          <p:spPr bwMode="auto">
            <a:xfrm>
              <a:off x="4368" y="225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720" name="Text Box 35"/>
            <p:cNvSpPr txBox="1">
              <a:spLocks noChangeArrowheads="1"/>
            </p:cNvSpPr>
            <p:nvPr/>
          </p:nvSpPr>
          <p:spPr bwMode="auto">
            <a:xfrm>
              <a:off x="517" y="3663"/>
              <a:ext cx="2016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dirty="0">
                  <a:latin typeface="Times New Roman" pitchFamily="18" charset="0"/>
                </a:rPr>
                <a:t>NUMBR – Number of branches connected to the node</a:t>
              </a:r>
            </a:p>
          </p:txBody>
        </p:sp>
        <p:sp>
          <p:nvSpPr>
            <p:cNvPr id="29721" name="Text Box 36"/>
            <p:cNvSpPr txBox="1">
              <a:spLocks noChangeArrowheads="1"/>
            </p:cNvSpPr>
            <p:nvPr/>
          </p:nvSpPr>
          <p:spPr bwMode="auto">
            <a:xfrm>
              <a:off x="2571" y="3672"/>
              <a:ext cx="2448" cy="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dirty="0">
                  <a:latin typeface="Times New Roman" pitchFamily="18" charset="0"/>
                </a:rPr>
                <a:t>NAMEBR – Name of the branches connected to the node</a:t>
              </a:r>
            </a:p>
          </p:txBody>
        </p:sp>
      </p:grpSp>
      <p:sp>
        <p:nvSpPr>
          <p:cNvPr id="29699" name="Text Box 38"/>
          <p:cNvSpPr txBox="1">
            <a:spLocks noChangeArrowheads="1"/>
          </p:cNvSpPr>
          <p:nvPr/>
        </p:nvSpPr>
        <p:spPr bwMode="auto">
          <a:xfrm>
            <a:off x="1219200" y="609600"/>
            <a:ext cx="6248400" cy="5270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000" b="1">
                <a:solidFill>
                  <a:schemeClr val="tx2"/>
                </a:solidFill>
              </a:rPr>
              <a:t>INTERNAL NODE GEOMETRIC PROPERTIES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5334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000" b="1">
                <a:solidFill>
                  <a:schemeClr val="tx2"/>
                </a:solidFill>
              </a:rPr>
              <a:t>EXAMPLE OF NODE RELATIONAL PROPERTY</a:t>
            </a:r>
          </a:p>
        </p:txBody>
      </p:sp>
      <p:grpSp>
        <p:nvGrpSpPr>
          <p:cNvPr id="30723" name="Group 5"/>
          <p:cNvGrpSpPr>
            <a:grpSpLocks/>
          </p:cNvGrpSpPr>
          <p:nvPr/>
        </p:nvGrpSpPr>
        <p:grpSpPr bwMode="auto">
          <a:xfrm>
            <a:off x="2133600" y="2362200"/>
            <a:ext cx="4191000" cy="1501775"/>
            <a:chOff x="960" y="2064"/>
            <a:chExt cx="2640" cy="946"/>
          </a:xfrm>
        </p:grpSpPr>
        <p:sp>
          <p:nvSpPr>
            <p:cNvPr id="30727" name="Rectangle 6"/>
            <p:cNvSpPr>
              <a:spLocks noChangeArrowheads="1"/>
            </p:cNvSpPr>
            <p:nvPr/>
          </p:nvSpPr>
          <p:spPr bwMode="auto">
            <a:xfrm>
              <a:off x="2448" y="244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8" name="Rectangle 7"/>
            <p:cNvSpPr>
              <a:spLocks noChangeArrowheads="1"/>
            </p:cNvSpPr>
            <p:nvPr/>
          </p:nvSpPr>
          <p:spPr bwMode="auto">
            <a:xfrm>
              <a:off x="1824" y="244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9" name="Oval 8"/>
            <p:cNvSpPr>
              <a:spLocks noChangeArrowheads="1"/>
            </p:cNvSpPr>
            <p:nvPr/>
          </p:nvSpPr>
          <p:spPr bwMode="auto">
            <a:xfrm rot="1217639">
              <a:off x="1402" y="2293"/>
              <a:ext cx="220" cy="11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0" name="Line 9"/>
            <p:cNvSpPr>
              <a:spLocks noChangeShapeType="1"/>
            </p:cNvSpPr>
            <p:nvPr/>
          </p:nvSpPr>
          <p:spPr bwMode="auto">
            <a:xfrm rot="1217639">
              <a:off x="1608" y="2427"/>
              <a:ext cx="2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1" name="Line 10"/>
            <p:cNvSpPr>
              <a:spLocks noChangeShapeType="1"/>
            </p:cNvSpPr>
            <p:nvPr/>
          </p:nvSpPr>
          <p:spPr bwMode="auto">
            <a:xfrm rot="1217639">
              <a:off x="1196" y="2275"/>
              <a:ext cx="2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2" name="Oval 11"/>
            <p:cNvSpPr>
              <a:spLocks noChangeArrowheads="1"/>
            </p:cNvSpPr>
            <p:nvPr/>
          </p:nvSpPr>
          <p:spPr bwMode="auto">
            <a:xfrm>
              <a:off x="2160" y="2496"/>
              <a:ext cx="144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3" name="Line 12"/>
            <p:cNvSpPr>
              <a:spLocks noChangeShapeType="1"/>
            </p:cNvSpPr>
            <p:nvPr/>
          </p:nvSpPr>
          <p:spPr bwMode="auto">
            <a:xfrm>
              <a:off x="2304" y="2544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4" name="Line 13"/>
            <p:cNvSpPr>
              <a:spLocks noChangeShapeType="1"/>
            </p:cNvSpPr>
            <p:nvPr/>
          </p:nvSpPr>
          <p:spPr bwMode="auto">
            <a:xfrm>
              <a:off x="2016" y="2544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5" name="Oval 14"/>
            <p:cNvSpPr>
              <a:spLocks noChangeArrowheads="1"/>
            </p:cNvSpPr>
            <p:nvPr/>
          </p:nvSpPr>
          <p:spPr bwMode="auto">
            <a:xfrm rot="-1584855">
              <a:off x="1448" y="2698"/>
              <a:ext cx="209" cy="12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6" name="Line 15"/>
            <p:cNvSpPr>
              <a:spLocks noChangeShapeType="1"/>
            </p:cNvSpPr>
            <p:nvPr/>
          </p:nvSpPr>
          <p:spPr bwMode="auto">
            <a:xfrm rot="-1584855">
              <a:off x="1635" y="2665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7" name="Line 16"/>
            <p:cNvSpPr>
              <a:spLocks noChangeShapeType="1"/>
            </p:cNvSpPr>
            <p:nvPr/>
          </p:nvSpPr>
          <p:spPr bwMode="auto">
            <a:xfrm rot="-1584855">
              <a:off x="1259" y="28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8" name="Oval 17"/>
            <p:cNvSpPr>
              <a:spLocks noChangeArrowheads="1"/>
            </p:cNvSpPr>
            <p:nvPr/>
          </p:nvSpPr>
          <p:spPr bwMode="auto">
            <a:xfrm>
              <a:off x="1393" y="2496"/>
              <a:ext cx="21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9" name="Line 18"/>
            <p:cNvSpPr>
              <a:spLocks noChangeShapeType="1"/>
            </p:cNvSpPr>
            <p:nvPr/>
          </p:nvSpPr>
          <p:spPr bwMode="auto">
            <a:xfrm>
              <a:off x="1609" y="2544"/>
              <a:ext cx="2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0" name="Line 19"/>
            <p:cNvSpPr>
              <a:spLocks noChangeShapeType="1"/>
            </p:cNvSpPr>
            <p:nvPr/>
          </p:nvSpPr>
          <p:spPr bwMode="auto">
            <a:xfrm>
              <a:off x="1178" y="2544"/>
              <a:ext cx="2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1" name="Rectangle 20"/>
            <p:cNvSpPr>
              <a:spLocks noChangeArrowheads="1"/>
            </p:cNvSpPr>
            <p:nvPr/>
          </p:nvSpPr>
          <p:spPr bwMode="auto">
            <a:xfrm>
              <a:off x="1008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2" name="Rectangle 21"/>
            <p:cNvSpPr>
              <a:spLocks noChangeArrowheads="1"/>
            </p:cNvSpPr>
            <p:nvPr/>
          </p:nvSpPr>
          <p:spPr bwMode="auto">
            <a:xfrm>
              <a:off x="971" y="2473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3" name="Rectangle 22"/>
            <p:cNvSpPr>
              <a:spLocks noChangeArrowheads="1"/>
            </p:cNvSpPr>
            <p:nvPr/>
          </p:nvSpPr>
          <p:spPr bwMode="auto">
            <a:xfrm>
              <a:off x="1067" y="281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4" name="Oval 23"/>
            <p:cNvSpPr>
              <a:spLocks noChangeArrowheads="1"/>
            </p:cNvSpPr>
            <p:nvPr/>
          </p:nvSpPr>
          <p:spPr bwMode="auto">
            <a:xfrm rot="-1584855">
              <a:off x="2802" y="2256"/>
              <a:ext cx="209" cy="12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5" name="Line 24"/>
            <p:cNvSpPr>
              <a:spLocks noChangeShapeType="1"/>
            </p:cNvSpPr>
            <p:nvPr/>
          </p:nvSpPr>
          <p:spPr bwMode="auto">
            <a:xfrm rot="-1584855">
              <a:off x="2989" y="2223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6" name="Line 25"/>
            <p:cNvSpPr>
              <a:spLocks noChangeShapeType="1"/>
            </p:cNvSpPr>
            <p:nvPr/>
          </p:nvSpPr>
          <p:spPr bwMode="auto">
            <a:xfrm rot="-1584855">
              <a:off x="2613" y="2409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7" name="Oval 26"/>
            <p:cNvSpPr>
              <a:spLocks noChangeArrowheads="1"/>
            </p:cNvSpPr>
            <p:nvPr/>
          </p:nvSpPr>
          <p:spPr bwMode="auto">
            <a:xfrm>
              <a:off x="2855" y="2496"/>
              <a:ext cx="21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8" name="Line 27"/>
            <p:cNvSpPr>
              <a:spLocks noChangeShapeType="1"/>
            </p:cNvSpPr>
            <p:nvPr/>
          </p:nvSpPr>
          <p:spPr bwMode="auto">
            <a:xfrm>
              <a:off x="3071" y="2544"/>
              <a:ext cx="2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9" name="Line 28"/>
            <p:cNvSpPr>
              <a:spLocks noChangeShapeType="1"/>
            </p:cNvSpPr>
            <p:nvPr/>
          </p:nvSpPr>
          <p:spPr bwMode="auto">
            <a:xfrm>
              <a:off x="2640" y="2544"/>
              <a:ext cx="2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0" name="Oval 29"/>
            <p:cNvSpPr>
              <a:spLocks noChangeArrowheads="1"/>
            </p:cNvSpPr>
            <p:nvPr/>
          </p:nvSpPr>
          <p:spPr bwMode="auto">
            <a:xfrm rot="1217639">
              <a:off x="2840" y="2698"/>
              <a:ext cx="220" cy="11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1" name="Line 30"/>
            <p:cNvSpPr>
              <a:spLocks noChangeShapeType="1"/>
            </p:cNvSpPr>
            <p:nvPr/>
          </p:nvSpPr>
          <p:spPr bwMode="auto">
            <a:xfrm rot="1217639">
              <a:off x="3046" y="2832"/>
              <a:ext cx="2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2" name="Line 31"/>
            <p:cNvSpPr>
              <a:spLocks noChangeShapeType="1"/>
            </p:cNvSpPr>
            <p:nvPr/>
          </p:nvSpPr>
          <p:spPr bwMode="auto">
            <a:xfrm rot="1217639">
              <a:off x="2634" y="2680"/>
              <a:ext cx="2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3" name="Rectangle 32"/>
            <p:cNvSpPr>
              <a:spLocks noChangeArrowheads="1"/>
            </p:cNvSpPr>
            <p:nvPr/>
          </p:nvSpPr>
          <p:spPr bwMode="auto">
            <a:xfrm>
              <a:off x="3168" y="206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4" name="Rectangle 33"/>
            <p:cNvSpPr>
              <a:spLocks noChangeArrowheads="1"/>
            </p:cNvSpPr>
            <p:nvPr/>
          </p:nvSpPr>
          <p:spPr bwMode="auto">
            <a:xfrm>
              <a:off x="3264" y="244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5" name="Rectangle 34"/>
            <p:cNvSpPr>
              <a:spLocks noChangeArrowheads="1"/>
            </p:cNvSpPr>
            <p:nvPr/>
          </p:nvSpPr>
          <p:spPr bwMode="auto">
            <a:xfrm>
              <a:off x="3264" y="27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6" name="Text Box 35"/>
            <p:cNvSpPr txBox="1">
              <a:spLocks noChangeArrowheads="1"/>
            </p:cNvSpPr>
            <p:nvPr/>
          </p:nvSpPr>
          <p:spPr bwMode="auto">
            <a:xfrm>
              <a:off x="1824" y="2448"/>
              <a:ext cx="28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1</a:t>
              </a:r>
            </a:p>
          </p:txBody>
        </p:sp>
        <p:sp>
          <p:nvSpPr>
            <p:cNvPr id="30757" name="Text Box 36"/>
            <p:cNvSpPr txBox="1">
              <a:spLocks noChangeArrowheads="1"/>
            </p:cNvSpPr>
            <p:nvPr/>
          </p:nvSpPr>
          <p:spPr bwMode="auto">
            <a:xfrm>
              <a:off x="2448" y="2448"/>
              <a:ext cx="480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2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0758" name="Text Box 37"/>
            <p:cNvSpPr txBox="1">
              <a:spLocks noChangeArrowheads="1"/>
            </p:cNvSpPr>
            <p:nvPr/>
          </p:nvSpPr>
          <p:spPr bwMode="auto">
            <a:xfrm>
              <a:off x="1008" y="2160"/>
              <a:ext cx="240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3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0759" name="Text Box 38"/>
            <p:cNvSpPr txBox="1">
              <a:spLocks noChangeArrowheads="1"/>
            </p:cNvSpPr>
            <p:nvPr/>
          </p:nvSpPr>
          <p:spPr bwMode="auto">
            <a:xfrm>
              <a:off x="960" y="2496"/>
              <a:ext cx="52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4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0760" name="Text Box 39"/>
            <p:cNvSpPr txBox="1">
              <a:spLocks noChangeArrowheads="1"/>
            </p:cNvSpPr>
            <p:nvPr/>
          </p:nvSpPr>
          <p:spPr bwMode="auto">
            <a:xfrm>
              <a:off x="1056" y="2832"/>
              <a:ext cx="28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5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0761" name="Text Box 40"/>
            <p:cNvSpPr txBox="1">
              <a:spLocks noChangeArrowheads="1"/>
            </p:cNvSpPr>
            <p:nvPr/>
          </p:nvSpPr>
          <p:spPr bwMode="auto">
            <a:xfrm>
              <a:off x="3168" y="2064"/>
              <a:ext cx="384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6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0762" name="Text Box 41"/>
            <p:cNvSpPr txBox="1">
              <a:spLocks noChangeArrowheads="1"/>
            </p:cNvSpPr>
            <p:nvPr/>
          </p:nvSpPr>
          <p:spPr bwMode="auto">
            <a:xfrm>
              <a:off x="3264" y="2448"/>
              <a:ext cx="336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7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0763" name="Text Box 42"/>
            <p:cNvSpPr txBox="1">
              <a:spLocks noChangeArrowheads="1"/>
            </p:cNvSpPr>
            <p:nvPr/>
          </p:nvSpPr>
          <p:spPr bwMode="auto">
            <a:xfrm>
              <a:off x="3264" y="2784"/>
              <a:ext cx="28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8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0764" name="Text Box 43"/>
            <p:cNvSpPr txBox="1">
              <a:spLocks noChangeArrowheads="1"/>
            </p:cNvSpPr>
            <p:nvPr/>
          </p:nvSpPr>
          <p:spPr bwMode="auto">
            <a:xfrm>
              <a:off x="2112" y="2304"/>
              <a:ext cx="624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12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0765" name="Text Box 44"/>
            <p:cNvSpPr txBox="1">
              <a:spLocks noChangeArrowheads="1"/>
            </p:cNvSpPr>
            <p:nvPr/>
          </p:nvSpPr>
          <p:spPr bwMode="auto">
            <a:xfrm>
              <a:off x="1536" y="2112"/>
              <a:ext cx="24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31</a:t>
              </a:r>
            </a:p>
          </p:txBody>
        </p:sp>
        <p:sp>
          <p:nvSpPr>
            <p:cNvPr id="30766" name="Text Box 45"/>
            <p:cNvSpPr txBox="1">
              <a:spLocks noChangeArrowheads="1"/>
            </p:cNvSpPr>
            <p:nvPr/>
          </p:nvSpPr>
          <p:spPr bwMode="auto">
            <a:xfrm>
              <a:off x="1248" y="2352"/>
              <a:ext cx="288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41</a:t>
              </a:r>
            </a:p>
          </p:txBody>
        </p:sp>
        <p:sp>
          <p:nvSpPr>
            <p:cNvPr id="30767" name="Text Box 46"/>
            <p:cNvSpPr txBox="1">
              <a:spLocks noChangeArrowheads="1"/>
            </p:cNvSpPr>
            <p:nvPr/>
          </p:nvSpPr>
          <p:spPr bwMode="auto">
            <a:xfrm>
              <a:off x="1344" y="2592"/>
              <a:ext cx="336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51</a:t>
              </a:r>
            </a:p>
          </p:txBody>
        </p:sp>
        <p:sp>
          <p:nvSpPr>
            <p:cNvPr id="30768" name="Text Box 47"/>
            <p:cNvSpPr txBox="1">
              <a:spLocks noChangeArrowheads="1"/>
            </p:cNvSpPr>
            <p:nvPr/>
          </p:nvSpPr>
          <p:spPr bwMode="auto">
            <a:xfrm>
              <a:off x="2736" y="2112"/>
              <a:ext cx="52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26</a:t>
              </a:r>
            </a:p>
          </p:txBody>
        </p:sp>
        <p:sp>
          <p:nvSpPr>
            <p:cNvPr id="30769" name="Text Box 48"/>
            <p:cNvSpPr txBox="1">
              <a:spLocks noChangeArrowheads="1"/>
            </p:cNvSpPr>
            <p:nvPr/>
          </p:nvSpPr>
          <p:spPr bwMode="auto">
            <a:xfrm>
              <a:off x="2928" y="2352"/>
              <a:ext cx="24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27</a:t>
              </a:r>
            </a:p>
          </p:txBody>
        </p:sp>
        <p:sp>
          <p:nvSpPr>
            <p:cNvPr id="30770" name="Text Box 49"/>
            <p:cNvSpPr txBox="1">
              <a:spLocks noChangeArrowheads="1"/>
            </p:cNvSpPr>
            <p:nvPr/>
          </p:nvSpPr>
          <p:spPr bwMode="auto">
            <a:xfrm>
              <a:off x="2976" y="2592"/>
              <a:ext cx="384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28</a:t>
              </a:r>
            </a:p>
          </p:txBody>
        </p:sp>
      </p:grpSp>
      <p:sp>
        <p:nvSpPr>
          <p:cNvPr id="30724" name="Text Box 50"/>
          <p:cNvSpPr txBox="1">
            <a:spLocks noChangeArrowheads="1"/>
          </p:cNvSpPr>
          <p:nvPr/>
        </p:nvSpPr>
        <p:spPr bwMode="auto">
          <a:xfrm>
            <a:off x="2586038" y="1876425"/>
            <a:ext cx="4343400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1"/>
              <a:t>Relational Property of Node 1</a:t>
            </a:r>
          </a:p>
        </p:txBody>
      </p:sp>
      <p:sp>
        <p:nvSpPr>
          <p:cNvPr id="30725" name="Text Box 51"/>
          <p:cNvSpPr txBox="1">
            <a:spLocks noChangeArrowheads="1"/>
          </p:cNvSpPr>
          <p:nvPr/>
        </p:nvSpPr>
        <p:spPr bwMode="auto">
          <a:xfrm>
            <a:off x="1905000" y="4191000"/>
            <a:ext cx="556260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/>
              <a:t>Number of branches connected to  Node I, </a:t>
            </a:r>
            <a:r>
              <a:rPr lang="en-US" sz="1400">
                <a:latin typeface="Times New Roman" pitchFamily="18" charset="0"/>
              </a:rPr>
              <a:t>NUMBR(I)</a:t>
            </a:r>
            <a:r>
              <a:rPr lang="en-US" sz="1400"/>
              <a:t>  = 4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Name of the Branches connected to  Node I,  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NAMEBR(I,1) = 31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NAMEBR(I,2) = 41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NAMEBR(I,3) = 51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NAMEBR(I,4) = 12</a:t>
            </a:r>
          </a:p>
          <a:p>
            <a:pPr algn="l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30726" name="Rectangle 52"/>
          <p:cNvSpPr>
            <a:spLocks noChangeArrowheads="1"/>
          </p:cNvSpPr>
          <p:nvPr/>
        </p:nvSpPr>
        <p:spPr bwMode="auto">
          <a:xfrm>
            <a:off x="1676400" y="4114800"/>
            <a:ext cx="5257800" cy="21336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623888" y="533400"/>
            <a:ext cx="7772400" cy="15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000" b="1">
                <a:solidFill>
                  <a:schemeClr val="tx2"/>
                </a:solidFill>
              </a:rPr>
              <a:t>BRANCH PROPERTIES</a:t>
            </a:r>
            <a:r>
              <a:rPr lang="en-US" b="1">
                <a:solidFill>
                  <a:schemeClr val="tx2"/>
                </a:solidFill>
              </a:rPr>
              <a:t/>
            </a:r>
            <a:br>
              <a:rPr lang="en-US" b="1">
                <a:solidFill>
                  <a:schemeClr val="tx2"/>
                </a:solidFill>
              </a:rPr>
            </a:br>
            <a:r>
              <a:rPr lang="en-US" sz="1600" b="1">
                <a:solidFill>
                  <a:schemeClr val="tx2"/>
                </a:solidFill>
              </a:rPr>
              <a:t>GEOMETRIC -RELATIONAL</a:t>
            </a:r>
          </a:p>
        </p:txBody>
      </p:sp>
      <p:grpSp>
        <p:nvGrpSpPr>
          <p:cNvPr id="31747" name="Group 5"/>
          <p:cNvGrpSpPr>
            <a:grpSpLocks/>
          </p:cNvGrpSpPr>
          <p:nvPr/>
        </p:nvGrpSpPr>
        <p:grpSpPr bwMode="auto">
          <a:xfrm>
            <a:off x="1295400" y="1905000"/>
            <a:ext cx="6629400" cy="3657600"/>
            <a:chOff x="816" y="1200"/>
            <a:chExt cx="4176" cy="2304"/>
          </a:xfrm>
        </p:grpSpPr>
        <p:sp>
          <p:nvSpPr>
            <p:cNvPr id="31750" name="Rectangle 6"/>
            <p:cNvSpPr>
              <a:spLocks noChangeArrowheads="1"/>
            </p:cNvSpPr>
            <p:nvPr/>
          </p:nvSpPr>
          <p:spPr bwMode="auto">
            <a:xfrm>
              <a:off x="2352" y="2016"/>
              <a:ext cx="864" cy="52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51" name="Text Box 7"/>
            <p:cNvSpPr txBox="1">
              <a:spLocks noChangeArrowheads="1"/>
            </p:cNvSpPr>
            <p:nvPr/>
          </p:nvSpPr>
          <p:spPr bwMode="auto">
            <a:xfrm>
              <a:off x="2448" y="2160"/>
              <a:ext cx="720" cy="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/>
                <a:t>Relational</a:t>
              </a:r>
            </a:p>
          </p:txBody>
        </p:sp>
        <p:grpSp>
          <p:nvGrpSpPr>
            <p:cNvPr id="31752" name="Group 8"/>
            <p:cNvGrpSpPr>
              <a:grpSpLocks/>
            </p:cNvGrpSpPr>
            <p:nvPr/>
          </p:nvGrpSpPr>
          <p:grpSpPr bwMode="auto">
            <a:xfrm>
              <a:off x="912" y="1248"/>
              <a:ext cx="1248" cy="384"/>
              <a:chOff x="912" y="1248"/>
              <a:chExt cx="960" cy="384"/>
            </a:xfrm>
          </p:grpSpPr>
          <p:sp>
            <p:nvSpPr>
              <p:cNvPr id="31788" name="Rectangle 9"/>
              <p:cNvSpPr>
                <a:spLocks noChangeArrowheads="1"/>
              </p:cNvSpPr>
              <p:nvPr/>
            </p:nvSpPr>
            <p:spPr bwMode="auto">
              <a:xfrm>
                <a:off x="912" y="1248"/>
                <a:ext cx="960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89" name="Text Box 10"/>
              <p:cNvSpPr txBox="1">
                <a:spLocks noChangeArrowheads="1"/>
              </p:cNvSpPr>
              <p:nvPr/>
            </p:nvSpPr>
            <p:spPr bwMode="auto">
              <a:xfrm>
                <a:off x="912" y="1296"/>
                <a:ext cx="960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sz="1400"/>
              </a:p>
            </p:txBody>
          </p:sp>
        </p:grpSp>
        <p:grpSp>
          <p:nvGrpSpPr>
            <p:cNvPr id="31753" name="Group 11"/>
            <p:cNvGrpSpPr>
              <a:grpSpLocks/>
            </p:cNvGrpSpPr>
            <p:nvPr/>
          </p:nvGrpSpPr>
          <p:grpSpPr bwMode="auto">
            <a:xfrm>
              <a:off x="3504" y="1200"/>
              <a:ext cx="1104" cy="384"/>
              <a:chOff x="3504" y="1200"/>
              <a:chExt cx="1104" cy="384"/>
            </a:xfrm>
          </p:grpSpPr>
          <p:sp>
            <p:nvSpPr>
              <p:cNvPr id="31786" name="Rectangle 12"/>
              <p:cNvSpPr>
                <a:spLocks noChangeArrowheads="1"/>
              </p:cNvSpPr>
              <p:nvPr/>
            </p:nvSpPr>
            <p:spPr bwMode="auto">
              <a:xfrm>
                <a:off x="3552" y="1200"/>
                <a:ext cx="1008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87" name="Text Box 13"/>
              <p:cNvSpPr txBox="1">
                <a:spLocks noChangeArrowheads="1"/>
              </p:cNvSpPr>
              <p:nvPr/>
            </p:nvSpPr>
            <p:spPr bwMode="auto">
              <a:xfrm>
                <a:off x="3504" y="1200"/>
                <a:ext cx="1104" cy="3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400" dirty="0"/>
                  <a:t>Name of Downstream Node</a:t>
                </a:r>
              </a:p>
            </p:txBody>
          </p:sp>
        </p:grpSp>
        <p:sp>
          <p:nvSpPr>
            <p:cNvPr id="31754" name="Text Box 14"/>
            <p:cNvSpPr txBox="1">
              <a:spLocks noChangeArrowheads="1"/>
            </p:cNvSpPr>
            <p:nvPr/>
          </p:nvSpPr>
          <p:spPr bwMode="auto">
            <a:xfrm>
              <a:off x="864" y="1248"/>
              <a:ext cx="1248" cy="2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Name of Upstream Node</a:t>
              </a:r>
            </a:p>
          </p:txBody>
        </p:sp>
        <p:grpSp>
          <p:nvGrpSpPr>
            <p:cNvPr id="31755" name="Group 15"/>
            <p:cNvGrpSpPr>
              <a:grpSpLocks/>
            </p:cNvGrpSpPr>
            <p:nvPr/>
          </p:nvGrpSpPr>
          <p:grpSpPr bwMode="auto">
            <a:xfrm>
              <a:off x="3552" y="2016"/>
              <a:ext cx="1440" cy="1488"/>
              <a:chOff x="768" y="1872"/>
              <a:chExt cx="1440" cy="1488"/>
            </a:xfrm>
          </p:grpSpPr>
          <p:sp>
            <p:nvSpPr>
              <p:cNvPr id="31777" name="Rectangle 16"/>
              <p:cNvSpPr>
                <a:spLocks noChangeArrowheads="1"/>
              </p:cNvSpPr>
              <p:nvPr/>
            </p:nvSpPr>
            <p:spPr bwMode="auto">
              <a:xfrm>
                <a:off x="768" y="1872"/>
                <a:ext cx="768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78" name="Text Box 17"/>
              <p:cNvSpPr txBox="1">
                <a:spLocks noChangeArrowheads="1"/>
              </p:cNvSpPr>
              <p:nvPr/>
            </p:nvSpPr>
            <p:spPr bwMode="auto">
              <a:xfrm>
                <a:off x="816" y="1968"/>
                <a:ext cx="1392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/>
                  <a:t>NODBR(I)</a:t>
                </a:r>
              </a:p>
            </p:txBody>
          </p:sp>
          <p:grpSp>
            <p:nvGrpSpPr>
              <p:cNvPr id="31779" name="Group 18"/>
              <p:cNvGrpSpPr>
                <a:grpSpLocks/>
              </p:cNvGrpSpPr>
              <p:nvPr/>
            </p:nvGrpSpPr>
            <p:grpSpPr bwMode="auto">
              <a:xfrm>
                <a:off x="768" y="2544"/>
                <a:ext cx="1344" cy="816"/>
                <a:chOff x="1008" y="2496"/>
                <a:chExt cx="1344" cy="816"/>
              </a:xfrm>
            </p:grpSpPr>
            <p:sp>
              <p:nvSpPr>
                <p:cNvPr id="31780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440" y="3120"/>
                  <a:ext cx="864" cy="1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endParaRPr lang="en-US" sz="1400">
                    <a:latin typeface="Times New Roman" pitchFamily="18" charset="0"/>
                  </a:endParaRPr>
                </a:p>
              </p:txBody>
            </p:sp>
            <p:sp>
              <p:nvSpPr>
                <p:cNvPr id="31781" name="Rectangle 20"/>
                <p:cNvSpPr>
                  <a:spLocks noChangeArrowheads="1"/>
                </p:cNvSpPr>
                <p:nvPr/>
              </p:nvSpPr>
              <p:spPr bwMode="auto">
                <a:xfrm>
                  <a:off x="1008" y="2496"/>
                  <a:ext cx="1200" cy="81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782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008" y="2544"/>
                  <a:ext cx="1152" cy="1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sz="1400"/>
                    <a:t>NMDBR(I,1)</a:t>
                  </a:r>
                </a:p>
              </p:txBody>
            </p:sp>
            <p:sp>
              <p:nvSpPr>
                <p:cNvPr id="31783" name="Line 22"/>
                <p:cNvSpPr>
                  <a:spLocks noChangeShapeType="1"/>
                </p:cNvSpPr>
                <p:nvPr/>
              </p:nvSpPr>
              <p:spPr bwMode="auto">
                <a:xfrm>
                  <a:off x="1008" y="2976"/>
                  <a:ext cx="12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784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008" y="3024"/>
                  <a:ext cx="1344" cy="2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sz="1400"/>
                    <a:t>NMDBR(I,NODBR(I))</a:t>
                  </a:r>
                </a:p>
              </p:txBody>
            </p:sp>
            <p:sp>
              <p:nvSpPr>
                <p:cNvPr id="31785" name="Line 24"/>
                <p:cNvSpPr>
                  <a:spLocks noChangeShapeType="1"/>
                </p:cNvSpPr>
                <p:nvPr/>
              </p:nvSpPr>
              <p:spPr bwMode="auto">
                <a:xfrm>
                  <a:off x="1008" y="2736"/>
                  <a:ext cx="12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31756" name="Text Box 25"/>
            <p:cNvSpPr txBox="1">
              <a:spLocks noChangeArrowheads="1"/>
            </p:cNvSpPr>
            <p:nvPr/>
          </p:nvSpPr>
          <p:spPr bwMode="auto">
            <a:xfrm>
              <a:off x="816" y="2784"/>
              <a:ext cx="1872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</a:rPr>
                <a:t>……….</a:t>
              </a:r>
            </a:p>
          </p:txBody>
        </p:sp>
        <p:grpSp>
          <p:nvGrpSpPr>
            <p:cNvPr id="31757" name="Group 26"/>
            <p:cNvGrpSpPr>
              <a:grpSpLocks/>
            </p:cNvGrpSpPr>
            <p:nvPr/>
          </p:nvGrpSpPr>
          <p:grpSpPr bwMode="auto">
            <a:xfrm>
              <a:off x="864" y="1968"/>
              <a:ext cx="1440" cy="1488"/>
              <a:chOff x="768" y="1872"/>
              <a:chExt cx="1440" cy="1488"/>
            </a:xfrm>
          </p:grpSpPr>
          <p:sp>
            <p:nvSpPr>
              <p:cNvPr id="31768" name="Rectangle 27"/>
              <p:cNvSpPr>
                <a:spLocks noChangeArrowheads="1"/>
              </p:cNvSpPr>
              <p:nvPr/>
            </p:nvSpPr>
            <p:spPr bwMode="auto">
              <a:xfrm>
                <a:off x="768" y="1872"/>
                <a:ext cx="768" cy="384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69" name="Text Box 28"/>
              <p:cNvSpPr txBox="1">
                <a:spLocks noChangeArrowheads="1"/>
              </p:cNvSpPr>
              <p:nvPr/>
            </p:nvSpPr>
            <p:spPr bwMode="auto">
              <a:xfrm>
                <a:off x="816" y="1968"/>
                <a:ext cx="1392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/>
                  <a:t>NOUBR(I)</a:t>
                </a:r>
              </a:p>
            </p:txBody>
          </p:sp>
          <p:grpSp>
            <p:nvGrpSpPr>
              <p:cNvPr id="31770" name="Group 29"/>
              <p:cNvGrpSpPr>
                <a:grpSpLocks/>
              </p:cNvGrpSpPr>
              <p:nvPr/>
            </p:nvGrpSpPr>
            <p:grpSpPr bwMode="auto">
              <a:xfrm>
                <a:off x="768" y="2544"/>
                <a:ext cx="1344" cy="816"/>
                <a:chOff x="1008" y="2496"/>
                <a:chExt cx="1344" cy="816"/>
              </a:xfrm>
            </p:grpSpPr>
            <p:sp>
              <p:nvSpPr>
                <p:cNvPr id="31771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1440" y="3120"/>
                  <a:ext cx="864" cy="1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endParaRPr lang="en-US" sz="1400">
                    <a:latin typeface="Times New Roman" pitchFamily="18" charset="0"/>
                  </a:endParaRPr>
                </a:p>
              </p:txBody>
            </p:sp>
            <p:sp>
              <p:nvSpPr>
                <p:cNvPr id="31772" name="Rectangle 31"/>
                <p:cNvSpPr>
                  <a:spLocks noChangeArrowheads="1"/>
                </p:cNvSpPr>
                <p:nvPr/>
              </p:nvSpPr>
              <p:spPr bwMode="auto">
                <a:xfrm>
                  <a:off x="1008" y="2496"/>
                  <a:ext cx="1200" cy="81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773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1008" y="2544"/>
                  <a:ext cx="1152" cy="1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sz="1400"/>
                    <a:t>NMUBR(I,1)</a:t>
                  </a:r>
                </a:p>
              </p:txBody>
            </p:sp>
            <p:sp>
              <p:nvSpPr>
                <p:cNvPr id="31774" name="Line 33"/>
                <p:cNvSpPr>
                  <a:spLocks noChangeShapeType="1"/>
                </p:cNvSpPr>
                <p:nvPr/>
              </p:nvSpPr>
              <p:spPr bwMode="auto">
                <a:xfrm>
                  <a:off x="1008" y="2976"/>
                  <a:ext cx="12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775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1008" y="3024"/>
                  <a:ext cx="1344" cy="24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sz="1400"/>
                    <a:t>NMUBR(I,NOUBR(I))</a:t>
                  </a:r>
                </a:p>
              </p:txBody>
            </p:sp>
            <p:sp>
              <p:nvSpPr>
                <p:cNvPr id="31776" name="Line 35"/>
                <p:cNvSpPr>
                  <a:spLocks noChangeShapeType="1"/>
                </p:cNvSpPr>
                <p:nvPr/>
              </p:nvSpPr>
              <p:spPr bwMode="auto">
                <a:xfrm>
                  <a:off x="1008" y="2736"/>
                  <a:ext cx="120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31758" name="Line 36"/>
            <p:cNvSpPr>
              <a:spLocks noChangeShapeType="1"/>
            </p:cNvSpPr>
            <p:nvPr/>
          </p:nvSpPr>
          <p:spPr bwMode="auto">
            <a:xfrm flipH="1" flipV="1">
              <a:off x="2160" y="1632"/>
              <a:ext cx="192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59" name="Line 37"/>
            <p:cNvSpPr>
              <a:spLocks noChangeShapeType="1"/>
            </p:cNvSpPr>
            <p:nvPr/>
          </p:nvSpPr>
          <p:spPr bwMode="auto">
            <a:xfrm flipH="1">
              <a:off x="1632" y="2208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0" name="Line 38"/>
            <p:cNvSpPr>
              <a:spLocks noChangeShapeType="1"/>
            </p:cNvSpPr>
            <p:nvPr/>
          </p:nvSpPr>
          <p:spPr bwMode="auto">
            <a:xfrm flipH="1">
              <a:off x="2064" y="2544"/>
              <a:ext cx="28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1" name="Line 39"/>
            <p:cNvSpPr>
              <a:spLocks noChangeShapeType="1"/>
            </p:cNvSpPr>
            <p:nvPr/>
          </p:nvSpPr>
          <p:spPr bwMode="auto">
            <a:xfrm flipV="1">
              <a:off x="3216" y="1584"/>
              <a:ext cx="336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2" name="Line 40"/>
            <p:cNvSpPr>
              <a:spLocks noChangeShapeType="1"/>
            </p:cNvSpPr>
            <p:nvPr/>
          </p:nvSpPr>
          <p:spPr bwMode="auto">
            <a:xfrm>
              <a:off x="3216" y="2112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3" name="Line 41"/>
            <p:cNvSpPr>
              <a:spLocks noChangeShapeType="1"/>
            </p:cNvSpPr>
            <p:nvPr/>
          </p:nvSpPr>
          <p:spPr bwMode="auto">
            <a:xfrm>
              <a:off x="3216" y="2544"/>
              <a:ext cx="33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4" name="Rectangle 42"/>
            <p:cNvSpPr>
              <a:spLocks noChangeArrowheads="1"/>
            </p:cNvSpPr>
            <p:nvPr/>
          </p:nvSpPr>
          <p:spPr bwMode="auto">
            <a:xfrm>
              <a:off x="2256" y="2928"/>
              <a:ext cx="1056" cy="5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65" name="Text Box 43"/>
            <p:cNvSpPr txBox="1">
              <a:spLocks noChangeArrowheads="1"/>
            </p:cNvSpPr>
            <p:nvPr/>
          </p:nvSpPr>
          <p:spPr bwMode="auto">
            <a:xfrm>
              <a:off x="2304" y="2976"/>
              <a:ext cx="120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/>
                <a:t>Index Number of Resistance Option</a:t>
              </a:r>
            </a:p>
          </p:txBody>
        </p:sp>
        <p:sp>
          <p:nvSpPr>
            <p:cNvPr id="31766" name="Line 44"/>
            <p:cNvSpPr>
              <a:spLocks noChangeShapeType="1"/>
            </p:cNvSpPr>
            <p:nvPr/>
          </p:nvSpPr>
          <p:spPr bwMode="auto">
            <a:xfrm>
              <a:off x="2784" y="254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767" name="Text Box 45"/>
            <p:cNvSpPr txBox="1">
              <a:spLocks noChangeArrowheads="1"/>
            </p:cNvSpPr>
            <p:nvPr/>
          </p:nvSpPr>
          <p:spPr bwMode="auto">
            <a:xfrm>
              <a:off x="3552" y="2832"/>
              <a:ext cx="1392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400">
                  <a:latin typeface="Times New Roman" pitchFamily="18" charset="0"/>
                </a:rPr>
                <a:t>………..</a:t>
              </a:r>
            </a:p>
          </p:txBody>
        </p:sp>
      </p:grpSp>
      <p:sp>
        <p:nvSpPr>
          <p:cNvPr id="31748" name="Text Box 46"/>
          <p:cNvSpPr txBox="1">
            <a:spLocks noChangeArrowheads="1"/>
          </p:cNvSpPr>
          <p:nvPr/>
        </p:nvSpPr>
        <p:spPr bwMode="auto">
          <a:xfrm>
            <a:off x="1295400" y="5715000"/>
            <a:ext cx="36576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/>
              <a:t>NOUBR – Number of Upstream Branches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NMUBR – Name of Upstream Branches</a:t>
            </a:r>
          </a:p>
        </p:txBody>
      </p:sp>
      <p:sp>
        <p:nvSpPr>
          <p:cNvPr id="31749" name="Text Box 47"/>
          <p:cNvSpPr txBox="1">
            <a:spLocks noChangeArrowheads="1"/>
          </p:cNvSpPr>
          <p:nvPr/>
        </p:nvSpPr>
        <p:spPr bwMode="auto">
          <a:xfrm>
            <a:off x="5181600" y="5686425"/>
            <a:ext cx="3962400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/>
              <a:t>NODBR – Number of Downstream Branches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NMDBR – Name of Downstream Branches</a:t>
            </a:r>
          </a:p>
          <a:p>
            <a:pPr algn="l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9906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sz="2000" b="1">
                <a:solidFill>
                  <a:schemeClr val="tx2"/>
                </a:solidFill>
              </a:rPr>
              <a:t>EXAMPLE OF BRANCH RELATIONAL PROPERTY</a:t>
            </a:r>
          </a:p>
        </p:txBody>
      </p:sp>
      <p:grpSp>
        <p:nvGrpSpPr>
          <p:cNvPr id="32771" name="Group 5"/>
          <p:cNvGrpSpPr>
            <a:grpSpLocks/>
          </p:cNvGrpSpPr>
          <p:nvPr/>
        </p:nvGrpSpPr>
        <p:grpSpPr bwMode="auto">
          <a:xfrm>
            <a:off x="2133600" y="2362200"/>
            <a:ext cx="4191000" cy="1501775"/>
            <a:chOff x="960" y="2064"/>
            <a:chExt cx="2640" cy="946"/>
          </a:xfrm>
        </p:grpSpPr>
        <p:sp>
          <p:nvSpPr>
            <p:cNvPr id="32777" name="Rectangle 6"/>
            <p:cNvSpPr>
              <a:spLocks noChangeArrowheads="1"/>
            </p:cNvSpPr>
            <p:nvPr/>
          </p:nvSpPr>
          <p:spPr bwMode="auto">
            <a:xfrm>
              <a:off x="2448" y="244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8" name="Rectangle 7"/>
            <p:cNvSpPr>
              <a:spLocks noChangeArrowheads="1"/>
            </p:cNvSpPr>
            <p:nvPr/>
          </p:nvSpPr>
          <p:spPr bwMode="auto">
            <a:xfrm>
              <a:off x="1824" y="244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9" name="Oval 8"/>
            <p:cNvSpPr>
              <a:spLocks noChangeArrowheads="1"/>
            </p:cNvSpPr>
            <p:nvPr/>
          </p:nvSpPr>
          <p:spPr bwMode="auto">
            <a:xfrm rot="1217639">
              <a:off x="1402" y="2293"/>
              <a:ext cx="220" cy="11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0" name="Line 9"/>
            <p:cNvSpPr>
              <a:spLocks noChangeShapeType="1"/>
            </p:cNvSpPr>
            <p:nvPr/>
          </p:nvSpPr>
          <p:spPr bwMode="auto">
            <a:xfrm rot="1217639">
              <a:off x="1608" y="2427"/>
              <a:ext cx="2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1" name="Line 10"/>
            <p:cNvSpPr>
              <a:spLocks noChangeShapeType="1"/>
            </p:cNvSpPr>
            <p:nvPr/>
          </p:nvSpPr>
          <p:spPr bwMode="auto">
            <a:xfrm rot="1217639">
              <a:off x="1196" y="2275"/>
              <a:ext cx="2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2" name="Oval 11"/>
            <p:cNvSpPr>
              <a:spLocks noChangeArrowheads="1"/>
            </p:cNvSpPr>
            <p:nvPr/>
          </p:nvSpPr>
          <p:spPr bwMode="auto">
            <a:xfrm>
              <a:off x="2160" y="2496"/>
              <a:ext cx="144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3" name="Line 12"/>
            <p:cNvSpPr>
              <a:spLocks noChangeShapeType="1"/>
            </p:cNvSpPr>
            <p:nvPr/>
          </p:nvSpPr>
          <p:spPr bwMode="auto">
            <a:xfrm>
              <a:off x="2304" y="2544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4" name="Line 13"/>
            <p:cNvSpPr>
              <a:spLocks noChangeShapeType="1"/>
            </p:cNvSpPr>
            <p:nvPr/>
          </p:nvSpPr>
          <p:spPr bwMode="auto">
            <a:xfrm>
              <a:off x="2016" y="2544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5" name="Oval 14"/>
            <p:cNvSpPr>
              <a:spLocks noChangeArrowheads="1"/>
            </p:cNvSpPr>
            <p:nvPr/>
          </p:nvSpPr>
          <p:spPr bwMode="auto">
            <a:xfrm rot="-1584855">
              <a:off x="1448" y="2698"/>
              <a:ext cx="209" cy="12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6" name="Line 15"/>
            <p:cNvSpPr>
              <a:spLocks noChangeShapeType="1"/>
            </p:cNvSpPr>
            <p:nvPr/>
          </p:nvSpPr>
          <p:spPr bwMode="auto">
            <a:xfrm rot="-1584855">
              <a:off x="1635" y="2665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7" name="Line 16"/>
            <p:cNvSpPr>
              <a:spLocks noChangeShapeType="1"/>
            </p:cNvSpPr>
            <p:nvPr/>
          </p:nvSpPr>
          <p:spPr bwMode="auto">
            <a:xfrm rot="-1584855">
              <a:off x="1259" y="2851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8" name="Oval 17"/>
            <p:cNvSpPr>
              <a:spLocks noChangeArrowheads="1"/>
            </p:cNvSpPr>
            <p:nvPr/>
          </p:nvSpPr>
          <p:spPr bwMode="auto">
            <a:xfrm>
              <a:off x="1393" y="2496"/>
              <a:ext cx="21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9" name="Line 18"/>
            <p:cNvSpPr>
              <a:spLocks noChangeShapeType="1"/>
            </p:cNvSpPr>
            <p:nvPr/>
          </p:nvSpPr>
          <p:spPr bwMode="auto">
            <a:xfrm>
              <a:off x="1609" y="2544"/>
              <a:ext cx="2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0" name="Line 19"/>
            <p:cNvSpPr>
              <a:spLocks noChangeShapeType="1"/>
            </p:cNvSpPr>
            <p:nvPr/>
          </p:nvSpPr>
          <p:spPr bwMode="auto">
            <a:xfrm>
              <a:off x="1178" y="2544"/>
              <a:ext cx="2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1" name="Rectangle 20"/>
            <p:cNvSpPr>
              <a:spLocks noChangeArrowheads="1"/>
            </p:cNvSpPr>
            <p:nvPr/>
          </p:nvSpPr>
          <p:spPr bwMode="auto">
            <a:xfrm>
              <a:off x="1008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2" name="Rectangle 21"/>
            <p:cNvSpPr>
              <a:spLocks noChangeArrowheads="1"/>
            </p:cNvSpPr>
            <p:nvPr/>
          </p:nvSpPr>
          <p:spPr bwMode="auto">
            <a:xfrm>
              <a:off x="971" y="2473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3" name="Rectangle 22"/>
            <p:cNvSpPr>
              <a:spLocks noChangeArrowheads="1"/>
            </p:cNvSpPr>
            <p:nvPr/>
          </p:nvSpPr>
          <p:spPr bwMode="auto">
            <a:xfrm>
              <a:off x="1067" y="281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4" name="Oval 23"/>
            <p:cNvSpPr>
              <a:spLocks noChangeArrowheads="1"/>
            </p:cNvSpPr>
            <p:nvPr/>
          </p:nvSpPr>
          <p:spPr bwMode="auto">
            <a:xfrm rot="-1584855">
              <a:off x="2802" y="2256"/>
              <a:ext cx="209" cy="12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5" name="Line 24"/>
            <p:cNvSpPr>
              <a:spLocks noChangeShapeType="1"/>
            </p:cNvSpPr>
            <p:nvPr/>
          </p:nvSpPr>
          <p:spPr bwMode="auto">
            <a:xfrm rot="-1584855">
              <a:off x="2989" y="2223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6" name="Line 25"/>
            <p:cNvSpPr>
              <a:spLocks noChangeShapeType="1"/>
            </p:cNvSpPr>
            <p:nvPr/>
          </p:nvSpPr>
          <p:spPr bwMode="auto">
            <a:xfrm rot="-1584855">
              <a:off x="2613" y="2409"/>
              <a:ext cx="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7" name="Oval 26"/>
            <p:cNvSpPr>
              <a:spLocks noChangeArrowheads="1"/>
            </p:cNvSpPr>
            <p:nvPr/>
          </p:nvSpPr>
          <p:spPr bwMode="auto">
            <a:xfrm>
              <a:off x="2855" y="2496"/>
              <a:ext cx="216" cy="9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8" name="Line 27"/>
            <p:cNvSpPr>
              <a:spLocks noChangeShapeType="1"/>
            </p:cNvSpPr>
            <p:nvPr/>
          </p:nvSpPr>
          <p:spPr bwMode="auto">
            <a:xfrm>
              <a:off x="3071" y="2544"/>
              <a:ext cx="2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9" name="Line 28"/>
            <p:cNvSpPr>
              <a:spLocks noChangeShapeType="1"/>
            </p:cNvSpPr>
            <p:nvPr/>
          </p:nvSpPr>
          <p:spPr bwMode="auto">
            <a:xfrm>
              <a:off x="2640" y="2544"/>
              <a:ext cx="21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0" name="Oval 29"/>
            <p:cNvSpPr>
              <a:spLocks noChangeArrowheads="1"/>
            </p:cNvSpPr>
            <p:nvPr/>
          </p:nvSpPr>
          <p:spPr bwMode="auto">
            <a:xfrm rot="1217639">
              <a:off x="2840" y="2698"/>
              <a:ext cx="220" cy="11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1" name="Line 30"/>
            <p:cNvSpPr>
              <a:spLocks noChangeShapeType="1"/>
            </p:cNvSpPr>
            <p:nvPr/>
          </p:nvSpPr>
          <p:spPr bwMode="auto">
            <a:xfrm rot="1217639">
              <a:off x="3046" y="2832"/>
              <a:ext cx="2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2" name="Line 31"/>
            <p:cNvSpPr>
              <a:spLocks noChangeShapeType="1"/>
            </p:cNvSpPr>
            <p:nvPr/>
          </p:nvSpPr>
          <p:spPr bwMode="auto">
            <a:xfrm rot="1217639">
              <a:off x="2634" y="2680"/>
              <a:ext cx="2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3" name="Rectangle 32"/>
            <p:cNvSpPr>
              <a:spLocks noChangeArrowheads="1"/>
            </p:cNvSpPr>
            <p:nvPr/>
          </p:nvSpPr>
          <p:spPr bwMode="auto">
            <a:xfrm>
              <a:off x="3168" y="206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4" name="Rectangle 33"/>
            <p:cNvSpPr>
              <a:spLocks noChangeArrowheads="1"/>
            </p:cNvSpPr>
            <p:nvPr/>
          </p:nvSpPr>
          <p:spPr bwMode="auto">
            <a:xfrm>
              <a:off x="3264" y="244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5" name="Rectangle 34"/>
            <p:cNvSpPr>
              <a:spLocks noChangeArrowheads="1"/>
            </p:cNvSpPr>
            <p:nvPr/>
          </p:nvSpPr>
          <p:spPr bwMode="auto">
            <a:xfrm>
              <a:off x="3264" y="27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6" name="Text Box 35"/>
            <p:cNvSpPr txBox="1">
              <a:spLocks noChangeArrowheads="1"/>
            </p:cNvSpPr>
            <p:nvPr/>
          </p:nvSpPr>
          <p:spPr bwMode="auto">
            <a:xfrm>
              <a:off x="1824" y="2448"/>
              <a:ext cx="28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1</a:t>
              </a:r>
            </a:p>
          </p:txBody>
        </p:sp>
        <p:sp>
          <p:nvSpPr>
            <p:cNvPr id="32807" name="Text Box 36"/>
            <p:cNvSpPr txBox="1">
              <a:spLocks noChangeArrowheads="1"/>
            </p:cNvSpPr>
            <p:nvPr/>
          </p:nvSpPr>
          <p:spPr bwMode="auto">
            <a:xfrm>
              <a:off x="2448" y="2448"/>
              <a:ext cx="480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2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808" name="Text Box 37"/>
            <p:cNvSpPr txBox="1">
              <a:spLocks noChangeArrowheads="1"/>
            </p:cNvSpPr>
            <p:nvPr/>
          </p:nvSpPr>
          <p:spPr bwMode="auto">
            <a:xfrm>
              <a:off x="1008" y="2160"/>
              <a:ext cx="240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3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809" name="Text Box 38"/>
            <p:cNvSpPr txBox="1">
              <a:spLocks noChangeArrowheads="1"/>
            </p:cNvSpPr>
            <p:nvPr/>
          </p:nvSpPr>
          <p:spPr bwMode="auto">
            <a:xfrm>
              <a:off x="960" y="2496"/>
              <a:ext cx="52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4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810" name="Text Box 39"/>
            <p:cNvSpPr txBox="1">
              <a:spLocks noChangeArrowheads="1"/>
            </p:cNvSpPr>
            <p:nvPr/>
          </p:nvSpPr>
          <p:spPr bwMode="auto">
            <a:xfrm>
              <a:off x="1056" y="2832"/>
              <a:ext cx="28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5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811" name="Text Box 40"/>
            <p:cNvSpPr txBox="1">
              <a:spLocks noChangeArrowheads="1"/>
            </p:cNvSpPr>
            <p:nvPr/>
          </p:nvSpPr>
          <p:spPr bwMode="auto">
            <a:xfrm>
              <a:off x="3168" y="2064"/>
              <a:ext cx="384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6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812" name="Text Box 41"/>
            <p:cNvSpPr txBox="1">
              <a:spLocks noChangeArrowheads="1"/>
            </p:cNvSpPr>
            <p:nvPr/>
          </p:nvSpPr>
          <p:spPr bwMode="auto">
            <a:xfrm>
              <a:off x="3264" y="2448"/>
              <a:ext cx="336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7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813" name="Text Box 42"/>
            <p:cNvSpPr txBox="1">
              <a:spLocks noChangeArrowheads="1"/>
            </p:cNvSpPr>
            <p:nvPr/>
          </p:nvSpPr>
          <p:spPr bwMode="auto">
            <a:xfrm>
              <a:off x="3264" y="2784"/>
              <a:ext cx="28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8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814" name="Text Box 43"/>
            <p:cNvSpPr txBox="1">
              <a:spLocks noChangeArrowheads="1"/>
            </p:cNvSpPr>
            <p:nvPr/>
          </p:nvSpPr>
          <p:spPr bwMode="auto">
            <a:xfrm>
              <a:off x="2112" y="2304"/>
              <a:ext cx="624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12</a:t>
              </a: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32815" name="Text Box 44"/>
            <p:cNvSpPr txBox="1">
              <a:spLocks noChangeArrowheads="1"/>
            </p:cNvSpPr>
            <p:nvPr/>
          </p:nvSpPr>
          <p:spPr bwMode="auto">
            <a:xfrm>
              <a:off x="1536" y="2112"/>
              <a:ext cx="24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31</a:t>
              </a:r>
            </a:p>
          </p:txBody>
        </p:sp>
        <p:sp>
          <p:nvSpPr>
            <p:cNvPr id="32816" name="Text Box 45"/>
            <p:cNvSpPr txBox="1">
              <a:spLocks noChangeArrowheads="1"/>
            </p:cNvSpPr>
            <p:nvPr/>
          </p:nvSpPr>
          <p:spPr bwMode="auto">
            <a:xfrm>
              <a:off x="1248" y="2352"/>
              <a:ext cx="288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41</a:t>
              </a:r>
            </a:p>
          </p:txBody>
        </p:sp>
        <p:sp>
          <p:nvSpPr>
            <p:cNvPr id="32817" name="Text Box 46"/>
            <p:cNvSpPr txBox="1">
              <a:spLocks noChangeArrowheads="1"/>
            </p:cNvSpPr>
            <p:nvPr/>
          </p:nvSpPr>
          <p:spPr bwMode="auto">
            <a:xfrm>
              <a:off x="1344" y="2592"/>
              <a:ext cx="336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51</a:t>
              </a:r>
            </a:p>
          </p:txBody>
        </p:sp>
        <p:sp>
          <p:nvSpPr>
            <p:cNvPr id="32818" name="Text Box 47"/>
            <p:cNvSpPr txBox="1">
              <a:spLocks noChangeArrowheads="1"/>
            </p:cNvSpPr>
            <p:nvPr/>
          </p:nvSpPr>
          <p:spPr bwMode="auto">
            <a:xfrm>
              <a:off x="2736" y="2112"/>
              <a:ext cx="528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26</a:t>
              </a:r>
            </a:p>
          </p:txBody>
        </p:sp>
        <p:sp>
          <p:nvSpPr>
            <p:cNvPr id="32819" name="Text Box 48"/>
            <p:cNvSpPr txBox="1">
              <a:spLocks noChangeArrowheads="1"/>
            </p:cNvSpPr>
            <p:nvPr/>
          </p:nvSpPr>
          <p:spPr bwMode="auto">
            <a:xfrm>
              <a:off x="2928" y="2352"/>
              <a:ext cx="240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27</a:t>
              </a:r>
            </a:p>
          </p:txBody>
        </p:sp>
        <p:sp>
          <p:nvSpPr>
            <p:cNvPr id="32820" name="Text Box 49"/>
            <p:cNvSpPr txBox="1">
              <a:spLocks noChangeArrowheads="1"/>
            </p:cNvSpPr>
            <p:nvPr/>
          </p:nvSpPr>
          <p:spPr bwMode="auto">
            <a:xfrm>
              <a:off x="2976" y="2592"/>
              <a:ext cx="384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/>
                <a:t>28</a:t>
              </a:r>
            </a:p>
          </p:txBody>
        </p:sp>
      </p:grpSp>
      <p:sp>
        <p:nvSpPr>
          <p:cNvPr id="32772" name="Text Box 50"/>
          <p:cNvSpPr txBox="1">
            <a:spLocks noChangeArrowheads="1"/>
          </p:cNvSpPr>
          <p:nvPr/>
        </p:nvSpPr>
        <p:spPr bwMode="auto">
          <a:xfrm>
            <a:off x="2133600" y="1752600"/>
            <a:ext cx="46482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/>
              <a:t>Relational Property of Branch 12</a:t>
            </a:r>
          </a:p>
        </p:txBody>
      </p:sp>
      <p:sp>
        <p:nvSpPr>
          <p:cNvPr id="32773" name="Text Box 51"/>
          <p:cNvSpPr txBox="1">
            <a:spLocks noChangeArrowheads="1"/>
          </p:cNvSpPr>
          <p:nvPr/>
        </p:nvSpPr>
        <p:spPr bwMode="auto">
          <a:xfrm>
            <a:off x="685800" y="4267200"/>
            <a:ext cx="3886200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/>
              <a:t>Name of Upstream Node, IBRUN(I) = 1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Number of Upstream Branches, NOUBR(I) = 3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Name of Upstream Branches, 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NMUBR(I,1) = 31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NMUBR(I,2) = 41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NMUBR(I,3) = 51</a:t>
            </a:r>
          </a:p>
          <a:p>
            <a:pPr algn="l">
              <a:spcBef>
                <a:spcPct val="50000"/>
              </a:spcBef>
            </a:pPr>
            <a:endParaRPr lang="en-US" sz="1400"/>
          </a:p>
        </p:txBody>
      </p:sp>
      <p:sp>
        <p:nvSpPr>
          <p:cNvPr id="32774" name="Text Box 52"/>
          <p:cNvSpPr txBox="1">
            <a:spLocks noChangeArrowheads="1"/>
          </p:cNvSpPr>
          <p:nvPr/>
        </p:nvSpPr>
        <p:spPr bwMode="auto">
          <a:xfrm>
            <a:off x="4724400" y="4191000"/>
            <a:ext cx="4419600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/>
              <a:t>Name of Downstream Node, IBRDN(I) = 2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Number of Downstream Branches, NODBR(I) = 3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Name of Downstream Branches, 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NMDBR(I,1) = 26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NMDBR(I,2) = 27</a:t>
            </a:r>
          </a:p>
          <a:p>
            <a:pPr algn="l">
              <a:spcBef>
                <a:spcPct val="50000"/>
              </a:spcBef>
            </a:pPr>
            <a:r>
              <a:rPr lang="en-US" sz="1400"/>
              <a:t>NMDBR(I,3) = 28</a:t>
            </a:r>
          </a:p>
          <a:p>
            <a:pPr algn="l">
              <a:spcBef>
                <a:spcPct val="50000"/>
              </a:spcBef>
            </a:pPr>
            <a:endParaRPr lang="en-US" sz="2400">
              <a:latin typeface="Times New Roman" pitchFamily="18" charset="0"/>
            </a:endParaRPr>
          </a:p>
        </p:txBody>
      </p:sp>
      <p:sp>
        <p:nvSpPr>
          <p:cNvPr id="32775" name="Rectangle 53"/>
          <p:cNvSpPr>
            <a:spLocks noChangeArrowheads="1"/>
          </p:cNvSpPr>
          <p:nvPr/>
        </p:nvSpPr>
        <p:spPr bwMode="auto">
          <a:xfrm>
            <a:off x="685800" y="4191000"/>
            <a:ext cx="3886200" cy="2057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76" name="Rectangle 54"/>
          <p:cNvSpPr>
            <a:spLocks noChangeArrowheads="1"/>
          </p:cNvSpPr>
          <p:nvPr/>
        </p:nvSpPr>
        <p:spPr bwMode="auto">
          <a:xfrm>
            <a:off x="4724400" y="4191000"/>
            <a:ext cx="4114800" cy="2057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v701 - Data Structure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8E3BC-1442-42EE-A0A1-6DAF3B06A5E1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</TotalTime>
  <Words>1092</Words>
  <Application>Microsoft Office PowerPoint</Application>
  <PresentationFormat>On-screen Show (4:3)</PresentationFormat>
  <Paragraphs>259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Times New Roman</vt:lpstr>
      <vt:lpstr>Default Design</vt:lpstr>
      <vt:lpstr> DATA STRUCTURE</vt:lpstr>
      <vt:lpstr>Importance of Data Structure in Network Flow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Company>LMIT-ODIN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UPDATES ON USER SUBROUTINE</dc:title>
  <dc:creator>majumak</dc:creator>
  <cp:lastModifiedBy>Leclair, Andre C. (MSFC-ER43)</cp:lastModifiedBy>
  <cp:revision>28</cp:revision>
  <dcterms:created xsi:type="dcterms:W3CDTF">2006-03-29T19:09:49Z</dcterms:created>
  <dcterms:modified xsi:type="dcterms:W3CDTF">2015-11-06T18:09:48Z</dcterms:modified>
</cp:coreProperties>
</file>