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4"/>
  </p:notesMasterIdLst>
  <p:sldIdLst>
    <p:sldId id="310" r:id="rId2"/>
    <p:sldId id="317" r:id="rId3"/>
    <p:sldId id="318" r:id="rId4"/>
    <p:sldId id="322" r:id="rId5"/>
    <p:sldId id="321" r:id="rId6"/>
    <p:sldId id="316" r:id="rId7"/>
    <p:sldId id="326" r:id="rId8"/>
    <p:sldId id="325" r:id="rId9"/>
    <p:sldId id="320" r:id="rId10"/>
    <p:sldId id="328" r:id="rId11"/>
    <p:sldId id="323" r:id="rId12"/>
    <p:sldId id="329" r:id="rId13"/>
    <p:sldId id="324" r:id="rId14"/>
    <p:sldId id="311" r:id="rId15"/>
    <p:sldId id="312" r:id="rId16"/>
    <p:sldId id="356" r:id="rId17"/>
    <p:sldId id="357" r:id="rId18"/>
    <p:sldId id="261" r:id="rId19"/>
    <p:sldId id="330" r:id="rId20"/>
    <p:sldId id="314" r:id="rId21"/>
    <p:sldId id="264" r:id="rId22"/>
    <p:sldId id="358" r:id="rId23"/>
    <p:sldId id="359" r:id="rId24"/>
    <p:sldId id="361" r:id="rId25"/>
    <p:sldId id="360" r:id="rId26"/>
    <p:sldId id="363" r:id="rId27"/>
    <p:sldId id="365" r:id="rId28"/>
    <p:sldId id="364" r:id="rId29"/>
    <p:sldId id="362" r:id="rId30"/>
    <p:sldId id="370" r:id="rId31"/>
    <p:sldId id="371" r:id="rId32"/>
    <p:sldId id="366" r:id="rId33"/>
    <p:sldId id="367" r:id="rId34"/>
    <p:sldId id="368" r:id="rId35"/>
    <p:sldId id="369" r:id="rId36"/>
    <p:sldId id="327" r:id="rId37"/>
    <p:sldId id="319" r:id="rId38"/>
    <p:sldId id="273" r:id="rId39"/>
    <p:sldId id="304" r:id="rId40"/>
    <p:sldId id="372" r:id="rId41"/>
    <p:sldId id="315" r:id="rId42"/>
    <p:sldId id="256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3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04"/>
    <p:restoredTop sz="95946"/>
  </p:normalViewPr>
  <p:slideViewPr>
    <p:cSldViewPr snapToGrid="0" snapToObjects="1">
      <p:cViewPr varScale="1">
        <p:scale>
          <a:sx n="65" d="100"/>
          <a:sy n="65" d="100"/>
        </p:scale>
        <p:origin x="84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C47FCD-B75A-D243-9282-9923A0AE2B57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009A69-88B0-394F-9E91-4045F40E99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861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ISLOCA event:  basically a hard to detect leak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There is a procedure for identifying and isolating this type of leak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Generally, the emergency operating procedures (EOPs) use early symptoms to guide to a traditional LOCA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Plant 1 transition to correct procedure:  no explicit step; just a step that says: try to identify and isolate leak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Plant 2 transition to correct procedure:  explicit step but either that step can’t be reached or criteria for transition was not met at the right time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So, crews, to solve problem, had to work outside of EOPs</a:t>
            </a: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example Crew G:  got to step that could transition them; criterion is If Steam Generator pressure NOT stable or increasing,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then return to step 1 (continue loop and never get to needed Procedure); IF increasing, then go to other proc.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Although the pressures are all decreasing, they focus on the other factors that are influencing steam generator pressure and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also they understood the point of the step (faulted steam generator vs a cooldown), and they understood the structure of the EOPs and knew that they would be stuck in this loop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Another group looked at how key components are related (sources of input) (through schematics)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09A69-88B0-394F-9E91-4045F40E995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70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09A69-88B0-394F-9E91-4045F40E995C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308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5218D-B89C-134D-B3D6-9214A6FC48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D2D3D0-9A43-1C47-94BB-2D12E75E22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C9C2D-E9FD-4B4D-AA07-4767BA1D9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A6133E-867D-8B4E-84BD-8D39F856C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E3113-21C0-7C4B-9377-D062A1050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56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354D3-1B1D-5946-85D0-69549CB78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32B7D-A7CA-C84D-9786-CCC079935E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6C467-448B-A946-9315-DAAA7F0E4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58C3E2-561E-2D41-BAE3-625492BCC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B6F849-16EE-364D-83E6-5D67C5F33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707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16243-FD38-5A47-B6D7-CDC815602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E1B72F-403B-7840-BBDA-C2E8BDA7A0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CC59D-6523-5245-A525-283D963BA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6B9BD-46AF-0847-A894-1F627C13D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8F8DD9-80D6-8C4C-8CB9-C74F0AF29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353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63DD1-5B36-374B-BD6D-7DEDEE068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7BBF9-ED97-A142-9B21-AC5DCA752D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61EB5-6151-5740-A115-F0FD0EE98C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A89D11-5157-A84A-B5FC-1CC42E151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FF7F03-13D4-F24F-B5D1-E5C6ED03D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12354-622C-FB40-ADA8-37F168438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719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94F9C-3FEB-C947-88D5-330775F89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7EACC5-7403-8F4F-B1D9-6ED5F1A221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51EDAE-2A63-B243-BF2B-29B0F4F951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66B2D0-CE01-104F-9882-6B0B120715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F4E3E9-FB0F-7F4A-A088-7EF1EDEE76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6D7AB6-E7CE-DA44-804C-5516A79ED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AB3B4C-F9BA-0D48-9416-D46EE2344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671CFD-F071-B84F-AF77-3CD5BDABE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966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B657B-6681-414C-B884-5B654F416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A31A77-AE73-8B41-926C-24A87C60C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C343E2-069F-0947-9B57-D5D04E51B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3AFCB2-8A53-3B43-AE29-2F1B53B5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D8B845-5173-C44D-A276-CD78BEDF3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5804CB-D76C-8B48-AB78-FCA16BE8B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1198C1-20CB-DD46-806E-438CDF03B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477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B3829-CF96-6242-AC35-BFF61768A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14ED5-C480-8C4D-A8DC-41A6E4191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DAAA36-6C3E-0740-8D09-C02A769124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CF6048-9048-9044-B425-B9E8CF621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7363DE-5768-2C4B-B05F-B66E82F98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CAF67B-17F1-E24E-A5A5-AFB0216CF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1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FCA01-2359-4641-B9A7-018D78DE7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68D167-82C0-E240-BA1F-236E891FBE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B48496-A8C4-2C4A-8FD3-4B50A48B6E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6678C9-2BE0-8346-A744-0967C4693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B42097-03EB-A64B-83FD-D94C38130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8B9937-B743-574A-9525-A92219139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485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6E66E-F13D-AB4E-B881-BBA051498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673D11-85FD-144B-A59A-B13D825783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3CC0B2-3BBF-8043-965C-967EA6526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9AFC46-6CAB-CF40-A30B-CEBA524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C11821-AFE5-AD4E-A644-963E7358C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546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55F6AD-FE45-7544-923F-213C4211A4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27CB65-A9D7-1B4A-BBE8-DAB29E99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CE1F0-B584-B442-B0A0-AA7B2C9FD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3DB6B4-53DF-6A48-A93B-D2AF8915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24A7F-C923-3342-9606-96AA8A3C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790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FDBB79-846D-BE41-BB53-981C73018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C1111A-9F5D-2044-AD74-8550EB02C8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C5A47B-C92E-614E-8FC7-2244F250BD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FD7C3-27C4-4C48-8800-0CAFC8F61D23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DCDF9E-6850-8744-B6E3-F388967388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954DD-ECAA-FD4D-9A93-C5DF1AC49C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31CD4-770C-D847-A810-5C0695B95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608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escacademy.nasa.gov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nescacademy.nasa.gov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6DADA6C-A074-B345-ABAD-CA7D86A88978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062" y="0"/>
            <a:ext cx="8297877" cy="6116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53A14AB-3ECB-3D4E-A253-3CBDB1D7BAFE}"/>
              </a:ext>
            </a:extLst>
          </p:cNvPr>
          <p:cNvSpPr txBox="1"/>
          <p:nvPr/>
        </p:nvSpPr>
        <p:spPr>
          <a:xfrm>
            <a:off x="4001481" y="182216"/>
            <a:ext cx="5671745" cy="107721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Factors Discovered: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Stories from the Front Lines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19E15D-C2AD-D24C-AF49-4A10354F7D1A}"/>
              </a:ext>
            </a:extLst>
          </p:cNvPr>
          <p:cNvSpPr txBox="1"/>
          <p:nvPr/>
        </p:nvSpPr>
        <p:spPr>
          <a:xfrm>
            <a:off x="4289224" y="1274642"/>
            <a:ext cx="5096267" cy="17543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Randy Mumaw</a:t>
            </a:r>
          </a:p>
          <a:p>
            <a:pPr algn="ctr"/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 Jose State University Research Foundation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[NASA Ames Research Center]</a:t>
            </a:r>
          </a:p>
          <a:p>
            <a:pPr algn="ctr"/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8, 2018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3909" y="6214768"/>
            <a:ext cx="2639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Available for on-demand viewing</a:t>
            </a:r>
            <a:br>
              <a:rPr lang="en-US" sz="1400" b="1" dirty="0" smtClean="0">
                <a:latin typeface="+mn-lt"/>
              </a:rPr>
            </a:br>
            <a:r>
              <a:rPr lang="en-US" sz="1400" b="1" dirty="0" smtClean="0">
                <a:latin typeface="+mn-lt"/>
                <a:hlinkClick r:id="rId3"/>
              </a:rPr>
              <a:t>https://nescacademy.nasa.gov</a:t>
            </a:r>
            <a:endParaRPr lang="en-US" sz="1400" b="1" dirty="0">
              <a:latin typeface="+mn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9" y="5923184"/>
            <a:ext cx="952500" cy="952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02730" y="6300611"/>
            <a:ext cx="3209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Moderated by Dr. Jon Holbrook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45684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72D38F4-EA4E-D544-8429-0686D7E31A18}"/>
              </a:ext>
            </a:extLst>
          </p:cNvPr>
          <p:cNvSpPr txBox="1"/>
          <p:nvPr/>
        </p:nvSpPr>
        <p:spPr>
          <a:xfrm>
            <a:off x="4588922" y="240923"/>
            <a:ext cx="30412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Path to Here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066A27-0007-4348-84CA-6E1935E0FB18}"/>
              </a:ext>
            </a:extLst>
          </p:cNvPr>
          <p:cNvSpPr txBox="1"/>
          <p:nvPr/>
        </p:nvSpPr>
        <p:spPr>
          <a:xfrm>
            <a:off x="603738" y="1037494"/>
            <a:ext cx="831752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Ph.D. cognitive psychology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University of Pittsburgh / Learning Research &amp; Development Center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Human Resources Research Organization (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HumRRO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en-US" sz="2800" b="1" dirty="0">
              <a:latin typeface="Arial" pitchFamily="34" charset="0"/>
              <a:cs typeface="Arial" pitchFamily="34" charset="0"/>
            </a:endParaRPr>
          </a:p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Westinghouse Electric / R&amp;D Center</a:t>
            </a:r>
          </a:p>
          <a:p>
            <a:endParaRPr lang="en-US" sz="2800" b="1" dirty="0">
              <a:latin typeface="Arial" pitchFamily="34" charset="0"/>
              <a:cs typeface="Arial" pitchFamily="34" charset="0"/>
            </a:endParaRPr>
          </a:p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Boeing Commercial Airplane</a:t>
            </a:r>
          </a:p>
          <a:p>
            <a:endParaRPr lang="en-US" sz="2800" b="1" dirty="0">
              <a:latin typeface="Arial" pitchFamily="34" charset="0"/>
              <a:cs typeface="Arial" pitchFamily="34" charset="0"/>
            </a:endParaRPr>
          </a:p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San Jose State University / </a:t>
            </a:r>
          </a:p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NASA Ames Research Center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01F886-89AA-0044-B8A8-50BCF3346756}"/>
              </a:ext>
            </a:extLst>
          </p:cNvPr>
          <p:cNvSpPr txBox="1"/>
          <p:nvPr/>
        </p:nvSpPr>
        <p:spPr>
          <a:xfrm>
            <a:off x="7778262" y="2645750"/>
            <a:ext cx="1846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ATC Training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3E71D4-BF8B-5F48-8D4F-ACADC105E5F5}"/>
              </a:ext>
            </a:extLst>
          </p:cNvPr>
          <p:cNvSpPr txBox="1"/>
          <p:nvPr/>
        </p:nvSpPr>
        <p:spPr>
          <a:xfrm>
            <a:off x="6072554" y="3377826"/>
            <a:ext cx="5697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Nuclear Power Plant Control Room Operators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96F649-1942-B944-AD9C-2E166BF3E3C6}"/>
              </a:ext>
            </a:extLst>
          </p:cNvPr>
          <p:cNvSpPr txBox="1"/>
          <p:nvPr/>
        </p:nvSpPr>
        <p:spPr>
          <a:xfrm>
            <a:off x="7219388" y="4015355"/>
            <a:ext cx="3690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Commercial Transport Pilots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-9053" y="6448424"/>
            <a:ext cx="3427342" cy="409576"/>
          </a:xfrm>
          <a:prstGeom prst="snip1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8" y="6515099"/>
            <a:ext cx="285750" cy="2762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85867" y="6516885"/>
            <a:ext cx="3041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Ask a question using the button below</a:t>
            </a:r>
            <a:endParaRPr lang="en-US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617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F853CA-84D3-964E-A801-8312B90B81CF}"/>
              </a:ext>
            </a:extLst>
          </p:cNvPr>
          <p:cNvSpPr txBox="1"/>
          <p:nvPr/>
        </p:nvSpPr>
        <p:spPr>
          <a:xfrm>
            <a:off x="4887883" y="240923"/>
            <a:ext cx="24432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Central Ideas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A56B79-E638-014E-B9B1-30CE6788983A}"/>
              </a:ext>
            </a:extLst>
          </p:cNvPr>
          <p:cNvSpPr txBox="1"/>
          <p:nvPr/>
        </p:nvSpPr>
        <p:spPr>
          <a:xfrm>
            <a:off x="1875169" y="1404881"/>
            <a:ext cx="85282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Humans operating complex, socio-technical systems strive to develop a system understanding deeper than the interface and procedures support.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System indications may not support a clear understanding of system state; indications can be fragmented, and the operator is responsible for integrating data (sometimes with little help).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System designers make inappropriately generous assumptions about the average operator’s ability to make sense of the system.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68D839B-0E27-2342-8574-ADD86E08F738}"/>
              </a:ext>
            </a:extLst>
          </p:cNvPr>
          <p:cNvSpPr/>
          <p:nvPr/>
        </p:nvSpPr>
        <p:spPr>
          <a:xfrm flipH="1">
            <a:off x="1694529" y="1510384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2274483-C289-A04F-A94E-96757DA95F62}"/>
              </a:ext>
            </a:extLst>
          </p:cNvPr>
          <p:cNvSpPr/>
          <p:nvPr/>
        </p:nvSpPr>
        <p:spPr>
          <a:xfrm flipH="1">
            <a:off x="1694529" y="2432805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BE2AC606-E05A-7546-B4D0-F55961AB05B6}"/>
              </a:ext>
            </a:extLst>
          </p:cNvPr>
          <p:cNvSpPr/>
          <p:nvPr/>
        </p:nvSpPr>
        <p:spPr>
          <a:xfrm flipH="1">
            <a:off x="1694529" y="3656014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562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3E5CAF-3F5D-5948-8742-7A059CD60351}"/>
              </a:ext>
            </a:extLst>
          </p:cNvPr>
          <p:cNvSpPr txBox="1"/>
          <p:nvPr/>
        </p:nvSpPr>
        <p:spPr>
          <a:xfrm>
            <a:off x="793827" y="219656"/>
            <a:ext cx="106314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System State:  Monitoring and Procedure Use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929771-EB4A-474E-9E60-769AAB5C5ACC}"/>
              </a:ext>
            </a:extLst>
          </p:cNvPr>
          <p:cNvSpPr txBox="1"/>
          <p:nvPr/>
        </p:nvSpPr>
        <p:spPr>
          <a:xfrm>
            <a:off x="1181381" y="1922682"/>
            <a:ext cx="852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Illustration:  Monitoring as Problem-Solving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555644-12B4-7840-9E17-CED1AC039FEC}"/>
              </a:ext>
            </a:extLst>
          </p:cNvPr>
          <p:cNvSpPr txBox="1"/>
          <p:nvPr/>
        </p:nvSpPr>
        <p:spPr>
          <a:xfrm>
            <a:off x="1181381" y="2683893"/>
            <a:ext cx="852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AECB (Canada):  How do NPP operators monitor the plant?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7DCAAF-9DCF-8947-8EBC-0C491FCB1490}"/>
              </a:ext>
            </a:extLst>
          </p:cNvPr>
          <p:cNvSpPr txBox="1"/>
          <p:nvPr/>
        </p:nvSpPr>
        <p:spPr>
          <a:xfrm>
            <a:off x="1181381" y="3445104"/>
            <a:ext cx="852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Method:  Ethnographic; 288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of observation </a:t>
            </a:r>
          </a:p>
        </p:txBody>
      </p:sp>
    </p:spTree>
    <p:extLst>
      <p:ext uri="{BB962C8B-B14F-4D97-AF65-F5344CB8AC3E}">
        <p14:creationId xmlns:p14="http://schemas.microsoft.com/office/powerpoint/2010/main" val="2021288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123780-7FAA-074F-ADB2-BCE2E56F7F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31" y="386461"/>
            <a:ext cx="10847106" cy="32179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C2369B-A5FC-7E4E-87D9-97B0817792E8}"/>
              </a:ext>
            </a:extLst>
          </p:cNvPr>
          <p:cNvSpPr txBox="1"/>
          <p:nvPr/>
        </p:nvSpPr>
        <p:spPr>
          <a:xfrm>
            <a:off x="288855" y="4014852"/>
            <a:ext cx="4544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Single-sensor; single-indicator architecture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60B11-E68C-7842-9292-65A2EB229FD6}"/>
              </a:ext>
            </a:extLst>
          </p:cNvPr>
          <p:cNvSpPr txBox="1"/>
          <p:nvPr/>
        </p:nvSpPr>
        <p:spPr>
          <a:xfrm>
            <a:off x="284727" y="4447297"/>
            <a:ext cx="42660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There is a burden on the operator to</a:t>
            </a: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  - allocate attention appropriately</a:t>
            </a: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  - add context</a:t>
            </a: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  - understand system state</a:t>
            </a: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  - identify developing problems</a:t>
            </a:r>
          </a:p>
        </p:txBody>
      </p:sp>
      <p:pic>
        <p:nvPicPr>
          <p:cNvPr id="9" name="Picture 2" descr="http://web.ornl.gov/info/ornlreview/v38_1_05/images/a11_controls_full.jpg">
            <a:extLst>
              <a:ext uri="{FF2B5EF4-FFF2-40B4-BE49-F238E27FC236}">
                <a16:creationId xmlns:a16="http://schemas.microsoft.com/office/drawing/2014/main" id="{82EA868C-C0A8-D44E-A7AD-B526BF9F1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5259" y="2991294"/>
            <a:ext cx="5734050" cy="374332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005495F-9ED4-4145-8A6E-E8D864E80482}"/>
              </a:ext>
            </a:extLst>
          </p:cNvPr>
          <p:cNvSpPr txBox="1"/>
          <p:nvPr/>
        </p:nvSpPr>
        <p:spPr>
          <a:xfrm>
            <a:off x="288855" y="6091745"/>
            <a:ext cx="3749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What does monitoring look like?</a:t>
            </a:r>
          </a:p>
        </p:txBody>
      </p:sp>
    </p:spTree>
    <p:extLst>
      <p:ext uri="{BB962C8B-B14F-4D97-AF65-F5344CB8AC3E}">
        <p14:creationId xmlns:p14="http://schemas.microsoft.com/office/powerpoint/2010/main" val="2107833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B20DC7-88FA-3146-B7C6-61082300C2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506" y="2381693"/>
            <a:ext cx="6074494" cy="3853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F159E9-F2F8-8042-8C5A-7CDE99CB30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31" y="1480300"/>
            <a:ext cx="6130688" cy="438828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ACF611D-3DAA-3148-A1BD-962E92923FFF}"/>
              </a:ext>
            </a:extLst>
          </p:cNvPr>
          <p:cNvSpPr/>
          <p:nvPr/>
        </p:nvSpPr>
        <p:spPr>
          <a:xfrm>
            <a:off x="26703" y="6208708"/>
            <a:ext cx="6096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4171950" algn="l"/>
              </a:tabLst>
            </a:pP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Vicente, K.J., Mumaw, R.J., &amp; Roth, E.M.  (2004).  Operator monitoring in a complex dynamic work environment: A qualitative cognitive model based on field observations.  Theoretical Issues in Ergonomic Science, 5(5), 359-384.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AAA1A47-0D4A-5D43-B178-E6CEDE177861}"/>
              </a:ext>
            </a:extLst>
          </p:cNvPr>
          <p:cNvCxnSpPr>
            <a:cxnSpLocks/>
          </p:cNvCxnSpPr>
          <p:nvPr/>
        </p:nvCxnSpPr>
        <p:spPr>
          <a:xfrm>
            <a:off x="2094614" y="5868582"/>
            <a:ext cx="97394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BDD3BA4-47C3-3343-9853-465A9DBD720B}"/>
              </a:ext>
            </a:extLst>
          </p:cNvPr>
          <p:cNvCxnSpPr>
            <a:cxnSpLocks/>
          </p:cNvCxnSpPr>
          <p:nvPr/>
        </p:nvCxnSpPr>
        <p:spPr>
          <a:xfrm>
            <a:off x="2083981" y="5528930"/>
            <a:ext cx="0" cy="33965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19F59D45-1A82-5C43-A1AA-44BE0E925E23}"/>
              </a:ext>
            </a:extLst>
          </p:cNvPr>
          <p:cNvSpPr/>
          <p:nvPr/>
        </p:nvSpPr>
        <p:spPr>
          <a:xfrm>
            <a:off x="6857999" y="5889848"/>
            <a:ext cx="5124894" cy="3668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F48334-504D-754D-A345-0C1365AE0950}"/>
              </a:ext>
            </a:extLst>
          </p:cNvPr>
          <p:cNvSpPr/>
          <p:nvPr/>
        </p:nvSpPr>
        <p:spPr>
          <a:xfrm>
            <a:off x="2099180" y="5660065"/>
            <a:ext cx="4044789" cy="1665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EAD000A-E669-2E4F-BC0F-F469C754CB91}"/>
              </a:ext>
            </a:extLst>
          </p:cNvPr>
          <p:cNvSpPr txBox="1"/>
          <p:nvPr/>
        </p:nvSpPr>
        <p:spPr>
          <a:xfrm>
            <a:off x="4300401" y="219656"/>
            <a:ext cx="3618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 of Monitoring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9E56146-8CAB-0943-B896-9B51277ADBE0}"/>
              </a:ext>
            </a:extLst>
          </p:cNvPr>
          <p:cNvSpPr txBox="1"/>
          <p:nvPr/>
        </p:nvSpPr>
        <p:spPr>
          <a:xfrm>
            <a:off x="311738" y="2057611"/>
            <a:ext cx="90762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Scheduled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8A5197F-9EA2-5249-A297-DA0F0AD3638C}"/>
              </a:ext>
            </a:extLst>
          </p:cNvPr>
          <p:cNvSpPr txBox="1"/>
          <p:nvPr/>
        </p:nvSpPr>
        <p:spPr>
          <a:xfrm>
            <a:off x="3556355" y="4021248"/>
            <a:ext cx="1130438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Relevant data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timing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EBAE603-9854-6F4D-A2E5-83B4EEC12B41}"/>
              </a:ext>
            </a:extLst>
          </p:cNvPr>
          <p:cNvSpPr txBox="1"/>
          <p:nvPr/>
        </p:nvSpPr>
        <p:spPr>
          <a:xfrm>
            <a:off x="4789875" y="4007223"/>
            <a:ext cx="89960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12A98F6-C662-A145-80A4-2C02912024E7}"/>
              </a:ext>
            </a:extLst>
          </p:cNvPr>
          <p:cNvSpPr txBox="1"/>
          <p:nvPr/>
        </p:nvSpPr>
        <p:spPr>
          <a:xfrm>
            <a:off x="8238092" y="4426356"/>
            <a:ext cx="101983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new alarm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DFA7A78-7943-D242-A601-028C9A8FDFFC}"/>
              </a:ext>
            </a:extLst>
          </p:cNvPr>
          <p:cNvSpPr txBox="1"/>
          <p:nvPr/>
        </p:nvSpPr>
        <p:spPr>
          <a:xfrm>
            <a:off x="9341793" y="3260680"/>
            <a:ext cx="696024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alarms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CDD820-0E64-5A40-B4E3-E20C8C53616D}"/>
              </a:ext>
            </a:extLst>
          </p:cNvPr>
          <p:cNvSpPr txBox="1"/>
          <p:nvPr/>
        </p:nvSpPr>
        <p:spPr>
          <a:xfrm>
            <a:off x="5626543" y="1040182"/>
            <a:ext cx="6370527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 a new alarm: 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There is an existing alarm on a tank level to ensure level is sufficient (&gt; 75%)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When shutting down the tank, you need to drain to 50% (takes hours)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Change the setpoint to 55% and then focus on task,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D3471C-A8A9-364E-9692-B1E6E0C8B1C8}"/>
              </a:ext>
            </a:extLst>
          </p:cNvPr>
          <p:cNvSpPr txBox="1"/>
          <p:nvPr/>
        </p:nvSpPr>
        <p:spPr>
          <a:xfrm>
            <a:off x="2635836" y="4685804"/>
            <a:ext cx="80663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Obtain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65779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9D30C8-CA38-9E44-B98B-DCC65D46A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506" y="2381693"/>
            <a:ext cx="6074494" cy="38537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ADB58E-6B0E-6C41-994D-BF2ADFD42F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31" y="1480300"/>
            <a:ext cx="6130688" cy="4388282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627CAC4-A86B-F748-9FF5-75C8E3B6707B}"/>
              </a:ext>
            </a:extLst>
          </p:cNvPr>
          <p:cNvCxnSpPr>
            <a:cxnSpLocks/>
          </p:cNvCxnSpPr>
          <p:nvPr/>
        </p:nvCxnSpPr>
        <p:spPr>
          <a:xfrm>
            <a:off x="2094614" y="5868582"/>
            <a:ext cx="97394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5BE6DA1-E7EA-6B42-836A-2E1970C16FFE}"/>
              </a:ext>
            </a:extLst>
          </p:cNvPr>
          <p:cNvCxnSpPr>
            <a:cxnSpLocks/>
          </p:cNvCxnSpPr>
          <p:nvPr/>
        </p:nvCxnSpPr>
        <p:spPr>
          <a:xfrm>
            <a:off x="2083981" y="5528930"/>
            <a:ext cx="0" cy="33965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747707E4-E914-FD43-B79D-B9B605FC9175}"/>
              </a:ext>
            </a:extLst>
          </p:cNvPr>
          <p:cNvSpPr/>
          <p:nvPr/>
        </p:nvSpPr>
        <p:spPr>
          <a:xfrm>
            <a:off x="6857999" y="5889848"/>
            <a:ext cx="5124894" cy="3668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880DC6-45F7-E64B-B451-9D1F86EFE1A9}"/>
              </a:ext>
            </a:extLst>
          </p:cNvPr>
          <p:cNvSpPr/>
          <p:nvPr/>
        </p:nvSpPr>
        <p:spPr>
          <a:xfrm>
            <a:off x="2099180" y="5660065"/>
            <a:ext cx="4044789" cy="1665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F84D98-F206-1D43-BCE4-4999044469BD}"/>
              </a:ext>
            </a:extLst>
          </p:cNvPr>
          <p:cNvSpPr txBox="1"/>
          <p:nvPr/>
        </p:nvSpPr>
        <p:spPr>
          <a:xfrm>
            <a:off x="311738" y="2057611"/>
            <a:ext cx="90762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Scheduled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3BC37C-D083-C84C-8E79-138FB2BDF75D}"/>
              </a:ext>
            </a:extLst>
          </p:cNvPr>
          <p:cNvSpPr txBox="1"/>
          <p:nvPr/>
        </p:nvSpPr>
        <p:spPr>
          <a:xfrm>
            <a:off x="3588254" y="4067082"/>
            <a:ext cx="1130438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Relevant data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timing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C5C5D2-6F0B-BC42-A558-1800EA97A6AF}"/>
              </a:ext>
            </a:extLst>
          </p:cNvPr>
          <p:cNvSpPr txBox="1"/>
          <p:nvPr/>
        </p:nvSpPr>
        <p:spPr>
          <a:xfrm>
            <a:off x="4789875" y="4007223"/>
            <a:ext cx="89960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FD2B63-0A5D-364B-B188-AFD7BFE00BCF}"/>
              </a:ext>
            </a:extLst>
          </p:cNvPr>
          <p:cNvSpPr txBox="1"/>
          <p:nvPr/>
        </p:nvSpPr>
        <p:spPr>
          <a:xfrm>
            <a:off x="6964325" y="4425599"/>
            <a:ext cx="78899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785F7A-E8EF-844F-BF91-6BD84B13742D}"/>
              </a:ext>
            </a:extLst>
          </p:cNvPr>
          <p:cNvSpPr txBox="1"/>
          <p:nvPr/>
        </p:nvSpPr>
        <p:spPr>
          <a:xfrm>
            <a:off x="7502888" y="2711149"/>
            <a:ext cx="90762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indications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EDEBEE-2C45-CE45-A5FF-FEA028DFD1D0}"/>
              </a:ext>
            </a:extLst>
          </p:cNvPr>
          <p:cNvSpPr txBox="1"/>
          <p:nvPr/>
        </p:nvSpPr>
        <p:spPr>
          <a:xfrm>
            <a:off x="5843294" y="946190"/>
            <a:ext cx="5990743" cy="116955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sensitivity: 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When refueling occurs, there is a need to monitor temperature changes,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which can be small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Standard display-based charts make it hard to detect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Increase sensitivity: halve range; stack charts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BD78E4-3115-0441-ADED-B1F29D23A588}"/>
              </a:ext>
            </a:extLst>
          </p:cNvPr>
          <p:cNvSpPr txBox="1"/>
          <p:nvPr/>
        </p:nvSpPr>
        <p:spPr>
          <a:xfrm>
            <a:off x="4300401" y="219656"/>
            <a:ext cx="3618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 of Monitoring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30C6B3D-5A50-B043-819C-3E63903310DB}"/>
              </a:ext>
            </a:extLst>
          </p:cNvPr>
          <p:cNvSpPr txBox="1"/>
          <p:nvPr/>
        </p:nvSpPr>
        <p:spPr>
          <a:xfrm>
            <a:off x="2532526" y="3108517"/>
            <a:ext cx="104547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Confirm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expectations</a:t>
            </a:r>
          </a:p>
        </p:txBody>
      </p:sp>
      <p:sp>
        <p:nvSpPr>
          <p:cNvPr id="17" name="Snip Single Corner Rectangle 16"/>
          <p:cNvSpPr/>
          <p:nvPr/>
        </p:nvSpPr>
        <p:spPr>
          <a:xfrm>
            <a:off x="-9053" y="6448424"/>
            <a:ext cx="3427342" cy="409576"/>
          </a:xfrm>
          <a:prstGeom prst="snip1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8" y="6515099"/>
            <a:ext cx="285750" cy="2762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5867" y="6516885"/>
            <a:ext cx="3041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Ask a question using the button below</a:t>
            </a:r>
            <a:endParaRPr lang="en-US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2118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1952F8-AB1E-CF48-BFC7-0686313F7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506" y="2381693"/>
            <a:ext cx="6074494" cy="38537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AABBB6-E2A1-EF42-B560-AC0D84E39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31" y="1480300"/>
            <a:ext cx="6130688" cy="4388282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BD6C6AD-797C-7E46-A91C-D5E8F193979E}"/>
              </a:ext>
            </a:extLst>
          </p:cNvPr>
          <p:cNvCxnSpPr>
            <a:cxnSpLocks/>
          </p:cNvCxnSpPr>
          <p:nvPr/>
        </p:nvCxnSpPr>
        <p:spPr>
          <a:xfrm>
            <a:off x="2094614" y="5868582"/>
            <a:ext cx="97394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FDDE802-BDBF-C546-B298-D5522573D80F}"/>
              </a:ext>
            </a:extLst>
          </p:cNvPr>
          <p:cNvCxnSpPr>
            <a:cxnSpLocks/>
          </p:cNvCxnSpPr>
          <p:nvPr/>
        </p:nvCxnSpPr>
        <p:spPr>
          <a:xfrm>
            <a:off x="2083981" y="5528930"/>
            <a:ext cx="0" cy="33965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2DDE6665-DCEE-F14C-96D8-177940AABF7D}"/>
              </a:ext>
            </a:extLst>
          </p:cNvPr>
          <p:cNvSpPr/>
          <p:nvPr/>
        </p:nvSpPr>
        <p:spPr>
          <a:xfrm>
            <a:off x="6857999" y="5889848"/>
            <a:ext cx="5124894" cy="3668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E79112A-D0D6-3B4D-9F64-CDB8E96392C5}"/>
              </a:ext>
            </a:extLst>
          </p:cNvPr>
          <p:cNvSpPr/>
          <p:nvPr/>
        </p:nvSpPr>
        <p:spPr>
          <a:xfrm>
            <a:off x="2099180" y="5660065"/>
            <a:ext cx="4044789" cy="1665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26265A-BF83-184B-9E42-13497F3356E1}"/>
              </a:ext>
            </a:extLst>
          </p:cNvPr>
          <p:cNvSpPr txBox="1"/>
          <p:nvPr/>
        </p:nvSpPr>
        <p:spPr>
          <a:xfrm>
            <a:off x="307149" y="3605417"/>
            <a:ext cx="89960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Periodic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DD031E-A0D5-BB4B-B659-A5307455A679}"/>
              </a:ext>
            </a:extLst>
          </p:cNvPr>
          <p:cNvSpPr txBox="1"/>
          <p:nvPr/>
        </p:nvSpPr>
        <p:spPr>
          <a:xfrm>
            <a:off x="3580204" y="4012668"/>
            <a:ext cx="1130438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Relevant data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AF4D0B-4826-2F40-A581-B63761AFF5D3}"/>
              </a:ext>
            </a:extLst>
          </p:cNvPr>
          <p:cNvSpPr txBox="1"/>
          <p:nvPr/>
        </p:nvSpPr>
        <p:spPr>
          <a:xfrm>
            <a:off x="4790475" y="4021248"/>
            <a:ext cx="89960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F8300E-C037-1842-91A8-472EFAFAC5BA}"/>
              </a:ext>
            </a:extLst>
          </p:cNvPr>
          <p:cNvSpPr txBox="1"/>
          <p:nvPr/>
        </p:nvSpPr>
        <p:spPr>
          <a:xfrm>
            <a:off x="7566125" y="4387702"/>
            <a:ext cx="88357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B40D11-DB2D-904E-BCC9-B6948FC62231}"/>
              </a:ext>
            </a:extLst>
          </p:cNvPr>
          <p:cNvSpPr txBox="1"/>
          <p:nvPr/>
        </p:nvSpPr>
        <p:spPr>
          <a:xfrm>
            <a:off x="7502888" y="2711149"/>
            <a:ext cx="90762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indications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550D19-603C-4742-B344-79000A3EC898}"/>
              </a:ext>
            </a:extLst>
          </p:cNvPr>
          <p:cNvSpPr txBox="1"/>
          <p:nvPr/>
        </p:nvSpPr>
        <p:spPr>
          <a:xfrm>
            <a:off x="5843294" y="946190"/>
            <a:ext cx="5912196" cy="116955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Establish baseline or trend: 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Some parameters are more variable and there is value in knowing their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behavior over a longer period of time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Grab a recording of values from earlier in the day to understand </a:t>
            </a:r>
          </a:p>
          <a:p>
            <a:r>
              <a:rPr lang="en-US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behavior over a longer duration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92B0CB6-1504-7749-9FA0-2D49116336D1}"/>
              </a:ext>
            </a:extLst>
          </p:cNvPr>
          <p:cNvSpPr txBox="1"/>
          <p:nvPr/>
        </p:nvSpPr>
        <p:spPr>
          <a:xfrm>
            <a:off x="2628458" y="3894305"/>
            <a:ext cx="89159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Determine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C0F86A-73D6-3340-9EEC-6CAFB34B0545}"/>
              </a:ext>
            </a:extLst>
          </p:cNvPr>
          <p:cNvSpPr txBox="1"/>
          <p:nvPr/>
        </p:nvSpPr>
        <p:spPr>
          <a:xfrm>
            <a:off x="1640002" y="3646986"/>
            <a:ext cx="90922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Expected?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FFD77CA-8DFB-264A-B70A-3498D29CBDC1}"/>
              </a:ext>
            </a:extLst>
          </p:cNvPr>
          <p:cNvSpPr txBox="1"/>
          <p:nvPr/>
        </p:nvSpPr>
        <p:spPr>
          <a:xfrm>
            <a:off x="1746707" y="4794842"/>
            <a:ext cx="76335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Normal?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28E8E68-9778-9848-861E-BD758768FC22}"/>
              </a:ext>
            </a:extLst>
          </p:cNvPr>
          <p:cNvSpPr txBox="1"/>
          <p:nvPr/>
        </p:nvSpPr>
        <p:spPr>
          <a:xfrm>
            <a:off x="4300401" y="219656"/>
            <a:ext cx="3618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 of Monitoring</a:t>
            </a:r>
          </a:p>
        </p:txBody>
      </p:sp>
    </p:spTree>
    <p:extLst>
      <p:ext uri="{BB962C8B-B14F-4D97-AF65-F5344CB8AC3E}">
        <p14:creationId xmlns:p14="http://schemas.microsoft.com/office/powerpoint/2010/main" val="1444919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B4B4E74-0E3D-F941-A320-66AAD0C8FF6E}"/>
              </a:ext>
            </a:extLst>
          </p:cNvPr>
          <p:cNvSpPr txBox="1"/>
          <p:nvPr/>
        </p:nvSpPr>
        <p:spPr>
          <a:xfrm>
            <a:off x="4993447" y="219656"/>
            <a:ext cx="2232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Take-Aways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8830B3-7528-9443-B940-1690A54C80FF}"/>
              </a:ext>
            </a:extLst>
          </p:cNvPr>
          <p:cNvSpPr txBox="1"/>
          <p:nvPr/>
        </p:nvSpPr>
        <p:spPr>
          <a:xfrm>
            <a:off x="1703485" y="1361527"/>
            <a:ext cx="912046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The older technology makes visible these active monitoring strategies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   - changing saliency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   - managing tasks / workload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   - reducing uncertainty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Operators are “finishing the design”; creating information that the interface designer failed to provide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Cognition is distributed to the interface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   - reminders and alerts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   - [spatial dedication]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How do we create opportunities for finishing the design with new technologies?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9FBDDCA-916E-EE4C-A224-6CF740A83328}"/>
              </a:ext>
            </a:extLst>
          </p:cNvPr>
          <p:cNvSpPr/>
          <p:nvPr/>
        </p:nvSpPr>
        <p:spPr>
          <a:xfrm flipH="1">
            <a:off x="1508454" y="1467854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814FB622-CB04-0D4E-B97D-97535763C012}"/>
              </a:ext>
            </a:extLst>
          </p:cNvPr>
          <p:cNvSpPr/>
          <p:nvPr/>
        </p:nvSpPr>
        <p:spPr>
          <a:xfrm flipH="1">
            <a:off x="1508454" y="3002488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BC3C12A0-31BA-C441-82A8-5B8E38B5F3BF}"/>
              </a:ext>
            </a:extLst>
          </p:cNvPr>
          <p:cNvSpPr/>
          <p:nvPr/>
        </p:nvSpPr>
        <p:spPr>
          <a:xfrm flipH="1">
            <a:off x="1508454" y="3909803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0B2031DB-EE6C-7E4E-BBFC-46C592E54AD0}"/>
              </a:ext>
            </a:extLst>
          </p:cNvPr>
          <p:cNvSpPr/>
          <p:nvPr/>
        </p:nvSpPr>
        <p:spPr>
          <a:xfrm flipH="1">
            <a:off x="1508454" y="5125463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2637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3E5CAF-3F5D-5948-8742-7A059CD60351}"/>
              </a:ext>
            </a:extLst>
          </p:cNvPr>
          <p:cNvSpPr txBox="1"/>
          <p:nvPr/>
        </p:nvSpPr>
        <p:spPr>
          <a:xfrm>
            <a:off x="793827" y="219656"/>
            <a:ext cx="106314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System State:  Monitoring and Procedure Use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929771-EB4A-474E-9E60-769AAB5C5ACC}"/>
              </a:ext>
            </a:extLst>
          </p:cNvPr>
          <p:cNvSpPr txBox="1"/>
          <p:nvPr/>
        </p:nvSpPr>
        <p:spPr>
          <a:xfrm>
            <a:off x="1181381" y="1922682"/>
            <a:ext cx="852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Illustration:  Procedure Use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555644-12B4-7840-9E17-CED1AC039FEC}"/>
              </a:ext>
            </a:extLst>
          </p:cNvPr>
          <p:cNvSpPr txBox="1"/>
          <p:nvPr/>
        </p:nvSpPr>
        <p:spPr>
          <a:xfrm>
            <a:off x="1181381" y="2683893"/>
            <a:ext cx="852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Nuclear Reg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Comm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 Cognitive inputs to procedure use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7DCAAF-9DCF-8947-8EBC-0C491FCB1490}"/>
              </a:ext>
            </a:extLst>
          </p:cNvPr>
          <p:cNvSpPr txBox="1"/>
          <p:nvPr/>
        </p:nvSpPr>
        <p:spPr>
          <a:xfrm>
            <a:off x="1181381" y="3445104"/>
            <a:ext cx="852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Method:  Human in the loop simulation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3010B1-4CC0-BA4C-9ADB-DFA3E0AED4C8}"/>
              </a:ext>
            </a:extLst>
          </p:cNvPr>
          <p:cNvSpPr txBox="1"/>
          <p:nvPr/>
        </p:nvSpPr>
        <p:spPr>
          <a:xfrm>
            <a:off x="1845430" y="4892710"/>
            <a:ext cx="852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Malicious Procedural Compliance</a:t>
            </a:r>
          </a:p>
        </p:txBody>
      </p:sp>
    </p:spTree>
    <p:extLst>
      <p:ext uri="{BB962C8B-B14F-4D97-AF65-F5344CB8AC3E}">
        <p14:creationId xmlns:p14="http://schemas.microsoft.com/office/powerpoint/2010/main" val="1790935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D7DA31C-040F-914F-AA5E-2FFD45986A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28679">
            <a:off x="6020832" y="2798043"/>
            <a:ext cx="6064842" cy="3932365"/>
          </a:xfrm>
          <a:prstGeom prst="rect">
            <a:avLst/>
          </a:prstGeom>
          <a:scene3d>
            <a:camera prst="orthographicFront">
              <a:rot lat="0" lon="0" rev="180000"/>
            </a:camera>
            <a:lightRig rig="threePt" dir="t"/>
          </a:scene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7CCC83B-7B61-1546-B1D5-1F5562375F68}"/>
              </a:ext>
            </a:extLst>
          </p:cNvPr>
          <p:cNvSpPr/>
          <p:nvPr/>
        </p:nvSpPr>
        <p:spPr>
          <a:xfrm>
            <a:off x="1020724" y="1151319"/>
            <a:ext cx="94523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Problem: Reactor coolant leak in an unusual place (distributed symptoms);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Solution requires a transition between separate Emergency Operating Procedures (EOPs)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Key EOP step:  if Steam Generator (SG) pressure NOT stable or increasing return to step 1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[and, SG pressure is decreasing]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Key to solving: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 a focus on other inputs to SG pressure (use of schematics)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 understood that the point of the step was to determine if the SG was faulted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 awareness that they were stuck in a procedural loop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C332E0-2DAB-A848-A3AF-13A25209A4F0}"/>
              </a:ext>
            </a:extLst>
          </p:cNvPr>
          <p:cNvSpPr txBox="1"/>
          <p:nvPr/>
        </p:nvSpPr>
        <p:spPr>
          <a:xfrm>
            <a:off x="1782890" y="219656"/>
            <a:ext cx="8653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Procedure Use for a Cognitively Demanding Fault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D51CC0F-E6DB-CE40-9860-CDEFA3DF3B5F}"/>
              </a:ext>
            </a:extLst>
          </p:cNvPr>
          <p:cNvSpPr/>
          <p:nvPr/>
        </p:nvSpPr>
        <p:spPr>
          <a:xfrm>
            <a:off x="31900" y="6201036"/>
            <a:ext cx="589684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Roth, E.M., Mumaw, R.J., &amp; Lewis, P.M.  (1994).  An empirical investigation of operator performance in cognitively demanding simulated emergencies.  (NUREG/CR-6208).  Washington, DC:  Nuclear Regulatory Commission.</a:t>
            </a:r>
          </a:p>
        </p:txBody>
      </p:sp>
    </p:spTree>
    <p:extLst>
      <p:ext uri="{BB962C8B-B14F-4D97-AF65-F5344CB8AC3E}">
        <p14:creationId xmlns:p14="http://schemas.microsoft.com/office/powerpoint/2010/main" val="1526406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B4B4E74-0E3D-F941-A320-66AAD0C8FF6E}"/>
              </a:ext>
            </a:extLst>
          </p:cNvPr>
          <p:cNvSpPr txBox="1"/>
          <p:nvPr/>
        </p:nvSpPr>
        <p:spPr>
          <a:xfrm>
            <a:off x="4993447" y="219656"/>
            <a:ext cx="2232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Take-Aways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8830B3-7528-9443-B940-1690A54C80FF}"/>
              </a:ext>
            </a:extLst>
          </p:cNvPr>
          <p:cNvSpPr txBox="1"/>
          <p:nvPr/>
        </p:nvSpPr>
        <p:spPr>
          <a:xfrm>
            <a:off x="1682219" y="1361527"/>
            <a:ext cx="91204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For both situation assessment and response planning, operators supported their procedure use through extra-procedural actions, such as developing a coherent account of symptoms.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Some crews chose (appropriately) not to take safety actions that were recommended by the EOPs.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Successful crews had knowledge of the structure of the EOPs and the objectives of different procedures.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9FBDDCA-916E-EE4C-A224-6CF740A83328}"/>
              </a:ext>
            </a:extLst>
          </p:cNvPr>
          <p:cNvSpPr/>
          <p:nvPr/>
        </p:nvSpPr>
        <p:spPr>
          <a:xfrm flipH="1">
            <a:off x="1487188" y="1467854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814FB622-CB04-0D4E-B97D-97535763C012}"/>
              </a:ext>
            </a:extLst>
          </p:cNvPr>
          <p:cNvSpPr/>
          <p:nvPr/>
        </p:nvSpPr>
        <p:spPr>
          <a:xfrm flipH="1">
            <a:off x="1487188" y="2694135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BC3C12A0-31BA-C441-82A8-5B8E38B5F3BF}"/>
              </a:ext>
            </a:extLst>
          </p:cNvPr>
          <p:cNvSpPr/>
          <p:nvPr/>
        </p:nvSpPr>
        <p:spPr>
          <a:xfrm flipH="1">
            <a:off x="1487188" y="3601450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A348A5-B278-914D-9C54-994ADC712CA0}"/>
              </a:ext>
            </a:extLst>
          </p:cNvPr>
          <p:cNvSpPr txBox="1"/>
          <p:nvPr/>
        </p:nvSpPr>
        <p:spPr>
          <a:xfrm>
            <a:off x="3240977" y="4842500"/>
            <a:ext cx="5737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Designers need to acknowledge and support Knowledge-Based performance</a:t>
            </a:r>
          </a:p>
        </p:txBody>
      </p:sp>
    </p:spTree>
    <p:extLst>
      <p:ext uri="{BB962C8B-B14F-4D97-AF65-F5344CB8AC3E}">
        <p14:creationId xmlns:p14="http://schemas.microsoft.com/office/powerpoint/2010/main" val="3801752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KBFI_takeoff_flap retraction.jpg">
            <a:extLst>
              <a:ext uri="{FF2B5EF4-FFF2-40B4-BE49-F238E27FC236}">
                <a16:creationId xmlns:a16="http://schemas.microsoft.com/office/drawing/2014/main" id="{630C0086-E940-CC48-83E3-CBE260B9F012}"/>
              </a:ext>
            </a:extLst>
          </p:cNvPr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60650" y="3370522"/>
            <a:ext cx="4026172" cy="2917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0E3C95-C4EF-F94D-A0EF-F55BC0712893}"/>
              </a:ext>
            </a:extLst>
          </p:cNvPr>
          <p:cNvSpPr txBox="1"/>
          <p:nvPr/>
        </p:nvSpPr>
        <p:spPr>
          <a:xfrm>
            <a:off x="3050071" y="219656"/>
            <a:ext cx="6118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Incoherence of System Indications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46D9B3-1660-A548-ADAF-7524D5DE1522}"/>
              </a:ext>
            </a:extLst>
          </p:cNvPr>
          <p:cNvSpPr txBox="1"/>
          <p:nvPr/>
        </p:nvSpPr>
        <p:spPr>
          <a:xfrm>
            <a:off x="1682219" y="1170136"/>
            <a:ext cx="984347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Airplanes have a more compact, more modern interface;</a:t>
            </a:r>
          </a:p>
          <a:p>
            <a:endParaRPr lang="en-US" sz="1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Airplanes are (generally) less about diagnosing system faults and more about continuing safe flight and landing;</a:t>
            </a:r>
          </a:p>
          <a:p>
            <a:endParaRPr lang="en-US" sz="1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However, they can present a pretty incoherent or fragmented picture of airplane state.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Let’s look at how the following are presented: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- Unreliable airspeed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- Engine indications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- Cabin altitude (Helios)</a:t>
            </a: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AE081BB9-BAA9-6249-803B-37D3BDE7CB64}"/>
              </a:ext>
            </a:extLst>
          </p:cNvPr>
          <p:cNvSpPr/>
          <p:nvPr/>
        </p:nvSpPr>
        <p:spPr>
          <a:xfrm flipH="1">
            <a:off x="1487188" y="1276463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2" name="Diamond 11">
            <a:extLst>
              <a:ext uri="{FF2B5EF4-FFF2-40B4-BE49-F238E27FC236}">
                <a16:creationId xmlns:a16="http://schemas.microsoft.com/office/drawing/2014/main" id="{83DA1B52-A973-354A-8E8C-26E753DDE128}"/>
              </a:ext>
            </a:extLst>
          </p:cNvPr>
          <p:cNvSpPr/>
          <p:nvPr/>
        </p:nvSpPr>
        <p:spPr>
          <a:xfrm flipH="1">
            <a:off x="1487188" y="1747831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3" name="Diamond 12">
            <a:extLst>
              <a:ext uri="{FF2B5EF4-FFF2-40B4-BE49-F238E27FC236}">
                <a16:creationId xmlns:a16="http://schemas.microsoft.com/office/drawing/2014/main" id="{BE38F820-B128-8C47-92D6-4A7F0D84C098}"/>
              </a:ext>
            </a:extLst>
          </p:cNvPr>
          <p:cNvSpPr/>
          <p:nvPr/>
        </p:nvSpPr>
        <p:spPr>
          <a:xfrm flipH="1">
            <a:off x="1487188" y="2495654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pic>
        <p:nvPicPr>
          <p:cNvPr id="14" name="Picture 2" descr="http://www.b737.org.uk/images/captinsts.jpg">
            <a:extLst>
              <a:ext uri="{FF2B5EF4-FFF2-40B4-BE49-F238E27FC236}">
                <a16:creationId xmlns:a16="http://schemas.microsoft.com/office/drawing/2014/main" id="{5C309893-3E21-0548-9DC5-A81E46E11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386" y="3627563"/>
            <a:ext cx="3646967" cy="2740455"/>
          </a:xfrm>
          <a:prstGeom prst="rect">
            <a:avLst/>
          </a:prstGeom>
          <a:noFill/>
        </p:spPr>
      </p:pic>
      <p:sp>
        <p:nvSpPr>
          <p:cNvPr id="9" name="Snip Single Corner Rectangle 8"/>
          <p:cNvSpPr/>
          <p:nvPr/>
        </p:nvSpPr>
        <p:spPr>
          <a:xfrm>
            <a:off x="-9053" y="6448424"/>
            <a:ext cx="3427342" cy="409576"/>
          </a:xfrm>
          <a:prstGeom prst="snip1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8" y="6515099"/>
            <a:ext cx="285750" cy="27622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85867" y="6516885"/>
            <a:ext cx="3041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Ask a question using the button below</a:t>
            </a:r>
            <a:endParaRPr lang="en-US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03282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B1807CE-C76A-3345-9901-768AA725E9E8}" type="slidenum">
              <a:rPr lang="en-US" altLang="en-US">
                <a:solidFill>
                  <a:schemeClr val="bg2"/>
                </a:solidFill>
              </a:rPr>
              <a:pPr/>
              <a:t>14</a:t>
            </a:fld>
            <a:endParaRPr lang="en-US" altLang="en-US">
              <a:solidFill>
                <a:schemeClr val="bg2"/>
              </a:solidFill>
            </a:endParaRPr>
          </a:p>
        </p:txBody>
      </p:sp>
      <p:sp>
        <p:nvSpPr>
          <p:cNvPr id="26627" name="AutoShape 2"/>
          <p:cNvSpPr>
            <a:spLocks noChangeArrowheads="1"/>
          </p:cNvSpPr>
          <p:nvPr/>
        </p:nvSpPr>
        <p:spPr bwMode="auto">
          <a:xfrm>
            <a:off x="5245100" y="32353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28" name="Rectangle 3"/>
          <p:cNvSpPr>
            <a:spLocks noChangeArrowheads="1"/>
          </p:cNvSpPr>
          <p:nvPr/>
        </p:nvSpPr>
        <p:spPr bwMode="auto">
          <a:xfrm>
            <a:off x="5170488" y="3197226"/>
            <a:ext cx="27305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5588001" y="3733801"/>
            <a:ext cx="1063625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30" name="Rectangle 5"/>
          <p:cNvSpPr>
            <a:spLocks noChangeArrowheads="1"/>
          </p:cNvSpPr>
          <p:nvPr/>
        </p:nvSpPr>
        <p:spPr bwMode="auto">
          <a:xfrm>
            <a:off x="3929063" y="3733801"/>
            <a:ext cx="1039812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31" name="Rectangle 6"/>
          <p:cNvSpPr>
            <a:spLocks noChangeArrowheads="1"/>
          </p:cNvSpPr>
          <p:nvPr/>
        </p:nvSpPr>
        <p:spPr bwMode="auto">
          <a:xfrm>
            <a:off x="8383588" y="3733801"/>
            <a:ext cx="1065212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32" name="Rectangle 7"/>
          <p:cNvSpPr>
            <a:spLocks noChangeArrowheads="1"/>
          </p:cNvSpPr>
          <p:nvPr/>
        </p:nvSpPr>
        <p:spPr bwMode="auto">
          <a:xfrm>
            <a:off x="2841626" y="3733801"/>
            <a:ext cx="1039813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33" name="Line 8"/>
          <p:cNvSpPr>
            <a:spLocks noChangeShapeType="1"/>
          </p:cNvSpPr>
          <p:nvPr/>
        </p:nvSpPr>
        <p:spPr bwMode="auto">
          <a:xfrm>
            <a:off x="4832350" y="3603625"/>
            <a:ext cx="242570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4" name="Line 9"/>
          <p:cNvSpPr>
            <a:spLocks noChangeShapeType="1"/>
          </p:cNvSpPr>
          <p:nvPr/>
        </p:nvSpPr>
        <p:spPr bwMode="auto">
          <a:xfrm>
            <a:off x="4883150" y="3159125"/>
            <a:ext cx="236220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5" name="Line 10"/>
          <p:cNvSpPr>
            <a:spLocks noChangeShapeType="1"/>
          </p:cNvSpPr>
          <p:nvPr/>
        </p:nvSpPr>
        <p:spPr bwMode="auto">
          <a:xfrm>
            <a:off x="7262814" y="3159125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6" name="Line 11"/>
          <p:cNvSpPr>
            <a:spLocks noChangeShapeType="1"/>
          </p:cNvSpPr>
          <p:nvPr/>
        </p:nvSpPr>
        <p:spPr bwMode="auto">
          <a:xfrm>
            <a:off x="4887914" y="3159125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7" name="Freeform 12"/>
          <p:cNvSpPr>
            <a:spLocks/>
          </p:cNvSpPr>
          <p:nvPr/>
        </p:nvSpPr>
        <p:spPr bwMode="auto">
          <a:xfrm>
            <a:off x="3135314" y="4046539"/>
            <a:ext cx="377825" cy="376237"/>
          </a:xfrm>
          <a:custGeom>
            <a:avLst/>
            <a:gdLst>
              <a:gd name="T0" fmla="*/ 2147483647 w 238"/>
              <a:gd name="T1" fmla="*/ 2147483647 h 237"/>
              <a:gd name="T2" fmla="*/ 2147483647 w 238"/>
              <a:gd name="T3" fmla="*/ 2147483647 h 237"/>
              <a:gd name="T4" fmla="*/ 2147483647 w 238"/>
              <a:gd name="T5" fmla="*/ 2147483647 h 237"/>
              <a:gd name="T6" fmla="*/ 2147483647 w 238"/>
              <a:gd name="T7" fmla="*/ 2147483647 h 237"/>
              <a:gd name="T8" fmla="*/ 2147483647 w 238"/>
              <a:gd name="T9" fmla="*/ 2147483647 h 237"/>
              <a:gd name="T10" fmla="*/ 2147483647 w 238"/>
              <a:gd name="T11" fmla="*/ 2147483647 h 237"/>
              <a:gd name="T12" fmla="*/ 2147483647 w 238"/>
              <a:gd name="T13" fmla="*/ 2147483647 h 237"/>
              <a:gd name="T14" fmla="*/ 2147483647 w 238"/>
              <a:gd name="T15" fmla="*/ 2147483647 h 237"/>
              <a:gd name="T16" fmla="*/ 2147483647 w 238"/>
              <a:gd name="T17" fmla="*/ 2147483647 h 237"/>
              <a:gd name="T18" fmla="*/ 2147483647 w 238"/>
              <a:gd name="T19" fmla="*/ 2147483647 h 237"/>
              <a:gd name="T20" fmla="*/ 2147483647 w 238"/>
              <a:gd name="T21" fmla="*/ 2147483647 h 237"/>
              <a:gd name="T22" fmla="*/ 2147483647 w 238"/>
              <a:gd name="T23" fmla="*/ 2147483647 h 237"/>
              <a:gd name="T24" fmla="*/ 2147483647 w 238"/>
              <a:gd name="T25" fmla="*/ 0 h 237"/>
              <a:gd name="T26" fmla="*/ 2147483647 w 238"/>
              <a:gd name="T27" fmla="*/ 0 h 237"/>
              <a:gd name="T28" fmla="*/ 2147483647 w 238"/>
              <a:gd name="T29" fmla="*/ 2147483647 h 237"/>
              <a:gd name="T30" fmla="*/ 2147483647 w 238"/>
              <a:gd name="T31" fmla="*/ 2147483647 h 237"/>
              <a:gd name="T32" fmla="*/ 2147483647 w 238"/>
              <a:gd name="T33" fmla="*/ 2147483647 h 237"/>
              <a:gd name="T34" fmla="*/ 2147483647 w 238"/>
              <a:gd name="T35" fmla="*/ 2147483647 h 237"/>
              <a:gd name="T36" fmla="*/ 0 w 238"/>
              <a:gd name="T37" fmla="*/ 2147483647 h 237"/>
              <a:gd name="T38" fmla="*/ 0 w 238"/>
              <a:gd name="T39" fmla="*/ 2147483647 h 237"/>
              <a:gd name="T40" fmla="*/ 2147483647 w 238"/>
              <a:gd name="T41" fmla="*/ 2147483647 h 237"/>
              <a:gd name="T42" fmla="*/ 2147483647 w 238"/>
              <a:gd name="T43" fmla="*/ 2147483647 h 237"/>
              <a:gd name="T44" fmla="*/ 2147483647 w 238"/>
              <a:gd name="T45" fmla="*/ 2147483647 h 237"/>
              <a:gd name="T46" fmla="*/ 2147483647 w 238"/>
              <a:gd name="T47" fmla="*/ 2147483647 h 237"/>
              <a:gd name="T48" fmla="*/ 2147483647 w 238"/>
              <a:gd name="T49" fmla="*/ 2147483647 h 23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38"/>
              <a:gd name="T76" fmla="*/ 0 h 237"/>
              <a:gd name="T77" fmla="*/ 238 w 238"/>
              <a:gd name="T78" fmla="*/ 237 h 23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8" name="Rectangle 13"/>
          <p:cNvSpPr>
            <a:spLocks noChangeArrowheads="1"/>
          </p:cNvSpPr>
          <p:nvPr/>
        </p:nvSpPr>
        <p:spPr bwMode="auto">
          <a:xfrm>
            <a:off x="2935289" y="3944938"/>
            <a:ext cx="122237" cy="6794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39" name="Rectangle 14"/>
          <p:cNvSpPr>
            <a:spLocks noChangeArrowheads="1"/>
          </p:cNvSpPr>
          <p:nvPr/>
        </p:nvSpPr>
        <p:spPr bwMode="auto">
          <a:xfrm>
            <a:off x="3590925" y="3944938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40" name="Freeform 15"/>
          <p:cNvSpPr>
            <a:spLocks/>
          </p:cNvSpPr>
          <p:nvPr/>
        </p:nvSpPr>
        <p:spPr bwMode="auto">
          <a:xfrm>
            <a:off x="3151189" y="4545014"/>
            <a:ext cx="358775" cy="331787"/>
          </a:xfrm>
          <a:custGeom>
            <a:avLst/>
            <a:gdLst>
              <a:gd name="T0" fmla="*/ 0 w 226"/>
              <a:gd name="T1" fmla="*/ 2147483647 h 209"/>
              <a:gd name="T2" fmla="*/ 2147483647 w 226"/>
              <a:gd name="T3" fmla="*/ 2147483647 h 209"/>
              <a:gd name="T4" fmla="*/ 2147483647 w 226"/>
              <a:gd name="T5" fmla="*/ 2147483647 h 209"/>
              <a:gd name="T6" fmla="*/ 2147483647 w 226"/>
              <a:gd name="T7" fmla="*/ 2147483647 h 209"/>
              <a:gd name="T8" fmla="*/ 2147483647 w 226"/>
              <a:gd name="T9" fmla="*/ 2147483647 h 209"/>
              <a:gd name="T10" fmla="*/ 2147483647 w 226"/>
              <a:gd name="T11" fmla="*/ 2147483647 h 209"/>
              <a:gd name="T12" fmla="*/ 2147483647 w 226"/>
              <a:gd name="T13" fmla="*/ 2147483647 h 209"/>
              <a:gd name="T14" fmla="*/ 2147483647 w 226"/>
              <a:gd name="T15" fmla="*/ 2147483647 h 209"/>
              <a:gd name="T16" fmla="*/ 2147483647 w 226"/>
              <a:gd name="T17" fmla="*/ 2147483647 h 209"/>
              <a:gd name="T18" fmla="*/ 2147483647 w 226"/>
              <a:gd name="T19" fmla="*/ 0 h 209"/>
              <a:gd name="T20" fmla="*/ 2147483647 w 226"/>
              <a:gd name="T21" fmla="*/ 0 h 209"/>
              <a:gd name="T22" fmla="*/ 2147483647 w 226"/>
              <a:gd name="T23" fmla="*/ 2147483647 h 209"/>
              <a:gd name="T24" fmla="*/ 2147483647 w 226"/>
              <a:gd name="T25" fmla="*/ 2147483647 h 209"/>
              <a:gd name="T26" fmla="*/ 2147483647 w 226"/>
              <a:gd name="T27" fmla="*/ 2147483647 h 209"/>
              <a:gd name="T28" fmla="*/ 2147483647 w 226"/>
              <a:gd name="T29" fmla="*/ 2147483647 h 209"/>
              <a:gd name="T30" fmla="*/ 2147483647 w 226"/>
              <a:gd name="T31" fmla="*/ 2147483647 h 209"/>
              <a:gd name="T32" fmla="*/ 2147483647 w 226"/>
              <a:gd name="T33" fmla="*/ 2147483647 h 209"/>
              <a:gd name="T34" fmla="*/ 2147483647 w 226"/>
              <a:gd name="T35" fmla="*/ 2147483647 h 209"/>
              <a:gd name="T36" fmla="*/ 2147483647 w 226"/>
              <a:gd name="T37" fmla="*/ 2147483647 h 209"/>
              <a:gd name="T38" fmla="*/ 2147483647 w 226"/>
              <a:gd name="T39" fmla="*/ 2147483647 h 209"/>
              <a:gd name="T40" fmla="*/ 2147483647 w 226"/>
              <a:gd name="T41" fmla="*/ 2147483647 h 209"/>
              <a:gd name="T42" fmla="*/ 2147483647 w 226"/>
              <a:gd name="T43" fmla="*/ 2147483647 h 209"/>
              <a:gd name="T44" fmla="*/ 2147483647 w 226"/>
              <a:gd name="T45" fmla="*/ 2147483647 h 209"/>
              <a:gd name="T46" fmla="*/ 2147483647 w 226"/>
              <a:gd name="T47" fmla="*/ 2147483647 h 209"/>
              <a:gd name="T48" fmla="*/ 2147483647 w 226"/>
              <a:gd name="T49" fmla="*/ 2147483647 h 209"/>
              <a:gd name="T50" fmla="*/ 2147483647 w 226"/>
              <a:gd name="T51" fmla="*/ 2147483647 h 209"/>
              <a:gd name="T52" fmla="*/ 2147483647 w 226"/>
              <a:gd name="T53" fmla="*/ 2147483647 h 209"/>
              <a:gd name="T54" fmla="*/ 2147483647 w 226"/>
              <a:gd name="T55" fmla="*/ 2147483647 h 209"/>
              <a:gd name="T56" fmla="*/ 2147483647 w 226"/>
              <a:gd name="T57" fmla="*/ 2147483647 h 209"/>
              <a:gd name="T58" fmla="*/ 2147483647 w 226"/>
              <a:gd name="T59" fmla="*/ 2147483647 h 209"/>
              <a:gd name="T60" fmla="*/ 2147483647 w 226"/>
              <a:gd name="T61" fmla="*/ 2147483647 h 209"/>
              <a:gd name="T62" fmla="*/ 2147483647 w 226"/>
              <a:gd name="T63" fmla="*/ 2147483647 h 209"/>
              <a:gd name="T64" fmla="*/ 2147483647 w 226"/>
              <a:gd name="T65" fmla="*/ 2147483647 h 209"/>
              <a:gd name="T66" fmla="*/ 2147483647 w 226"/>
              <a:gd name="T67" fmla="*/ 2147483647 h 209"/>
              <a:gd name="T68" fmla="*/ 2147483647 w 226"/>
              <a:gd name="T69" fmla="*/ 2147483647 h 209"/>
              <a:gd name="T70" fmla="*/ 2147483647 w 226"/>
              <a:gd name="T71" fmla="*/ 2147483647 h 209"/>
              <a:gd name="T72" fmla="*/ 2147483647 w 226"/>
              <a:gd name="T73" fmla="*/ 2147483647 h 209"/>
              <a:gd name="T74" fmla="*/ 2147483647 w 226"/>
              <a:gd name="T75" fmla="*/ 2147483647 h 209"/>
              <a:gd name="T76" fmla="*/ 0 w 226"/>
              <a:gd name="T77" fmla="*/ 2147483647 h 20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226"/>
              <a:gd name="T118" fmla="*/ 0 h 209"/>
              <a:gd name="T119" fmla="*/ 226 w 226"/>
              <a:gd name="T120" fmla="*/ 209 h 209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41" name="Rectangle 16"/>
          <p:cNvSpPr>
            <a:spLocks noChangeArrowheads="1"/>
          </p:cNvSpPr>
          <p:nvPr/>
        </p:nvSpPr>
        <p:spPr bwMode="auto">
          <a:xfrm>
            <a:off x="3089275" y="4665664"/>
            <a:ext cx="501650" cy="10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42" name="Rectangle 17"/>
          <p:cNvSpPr>
            <a:spLocks noChangeArrowheads="1"/>
          </p:cNvSpPr>
          <p:nvPr/>
        </p:nvSpPr>
        <p:spPr bwMode="auto">
          <a:xfrm>
            <a:off x="3089275" y="4775200"/>
            <a:ext cx="501650" cy="306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43" name="Line 18"/>
          <p:cNvSpPr>
            <a:spLocks noChangeShapeType="1"/>
          </p:cNvSpPr>
          <p:nvPr/>
        </p:nvSpPr>
        <p:spPr bwMode="auto">
          <a:xfrm>
            <a:off x="2990850" y="4773614"/>
            <a:ext cx="685800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4" name="Line 19"/>
          <p:cNvSpPr>
            <a:spLocks noChangeShapeType="1"/>
          </p:cNvSpPr>
          <p:nvPr/>
        </p:nvSpPr>
        <p:spPr bwMode="auto">
          <a:xfrm>
            <a:off x="3162301" y="4660900"/>
            <a:ext cx="334963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5" name="Line 20"/>
          <p:cNvSpPr>
            <a:spLocks noChangeShapeType="1"/>
          </p:cNvSpPr>
          <p:nvPr/>
        </p:nvSpPr>
        <p:spPr bwMode="auto">
          <a:xfrm>
            <a:off x="3775075" y="4056064"/>
            <a:ext cx="1588" cy="3762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6" name="Line 21"/>
          <p:cNvSpPr>
            <a:spLocks noChangeShapeType="1"/>
          </p:cNvSpPr>
          <p:nvPr/>
        </p:nvSpPr>
        <p:spPr bwMode="auto">
          <a:xfrm>
            <a:off x="3775075" y="4048126"/>
            <a:ext cx="50800" cy="1000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7" name="Line 22"/>
          <p:cNvSpPr>
            <a:spLocks noChangeShapeType="1"/>
          </p:cNvSpPr>
          <p:nvPr/>
        </p:nvSpPr>
        <p:spPr bwMode="auto">
          <a:xfrm flipV="1">
            <a:off x="3775075" y="4340226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8" name="Line 23"/>
          <p:cNvSpPr>
            <a:spLocks noChangeShapeType="1"/>
          </p:cNvSpPr>
          <p:nvPr/>
        </p:nvSpPr>
        <p:spPr bwMode="auto">
          <a:xfrm>
            <a:off x="3825875" y="4154489"/>
            <a:ext cx="1588" cy="1857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9" name="Rectangle 24"/>
          <p:cNvSpPr>
            <a:spLocks noChangeArrowheads="1"/>
          </p:cNvSpPr>
          <p:nvPr/>
        </p:nvSpPr>
        <p:spPr bwMode="auto">
          <a:xfrm>
            <a:off x="3063876" y="3789364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50" name="Line 25"/>
          <p:cNvSpPr>
            <a:spLocks noChangeShapeType="1"/>
          </p:cNvSpPr>
          <p:nvPr/>
        </p:nvSpPr>
        <p:spPr bwMode="auto">
          <a:xfrm>
            <a:off x="3243264" y="3789363"/>
            <a:ext cx="1587" cy="936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51" name="Line 26"/>
          <p:cNvSpPr>
            <a:spLocks noChangeShapeType="1"/>
          </p:cNvSpPr>
          <p:nvPr/>
        </p:nvSpPr>
        <p:spPr bwMode="auto">
          <a:xfrm>
            <a:off x="3429000" y="3789364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52" name="Rectangle 27"/>
          <p:cNvSpPr>
            <a:spLocks noChangeArrowheads="1"/>
          </p:cNvSpPr>
          <p:nvPr/>
        </p:nvSpPr>
        <p:spPr bwMode="auto">
          <a:xfrm>
            <a:off x="3232150" y="3962401"/>
            <a:ext cx="184150" cy="5556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53" name="Rectangle 28"/>
          <p:cNvSpPr>
            <a:spLocks noChangeArrowheads="1"/>
          </p:cNvSpPr>
          <p:nvPr/>
        </p:nvSpPr>
        <p:spPr bwMode="auto">
          <a:xfrm>
            <a:off x="5505451" y="3270250"/>
            <a:ext cx="85725" cy="2730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54" name="Rectangle 29"/>
          <p:cNvSpPr>
            <a:spLocks noChangeArrowheads="1"/>
          </p:cNvSpPr>
          <p:nvPr/>
        </p:nvSpPr>
        <p:spPr bwMode="auto">
          <a:xfrm>
            <a:off x="5035551" y="3368675"/>
            <a:ext cx="73025" cy="16510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55" name="Rectangle 30"/>
          <p:cNvSpPr>
            <a:spLocks noChangeArrowheads="1"/>
          </p:cNvSpPr>
          <p:nvPr/>
        </p:nvSpPr>
        <p:spPr bwMode="auto">
          <a:xfrm>
            <a:off x="5740401" y="3463926"/>
            <a:ext cx="85725" cy="79375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56" name="Rectangle 31"/>
          <p:cNvSpPr>
            <a:spLocks noChangeArrowheads="1"/>
          </p:cNvSpPr>
          <p:nvPr/>
        </p:nvSpPr>
        <p:spPr bwMode="auto">
          <a:xfrm>
            <a:off x="5208589" y="3270251"/>
            <a:ext cx="185737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57" name="Line 32"/>
          <p:cNvSpPr>
            <a:spLocks noChangeShapeType="1"/>
          </p:cNvSpPr>
          <p:nvPr/>
        </p:nvSpPr>
        <p:spPr bwMode="auto">
          <a:xfrm>
            <a:off x="52705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58" name="Line 33"/>
          <p:cNvSpPr>
            <a:spLocks noChangeShapeType="1"/>
          </p:cNvSpPr>
          <p:nvPr/>
        </p:nvSpPr>
        <p:spPr bwMode="auto">
          <a:xfrm>
            <a:off x="533241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59" name="Rectangle 34"/>
          <p:cNvSpPr>
            <a:spLocks noChangeArrowheads="1"/>
          </p:cNvSpPr>
          <p:nvPr/>
        </p:nvSpPr>
        <p:spPr bwMode="auto">
          <a:xfrm>
            <a:off x="5691189" y="3270251"/>
            <a:ext cx="185737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60" name="Line 35"/>
          <p:cNvSpPr>
            <a:spLocks noChangeShapeType="1"/>
          </p:cNvSpPr>
          <p:nvPr/>
        </p:nvSpPr>
        <p:spPr bwMode="auto">
          <a:xfrm>
            <a:off x="57531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1" name="Line 36"/>
          <p:cNvSpPr>
            <a:spLocks noChangeShapeType="1"/>
          </p:cNvSpPr>
          <p:nvPr/>
        </p:nvSpPr>
        <p:spPr bwMode="auto">
          <a:xfrm>
            <a:off x="581501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2" name="Rectangle 37"/>
          <p:cNvSpPr>
            <a:spLocks noChangeArrowheads="1"/>
          </p:cNvSpPr>
          <p:nvPr/>
        </p:nvSpPr>
        <p:spPr bwMode="auto">
          <a:xfrm>
            <a:off x="6013451" y="3270251"/>
            <a:ext cx="246063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63" name="Line 38"/>
          <p:cNvSpPr>
            <a:spLocks noChangeShapeType="1"/>
          </p:cNvSpPr>
          <p:nvPr/>
        </p:nvSpPr>
        <p:spPr bwMode="auto">
          <a:xfrm>
            <a:off x="607536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4" name="Line 39"/>
          <p:cNvSpPr>
            <a:spLocks noChangeShapeType="1"/>
          </p:cNvSpPr>
          <p:nvPr/>
        </p:nvSpPr>
        <p:spPr bwMode="auto">
          <a:xfrm>
            <a:off x="6137275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5" name="Line 40"/>
          <p:cNvSpPr>
            <a:spLocks noChangeShapeType="1"/>
          </p:cNvSpPr>
          <p:nvPr/>
        </p:nvSpPr>
        <p:spPr bwMode="auto">
          <a:xfrm>
            <a:off x="61976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6" name="Rectangle 41"/>
          <p:cNvSpPr>
            <a:spLocks noChangeArrowheads="1"/>
          </p:cNvSpPr>
          <p:nvPr/>
        </p:nvSpPr>
        <p:spPr bwMode="auto">
          <a:xfrm>
            <a:off x="6396038" y="3270251"/>
            <a:ext cx="247650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67" name="Line 42"/>
          <p:cNvSpPr>
            <a:spLocks noChangeShapeType="1"/>
          </p:cNvSpPr>
          <p:nvPr/>
        </p:nvSpPr>
        <p:spPr bwMode="auto">
          <a:xfrm>
            <a:off x="645795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8" name="Line 43"/>
          <p:cNvSpPr>
            <a:spLocks noChangeShapeType="1"/>
          </p:cNvSpPr>
          <p:nvPr/>
        </p:nvSpPr>
        <p:spPr bwMode="auto">
          <a:xfrm>
            <a:off x="651986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69" name="Line 44"/>
          <p:cNvSpPr>
            <a:spLocks noChangeShapeType="1"/>
          </p:cNvSpPr>
          <p:nvPr/>
        </p:nvSpPr>
        <p:spPr bwMode="auto">
          <a:xfrm>
            <a:off x="6581775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0" name="Rectangle 45"/>
          <p:cNvSpPr>
            <a:spLocks noChangeArrowheads="1"/>
          </p:cNvSpPr>
          <p:nvPr/>
        </p:nvSpPr>
        <p:spPr bwMode="auto">
          <a:xfrm>
            <a:off x="6278563" y="3468689"/>
            <a:ext cx="87312" cy="7778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71" name="Rectangle 46"/>
          <p:cNvSpPr>
            <a:spLocks noChangeArrowheads="1"/>
          </p:cNvSpPr>
          <p:nvPr/>
        </p:nvSpPr>
        <p:spPr bwMode="auto">
          <a:xfrm>
            <a:off x="6483351" y="3467100"/>
            <a:ext cx="85725" cy="77788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72" name="Rectangle 47"/>
          <p:cNvSpPr>
            <a:spLocks noChangeArrowheads="1"/>
          </p:cNvSpPr>
          <p:nvPr/>
        </p:nvSpPr>
        <p:spPr bwMode="auto">
          <a:xfrm>
            <a:off x="6122988" y="3382964"/>
            <a:ext cx="38100" cy="14763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73" name="Freeform 48"/>
          <p:cNvSpPr>
            <a:spLocks/>
          </p:cNvSpPr>
          <p:nvPr/>
        </p:nvSpPr>
        <p:spPr bwMode="auto">
          <a:xfrm>
            <a:off x="6489701" y="3368675"/>
            <a:ext cx="61913" cy="63500"/>
          </a:xfrm>
          <a:custGeom>
            <a:avLst/>
            <a:gdLst>
              <a:gd name="T0" fmla="*/ 0 w 39"/>
              <a:gd name="T1" fmla="*/ 2147483647 h 40"/>
              <a:gd name="T2" fmla="*/ 2147483647 w 39"/>
              <a:gd name="T3" fmla="*/ 2147483647 h 40"/>
              <a:gd name="T4" fmla="*/ 2147483647 w 39"/>
              <a:gd name="T5" fmla="*/ 2147483647 h 40"/>
              <a:gd name="T6" fmla="*/ 2147483647 w 39"/>
              <a:gd name="T7" fmla="*/ 2147483647 h 40"/>
              <a:gd name="T8" fmla="*/ 2147483647 w 39"/>
              <a:gd name="T9" fmla="*/ 0 h 40"/>
              <a:gd name="T10" fmla="*/ 2147483647 w 39"/>
              <a:gd name="T11" fmla="*/ 2147483647 h 40"/>
              <a:gd name="T12" fmla="*/ 2147483647 w 39"/>
              <a:gd name="T13" fmla="*/ 2147483647 h 40"/>
              <a:gd name="T14" fmla="*/ 2147483647 w 39"/>
              <a:gd name="T15" fmla="*/ 2147483647 h 40"/>
              <a:gd name="T16" fmla="*/ 2147483647 w 39"/>
              <a:gd name="T17" fmla="*/ 2147483647 h 40"/>
              <a:gd name="T18" fmla="*/ 2147483647 w 39"/>
              <a:gd name="T19" fmla="*/ 2147483647 h 40"/>
              <a:gd name="T20" fmla="*/ 2147483647 w 39"/>
              <a:gd name="T21" fmla="*/ 2147483647 h 40"/>
              <a:gd name="T22" fmla="*/ 2147483647 w 39"/>
              <a:gd name="T23" fmla="*/ 2147483647 h 40"/>
              <a:gd name="T24" fmla="*/ 2147483647 w 39"/>
              <a:gd name="T25" fmla="*/ 2147483647 h 40"/>
              <a:gd name="T26" fmla="*/ 2147483647 w 39"/>
              <a:gd name="T27" fmla="*/ 2147483647 h 40"/>
              <a:gd name="T28" fmla="*/ 2147483647 w 39"/>
              <a:gd name="T29" fmla="*/ 2147483647 h 40"/>
              <a:gd name="T30" fmla="*/ 2147483647 w 39"/>
              <a:gd name="T31" fmla="*/ 2147483647 h 40"/>
              <a:gd name="T32" fmla="*/ 0 w 39"/>
              <a:gd name="T33" fmla="*/ 2147483647 h 4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39"/>
              <a:gd name="T52" fmla="*/ 0 h 40"/>
              <a:gd name="T53" fmla="*/ 39 w 39"/>
              <a:gd name="T54" fmla="*/ 40 h 4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39" h="40">
                <a:moveTo>
                  <a:pt x="0" y="20"/>
                </a:moveTo>
                <a:lnTo>
                  <a:pt x="1" y="13"/>
                </a:lnTo>
                <a:lnTo>
                  <a:pt x="6" y="6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3" y="6"/>
                </a:lnTo>
                <a:lnTo>
                  <a:pt x="37" y="13"/>
                </a:lnTo>
                <a:lnTo>
                  <a:pt x="39" y="20"/>
                </a:lnTo>
                <a:lnTo>
                  <a:pt x="37" y="28"/>
                </a:lnTo>
                <a:lnTo>
                  <a:pt x="33" y="34"/>
                </a:lnTo>
                <a:lnTo>
                  <a:pt x="26" y="38"/>
                </a:lnTo>
                <a:lnTo>
                  <a:pt x="19" y="40"/>
                </a:lnTo>
                <a:lnTo>
                  <a:pt x="11" y="38"/>
                </a:lnTo>
                <a:lnTo>
                  <a:pt x="6" y="34"/>
                </a:lnTo>
                <a:lnTo>
                  <a:pt x="1" y="28"/>
                </a:lnTo>
                <a:lnTo>
                  <a:pt x="0" y="20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4" name="Freeform 49"/>
          <p:cNvSpPr>
            <a:spLocks/>
          </p:cNvSpPr>
          <p:nvPr/>
        </p:nvSpPr>
        <p:spPr bwMode="auto">
          <a:xfrm>
            <a:off x="5270501" y="3419476"/>
            <a:ext cx="61913" cy="61913"/>
          </a:xfrm>
          <a:custGeom>
            <a:avLst/>
            <a:gdLst>
              <a:gd name="T0" fmla="*/ 0 w 39"/>
              <a:gd name="T1" fmla="*/ 2147483647 h 39"/>
              <a:gd name="T2" fmla="*/ 2147483647 w 39"/>
              <a:gd name="T3" fmla="*/ 2147483647 h 39"/>
              <a:gd name="T4" fmla="*/ 2147483647 w 39"/>
              <a:gd name="T5" fmla="*/ 2147483647 h 39"/>
              <a:gd name="T6" fmla="*/ 2147483647 w 39"/>
              <a:gd name="T7" fmla="*/ 2147483647 h 39"/>
              <a:gd name="T8" fmla="*/ 2147483647 w 39"/>
              <a:gd name="T9" fmla="*/ 0 h 39"/>
              <a:gd name="T10" fmla="*/ 2147483647 w 39"/>
              <a:gd name="T11" fmla="*/ 2147483647 h 39"/>
              <a:gd name="T12" fmla="*/ 2147483647 w 39"/>
              <a:gd name="T13" fmla="*/ 2147483647 h 39"/>
              <a:gd name="T14" fmla="*/ 2147483647 w 39"/>
              <a:gd name="T15" fmla="*/ 2147483647 h 39"/>
              <a:gd name="T16" fmla="*/ 2147483647 w 39"/>
              <a:gd name="T17" fmla="*/ 2147483647 h 39"/>
              <a:gd name="T18" fmla="*/ 2147483647 w 39"/>
              <a:gd name="T19" fmla="*/ 2147483647 h 39"/>
              <a:gd name="T20" fmla="*/ 2147483647 w 39"/>
              <a:gd name="T21" fmla="*/ 2147483647 h 39"/>
              <a:gd name="T22" fmla="*/ 2147483647 w 39"/>
              <a:gd name="T23" fmla="*/ 2147483647 h 39"/>
              <a:gd name="T24" fmla="*/ 2147483647 w 39"/>
              <a:gd name="T25" fmla="*/ 2147483647 h 39"/>
              <a:gd name="T26" fmla="*/ 2147483647 w 39"/>
              <a:gd name="T27" fmla="*/ 2147483647 h 39"/>
              <a:gd name="T28" fmla="*/ 2147483647 w 39"/>
              <a:gd name="T29" fmla="*/ 2147483647 h 39"/>
              <a:gd name="T30" fmla="*/ 2147483647 w 39"/>
              <a:gd name="T31" fmla="*/ 2147483647 h 39"/>
              <a:gd name="T32" fmla="*/ 0 w 39"/>
              <a:gd name="T33" fmla="*/ 2147483647 h 3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39"/>
              <a:gd name="T52" fmla="*/ 0 h 39"/>
              <a:gd name="T53" fmla="*/ 39 w 39"/>
              <a:gd name="T54" fmla="*/ 39 h 39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39" h="39">
                <a:moveTo>
                  <a:pt x="0" y="19"/>
                </a:moveTo>
                <a:lnTo>
                  <a:pt x="1" y="12"/>
                </a:lnTo>
                <a:lnTo>
                  <a:pt x="5" y="6"/>
                </a:lnTo>
                <a:lnTo>
                  <a:pt x="12" y="2"/>
                </a:lnTo>
                <a:lnTo>
                  <a:pt x="20" y="0"/>
                </a:lnTo>
                <a:lnTo>
                  <a:pt x="27" y="2"/>
                </a:lnTo>
                <a:lnTo>
                  <a:pt x="33" y="6"/>
                </a:lnTo>
                <a:lnTo>
                  <a:pt x="37" y="12"/>
                </a:lnTo>
                <a:lnTo>
                  <a:pt x="39" y="19"/>
                </a:lnTo>
                <a:lnTo>
                  <a:pt x="37" y="27"/>
                </a:lnTo>
                <a:lnTo>
                  <a:pt x="33" y="33"/>
                </a:lnTo>
                <a:lnTo>
                  <a:pt x="27" y="37"/>
                </a:lnTo>
                <a:lnTo>
                  <a:pt x="20" y="39"/>
                </a:lnTo>
                <a:lnTo>
                  <a:pt x="12" y="37"/>
                </a:lnTo>
                <a:lnTo>
                  <a:pt x="5" y="33"/>
                </a:lnTo>
                <a:lnTo>
                  <a:pt x="1" y="27"/>
                </a:lnTo>
                <a:lnTo>
                  <a:pt x="0" y="19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5" name="Line 50"/>
          <p:cNvSpPr>
            <a:spLocks noChangeShapeType="1"/>
          </p:cNvSpPr>
          <p:nvPr/>
        </p:nvSpPr>
        <p:spPr bwMode="auto">
          <a:xfrm>
            <a:off x="5302250" y="3338513"/>
            <a:ext cx="1588" cy="809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6" name="Line 51"/>
          <p:cNvSpPr>
            <a:spLocks noChangeShapeType="1"/>
          </p:cNvSpPr>
          <p:nvPr/>
        </p:nvSpPr>
        <p:spPr bwMode="auto">
          <a:xfrm>
            <a:off x="6519864" y="3332163"/>
            <a:ext cx="1587" cy="365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77" name="Freeform 52"/>
          <p:cNvSpPr>
            <a:spLocks/>
          </p:cNvSpPr>
          <p:nvPr/>
        </p:nvSpPr>
        <p:spPr bwMode="auto">
          <a:xfrm>
            <a:off x="8669339" y="4067175"/>
            <a:ext cx="377825" cy="376238"/>
          </a:xfrm>
          <a:custGeom>
            <a:avLst/>
            <a:gdLst>
              <a:gd name="T0" fmla="*/ 2147483647 w 238"/>
              <a:gd name="T1" fmla="*/ 2147483647 h 237"/>
              <a:gd name="T2" fmla="*/ 2147483647 w 238"/>
              <a:gd name="T3" fmla="*/ 2147483647 h 237"/>
              <a:gd name="T4" fmla="*/ 2147483647 w 238"/>
              <a:gd name="T5" fmla="*/ 2147483647 h 237"/>
              <a:gd name="T6" fmla="*/ 2147483647 w 238"/>
              <a:gd name="T7" fmla="*/ 2147483647 h 237"/>
              <a:gd name="T8" fmla="*/ 2147483647 w 238"/>
              <a:gd name="T9" fmla="*/ 2147483647 h 237"/>
              <a:gd name="T10" fmla="*/ 2147483647 w 238"/>
              <a:gd name="T11" fmla="*/ 2147483647 h 237"/>
              <a:gd name="T12" fmla="*/ 2147483647 w 238"/>
              <a:gd name="T13" fmla="*/ 2147483647 h 237"/>
              <a:gd name="T14" fmla="*/ 2147483647 w 238"/>
              <a:gd name="T15" fmla="*/ 2147483647 h 237"/>
              <a:gd name="T16" fmla="*/ 2147483647 w 238"/>
              <a:gd name="T17" fmla="*/ 2147483647 h 237"/>
              <a:gd name="T18" fmla="*/ 2147483647 w 238"/>
              <a:gd name="T19" fmla="*/ 2147483647 h 237"/>
              <a:gd name="T20" fmla="*/ 2147483647 w 238"/>
              <a:gd name="T21" fmla="*/ 2147483647 h 237"/>
              <a:gd name="T22" fmla="*/ 2147483647 w 238"/>
              <a:gd name="T23" fmla="*/ 2147483647 h 237"/>
              <a:gd name="T24" fmla="*/ 2147483647 w 238"/>
              <a:gd name="T25" fmla="*/ 0 h 237"/>
              <a:gd name="T26" fmla="*/ 2147483647 w 238"/>
              <a:gd name="T27" fmla="*/ 0 h 237"/>
              <a:gd name="T28" fmla="*/ 2147483647 w 238"/>
              <a:gd name="T29" fmla="*/ 2147483647 h 237"/>
              <a:gd name="T30" fmla="*/ 2147483647 w 238"/>
              <a:gd name="T31" fmla="*/ 2147483647 h 237"/>
              <a:gd name="T32" fmla="*/ 2147483647 w 238"/>
              <a:gd name="T33" fmla="*/ 2147483647 h 237"/>
              <a:gd name="T34" fmla="*/ 2147483647 w 238"/>
              <a:gd name="T35" fmla="*/ 2147483647 h 237"/>
              <a:gd name="T36" fmla="*/ 0 w 238"/>
              <a:gd name="T37" fmla="*/ 2147483647 h 237"/>
              <a:gd name="T38" fmla="*/ 0 w 238"/>
              <a:gd name="T39" fmla="*/ 2147483647 h 237"/>
              <a:gd name="T40" fmla="*/ 2147483647 w 238"/>
              <a:gd name="T41" fmla="*/ 2147483647 h 237"/>
              <a:gd name="T42" fmla="*/ 2147483647 w 238"/>
              <a:gd name="T43" fmla="*/ 2147483647 h 237"/>
              <a:gd name="T44" fmla="*/ 2147483647 w 238"/>
              <a:gd name="T45" fmla="*/ 2147483647 h 237"/>
              <a:gd name="T46" fmla="*/ 2147483647 w 238"/>
              <a:gd name="T47" fmla="*/ 2147483647 h 237"/>
              <a:gd name="T48" fmla="*/ 2147483647 w 238"/>
              <a:gd name="T49" fmla="*/ 2147483647 h 23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38"/>
              <a:gd name="T76" fmla="*/ 0 h 237"/>
              <a:gd name="T77" fmla="*/ 238 w 238"/>
              <a:gd name="T78" fmla="*/ 237 h 23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78" name="Rectangle 53"/>
          <p:cNvSpPr>
            <a:spLocks noChangeArrowheads="1"/>
          </p:cNvSpPr>
          <p:nvPr/>
        </p:nvSpPr>
        <p:spPr bwMode="auto">
          <a:xfrm>
            <a:off x="8469314" y="3965575"/>
            <a:ext cx="122237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79" name="Rectangle 54"/>
          <p:cNvSpPr>
            <a:spLocks noChangeArrowheads="1"/>
          </p:cNvSpPr>
          <p:nvPr/>
        </p:nvSpPr>
        <p:spPr bwMode="auto">
          <a:xfrm>
            <a:off x="9124950" y="3965575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80" name="Freeform 55"/>
          <p:cNvSpPr>
            <a:spLocks/>
          </p:cNvSpPr>
          <p:nvPr/>
        </p:nvSpPr>
        <p:spPr bwMode="auto">
          <a:xfrm>
            <a:off x="8685214" y="4565650"/>
            <a:ext cx="358775" cy="331788"/>
          </a:xfrm>
          <a:custGeom>
            <a:avLst/>
            <a:gdLst>
              <a:gd name="T0" fmla="*/ 0 w 226"/>
              <a:gd name="T1" fmla="*/ 2147483647 h 209"/>
              <a:gd name="T2" fmla="*/ 2147483647 w 226"/>
              <a:gd name="T3" fmla="*/ 2147483647 h 209"/>
              <a:gd name="T4" fmla="*/ 2147483647 w 226"/>
              <a:gd name="T5" fmla="*/ 2147483647 h 209"/>
              <a:gd name="T6" fmla="*/ 2147483647 w 226"/>
              <a:gd name="T7" fmla="*/ 2147483647 h 209"/>
              <a:gd name="T8" fmla="*/ 2147483647 w 226"/>
              <a:gd name="T9" fmla="*/ 2147483647 h 209"/>
              <a:gd name="T10" fmla="*/ 2147483647 w 226"/>
              <a:gd name="T11" fmla="*/ 2147483647 h 209"/>
              <a:gd name="T12" fmla="*/ 2147483647 w 226"/>
              <a:gd name="T13" fmla="*/ 2147483647 h 209"/>
              <a:gd name="T14" fmla="*/ 2147483647 w 226"/>
              <a:gd name="T15" fmla="*/ 2147483647 h 209"/>
              <a:gd name="T16" fmla="*/ 2147483647 w 226"/>
              <a:gd name="T17" fmla="*/ 2147483647 h 209"/>
              <a:gd name="T18" fmla="*/ 2147483647 w 226"/>
              <a:gd name="T19" fmla="*/ 0 h 209"/>
              <a:gd name="T20" fmla="*/ 2147483647 w 226"/>
              <a:gd name="T21" fmla="*/ 0 h 209"/>
              <a:gd name="T22" fmla="*/ 2147483647 w 226"/>
              <a:gd name="T23" fmla="*/ 2147483647 h 209"/>
              <a:gd name="T24" fmla="*/ 2147483647 w 226"/>
              <a:gd name="T25" fmla="*/ 2147483647 h 209"/>
              <a:gd name="T26" fmla="*/ 2147483647 w 226"/>
              <a:gd name="T27" fmla="*/ 2147483647 h 209"/>
              <a:gd name="T28" fmla="*/ 2147483647 w 226"/>
              <a:gd name="T29" fmla="*/ 2147483647 h 209"/>
              <a:gd name="T30" fmla="*/ 2147483647 w 226"/>
              <a:gd name="T31" fmla="*/ 2147483647 h 209"/>
              <a:gd name="T32" fmla="*/ 2147483647 w 226"/>
              <a:gd name="T33" fmla="*/ 2147483647 h 209"/>
              <a:gd name="T34" fmla="*/ 2147483647 w 226"/>
              <a:gd name="T35" fmla="*/ 2147483647 h 209"/>
              <a:gd name="T36" fmla="*/ 2147483647 w 226"/>
              <a:gd name="T37" fmla="*/ 2147483647 h 209"/>
              <a:gd name="T38" fmla="*/ 2147483647 w 226"/>
              <a:gd name="T39" fmla="*/ 2147483647 h 209"/>
              <a:gd name="T40" fmla="*/ 2147483647 w 226"/>
              <a:gd name="T41" fmla="*/ 2147483647 h 209"/>
              <a:gd name="T42" fmla="*/ 2147483647 w 226"/>
              <a:gd name="T43" fmla="*/ 2147483647 h 209"/>
              <a:gd name="T44" fmla="*/ 2147483647 w 226"/>
              <a:gd name="T45" fmla="*/ 2147483647 h 209"/>
              <a:gd name="T46" fmla="*/ 2147483647 w 226"/>
              <a:gd name="T47" fmla="*/ 2147483647 h 209"/>
              <a:gd name="T48" fmla="*/ 2147483647 w 226"/>
              <a:gd name="T49" fmla="*/ 2147483647 h 209"/>
              <a:gd name="T50" fmla="*/ 2147483647 w 226"/>
              <a:gd name="T51" fmla="*/ 2147483647 h 209"/>
              <a:gd name="T52" fmla="*/ 2147483647 w 226"/>
              <a:gd name="T53" fmla="*/ 2147483647 h 209"/>
              <a:gd name="T54" fmla="*/ 2147483647 w 226"/>
              <a:gd name="T55" fmla="*/ 2147483647 h 209"/>
              <a:gd name="T56" fmla="*/ 2147483647 w 226"/>
              <a:gd name="T57" fmla="*/ 2147483647 h 209"/>
              <a:gd name="T58" fmla="*/ 2147483647 w 226"/>
              <a:gd name="T59" fmla="*/ 2147483647 h 209"/>
              <a:gd name="T60" fmla="*/ 2147483647 w 226"/>
              <a:gd name="T61" fmla="*/ 2147483647 h 209"/>
              <a:gd name="T62" fmla="*/ 2147483647 w 226"/>
              <a:gd name="T63" fmla="*/ 2147483647 h 209"/>
              <a:gd name="T64" fmla="*/ 2147483647 w 226"/>
              <a:gd name="T65" fmla="*/ 2147483647 h 209"/>
              <a:gd name="T66" fmla="*/ 2147483647 w 226"/>
              <a:gd name="T67" fmla="*/ 2147483647 h 209"/>
              <a:gd name="T68" fmla="*/ 2147483647 w 226"/>
              <a:gd name="T69" fmla="*/ 2147483647 h 209"/>
              <a:gd name="T70" fmla="*/ 2147483647 w 226"/>
              <a:gd name="T71" fmla="*/ 2147483647 h 209"/>
              <a:gd name="T72" fmla="*/ 2147483647 w 226"/>
              <a:gd name="T73" fmla="*/ 2147483647 h 209"/>
              <a:gd name="T74" fmla="*/ 2147483647 w 226"/>
              <a:gd name="T75" fmla="*/ 2147483647 h 209"/>
              <a:gd name="T76" fmla="*/ 0 w 226"/>
              <a:gd name="T77" fmla="*/ 2147483647 h 20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226"/>
              <a:gd name="T118" fmla="*/ 0 h 209"/>
              <a:gd name="T119" fmla="*/ 226 w 226"/>
              <a:gd name="T120" fmla="*/ 209 h 209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81" name="Rectangle 56"/>
          <p:cNvSpPr>
            <a:spLocks noChangeArrowheads="1"/>
          </p:cNvSpPr>
          <p:nvPr/>
        </p:nvSpPr>
        <p:spPr bwMode="auto">
          <a:xfrm>
            <a:off x="8623300" y="4686300"/>
            <a:ext cx="501650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82" name="Line 57"/>
          <p:cNvSpPr>
            <a:spLocks noChangeShapeType="1"/>
          </p:cNvSpPr>
          <p:nvPr/>
        </p:nvSpPr>
        <p:spPr bwMode="auto">
          <a:xfrm>
            <a:off x="8696326" y="4681539"/>
            <a:ext cx="334963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3" name="Line 58"/>
          <p:cNvSpPr>
            <a:spLocks noChangeShapeType="1"/>
          </p:cNvSpPr>
          <p:nvPr/>
        </p:nvSpPr>
        <p:spPr bwMode="auto">
          <a:xfrm>
            <a:off x="9309100" y="4076700"/>
            <a:ext cx="1588" cy="3762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4" name="Line 59"/>
          <p:cNvSpPr>
            <a:spLocks noChangeShapeType="1"/>
          </p:cNvSpPr>
          <p:nvPr/>
        </p:nvSpPr>
        <p:spPr bwMode="auto">
          <a:xfrm>
            <a:off x="9309100" y="4068763"/>
            <a:ext cx="50800" cy="1000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5" name="Line 60"/>
          <p:cNvSpPr>
            <a:spLocks noChangeShapeType="1"/>
          </p:cNvSpPr>
          <p:nvPr/>
        </p:nvSpPr>
        <p:spPr bwMode="auto">
          <a:xfrm flipV="1">
            <a:off x="9309100" y="4360864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6" name="Line 61"/>
          <p:cNvSpPr>
            <a:spLocks noChangeShapeType="1"/>
          </p:cNvSpPr>
          <p:nvPr/>
        </p:nvSpPr>
        <p:spPr bwMode="auto">
          <a:xfrm>
            <a:off x="9359900" y="4175125"/>
            <a:ext cx="1588" cy="1857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7" name="Rectangle 62"/>
          <p:cNvSpPr>
            <a:spLocks noChangeArrowheads="1"/>
          </p:cNvSpPr>
          <p:nvPr/>
        </p:nvSpPr>
        <p:spPr bwMode="auto">
          <a:xfrm>
            <a:off x="8597901" y="3810001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88" name="Line 63"/>
          <p:cNvSpPr>
            <a:spLocks noChangeShapeType="1"/>
          </p:cNvSpPr>
          <p:nvPr/>
        </p:nvSpPr>
        <p:spPr bwMode="auto">
          <a:xfrm>
            <a:off x="8777289" y="3810001"/>
            <a:ext cx="1587" cy="9366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89" name="Line 64"/>
          <p:cNvSpPr>
            <a:spLocks noChangeShapeType="1"/>
          </p:cNvSpPr>
          <p:nvPr/>
        </p:nvSpPr>
        <p:spPr bwMode="auto">
          <a:xfrm>
            <a:off x="8963025" y="3810001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0" name="Rectangle 65"/>
          <p:cNvSpPr>
            <a:spLocks noChangeArrowheads="1"/>
          </p:cNvSpPr>
          <p:nvPr/>
        </p:nvSpPr>
        <p:spPr bwMode="auto">
          <a:xfrm>
            <a:off x="8766175" y="3983038"/>
            <a:ext cx="184150" cy="55562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91" name="Rectangle 66"/>
          <p:cNvSpPr>
            <a:spLocks noChangeArrowheads="1"/>
          </p:cNvSpPr>
          <p:nvPr/>
        </p:nvSpPr>
        <p:spPr bwMode="auto">
          <a:xfrm>
            <a:off x="8621713" y="4808539"/>
            <a:ext cx="501650" cy="306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92" name="Line 67"/>
          <p:cNvSpPr>
            <a:spLocks noChangeShapeType="1"/>
          </p:cNvSpPr>
          <p:nvPr/>
        </p:nvSpPr>
        <p:spPr bwMode="auto">
          <a:xfrm flipH="1">
            <a:off x="8591550" y="4800600"/>
            <a:ext cx="609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93" name="Oval 68"/>
          <p:cNvSpPr>
            <a:spLocks noChangeArrowheads="1"/>
          </p:cNvSpPr>
          <p:nvPr/>
        </p:nvSpPr>
        <p:spPr bwMode="auto">
          <a:xfrm>
            <a:off x="3987800" y="3886200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94" name="Rectangle 69"/>
          <p:cNvSpPr>
            <a:spLocks noChangeArrowheads="1"/>
          </p:cNvSpPr>
          <p:nvPr/>
        </p:nvSpPr>
        <p:spPr bwMode="auto">
          <a:xfrm>
            <a:off x="3984626" y="4191001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95" name="Rectangle 70"/>
          <p:cNvSpPr>
            <a:spLocks noChangeArrowheads="1"/>
          </p:cNvSpPr>
          <p:nvPr/>
        </p:nvSpPr>
        <p:spPr bwMode="auto">
          <a:xfrm>
            <a:off x="7291388" y="3733801"/>
            <a:ext cx="1039812" cy="10398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96" name="Oval 71"/>
          <p:cNvSpPr>
            <a:spLocks noChangeArrowheads="1"/>
          </p:cNvSpPr>
          <p:nvPr/>
        </p:nvSpPr>
        <p:spPr bwMode="auto">
          <a:xfrm>
            <a:off x="7350125" y="3886200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97" name="Rectangle 72"/>
          <p:cNvSpPr>
            <a:spLocks noChangeArrowheads="1"/>
          </p:cNvSpPr>
          <p:nvPr/>
        </p:nvSpPr>
        <p:spPr bwMode="auto">
          <a:xfrm>
            <a:off x="7346951" y="4191001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98" name="AutoShape 73"/>
          <p:cNvSpPr>
            <a:spLocks noChangeArrowheads="1"/>
          </p:cNvSpPr>
          <p:nvPr/>
        </p:nvSpPr>
        <p:spPr bwMode="auto">
          <a:xfrm>
            <a:off x="4356100" y="4419601"/>
            <a:ext cx="152400" cy="1317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99" name="AutoShape 74"/>
          <p:cNvSpPr>
            <a:spLocks noChangeArrowheads="1"/>
          </p:cNvSpPr>
          <p:nvPr/>
        </p:nvSpPr>
        <p:spPr bwMode="auto">
          <a:xfrm>
            <a:off x="7747000" y="4419601"/>
            <a:ext cx="152400" cy="1317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00" name="Oval 75"/>
          <p:cNvSpPr>
            <a:spLocks noChangeArrowheads="1"/>
          </p:cNvSpPr>
          <p:nvPr/>
        </p:nvSpPr>
        <p:spPr bwMode="auto">
          <a:xfrm>
            <a:off x="5664200" y="38322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01" name="Oval 76"/>
          <p:cNvSpPr>
            <a:spLocks noChangeArrowheads="1"/>
          </p:cNvSpPr>
          <p:nvPr/>
        </p:nvSpPr>
        <p:spPr bwMode="auto">
          <a:xfrm>
            <a:off x="5880100" y="38322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02" name="Oval 77"/>
          <p:cNvSpPr>
            <a:spLocks noChangeArrowheads="1"/>
          </p:cNvSpPr>
          <p:nvPr/>
        </p:nvSpPr>
        <p:spPr bwMode="auto">
          <a:xfrm>
            <a:off x="5664200" y="40735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03" name="Oval 78"/>
          <p:cNvSpPr>
            <a:spLocks noChangeArrowheads="1"/>
          </p:cNvSpPr>
          <p:nvPr/>
        </p:nvSpPr>
        <p:spPr bwMode="auto">
          <a:xfrm>
            <a:off x="5880100" y="40735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04" name="Text Box 79"/>
          <p:cNvSpPr txBox="1">
            <a:spLocks noChangeArrowheads="1"/>
          </p:cNvSpPr>
          <p:nvPr/>
        </p:nvSpPr>
        <p:spPr bwMode="auto">
          <a:xfrm>
            <a:off x="53165" y="39116"/>
            <a:ext cx="222528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dirty="0">
                <a:solidFill>
                  <a:srgbClr val="0000FF"/>
                </a:solidFill>
              </a:rPr>
              <a:t>High-Altitude Pitot Icing</a:t>
            </a:r>
          </a:p>
          <a:p>
            <a:pPr eaLnBrk="1" hangingPunct="1"/>
            <a:r>
              <a:rPr lang="en-US" altLang="en-US" sz="1400" dirty="0" err="1">
                <a:solidFill>
                  <a:srgbClr val="0000FF"/>
                </a:solidFill>
              </a:rPr>
              <a:t>Scen</a:t>
            </a:r>
            <a:r>
              <a:rPr lang="en-US" altLang="en-US" sz="1400" dirty="0">
                <a:solidFill>
                  <a:srgbClr val="0000FF"/>
                </a:solidFill>
              </a:rPr>
              <a:t> 1: Fail L+C+R </a:t>
            </a:r>
            <a:r>
              <a:rPr lang="en-US" altLang="en-US" sz="1400" dirty="0" err="1">
                <a:solidFill>
                  <a:srgbClr val="0000FF"/>
                </a:solidFill>
              </a:rPr>
              <a:t>pitots</a:t>
            </a:r>
            <a:endParaRPr lang="en-US" altLang="en-US" sz="1400" dirty="0">
              <a:solidFill>
                <a:srgbClr val="0000FF"/>
              </a:solidFill>
            </a:endParaRPr>
          </a:p>
        </p:txBody>
      </p:sp>
      <p:sp>
        <p:nvSpPr>
          <p:cNvPr id="26706" name="Rectangle 81"/>
          <p:cNvSpPr>
            <a:spLocks noChangeArrowheads="1"/>
          </p:cNvSpPr>
          <p:nvPr/>
        </p:nvSpPr>
        <p:spPr bwMode="auto">
          <a:xfrm>
            <a:off x="6096001" y="3898901"/>
            <a:ext cx="5000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07" name="Line 82"/>
          <p:cNvSpPr>
            <a:spLocks noChangeShapeType="1"/>
          </p:cNvSpPr>
          <p:nvPr/>
        </p:nvSpPr>
        <p:spPr bwMode="auto">
          <a:xfrm>
            <a:off x="6249989" y="3898901"/>
            <a:ext cx="1587" cy="9366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8" name="Line 83"/>
          <p:cNvSpPr>
            <a:spLocks noChangeShapeType="1"/>
          </p:cNvSpPr>
          <p:nvPr/>
        </p:nvSpPr>
        <p:spPr bwMode="auto">
          <a:xfrm>
            <a:off x="6410325" y="3898901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09" name="Rectangle 84"/>
          <p:cNvSpPr>
            <a:spLocks noChangeArrowheads="1"/>
          </p:cNvSpPr>
          <p:nvPr/>
        </p:nvSpPr>
        <p:spPr bwMode="auto">
          <a:xfrm>
            <a:off x="6096001" y="4025901"/>
            <a:ext cx="5000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10" name="Line 85"/>
          <p:cNvSpPr>
            <a:spLocks noChangeShapeType="1"/>
          </p:cNvSpPr>
          <p:nvPr/>
        </p:nvSpPr>
        <p:spPr bwMode="auto">
          <a:xfrm>
            <a:off x="6254750" y="4025901"/>
            <a:ext cx="1588" cy="9366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11" name="Line 86"/>
          <p:cNvSpPr>
            <a:spLocks noChangeShapeType="1"/>
          </p:cNvSpPr>
          <p:nvPr/>
        </p:nvSpPr>
        <p:spPr bwMode="auto">
          <a:xfrm>
            <a:off x="6402389" y="4025901"/>
            <a:ext cx="1587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12" name="Rectangle 87"/>
          <p:cNvSpPr>
            <a:spLocks noChangeArrowheads="1"/>
          </p:cNvSpPr>
          <p:nvPr/>
        </p:nvSpPr>
        <p:spPr bwMode="auto">
          <a:xfrm>
            <a:off x="5092700" y="3946525"/>
            <a:ext cx="3810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13" name="Rectangle 88"/>
          <p:cNvSpPr>
            <a:spLocks noChangeArrowheads="1"/>
          </p:cNvSpPr>
          <p:nvPr/>
        </p:nvSpPr>
        <p:spPr bwMode="auto">
          <a:xfrm>
            <a:off x="5105400" y="3997325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14" name="Rectangle 89"/>
          <p:cNvSpPr>
            <a:spLocks noChangeArrowheads="1"/>
          </p:cNvSpPr>
          <p:nvPr/>
        </p:nvSpPr>
        <p:spPr bwMode="auto">
          <a:xfrm>
            <a:off x="5384800" y="3997325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15" name="Line 90"/>
          <p:cNvSpPr>
            <a:spLocks noChangeShapeType="1"/>
          </p:cNvSpPr>
          <p:nvPr/>
        </p:nvSpPr>
        <p:spPr bwMode="auto">
          <a:xfrm>
            <a:off x="5181600" y="4149725"/>
            <a:ext cx="228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16" name="AutoShape 91"/>
          <p:cNvSpPr>
            <a:spLocks noChangeArrowheads="1"/>
          </p:cNvSpPr>
          <p:nvPr/>
        </p:nvSpPr>
        <p:spPr bwMode="auto">
          <a:xfrm>
            <a:off x="5181600" y="4010025"/>
            <a:ext cx="203200" cy="2794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17" name="AutoShape 92"/>
          <p:cNvSpPr>
            <a:spLocks noChangeArrowheads="1"/>
          </p:cNvSpPr>
          <p:nvPr/>
        </p:nvSpPr>
        <p:spPr bwMode="auto">
          <a:xfrm>
            <a:off x="2946400" y="41751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18" name="AutoShape 93"/>
          <p:cNvSpPr>
            <a:spLocks noChangeArrowheads="1"/>
          </p:cNvSpPr>
          <p:nvPr/>
        </p:nvSpPr>
        <p:spPr bwMode="auto">
          <a:xfrm>
            <a:off x="5092700" y="40608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19" name="AutoShape 94"/>
          <p:cNvSpPr>
            <a:spLocks noChangeArrowheads="1"/>
          </p:cNvSpPr>
          <p:nvPr/>
        </p:nvSpPr>
        <p:spPr bwMode="auto">
          <a:xfrm>
            <a:off x="8483600" y="41878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20" name="AutoShape 95"/>
          <p:cNvSpPr>
            <a:spLocks noChangeArrowheads="1"/>
          </p:cNvSpPr>
          <p:nvPr/>
        </p:nvSpPr>
        <p:spPr bwMode="auto">
          <a:xfrm>
            <a:off x="41148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21" name="AutoShape 96"/>
          <p:cNvSpPr>
            <a:spLocks noChangeArrowheads="1"/>
          </p:cNvSpPr>
          <p:nvPr/>
        </p:nvSpPr>
        <p:spPr bwMode="auto">
          <a:xfrm>
            <a:off x="3962400" y="39084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22" name="AutoShape 97"/>
          <p:cNvSpPr>
            <a:spLocks noChangeArrowheads="1"/>
          </p:cNvSpPr>
          <p:nvPr/>
        </p:nvSpPr>
        <p:spPr bwMode="auto">
          <a:xfrm>
            <a:off x="7315200" y="39084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23" name="AutoShape 98"/>
          <p:cNvSpPr>
            <a:spLocks noChangeArrowheads="1"/>
          </p:cNvSpPr>
          <p:nvPr/>
        </p:nvSpPr>
        <p:spPr bwMode="auto">
          <a:xfrm>
            <a:off x="7480300" y="37687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24" name="AutoShape 99"/>
          <p:cNvSpPr>
            <a:spLocks noChangeArrowheads="1"/>
          </p:cNvSpPr>
          <p:nvPr/>
        </p:nvSpPr>
        <p:spPr bwMode="auto">
          <a:xfrm>
            <a:off x="7315200" y="37687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25" name="AutoShape 100"/>
          <p:cNvSpPr>
            <a:spLocks noChangeArrowheads="1"/>
          </p:cNvSpPr>
          <p:nvPr/>
        </p:nvSpPr>
        <p:spPr bwMode="auto">
          <a:xfrm>
            <a:off x="74676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26" name="Rectangle 101"/>
          <p:cNvSpPr>
            <a:spLocks noChangeArrowheads="1"/>
          </p:cNvSpPr>
          <p:nvPr/>
        </p:nvSpPr>
        <p:spPr bwMode="auto">
          <a:xfrm>
            <a:off x="5486400" y="4876800"/>
            <a:ext cx="1219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27" name="Line 102"/>
          <p:cNvSpPr>
            <a:spLocks noChangeShapeType="1"/>
          </p:cNvSpPr>
          <p:nvPr/>
        </p:nvSpPr>
        <p:spPr bwMode="auto">
          <a:xfrm>
            <a:off x="6781800" y="50292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28" name="Line 103"/>
          <p:cNvSpPr>
            <a:spLocks noChangeShapeType="1"/>
          </p:cNvSpPr>
          <p:nvPr/>
        </p:nvSpPr>
        <p:spPr bwMode="auto">
          <a:xfrm>
            <a:off x="5422900" y="50292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29" name="Line 104"/>
          <p:cNvSpPr>
            <a:spLocks noChangeShapeType="1"/>
          </p:cNvSpPr>
          <p:nvPr/>
        </p:nvSpPr>
        <p:spPr bwMode="auto">
          <a:xfrm>
            <a:off x="6019800" y="51054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30" name="Line 105"/>
          <p:cNvSpPr>
            <a:spLocks noChangeShapeType="1"/>
          </p:cNvSpPr>
          <p:nvPr/>
        </p:nvSpPr>
        <p:spPr bwMode="auto">
          <a:xfrm>
            <a:off x="6172200" y="51054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31" name="Line 106"/>
          <p:cNvSpPr>
            <a:spLocks noChangeShapeType="1"/>
          </p:cNvSpPr>
          <p:nvPr/>
        </p:nvSpPr>
        <p:spPr bwMode="auto">
          <a:xfrm>
            <a:off x="6019800" y="5257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32" name="Line 107"/>
          <p:cNvSpPr>
            <a:spLocks noChangeShapeType="1"/>
          </p:cNvSpPr>
          <p:nvPr/>
        </p:nvSpPr>
        <p:spPr bwMode="auto">
          <a:xfrm>
            <a:off x="6172200" y="5257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33" name="Line 108"/>
          <p:cNvSpPr>
            <a:spLocks noChangeShapeType="1"/>
          </p:cNvSpPr>
          <p:nvPr/>
        </p:nvSpPr>
        <p:spPr bwMode="auto">
          <a:xfrm flipV="1">
            <a:off x="5638800" y="518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diamond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34" name="Line 109"/>
          <p:cNvSpPr>
            <a:spLocks noChangeShapeType="1"/>
          </p:cNvSpPr>
          <p:nvPr/>
        </p:nvSpPr>
        <p:spPr bwMode="auto">
          <a:xfrm flipV="1">
            <a:off x="5638800" y="502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35" name="Line 110"/>
          <p:cNvSpPr>
            <a:spLocks noChangeShapeType="1"/>
          </p:cNvSpPr>
          <p:nvPr/>
        </p:nvSpPr>
        <p:spPr bwMode="auto">
          <a:xfrm flipV="1">
            <a:off x="6553200" y="56388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diamond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36" name="Line 111"/>
          <p:cNvSpPr>
            <a:spLocks noChangeShapeType="1"/>
          </p:cNvSpPr>
          <p:nvPr/>
        </p:nvSpPr>
        <p:spPr bwMode="auto">
          <a:xfrm flipV="1">
            <a:off x="6553200" y="54864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37" name="Rectangle 112"/>
          <p:cNvSpPr>
            <a:spLocks noChangeArrowheads="1"/>
          </p:cNvSpPr>
          <p:nvPr/>
        </p:nvSpPr>
        <p:spPr bwMode="auto">
          <a:xfrm>
            <a:off x="5486400" y="1447800"/>
            <a:ext cx="1219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38" name="Rectangle 113"/>
          <p:cNvSpPr>
            <a:spLocks noChangeArrowheads="1"/>
          </p:cNvSpPr>
          <p:nvPr/>
        </p:nvSpPr>
        <p:spPr bwMode="auto">
          <a:xfrm>
            <a:off x="5486400" y="1066800"/>
            <a:ext cx="1219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39" name="Line 114"/>
          <p:cNvSpPr>
            <a:spLocks noChangeShapeType="1"/>
          </p:cNvSpPr>
          <p:nvPr/>
        </p:nvSpPr>
        <p:spPr bwMode="auto">
          <a:xfrm>
            <a:off x="5486400" y="2590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40" name="Line 115"/>
          <p:cNvSpPr>
            <a:spLocks noChangeShapeType="1"/>
          </p:cNvSpPr>
          <p:nvPr/>
        </p:nvSpPr>
        <p:spPr bwMode="auto">
          <a:xfrm flipH="1">
            <a:off x="6400800" y="2590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41" name="Freeform 116"/>
          <p:cNvSpPr>
            <a:spLocks/>
          </p:cNvSpPr>
          <p:nvPr/>
        </p:nvSpPr>
        <p:spPr bwMode="auto">
          <a:xfrm>
            <a:off x="5473700" y="2590800"/>
            <a:ext cx="609600" cy="304800"/>
          </a:xfrm>
          <a:custGeom>
            <a:avLst/>
            <a:gdLst>
              <a:gd name="T0" fmla="*/ 0 w 384"/>
              <a:gd name="T1" fmla="*/ 0 h 192"/>
              <a:gd name="T2" fmla="*/ 2147483647 w 384"/>
              <a:gd name="T3" fmla="*/ 2147483647 h 192"/>
              <a:gd name="T4" fmla="*/ 0 w 384"/>
              <a:gd name="T5" fmla="*/ 2147483647 h 192"/>
              <a:gd name="T6" fmla="*/ 0 w 384"/>
              <a:gd name="T7" fmla="*/ 0 h 192"/>
              <a:gd name="T8" fmla="*/ 0 60000 65536"/>
              <a:gd name="T9" fmla="*/ 0 60000 65536"/>
              <a:gd name="T10" fmla="*/ 0 60000 65536"/>
              <a:gd name="T11" fmla="*/ 0 60000 65536"/>
              <a:gd name="T12" fmla="*/ 0 w 384"/>
              <a:gd name="T13" fmla="*/ 0 h 192"/>
              <a:gd name="T14" fmla="*/ 384 w 384"/>
              <a:gd name="T15" fmla="*/ 192 h 1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4" h="192">
                <a:moveTo>
                  <a:pt x="0" y="0"/>
                </a:moveTo>
                <a:lnTo>
                  <a:pt x="384" y="192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742" name="Freeform 117"/>
          <p:cNvSpPr>
            <a:spLocks/>
          </p:cNvSpPr>
          <p:nvPr/>
        </p:nvSpPr>
        <p:spPr bwMode="auto">
          <a:xfrm flipH="1">
            <a:off x="6248400" y="2514600"/>
            <a:ext cx="609600" cy="304800"/>
          </a:xfrm>
          <a:custGeom>
            <a:avLst/>
            <a:gdLst>
              <a:gd name="T0" fmla="*/ 0 w 384"/>
              <a:gd name="T1" fmla="*/ 0 h 192"/>
              <a:gd name="T2" fmla="*/ 2147483647 w 384"/>
              <a:gd name="T3" fmla="*/ 2147483647 h 192"/>
              <a:gd name="T4" fmla="*/ 0 w 384"/>
              <a:gd name="T5" fmla="*/ 2147483647 h 192"/>
              <a:gd name="T6" fmla="*/ 0 w 384"/>
              <a:gd name="T7" fmla="*/ 0 h 192"/>
              <a:gd name="T8" fmla="*/ 0 60000 65536"/>
              <a:gd name="T9" fmla="*/ 0 60000 65536"/>
              <a:gd name="T10" fmla="*/ 0 60000 65536"/>
              <a:gd name="T11" fmla="*/ 0 60000 65536"/>
              <a:gd name="T12" fmla="*/ 0 w 384"/>
              <a:gd name="T13" fmla="*/ 0 h 192"/>
              <a:gd name="T14" fmla="*/ 384 w 384"/>
              <a:gd name="T15" fmla="*/ 192 h 1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4" h="192">
                <a:moveTo>
                  <a:pt x="0" y="0"/>
                </a:moveTo>
                <a:lnTo>
                  <a:pt x="384" y="192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6743" name="Picture 1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685801"/>
            <a:ext cx="2203450" cy="1984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744" name="Rectangle 119"/>
          <p:cNvSpPr>
            <a:spLocks noChangeArrowheads="1"/>
          </p:cNvSpPr>
          <p:nvPr/>
        </p:nvSpPr>
        <p:spPr bwMode="auto">
          <a:xfrm>
            <a:off x="1663700" y="5918200"/>
            <a:ext cx="228600" cy="228600"/>
          </a:xfrm>
          <a:prstGeom prst="rect">
            <a:avLst/>
          </a:prstGeom>
          <a:solidFill>
            <a:srgbClr val="0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45" name="Text Box 120"/>
          <p:cNvSpPr txBox="1">
            <a:spLocks noChangeArrowheads="1"/>
          </p:cNvSpPr>
          <p:nvPr/>
        </p:nvSpPr>
        <p:spPr bwMode="auto">
          <a:xfrm>
            <a:off x="1841501" y="6172201"/>
            <a:ext cx="18854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/>
              <a:t>erroneous indications</a:t>
            </a:r>
            <a:endParaRPr lang="en-US" altLang="en-US" sz="1400">
              <a:sym typeface="ZapfDingbats" charset="0"/>
            </a:endParaRPr>
          </a:p>
        </p:txBody>
      </p:sp>
      <p:sp>
        <p:nvSpPr>
          <p:cNvPr id="26746" name="Text Box 121"/>
          <p:cNvSpPr txBox="1">
            <a:spLocks noChangeArrowheads="1"/>
          </p:cNvSpPr>
          <p:nvPr/>
        </p:nvSpPr>
        <p:spPr bwMode="auto">
          <a:xfrm>
            <a:off x="1841500" y="5867401"/>
            <a:ext cx="176683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/>
              <a:t>accurate indications</a:t>
            </a:r>
            <a:endParaRPr lang="en-US" altLang="en-US" sz="1400">
              <a:sym typeface="ZapfDingbats" charset="0"/>
            </a:endParaRPr>
          </a:p>
        </p:txBody>
      </p:sp>
      <p:sp>
        <p:nvSpPr>
          <p:cNvPr id="26747" name="Rectangle 122"/>
          <p:cNvSpPr>
            <a:spLocks noChangeArrowheads="1"/>
          </p:cNvSpPr>
          <p:nvPr/>
        </p:nvSpPr>
        <p:spPr bwMode="auto">
          <a:xfrm>
            <a:off x="1663700" y="6223000"/>
            <a:ext cx="228600" cy="228600"/>
          </a:xfrm>
          <a:prstGeom prst="rect">
            <a:avLst/>
          </a:prstGeom>
          <a:solidFill>
            <a:srgbClr val="FFAE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48" name="Text Box 123"/>
          <p:cNvSpPr txBox="1">
            <a:spLocks noChangeArrowheads="1"/>
          </p:cNvSpPr>
          <p:nvPr/>
        </p:nvSpPr>
        <p:spPr bwMode="auto">
          <a:xfrm>
            <a:off x="5316788" y="254001"/>
            <a:ext cx="15568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00FF"/>
                </a:solidFill>
              </a:rPr>
              <a:t>FDE: Event 1</a:t>
            </a:r>
          </a:p>
          <a:p>
            <a:pPr algn="ctr" eaLnBrk="1" hangingPunct="1"/>
            <a:r>
              <a:rPr lang="en-US" altLang="en-US" sz="1400">
                <a:solidFill>
                  <a:srgbClr val="0000FF"/>
                </a:solidFill>
              </a:rPr>
              <a:t>(first 30 seconds)</a:t>
            </a:r>
          </a:p>
        </p:txBody>
      </p:sp>
      <p:sp>
        <p:nvSpPr>
          <p:cNvPr id="26749" name="AutoShape 124"/>
          <p:cNvSpPr>
            <a:spLocks noChangeArrowheads="1"/>
          </p:cNvSpPr>
          <p:nvPr/>
        </p:nvSpPr>
        <p:spPr bwMode="auto">
          <a:xfrm>
            <a:off x="8435975" y="2971801"/>
            <a:ext cx="152400" cy="168275"/>
          </a:xfrm>
          <a:prstGeom prst="flowChartOr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50" name="Text Box 125"/>
          <p:cNvSpPr txBox="1">
            <a:spLocks noChangeArrowheads="1"/>
          </p:cNvSpPr>
          <p:nvPr/>
        </p:nvSpPr>
        <p:spPr bwMode="auto">
          <a:xfrm>
            <a:off x="8588375" y="2667000"/>
            <a:ext cx="1079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Starting point</a:t>
            </a:r>
            <a:endParaRPr lang="en-US" altLang="en-US" sz="1200">
              <a:sym typeface="ZapfDingbats" charset="0"/>
            </a:endParaRPr>
          </a:p>
        </p:txBody>
      </p:sp>
      <p:sp>
        <p:nvSpPr>
          <p:cNvPr id="26751" name="AutoShape 126"/>
          <p:cNvSpPr>
            <a:spLocks noChangeArrowheads="1"/>
          </p:cNvSpPr>
          <p:nvPr/>
        </p:nvSpPr>
        <p:spPr bwMode="auto">
          <a:xfrm>
            <a:off x="8435975" y="2743201"/>
            <a:ext cx="152400" cy="168275"/>
          </a:xfrm>
          <a:prstGeom prst="flowChartOr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52" name="Text Box 127"/>
          <p:cNvSpPr txBox="1">
            <a:spLocks noChangeArrowheads="1"/>
          </p:cNvSpPr>
          <p:nvPr/>
        </p:nvSpPr>
        <p:spPr bwMode="auto">
          <a:xfrm>
            <a:off x="8588375" y="2925764"/>
            <a:ext cx="15176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End point, indicated</a:t>
            </a:r>
            <a:endParaRPr lang="en-US" altLang="en-US" sz="1200">
              <a:sym typeface="ZapfDingbats" charset="0"/>
            </a:endParaRPr>
          </a:p>
        </p:txBody>
      </p:sp>
      <p:sp>
        <p:nvSpPr>
          <p:cNvPr id="26753" name="Text Box 128"/>
          <p:cNvSpPr txBox="1">
            <a:spLocks noChangeArrowheads="1"/>
          </p:cNvSpPr>
          <p:nvPr/>
        </p:nvSpPr>
        <p:spPr bwMode="auto">
          <a:xfrm>
            <a:off x="1620838" y="1495426"/>
            <a:ext cx="1471878" cy="954107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 dirty="0"/>
              <a:t>PFD:</a:t>
            </a:r>
          </a:p>
          <a:p>
            <a:pPr eaLnBrk="1" hangingPunct="1"/>
            <a:r>
              <a:rPr lang="en-US" altLang="en-US" sz="1400" dirty="0" err="1"/>
              <a:t>Capt</a:t>
            </a:r>
            <a:r>
              <a:rPr lang="en-US" altLang="en-US" sz="1400" dirty="0"/>
              <a:t> IAS  </a:t>
            </a:r>
            <a:r>
              <a:rPr lang="en-US" altLang="en-US" sz="1400" b="1" dirty="0">
                <a:sym typeface="ZapfDingbats" charset="0"/>
              </a:rPr>
              <a:t>↓</a:t>
            </a:r>
            <a:r>
              <a:rPr lang="en-US" altLang="en-US" sz="1400" dirty="0">
                <a:sym typeface="ZapfDingbats" charset="0"/>
              </a:rPr>
              <a:t> 125</a:t>
            </a:r>
          </a:p>
          <a:p>
            <a:pPr eaLnBrk="1" hangingPunct="1"/>
            <a:r>
              <a:rPr lang="en-US" altLang="en-US" sz="1400" dirty="0" err="1">
                <a:sym typeface="ZapfDingbats" charset="0"/>
              </a:rPr>
              <a:t>Stdby</a:t>
            </a:r>
            <a:r>
              <a:rPr lang="en-US" altLang="en-US" sz="1400" dirty="0">
                <a:sym typeface="ZapfDingbats" charset="0"/>
              </a:rPr>
              <a:t> IAS </a:t>
            </a:r>
            <a:r>
              <a:rPr lang="en-US" altLang="en-US" sz="1400" b="1" dirty="0">
                <a:sym typeface="ZapfDingbats" charset="0"/>
              </a:rPr>
              <a:t>↓</a:t>
            </a:r>
            <a:r>
              <a:rPr lang="en-US" altLang="en-US" sz="1400" dirty="0">
                <a:sym typeface="ZapfDingbats" charset="0"/>
              </a:rPr>
              <a:t> 125</a:t>
            </a:r>
          </a:p>
          <a:p>
            <a:pPr eaLnBrk="1" hangingPunct="1"/>
            <a:r>
              <a:rPr lang="en-US" altLang="en-US" sz="1400" dirty="0">
                <a:sym typeface="ZapfDingbats" charset="0"/>
              </a:rPr>
              <a:t>FO IAS </a:t>
            </a:r>
            <a:r>
              <a:rPr lang="en-US" altLang="en-US" sz="1400" b="1" dirty="0">
                <a:sym typeface="ZapfDingbats" charset="0"/>
              </a:rPr>
              <a:t>↓</a:t>
            </a:r>
            <a:r>
              <a:rPr lang="en-US" altLang="en-US" sz="1400" dirty="0">
                <a:sym typeface="ZapfDingbats" charset="0"/>
              </a:rPr>
              <a:t> 125</a:t>
            </a:r>
          </a:p>
        </p:txBody>
      </p:sp>
      <p:sp>
        <p:nvSpPr>
          <p:cNvPr id="26754" name="Text Box 129"/>
          <p:cNvSpPr txBox="1">
            <a:spLocks noChangeArrowheads="1"/>
          </p:cNvSpPr>
          <p:nvPr/>
        </p:nvSpPr>
        <p:spPr bwMode="auto">
          <a:xfrm>
            <a:off x="3352801" y="1495426"/>
            <a:ext cx="1747594" cy="1169551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 dirty="0"/>
              <a:t>ND:</a:t>
            </a:r>
          </a:p>
          <a:p>
            <a:pPr eaLnBrk="1" hangingPunct="1"/>
            <a:r>
              <a:rPr lang="en-US" altLang="en-US" sz="1400" dirty="0" err="1"/>
              <a:t>Capt</a:t>
            </a:r>
            <a:r>
              <a:rPr lang="en-US" altLang="en-US" sz="1400" dirty="0"/>
              <a:t> TAS </a:t>
            </a:r>
            <a:r>
              <a:rPr lang="en-US" altLang="en-US" sz="1400" b="1" dirty="0">
                <a:sym typeface="ZapfDingbats" charset="0"/>
              </a:rPr>
              <a:t>↓</a:t>
            </a:r>
            <a:r>
              <a:rPr lang="en-US" altLang="en-US" sz="1400" dirty="0">
                <a:sym typeface="ZapfDingbats" charset="0"/>
              </a:rPr>
              <a:t> 231</a:t>
            </a:r>
          </a:p>
          <a:p>
            <a:pPr eaLnBrk="1" hangingPunct="1"/>
            <a:r>
              <a:rPr lang="en-US" altLang="en-US" sz="1400" dirty="0"/>
              <a:t>FO TAS </a:t>
            </a:r>
            <a:r>
              <a:rPr lang="en-US" altLang="en-US" sz="1400" b="1" dirty="0">
                <a:sym typeface="ZapfDingbats" charset="0"/>
              </a:rPr>
              <a:t>↓</a:t>
            </a:r>
            <a:r>
              <a:rPr lang="en-US" altLang="en-US" sz="1400" dirty="0">
                <a:sym typeface="ZapfDingbats" charset="0"/>
              </a:rPr>
              <a:t> 231</a:t>
            </a:r>
          </a:p>
          <a:p>
            <a:pPr eaLnBrk="1" hangingPunct="1"/>
            <a:r>
              <a:rPr lang="en-US" altLang="en-US" sz="1400" dirty="0" err="1">
                <a:sym typeface="ZapfDingbats" charset="0"/>
              </a:rPr>
              <a:t>Capt</a:t>
            </a:r>
            <a:r>
              <a:rPr lang="en-US" altLang="en-US" sz="1400" dirty="0">
                <a:sym typeface="ZapfDingbats" charset="0"/>
              </a:rPr>
              <a:t> wind </a:t>
            </a:r>
            <a:r>
              <a:rPr lang="en-US" altLang="en-US" sz="1400" b="1" dirty="0">
                <a:sym typeface="ZapfDingbats" charset="0"/>
              </a:rPr>
              <a:t>↑</a:t>
            </a:r>
            <a:r>
              <a:rPr lang="en-US" altLang="en-US" sz="1400" dirty="0">
                <a:sym typeface="ZapfDingbats" charset="0"/>
              </a:rPr>
              <a:t> 250 </a:t>
            </a:r>
            <a:r>
              <a:rPr lang="en-US" altLang="en-US" sz="1400" dirty="0" err="1">
                <a:sym typeface="ZapfDingbats" charset="0"/>
              </a:rPr>
              <a:t>kts</a:t>
            </a:r>
            <a:endParaRPr lang="en-US" altLang="en-US" sz="1400" dirty="0">
              <a:sym typeface="ZapfDingbats" charset="0"/>
            </a:endParaRPr>
          </a:p>
          <a:p>
            <a:pPr eaLnBrk="1" hangingPunct="1"/>
            <a:r>
              <a:rPr lang="en-US" altLang="en-US" sz="1400" dirty="0">
                <a:sym typeface="ZapfDingbats" charset="0"/>
              </a:rPr>
              <a:t>FO wind </a:t>
            </a:r>
            <a:r>
              <a:rPr lang="en-US" altLang="en-US" sz="1400" b="1" dirty="0">
                <a:sym typeface="ZapfDingbats" charset="0"/>
              </a:rPr>
              <a:t>↑</a:t>
            </a:r>
            <a:r>
              <a:rPr lang="en-US" altLang="en-US" sz="1400" dirty="0">
                <a:sym typeface="ZapfDingbats" charset="0"/>
              </a:rPr>
              <a:t> 250 </a:t>
            </a:r>
            <a:r>
              <a:rPr lang="en-US" altLang="en-US" sz="1400" dirty="0" err="1">
                <a:sym typeface="ZapfDingbats" charset="0"/>
              </a:rPr>
              <a:t>kts</a:t>
            </a:r>
            <a:endParaRPr lang="en-US" altLang="en-US" sz="1400" dirty="0">
              <a:sym typeface="ZapfDingbats" charset="0"/>
            </a:endParaRPr>
          </a:p>
        </p:txBody>
      </p:sp>
      <p:sp>
        <p:nvSpPr>
          <p:cNvPr id="26755" name="Rectangle 130"/>
          <p:cNvSpPr>
            <a:spLocks noChangeArrowheads="1"/>
          </p:cNvSpPr>
          <p:nvPr/>
        </p:nvSpPr>
        <p:spPr bwMode="auto">
          <a:xfrm>
            <a:off x="59055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56" name="Rectangle 131"/>
          <p:cNvSpPr>
            <a:spLocks noChangeArrowheads="1"/>
          </p:cNvSpPr>
          <p:nvPr/>
        </p:nvSpPr>
        <p:spPr bwMode="auto">
          <a:xfrm>
            <a:off x="60579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757" name="Rectangle 132"/>
          <p:cNvSpPr>
            <a:spLocks noChangeArrowheads="1"/>
          </p:cNvSpPr>
          <p:nvPr/>
        </p:nvSpPr>
        <p:spPr bwMode="auto">
          <a:xfrm>
            <a:off x="62103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5346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4A9F91DC-EFB9-2E41-A0BC-C98E3B483A27}" type="slidenum">
              <a:rPr lang="en-US" altLang="en-US">
                <a:solidFill>
                  <a:schemeClr val="bg2"/>
                </a:solidFill>
              </a:rPr>
              <a:pPr/>
              <a:t>15</a:t>
            </a:fld>
            <a:endParaRPr lang="en-US" altLang="en-US">
              <a:solidFill>
                <a:schemeClr val="bg2"/>
              </a:solidFill>
            </a:endParaRPr>
          </a:p>
        </p:txBody>
      </p:sp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7862888" y="5210176"/>
            <a:ext cx="1890712" cy="276225"/>
          </a:xfrm>
          <a:prstGeom prst="rect">
            <a:avLst/>
          </a:prstGeom>
          <a:solidFill>
            <a:srgbClr val="0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52" name="Rectangle 3"/>
          <p:cNvSpPr>
            <a:spLocks noChangeArrowheads="1"/>
          </p:cNvSpPr>
          <p:nvPr/>
        </p:nvSpPr>
        <p:spPr bwMode="auto">
          <a:xfrm>
            <a:off x="1676400" y="2924175"/>
            <a:ext cx="1143000" cy="254000"/>
          </a:xfrm>
          <a:prstGeom prst="rect">
            <a:avLst/>
          </a:prstGeom>
          <a:solidFill>
            <a:srgbClr val="0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53" name="AutoShape 4"/>
          <p:cNvSpPr>
            <a:spLocks noChangeArrowheads="1"/>
          </p:cNvSpPr>
          <p:nvPr/>
        </p:nvSpPr>
        <p:spPr bwMode="auto">
          <a:xfrm>
            <a:off x="5245100" y="32353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54" name="Rectangle 5"/>
          <p:cNvSpPr>
            <a:spLocks noChangeArrowheads="1"/>
          </p:cNvSpPr>
          <p:nvPr/>
        </p:nvSpPr>
        <p:spPr bwMode="auto">
          <a:xfrm>
            <a:off x="5170488" y="3197226"/>
            <a:ext cx="27305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55" name="Rectangle 6"/>
          <p:cNvSpPr>
            <a:spLocks noChangeArrowheads="1"/>
          </p:cNvSpPr>
          <p:nvPr/>
        </p:nvSpPr>
        <p:spPr bwMode="auto">
          <a:xfrm>
            <a:off x="5588001" y="3733801"/>
            <a:ext cx="1063625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56" name="Rectangle 7"/>
          <p:cNvSpPr>
            <a:spLocks noChangeArrowheads="1"/>
          </p:cNvSpPr>
          <p:nvPr/>
        </p:nvSpPr>
        <p:spPr bwMode="auto">
          <a:xfrm>
            <a:off x="3929063" y="3733801"/>
            <a:ext cx="1039812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57" name="Rectangle 8"/>
          <p:cNvSpPr>
            <a:spLocks noChangeArrowheads="1"/>
          </p:cNvSpPr>
          <p:nvPr/>
        </p:nvSpPr>
        <p:spPr bwMode="auto">
          <a:xfrm>
            <a:off x="8383588" y="3733801"/>
            <a:ext cx="1065212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58" name="Rectangle 9"/>
          <p:cNvSpPr>
            <a:spLocks noChangeArrowheads="1"/>
          </p:cNvSpPr>
          <p:nvPr/>
        </p:nvSpPr>
        <p:spPr bwMode="auto">
          <a:xfrm>
            <a:off x="2841626" y="3733801"/>
            <a:ext cx="1039813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59" name="Line 10"/>
          <p:cNvSpPr>
            <a:spLocks noChangeShapeType="1"/>
          </p:cNvSpPr>
          <p:nvPr/>
        </p:nvSpPr>
        <p:spPr bwMode="auto">
          <a:xfrm>
            <a:off x="4832350" y="3603625"/>
            <a:ext cx="242570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60" name="Line 11"/>
          <p:cNvSpPr>
            <a:spLocks noChangeShapeType="1"/>
          </p:cNvSpPr>
          <p:nvPr/>
        </p:nvSpPr>
        <p:spPr bwMode="auto">
          <a:xfrm>
            <a:off x="4883150" y="3159125"/>
            <a:ext cx="236220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61" name="Line 12"/>
          <p:cNvSpPr>
            <a:spLocks noChangeShapeType="1"/>
          </p:cNvSpPr>
          <p:nvPr/>
        </p:nvSpPr>
        <p:spPr bwMode="auto">
          <a:xfrm>
            <a:off x="7262814" y="3159125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62" name="Line 13"/>
          <p:cNvSpPr>
            <a:spLocks noChangeShapeType="1"/>
          </p:cNvSpPr>
          <p:nvPr/>
        </p:nvSpPr>
        <p:spPr bwMode="auto">
          <a:xfrm>
            <a:off x="4887914" y="3159125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63" name="Freeform 14"/>
          <p:cNvSpPr>
            <a:spLocks/>
          </p:cNvSpPr>
          <p:nvPr/>
        </p:nvSpPr>
        <p:spPr bwMode="auto">
          <a:xfrm>
            <a:off x="3135314" y="4046539"/>
            <a:ext cx="377825" cy="376237"/>
          </a:xfrm>
          <a:custGeom>
            <a:avLst/>
            <a:gdLst>
              <a:gd name="T0" fmla="*/ 2147483647 w 238"/>
              <a:gd name="T1" fmla="*/ 2147483647 h 237"/>
              <a:gd name="T2" fmla="*/ 2147483647 w 238"/>
              <a:gd name="T3" fmla="*/ 2147483647 h 237"/>
              <a:gd name="T4" fmla="*/ 2147483647 w 238"/>
              <a:gd name="T5" fmla="*/ 2147483647 h 237"/>
              <a:gd name="T6" fmla="*/ 2147483647 w 238"/>
              <a:gd name="T7" fmla="*/ 2147483647 h 237"/>
              <a:gd name="T8" fmla="*/ 2147483647 w 238"/>
              <a:gd name="T9" fmla="*/ 2147483647 h 237"/>
              <a:gd name="T10" fmla="*/ 2147483647 w 238"/>
              <a:gd name="T11" fmla="*/ 2147483647 h 237"/>
              <a:gd name="T12" fmla="*/ 2147483647 w 238"/>
              <a:gd name="T13" fmla="*/ 2147483647 h 237"/>
              <a:gd name="T14" fmla="*/ 2147483647 w 238"/>
              <a:gd name="T15" fmla="*/ 2147483647 h 237"/>
              <a:gd name="T16" fmla="*/ 2147483647 w 238"/>
              <a:gd name="T17" fmla="*/ 2147483647 h 237"/>
              <a:gd name="T18" fmla="*/ 2147483647 w 238"/>
              <a:gd name="T19" fmla="*/ 2147483647 h 237"/>
              <a:gd name="T20" fmla="*/ 2147483647 w 238"/>
              <a:gd name="T21" fmla="*/ 2147483647 h 237"/>
              <a:gd name="T22" fmla="*/ 2147483647 w 238"/>
              <a:gd name="T23" fmla="*/ 2147483647 h 237"/>
              <a:gd name="T24" fmla="*/ 2147483647 w 238"/>
              <a:gd name="T25" fmla="*/ 0 h 237"/>
              <a:gd name="T26" fmla="*/ 2147483647 w 238"/>
              <a:gd name="T27" fmla="*/ 0 h 237"/>
              <a:gd name="T28" fmla="*/ 2147483647 w 238"/>
              <a:gd name="T29" fmla="*/ 2147483647 h 237"/>
              <a:gd name="T30" fmla="*/ 2147483647 w 238"/>
              <a:gd name="T31" fmla="*/ 2147483647 h 237"/>
              <a:gd name="T32" fmla="*/ 2147483647 w 238"/>
              <a:gd name="T33" fmla="*/ 2147483647 h 237"/>
              <a:gd name="T34" fmla="*/ 2147483647 w 238"/>
              <a:gd name="T35" fmla="*/ 2147483647 h 237"/>
              <a:gd name="T36" fmla="*/ 0 w 238"/>
              <a:gd name="T37" fmla="*/ 2147483647 h 237"/>
              <a:gd name="T38" fmla="*/ 0 w 238"/>
              <a:gd name="T39" fmla="*/ 2147483647 h 237"/>
              <a:gd name="T40" fmla="*/ 2147483647 w 238"/>
              <a:gd name="T41" fmla="*/ 2147483647 h 237"/>
              <a:gd name="T42" fmla="*/ 2147483647 w 238"/>
              <a:gd name="T43" fmla="*/ 2147483647 h 237"/>
              <a:gd name="T44" fmla="*/ 2147483647 w 238"/>
              <a:gd name="T45" fmla="*/ 2147483647 h 237"/>
              <a:gd name="T46" fmla="*/ 2147483647 w 238"/>
              <a:gd name="T47" fmla="*/ 2147483647 h 237"/>
              <a:gd name="T48" fmla="*/ 2147483647 w 238"/>
              <a:gd name="T49" fmla="*/ 2147483647 h 23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38"/>
              <a:gd name="T76" fmla="*/ 0 h 237"/>
              <a:gd name="T77" fmla="*/ 238 w 238"/>
              <a:gd name="T78" fmla="*/ 237 h 23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64" name="Rectangle 15"/>
          <p:cNvSpPr>
            <a:spLocks noChangeArrowheads="1"/>
          </p:cNvSpPr>
          <p:nvPr/>
        </p:nvSpPr>
        <p:spPr bwMode="auto">
          <a:xfrm>
            <a:off x="2935289" y="3944938"/>
            <a:ext cx="122237" cy="6794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65" name="Rectangle 16"/>
          <p:cNvSpPr>
            <a:spLocks noChangeArrowheads="1"/>
          </p:cNvSpPr>
          <p:nvPr/>
        </p:nvSpPr>
        <p:spPr bwMode="auto">
          <a:xfrm>
            <a:off x="3590925" y="3944938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66" name="Freeform 17"/>
          <p:cNvSpPr>
            <a:spLocks/>
          </p:cNvSpPr>
          <p:nvPr/>
        </p:nvSpPr>
        <p:spPr bwMode="auto">
          <a:xfrm>
            <a:off x="3151189" y="4545014"/>
            <a:ext cx="358775" cy="331787"/>
          </a:xfrm>
          <a:custGeom>
            <a:avLst/>
            <a:gdLst>
              <a:gd name="T0" fmla="*/ 0 w 226"/>
              <a:gd name="T1" fmla="*/ 2147483647 h 209"/>
              <a:gd name="T2" fmla="*/ 2147483647 w 226"/>
              <a:gd name="T3" fmla="*/ 2147483647 h 209"/>
              <a:gd name="T4" fmla="*/ 2147483647 w 226"/>
              <a:gd name="T5" fmla="*/ 2147483647 h 209"/>
              <a:gd name="T6" fmla="*/ 2147483647 w 226"/>
              <a:gd name="T7" fmla="*/ 2147483647 h 209"/>
              <a:gd name="T8" fmla="*/ 2147483647 w 226"/>
              <a:gd name="T9" fmla="*/ 2147483647 h 209"/>
              <a:gd name="T10" fmla="*/ 2147483647 w 226"/>
              <a:gd name="T11" fmla="*/ 2147483647 h 209"/>
              <a:gd name="T12" fmla="*/ 2147483647 w 226"/>
              <a:gd name="T13" fmla="*/ 2147483647 h 209"/>
              <a:gd name="T14" fmla="*/ 2147483647 w 226"/>
              <a:gd name="T15" fmla="*/ 2147483647 h 209"/>
              <a:gd name="T16" fmla="*/ 2147483647 w 226"/>
              <a:gd name="T17" fmla="*/ 2147483647 h 209"/>
              <a:gd name="T18" fmla="*/ 2147483647 w 226"/>
              <a:gd name="T19" fmla="*/ 0 h 209"/>
              <a:gd name="T20" fmla="*/ 2147483647 w 226"/>
              <a:gd name="T21" fmla="*/ 0 h 209"/>
              <a:gd name="T22" fmla="*/ 2147483647 w 226"/>
              <a:gd name="T23" fmla="*/ 2147483647 h 209"/>
              <a:gd name="T24" fmla="*/ 2147483647 w 226"/>
              <a:gd name="T25" fmla="*/ 2147483647 h 209"/>
              <a:gd name="T26" fmla="*/ 2147483647 w 226"/>
              <a:gd name="T27" fmla="*/ 2147483647 h 209"/>
              <a:gd name="T28" fmla="*/ 2147483647 w 226"/>
              <a:gd name="T29" fmla="*/ 2147483647 h 209"/>
              <a:gd name="T30" fmla="*/ 2147483647 w 226"/>
              <a:gd name="T31" fmla="*/ 2147483647 h 209"/>
              <a:gd name="T32" fmla="*/ 2147483647 w 226"/>
              <a:gd name="T33" fmla="*/ 2147483647 h 209"/>
              <a:gd name="T34" fmla="*/ 2147483647 w 226"/>
              <a:gd name="T35" fmla="*/ 2147483647 h 209"/>
              <a:gd name="T36" fmla="*/ 2147483647 w 226"/>
              <a:gd name="T37" fmla="*/ 2147483647 h 209"/>
              <a:gd name="T38" fmla="*/ 2147483647 w 226"/>
              <a:gd name="T39" fmla="*/ 2147483647 h 209"/>
              <a:gd name="T40" fmla="*/ 2147483647 w 226"/>
              <a:gd name="T41" fmla="*/ 2147483647 h 209"/>
              <a:gd name="T42" fmla="*/ 2147483647 w 226"/>
              <a:gd name="T43" fmla="*/ 2147483647 h 209"/>
              <a:gd name="T44" fmla="*/ 2147483647 w 226"/>
              <a:gd name="T45" fmla="*/ 2147483647 h 209"/>
              <a:gd name="T46" fmla="*/ 2147483647 w 226"/>
              <a:gd name="T47" fmla="*/ 2147483647 h 209"/>
              <a:gd name="T48" fmla="*/ 2147483647 w 226"/>
              <a:gd name="T49" fmla="*/ 2147483647 h 209"/>
              <a:gd name="T50" fmla="*/ 2147483647 w 226"/>
              <a:gd name="T51" fmla="*/ 2147483647 h 209"/>
              <a:gd name="T52" fmla="*/ 2147483647 w 226"/>
              <a:gd name="T53" fmla="*/ 2147483647 h 209"/>
              <a:gd name="T54" fmla="*/ 2147483647 w 226"/>
              <a:gd name="T55" fmla="*/ 2147483647 h 209"/>
              <a:gd name="T56" fmla="*/ 2147483647 w 226"/>
              <a:gd name="T57" fmla="*/ 2147483647 h 209"/>
              <a:gd name="T58" fmla="*/ 2147483647 w 226"/>
              <a:gd name="T59" fmla="*/ 2147483647 h 209"/>
              <a:gd name="T60" fmla="*/ 2147483647 w 226"/>
              <a:gd name="T61" fmla="*/ 2147483647 h 209"/>
              <a:gd name="T62" fmla="*/ 2147483647 w 226"/>
              <a:gd name="T63" fmla="*/ 2147483647 h 209"/>
              <a:gd name="T64" fmla="*/ 2147483647 w 226"/>
              <a:gd name="T65" fmla="*/ 2147483647 h 209"/>
              <a:gd name="T66" fmla="*/ 2147483647 w 226"/>
              <a:gd name="T67" fmla="*/ 2147483647 h 209"/>
              <a:gd name="T68" fmla="*/ 2147483647 w 226"/>
              <a:gd name="T69" fmla="*/ 2147483647 h 209"/>
              <a:gd name="T70" fmla="*/ 2147483647 w 226"/>
              <a:gd name="T71" fmla="*/ 2147483647 h 209"/>
              <a:gd name="T72" fmla="*/ 2147483647 w 226"/>
              <a:gd name="T73" fmla="*/ 2147483647 h 209"/>
              <a:gd name="T74" fmla="*/ 2147483647 w 226"/>
              <a:gd name="T75" fmla="*/ 2147483647 h 209"/>
              <a:gd name="T76" fmla="*/ 0 w 226"/>
              <a:gd name="T77" fmla="*/ 2147483647 h 20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226"/>
              <a:gd name="T118" fmla="*/ 0 h 209"/>
              <a:gd name="T119" fmla="*/ 226 w 226"/>
              <a:gd name="T120" fmla="*/ 209 h 209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67" name="Rectangle 18"/>
          <p:cNvSpPr>
            <a:spLocks noChangeArrowheads="1"/>
          </p:cNvSpPr>
          <p:nvPr/>
        </p:nvSpPr>
        <p:spPr bwMode="auto">
          <a:xfrm>
            <a:off x="3089275" y="4665664"/>
            <a:ext cx="501650" cy="10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68" name="Rectangle 19"/>
          <p:cNvSpPr>
            <a:spLocks noChangeArrowheads="1"/>
          </p:cNvSpPr>
          <p:nvPr/>
        </p:nvSpPr>
        <p:spPr bwMode="auto">
          <a:xfrm>
            <a:off x="3089275" y="4775200"/>
            <a:ext cx="501650" cy="306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69" name="Line 20"/>
          <p:cNvSpPr>
            <a:spLocks noChangeShapeType="1"/>
          </p:cNvSpPr>
          <p:nvPr/>
        </p:nvSpPr>
        <p:spPr bwMode="auto">
          <a:xfrm>
            <a:off x="2990850" y="4773614"/>
            <a:ext cx="685800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0" name="Line 21"/>
          <p:cNvSpPr>
            <a:spLocks noChangeShapeType="1"/>
          </p:cNvSpPr>
          <p:nvPr/>
        </p:nvSpPr>
        <p:spPr bwMode="auto">
          <a:xfrm>
            <a:off x="3162301" y="4660900"/>
            <a:ext cx="334963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1" name="Line 22"/>
          <p:cNvSpPr>
            <a:spLocks noChangeShapeType="1"/>
          </p:cNvSpPr>
          <p:nvPr/>
        </p:nvSpPr>
        <p:spPr bwMode="auto">
          <a:xfrm>
            <a:off x="3775075" y="4056064"/>
            <a:ext cx="1588" cy="3762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2" name="Line 23"/>
          <p:cNvSpPr>
            <a:spLocks noChangeShapeType="1"/>
          </p:cNvSpPr>
          <p:nvPr/>
        </p:nvSpPr>
        <p:spPr bwMode="auto">
          <a:xfrm>
            <a:off x="3775075" y="4048126"/>
            <a:ext cx="50800" cy="1000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3" name="Line 24"/>
          <p:cNvSpPr>
            <a:spLocks noChangeShapeType="1"/>
          </p:cNvSpPr>
          <p:nvPr/>
        </p:nvSpPr>
        <p:spPr bwMode="auto">
          <a:xfrm flipV="1">
            <a:off x="3775075" y="4340226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4" name="Line 25"/>
          <p:cNvSpPr>
            <a:spLocks noChangeShapeType="1"/>
          </p:cNvSpPr>
          <p:nvPr/>
        </p:nvSpPr>
        <p:spPr bwMode="auto">
          <a:xfrm>
            <a:off x="3825875" y="4154489"/>
            <a:ext cx="1588" cy="1857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5" name="Rectangle 26"/>
          <p:cNvSpPr>
            <a:spLocks noChangeArrowheads="1"/>
          </p:cNvSpPr>
          <p:nvPr/>
        </p:nvSpPr>
        <p:spPr bwMode="auto">
          <a:xfrm>
            <a:off x="3063876" y="3789364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76" name="Line 27"/>
          <p:cNvSpPr>
            <a:spLocks noChangeShapeType="1"/>
          </p:cNvSpPr>
          <p:nvPr/>
        </p:nvSpPr>
        <p:spPr bwMode="auto">
          <a:xfrm>
            <a:off x="3243264" y="3789363"/>
            <a:ext cx="1587" cy="936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7" name="Line 28"/>
          <p:cNvSpPr>
            <a:spLocks noChangeShapeType="1"/>
          </p:cNvSpPr>
          <p:nvPr/>
        </p:nvSpPr>
        <p:spPr bwMode="auto">
          <a:xfrm>
            <a:off x="3429000" y="3789364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78" name="Rectangle 29"/>
          <p:cNvSpPr>
            <a:spLocks noChangeArrowheads="1"/>
          </p:cNvSpPr>
          <p:nvPr/>
        </p:nvSpPr>
        <p:spPr bwMode="auto">
          <a:xfrm>
            <a:off x="3232150" y="3962401"/>
            <a:ext cx="184150" cy="5556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79" name="Rectangle 30"/>
          <p:cNvSpPr>
            <a:spLocks noChangeArrowheads="1"/>
          </p:cNvSpPr>
          <p:nvPr/>
        </p:nvSpPr>
        <p:spPr bwMode="auto">
          <a:xfrm>
            <a:off x="5505451" y="3270250"/>
            <a:ext cx="85725" cy="2730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80" name="Rectangle 31"/>
          <p:cNvSpPr>
            <a:spLocks noChangeArrowheads="1"/>
          </p:cNvSpPr>
          <p:nvPr/>
        </p:nvSpPr>
        <p:spPr bwMode="auto">
          <a:xfrm>
            <a:off x="5035551" y="3368675"/>
            <a:ext cx="73025" cy="16510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81" name="Rectangle 32"/>
          <p:cNvSpPr>
            <a:spLocks noChangeArrowheads="1"/>
          </p:cNvSpPr>
          <p:nvPr/>
        </p:nvSpPr>
        <p:spPr bwMode="auto">
          <a:xfrm>
            <a:off x="5740401" y="3463926"/>
            <a:ext cx="85725" cy="79375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82" name="Rectangle 33"/>
          <p:cNvSpPr>
            <a:spLocks noChangeArrowheads="1"/>
          </p:cNvSpPr>
          <p:nvPr/>
        </p:nvSpPr>
        <p:spPr bwMode="auto">
          <a:xfrm>
            <a:off x="5181600" y="3276601"/>
            <a:ext cx="185738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83" name="Line 34"/>
          <p:cNvSpPr>
            <a:spLocks noChangeShapeType="1"/>
          </p:cNvSpPr>
          <p:nvPr/>
        </p:nvSpPr>
        <p:spPr bwMode="auto">
          <a:xfrm>
            <a:off x="52705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84" name="Line 35"/>
          <p:cNvSpPr>
            <a:spLocks noChangeShapeType="1"/>
          </p:cNvSpPr>
          <p:nvPr/>
        </p:nvSpPr>
        <p:spPr bwMode="auto">
          <a:xfrm>
            <a:off x="533241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85" name="Rectangle 36"/>
          <p:cNvSpPr>
            <a:spLocks noChangeArrowheads="1"/>
          </p:cNvSpPr>
          <p:nvPr/>
        </p:nvSpPr>
        <p:spPr bwMode="auto">
          <a:xfrm>
            <a:off x="5691189" y="3270251"/>
            <a:ext cx="185737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86" name="Line 37"/>
          <p:cNvSpPr>
            <a:spLocks noChangeShapeType="1"/>
          </p:cNvSpPr>
          <p:nvPr/>
        </p:nvSpPr>
        <p:spPr bwMode="auto">
          <a:xfrm>
            <a:off x="57531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87" name="Line 38"/>
          <p:cNvSpPr>
            <a:spLocks noChangeShapeType="1"/>
          </p:cNvSpPr>
          <p:nvPr/>
        </p:nvSpPr>
        <p:spPr bwMode="auto">
          <a:xfrm>
            <a:off x="581501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88" name="Rectangle 39"/>
          <p:cNvSpPr>
            <a:spLocks noChangeArrowheads="1"/>
          </p:cNvSpPr>
          <p:nvPr/>
        </p:nvSpPr>
        <p:spPr bwMode="auto">
          <a:xfrm>
            <a:off x="6013451" y="3270251"/>
            <a:ext cx="246063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89" name="Line 40"/>
          <p:cNvSpPr>
            <a:spLocks noChangeShapeType="1"/>
          </p:cNvSpPr>
          <p:nvPr/>
        </p:nvSpPr>
        <p:spPr bwMode="auto">
          <a:xfrm>
            <a:off x="607536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90" name="Line 41"/>
          <p:cNvSpPr>
            <a:spLocks noChangeShapeType="1"/>
          </p:cNvSpPr>
          <p:nvPr/>
        </p:nvSpPr>
        <p:spPr bwMode="auto">
          <a:xfrm>
            <a:off x="6137275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91" name="Line 42"/>
          <p:cNvSpPr>
            <a:spLocks noChangeShapeType="1"/>
          </p:cNvSpPr>
          <p:nvPr/>
        </p:nvSpPr>
        <p:spPr bwMode="auto">
          <a:xfrm>
            <a:off x="61976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92" name="Rectangle 43"/>
          <p:cNvSpPr>
            <a:spLocks noChangeArrowheads="1"/>
          </p:cNvSpPr>
          <p:nvPr/>
        </p:nvSpPr>
        <p:spPr bwMode="auto">
          <a:xfrm>
            <a:off x="6396038" y="3270251"/>
            <a:ext cx="247650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93" name="Line 44"/>
          <p:cNvSpPr>
            <a:spLocks noChangeShapeType="1"/>
          </p:cNvSpPr>
          <p:nvPr/>
        </p:nvSpPr>
        <p:spPr bwMode="auto">
          <a:xfrm>
            <a:off x="645795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94" name="Line 45"/>
          <p:cNvSpPr>
            <a:spLocks noChangeShapeType="1"/>
          </p:cNvSpPr>
          <p:nvPr/>
        </p:nvSpPr>
        <p:spPr bwMode="auto">
          <a:xfrm>
            <a:off x="651986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95" name="Line 46"/>
          <p:cNvSpPr>
            <a:spLocks noChangeShapeType="1"/>
          </p:cNvSpPr>
          <p:nvPr/>
        </p:nvSpPr>
        <p:spPr bwMode="auto">
          <a:xfrm>
            <a:off x="6581775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96" name="Rectangle 47"/>
          <p:cNvSpPr>
            <a:spLocks noChangeArrowheads="1"/>
          </p:cNvSpPr>
          <p:nvPr/>
        </p:nvSpPr>
        <p:spPr bwMode="auto">
          <a:xfrm>
            <a:off x="6278563" y="3468689"/>
            <a:ext cx="87312" cy="7778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97" name="Rectangle 48"/>
          <p:cNvSpPr>
            <a:spLocks noChangeArrowheads="1"/>
          </p:cNvSpPr>
          <p:nvPr/>
        </p:nvSpPr>
        <p:spPr bwMode="auto">
          <a:xfrm>
            <a:off x="6483351" y="3467100"/>
            <a:ext cx="85725" cy="77788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98" name="Rectangle 49"/>
          <p:cNvSpPr>
            <a:spLocks noChangeArrowheads="1"/>
          </p:cNvSpPr>
          <p:nvPr/>
        </p:nvSpPr>
        <p:spPr bwMode="auto">
          <a:xfrm>
            <a:off x="6122988" y="3382964"/>
            <a:ext cx="38100" cy="14763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99" name="Freeform 50"/>
          <p:cNvSpPr>
            <a:spLocks/>
          </p:cNvSpPr>
          <p:nvPr/>
        </p:nvSpPr>
        <p:spPr bwMode="auto">
          <a:xfrm>
            <a:off x="6489701" y="3368675"/>
            <a:ext cx="61913" cy="63500"/>
          </a:xfrm>
          <a:custGeom>
            <a:avLst/>
            <a:gdLst>
              <a:gd name="T0" fmla="*/ 0 w 39"/>
              <a:gd name="T1" fmla="*/ 2147483647 h 40"/>
              <a:gd name="T2" fmla="*/ 2147483647 w 39"/>
              <a:gd name="T3" fmla="*/ 2147483647 h 40"/>
              <a:gd name="T4" fmla="*/ 2147483647 w 39"/>
              <a:gd name="T5" fmla="*/ 2147483647 h 40"/>
              <a:gd name="T6" fmla="*/ 2147483647 w 39"/>
              <a:gd name="T7" fmla="*/ 2147483647 h 40"/>
              <a:gd name="T8" fmla="*/ 2147483647 w 39"/>
              <a:gd name="T9" fmla="*/ 0 h 40"/>
              <a:gd name="T10" fmla="*/ 2147483647 w 39"/>
              <a:gd name="T11" fmla="*/ 2147483647 h 40"/>
              <a:gd name="T12" fmla="*/ 2147483647 w 39"/>
              <a:gd name="T13" fmla="*/ 2147483647 h 40"/>
              <a:gd name="T14" fmla="*/ 2147483647 w 39"/>
              <a:gd name="T15" fmla="*/ 2147483647 h 40"/>
              <a:gd name="T16" fmla="*/ 2147483647 w 39"/>
              <a:gd name="T17" fmla="*/ 2147483647 h 40"/>
              <a:gd name="T18" fmla="*/ 2147483647 w 39"/>
              <a:gd name="T19" fmla="*/ 2147483647 h 40"/>
              <a:gd name="T20" fmla="*/ 2147483647 w 39"/>
              <a:gd name="T21" fmla="*/ 2147483647 h 40"/>
              <a:gd name="T22" fmla="*/ 2147483647 w 39"/>
              <a:gd name="T23" fmla="*/ 2147483647 h 40"/>
              <a:gd name="T24" fmla="*/ 2147483647 w 39"/>
              <a:gd name="T25" fmla="*/ 2147483647 h 40"/>
              <a:gd name="T26" fmla="*/ 2147483647 w 39"/>
              <a:gd name="T27" fmla="*/ 2147483647 h 40"/>
              <a:gd name="T28" fmla="*/ 2147483647 w 39"/>
              <a:gd name="T29" fmla="*/ 2147483647 h 40"/>
              <a:gd name="T30" fmla="*/ 2147483647 w 39"/>
              <a:gd name="T31" fmla="*/ 2147483647 h 40"/>
              <a:gd name="T32" fmla="*/ 0 w 39"/>
              <a:gd name="T33" fmla="*/ 2147483647 h 4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39"/>
              <a:gd name="T52" fmla="*/ 0 h 40"/>
              <a:gd name="T53" fmla="*/ 39 w 39"/>
              <a:gd name="T54" fmla="*/ 40 h 4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39" h="40">
                <a:moveTo>
                  <a:pt x="0" y="20"/>
                </a:moveTo>
                <a:lnTo>
                  <a:pt x="1" y="13"/>
                </a:lnTo>
                <a:lnTo>
                  <a:pt x="6" y="6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3" y="6"/>
                </a:lnTo>
                <a:lnTo>
                  <a:pt x="37" y="13"/>
                </a:lnTo>
                <a:lnTo>
                  <a:pt x="39" y="20"/>
                </a:lnTo>
                <a:lnTo>
                  <a:pt x="37" y="28"/>
                </a:lnTo>
                <a:lnTo>
                  <a:pt x="33" y="34"/>
                </a:lnTo>
                <a:lnTo>
                  <a:pt x="26" y="38"/>
                </a:lnTo>
                <a:lnTo>
                  <a:pt x="19" y="40"/>
                </a:lnTo>
                <a:lnTo>
                  <a:pt x="11" y="38"/>
                </a:lnTo>
                <a:lnTo>
                  <a:pt x="6" y="34"/>
                </a:lnTo>
                <a:lnTo>
                  <a:pt x="1" y="28"/>
                </a:lnTo>
                <a:lnTo>
                  <a:pt x="0" y="20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00" name="Freeform 51"/>
          <p:cNvSpPr>
            <a:spLocks/>
          </p:cNvSpPr>
          <p:nvPr/>
        </p:nvSpPr>
        <p:spPr bwMode="auto">
          <a:xfrm>
            <a:off x="5270501" y="3419476"/>
            <a:ext cx="61913" cy="61913"/>
          </a:xfrm>
          <a:custGeom>
            <a:avLst/>
            <a:gdLst>
              <a:gd name="T0" fmla="*/ 0 w 39"/>
              <a:gd name="T1" fmla="*/ 2147483647 h 39"/>
              <a:gd name="T2" fmla="*/ 2147483647 w 39"/>
              <a:gd name="T3" fmla="*/ 2147483647 h 39"/>
              <a:gd name="T4" fmla="*/ 2147483647 w 39"/>
              <a:gd name="T5" fmla="*/ 2147483647 h 39"/>
              <a:gd name="T6" fmla="*/ 2147483647 w 39"/>
              <a:gd name="T7" fmla="*/ 2147483647 h 39"/>
              <a:gd name="T8" fmla="*/ 2147483647 w 39"/>
              <a:gd name="T9" fmla="*/ 0 h 39"/>
              <a:gd name="T10" fmla="*/ 2147483647 w 39"/>
              <a:gd name="T11" fmla="*/ 2147483647 h 39"/>
              <a:gd name="T12" fmla="*/ 2147483647 w 39"/>
              <a:gd name="T13" fmla="*/ 2147483647 h 39"/>
              <a:gd name="T14" fmla="*/ 2147483647 w 39"/>
              <a:gd name="T15" fmla="*/ 2147483647 h 39"/>
              <a:gd name="T16" fmla="*/ 2147483647 w 39"/>
              <a:gd name="T17" fmla="*/ 2147483647 h 39"/>
              <a:gd name="T18" fmla="*/ 2147483647 w 39"/>
              <a:gd name="T19" fmla="*/ 2147483647 h 39"/>
              <a:gd name="T20" fmla="*/ 2147483647 w 39"/>
              <a:gd name="T21" fmla="*/ 2147483647 h 39"/>
              <a:gd name="T22" fmla="*/ 2147483647 w 39"/>
              <a:gd name="T23" fmla="*/ 2147483647 h 39"/>
              <a:gd name="T24" fmla="*/ 2147483647 w 39"/>
              <a:gd name="T25" fmla="*/ 2147483647 h 39"/>
              <a:gd name="T26" fmla="*/ 2147483647 w 39"/>
              <a:gd name="T27" fmla="*/ 2147483647 h 39"/>
              <a:gd name="T28" fmla="*/ 2147483647 w 39"/>
              <a:gd name="T29" fmla="*/ 2147483647 h 39"/>
              <a:gd name="T30" fmla="*/ 2147483647 w 39"/>
              <a:gd name="T31" fmla="*/ 2147483647 h 39"/>
              <a:gd name="T32" fmla="*/ 0 w 39"/>
              <a:gd name="T33" fmla="*/ 2147483647 h 3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39"/>
              <a:gd name="T52" fmla="*/ 0 h 39"/>
              <a:gd name="T53" fmla="*/ 39 w 39"/>
              <a:gd name="T54" fmla="*/ 39 h 39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39" h="39">
                <a:moveTo>
                  <a:pt x="0" y="19"/>
                </a:moveTo>
                <a:lnTo>
                  <a:pt x="1" y="12"/>
                </a:lnTo>
                <a:lnTo>
                  <a:pt x="5" y="6"/>
                </a:lnTo>
                <a:lnTo>
                  <a:pt x="12" y="2"/>
                </a:lnTo>
                <a:lnTo>
                  <a:pt x="20" y="0"/>
                </a:lnTo>
                <a:lnTo>
                  <a:pt x="27" y="2"/>
                </a:lnTo>
                <a:lnTo>
                  <a:pt x="33" y="6"/>
                </a:lnTo>
                <a:lnTo>
                  <a:pt x="37" y="12"/>
                </a:lnTo>
                <a:lnTo>
                  <a:pt x="39" y="19"/>
                </a:lnTo>
                <a:lnTo>
                  <a:pt x="37" y="27"/>
                </a:lnTo>
                <a:lnTo>
                  <a:pt x="33" y="33"/>
                </a:lnTo>
                <a:lnTo>
                  <a:pt x="27" y="37"/>
                </a:lnTo>
                <a:lnTo>
                  <a:pt x="20" y="39"/>
                </a:lnTo>
                <a:lnTo>
                  <a:pt x="12" y="37"/>
                </a:lnTo>
                <a:lnTo>
                  <a:pt x="5" y="33"/>
                </a:lnTo>
                <a:lnTo>
                  <a:pt x="1" y="27"/>
                </a:lnTo>
                <a:lnTo>
                  <a:pt x="0" y="19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01" name="Line 52"/>
          <p:cNvSpPr>
            <a:spLocks noChangeShapeType="1"/>
          </p:cNvSpPr>
          <p:nvPr/>
        </p:nvSpPr>
        <p:spPr bwMode="auto">
          <a:xfrm>
            <a:off x="5302250" y="3338513"/>
            <a:ext cx="1588" cy="809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02" name="Line 53"/>
          <p:cNvSpPr>
            <a:spLocks noChangeShapeType="1"/>
          </p:cNvSpPr>
          <p:nvPr/>
        </p:nvSpPr>
        <p:spPr bwMode="auto">
          <a:xfrm>
            <a:off x="6519864" y="3332163"/>
            <a:ext cx="1587" cy="365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03" name="Freeform 54"/>
          <p:cNvSpPr>
            <a:spLocks/>
          </p:cNvSpPr>
          <p:nvPr/>
        </p:nvSpPr>
        <p:spPr bwMode="auto">
          <a:xfrm>
            <a:off x="8669339" y="4067175"/>
            <a:ext cx="377825" cy="376238"/>
          </a:xfrm>
          <a:custGeom>
            <a:avLst/>
            <a:gdLst>
              <a:gd name="T0" fmla="*/ 2147483647 w 238"/>
              <a:gd name="T1" fmla="*/ 2147483647 h 237"/>
              <a:gd name="T2" fmla="*/ 2147483647 w 238"/>
              <a:gd name="T3" fmla="*/ 2147483647 h 237"/>
              <a:gd name="T4" fmla="*/ 2147483647 w 238"/>
              <a:gd name="T5" fmla="*/ 2147483647 h 237"/>
              <a:gd name="T6" fmla="*/ 2147483647 w 238"/>
              <a:gd name="T7" fmla="*/ 2147483647 h 237"/>
              <a:gd name="T8" fmla="*/ 2147483647 w 238"/>
              <a:gd name="T9" fmla="*/ 2147483647 h 237"/>
              <a:gd name="T10" fmla="*/ 2147483647 w 238"/>
              <a:gd name="T11" fmla="*/ 2147483647 h 237"/>
              <a:gd name="T12" fmla="*/ 2147483647 w 238"/>
              <a:gd name="T13" fmla="*/ 2147483647 h 237"/>
              <a:gd name="T14" fmla="*/ 2147483647 w 238"/>
              <a:gd name="T15" fmla="*/ 2147483647 h 237"/>
              <a:gd name="T16" fmla="*/ 2147483647 w 238"/>
              <a:gd name="T17" fmla="*/ 2147483647 h 237"/>
              <a:gd name="T18" fmla="*/ 2147483647 w 238"/>
              <a:gd name="T19" fmla="*/ 2147483647 h 237"/>
              <a:gd name="T20" fmla="*/ 2147483647 w 238"/>
              <a:gd name="T21" fmla="*/ 2147483647 h 237"/>
              <a:gd name="T22" fmla="*/ 2147483647 w 238"/>
              <a:gd name="T23" fmla="*/ 2147483647 h 237"/>
              <a:gd name="T24" fmla="*/ 2147483647 w 238"/>
              <a:gd name="T25" fmla="*/ 0 h 237"/>
              <a:gd name="T26" fmla="*/ 2147483647 w 238"/>
              <a:gd name="T27" fmla="*/ 0 h 237"/>
              <a:gd name="T28" fmla="*/ 2147483647 w 238"/>
              <a:gd name="T29" fmla="*/ 2147483647 h 237"/>
              <a:gd name="T30" fmla="*/ 2147483647 w 238"/>
              <a:gd name="T31" fmla="*/ 2147483647 h 237"/>
              <a:gd name="T32" fmla="*/ 2147483647 w 238"/>
              <a:gd name="T33" fmla="*/ 2147483647 h 237"/>
              <a:gd name="T34" fmla="*/ 2147483647 w 238"/>
              <a:gd name="T35" fmla="*/ 2147483647 h 237"/>
              <a:gd name="T36" fmla="*/ 0 w 238"/>
              <a:gd name="T37" fmla="*/ 2147483647 h 237"/>
              <a:gd name="T38" fmla="*/ 0 w 238"/>
              <a:gd name="T39" fmla="*/ 2147483647 h 237"/>
              <a:gd name="T40" fmla="*/ 2147483647 w 238"/>
              <a:gd name="T41" fmla="*/ 2147483647 h 237"/>
              <a:gd name="T42" fmla="*/ 2147483647 w 238"/>
              <a:gd name="T43" fmla="*/ 2147483647 h 237"/>
              <a:gd name="T44" fmla="*/ 2147483647 w 238"/>
              <a:gd name="T45" fmla="*/ 2147483647 h 237"/>
              <a:gd name="T46" fmla="*/ 2147483647 w 238"/>
              <a:gd name="T47" fmla="*/ 2147483647 h 237"/>
              <a:gd name="T48" fmla="*/ 2147483647 w 238"/>
              <a:gd name="T49" fmla="*/ 2147483647 h 23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38"/>
              <a:gd name="T76" fmla="*/ 0 h 237"/>
              <a:gd name="T77" fmla="*/ 238 w 238"/>
              <a:gd name="T78" fmla="*/ 237 h 23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704" name="Rectangle 55"/>
          <p:cNvSpPr>
            <a:spLocks noChangeArrowheads="1"/>
          </p:cNvSpPr>
          <p:nvPr/>
        </p:nvSpPr>
        <p:spPr bwMode="auto">
          <a:xfrm>
            <a:off x="8469314" y="3965575"/>
            <a:ext cx="122237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05" name="Rectangle 56"/>
          <p:cNvSpPr>
            <a:spLocks noChangeArrowheads="1"/>
          </p:cNvSpPr>
          <p:nvPr/>
        </p:nvSpPr>
        <p:spPr bwMode="auto">
          <a:xfrm>
            <a:off x="9124950" y="3965575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06" name="Freeform 57"/>
          <p:cNvSpPr>
            <a:spLocks/>
          </p:cNvSpPr>
          <p:nvPr/>
        </p:nvSpPr>
        <p:spPr bwMode="auto">
          <a:xfrm>
            <a:off x="8685214" y="4565650"/>
            <a:ext cx="358775" cy="331788"/>
          </a:xfrm>
          <a:custGeom>
            <a:avLst/>
            <a:gdLst>
              <a:gd name="T0" fmla="*/ 0 w 226"/>
              <a:gd name="T1" fmla="*/ 2147483647 h 209"/>
              <a:gd name="T2" fmla="*/ 2147483647 w 226"/>
              <a:gd name="T3" fmla="*/ 2147483647 h 209"/>
              <a:gd name="T4" fmla="*/ 2147483647 w 226"/>
              <a:gd name="T5" fmla="*/ 2147483647 h 209"/>
              <a:gd name="T6" fmla="*/ 2147483647 w 226"/>
              <a:gd name="T7" fmla="*/ 2147483647 h 209"/>
              <a:gd name="T8" fmla="*/ 2147483647 w 226"/>
              <a:gd name="T9" fmla="*/ 2147483647 h 209"/>
              <a:gd name="T10" fmla="*/ 2147483647 w 226"/>
              <a:gd name="T11" fmla="*/ 2147483647 h 209"/>
              <a:gd name="T12" fmla="*/ 2147483647 w 226"/>
              <a:gd name="T13" fmla="*/ 2147483647 h 209"/>
              <a:gd name="T14" fmla="*/ 2147483647 w 226"/>
              <a:gd name="T15" fmla="*/ 2147483647 h 209"/>
              <a:gd name="T16" fmla="*/ 2147483647 w 226"/>
              <a:gd name="T17" fmla="*/ 2147483647 h 209"/>
              <a:gd name="T18" fmla="*/ 2147483647 w 226"/>
              <a:gd name="T19" fmla="*/ 0 h 209"/>
              <a:gd name="T20" fmla="*/ 2147483647 w 226"/>
              <a:gd name="T21" fmla="*/ 0 h 209"/>
              <a:gd name="T22" fmla="*/ 2147483647 w 226"/>
              <a:gd name="T23" fmla="*/ 2147483647 h 209"/>
              <a:gd name="T24" fmla="*/ 2147483647 w 226"/>
              <a:gd name="T25" fmla="*/ 2147483647 h 209"/>
              <a:gd name="T26" fmla="*/ 2147483647 w 226"/>
              <a:gd name="T27" fmla="*/ 2147483647 h 209"/>
              <a:gd name="T28" fmla="*/ 2147483647 w 226"/>
              <a:gd name="T29" fmla="*/ 2147483647 h 209"/>
              <a:gd name="T30" fmla="*/ 2147483647 w 226"/>
              <a:gd name="T31" fmla="*/ 2147483647 h 209"/>
              <a:gd name="T32" fmla="*/ 2147483647 w 226"/>
              <a:gd name="T33" fmla="*/ 2147483647 h 209"/>
              <a:gd name="T34" fmla="*/ 2147483647 w 226"/>
              <a:gd name="T35" fmla="*/ 2147483647 h 209"/>
              <a:gd name="T36" fmla="*/ 2147483647 w 226"/>
              <a:gd name="T37" fmla="*/ 2147483647 h 209"/>
              <a:gd name="T38" fmla="*/ 2147483647 w 226"/>
              <a:gd name="T39" fmla="*/ 2147483647 h 209"/>
              <a:gd name="T40" fmla="*/ 2147483647 w 226"/>
              <a:gd name="T41" fmla="*/ 2147483647 h 209"/>
              <a:gd name="T42" fmla="*/ 2147483647 w 226"/>
              <a:gd name="T43" fmla="*/ 2147483647 h 209"/>
              <a:gd name="T44" fmla="*/ 2147483647 w 226"/>
              <a:gd name="T45" fmla="*/ 2147483647 h 209"/>
              <a:gd name="T46" fmla="*/ 2147483647 w 226"/>
              <a:gd name="T47" fmla="*/ 2147483647 h 209"/>
              <a:gd name="T48" fmla="*/ 2147483647 w 226"/>
              <a:gd name="T49" fmla="*/ 2147483647 h 209"/>
              <a:gd name="T50" fmla="*/ 2147483647 w 226"/>
              <a:gd name="T51" fmla="*/ 2147483647 h 209"/>
              <a:gd name="T52" fmla="*/ 2147483647 w 226"/>
              <a:gd name="T53" fmla="*/ 2147483647 h 209"/>
              <a:gd name="T54" fmla="*/ 2147483647 w 226"/>
              <a:gd name="T55" fmla="*/ 2147483647 h 209"/>
              <a:gd name="T56" fmla="*/ 2147483647 w 226"/>
              <a:gd name="T57" fmla="*/ 2147483647 h 209"/>
              <a:gd name="T58" fmla="*/ 2147483647 w 226"/>
              <a:gd name="T59" fmla="*/ 2147483647 h 209"/>
              <a:gd name="T60" fmla="*/ 2147483647 w 226"/>
              <a:gd name="T61" fmla="*/ 2147483647 h 209"/>
              <a:gd name="T62" fmla="*/ 2147483647 w 226"/>
              <a:gd name="T63" fmla="*/ 2147483647 h 209"/>
              <a:gd name="T64" fmla="*/ 2147483647 w 226"/>
              <a:gd name="T65" fmla="*/ 2147483647 h 209"/>
              <a:gd name="T66" fmla="*/ 2147483647 w 226"/>
              <a:gd name="T67" fmla="*/ 2147483647 h 209"/>
              <a:gd name="T68" fmla="*/ 2147483647 w 226"/>
              <a:gd name="T69" fmla="*/ 2147483647 h 209"/>
              <a:gd name="T70" fmla="*/ 2147483647 w 226"/>
              <a:gd name="T71" fmla="*/ 2147483647 h 209"/>
              <a:gd name="T72" fmla="*/ 2147483647 w 226"/>
              <a:gd name="T73" fmla="*/ 2147483647 h 209"/>
              <a:gd name="T74" fmla="*/ 2147483647 w 226"/>
              <a:gd name="T75" fmla="*/ 2147483647 h 209"/>
              <a:gd name="T76" fmla="*/ 0 w 226"/>
              <a:gd name="T77" fmla="*/ 2147483647 h 20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226"/>
              <a:gd name="T118" fmla="*/ 0 h 209"/>
              <a:gd name="T119" fmla="*/ 226 w 226"/>
              <a:gd name="T120" fmla="*/ 209 h 209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707" name="Rectangle 58"/>
          <p:cNvSpPr>
            <a:spLocks noChangeArrowheads="1"/>
          </p:cNvSpPr>
          <p:nvPr/>
        </p:nvSpPr>
        <p:spPr bwMode="auto">
          <a:xfrm>
            <a:off x="8623300" y="4686300"/>
            <a:ext cx="501650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08" name="Line 59"/>
          <p:cNvSpPr>
            <a:spLocks noChangeShapeType="1"/>
          </p:cNvSpPr>
          <p:nvPr/>
        </p:nvSpPr>
        <p:spPr bwMode="auto">
          <a:xfrm>
            <a:off x="8696326" y="4681539"/>
            <a:ext cx="334963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09" name="Line 60"/>
          <p:cNvSpPr>
            <a:spLocks noChangeShapeType="1"/>
          </p:cNvSpPr>
          <p:nvPr/>
        </p:nvSpPr>
        <p:spPr bwMode="auto">
          <a:xfrm>
            <a:off x="9309100" y="4076700"/>
            <a:ext cx="1588" cy="3762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10" name="Line 61"/>
          <p:cNvSpPr>
            <a:spLocks noChangeShapeType="1"/>
          </p:cNvSpPr>
          <p:nvPr/>
        </p:nvSpPr>
        <p:spPr bwMode="auto">
          <a:xfrm>
            <a:off x="9309100" y="4068763"/>
            <a:ext cx="50800" cy="1000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11" name="Line 62"/>
          <p:cNvSpPr>
            <a:spLocks noChangeShapeType="1"/>
          </p:cNvSpPr>
          <p:nvPr/>
        </p:nvSpPr>
        <p:spPr bwMode="auto">
          <a:xfrm flipV="1">
            <a:off x="9309100" y="4360864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12" name="Line 63"/>
          <p:cNvSpPr>
            <a:spLocks noChangeShapeType="1"/>
          </p:cNvSpPr>
          <p:nvPr/>
        </p:nvSpPr>
        <p:spPr bwMode="auto">
          <a:xfrm>
            <a:off x="9359900" y="4175125"/>
            <a:ext cx="1588" cy="1857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13" name="Rectangle 64"/>
          <p:cNvSpPr>
            <a:spLocks noChangeArrowheads="1"/>
          </p:cNvSpPr>
          <p:nvPr/>
        </p:nvSpPr>
        <p:spPr bwMode="auto">
          <a:xfrm>
            <a:off x="8597901" y="3810001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14" name="Line 65"/>
          <p:cNvSpPr>
            <a:spLocks noChangeShapeType="1"/>
          </p:cNvSpPr>
          <p:nvPr/>
        </p:nvSpPr>
        <p:spPr bwMode="auto">
          <a:xfrm>
            <a:off x="8777289" y="3810001"/>
            <a:ext cx="1587" cy="9366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15" name="Line 66"/>
          <p:cNvSpPr>
            <a:spLocks noChangeShapeType="1"/>
          </p:cNvSpPr>
          <p:nvPr/>
        </p:nvSpPr>
        <p:spPr bwMode="auto">
          <a:xfrm>
            <a:off x="8963025" y="3810001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16" name="Rectangle 67"/>
          <p:cNvSpPr>
            <a:spLocks noChangeArrowheads="1"/>
          </p:cNvSpPr>
          <p:nvPr/>
        </p:nvSpPr>
        <p:spPr bwMode="auto">
          <a:xfrm>
            <a:off x="8766175" y="3983038"/>
            <a:ext cx="184150" cy="55562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17" name="Rectangle 68"/>
          <p:cNvSpPr>
            <a:spLocks noChangeArrowheads="1"/>
          </p:cNvSpPr>
          <p:nvPr/>
        </p:nvSpPr>
        <p:spPr bwMode="auto">
          <a:xfrm>
            <a:off x="8621713" y="4808539"/>
            <a:ext cx="501650" cy="306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18" name="Line 69"/>
          <p:cNvSpPr>
            <a:spLocks noChangeShapeType="1"/>
          </p:cNvSpPr>
          <p:nvPr/>
        </p:nvSpPr>
        <p:spPr bwMode="auto">
          <a:xfrm flipH="1">
            <a:off x="8591550" y="4800600"/>
            <a:ext cx="609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19" name="Oval 70"/>
          <p:cNvSpPr>
            <a:spLocks noChangeArrowheads="1"/>
          </p:cNvSpPr>
          <p:nvPr/>
        </p:nvSpPr>
        <p:spPr bwMode="auto">
          <a:xfrm>
            <a:off x="3987800" y="3886200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0" name="Rectangle 71"/>
          <p:cNvSpPr>
            <a:spLocks noChangeArrowheads="1"/>
          </p:cNvSpPr>
          <p:nvPr/>
        </p:nvSpPr>
        <p:spPr bwMode="auto">
          <a:xfrm>
            <a:off x="3984626" y="4191001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1" name="Rectangle 72"/>
          <p:cNvSpPr>
            <a:spLocks noChangeArrowheads="1"/>
          </p:cNvSpPr>
          <p:nvPr/>
        </p:nvSpPr>
        <p:spPr bwMode="auto">
          <a:xfrm>
            <a:off x="7291388" y="3733801"/>
            <a:ext cx="1039812" cy="10398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2" name="Oval 73"/>
          <p:cNvSpPr>
            <a:spLocks noChangeArrowheads="1"/>
          </p:cNvSpPr>
          <p:nvPr/>
        </p:nvSpPr>
        <p:spPr bwMode="auto">
          <a:xfrm>
            <a:off x="7350125" y="3886200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3" name="Rectangle 74"/>
          <p:cNvSpPr>
            <a:spLocks noChangeArrowheads="1"/>
          </p:cNvSpPr>
          <p:nvPr/>
        </p:nvSpPr>
        <p:spPr bwMode="auto">
          <a:xfrm>
            <a:off x="7346951" y="4191001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4" name="AutoShape 75"/>
          <p:cNvSpPr>
            <a:spLocks noChangeArrowheads="1"/>
          </p:cNvSpPr>
          <p:nvPr/>
        </p:nvSpPr>
        <p:spPr bwMode="auto">
          <a:xfrm>
            <a:off x="4356100" y="4419601"/>
            <a:ext cx="152400" cy="1317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5" name="AutoShape 76"/>
          <p:cNvSpPr>
            <a:spLocks noChangeArrowheads="1"/>
          </p:cNvSpPr>
          <p:nvPr/>
        </p:nvSpPr>
        <p:spPr bwMode="auto">
          <a:xfrm>
            <a:off x="7747000" y="4419601"/>
            <a:ext cx="152400" cy="1317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6" name="Oval 77"/>
          <p:cNvSpPr>
            <a:spLocks noChangeArrowheads="1"/>
          </p:cNvSpPr>
          <p:nvPr/>
        </p:nvSpPr>
        <p:spPr bwMode="auto">
          <a:xfrm>
            <a:off x="5664200" y="3832225"/>
            <a:ext cx="152400" cy="152400"/>
          </a:xfrm>
          <a:prstGeom prst="ellipse">
            <a:avLst/>
          </a:prstGeom>
          <a:solidFill>
            <a:srgbClr val="00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7" name="Oval 78"/>
          <p:cNvSpPr>
            <a:spLocks noChangeArrowheads="1"/>
          </p:cNvSpPr>
          <p:nvPr/>
        </p:nvSpPr>
        <p:spPr bwMode="auto">
          <a:xfrm>
            <a:off x="5880100" y="3832225"/>
            <a:ext cx="152400" cy="152400"/>
          </a:xfrm>
          <a:prstGeom prst="ellipse">
            <a:avLst/>
          </a:prstGeom>
          <a:solidFill>
            <a:srgbClr val="00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8" name="Oval 79"/>
          <p:cNvSpPr>
            <a:spLocks noChangeArrowheads="1"/>
          </p:cNvSpPr>
          <p:nvPr/>
        </p:nvSpPr>
        <p:spPr bwMode="auto">
          <a:xfrm>
            <a:off x="5664200" y="40735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29" name="Oval 80"/>
          <p:cNvSpPr>
            <a:spLocks noChangeArrowheads="1"/>
          </p:cNvSpPr>
          <p:nvPr/>
        </p:nvSpPr>
        <p:spPr bwMode="auto">
          <a:xfrm>
            <a:off x="5880100" y="40735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30" name="Rectangle 81"/>
          <p:cNvSpPr>
            <a:spLocks noChangeArrowheads="1"/>
          </p:cNvSpPr>
          <p:nvPr/>
        </p:nvSpPr>
        <p:spPr bwMode="auto">
          <a:xfrm>
            <a:off x="6096001" y="3898901"/>
            <a:ext cx="5000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31" name="Line 82"/>
          <p:cNvSpPr>
            <a:spLocks noChangeShapeType="1"/>
          </p:cNvSpPr>
          <p:nvPr/>
        </p:nvSpPr>
        <p:spPr bwMode="auto">
          <a:xfrm>
            <a:off x="6249989" y="3898901"/>
            <a:ext cx="1587" cy="9366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32" name="Line 83"/>
          <p:cNvSpPr>
            <a:spLocks noChangeShapeType="1"/>
          </p:cNvSpPr>
          <p:nvPr/>
        </p:nvSpPr>
        <p:spPr bwMode="auto">
          <a:xfrm>
            <a:off x="6410325" y="3898901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33" name="Rectangle 84"/>
          <p:cNvSpPr>
            <a:spLocks noChangeArrowheads="1"/>
          </p:cNvSpPr>
          <p:nvPr/>
        </p:nvSpPr>
        <p:spPr bwMode="auto">
          <a:xfrm>
            <a:off x="6096001" y="4025901"/>
            <a:ext cx="5000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34" name="Line 85"/>
          <p:cNvSpPr>
            <a:spLocks noChangeShapeType="1"/>
          </p:cNvSpPr>
          <p:nvPr/>
        </p:nvSpPr>
        <p:spPr bwMode="auto">
          <a:xfrm>
            <a:off x="6254750" y="4025901"/>
            <a:ext cx="1588" cy="9366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35" name="Line 86"/>
          <p:cNvSpPr>
            <a:spLocks noChangeShapeType="1"/>
          </p:cNvSpPr>
          <p:nvPr/>
        </p:nvSpPr>
        <p:spPr bwMode="auto">
          <a:xfrm>
            <a:off x="6402389" y="4025901"/>
            <a:ext cx="1587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36" name="Rectangle 87"/>
          <p:cNvSpPr>
            <a:spLocks noChangeArrowheads="1"/>
          </p:cNvSpPr>
          <p:nvPr/>
        </p:nvSpPr>
        <p:spPr bwMode="auto">
          <a:xfrm>
            <a:off x="5092700" y="3946525"/>
            <a:ext cx="3810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37" name="Rectangle 88"/>
          <p:cNvSpPr>
            <a:spLocks noChangeArrowheads="1"/>
          </p:cNvSpPr>
          <p:nvPr/>
        </p:nvSpPr>
        <p:spPr bwMode="auto">
          <a:xfrm>
            <a:off x="5105400" y="3997325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38" name="Rectangle 89"/>
          <p:cNvSpPr>
            <a:spLocks noChangeArrowheads="1"/>
          </p:cNvSpPr>
          <p:nvPr/>
        </p:nvSpPr>
        <p:spPr bwMode="auto">
          <a:xfrm>
            <a:off x="5384800" y="3997325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39" name="Line 90"/>
          <p:cNvSpPr>
            <a:spLocks noChangeShapeType="1"/>
          </p:cNvSpPr>
          <p:nvPr/>
        </p:nvSpPr>
        <p:spPr bwMode="auto">
          <a:xfrm>
            <a:off x="5181600" y="4149725"/>
            <a:ext cx="228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40" name="AutoShape 91"/>
          <p:cNvSpPr>
            <a:spLocks noChangeArrowheads="1"/>
          </p:cNvSpPr>
          <p:nvPr/>
        </p:nvSpPr>
        <p:spPr bwMode="auto">
          <a:xfrm>
            <a:off x="5181600" y="4010025"/>
            <a:ext cx="203200" cy="2794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41" name="AutoShape 92"/>
          <p:cNvSpPr>
            <a:spLocks noChangeArrowheads="1"/>
          </p:cNvSpPr>
          <p:nvPr/>
        </p:nvSpPr>
        <p:spPr bwMode="auto">
          <a:xfrm>
            <a:off x="2946400" y="41751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42" name="AutoShape 93"/>
          <p:cNvSpPr>
            <a:spLocks noChangeArrowheads="1"/>
          </p:cNvSpPr>
          <p:nvPr/>
        </p:nvSpPr>
        <p:spPr bwMode="auto">
          <a:xfrm>
            <a:off x="5092700" y="40608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43" name="AutoShape 94"/>
          <p:cNvSpPr>
            <a:spLocks noChangeArrowheads="1"/>
          </p:cNvSpPr>
          <p:nvPr/>
        </p:nvSpPr>
        <p:spPr bwMode="auto">
          <a:xfrm>
            <a:off x="8483600" y="41878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44" name="AutoShape 95"/>
          <p:cNvSpPr>
            <a:spLocks noChangeArrowheads="1"/>
          </p:cNvSpPr>
          <p:nvPr/>
        </p:nvSpPr>
        <p:spPr bwMode="auto">
          <a:xfrm>
            <a:off x="41148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45" name="AutoShape 96"/>
          <p:cNvSpPr>
            <a:spLocks noChangeArrowheads="1"/>
          </p:cNvSpPr>
          <p:nvPr/>
        </p:nvSpPr>
        <p:spPr bwMode="auto">
          <a:xfrm>
            <a:off x="39624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0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46" name="AutoShape 97"/>
          <p:cNvSpPr>
            <a:spLocks noChangeArrowheads="1"/>
          </p:cNvSpPr>
          <p:nvPr/>
        </p:nvSpPr>
        <p:spPr bwMode="auto">
          <a:xfrm>
            <a:off x="3962400" y="39084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47" name="AutoShape 98"/>
          <p:cNvSpPr>
            <a:spLocks noChangeArrowheads="1"/>
          </p:cNvSpPr>
          <p:nvPr/>
        </p:nvSpPr>
        <p:spPr bwMode="auto">
          <a:xfrm>
            <a:off x="7315200" y="39084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48" name="AutoShape 99"/>
          <p:cNvSpPr>
            <a:spLocks noChangeArrowheads="1"/>
          </p:cNvSpPr>
          <p:nvPr/>
        </p:nvSpPr>
        <p:spPr bwMode="auto">
          <a:xfrm rot="-5400000">
            <a:off x="5245100" y="31972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49" name="AutoShape 100"/>
          <p:cNvSpPr>
            <a:spLocks noChangeArrowheads="1"/>
          </p:cNvSpPr>
          <p:nvPr/>
        </p:nvSpPr>
        <p:spPr bwMode="auto">
          <a:xfrm>
            <a:off x="7480300" y="37687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50" name="AutoShape 101"/>
          <p:cNvSpPr>
            <a:spLocks noChangeArrowheads="1"/>
          </p:cNvSpPr>
          <p:nvPr/>
        </p:nvSpPr>
        <p:spPr bwMode="auto">
          <a:xfrm>
            <a:off x="7315200" y="37687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51" name="AutoShape 102"/>
          <p:cNvSpPr>
            <a:spLocks noChangeArrowheads="1"/>
          </p:cNvSpPr>
          <p:nvPr/>
        </p:nvSpPr>
        <p:spPr bwMode="auto">
          <a:xfrm>
            <a:off x="74676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52" name="AutoShape 103"/>
          <p:cNvSpPr>
            <a:spLocks noChangeArrowheads="1"/>
          </p:cNvSpPr>
          <p:nvPr/>
        </p:nvSpPr>
        <p:spPr bwMode="auto">
          <a:xfrm>
            <a:off x="73152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0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53" name="Rectangle 104"/>
          <p:cNvSpPr>
            <a:spLocks noChangeArrowheads="1"/>
          </p:cNvSpPr>
          <p:nvPr/>
        </p:nvSpPr>
        <p:spPr bwMode="auto">
          <a:xfrm>
            <a:off x="5486400" y="4876800"/>
            <a:ext cx="1219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54" name="Line 105"/>
          <p:cNvSpPr>
            <a:spLocks noChangeShapeType="1"/>
          </p:cNvSpPr>
          <p:nvPr/>
        </p:nvSpPr>
        <p:spPr bwMode="auto">
          <a:xfrm>
            <a:off x="6781800" y="50292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5" name="Line 106"/>
          <p:cNvSpPr>
            <a:spLocks noChangeShapeType="1"/>
          </p:cNvSpPr>
          <p:nvPr/>
        </p:nvSpPr>
        <p:spPr bwMode="auto">
          <a:xfrm>
            <a:off x="5422900" y="50292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6" name="Line 107"/>
          <p:cNvSpPr>
            <a:spLocks noChangeShapeType="1"/>
          </p:cNvSpPr>
          <p:nvPr/>
        </p:nvSpPr>
        <p:spPr bwMode="auto">
          <a:xfrm>
            <a:off x="6019800" y="51054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7" name="Line 108"/>
          <p:cNvSpPr>
            <a:spLocks noChangeShapeType="1"/>
          </p:cNvSpPr>
          <p:nvPr/>
        </p:nvSpPr>
        <p:spPr bwMode="auto">
          <a:xfrm>
            <a:off x="6172200" y="51054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8" name="Line 109"/>
          <p:cNvSpPr>
            <a:spLocks noChangeShapeType="1"/>
          </p:cNvSpPr>
          <p:nvPr/>
        </p:nvSpPr>
        <p:spPr bwMode="auto">
          <a:xfrm>
            <a:off x="6019800" y="52578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59" name="Line 110"/>
          <p:cNvSpPr>
            <a:spLocks noChangeShapeType="1"/>
          </p:cNvSpPr>
          <p:nvPr/>
        </p:nvSpPr>
        <p:spPr bwMode="auto">
          <a:xfrm>
            <a:off x="6172200" y="52578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60" name="Line 111"/>
          <p:cNvSpPr>
            <a:spLocks noChangeShapeType="1"/>
          </p:cNvSpPr>
          <p:nvPr/>
        </p:nvSpPr>
        <p:spPr bwMode="auto">
          <a:xfrm flipV="1">
            <a:off x="5638800" y="518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diamond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61" name="Line 112"/>
          <p:cNvSpPr>
            <a:spLocks noChangeShapeType="1"/>
          </p:cNvSpPr>
          <p:nvPr/>
        </p:nvSpPr>
        <p:spPr bwMode="auto">
          <a:xfrm flipV="1">
            <a:off x="5638800" y="502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62" name="Line 113"/>
          <p:cNvSpPr>
            <a:spLocks noChangeShapeType="1"/>
          </p:cNvSpPr>
          <p:nvPr/>
        </p:nvSpPr>
        <p:spPr bwMode="auto">
          <a:xfrm flipV="1">
            <a:off x="6553200" y="56388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diamond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63" name="Line 114"/>
          <p:cNvSpPr>
            <a:spLocks noChangeShapeType="1"/>
          </p:cNvSpPr>
          <p:nvPr/>
        </p:nvSpPr>
        <p:spPr bwMode="auto">
          <a:xfrm flipV="1">
            <a:off x="6553200" y="54864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64" name="Rectangle 115"/>
          <p:cNvSpPr>
            <a:spLocks noChangeArrowheads="1"/>
          </p:cNvSpPr>
          <p:nvPr/>
        </p:nvSpPr>
        <p:spPr bwMode="auto">
          <a:xfrm>
            <a:off x="5486400" y="1447800"/>
            <a:ext cx="1219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65" name="Rectangle 116"/>
          <p:cNvSpPr>
            <a:spLocks noChangeArrowheads="1"/>
          </p:cNvSpPr>
          <p:nvPr/>
        </p:nvSpPr>
        <p:spPr bwMode="auto">
          <a:xfrm>
            <a:off x="5486400" y="1066800"/>
            <a:ext cx="1219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66" name="Line 117"/>
          <p:cNvSpPr>
            <a:spLocks noChangeShapeType="1"/>
          </p:cNvSpPr>
          <p:nvPr/>
        </p:nvSpPr>
        <p:spPr bwMode="auto">
          <a:xfrm>
            <a:off x="5486400" y="2590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67" name="Line 118"/>
          <p:cNvSpPr>
            <a:spLocks noChangeShapeType="1"/>
          </p:cNvSpPr>
          <p:nvPr/>
        </p:nvSpPr>
        <p:spPr bwMode="auto">
          <a:xfrm flipH="1">
            <a:off x="6400800" y="2590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68" name="Freeform 119"/>
          <p:cNvSpPr>
            <a:spLocks/>
          </p:cNvSpPr>
          <p:nvPr/>
        </p:nvSpPr>
        <p:spPr bwMode="auto">
          <a:xfrm>
            <a:off x="5473700" y="2590800"/>
            <a:ext cx="609600" cy="304800"/>
          </a:xfrm>
          <a:custGeom>
            <a:avLst/>
            <a:gdLst>
              <a:gd name="T0" fmla="*/ 0 w 384"/>
              <a:gd name="T1" fmla="*/ 0 h 192"/>
              <a:gd name="T2" fmla="*/ 2147483647 w 384"/>
              <a:gd name="T3" fmla="*/ 2147483647 h 192"/>
              <a:gd name="T4" fmla="*/ 0 w 384"/>
              <a:gd name="T5" fmla="*/ 2147483647 h 192"/>
              <a:gd name="T6" fmla="*/ 0 w 384"/>
              <a:gd name="T7" fmla="*/ 0 h 192"/>
              <a:gd name="T8" fmla="*/ 0 60000 65536"/>
              <a:gd name="T9" fmla="*/ 0 60000 65536"/>
              <a:gd name="T10" fmla="*/ 0 60000 65536"/>
              <a:gd name="T11" fmla="*/ 0 60000 65536"/>
              <a:gd name="T12" fmla="*/ 0 w 384"/>
              <a:gd name="T13" fmla="*/ 0 h 192"/>
              <a:gd name="T14" fmla="*/ 384 w 384"/>
              <a:gd name="T15" fmla="*/ 192 h 1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4" h="192">
                <a:moveTo>
                  <a:pt x="0" y="0"/>
                </a:moveTo>
                <a:lnTo>
                  <a:pt x="384" y="192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69" name="Freeform 120"/>
          <p:cNvSpPr>
            <a:spLocks/>
          </p:cNvSpPr>
          <p:nvPr/>
        </p:nvSpPr>
        <p:spPr bwMode="auto">
          <a:xfrm flipH="1">
            <a:off x="6248400" y="2514600"/>
            <a:ext cx="609600" cy="304800"/>
          </a:xfrm>
          <a:custGeom>
            <a:avLst/>
            <a:gdLst>
              <a:gd name="T0" fmla="*/ 0 w 384"/>
              <a:gd name="T1" fmla="*/ 0 h 192"/>
              <a:gd name="T2" fmla="*/ 2147483647 w 384"/>
              <a:gd name="T3" fmla="*/ 2147483647 h 192"/>
              <a:gd name="T4" fmla="*/ 0 w 384"/>
              <a:gd name="T5" fmla="*/ 2147483647 h 192"/>
              <a:gd name="T6" fmla="*/ 0 w 384"/>
              <a:gd name="T7" fmla="*/ 0 h 192"/>
              <a:gd name="T8" fmla="*/ 0 60000 65536"/>
              <a:gd name="T9" fmla="*/ 0 60000 65536"/>
              <a:gd name="T10" fmla="*/ 0 60000 65536"/>
              <a:gd name="T11" fmla="*/ 0 60000 65536"/>
              <a:gd name="T12" fmla="*/ 0 w 384"/>
              <a:gd name="T13" fmla="*/ 0 h 192"/>
              <a:gd name="T14" fmla="*/ 384 w 384"/>
              <a:gd name="T15" fmla="*/ 192 h 1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4" h="192">
                <a:moveTo>
                  <a:pt x="0" y="0"/>
                </a:moveTo>
                <a:lnTo>
                  <a:pt x="384" y="192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771" name="Rectangle 123"/>
          <p:cNvSpPr>
            <a:spLocks noChangeArrowheads="1"/>
          </p:cNvSpPr>
          <p:nvPr/>
        </p:nvSpPr>
        <p:spPr bwMode="auto">
          <a:xfrm>
            <a:off x="1663700" y="5918200"/>
            <a:ext cx="228600" cy="228600"/>
          </a:xfrm>
          <a:prstGeom prst="rect">
            <a:avLst/>
          </a:prstGeom>
          <a:solidFill>
            <a:srgbClr val="0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72" name="Text Box 124"/>
          <p:cNvSpPr txBox="1">
            <a:spLocks noChangeArrowheads="1"/>
          </p:cNvSpPr>
          <p:nvPr/>
        </p:nvSpPr>
        <p:spPr bwMode="auto">
          <a:xfrm>
            <a:off x="1841501" y="6172201"/>
            <a:ext cx="18854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/>
              <a:t>erroneous indications</a:t>
            </a:r>
            <a:endParaRPr lang="en-US" altLang="en-US" sz="1400">
              <a:sym typeface="ZapfDingbats" charset="0"/>
            </a:endParaRPr>
          </a:p>
        </p:txBody>
      </p:sp>
      <p:sp>
        <p:nvSpPr>
          <p:cNvPr id="27773" name="Text Box 125"/>
          <p:cNvSpPr txBox="1">
            <a:spLocks noChangeArrowheads="1"/>
          </p:cNvSpPr>
          <p:nvPr/>
        </p:nvSpPr>
        <p:spPr bwMode="auto">
          <a:xfrm>
            <a:off x="1841500" y="5867401"/>
            <a:ext cx="176683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/>
              <a:t>accurate indications</a:t>
            </a:r>
            <a:endParaRPr lang="en-US" altLang="en-US" sz="1400">
              <a:sym typeface="ZapfDingbats" charset="0"/>
            </a:endParaRPr>
          </a:p>
        </p:txBody>
      </p:sp>
      <p:sp>
        <p:nvSpPr>
          <p:cNvPr id="27774" name="Rectangle 126"/>
          <p:cNvSpPr>
            <a:spLocks noChangeArrowheads="1"/>
          </p:cNvSpPr>
          <p:nvPr/>
        </p:nvSpPr>
        <p:spPr bwMode="auto">
          <a:xfrm>
            <a:off x="1663700" y="6223000"/>
            <a:ext cx="228600" cy="228600"/>
          </a:xfrm>
          <a:prstGeom prst="rect">
            <a:avLst/>
          </a:prstGeom>
          <a:solidFill>
            <a:srgbClr val="FFAE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75" name="Text Box 127"/>
          <p:cNvSpPr txBox="1">
            <a:spLocks noChangeArrowheads="1"/>
          </p:cNvSpPr>
          <p:nvPr/>
        </p:nvSpPr>
        <p:spPr bwMode="auto">
          <a:xfrm>
            <a:off x="5283119" y="254001"/>
            <a:ext cx="16257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00FF"/>
                </a:solidFill>
              </a:rPr>
              <a:t>FDE: Event 1</a:t>
            </a:r>
          </a:p>
          <a:p>
            <a:pPr algn="ctr" eaLnBrk="1" hangingPunct="1"/>
            <a:r>
              <a:rPr lang="en-US" altLang="en-US" sz="1400">
                <a:solidFill>
                  <a:srgbClr val="0000FF"/>
                </a:solidFill>
              </a:rPr>
              <a:t>(after 30 seconds)</a:t>
            </a:r>
          </a:p>
        </p:txBody>
      </p:sp>
      <p:sp>
        <p:nvSpPr>
          <p:cNvPr id="27776" name="AutoShape 128"/>
          <p:cNvSpPr>
            <a:spLocks noChangeArrowheads="1"/>
          </p:cNvSpPr>
          <p:nvPr/>
        </p:nvSpPr>
        <p:spPr bwMode="auto">
          <a:xfrm>
            <a:off x="8305800" y="3200401"/>
            <a:ext cx="152400" cy="168275"/>
          </a:xfrm>
          <a:prstGeom prst="diamond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77" name="AutoShape 129"/>
          <p:cNvSpPr>
            <a:spLocks noChangeArrowheads="1"/>
          </p:cNvSpPr>
          <p:nvPr/>
        </p:nvSpPr>
        <p:spPr bwMode="auto">
          <a:xfrm>
            <a:off x="8305800" y="2971801"/>
            <a:ext cx="152400" cy="168275"/>
          </a:xfrm>
          <a:prstGeom prst="flowChartOr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78" name="Text Box 130"/>
          <p:cNvSpPr txBox="1">
            <a:spLocks noChangeArrowheads="1"/>
          </p:cNvSpPr>
          <p:nvPr/>
        </p:nvSpPr>
        <p:spPr bwMode="auto">
          <a:xfrm>
            <a:off x="8458200" y="2667000"/>
            <a:ext cx="1079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Starting point</a:t>
            </a:r>
            <a:endParaRPr lang="en-US" altLang="en-US" sz="1200">
              <a:sym typeface="ZapfDingbats" charset="0"/>
            </a:endParaRPr>
          </a:p>
        </p:txBody>
      </p:sp>
      <p:sp>
        <p:nvSpPr>
          <p:cNvPr id="27779" name="AutoShape 131"/>
          <p:cNvSpPr>
            <a:spLocks noChangeArrowheads="1"/>
          </p:cNvSpPr>
          <p:nvPr/>
        </p:nvSpPr>
        <p:spPr bwMode="auto">
          <a:xfrm>
            <a:off x="8305800" y="2743201"/>
            <a:ext cx="152400" cy="168275"/>
          </a:xfrm>
          <a:prstGeom prst="flowChartOr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80" name="Text Box 132"/>
          <p:cNvSpPr txBox="1">
            <a:spLocks noChangeArrowheads="1"/>
          </p:cNvSpPr>
          <p:nvPr/>
        </p:nvSpPr>
        <p:spPr bwMode="auto">
          <a:xfrm>
            <a:off x="8458200" y="2925764"/>
            <a:ext cx="15176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End point, indicated</a:t>
            </a:r>
            <a:endParaRPr lang="en-US" altLang="en-US" sz="1200">
              <a:sym typeface="ZapfDingbats" charset="0"/>
            </a:endParaRPr>
          </a:p>
        </p:txBody>
      </p:sp>
      <p:sp>
        <p:nvSpPr>
          <p:cNvPr id="27781" name="Text Box 133"/>
          <p:cNvSpPr txBox="1">
            <a:spLocks noChangeArrowheads="1"/>
          </p:cNvSpPr>
          <p:nvPr/>
        </p:nvSpPr>
        <p:spPr bwMode="auto">
          <a:xfrm>
            <a:off x="8458200" y="3154364"/>
            <a:ext cx="13160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End point, actual</a:t>
            </a:r>
          </a:p>
        </p:txBody>
      </p:sp>
      <p:pic>
        <p:nvPicPr>
          <p:cNvPr id="27782" name="Picture 1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88" y="679450"/>
            <a:ext cx="2322512" cy="1987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783" name="Sound"/>
          <p:cNvSpPr>
            <a:spLocks noChangeAspect="1" noEditPoints="1" noChangeArrowheads="1"/>
          </p:cNvSpPr>
          <p:nvPr/>
        </p:nvSpPr>
        <p:spPr bwMode="auto">
          <a:xfrm>
            <a:off x="7391400" y="5200650"/>
            <a:ext cx="285750" cy="28575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0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761 w 21600"/>
              <a:gd name="T13" fmla="*/ 22454 h 21600"/>
              <a:gd name="T14" fmla="*/ 21069 w 21600"/>
              <a:gd name="T15" fmla="*/ 2828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7273"/>
                </a:moveTo>
                <a:lnTo>
                  <a:pt x="5824" y="7273"/>
                </a:lnTo>
                <a:lnTo>
                  <a:pt x="11164" y="0"/>
                </a:lnTo>
                <a:lnTo>
                  <a:pt x="11164" y="21159"/>
                </a:lnTo>
                <a:lnTo>
                  <a:pt x="5824" y="13885"/>
                </a:lnTo>
                <a:lnTo>
                  <a:pt x="0" y="13885"/>
                </a:lnTo>
                <a:lnTo>
                  <a:pt x="0" y="7273"/>
                </a:lnTo>
                <a:close/>
              </a:path>
              <a:path w="21600" h="21600">
                <a:moveTo>
                  <a:pt x="13024" y="7273"/>
                </a:moveTo>
                <a:lnTo>
                  <a:pt x="13591" y="6722"/>
                </a:lnTo>
                <a:lnTo>
                  <a:pt x="13833" y="7548"/>
                </a:lnTo>
                <a:lnTo>
                  <a:pt x="14076" y="8485"/>
                </a:lnTo>
                <a:lnTo>
                  <a:pt x="14157" y="9367"/>
                </a:lnTo>
                <a:lnTo>
                  <a:pt x="14197" y="10524"/>
                </a:lnTo>
                <a:lnTo>
                  <a:pt x="14197" y="11406"/>
                </a:lnTo>
                <a:lnTo>
                  <a:pt x="14116" y="12012"/>
                </a:lnTo>
                <a:lnTo>
                  <a:pt x="13995" y="12728"/>
                </a:lnTo>
                <a:lnTo>
                  <a:pt x="13833" y="13444"/>
                </a:lnTo>
                <a:lnTo>
                  <a:pt x="13712" y="14106"/>
                </a:lnTo>
                <a:lnTo>
                  <a:pt x="13591" y="14546"/>
                </a:lnTo>
                <a:lnTo>
                  <a:pt x="13065" y="13885"/>
                </a:lnTo>
                <a:lnTo>
                  <a:pt x="13307" y="12893"/>
                </a:lnTo>
                <a:lnTo>
                  <a:pt x="13469" y="11791"/>
                </a:lnTo>
                <a:lnTo>
                  <a:pt x="13550" y="10910"/>
                </a:lnTo>
                <a:lnTo>
                  <a:pt x="13591" y="10138"/>
                </a:lnTo>
                <a:lnTo>
                  <a:pt x="13469" y="9367"/>
                </a:lnTo>
                <a:lnTo>
                  <a:pt x="13388" y="8595"/>
                </a:lnTo>
                <a:lnTo>
                  <a:pt x="13267" y="7934"/>
                </a:lnTo>
                <a:lnTo>
                  <a:pt x="13024" y="7273"/>
                </a:lnTo>
                <a:close/>
              </a:path>
              <a:path w="21600" h="21600">
                <a:moveTo>
                  <a:pt x="16382" y="3967"/>
                </a:moveTo>
                <a:lnTo>
                  <a:pt x="16786" y="5179"/>
                </a:lnTo>
                <a:lnTo>
                  <a:pt x="17150" y="6612"/>
                </a:lnTo>
                <a:lnTo>
                  <a:pt x="17474" y="8651"/>
                </a:lnTo>
                <a:lnTo>
                  <a:pt x="17595" y="9753"/>
                </a:lnTo>
                <a:lnTo>
                  <a:pt x="17635" y="12012"/>
                </a:lnTo>
                <a:lnTo>
                  <a:pt x="17393" y="13665"/>
                </a:lnTo>
                <a:lnTo>
                  <a:pt x="17150" y="15208"/>
                </a:lnTo>
                <a:lnTo>
                  <a:pt x="16786" y="16310"/>
                </a:lnTo>
                <a:lnTo>
                  <a:pt x="16341" y="17687"/>
                </a:lnTo>
                <a:lnTo>
                  <a:pt x="15815" y="17081"/>
                </a:lnTo>
                <a:lnTo>
                  <a:pt x="16503" y="14602"/>
                </a:lnTo>
                <a:lnTo>
                  <a:pt x="16786" y="13169"/>
                </a:lnTo>
                <a:lnTo>
                  <a:pt x="16867" y="12012"/>
                </a:lnTo>
                <a:lnTo>
                  <a:pt x="16867" y="9642"/>
                </a:lnTo>
                <a:lnTo>
                  <a:pt x="16705" y="7989"/>
                </a:lnTo>
                <a:lnTo>
                  <a:pt x="16422" y="6612"/>
                </a:lnTo>
                <a:lnTo>
                  <a:pt x="16220" y="5675"/>
                </a:lnTo>
                <a:lnTo>
                  <a:pt x="15856" y="4518"/>
                </a:lnTo>
                <a:lnTo>
                  <a:pt x="16382" y="3967"/>
                </a:lnTo>
                <a:close/>
              </a:path>
              <a:path w="21600" h="21600">
                <a:moveTo>
                  <a:pt x="18889" y="1377"/>
                </a:moveTo>
                <a:lnTo>
                  <a:pt x="19415" y="826"/>
                </a:lnTo>
                <a:lnTo>
                  <a:pt x="20194" y="2576"/>
                </a:lnTo>
                <a:lnTo>
                  <a:pt x="20831" y="4683"/>
                </a:lnTo>
                <a:lnTo>
                  <a:pt x="21357" y="7204"/>
                </a:lnTo>
                <a:lnTo>
                  <a:pt x="21650" y="9450"/>
                </a:lnTo>
                <a:lnTo>
                  <a:pt x="21600" y="12301"/>
                </a:lnTo>
                <a:lnTo>
                  <a:pt x="21215" y="15938"/>
                </a:lnTo>
                <a:lnTo>
                  <a:pt x="20629" y="18348"/>
                </a:lnTo>
                <a:lnTo>
                  <a:pt x="19415" y="21655"/>
                </a:lnTo>
                <a:lnTo>
                  <a:pt x="18889" y="21159"/>
                </a:lnTo>
                <a:lnTo>
                  <a:pt x="19901" y="18404"/>
                </a:lnTo>
                <a:lnTo>
                  <a:pt x="20467" y="15593"/>
                </a:lnTo>
                <a:lnTo>
                  <a:pt x="20791" y="12342"/>
                </a:lnTo>
                <a:lnTo>
                  <a:pt x="20871" y="9532"/>
                </a:lnTo>
                <a:lnTo>
                  <a:pt x="20629" y="7411"/>
                </a:lnTo>
                <a:lnTo>
                  <a:pt x="20062" y="4628"/>
                </a:lnTo>
                <a:lnTo>
                  <a:pt x="19415" y="2810"/>
                </a:lnTo>
                <a:lnTo>
                  <a:pt x="18889" y="1377"/>
                </a:lnTo>
                <a:close/>
              </a:path>
            </a:pathLst>
          </a:custGeom>
          <a:solidFill>
            <a:schemeClr val="bg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784" name="Text Box 136"/>
          <p:cNvSpPr txBox="1">
            <a:spLocks noChangeArrowheads="1"/>
          </p:cNvSpPr>
          <p:nvPr/>
        </p:nvSpPr>
        <p:spPr bwMode="auto">
          <a:xfrm>
            <a:off x="7848601" y="5181601"/>
            <a:ext cx="18549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>
                <a:sym typeface="ZapfDingbats" charset="0"/>
              </a:rPr>
              <a:t>Increased aero noise</a:t>
            </a:r>
          </a:p>
        </p:txBody>
      </p:sp>
      <p:sp>
        <p:nvSpPr>
          <p:cNvPr id="27785" name="Text Box 137"/>
          <p:cNvSpPr txBox="1">
            <a:spLocks noChangeArrowheads="1"/>
          </p:cNvSpPr>
          <p:nvPr/>
        </p:nvSpPr>
        <p:spPr bwMode="auto">
          <a:xfrm>
            <a:off x="2465389" y="1708150"/>
            <a:ext cx="1011815" cy="738664"/>
          </a:xfrm>
          <a:prstGeom prst="rect">
            <a:avLst/>
          </a:prstGeom>
          <a:solidFill>
            <a:srgbClr val="0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 dirty="0"/>
              <a:t>ND:</a:t>
            </a:r>
          </a:p>
          <a:p>
            <a:pPr eaLnBrk="1" hangingPunct="1"/>
            <a:r>
              <a:rPr lang="en-US" altLang="en-US" sz="1400" dirty="0" err="1"/>
              <a:t>Capt</a:t>
            </a:r>
            <a:r>
              <a:rPr lang="en-US" altLang="en-US" sz="1400" dirty="0"/>
              <a:t> GS </a:t>
            </a:r>
            <a:r>
              <a:rPr lang="en-US" altLang="en-US" sz="1400" b="1" dirty="0">
                <a:sym typeface="ZapfDingbats" charset="0"/>
              </a:rPr>
              <a:t>↑</a:t>
            </a:r>
            <a:endParaRPr lang="en-US" altLang="en-US" sz="1400" dirty="0">
              <a:sym typeface="ZapfDingbats" charset="0"/>
            </a:endParaRPr>
          </a:p>
          <a:p>
            <a:pPr eaLnBrk="1" hangingPunct="1"/>
            <a:r>
              <a:rPr lang="en-US" altLang="en-US" sz="1400" dirty="0"/>
              <a:t>FO GS </a:t>
            </a:r>
            <a:r>
              <a:rPr lang="en-US" altLang="en-US" sz="1400" b="1" dirty="0">
                <a:sym typeface="ZapfDingbats" charset="0"/>
              </a:rPr>
              <a:t>↑</a:t>
            </a:r>
            <a:endParaRPr lang="en-US" altLang="en-US" sz="1400" dirty="0">
              <a:sym typeface="ZapfDingbats" charset="0"/>
            </a:endParaRPr>
          </a:p>
        </p:txBody>
      </p:sp>
      <p:sp>
        <p:nvSpPr>
          <p:cNvPr id="27786" name="Text Box 138"/>
          <p:cNvSpPr txBox="1">
            <a:spLocks noChangeArrowheads="1"/>
          </p:cNvSpPr>
          <p:nvPr/>
        </p:nvSpPr>
        <p:spPr bwMode="auto">
          <a:xfrm>
            <a:off x="3886201" y="5181600"/>
            <a:ext cx="1000595" cy="523220"/>
          </a:xfrm>
          <a:prstGeom prst="rect">
            <a:avLst/>
          </a:prstGeom>
          <a:solidFill>
            <a:srgbClr val="0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>
                <a:sym typeface="ZapfDingbats" charset="0"/>
              </a:rPr>
              <a:t>TLs:</a:t>
            </a:r>
          </a:p>
          <a:p>
            <a:pPr eaLnBrk="1" hangingPunct="1"/>
            <a:r>
              <a:rPr lang="en-US" altLang="en-US" sz="1400">
                <a:sym typeface="ZapfDingbats" charset="0"/>
              </a:rPr>
              <a:t>advancing</a:t>
            </a:r>
          </a:p>
        </p:txBody>
      </p:sp>
      <p:sp>
        <p:nvSpPr>
          <p:cNvPr id="27787" name="Text Box 139"/>
          <p:cNvSpPr txBox="1">
            <a:spLocks noChangeArrowheads="1"/>
          </p:cNvSpPr>
          <p:nvPr/>
        </p:nvSpPr>
        <p:spPr bwMode="auto">
          <a:xfrm>
            <a:off x="1752600" y="762000"/>
            <a:ext cx="1786066" cy="738664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>
                <a:sym typeface="ZapfDingbats" charset="0"/>
              </a:rPr>
              <a:t>MCP:</a:t>
            </a:r>
            <a:br>
              <a:rPr lang="en-US" altLang="en-US" sz="1400" u="sng">
                <a:sym typeface="ZapfDingbats" charset="0"/>
              </a:rPr>
            </a:br>
            <a:r>
              <a:rPr lang="en-US" altLang="en-US" sz="1400">
                <a:sym typeface="ZapfDingbats" charset="0"/>
              </a:rPr>
              <a:t>Flashing A – a/s</a:t>
            </a:r>
          </a:p>
          <a:p>
            <a:pPr eaLnBrk="1" hangingPunct="1"/>
            <a:r>
              <a:rPr lang="en-US" altLang="en-US" sz="1400">
                <a:sym typeface="ZapfDingbats" charset="0"/>
              </a:rPr>
              <a:t>window (alpha floor)</a:t>
            </a:r>
          </a:p>
        </p:txBody>
      </p:sp>
      <p:sp>
        <p:nvSpPr>
          <p:cNvPr id="27788" name="Text Box 140"/>
          <p:cNvSpPr txBox="1">
            <a:spLocks noChangeArrowheads="1"/>
          </p:cNvSpPr>
          <p:nvPr/>
        </p:nvSpPr>
        <p:spPr bwMode="auto">
          <a:xfrm>
            <a:off x="1681163" y="2622550"/>
            <a:ext cx="1926874" cy="738664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/>
              <a:t>PFD:</a:t>
            </a:r>
          </a:p>
          <a:p>
            <a:pPr eaLnBrk="1" hangingPunct="1"/>
            <a:r>
              <a:rPr lang="en-US" altLang="en-US" sz="1400">
                <a:sym typeface="ZapfDingbats" charset="0"/>
              </a:rPr>
              <a:t>Amber flashing box</a:t>
            </a:r>
          </a:p>
          <a:p>
            <a:pPr eaLnBrk="1" hangingPunct="1"/>
            <a:r>
              <a:rPr lang="en-US" altLang="en-US" sz="1400">
                <a:sym typeface="ZapfDingbats" charset="0"/>
              </a:rPr>
              <a:t>  on IAS (CA and FO) </a:t>
            </a:r>
          </a:p>
        </p:txBody>
      </p:sp>
      <p:sp>
        <p:nvSpPr>
          <p:cNvPr id="27789" name="Text Box 141"/>
          <p:cNvSpPr txBox="1">
            <a:spLocks noChangeArrowheads="1"/>
          </p:cNvSpPr>
          <p:nvPr/>
        </p:nvSpPr>
        <p:spPr bwMode="auto">
          <a:xfrm>
            <a:off x="4114800" y="762000"/>
            <a:ext cx="1011815" cy="523220"/>
          </a:xfrm>
          <a:prstGeom prst="rect">
            <a:avLst/>
          </a:prstGeom>
          <a:solidFill>
            <a:srgbClr val="00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 dirty="0" err="1"/>
              <a:t>Eng</a:t>
            </a:r>
            <a:r>
              <a:rPr lang="en-US" altLang="en-US" sz="1400" u="sng" dirty="0"/>
              <a:t> </a:t>
            </a:r>
            <a:r>
              <a:rPr lang="en-US" altLang="en-US" sz="1400" u="sng" dirty="0" err="1"/>
              <a:t>Ind</a:t>
            </a:r>
            <a:r>
              <a:rPr lang="en-US" altLang="en-US" sz="1400" u="sng" dirty="0"/>
              <a:t>:</a:t>
            </a:r>
          </a:p>
          <a:p>
            <a:pPr eaLnBrk="1" hangingPunct="1"/>
            <a:r>
              <a:rPr lang="en-US" altLang="en-US" sz="1400" dirty="0"/>
              <a:t>N1 </a:t>
            </a:r>
            <a:r>
              <a:rPr lang="en-US" altLang="en-US" sz="1400" b="1" dirty="0">
                <a:sym typeface="ZapfDingbats" charset="0"/>
              </a:rPr>
              <a:t>↑</a:t>
            </a:r>
            <a:r>
              <a:rPr lang="en-US" altLang="en-US" sz="1400" dirty="0">
                <a:sym typeface="ZapfDingbats" charset="0"/>
              </a:rPr>
              <a:t>  98%</a:t>
            </a:r>
          </a:p>
        </p:txBody>
      </p:sp>
      <p:sp>
        <p:nvSpPr>
          <p:cNvPr id="27790" name="Rectangle 142"/>
          <p:cNvSpPr>
            <a:spLocks noChangeArrowheads="1"/>
          </p:cNvSpPr>
          <p:nvPr/>
        </p:nvSpPr>
        <p:spPr bwMode="auto">
          <a:xfrm>
            <a:off x="59055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91" name="Rectangle 143"/>
          <p:cNvSpPr>
            <a:spLocks noChangeArrowheads="1"/>
          </p:cNvSpPr>
          <p:nvPr/>
        </p:nvSpPr>
        <p:spPr bwMode="auto">
          <a:xfrm>
            <a:off x="60579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92" name="Rectangle 144"/>
          <p:cNvSpPr>
            <a:spLocks noChangeArrowheads="1"/>
          </p:cNvSpPr>
          <p:nvPr/>
        </p:nvSpPr>
        <p:spPr bwMode="auto">
          <a:xfrm>
            <a:off x="62103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793" name="Text Box 145"/>
          <p:cNvSpPr txBox="1">
            <a:spLocks noChangeArrowheads="1"/>
          </p:cNvSpPr>
          <p:nvPr/>
        </p:nvSpPr>
        <p:spPr bwMode="auto">
          <a:xfrm>
            <a:off x="41635" y="57301"/>
            <a:ext cx="20473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dirty="0">
                <a:solidFill>
                  <a:srgbClr val="0000FF"/>
                </a:solidFill>
              </a:rPr>
              <a:t>High-Altitude Pitot Icing</a:t>
            </a:r>
          </a:p>
          <a:p>
            <a:pPr eaLnBrk="1" hangingPunct="1"/>
            <a:r>
              <a:rPr lang="en-US" altLang="en-US" sz="1400" dirty="0" err="1">
                <a:solidFill>
                  <a:srgbClr val="0000FF"/>
                </a:solidFill>
              </a:rPr>
              <a:t>Scen</a:t>
            </a:r>
            <a:r>
              <a:rPr lang="en-US" altLang="en-US" sz="1400" dirty="0">
                <a:solidFill>
                  <a:srgbClr val="0000FF"/>
                </a:solidFill>
              </a:rPr>
              <a:t> 1: Fail L+C+R</a:t>
            </a:r>
          </a:p>
        </p:txBody>
      </p:sp>
    </p:spTree>
    <p:extLst>
      <p:ext uri="{BB962C8B-B14F-4D97-AF65-F5344CB8AC3E}">
        <p14:creationId xmlns:p14="http://schemas.microsoft.com/office/powerpoint/2010/main" val="2543419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lide Number Placeholder 3">
            <a:extLst>
              <a:ext uri="{FF2B5EF4-FFF2-40B4-BE49-F238E27FC236}">
                <a16:creationId xmlns:a16="http://schemas.microsoft.com/office/drawing/2014/main" id="{E7F1B73E-8344-1747-A644-A6A2684F132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85CCD-9764-3040-8A4E-033EBB17CFA5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113666" name="AutoShape 2">
            <a:extLst>
              <a:ext uri="{FF2B5EF4-FFF2-40B4-BE49-F238E27FC236}">
                <a16:creationId xmlns:a16="http://schemas.microsoft.com/office/drawing/2014/main" id="{13A06401-786E-024B-A2F8-BBB7E4AF3E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5100" y="32353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667" name="Rectangle 3">
            <a:extLst>
              <a:ext uri="{FF2B5EF4-FFF2-40B4-BE49-F238E27FC236}">
                <a16:creationId xmlns:a16="http://schemas.microsoft.com/office/drawing/2014/main" id="{BFD844F9-2997-9049-93B2-A983B7FF3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0488" y="3197226"/>
            <a:ext cx="27305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68" name="Rectangle 4">
            <a:extLst>
              <a:ext uri="{FF2B5EF4-FFF2-40B4-BE49-F238E27FC236}">
                <a16:creationId xmlns:a16="http://schemas.microsoft.com/office/drawing/2014/main" id="{6D9B0BA8-9F70-714A-BFA4-D1A709625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1" y="3733801"/>
            <a:ext cx="1063625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69" name="Rectangle 5">
            <a:extLst>
              <a:ext uri="{FF2B5EF4-FFF2-40B4-BE49-F238E27FC236}">
                <a16:creationId xmlns:a16="http://schemas.microsoft.com/office/drawing/2014/main" id="{1D977750-5A4F-954F-AD43-ABA018ECD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063" y="3733801"/>
            <a:ext cx="1039812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70" name="Rectangle 6">
            <a:extLst>
              <a:ext uri="{FF2B5EF4-FFF2-40B4-BE49-F238E27FC236}">
                <a16:creationId xmlns:a16="http://schemas.microsoft.com/office/drawing/2014/main" id="{E37F979F-B63F-BC42-9C01-4EAE51089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3588" y="3733801"/>
            <a:ext cx="1065212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71" name="Rectangle 7">
            <a:extLst>
              <a:ext uri="{FF2B5EF4-FFF2-40B4-BE49-F238E27FC236}">
                <a16:creationId xmlns:a16="http://schemas.microsoft.com/office/drawing/2014/main" id="{2ADE9DEE-477E-5441-B0BE-0B70A712FF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1626" y="3733801"/>
            <a:ext cx="1039813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72" name="Line 8">
            <a:extLst>
              <a:ext uri="{FF2B5EF4-FFF2-40B4-BE49-F238E27FC236}">
                <a16:creationId xmlns:a16="http://schemas.microsoft.com/office/drawing/2014/main" id="{F0EFD733-C083-E24E-AD5A-729117738C24}"/>
              </a:ext>
            </a:extLst>
          </p:cNvPr>
          <p:cNvSpPr>
            <a:spLocks noChangeShapeType="1"/>
          </p:cNvSpPr>
          <p:nvPr/>
        </p:nvSpPr>
        <p:spPr bwMode="auto">
          <a:xfrm>
            <a:off x="4832350" y="3603625"/>
            <a:ext cx="242570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73" name="Line 9">
            <a:extLst>
              <a:ext uri="{FF2B5EF4-FFF2-40B4-BE49-F238E27FC236}">
                <a16:creationId xmlns:a16="http://schemas.microsoft.com/office/drawing/2014/main" id="{1470971C-C6E9-ED48-BC70-DF9CA28BA689}"/>
              </a:ext>
            </a:extLst>
          </p:cNvPr>
          <p:cNvSpPr>
            <a:spLocks noChangeShapeType="1"/>
          </p:cNvSpPr>
          <p:nvPr/>
        </p:nvSpPr>
        <p:spPr bwMode="auto">
          <a:xfrm>
            <a:off x="4883150" y="3159125"/>
            <a:ext cx="236220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74" name="Line 10">
            <a:extLst>
              <a:ext uri="{FF2B5EF4-FFF2-40B4-BE49-F238E27FC236}">
                <a16:creationId xmlns:a16="http://schemas.microsoft.com/office/drawing/2014/main" id="{62A48487-BF46-884A-81FD-19943C1D6A75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2814" y="3159125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75" name="Line 11">
            <a:extLst>
              <a:ext uri="{FF2B5EF4-FFF2-40B4-BE49-F238E27FC236}">
                <a16:creationId xmlns:a16="http://schemas.microsoft.com/office/drawing/2014/main" id="{8C8FBC34-D0AC-6049-9829-5CDBDA6DED94}"/>
              </a:ext>
            </a:extLst>
          </p:cNvPr>
          <p:cNvSpPr>
            <a:spLocks noChangeShapeType="1"/>
          </p:cNvSpPr>
          <p:nvPr/>
        </p:nvSpPr>
        <p:spPr bwMode="auto">
          <a:xfrm>
            <a:off x="4887914" y="3159125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76" name="Freeform 12">
            <a:extLst>
              <a:ext uri="{FF2B5EF4-FFF2-40B4-BE49-F238E27FC236}">
                <a16:creationId xmlns:a16="http://schemas.microsoft.com/office/drawing/2014/main" id="{8E633876-8D92-F841-A73C-EE342F722042}"/>
              </a:ext>
            </a:extLst>
          </p:cNvPr>
          <p:cNvSpPr>
            <a:spLocks/>
          </p:cNvSpPr>
          <p:nvPr/>
        </p:nvSpPr>
        <p:spPr bwMode="auto">
          <a:xfrm>
            <a:off x="3135314" y="4046539"/>
            <a:ext cx="377825" cy="376237"/>
          </a:xfrm>
          <a:custGeom>
            <a:avLst/>
            <a:gdLst>
              <a:gd name="T0" fmla="*/ 32 w 238"/>
              <a:gd name="T1" fmla="*/ 237 h 237"/>
              <a:gd name="T2" fmla="*/ 206 w 238"/>
              <a:gd name="T3" fmla="*/ 237 h 237"/>
              <a:gd name="T4" fmla="*/ 216 w 238"/>
              <a:gd name="T5" fmla="*/ 236 h 237"/>
              <a:gd name="T6" fmla="*/ 225 w 238"/>
              <a:gd name="T7" fmla="*/ 232 h 237"/>
              <a:gd name="T8" fmla="*/ 232 w 238"/>
              <a:gd name="T9" fmla="*/ 224 h 237"/>
              <a:gd name="T10" fmla="*/ 236 w 238"/>
              <a:gd name="T11" fmla="*/ 216 h 237"/>
              <a:gd name="T12" fmla="*/ 238 w 238"/>
              <a:gd name="T13" fmla="*/ 206 h 237"/>
              <a:gd name="T14" fmla="*/ 238 w 238"/>
              <a:gd name="T15" fmla="*/ 30 h 237"/>
              <a:gd name="T16" fmla="*/ 236 w 238"/>
              <a:gd name="T17" fmla="*/ 21 h 237"/>
              <a:gd name="T18" fmla="*/ 232 w 238"/>
              <a:gd name="T19" fmla="*/ 12 h 237"/>
              <a:gd name="T20" fmla="*/ 225 w 238"/>
              <a:gd name="T21" fmla="*/ 6 h 237"/>
              <a:gd name="T22" fmla="*/ 216 w 238"/>
              <a:gd name="T23" fmla="*/ 1 h 237"/>
              <a:gd name="T24" fmla="*/ 206 w 238"/>
              <a:gd name="T25" fmla="*/ 0 h 237"/>
              <a:gd name="T26" fmla="*/ 32 w 238"/>
              <a:gd name="T27" fmla="*/ 0 h 237"/>
              <a:gd name="T28" fmla="*/ 22 w 238"/>
              <a:gd name="T29" fmla="*/ 1 h 237"/>
              <a:gd name="T30" fmla="*/ 12 w 238"/>
              <a:gd name="T31" fmla="*/ 6 h 237"/>
              <a:gd name="T32" fmla="*/ 6 w 238"/>
              <a:gd name="T33" fmla="*/ 12 h 237"/>
              <a:gd name="T34" fmla="*/ 2 w 238"/>
              <a:gd name="T35" fmla="*/ 21 h 237"/>
              <a:gd name="T36" fmla="*/ 0 w 238"/>
              <a:gd name="T37" fmla="*/ 30 h 237"/>
              <a:gd name="T38" fmla="*/ 0 w 238"/>
              <a:gd name="T39" fmla="*/ 206 h 237"/>
              <a:gd name="T40" fmla="*/ 2 w 238"/>
              <a:gd name="T41" fmla="*/ 216 h 237"/>
              <a:gd name="T42" fmla="*/ 6 w 238"/>
              <a:gd name="T43" fmla="*/ 224 h 237"/>
              <a:gd name="T44" fmla="*/ 12 w 238"/>
              <a:gd name="T45" fmla="*/ 232 h 237"/>
              <a:gd name="T46" fmla="*/ 22 w 238"/>
              <a:gd name="T47" fmla="*/ 236 h 237"/>
              <a:gd name="T48" fmla="*/ 32 w 238"/>
              <a:gd name="T49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77" name="Rectangle 13">
            <a:extLst>
              <a:ext uri="{FF2B5EF4-FFF2-40B4-BE49-F238E27FC236}">
                <a16:creationId xmlns:a16="http://schemas.microsoft.com/office/drawing/2014/main" id="{DBAB51D5-1D11-C046-95D5-75A9FD954E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5289" y="3944938"/>
            <a:ext cx="122237" cy="6794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78" name="Rectangle 14">
            <a:extLst>
              <a:ext uri="{FF2B5EF4-FFF2-40B4-BE49-F238E27FC236}">
                <a16:creationId xmlns:a16="http://schemas.microsoft.com/office/drawing/2014/main" id="{801A0CAA-E048-2040-86C4-85D4827BF3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0925" y="3944938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79" name="Freeform 15">
            <a:extLst>
              <a:ext uri="{FF2B5EF4-FFF2-40B4-BE49-F238E27FC236}">
                <a16:creationId xmlns:a16="http://schemas.microsoft.com/office/drawing/2014/main" id="{24BE7053-3FD0-B640-BC41-4DAB2A895815}"/>
              </a:ext>
            </a:extLst>
          </p:cNvPr>
          <p:cNvSpPr>
            <a:spLocks/>
          </p:cNvSpPr>
          <p:nvPr/>
        </p:nvSpPr>
        <p:spPr bwMode="auto">
          <a:xfrm>
            <a:off x="3151189" y="4545014"/>
            <a:ext cx="358775" cy="331787"/>
          </a:xfrm>
          <a:custGeom>
            <a:avLst/>
            <a:gdLst>
              <a:gd name="T0" fmla="*/ 0 w 226"/>
              <a:gd name="T1" fmla="*/ 105 h 209"/>
              <a:gd name="T2" fmla="*/ 2 w 226"/>
              <a:gd name="T3" fmla="*/ 87 h 209"/>
              <a:gd name="T4" fmla="*/ 6 w 226"/>
              <a:gd name="T5" fmla="*/ 71 h 209"/>
              <a:gd name="T6" fmla="*/ 13 w 226"/>
              <a:gd name="T7" fmla="*/ 55 h 209"/>
              <a:gd name="T8" fmla="*/ 23 w 226"/>
              <a:gd name="T9" fmla="*/ 40 h 209"/>
              <a:gd name="T10" fmla="*/ 37 w 226"/>
              <a:gd name="T11" fmla="*/ 27 h 209"/>
              <a:gd name="T12" fmla="*/ 51 w 226"/>
              <a:gd name="T13" fmla="*/ 17 h 209"/>
              <a:gd name="T14" fmla="*/ 67 w 226"/>
              <a:gd name="T15" fmla="*/ 8 h 209"/>
              <a:gd name="T16" fmla="*/ 85 w 226"/>
              <a:gd name="T17" fmla="*/ 2 h 209"/>
              <a:gd name="T18" fmla="*/ 103 w 226"/>
              <a:gd name="T19" fmla="*/ 0 h 209"/>
              <a:gd name="T20" fmla="*/ 122 w 226"/>
              <a:gd name="T21" fmla="*/ 0 h 209"/>
              <a:gd name="T22" fmla="*/ 140 w 226"/>
              <a:gd name="T23" fmla="*/ 2 h 209"/>
              <a:gd name="T24" fmla="*/ 158 w 226"/>
              <a:gd name="T25" fmla="*/ 8 h 209"/>
              <a:gd name="T26" fmla="*/ 175 w 226"/>
              <a:gd name="T27" fmla="*/ 17 h 209"/>
              <a:gd name="T28" fmla="*/ 189 w 226"/>
              <a:gd name="T29" fmla="*/ 27 h 209"/>
              <a:gd name="T30" fmla="*/ 202 w 226"/>
              <a:gd name="T31" fmla="*/ 40 h 209"/>
              <a:gd name="T32" fmla="*/ 212 w 226"/>
              <a:gd name="T33" fmla="*/ 55 h 209"/>
              <a:gd name="T34" fmla="*/ 219 w 226"/>
              <a:gd name="T35" fmla="*/ 71 h 209"/>
              <a:gd name="T36" fmla="*/ 224 w 226"/>
              <a:gd name="T37" fmla="*/ 87 h 209"/>
              <a:gd name="T38" fmla="*/ 226 w 226"/>
              <a:gd name="T39" fmla="*/ 105 h 209"/>
              <a:gd name="T40" fmla="*/ 224 w 226"/>
              <a:gd name="T41" fmla="*/ 122 h 209"/>
              <a:gd name="T42" fmla="*/ 219 w 226"/>
              <a:gd name="T43" fmla="*/ 139 h 209"/>
              <a:gd name="T44" fmla="*/ 212 w 226"/>
              <a:gd name="T45" fmla="*/ 155 h 209"/>
              <a:gd name="T46" fmla="*/ 202 w 226"/>
              <a:gd name="T47" fmla="*/ 169 h 209"/>
              <a:gd name="T48" fmla="*/ 189 w 226"/>
              <a:gd name="T49" fmla="*/ 182 h 209"/>
              <a:gd name="T50" fmla="*/ 175 w 226"/>
              <a:gd name="T51" fmla="*/ 193 h 209"/>
              <a:gd name="T52" fmla="*/ 158 w 226"/>
              <a:gd name="T53" fmla="*/ 201 h 209"/>
              <a:gd name="T54" fmla="*/ 140 w 226"/>
              <a:gd name="T55" fmla="*/ 206 h 209"/>
              <a:gd name="T56" fmla="*/ 122 w 226"/>
              <a:gd name="T57" fmla="*/ 209 h 209"/>
              <a:gd name="T58" fmla="*/ 103 w 226"/>
              <a:gd name="T59" fmla="*/ 209 h 209"/>
              <a:gd name="T60" fmla="*/ 85 w 226"/>
              <a:gd name="T61" fmla="*/ 206 h 209"/>
              <a:gd name="T62" fmla="*/ 67 w 226"/>
              <a:gd name="T63" fmla="*/ 201 h 209"/>
              <a:gd name="T64" fmla="*/ 51 w 226"/>
              <a:gd name="T65" fmla="*/ 193 h 209"/>
              <a:gd name="T66" fmla="*/ 37 w 226"/>
              <a:gd name="T67" fmla="*/ 182 h 209"/>
              <a:gd name="T68" fmla="*/ 23 w 226"/>
              <a:gd name="T69" fmla="*/ 169 h 209"/>
              <a:gd name="T70" fmla="*/ 13 w 226"/>
              <a:gd name="T71" fmla="*/ 155 h 209"/>
              <a:gd name="T72" fmla="*/ 6 w 226"/>
              <a:gd name="T73" fmla="*/ 139 h 209"/>
              <a:gd name="T74" fmla="*/ 2 w 226"/>
              <a:gd name="T75" fmla="*/ 122 h 209"/>
              <a:gd name="T76" fmla="*/ 0 w 226"/>
              <a:gd name="T77" fmla="*/ 105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80" name="Rectangle 16">
            <a:extLst>
              <a:ext uri="{FF2B5EF4-FFF2-40B4-BE49-F238E27FC236}">
                <a16:creationId xmlns:a16="http://schemas.microsoft.com/office/drawing/2014/main" id="{EC7202F2-9C98-6046-923F-03BCF83448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4665664"/>
            <a:ext cx="501650" cy="10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81" name="Rectangle 17">
            <a:extLst>
              <a:ext uri="{FF2B5EF4-FFF2-40B4-BE49-F238E27FC236}">
                <a16:creationId xmlns:a16="http://schemas.microsoft.com/office/drawing/2014/main" id="{D1F41F5F-7360-7840-977C-7F2BB2B60B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4775200"/>
            <a:ext cx="501650" cy="306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82" name="Line 18">
            <a:extLst>
              <a:ext uri="{FF2B5EF4-FFF2-40B4-BE49-F238E27FC236}">
                <a16:creationId xmlns:a16="http://schemas.microsoft.com/office/drawing/2014/main" id="{533A1258-727F-E94B-82F0-F99E9E28CB90}"/>
              </a:ext>
            </a:extLst>
          </p:cNvPr>
          <p:cNvSpPr>
            <a:spLocks noChangeShapeType="1"/>
          </p:cNvSpPr>
          <p:nvPr/>
        </p:nvSpPr>
        <p:spPr bwMode="auto">
          <a:xfrm>
            <a:off x="2990850" y="4773614"/>
            <a:ext cx="685800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83" name="Line 19">
            <a:extLst>
              <a:ext uri="{FF2B5EF4-FFF2-40B4-BE49-F238E27FC236}">
                <a16:creationId xmlns:a16="http://schemas.microsoft.com/office/drawing/2014/main" id="{E7217973-B689-7F43-AA98-564BF8B52FDE}"/>
              </a:ext>
            </a:extLst>
          </p:cNvPr>
          <p:cNvSpPr>
            <a:spLocks noChangeShapeType="1"/>
          </p:cNvSpPr>
          <p:nvPr/>
        </p:nvSpPr>
        <p:spPr bwMode="auto">
          <a:xfrm>
            <a:off x="3162301" y="4660900"/>
            <a:ext cx="334963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84" name="Line 20">
            <a:extLst>
              <a:ext uri="{FF2B5EF4-FFF2-40B4-BE49-F238E27FC236}">
                <a16:creationId xmlns:a16="http://schemas.microsoft.com/office/drawing/2014/main" id="{70718316-47E4-8A49-B922-1CF7B17BEE6C}"/>
              </a:ext>
            </a:extLst>
          </p:cNvPr>
          <p:cNvSpPr>
            <a:spLocks noChangeShapeType="1"/>
          </p:cNvSpPr>
          <p:nvPr/>
        </p:nvSpPr>
        <p:spPr bwMode="auto">
          <a:xfrm>
            <a:off x="3775075" y="4056064"/>
            <a:ext cx="1588" cy="3762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85" name="Line 21">
            <a:extLst>
              <a:ext uri="{FF2B5EF4-FFF2-40B4-BE49-F238E27FC236}">
                <a16:creationId xmlns:a16="http://schemas.microsoft.com/office/drawing/2014/main" id="{D809D2EB-7036-3B43-854E-0836848CB266}"/>
              </a:ext>
            </a:extLst>
          </p:cNvPr>
          <p:cNvSpPr>
            <a:spLocks noChangeShapeType="1"/>
          </p:cNvSpPr>
          <p:nvPr/>
        </p:nvSpPr>
        <p:spPr bwMode="auto">
          <a:xfrm>
            <a:off x="3775075" y="4048126"/>
            <a:ext cx="50800" cy="1000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86" name="Line 22">
            <a:extLst>
              <a:ext uri="{FF2B5EF4-FFF2-40B4-BE49-F238E27FC236}">
                <a16:creationId xmlns:a16="http://schemas.microsoft.com/office/drawing/2014/main" id="{3A17C977-9842-7C45-9AF2-A48F1005E45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75075" y="4340226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87" name="Line 23">
            <a:extLst>
              <a:ext uri="{FF2B5EF4-FFF2-40B4-BE49-F238E27FC236}">
                <a16:creationId xmlns:a16="http://schemas.microsoft.com/office/drawing/2014/main" id="{410290C1-757C-3545-9F0E-DAA4E2D63D65}"/>
              </a:ext>
            </a:extLst>
          </p:cNvPr>
          <p:cNvSpPr>
            <a:spLocks noChangeShapeType="1"/>
          </p:cNvSpPr>
          <p:nvPr/>
        </p:nvSpPr>
        <p:spPr bwMode="auto">
          <a:xfrm>
            <a:off x="3825875" y="4154489"/>
            <a:ext cx="1588" cy="1857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88" name="Rectangle 24">
            <a:extLst>
              <a:ext uri="{FF2B5EF4-FFF2-40B4-BE49-F238E27FC236}">
                <a16:creationId xmlns:a16="http://schemas.microsoft.com/office/drawing/2014/main" id="{9555E43B-BE6B-704C-B224-D074490F53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3876" y="3789364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89" name="Line 25">
            <a:extLst>
              <a:ext uri="{FF2B5EF4-FFF2-40B4-BE49-F238E27FC236}">
                <a16:creationId xmlns:a16="http://schemas.microsoft.com/office/drawing/2014/main" id="{B7CFC106-0E30-B64F-9B39-6877650FE3AE}"/>
              </a:ext>
            </a:extLst>
          </p:cNvPr>
          <p:cNvSpPr>
            <a:spLocks noChangeShapeType="1"/>
          </p:cNvSpPr>
          <p:nvPr/>
        </p:nvSpPr>
        <p:spPr bwMode="auto">
          <a:xfrm>
            <a:off x="3243264" y="3789363"/>
            <a:ext cx="1587" cy="936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0" name="Line 26">
            <a:extLst>
              <a:ext uri="{FF2B5EF4-FFF2-40B4-BE49-F238E27FC236}">
                <a16:creationId xmlns:a16="http://schemas.microsoft.com/office/drawing/2014/main" id="{66FA4307-C514-8F4F-9747-0CAB5ABE9E65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3789364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1" name="Rectangle 27">
            <a:extLst>
              <a:ext uri="{FF2B5EF4-FFF2-40B4-BE49-F238E27FC236}">
                <a16:creationId xmlns:a16="http://schemas.microsoft.com/office/drawing/2014/main" id="{5E87CA43-042D-E940-B900-8E7C171B6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2150" y="3962401"/>
            <a:ext cx="184150" cy="5556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692" name="Rectangle 28">
            <a:extLst>
              <a:ext uri="{FF2B5EF4-FFF2-40B4-BE49-F238E27FC236}">
                <a16:creationId xmlns:a16="http://schemas.microsoft.com/office/drawing/2014/main" id="{6D12EC42-1364-A448-B56F-AF87BA88D7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5451" y="3270250"/>
            <a:ext cx="85725" cy="2730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3" name="Rectangle 29">
            <a:extLst>
              <a:ext uri="{FF2B5EF4-FFF2-40B4-BE49-F238E27FC236}">
                <a16:creationId xmlns:a16="http://schemas.microsoft.com/office/drawing/2014/main" id="{C3A1939C-D9CD-8C43-ADED-38A5019A4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5551" y="3368675"/>
            <a:ext cx="73025" cy="16510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4" name="Rectangle 30">
            <a:extLst>
              <a:ext uri="{FF2B5EF4-FFF2-40B4-BE49-F238E27FC236}">
                <a16:creationId xmlns:a16="http://schemas.microsoft.com/office/drawing/2014/main" id="{46C401BC-0ED0-2C42-8C1C-A8B03D2DCC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0401" y="3463926"/>
            <a:ext cx="85725" cy="79375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5" name="Rectangle 31">
            <a:extLst>
              <a:ext uri="{FF2B5EF4-FFF2-40B4-BE49-F238E27FC236}">
                <a16:creationId xmlns:a16="http://schemas.microsoft.com/office/drawing/2014/main" id="{BC7FFA41-CC3F-A147-934C-38EDE621B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8589" y="3270251"/>
            <a:ext cx="185737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6" name="Line 32">
            <a:extLst>
              <a:ext uri="{FF2B5EF4-FFF2-40B4-BE49-F238E27FC236}">
                <a16:creationId xmlns:a16="http://schemas.microsoft.com/office/drawing/2014/main" id="{7C667CF3-6C55-8747-B428-E85B20E7CBE3}"/>
              </a:ext>
            </a:extLst>
          </p:cNvPr>
          <p:cNvSpPr>
            <a:spLocks noChangeShapeType="1"/>
          </p:cNvSpPr>
          <p:nvPr/>
        </p:nvSpPr>
        <p:spPr bwMode="auto">
          <a:xfrm>
            <a:off x="52705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7" name="Line 33">
            <a:extLst>
              <a:ext uri="{FF2B5EF4-FFF2-40B4-BE49-F238E27FC236}">
                <a16:creationId xmlns:a16="http://schemas.microsoft.com/office/drawing/2014/main" id="{748DBC97-082B-1B42-9A62-9C2DBAB08ECC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241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8" name="Rectangle 34">
            <a:extLst>
              <a:ext uri="{FF2B5EF4-FFF2-40B4-BE49-F238E27FC236}">
                <a16:creationId xmlns:a16="http://schemas.microsoft.com/office/drawing/2014/main" id="{0B199FDF-1C14-244B-8D2D-896D0B74C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1189" y="3270251"/>
            <a:ext cx="185737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9" name="Line 35">
            <a:extLst>
              <a:ext uri="{FF2B5EF4-FFF2-40B4-BE49-F238E27FC236}">
                <a16:creationId xmlns:a16="http://schemas.microsoft.com/office/drawing/2014/main" id="{84402590-9924-2449-A1F4-C40EB969512A}"/>
              </a:ext>
            </a:extLst>
          </p:cNvPr>
          <p:cNvSpPr>
            <a:spLocks noChangeShapeType="1"/>
          </p:cNvSpPr>
          <p:nvPr/>
        </p:nvSpPr>
        <p:spPr bwMode="auto">
          <a:xfrm>
            <a:off x="57531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0" name="Line 36">
            <a:extLst>
              <a:ext uri="{FF2B5EF4-FFF2-40B4-BE49-F238E27FC236}">
                <a16:creationId xmlns:a16="http://schemas.microsoft.com/office/drawing/2014/main" id="{2141FCFA-5406-D04C-BE2E-4C11DCD41BB7}"/>
              </a:ext>
            </a:extLst>
          </p:cNvPr>
          <p:cNvSpPr>
            <a:spLocks noChangeShapeType="1"/>
          </p:cNvSpPr>
          <p:nvPr/>
        </p:nvSpPr>
        <p:spPr bwMode="auto">
          <a:xfrm>
            <a:off x="581501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1" name="Rectangle 37">
            <a:extLst>
              <a:ext uri="{FF2B5EF4-FFF2-40B4-BE49-F238E27FC236}">
                <a16:creationId xmlns:a16="http://schemas.microsoft.com/office/drawing/2014/main" id="{55C2629D-1719-3D41-9190-103811DCDE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3451" y="3270251"/>
            <a:ext cx="246063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2" name="Line 38">
            <a:extLst>
              <a:ext uri="{FF2B5EF4-FFF2-40B4-BE49-F238E27FC236}">
                <a16:creationId xmlns:a16="http://schemas.microsoft.com/office/drawing/2014/main" id="{5D1D8E59-F8E3-EC48-A8DC-B7A87E7B7692}"/>
              </a:ext>
            </a:extLst>
          </p:cNvPr>
          <p:cNvSpPr>
            <a:spLocks noChangeShapeType="1"/>
          </p:cNvSpPr>
          <p:nvPr/>
        </p:nvSpPr>
        <p:spPr bwMode="auto">
          <a:xfrm>
            <a:off x="607536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3" name="Line 39">
            <a:extLst>
              <a:ext uri="{FF2B5EF4-FFF2-40B4-BE49-F238E27FC236}">
                <a16:creationId xmlns:a16="http://schemas.microsoft.com/office/drawing/2014/main" id="{16736472-AC70-884A-8876-817E924111D4}"/>
              </a:ext>
            </a:extLst>
          </p:cNvPr>
          <p:cNvSpPr>
            <a:spLocks noChangeShapeType="1"/>
          </p:cNvSpPr>
          <p:nvPr/>
        </p:nvSpPr>
        <p:spPr bwMode="auto">
          <a:xfrm>
            <a:off x="6137275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4" name="Line 40">
            <a:extLst>
              <a:ext uri="{FF2B5EF4-FFF2-40B4-BE49-F238E27FC236}">
                <a16:creationId xmlns:a16="http://schemas.microsoft.com/office/drawing/2014/main" id="{DCEF31D3-EBFD-1344-95DE-1B48FBAE801E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76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5" name="Rectangle 41">
            <a:extLst>
              <a:ext uri="{FF2B5EF4-FFF2-40B4-BE49-F238E27FC236}">
                <a16:creationId xmlns:a16="http://schemas.microsoft.com/office/drawing/2014/main" id="{B9BDB95E-2090-7B4F-AD70-75900BC964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6038" y="3270251"/>
            <a:ext cx="247650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6" name="Line 42">
            <a:extLst>
              <a:ext uri="{FF2B5EF4-FFF2-40B4-BE49-F238E27FC236}">
                <a16:creationId xmlns:a16="http://schemas.microsoft.com/office/drawing/2014/main" id="{7CECA949-28F9-154A-8B30-8B1CA140ED5E}"/>
              </a:ext>
            </a:extLst>
          </p:cNvPr>
          <p:cNvSpPr>
            <a:spLocks noChangeShapeType="1"/>
          </p:cNvSpPr>
          <p:nvPr/>
        </p:nvSpPr>
        <p:spPr bwMode="auto">
          <a:xfrm>
            <a:off x="645795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7" name="Line 43">
            <a:extLst>
              <a:ext uri="{FF2B5EF4-FFF2-40B4-BE49-F238E27FC236}">
                <a16:creationId xmlns:a16="http://schemas.microsoft.com/office/drawing/2014/main" id="{C5667657-DC8B-3147-A343-0670F9850E68}"/>
              </a:ext>
            </a:extLst>
          </p:cNvPr>
          <p:cNvSpPr>
            <a:spLocks noChangeShapeType="1"/>
          </p:cNvSpPr>
          <p:nvPr/>
        </p:nvSpPr>
        <p:spPr bwMode="auto">
          <a:xfrm>
            <a:off x="651986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8" name="Line 44">
            <a:extLst>
              <a:ext uri="{FF2B5EF4-FFF2-40B4-BE49-F238E27FC236}">
                <a16:creationId xmlns:a16="http://schemas.microsoft.com/office/drawing/2014/main" id="{2570643F-8A7B-8A4E-9156-655F06A3A9AF}"/>
              </a:ext>
            </a:extLst>
          </p:cNvPr>
          <p:cNvSpPr>
            <a:spLocks noChangeShapeType="1"/>
          </p:cNvSpPr>
          <p:nvPr/>
        </p:nvSpPr>
        <p:spPr bwMode="auto">
          <a:xfrm>
            <a:off x="6581775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9" name="Rectangle 45">
            <a:extLst>
              <a:ext uri="{FF2B5EF4-FFF2-40B4-BE49-F238E27FC236}">
                <a16:creationId xmlns:a16="http://schemas.microsoft.com/office/drawing/2014/main" id="{4A3C1110-705E-0349-9F26-66D2FC811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8563" y="3468689"/>
            <a:ext cx="87312" cy="7778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10" name="Rectangle 46">
            <a:extLst>
              <a:ext uri="{FF2B5EF4-FFF2-40B4-BE49-F238E27FC236}">
                <a16:creationId xmlns:a16="http://schemas.microsoft.com/office/drawing/2014/main" id="{F6DE976F-07F8-2641-AD1C-353128F85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3351" y="3467100"/>
            <a:ext cx="85725" cy="77788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11" name="Rectangle 47">
            <a:extLst>
              <a:ext uri="{FF2B5EF4-FFF2-40B4-BE49-F238E27FC236}">
                <a16:creationId xmlns:a16="http://schemas.microsoft.com/office/drawing/2014/main" id="{66CBB13D-56EC-6946-94AE-6EF44EDFE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2988" y="3382964"/>
            <a:ext cx="38100" cy="14763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12" name="Freeform 48">
            <a:extLst>
              <a:ext uri="{FF2B5EF4-FFF2-40B4-BE49-F238E27FC236}">
                <a16:creationId xmlns:a16="http://schemas.microsoft.com/office/drawing/2014/main" id="{02E08670-F738-3448-B06C-2471B7BBCB55}"/>
              </a:ext>
            </a:extLst>
          </p:cNvPr>
          <p:cNvSpPr>
            <a:spLocks/>
          </p:cNvSpPr>
          <p:nvPr/>
        </p:nvSpPr>
        <p:spPr bwMode="auto">
          <a:xfrm>
            <a:off x="6489701" y="3368675"/>
            <a:ext cx="61913" cy="63500"/>
          </a:xfrm>
          <a:custGeom>
            <a:avLst/>
            <a:gdLst>
              <a:gd name="T0" fmla="*/ 0 w 39"/>
              <a:gd name="T1" fmla="*/ 20 h 40"/>
              <a:gd name="T2" fmla="*/ 1 w 39"/>
              <a:gd name="T3" fmla="*/ 13 h 40"/>
              <a:gd name="T4" fmla="*/ 6 w 39"/>
              <a:gd name="T5" fmla="*/ 6 h 40"/>
              <a:gd name="T6" fmla="*/ 11 w 39"/>
              <a:gd name="T7" fmla="*/ 2 h 40"/>
              <a:gd name="T8" fmla="*/ 19 w 39"/>
              <a:gd name="T9" fmla="*/ 0 h 40"/>
              <a:gd name="T10" fmla="*/ 26 w 39"/>
              <a:gd name="T11" fmla="*/ 2 h 40"/>
              <a:gd name="T12" fmla="*/ 33 w 39"/>
              <a:gd name="T13" fmla="*/ 6 h 40"/>
              <a:gd name="T14" fmla="*/ 37 w 39"/>
              <a:gd name="T15" fmla="*/ 13 h 40"/>
              <a:gd name="T16" fmla="*/ 39 w 39"/>
              <a:gd name="T17" fmla="*/ 20 h 40"/>
              <a:gd name="T18" fmla="*/ 37 w 39"/>
              <a:gd name="T19" fmla="*/ 28 h 40"/>
              <a:gd name="T20" fmla="*/ 33 w 39"/>
              <a:gd name="T21" fmla="*/ 34 h 40"/>
              <a:gd name="T22" fmla="*/ 26 w 39"/>
              <a:gd name="T23" fmla="*/ 38 h 40"/>
              <a:gd name="T24" fmla="*/ 19 w 39"/>
              <a:gd name="T25" fmla="*/ 40 h 40"/>
              <a:gd name="T26" fmla="*/ 11 w 39"/>
              <a:gd name="T27" fmla="*/ 38 h 40"/>
              <a:gd name="T28" fmla="*/ 6 w 39"/>
              <a:gd name="T29" fmla="*/ 34 h 40"/>
              <a:gd name="T30" fmla="*/ 1 w 39"/>
              <a:gd name="T31" fmla="*/ 28 h 40"/>
              <a:gd name="T32" fmla="*/ 0 w 39"/>
              <a:gd name="T33" fmla="*/ 2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9" h="40">
                <a:moveTo>
                  <a:pt x="0" y="20"/>
                </a:moveTo>
                <a:lnTo>
                  <a:pt x="1" y="13"/>
                </a:lnTo>
                <a:lnTo>
                  <a:pt x="6" y="6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3" y="6"/>
                </a:lnTo>
                <a:lnTo>
                  <a:pt x="37" y="13"/>
                </a:lnTo>
                <a:lnTo>
                  <a:pt x="39" y="20"/>
                </a:lnTo>
                <a:lnTo>
                  <a:pt x="37" y="28"/>
                </a:lnTo>
                <a:lnTo>
                  <a:pt x="33" y="34"/>
                </a:lnTo>
                <a:lnTo>
                  <a:pt x="26" y="38"/>
                </a:lnTo>
                <a:lnTo>
                  <a:pt x="19" y="40"/>
                </a:lnTo>
                <a:lnTo>
                  <a:pt x="11" y="38"/>
                </a:lnTo>
                <a:lnTo>
                  <a:pt x="6" y="34"/>
                </a:lnTo>
                <a:lnTo>
                  <a:pt x="1" y="28"/>
                </a:lnTo>
                <a:lnTo>
                  <a:pt x="0" y="20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13" name="Freeform 49">
            <a:extLst>
              <a:ext uri="{FF2B5EF4-FFF2-40B4-BE49-F238E27FC236}">
                <a16:creationId xmlns:a16="http://schemas.microsoft.com/office/drawing/2014/main" id="{7C08738C-3E23-BA4D-BE94-0381695E652A}"/>
              </a:ext>
            </a:extLst>
          </p:cNvPr>
          <p:cNvSpPr>
            <a:spLocks/>
          </p:cNvSpPr>
          <p:nvPr/>
        </p:nvSpPr>
        <p:spPr bwMode="auto">
          <a:xfrm>
            <a:off x="5270501" y="3419476"/>
            <a:ext cx="61913" cy="61913"/>
          </a:xfrm>
          <a:custGeom>
            <a:avLst/>
            <a:gdLst>
              <a:gd name="T0" fmla="*/ 0 w 39"/>
              <a:gd name="T1" fmla="*/ 19 h 39"/>
              <a:gd name="T2" fmla="*/ 1 w 39"/>
              <a:gd name="T3" fmla="*/ 12 h 39"/>
              <a:gd name="T4" fmla="*/ 5 w 39"/>
              <a:gd name="T5" fmla="*/ 6 h 39"/>
              <a:gd name="T6" fmla="*/ 12 w 39"/>
              <a:gd name="T7" fmla="*/ 2 h 39"/>
              <a:gd name="T8" fmla="*/ 20 w 39"/>
              <a:gd name="T9" fmla="*/ 0 h 39"/>
              <a:gd name="T10" fmla="*/ 27 w 39"/>
              <a:gd name="T11" fmla="*/ 2 h 39"/>
              <a:gd name="T12" fmla="*/ 33 w 39"/>
              <a:gd name="T13" fmla="*/ 6 h 39"/>
              <a:gd name="T14" fmla="*/ 37 w 39"/>
              <a:gd name="T15" fmla="*/ 12 h 39"/>
              <a:gd name="T16" fmla="*/ 39 w 39"/>
              <a:gd name="T17" fmla="*/ 19 h 39"/>
              <a:gd name="T18" fmla="*/ 37 w 39"/>
              <a:gd name="T19" fmla="*/ 27 h 39"/>
              <a:gd name="T20" fmla="*/ 33 w 39"/>
              <a:gd name="T21" fmla="*/ 33 h 39"/>
              <a:gd name="T22" fmla="*/ 27 w 39"/>
              <a:gd name="T23" fmla="*/ 37 h 39"/>
              <a:gd name="T24" fmla="*/ 20 w 39"/>
              <a:gd name="T25" fmla="*/ 39 h 39"/>
              <a:gd name="T26" fmla="*/ 12 w 39"/>
              <a:gd name="T27" fmla="*/ 37 h 39"/>
              <a:gd name="T28" fmla="*/ 5 w 39"/>
              <a:gd name="T29" fmla="*/ 33 h 39"/>
              <a:gd name="T30" fmla="*/ 1 w 39"/>
              <a:gd name="T31" fmla="*/ 27 h 39"/>
              <a:gd name="T32" fmla="*/ 0 w 39"/>
              <a:gd name="T33" fmla="*/ 1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9" h="39">
                <a:moveTo>
                  <a:pt x="0" y="19"/>
                </a:moveTo>
                <a:lnTo>
                  <a:pt x="1" y="12"/>
                </a:lnTo>
                <a:lnTo>
                  <a:pt x="5" y="6"/>
                </a:lnTo>
                <a:lnTo>
                  <a:pt x="12" y="2"/>
                </a:lnTo>
                <a:lnTo>
                  <a:pt x="20" y="0"/>
                </a:lnTo>
                <a:lnTo>
                  <a:pt x="27" y="2"/>
                </a:lnTo>
                <a:lnTo>
                  <a:pt x="33" y="6"/>
                </a:lnTo>
                <a:lnTo>
                  <a:pt x="37" y="12"/>
                </a:lnTo>
                <a:lnTo>
                  <a:pt x="39" y="19"/>
                </a:lnTo>
                <a:lnTo>
                  <a:pt x="37" y="27"/>
                </a:lnTo>
                <a:lnTo>
                  <a:pt x="33" y="33"/>
                </a:lnTo>
                <a:lnTo>
                  <a:pt x="27" y="37"/>
                </a:lnTo>
                <a:lnTo>
                  <a:pt x="20" y="39"/>
                </a:lnTo>
                <a:lnTo>
                  <a:pt x="12" y="37"/>
                </a:lnTo>
                <a:lnTo>
                  <a:pt x="5" y="33"/>
                </a:lnTo>
                <a:lnTo>
                  <a:pt x="1" y="27"/>
                </a:lnTo>
                <a:lnTo>
                  <a:pt x="0" y="19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14" name="Line 50">
            <a:extLst>
              <a:ext uri="{FF2B5EF4-FFF2-40B4-BE49-F238E27FC236}">
                <a16:creationId xmlns:a16="http://schemas.microsoft.com/office/drawing/2014/main" id="{485A5285-8AAA-4446-9F79-19AE0FB4C1A5}"/>
              </a:ext>
            </a:extLst>
          </p:cNvPr>
          <p:cNvSpPr>
            <a:spLocks noChangeShapeType="1"/>
          </p:cNvSpPr>
          <p:nvPr/>
        </p:nvSpPr>
        <p:spPr bwMode="auto">
          <a:xfrm>
            <a:off x="5302250" y="3338513"/>
            <a:ext cx="1588" cy="809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15" name="Line 51">
            <a:extLst>
              <a:ext uri="{FF2B5EF4-FFF2-40B4-BE49-F238E27FC236}">
                <a16:creationId xmlns:a16="http://schemas.microsoft.com/office/drawing/2014/main" id="{0566483F-85FB-3749-9EF2-6772FB4FAF8F}"/>
              </a:ext>
            </a:extLst>
          </p:cNvPr>
          <p:cNvSpPr>
            <a:spLocks noChangeShapeType="1"/>
          </p:cNvSpPr>
          <p:nvPr/>
        </p:nvSpPr>
        <p:spPr bwMode="auto">
          <a:xfrm>
            <a:off x="6519864" y="3332163"/>
            <a:ext cx="1587" cy="365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16" name="Freeform 52">
            <a:extLst>
              <a:ext uri="{FF2B5EF4-FFF2-40B4-BE49-F238E27FC236}">
                <a16:creationId xmlns:a16="http://schemas.microsoft.com/office/drawing/2014/main" id="{BB4A9361-CD72-9749-92A4-D17F91EBCC97}"/>
              </a:ext>
            </a:extLst>
          </p:cNvPr>
          <p:cNvSpPr>
            <a:spLocks/>
          </p:cNvSpPr>
          <p:nvPr/>
        </p:nvSpPr>
        <p:spPr bwMode="auto">
          <a:xfrm>
            <a:off x="8669339" y="4067175"/>
            <a:ext cx="377825" cy="376238"/>
          </a:xfrm>
          <a:custGeom>
            <a:avLst/>
            <a:gdLst>
              <a:gd name="T0" fmla="*/ 32 w 238"/>
              <a:gd name="T1" fmla="*/ 237 h 237"/>
              <a:gd name="T2" fmla="*/ 206 w 238"/>
              <a:gd name="T3" fmla="*/ 237 h 237"/>
              <a:gd name="T4" fmla="*/ 216 w 238"/>
              <a:gd name="T5" fmla="*/ 236 h 237"/>
              <a:gd name="T6" fmla="*/ 225 w 238"/>
              <a:gd name="T7" fmla="*/ 232 h 237"/>
              <a:gd name="T8" fmla="*/ 232 w 238"/>
              <a:gd name="T9" fmla="*/ 224 h 237"/>
              <a:gd name="T10" fmla="*/ 236 w 238"/>
              <a:gd name="T11" fmla="*/ 216 h 237"/>
              <a:gd name="T12" fmla="*/ 238 w 238"/>
              <a:gd name="T13" fmla="*/ 206 h 237"/>
              <a:gd name="T14" fmla="*/ 238 w 238"/>
              <a:gd name="T15" fmla="*/ 30 h 237"/>
              <a:gd name="T16" fmla="*/ 236 w 238"/>
              <a:gd name="T17" fmla="*/ 21 h 237"/>
              <a:gd name="T18" fmla="*/ 232 w 238"/>
              <a:gd name="T19" fmla="*/ 12 h 237"/>
              <a:gd name="T20" fmla="*/ 225 w 238"/>
              <a:gd name="T21" fmla="*/ 6 h 237"/>
              <a:gd name="T22" fmla="*/ 216 w 238"/>
              <a:gd name="T23" fmla="*/ 1 h 237"/>
              <a:gd name="T24" fmla="*/ 206 w 238"/>
              <a:gd name="T25" fmla="*/ 0 h 237"/>
              <a:gd name="T26" fmla="*/ 32 w 238"/>
              <a:gd name="T27" fmla="*/ 0 h 237"/>
              <a:gd name="T28" fmla="*/ 22 w 238"/>
              <a:gd name="T29" fmla="*/ 1 h 237"/>
              <a:gd name="T30" fmla="*/ 12 w 238"/>
              <a:gd name="T31" fmla="*/ 6 h 237"/>
              <a:gd name="T32" fmla="*/ 6 w 238"/>
              <a:gd name="T33" fmla="*/ 12 h 237"/>
              <a:gd name="T34" fmla="*/ 2 w 238"/>
              <a:gd name="T35" fmla="*/ 21 h 237"/>
              <a:gd name="T36" fmla="*/ 0 w 238"/>
              <a:gd name="T37" fmla="*/ 30 h 237"/>
              <a:gd name="T38" fmla="*/ 0 w 238"/>
              <a:gd name="T39" fmla="*/ 206 h 237"/>
              <a:gd name="T40" fmla="*/ 2 w 238"/>
              <a:gd name="T41" fmla="*/ 216 h 237"/>
              <a:gd name="T42" fmla="*/ 6 w 238"/>
              <a:gd name="T43" fmla="*/ 224 h 237"/>
              <a:gd name="T44" fmla="*/ 12 w 238"/>
              <a:gd name="T45" fmla="*/ 232 h 237"/>
              <a:gd name="T46" fmla="*/ 22 w 238"/>
              <a:gd name="T47" fmla="*/ 236 h 237"/>
              <a:gd name="T48" fmla="*/ 32 w 238"/>
              <a:gd name="T49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717" name="Rectangle 53">
            <a:extLst>
              <a:ext uri="{FF2B5EF4-FFF2-40B4-BE49-F238E27FC236}">
                <a16:creationId xmlns:a16="http://schemas.microsoft.com/office/drawing/2014/main" id="{8DDF19D0-1A99-DA4F-9B3C-3455D00A8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9314" y="3965575"/>
            <a:ext cx="122237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718" name="Rectangle 54">
            <a:extLst>
              <a:ext uri="{FF2B5EF4-FFF2-40B4-BE49-F238E27FC236}">
                <a16:creationId xmlns:a16="http://schemas.microsoft.com/office/drawing/2014/main" id="{1C3C78D6-E821-6E48-976E-6A852D777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4950" y="3965575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719" name="Freeform 55">
            <a:extLst>
              <a:ext uri="{FF2B5EF4-FFF2-40B4-BE49-F238E27FC236}">
                <a16:creationId xmlns:a16="http://schemas.microsoft.com/office/drawing/2014/main" id="{4CA619F0-C350-3742-98A6-747B0E319DA1}"/>
              </a:ext>
            </a:extLst>
          </p:cNvPr>
          <p:cNvSpPr>
            <a:spLocks/>
          </p:cNvSpPr>
          <p:nvPr/>
        </p:nvSpPr>
        <p:spPr bwMode="auto">
          <a:xfrm>
            <a:off x="8685214" y="4565650"/>
            <a:ext cx="358775" cy="331788"/>
          </a:xfrm>
          <a:custGeom>
            <a:avLst/>
            <a:gdLst>
              <a:gd name="T0" fmla="*/ 0 w 226"/>
              <a:gd name="T1" fmla="*/ 105 h 209"/>
              <a:gd name="T2" fmla="*/ 2 w 226"/>
              <a:gd name="T3" fmla="*/ 87 h 209"/>
              <a:gd name="T4" fmla="*/ 6 w 226"/>
              <a:gd name="T5" fmla="*/ 71 h 209"/>
              <a:gd name="T6" fmla="*/ 13 w 226"/>
              <a:gd name="T7" fmla="*/ 55 h 209"/>
              <a:gd name="T8" fmla="*/ 23 w 226"/>
              <a:gd name="T9" fmla="*/ 40 h 209"/>
              <a:gd name="T10" fmla="*/ 37 w 226"/>
              <a:gd name="T11" fmla="*/ 27 h 209"/>
              <a:gd name="T12" fmla="*/ 51 w 226"/>
              <a:gd name="T13" fmla="*/ 17 h 209"/>
              <a:gd name="T14" fmla="*/ 67 w 226"/>
              <a:gd name="T15" fmla="*/ 8 h 209"/>
              <a:gd name="T16" fmla="*/ 85 w 226"/>
              <a:gd name="T17" fmla="*/ 2 h 209"/>
              <a:gd name="T18" fmla="*/ 103 w 226"/>
              <a:gd name="T19" fmla="*/ 0 h 209"/>
              <a:gd name="T20" fmla="*/ 122 w 226"/>
              <a:gd name="T21" fmla="*/ 0 h 209"/>
              <a:gd name="T22" fmla="*/ 140 w 226"/>
              <a:gd name="T23" fmla="*/ 2 h 209"/>
              <a:gd name="T24" fmla="*/ 158 w 226"/>
              <a:gd name="T25" fmla="*/ 8 h 209"/>
              <a:gd name="T26" fmla="*/ 175 w 226"/>
              <a:gd name="T27" fmla="*/ 17 h 209"/>
              <a:gd name="T28" fmla="*/ 189 w 226"/>
              <a:gd name="T29" fmla="*/ 27 h 209"/>
              <a:gd name="T30" fmla="*/ 202 w 226"/>
              <a:gd name="T31" fmla="*/ 40 h 209"/>
              <a:gd name="T32" fmla="*/ 212 w 226"/>
              <a:gd name="T33" fmla="*/ 55 h 209"/>
              <a:gd name="T34" fmla="*/ 219 w 226"/>
              <a:gd name="T35" fmla="*/ 71 h 209"/>
              <a:gd name="T36" fmla="*/ 224 w 226"/>
              <a:gd name="T37" fmla="*/ 87 h 209"/>
              <a:gd name="T38" fmla="*/ 226 w 226"/>
              <a:gd name="T39" fmla="*/ 105 h 209"/>
              <a:gd name="T40" fmla="*/ 224 w 226"/>
              <a:gd name="T41" fmla="*/ 122 h 209"/>
              <a:gd name="T42" fmla="*/ 219 w 226"/>
              <a:gd name="T43" fmla="*/ 139 h 209"/>
              <a:gd name="T44" fmla="*/ 212 w 226"/>
              <a:gd name="T45" fmla="*/ 155 h 209"/>
              <a:gd name="T46" fmla="*/ 202 w 226"/>
              <a:gd name="T47" fmla="*/ 169 h 209"/>
              <a:gd name="T48" fmla="*/ 189 w 226"/>
              <a:gd name="T49" fmla="*/ 182 h 209"/>
              <a:gd name="T50" fmla="*/ 175 w 226"/>
              <a:gd name="T51" fmla="*/ 193 h 209"/>
              <a:gd name="T52" fmla="*/ 158 w 226"/>
              <a:gd name="T53" fmla="*/ 201 h 209"/>
              <a:gd name="T54" fmla="*/ 140 w 226"/>
              <a:gd name="T55" fmla="*/ 206 h 209"/>
              <a:gd name="T56" fmla="*/ 122 w 226"/>
              <a:gd name="T57" fmla="*/ 209 h 209"/>
              <a:gd name="T58" fmla="*/ 103 w 226"/>
              <a:gd name="T59" fmla="*/ 209 h 209"/>
              <a:gd name="T60" fmla="*/ 85 w 226"/>
              <a:gd name="T61" fmla="*/ 206 h 209"/>
              <a:gd name="T62" fmla="*/ 67 w 226"/>
              <a:gd name="T63" fmla="*/ 201 h 209"/>
              <a:gd name="T64" fmla="*/ 51 w 226"/>
              <a:gd name="T65" fmla="*/ 193 h 209"/>
              <a:gd name="T66" fmla="*/ 37 w 226"/>
              <a:gd name="T67" fmla="*/ 182 h 209"/>
              <a:gd name="T68" fmla="*/ 23 w 226"/>
              <a:gd name="T69" fmla="*/ 169 h 209"/>
              <a:gd name="T70" fmla="*/ 13 w 226"/>
              <a:gd name="T71" fmla="*/ 155 h 209"/>
              <a:gd name="T72" fmla="*/ 6 w 226"/>
              <a:gd name="T73" fmla="*/ 139 h 209"/>
              <a:gd name="T74" fmla="*/ 2 w 226"/>
              <a:gd name="T75" fmla="*/ 122 h 209"/>
              <a:gd name="T76" fmla="*/ 0 w 226"/>
              <a:gd name="T77" fmla="*/ 105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720" name="Rectangle 56">
            <a:extLst>
              <a:ext uri="{FF2B5EF4-FFF2-40B4-BE49-F238E27FC236}">
                <a16:creationId xmlns:a16="http://schemas.microsoft.com/office/drawing/2014/main" id="{7726B3C5-8E9C-B441-910F-E92A7CC0A2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3300" y="4686300"/>
            <a:ext cx="501650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21" name="Line 57">
            <a:extLst>
              <a:ext uri="{FF2B5EF4-FFF2-40B4-BE49-F238E27FC236}">
                <a16:creationId xmlns:a16="http://schemas.microsoft.com/office/drawing/2014/main" id="{25EEE12E-2ED7-704E-BEE0-BD7F36DC5DB8}"/>
              </a:ext>
            </a:extLst>
          </p:cNvPr>
          <p:cNvSpPr>
            <a:spLocks noChangeShapeType="1"/>
          </p:cNvSpPr>
          <p:nvPr/>
        </p:nvSpPr>
        <p:spPr bwMode="auto">
          <a:xfrm>
            <a:off x="8696326" y="4681539"/>
            <a:ext cx="334963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22" name="Line 58">
            <a:extLst>
              <a:ext uri="{FF2B5EF4-FFF2-40B4-BE49-F238E27FC236}">
                <a16:creationId xmlns:a16="http://schemas.microsoft.com/office/drawing/2014/main" id="{680BE199-0001-734D-B5FA-F27B5921A7E4}"/>
              </a:ext>
            </a:extLst>
          </p:cNvPr>
          <p:cNvSpPr>
            <a:spLocks noChangeShapeType="1"/>
          </p:cNvSpPr>
          <p:nvPr/>
        </p:nvSpPr>
        <p:spPr bwMode="auto">
          <a:xfrm>
            <a:off x="9309100" y="4076700"/>
            <a:ext cx="1588" cy="3762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23" name="Line 59">
            <a:extLst>
              <a:ext uri="{FF2B5EF4-FFF2-40B4-BE49-F238E27FC236}">
                <a16:creationId xmlns:a16="http://schemas.microsoft.com/office/drawing/2014/main" id="{631D09BA-76CF-7449-B0D1-C8493153B098}"/>
              </a:ext>
            </a:extLst>
          </p:cNvPr>
          <p:cNvSpPr>
            <a:spLocks noChangeShapeType="1"/>
          </p:cNvSpPr>
          <p:nvPr/>
        </p:nvSpPr>
        <p:spPr bwMode="auto">
          <a:xfrm>
            <a:off x="9309100" y="4068763"/>
            <a:ext cx="50800" cy="1000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24" name="Line 60">
            <a:extLst>
              <a:ext uri="{FF2B5EF4-FFF2-40B4-BE49-F238E27FC236}">
                <a16:creationId xmlns:a16="http://schemas.microsoft.com/office/drawing/2014/main" id="{F779900F-6658-F145-91C4-0DD7E9AF896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309100" y="4360864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25" name="Line 61">
            <a:extLst>
              <a:ext uri="{FF2B5EF4-FFF2-40B4-BE49-F238E27FC236}">
                <a16:creationId xmlns:a16="http://schemas.microsoft.com/office/drawing/2014/main" id="{6EFC3DA0-536B-654C-86D4-F676447C398D}"/>
              </a:ext>
            </a:extLst>
          </p:cNvPr>
          <p:cNvSpPr>
            <a:spLocks noChangeShapeType="1"/>
          </p:cNvSpPr>
          <p:nvPr/>
        </p:nvSpPr>
        <p:spPr bwMode="auto">
          <a:xfrm>
            <a:off x="9359900" y="4175125"/>
            <a:ext cx="1588" cy="1857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26" name="Rectangle 62">
            <a:extLst>
              <a:ext uri="{FF2B5EF4-FFF2-40B4-BE49-F238E27FC236}">
                <a16:creationId xmlns:a16="http://schemas.microsoft.com/office/drawing/2014/main" id="{B34AA6A6-C94D-F64E-B22C-4A83AA5813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7901" y="3810001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727" name="Line 63">
            <a:extLst>
              <a:ext uri="{FF2B5EF4-FFF2-40B4-BE49-F238E27FC236}">
                <a16:creationId xmlns:a16="http://schemas.microsoft.com/office/drawing/2014/main" id="{5EA8641E-12AF-0245-B064-7E0D74E2D42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77289" y="3810001"/>
            <a:ext cx="1587" cy="9366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28" name="Line 64">
            <a:extLst>
              <a:ext uri="{FF2B5EF4-FFF2-40B4-BE49-F238E27FC236}">
                <a16:creationId xmlns:a16="http://schemas.microsoft.com/office/drawing/2014/main" id="{525D44BE-FECE-4A42-B2EA-F9ED1B708B14}"/>
              </a:ext>
            </a:extLst>
          </p:cNvPr>
          <p:cNvSpPr>
            <a:spLocks noChangeShapeType="1"/>
          </p:cNvSpPr>
          <p:nvPr/>
        </p:nvSpPr>
        <p:spPr bwMode="auto">
          <a:xfrm>
            <a:off x="8963025" y="3810001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29" name="Rectangle 65">
            <a:extLst>
              <a:ext uri="{FF2B5EF4-FFF2-40B4-BE49-F238E27FC236}">
                <a16:creationId xmlns:a16="http://schemas.microsoft.com/office/drawing/2014/main" id="{81CFA358-9FAB-E647-BD7F-15A9E0F3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6175" y="3983038"/>
            <a:ext cx="184150" cy="55562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730" name="Rectangle 66">
            <a:extLst>
              <a:ext uri="{FF2B5EF4-FFF2-40B4-BE49-F238E27FC236}">
                <a16:creationId xmlns:a16="http://schemas.microsoft.com/office/drawing/2014/main" id="{392E9C93-DF15-CF46-B7C3-CE4CAE28FA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1713" y="4808539"/>
            <a:ext cx="501650" cy="306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31" name="Line 67">
            <a:extLst>
              <a:ext uri="{FF2B5EF4-FFF2-40B4-BE49-F238E27FC236}">
                <a16:creationId xmlns:a16="http://schemas.microsoft.com/office/drawing/2014/main" id="{F911CE1D-0CAE-5943-9273-4D65F2AB243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591550" y="4800600"/>
            <a:ext cx="609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32" name="Oval 68">
            <a:extLst>
              <a:ext uri="{FF2B5EF4-FFF2-40B4-BE49-F238E27FC236}">
                <a16:creationId xmlns:a16="http://schemas.microsoft.com/office/drawing/2014/main" id="{EBA4DB3F-A13E-F542-9D7D-2948EF6ACC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7800" y="3886200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33" name="Rectangle 69">
            <a:extLst>
              <a:ext uri="{FF2B5EF4-FFF2-40B4-BE49-F238E27FC236}">
                <a16:creationId xmlns:a16="http://schemas.microsoft.com/office/drawing/2014/main" id="{212300CC-7A13-9D46-96C1-0782196148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4626" y="4191001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34" name="Rectangle 70">
            <a:extLst>
              <a:ext uri="{FF2B5EF4-FFF2-40B4-BE49-F238E27FC236}">
                <a16:creationId xmlns:a16="http://schemas.microsoft.com/office/drawing/2014/main" id="{71B69735-B6A1-AF4B-BC64-0D8DEB515E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1388" y="3733801"/>
            <a:ext cx="1039812" cy="10398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35" name="Oval 71">
            <a:extLst>
              <a:ext uri="{FF2B5EF4-FFF2-40B4-BE49-F238E27FC236}">
                <a16:creationId xmlns:a16="http://schemas.microsoft.com/office/drawing/2014/main" id="{3CA4974B-A215-ED49-BFF3-D88244B54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0125" y="3886200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36" name="Rectangle 72">
            <a:extLst>
              <a:ext uri="{FF2B5EF4-FFF2-40B4-BE49-F238E27FC236}">
                <a16:creationId xmlns:a16="http://schemas.microsoft.com/office/drawing/2014/main" id="{9C34CD1C-FBC8-E847-97C1-9B7623DD44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6951" y="4191001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37" name="AutoShape 73">
            <a:extLst>
              <a:ext uri="{FF2B5EF4-FFF2-40B4-BE49-F238E27FC236}">
                <a16:creationId xmlns:a16="http://schemas.microsoft.com/office/drawing/2014/main" id="{0F95B308-C0A5-5E4A-8AD0-2E1C622FD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4419601"/>
            <a:ext cx="152400" cy="1317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38" name="AutoShape 74">
            <a:extLst>
              <a:ext uri="{FF2B5EF4-FFF2-40B4-BE49-F238E27FC236}">
                <a16:creationId xmlns:a16="http://schemas.microsoft.com/office/drawing/2014/main" id="{CF283A23-BFEB-DE4A-80FF-C9E784AD2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7000" y="4419601"/>
            <a:ext cx="152400" cy="1317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39" name="Oval 75">
            <a:extLst>
              <a:ext uri="{FF2B5EF4-FFF2-40B4-BE49-F238E27FC236}">
                <a16:creationId xmlns:a16="http://schemas.microsoft.com/office/drawing/2014/main" id="{B660BA60-5BDD-3B4B-873C-E92B33A85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200" y="3832225"/>
            <a:ext cx="152400" cy="152400"/>
          </a:xfrm>
          <a:prstGeom prst="ellipse">
            <a:avLst/>
          </a:prstGeom>
          <a:solidFill>
            <a:srgbClr val="00C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40" name="Oval 76">
            <a:extLst>
              <a:ext uri="{FF2B5EF4-FFF2-40B4-BE49-F238E27FC236}">
                <a16:creationId xmlns:a16="http://schemas.microsoft.com/office/drawing/2014/main" id="{EE31E248-9CB2-A54F-8245-E3EAFCB67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0100" y="3832225"/>
            <a:ext cx="152400" cy="152400"/>
          </a:xfrm>
          <a:prstGeom prst="ellipse">
            <a:avLst/>
          </a:prstGeom>
          <a:solidFill>
            <a:srgbClr val="00C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41" name="Oval 77">
            <a:extLst>
              <a:ext uri="{FF2B5EF4-FFF2-40B4-BE49-F238E27FC236}">
                <a16:creationId xmlns:a16="http://schemas.microsoft.com/office/drawing/2014/main" id="{27FAD474-B1D0-154E-BA4B-BE71E347E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200" y="40735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42" name="Oval 78">
            <a:extLst>
              <a:ext uri="{FF2B5EF4-FFF2-40B4-BE49-F238E27FC236}">
                <a16:creationId xmlns:a16="http://schemas.microsoft.com/office/drawing/2014/main" id="{B8F93CB8-4536-154E-A267-1ADFD7B8C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0100" y="40735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43" name="Text Box 79">
            <a:extLst>
              <a:ext uri="{FF2B5EF4-FFF2-40B4-BE49-F238E27FC236}">
                <a16:creationId xmlns:a16="http://schemas.microsoft.com/office/drawing/2014/main" id="{D0E8AFFF-F3F6-3045-A763-C1BDC8299F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06" y="67933"/>
            <a:ext cx="204735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High-Altitude Pitot Icing</a:t>
            </a:r>
          </a:p>
          <a:p>
            <a:r>
              <a:rPr lang="en-US" altLang="en-US" sz="14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Scen</a:t>
            </a:r>
            <a:r>
              <a:rPr lang="en-US" altLang="en-US" sz="1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1: Fail L+C+R</a:t>
            </a:r>
          </a:p>
        </p:txBody>
      </p:sp>
      <p:sp>
        <p:nvSpPr>
          <p:cNvPr id="113745" name="Rectangle 81">
            <a:extLst>
              <a:ext uri="{FF2B5EF4-FFF2-40B4-BE49-F238E27FC236}">
                <a16:creationId xmlns:a16="http://schemas.microsoft.com/office/drawing/2014/main" id="{7D459AAE-80E6-B94A-A4DC-A5ED122BF6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2700" y="3946525"/>
            <a:ext cx="3810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46" name="Rectangle 82">
            <a:extLst>
              <a:ext uri="{FF2B5EF4-FFF2-40B4-BE49-F238E27FC236}">
                <a16:creationId xmlns:a16="http://schemas.microsoft.com/office/drawing/2014/main" id="{4C5AC5E2-F192-844B-884B-68230A6FC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3997325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47" name="Rectangle 83">
            <a:extLst>
              <a:ext uri="{FF2B5EF4-FFF2-40B4-BE49-F238E27FC236}">
                <a16:creationId xmlns:a16="http://schemas.microsoft.com/office/drawing/2014/main" id="{D197D530-C4D2-0242-A9BE-E6E046C1E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800" y="3997325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48" name="Line 84">
            <a:extLst>
              <a:ext uri="{FF2B5EF4-FFF2-40B4-BE49-F238E27FC236}">
                <a16:creationId xmlns:a16="http://schemas.microsoft.com/office/drawing/2014/main" id="{9564F947-F660-C640-A207-8DBFAC92D8C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4149725"/>
            <a:ext cx="228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49" name="AutoShape 85">
            <a:extLst>
              <a:ext uri="{FF2B5EF4-FFF2-40B4-BE49-F238E27FC236}">
                <a16:creationId xmlns:a16="http://schemas.microsoft.com/office/drawing/2014/main" id="{99B123AC-56B0-5945-AB93-9F489F0A5D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4010025"/>
            <a:ext cx="203200" cy="2794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0" name="AutoShape 86">
            <a:extLst>
              <a:ext uri="{FF2B5EF4-FFF2-40B4-BE49-F238E27FC236}">
                <a16:creationId xmlns:a16="http://schemas.microsoft.com/office/drawing/2014/main" id="{3767B8CE-A819-5841-968E-1B00F60878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6400" y="41751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1" name="AutoShape 87">
            <a:extLst>
              <a:ext uri="{FF2B5EF4-FFF2-40B4-BE49-F238E27FC236}">
                <a16:creationId xmlns:a16="http://schemas.microsoft.com/office/drawing/2014/main" id="{4EF345E2-9AC9-3347-B03C-B3A5D51107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2700" y="40608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2" name="AutoShape 88">
            <a:extLst>
              <a:ext uri="{FF2B5EF4-FFF2-40B4-BE49-F238E27FC236}">
                <a16:creationId xmlns:a16="http://schemas.microsoft.com/office/drawing/2014/main" id="{DA26BBDE-7915-4B4F-9B48-E61054B86E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3600" y="41878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3" name="AutoShape 89">
            <a:extLst>
              <a:ext uri="{FF2B5EF4-FFF2-40B4-BE49-F238E27FC236}">
                <a16:creationId xmlns:a16="http://schemas.microsoft.com/office/drawing/2014/main" id="{B7496946-8D1A-3449-9023-D5CF5F7F5F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4" name="AutoShape 90">
            <a:extLst>
              <a:ext uri="{FF2B5EF4-FFF2-40B4-BE49-F238E27FC236}">
                <a16:creationId xmlns:a16="http://schemas.microsoft.com/office/drawing/2014/main" id="{DC90E69F-EE03-1744-A45E-95A2DD0B5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39084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5" name="AutoShape 91">
            <a:extLst>
              <a:ext uri="{FF2B5EF4-FFF2-40B4-BE49-F238E27FC236}">
                <a16:creationId xmlns:a16="http://schemas.microsoft.com/office/drawing/2014/main" id="{44258C38-B8B7-164A-9A56-7FCA1765F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9084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6" name="AutoShape 92">
            <a:extLst>
              <a:ext uri="{FF2B5EF4-FFF2-40B4-BE49-F238E27FC236}">
                <a16:creationId xmlns:a16="http://schemas.microsoft.com/office/drawing/2014/main" id="{8630776F-F844-4349-949A-5324E27F03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0300" y="37687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7" name="AutoShape 93">
            <a:extLst>
              <a:ext uri="{FF2B5EF4-FFF2-40B4-BE49-F238E27FC236}">
                <a16:creationId xmlns:a16="http://schemas.microsoft.com/office/drawing/2014/main" id="{7BAF011C-0089-BD47-B87C-9FC139B8CA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8" name="Rectangle 94">
            <a:extLst>
              <a:ext uri="{FF2B5EF4-FFF2-40B4-BE49-F238E27FC236}">
                <a16:creationId xmlns:a16="http://schemas.microsoft.com/office/drawing/2014/main" id="{1CA9A038-38B0-AB48-B005-354141F4A6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4876800"/>
            <a:ext cx="1219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59" name="Line 95">
            <a:extLst>
              <a:ext uri="{FF2B5EF4-FFF2-40B4-BE49-F238E27FC236}">
                <a16:creationId xmlns:a16="http://schemas.microsoft.com/office/drawing/2014/main" id="{CC12CED7-60E8-D649-8933-1DDEE7114254}"/>
              </a:ext>
            </a:extLst>
          </p:cNvPr>
          <p:cNvSpPr>
            <a:spLocks noChangeShapeType="1"/>
          </p:cNvSpPr>
          <p:nvPr/>
        </p:nvSpPr>
        <p:spPr bwMode="auto">
          <a:xfrm>
            <a:off x="6781800" y="50292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0" name="Line 96">
            <a:extLst>
              <a:ext uri="{FF2B5EF4-FFF2-40B4-BE49-F238E27FC236}">
                <a16:creationId xmlns:a16="http://schemas.microsoft.com/office/drawing/2014/main" id="{606571E4-80E4-BA44-9123-E394D0176B50}"/>
              </a:ext>
            </a:extLst>
          </p:cNvPr>
          <p:cNvSpPr>
            <a:spLocks noChangeShapeType="1"/>
          </p:cNvSpPr>
          <p:nvPr/>
        </p:nvSpPr>
        <p:spPr bwMode="auto">
          <a:xfrm>
            <a:off x="5422900" y="50292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1" name="Line 97">
            <a:extLst>
              <a:ext uri="{FF2B5EF4-FFF2-40B4-BE49-F238E27FC236}">
                <a16:creationId xmlns:a16="http://schemas.microsoft.com/office/drawing/2014/main" id="{49D8D813-C75E-6B4C-9555-12AEFA61AFC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9800" y="51054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2" name="Line 98">
            <a:extLst>
              <a:ext uri="{FF2B5EF4-FFF2-40B4-BE49-F238E27FC236}">
                <a16:creationId xmlns:a16="http://schemas.microsoft.com/office/drawing/2014/main" id="{1FB1D708-B1D8-C048-B6B2-A7EC360850B2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51054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3" name="Line 99">
            <a:extLst>
              <a:ext uri="{FF2B5EF4-FFF2-40B4-BE49-F238E27FC236}">
                <a16:creationId xmlns:a16="http://schemas.microsoft.com/office/drawing/2014/main" id="{CFB6009C-FE5C-E94E-AC39-EC72B9E3D335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9800" y="52578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4" name="Line 100">
            <a:extLst>
              <a:ext uri="{FF2B5EF4-FFF2-40B4-BE49-F238E27FC236}">
                <a16:creationId xmlns:a16="http://schemas.microsoft.com/office/drawing/2014/main" id="{BC8A3697-D191-B745-8A00-A767DC0ED254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52578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5" name="Line 101">
            <a:extLst>
              <a:ext uri="{FF2B5EF4-FFF2-40B4-BE49-F238E27FC236}">
                <a16:creationId xmlns:a16="http://schemas.microsoft.com/office/drawing/2014/main" id="{41B99512-2A1B-8D4E-BAF7-C8F1D4783AC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638800" y="518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diamond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6" name="Line 102">
            <a:extLst>
              <a:ext uri="{FF2B5EF4-FFF2-40B4-BE49-F238E27FC236}">
                <a16:creationId xmlns:a16="http://schemas.microsoft.com/office/drawing/2014/main" id="{A2662161-3916-6540-B143-D7813171939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638800" y="502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7" name="Line 103">
            <a:extLst>
              <a:ext uri="{FF2B5EF4-FFF2-40B4-BE49-F238E27FC236}">
                <a16:creationId xmlns:a16="http://schemas.microsoft.com/office/drawing/2014/main" id="{F426B383-BA96-5646-8F8F-BD59F822C97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53200" y="56388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diamond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8" name="Line 104">
            <a:extLst>
              <a:ext uri="{FF2B5EF4-FFF2-40B4-BE49-F238E27FC236}">
                <a16:creationId xmlns:a16="http://schemas.microsoft.com/office/drawing/2014/main" id="{CFA20513-F7CE-9949-9902-3773D136C89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53200" y="54864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69" name="Rectangle 105">
            <a:extLst>
              <a:ext uri="{FF2B5EF4-FFF2-40B4-BE49-F238E27FC236}">
                <a16:creationId xmlns:a16="http://schemas.microsoft.com/office/drawing/2014/main" id="{EA29D71A-C191-0F45-A01A-27CF489975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55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70" name="Rectangle 106">
            <a:extLst>
              <a:ext uri="{FF2B5EF4-FFF2-40B4-BE49-F238E27FC236}">
                <a16:creationId xmlns:a16="http://schemas.microsoft.com/office/drawing/2014/main" id="{01F0E5EC-D9EA-5544-8E20-5C410B3A7A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9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71" name="Rectangle 107">
            <a:extLst>
              <a:ext uri="{FF2B5EF4-FFF2-40B4-BE49-F238E27FC236}">
                <a16:creationId xmlns:a16="http://schemas.microsoft.com/office/drawing/2014/main" id="{C984A733-5266-CC43-A353-91E4A335D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03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72" name="Rectangle 108">
            <a:extLst>
              <a:ext uri="{FF2B5EF4-FFF2-40B4-BE49-F238E27FC236}">
                <a16:creationId xmlns:a16="http://schemas.microsoft.com/office/drawing/2014/main" id="{99F48F35-F25F-B745-8B23-79719ED9A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1447800"/>
            <a:ext cx="1219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73" name="Rectangle 109">
            <a:extLst>
              <a:ext uri="{FF2B5EF4-FFF2-40B4-BE49-F238E27FC236}">
                <a16:creationId xmlns:a16="http://schemas.microsoft.com/office/drawing/2014/main" id="{96B3A963-52E4-0E4F-B17F-9D62C12F7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1066800"/>
            <a:ext cx="1219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74" name="Line 110">
            <a:extLst>
              <a:ext uri="{FF2B5EF4-FFF2-40B4-BE49-F238E27FC236}">
                <a16:creationId xmlns:a16="http://schemas.microsoft.com/office/drawing/2014/main" id="{815E691E-35E1-164D-903E-2678D216A50B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6400" y="2590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75" name="Line 111">
            <a:extLst>
              <a:ext uri="{FF2B5EF4-FFF2-40B4-BE49-F238E27FC236}">
                <a16:creationId xmlns:a16="http://schemas.microsoft.com/office/drawing/2014/main" id="{87780FEE-D0F7-6743-A9B0-3F8C50E087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00800" y="2590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76" name="Freeform 112">
            <a:extLst>
              <a:ext uri="{FF2B5EF4-FFF2-40B4-BE49-F238E27FC236}">
                <a16:creationId xmlns:a16="http://schemas.microsoft.com/office/drawing/2014/main" id="{D00FA1EB-9256-0245-A7D7-0E0E949DFC60}"/>
              </a:ext>
            </a:extLst>
          </p:cNvPr>
          <p:cNvSpPr>
            <a:spLocks/>
          </p:cNvSpPr>
          <p:nvPr/>
        </p:nvSpPr>
        <p:spPr bwMode="auto">
          <a:xfrm>
            <a:off x="5473700" y="2590800"/>
            <a:ext cx="609600" cy="304800"/>
          </a:xfrm>
          <a:custGeom>
            <a:avLst/>
            <a:gdLst>
              <a:gd name="T0" fmla="*/ 0 w 384"/>
              <a:gd name="T1" fmla="*/ 0 h 192"/>
              <a:gd name="T2" fmla="*/ 384 w 384"/>
              <a:gd name="T3" fmla="*/ 192 h 192"/>
              <a:gd name="T4" fmla="*/ 0 w 384"/>
              <a:gd name="T5" fmla="*/ 192 h 192"/>
              <a:gd name="T6" fmla="*/ 0 w 384"/>
              <a:gd name="T7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4" h="192">
                <a:moveTo>
                  <a:pt x="0" y="0"/>
                </a:moveTo>
                <a:lnTo>
                  <a:pt x="384" y="192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77" name="Freeform 113">
            <a:extLst>
              <a:ext uri="{FF2B5EF4-FFF2-40B4-BE49-F238E27FC236}">
                <a16:creationId xmlns:a16="http://schemas.microsoft.com/office/drawing/2014/main" id="{FB74FB52-06BD-E545-B8F0-79F5EDBE0339}"/>
              </a:ext>
            </a:extLst>
          </p:cNvPr>
          <p:cNvSpPr>
            <a:spLocks/>
          </p:cNvSpPr>
          <p:nvPr/>
        </p:nvSpPr>
        <p:spPr bwMode="auto">
          <a:xfrm flipH="1">
            <a:off x="6248400" y="2514600"/>
            <a:ext cx="609600" cy="304800"/>
          </a:xfrm>
          <a:custGeom>
            <a:avLst/>
            <a:gdLst>
              <a:gd name="T0" fmla="*/ 0 w 384"/>
              <a:gd name="T1" fmla="*/ 0 h 192"/>
              <a:gd name="T2" fmla="*/ 384 w 384"/>
              <a:gd name="T3" fmla="*/ 192 h 192"/>
              <a:gd name="T4" fmla="*/ 0 w 384"/>
              <a:gd name="T5" fmla="*/ 192 h 192"/>
              <a:gd name="T6" fmla="*/ 0 w 384"/>
              <a:gd name="T7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4" h="192">
                <a:moveTo>
                  <a:pt x="0" y="0"/>
                </a:moveTo>
                <a:lnTo>
                  <a:pt x="384" y="192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13778" name="Picture 114">
            <a:extLst>
              <a:ext uri="{FF2B5EF4-FFF2-40B4-BE49-F238E27FC236}">
                <a16:creationId xmlns:a16="http://schemas.microsoft.com/office/drawing/2014/main" id="{0254ACEC-FBF9-FE49-B586-5D0B389E31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685801"/>
            <a:ext cx="2203450" cy="1984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3779" name="Rectangle 115">
            <a:extLst>
              <a:ext uri="{FF2B5EF4-FFF2-40B4-BE49-F238E27FC236}">
                <a16:creationId xmlns:a16="http://schemas.microsoft.com/office/drawing/2014/main" id="{13646DE5-90A1-9B4A-A148-A88FDE8A2E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3700" y="5918200"/>
            <a:ext cx="228600" cy="228600"/>
          </a:xfrm>
          <a:prstGeom prst="rect">
            <a:avLst/>
          </a:prstGeom>
          <a:solidFill>
            <a:srgbClr val="00C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80" name="Text Box 116">
            <a:extLst>
              <a:ext uri="{FF2B5EF4-FFF2-40B4-BE49-F238E27FC236}">
                <a16:creationId xmlns:a16="http://schemas.microsoft.com/office/drawing/2014/main" id="{5CD5A504-8FBB-8F41-B386-58B948748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1500" y="6172201"/>
            <a:ext cx="180203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400" b="1"/>
              <a:t>erroneous indications</a:t>
            </a:r>
            <a:endParaRPr lang="en-US" altLang="en-US" sz="1400" b="1">
              <a:sym typeface="ZapfDingbats" pitchFamily="82" charset="2"/>
            </a:endParaRPr>
          </a:p>
        </p:txBody>
      </p:sp>
      <p:sp>
        <p:nvSpPr>
          <p:cNvPr id="113781" name="Text Box 117">
            <a:extLst>
              <a:ext uri="{FF2B5EF4-FFF2-40B4-BE49-F238E27FC236}">
                <a16:creationId xmlns:a16="http://schemas.microsoft.com/office/drawing/2014/main" id="{EF25840D-54D3-B340-8858-273298FE8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1501" y="5867401"/>
            <a:ext cx="167135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400" b="1"/>
              <a:t>accurate indications</a:t>
            </a:r>
            <a:endParaRPr lang="en-US" altLang="en-US" sz="1400" b="1">
              <a:sym typeface="ZapfDingbats" pitchFamily="82" charset="2"/>
            </a:endParaRPr>
          </a:p>
        </p:txBody>
      </p:sp>
      <p:sp>
        <p:nvSpPr>
          <p:cNvPr id="113782" name="Rectangle 118">
            <a:extLst>
              <a:ext uri="{FF2B5EF4-FFF2-40B4-BE49-F238E27FC236}">
                <a16:creationId xmlns:a16="http://schemas.microsoft.com/office/drawing/2014/main" id="{4CE15DCD-2CE4-BF4B-AAF6-739AA1FB1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3700" y="6223000"/>
            <a:ext cx="228600" cy="228600"/>
          </a:xfrm>
          <a:prstGeom prst="rect">
            <a:avLst/>
          </a:prstGeom>
          <a:solidFill>
            <a:srgbClr val="FFAE3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83" name="Text Box 119">
            <a:extLst>
              <a:ext uri="{FF2B5EF4-FFF2-40B4-BE49-F238E27FC236}">
                <a16:creationId xmlns:a16="http://schemas.microsoft.com/office/drawing/2014/main" id="{7322F92F-3DCB-2C45-8D36-4DA5F0117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6790" y="254001"/>
            <a:ext cx="1556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FDE: Event 1</a:t>
            </a:r>
          </a:p>
          <a:p>
            <a:pPr algn="ctr"/>
            <a:r>
              <a:rPr lang="en-US" altLang="en-US" sz="1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(first 50 seconds)</a:t>
            </a:r>
          </a:p>
        </p:txBody>
      </p:sp>
      <p:sp>
        <p:nvSpPr>
          <p:cNvPr id="113784" name="AutoShape 120">
            <a:extLst>
              <a:ext uri="{FF2B5EF4-FFF2-40B4-BE49-F238E27FC236}">
                <a16:creationId xmlns:a16="http://schemas.microsoft.com/office/drawing/2014/main" id="{F2CF300F-CF7A-9B4C-B44A-7AA6B5847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5975" y="2971801"/>
            <a:ext cx="152400" cy="168275"/>
          </a:xfrm>
          <a:prstGeom prst="flowChartOr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785" name="Text Box 121">
            <a:extLst>
              <a:ext uri="{FF2B5EF4-FFF2-40B4-BE49-F238E27FC236}">
                <a16:creationId xmlns:a16="http://schemas.microsoft.com/office/drawing/2014/main" id="{B896CE7C-E13B-9641-8C48-F84B94091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8375" y="2667001"/>
            <a:ext cx="103259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Starting point</a:t>
            </a:r>
            <a:endParaRPr lang="en-US" altLang="en-US" sz="1200">
              <a:sym typeface="ZapfDingbats" pitchFamily="82" charset="2"/>
            </a:endParaRPr>
          </a:p>
        </p:txBody>
      </p:sp>
      <p:sp>
        <p:nvSpPr>
          <p:cNvPr id="113786" name="AutoShape 122">
            <a:extLst>
              <a:ext uri="{FF2B5EF4-FFF2-40B4-BE49-F238E27FC236}">
                <a16:creationId xmlns:a16="http://schemas.microsoft.com/office/drawing/2014/main" id="{1AC27C2D-AC80-3B42-841C-BA72991557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5975" y="2743201"/>
            <a:ext cx="152400" cy="168275"/>
          </a:xfrm>
          <a:prstGeom prst="flowChartOr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87" name="Text Box 123">
            <a:extLst>
              <a:ext uri="{FF2B5EF4-FFF2-40B4-BE49-F238E27FC236}">
                <a16:creationId xmlns:a16="http://schemas.microsoft.com/office/drawing/2014/main" id="{F0C6DD7C-5960-5D41-895A-F56B18847B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8376" y="2925764"/>
            <a:ext cx="143084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End point, indicated</a:t>
            </a:r>
            <a:endParaRPr lang="en-US" altLang="en-US" sz="1200">
              <a:sym typeface="ZapfDingbats" pitchFamily="82" charset="2"/>
            </a:endParaRPr>
          </a:p>
        </p:txBody>
      </p:sp>
      <p:sp>
        <p:nvSpPr>
          <p:cNvPr id="113788" name="AutoShape 124">
            <a:extLst>
              <a:ext uri="{FF2B5EF4-FFF2-40B4-BE49-F238E27FC236}">
                <a16:creationId xmlns:a16="http://schemas.microsoft.com/office/drawing/2014/main" id="{3CD2C2AF-EED3-6C43-92D6-DF01DF6A60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00C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89" name="AutoShape 125">
            <a:extLst>
              <a:ext uri="{FF2B5EF4-FFF2-40B4-BE49-F238E27FC236}">
                <a16:creationId xmlns:a16="http://schemas.microsoft.com/office/drawing/2014/main" id="{132CB419-93A4-584B-BE5D-73F95E550F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771900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00C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90" name="Rectangle 126">
            <a:extLst>
              <a:ext uri="{FF2B5EF4-FFF2-40B4-BE49-F238E27FC236}">
                <a16:creationId xmlns:a16="http://schemas.microsoft.com/office/drawing/2014/main" id="{02C0E55C-9A57-3B41-971E-F5A16A73B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5775" y="1066800"/>
            <a:ext cx="2679700" cy="228600"/>
          </a:xfrm>
          <a:prstGeom prst="rect">
            <a:avLst/>
          </a:prstGeom>
          <a:solidFill>
            <a:srgbClr val="00C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91" name="Rectangle 127">
            <a:extLst>
              <a:ext uri="{FF2B5EF4-FFF2-40B4-BE49-F238E27FC236}">
                <a16:creationId xmlns:a16="http://schemas.microsoft.com/office/drawing/2014/main" id="{59EAC937-7727-1D4A-B2CA-2CB4A4719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5775" y="838200"/>
            <a:ext cx="2679700" cy="228600"/>
          </a:xfrm>
          <a:prstGeom prst="rect">
            <a:avLst/>
          </a:prstGeom>
          <a:solidFill>
            <a:srgbClr val="FFAE3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92" name="Rectangle 128">
            <a:extLst>
              <a:ext uri="{FF2B5EF4-FFF2-40B4-BE49-F238E27FC236}">
                <a16:creationId xmlns:a16="http://schemas.microsoft.com/office/drawing/2014/main" id="{7B53FAEF-173D-D546-9D51-18B095660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9900" y="2133600"/>
            <a:ext cx="2679700" cy="228600"/>
          </a:xfrm>
          <a:prstGeom prst="rect">
            <a:avLst/>
          </a:prstGeom>
          <a:solidFill>
            <a:srgbClr val="00C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93" name="Rectangle 129">
            <a:extLst>
              <a:ext uri="{FF2B5EF4-FFF2-40B4-BE49-F238E27FC236}">
                <a16:creationId xmlns:a16="http://schemas.microsoft.com/office/drawing/2014/main" id="{22C50B13-92BC-204F-8487-9EE91954D8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95400"/>
            <a:ext cx="2679700" cy="457200"/>
          </a:xfrm>
          <a:prstGeom prst="rect">
            <a:avLst/>
          </a:prstGeom>
          <a:solidFill>
            <a:srgbClr val="FFAE3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94" name="Rectangle 130">
            <a:extLst>
              <a:ext uri="{FF2B5EF4-FFF2-40B4-BE49-F238E27FC236}">
                <a16:creationId xmlns:a16="http://schemas.microsoft.com/office/drawing/2014/main" id="{6411E582-D921-D04D-AE52-2220D66D3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1" y="2754314"/>
            <a:ext cx="2682875" cy="674687"/>
          </a:xfrm>
          <a:prstGeom prst="rect">
            <a:avLst/>
          </a:prstGeom>
          <a:solidFill>
            <a:srgbClr val="FFAE3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95" name="Line 131">
            <a:extLst>
              <a:ext uri="{FF2B5EF4-FFF2-40B4-BE49-F238E27FC236}">
                <a16:creationId xmlns:a16="http://schemas.microsoft.com/office/drawing/2014/main" id="{3A880779-9310-2D41-99AD-15EA5748B082}"/>
              </a:ext>
            </a:extLst>
          </p:cNvPr>
          <p:cNvSpPr>
            <a:spLocks noChangeShapeType="1"/>
          </p:cNvSpPr>
          <p:nvPr/>
        </p:nvSpPr>
        <p:spPr bwMode="auto">
          <a:xfrm>
            <a:off x="4887914" y="3159125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96" name="Text Box 132">
            <a:extLst>
              <a:ext uri="{FF2B5EF4-FFF2-40B4-BE49-F238E27FC236}">
                <a16:creationId xmlns:a16="http://schemas.microsoft.com/office/drawing/2014/main" id="{679705CA-3C06-4B41-A092-8F18756BFD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3225" y="609600"/>
            <a:ext cx="2766206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400" b="1" u="sng" dirty="0"/>
              <a:t>ND:</a:t>
            </a:r>
          </a:p>
          <a:p>
            <a:r>
              <a:rPr lang="en-US" altLang="en-US" sz="1400" b="1" dirty="0"/>
              <a:t>CAPT + FO TAS	</a:t>
            </a:r>
            <a:r>
              <a:rPr lang="en-US" altLang="en-US" sz="1400" b="1" dirty="0">
                <a:sym typeface="ZapfDingbats" pitchFamily="82" charset="2"/>
              </a:rPr>
              <a:t> &lt;100</a:t>
            </a:r>
          </a:p>
          <a:p>
            <a:r>
              <a:rPr lang="en-US" altLang="en-US" sz="1400" b="1" dirty="0"/>
              <a:t>CAPT + FO GS	</a:t>
            </a:r>
            <a:r>
              <a:rPr lang="en-US" altLang="en-US" sz="1400" b="1" dirty="0">
                <a:sym typeface="ZapfDingbats" pitchFamily="82" charset="2"/>
              </a:rPr>
              <a:t> &gt;500</a:t>
            </a:r>
          </a:p>
          <a:p>
            <a:r>
              <a:rPr lang="en-US" altLang="en-US" sz="1400" b="1" dirty="0" err="1">
                <a:sym typeface="ZapfDingbats" pitchFamily="82" charset="2"/>
              </a:rPr>
              <a:t>Capt</a:t>
            </a:r>
            <a:r>
              <a:rPr lang="en-US" altLang="en-US" sz="1400" b="1" dirty="0">
                <a:sym typeface="ZapfDingbats" pitchFamily="82" charset="2"/>
              </a:rPr>
              <a:t> wind 		 300 </a:t>
            </a:r>
            <a:r>
              <a:rPr lang="en-US" altLang="en-US" sz="1400" b="1" dirty="0" err="1">
                <a:sym typeface="ZapfDingbats" pitchFamily="82" charset="2"/>
              </a:rPr>
              <a:t>kts</a:t>
            </a:r>
            <a:endParaRPr lang="en-US" altLang="en-US" sz="1400" b="1" dirty="0">
              <a:sym typeface="ZapfDingbats" pitchFamily="82" charset="2"/>
            </a:endParaRPr>
          </a:p>
          <a:p>
            <a:r>
              <a:rPr lang="en-US" altLang="en-US" sz="1400" b="1" dirty="0">
                <a:sym typeface="ZapfDingbats" pitchFamily="82" charset="2"/>
              </a:rPr>
              <a:t>FO wind    		 300 </a:t>
            </a:r>
            <a:r>
              <a:rPr lang="en-US" altLang="en-US" sz="1400" b="1" dirty="0" err="1">
                <a:sym typeface="ZapfDingbats" pitchFamily="82" charset="2"/>
              </a:rPr>
              <a:t>kts</a:t>
            </a:r>
            <a:endParaRPr lang="en-US" altLang="en-US" sz="1400" b="1" dirty="0">
              <a:sym typeface="ZapfDingbats" pitchFamily="82" charset="2"/>
            </a:endParaRPr>
          </a:p>
          <a:p>
            <a:endParaRPr lang="es-ES_tradnl" altLang="en-US" sz="1400" b="1" dirty="0">
              <a:sym typeface="ZapfDingbats" pitchFamily="82" charset="2"/>
            </a:endParaRPr>
          </a:p>
          <a:p>
            <a:r>
              <a:rPr lang="es-ES_tradnl" altLang="en-US" sz="1400" b="1" u="sng" dirty="0" err="1">
                <a:sym typeface="ZapfDingbats" pitchFamily="82" charset="2"/>
              </a:rPr>
              <a:t>TLs</a:t>
            </a:r>
            <a:r>
              <a:rPr lang="es-ES_tradnl" altLang="en-US" sz="1400" b="1" u="sng" dirty="0">
                <a:sym typeface="ZapfDingbats" pitchFamily="82" charset="2"/>
              </a:rPr>
              <a:t>:</a:t>
            </a:r>
            <a:endParaRPr lang="es-ES_tradnl" altLang="en-US" sz="1400" b="1" dirty="0">
              <a:sym typeface="ZapfDingbats" pitchFamily="82" charset="2"/>
            </a:endParaRPr>
          </a:p>
          <a:p>
            <a:r>
              <a:rPr lang="es-ES_tradnl" altLang="en-US" sz="1400" b="1" dirty="0" err="1">
                <a:sym typeface="ZapfDingbats" pitchFamily="82" charset="2"/>
              </a:rPr>
              <a:t>Advancing</a:t>
            </a:r>
            <a:endParaRPr lang="es-ES_tradnl" altLang="en-US" sz="1400" b="1" dirty="0">
              <a:sym typeface="ZapfDingbats" pitchFamily="82" charset="2"/>
            </a:endParaRPr>
          </a:p>
          <a:p>
            <a:endParaRPr lang="es-ES_tradnl" altLang="en-US" sz="1400" b="1" dirty="0">
              <a:sym typeface="ZapfDingbats" pitchFamily="82" charset="2"/>
            </a:endParaRPr>
          </a:p>
          <a:p>
            <a:r>
              <a:rPr lang="en-US" altLang="en-US" sz="1400" b="1" u="sng" dirty="0"/>
              <a:t>PFD:</a:t>
            </a:r>
          </a:p>
          <a:p>
            <a:r>
              <a:rPr lang="en-US" altLang="en-US" sz="1400" b="1" dirty="0" err="1"/>
              <a:t>Capt</a:t>
            </a:r>
            <a:r>
              <a:rPr lang="en-US" altLang="en-US" sz="1400" b="1" dirty="0"/>
              <a:t> IAS  		</a:t>
            </a:r>
            <a:r>
              <a:rPr lang="en-US" altLang="en-US" sz="1400" b="1" dirty="0">
                <a:sym typeface="ZapfDingbats" pitchFamily="82" charset="2"/>
              </a:rPr>
              <a:t>  30</a:t>
            </a:r>
          </a:p>
          <a:p>
            <a:r>
              <a:rPr lang="en-US" altLang="en-US" sz="1400" b="1" dirty="0" err="1">
                <a:sym typeface="ZapfDingbats" pitchFamily="82" charset="2"/>
              </a:rPr>
              <a:t>Stdby</a:t>
            </a:r>
            <a:r>
              <a:rPr lang="en-US" altLang="en-US" sz="1400" b="1" dirty="0">
                <a:sym typeface="ZapfDingbats" pitchFamily="82" charset="2"/>
              </a:rPr>
              <a:t> IAS 		  30</a:t>
            </a:r>
          </a:p>
          <a:p>
            <a:r>
              <a:rPr lang="en-US" altLang="en-US" sz="1400" b="1" dirty="0">
                <a:sym typeface="ZapfDingbats" pitchFamily="82" charset="2"/>
              </a:rPr>
              <a:t>FO IAS     		  30</a:t>
            </a:r>
            <a:endParaRPr lang="en-US" altLang="en-US" sz="1400" b="1" u="sng" dirty="0">
              <a:sym typeface="ZapfDingbats" pitchFamily="8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4886625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lide Number Placeholder 3">
            <a:extLst>
              <a:ext uri="{FF2B5EF4-FFF2-40B4-BE49-F238E27FC236}">
                <a16:creationId xmlns:a16="http://schemas.microsoft.com/office/drawing/2014/main" id="{D703C535-72F6-5047-9330-1EF3192471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EFD1FB-5D8E-A445-A2FA-D90FA3EA01D5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114690" name="Rectangle 2">
            <a:extLst>
              <a:ext uri="{FF2B5EF4-FFF2-40B4-BE49-F238E27FC236}">
                <a16:creationId xmlns:a16="http://schemas.microsoft.com/office/drawing/2014/main" id="{3BDE7075-1791-7941-BBE7-89B8F3457E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9900" y="1397000"/>
            <a:ext cx="1841500" cy="261938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691" name="Rectangle 3">
            <a:extLst>
              <a:ext uri="{FF2B5EF4-FFF2-40B4-BE49-F238E27FC236}">
                <a16:creationId xmlns:a16="http://schemas.microsoft.com/office/drawing/2014/main" id="{F4B8C332-EA45-9948-83D5-45D0E07584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7200" y="889000"/>
            <a:ext cx="2819400" cy="2540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692" name="Rectangle 4">
            <a:extLst>
              <a:ext uri="{FF2B5EF4-FFF2-40B4-BE49-F238E27FC236}">
                <a16:creationId xmlns:a16="http://schemas.microsoft.com/office/drawing/2014/main" id="{FE011D00-E036-9A48-B85B-39244382FD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9900" y="1905000"/>
            <a:ext cx="2514600" cy="11430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693" name="Rectangle 5">
            <a:extLst>
              <a:ext uri="{FF2B5EF4-FFF2-40B4-BE49-F238E27FC236}">
                <a16:creationId xmlns:a16="http://schemas.microsoft.com/office/drawing/2014/main" id="{A0C18AF3-0FB9-1C43-8432-7F3A9D28D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1325" y="6184900"/>
            <a:ext cx="2882900" cy="2159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694" name="Rectangle 6">
            <a:extLst>
              <a:ext uri="{FF2B5EF4-FFF2-40B4-BE49-F238E27FC236}">
                <a16:creationId xmlns:a16="http://schemas.microsoft.com/office/drawing/2014/main" id="{22553153-F78A-C540-8D41-E14B8CDB8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1326" y="5105400"/>
            <a:ext cx="2860675" cy="4318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695" name="AutoShape 7">
            <a:extLst>
              <a:ext uri="{FF2B5EF4-FFF2-40B4-BE49-F238E27FC236}">
                <a16:creationId xmlns:a16="http://schemas.microsoft.com/office/drawing/2014/main" id="{3102098F-5A2F-6D4D-BDDB-24D8C96E0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5100" y="32353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696" name="Rectangle 8">
            <a:extLst>
              <a:ext uri="{FF2B5EF4-FFF2-40B4-BE49-F238E27FC236}">
                <a16:creationId xmlns:a16="http://schemas.microsoft.com/office/drawing/2014/main" id="{D5C2FEA5-1CE0-AD45-8C0D-293A4B9481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0488" y="3197226"/>
            <a:ext cx="27305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697" name="Rectangle 9">
            <a:extLst>
              <a:ext uri="{FF2B5EF4-FFF2-40B4-BE49-F238E27FC236}">
                <a16:creationId xmlns:a16="http://schemas.microsoft.com/office/drawing/2014/main" id="{DBD937A5-3168-334E-B145-79BC331A84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1" y="3733801"/>
            <a:ext cx="1063625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698" name="Rectangle 10">
            <a:extLst>
              <a:ext uri="{FF2B5EF4-FFF2-40B4-BE49-F238E27FC236}">
                <a16:creationId xmlns:a16="http://schemas.microsoft.com/office/drawing/2014/main" id="{66ECFEBB-E3A7-4F43-8B1D-BBD931280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063" y="3733801"/>
            <a:ext cx="1039812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699" name="Rectangle 11">
            <a:extLst>
              <a:ext uri="{FF2B5EF4-FFF2-40B4-BE49-F238E27FC236}">
                <a16:creationId xmlns:a16="http://schemas.microsoft.com/office/drawing/2014/main" id="{27EA2AD3-A2A9-5D46-939E-44C7E4A55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3588" y="3733801"/>
            <a:ext cx="1065212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00" name="Rectangle 12">
            <a:extLst>
              <a:ext uri="{FF2B5EF4-FFF2-40B4-BE49-F238E27FC236}">
                <a16:creationId xmlns:a16="http://schemas.microsoft.com/office/drawing/2014/main" id="{3EBC0F19-FE24-F14E-9D87-0143542B17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1626" y="3733801"/>
            <a:ext cx="1039813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01" name="Line 13">
            <a:extLst>
              <a:ext uri="{FF2B5EF4-FFF2-40B4-BE49-F238E27FC236}">
                <a16:creationId xmlns:a16="http://schemas.microsoft.com/office/drawing/2014/main" id="{48D2DC25-A8FE-ED45-8B56-3A231D99F56A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6800" y="3603625"/>
            <a:ext cx="238125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02" name="Line 14">
            <a:extLst>
              <a:ext uri="{FF2B5EF4-FFF2-40B4-BE49-F238E27FC236}">
                <a16:creationId xmlns:a16="http://schemas.microsoft.com/office/drawing/2014/main" id="{08789BC1-7BB5-4145-A694-CD6B4A1433E3}"/>
              </a:ext>
            </a:extLst>
          </p:cNvPr>
          <p:cNvSpPr>
            <a:spLocks noChangeShapeType="1"/>
          </p:cNvSpPr>
          <p:nvPr/>
        </p:nvSpPr>
        <p:spPr bwMode="auto">
          <a:xfrm>
            <a:off x="4883150" y="3159125"/>
            <a:ext cx="236220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03" name="Line 15">
            <a:extLst>
              <a:ext uri="{FF2B5EF4-FFF2-40B4-BE49-F238E27FC236}">
                <a16:creationId xmlns:a16="http://schemas.microsoft.com/office/drawing/2014/main" id="{E24D1C4D-1DA7-2841-9B04-24E3AC7247AB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2814" y="3159125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04" name="Line 16">
            <a:extLst>
              <a:ext uri="{FF2B5EF4-FFF2-40B4-BE49-F238E27FC236}">
                <a16:creationId xmlns:a16="http://schemas.microsoft.com/office/drawing/2014/main" id="{9413D53C-0B57-5843-8C72-55C2076E2861}"/>
              </a:ext>
            </a:extLst>
          </p:cNvPr>
          <p:cNvSpPr>
            <a:spLocks noChangeShapeType="1"/>
          </p:cNvSpPr>
          <p:nvPr/>
        </p:nvSpPr>
        <p:spPr bwMode="auto">
          <a:xfrm>
            <a:off x="4887914" y="3146425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05" name="Freeform 17">
            <a:extLst>
              <a:ext uri="{FF2B5EF4-FFF2-40B4-BE49-F238E27FC236}">
                <a16:creationId xmlns:a16="http://schemas.microsoft.com/office/drawing/2014/main" id="{175E2FDA-B57A-1F40-A8E4-2390E9744740}"/>
              </a:ext>
            </a:extLst>
          </p:cNvPr>
          <p:cNvSpPr>
            <a:spLocks/>
          </p:cNvSpPr>
          <p:nvPr/>
        </p:nvSpPr>
        <p:spPr bwMode="auto">
          <a:xfrm>
            <a:off x="3135314" y="4046539"/>
            <a:ext cx="377825" cy="376237"/>
          </a:xfrm>
          <a:custGeom>
            <a:avLst/>
            <a:gdLst>
              <a:gd name="T0" fmla="*/ 32 w 238"/>
              <a:gd name="T1" fmla="*/ 237 h 237"/>
              <a:gd name="T2" fmla="*/ 206 w 238"/>
              <a:gd name="T3" fmla="*/ 237 h 237"/>
              <a:gd name="T4" fmla="*/ 216 w 238"/>
              <a:gd name="T5" fmla="*/ 236 h 237"/>
              <a:gd name="T6" fmla="*/ 225 w 238"/>
              <a:gd name="T7" fmla="*/ 232 h 237"/>
              <a:gd name="T8" fmla="*/ 232 w 238"/>
              <a:gd name="T9" fmla="*/ 224 h 237"/>
              <a:gd name="T10" fmla="*/ 236 w 238"/>
              <a:gd name="T11" fmla="*/ 216 h 237"/>
              <a:gd name="T12" fmla="*/ 238 w 238"/>
              <a:gd name="T13" fmla="*/ 206 h 237"/>
              <a:gd name="T14" fmla="*/ 238 w 238"/>
              <a:gd name="T15" fmla="*/ 30 h 237"/>
              <a:gd name="T16" fmla="*/ 236 w 238"/>
              <a:gd name="T17" fmla="*/ 21 h 237"/>
              <a:gd name="T18" fmla="*/ 232 w 238"/>
              <a:gd name="T19" fmla="*/ 12 h 237"/>
              <a:gd name="T20" fmla="*/ 225 w 238"/>
              <a:gd name="T21" fmla="*/ 6 h 237"/>
              <a:gd name="T22" fmla="*/ 216 w 238"/>
              <a:gd name="T23" fmla="*/ 1 h 237"/>
              <a:gd name="T24" fmla="*/ 206 w 238"/>
              <a:gd name="T25" fmla="*/ 0 h 237"/>
              <a:gd name="T26" fmla="*/ 32 w 238"/>
              <a:gd name="T27" fmla="*/ 0 h 237"/>
              <a:gd name="T28" fmla="*/ 22 w 238"/>
              <a:gd name="T29" fmla="*/ 1 h 237"/>
              <a:gd name="T30" fmla="*/ 12 w 238"/>
              <a:gd name="T31" fmla="*/ 6 h 237"/>
              <a:gd name="T32" fmla="*/ 6 w 238"/>
              <a:gd name="T33" fmla="*/ 12 h 237"/>
              <a:gd name="T34" fmla="*/ 2 w 238"/>
              <a:gd name="T35" fmla="*/ 21 h 237"/>
              <a:gd name="T36" fmla="*/ 0 w 238"/>
              <a:gd name="T37" fmla="*/ 30 h 237"/>
              <a:gd name="T38" fmla="*/ 0 w 238"/>
              <a:gd name="T39" fmla="*/ 206 h 237"/>
              <a:gd name="T40" fmla="*/ 2 w 238"/>
              <a:gd name="T41" fmla="*/ 216 h 237"/>
              <a:gd name="T42" fmla="*/ 6 w 238"/>
              <a:gd name="T43" fmla="*/ 224 h 237"/>
              <a:gd name="T44" fmla="*/ 12 w 238"/>
              <a:gd name="T45" fmla="*/ 232 h 237"/>
              <a:gd name="T46" fmla="*/ 22 w 238"/>
              <a:gd name="T47" fmla="*/ 236 h 237"/>
              <a:gd name="T48" fmla="*/ 32 w 238"/>
              <a:gd name="T49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C0C0C0"/>
          </a:solidFill>
          <a:ln w="8001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06" name="Rectangle 18">
            <a:extLst>
              <a:ext uri="{FF2B5EF4-FFF2-40B4-BE49-F238E27FC236}">
                <a16:creationId xmlns:a16="http://schemas.microsoft.com/office/drawing/2014/main" id="{66B6F662-0258-1542-B54A-C2BA18F0C4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5289" y="3944938"/>
            <a:ext cx="122237" cy="6794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07" name="Rectangle 19">
            <a:extLst>
              <a:ext uri="{FF2B5EF4-FFF2-40B4-BE49-F238E27FC236}">
                <a16:creationId xmlns:a16="http://schemas.microsoft.com/office/drawing/2014/main" id="{96B91E43-37CF-2941-81FF-AC129A59A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0925" y="3944938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08" name="Freeform 20">
            <a:extLst>
              <a:ext uri="{FF2B5EF4-FFF2-40B4-BE49-F238E27FC236}">
                <a16:creationId xmlns:a16="http://schemas.microsoft.com/office/drawing/2014/main" id="{7CC34FC1-2E82-C04F-AFEF-BA890A039B02}"/>
              </a:ext>
            </a:extLst>
          </p:cNvPr>
          <p:cNvSpPr>
            <a:spLocks/>
          </p:cNvSpPr>
          <p:nvPr/>
        </p:nvSpPr>
        <p:spPr bwMode="auto">
          <a:xfrm>
            <a:off x="3151189" y="4545014"/>
            <a:ext cx="358775" cy="331787"/>
          </a:xfrm>
          <a:custGeom>
            <a:avLst/>
            <a:gdLst>
              <a:gd name="T0" fmla="*/ 0 w 226"/>
              <a:gd name="T1" fmla="*/ 105 h 209"/>
              <a:gd name="T2" fmla="*/ 2 w 226"/>
              <a:gd name="T3" fmla="*/ 87 h 209"/>
              <a:gd name="T4" fmla="*/ 6 w 226"/>
              <a:gd name="T5" fmla="*/ 71 h 209"/>
              <a:gd name="T6" fmla="*/ 13 w 226"/>
              <a:gd name="T7" fmla="*/ 55 h 209"/>
              <a:gd name="T8" fmla="*/ 23 w 226"/>
              <a:gd name="T9" fmla="*/ 40 h 209"/>
              <a:gd name="T10" fmla="*/ 37 w 226"/>
              <a:gd name="T11" fmla="*/ 27 h 209"/>
              <a:gd name="T12" fmla="*/ 51 w 226"/>
              <a:gd name="T13" fmla="*/ 17 h 209"/>
              <a:gd name="T14" fmla="*/ 67 w 226"/>
              <a:gd name="T15" fmla="*/ 8 h 209"/>
              <a:gd name="T16" fmla="*/ 85 w 226"/>
              <a:gd name="T17" fmla="*/ 2 h 209"/>
              <a:gd name="T18" fmla="*/ 103 w 226"/>
              <a:gd name="T19" fmla="*/ 0 h 209"/>
              <a:gd name="T20" fmla="*/ 122 w 226"/>
              <a:gd name="T21" fmla="*/ 0 h 209"/>
              <a:gd name="T22" fmla="*/ 140 w 226"/>
              <a:gd name="T23" fmla="*/ 2 h 209"/>
              <a:gd name="T24" fmla="*/ 158 w 226"/>
              <a:gd name="T25" fmla="*/ 8 h 209"/>
              <a:gd name="T26" fmla="*/ 175 w 226"/>
              <a:gd name="T27" fmla="*/ 17 h 209"/>
              <a:gd name="T28" fmla="*/ 189 w 226"/>
              <a:gd name="T29" fmla="*/ 27 h 209"/>
              <a:gd name="T30" fmla="*/ 202 w 226"/>
              <a:gd name="T31" fmla="*/ 40 h 209"/>
              <a:gd name="T32" fmla="*/ 212 w 226"/>
              <a:gd name="T33" fmla="*/ 55 h 209"/>
              <a:gd name="T34" fmla="*/ 219 w 226"/>
              <a:gd name="T35" fmla="*/ 71 h 209"/>
              <a:gd name="T36" fmla="*/ 224 w 226"/>
              <a:gd name="T37" fmla="*/ 87 h 209"/>
              <a:gd name="T38" fmla="*/ 226 w 226"/>
              <a:gd name="T39" fmla="*/ 105 h 209"/>
              <a:gd name="T40" fmla="*/ 224 w 226"/>
              <a:gd name="T41" fmla="*/ 122 h 209"/>
              <a:gd name="T42" fmla="*/ 219 w 226"/>
              <a:gd name="T43" fmla="*/ 139 h 209"/>
              <a:gd name="T44" fmla="*/ 212 w 226"/>
              <a:gd name="T45" fmla="*/ 155 h 209"/>
              <a:gd name="T46" fmla="*/ 202 w 226"/>
              <a:gd name="T47" fmla="*/ 169 h 209"/>
              <a:gd name="T48" fmla="*/ 189 w 226"/>
              <a:gd name="T49" fmla="*/ 182 h 209"/>
              <a:gd name="T50" fmla="*/ 175 w 226"/>
              <a:gd name="T51" fmla="*/ 193 h 209"/>
              <a:gd name="T52" fmla="*/ 158 w 226"/>
              <a:gd name="T53" fmla="*/ 201 h 209"/>
              <a:gd name="T54" fmla="*/ 140 w 226"/>
              <a:gd name="T55" fmla="*/ 206 h 209"/>
              <a:gd name="T56" fmla="*/ 122 w 226"/>
              <a:gd name="T57" fmla="*/ 209 h 209"/>
              <a:gd name="T58" fmla="*/ 103 w 226"/>
              <a:gd name="T59" fmla="*/ 209 h 209"/>
              <a:gd name="T60" fmla="*/ 85 w 226"/>
              <a:gd name="T61" fmla="*/ 206 h 209"/>
              <a:gd name="T62" fmla="*/ 67 w 226"/>
              <a:gd name="T63" fmla="*/ 201 h 209"/>
              <a:gd name="T64" fmla="*/ 51 w 226"/>
              <a:gd name="T65" fmla="*/ 193 h 209"/>
              <a:gd name="T66" fmla="*/ 37 w 226"/>
              <a:gd name="T67" fmla="*/ 182 h 209"/>
              <a:gd name="T68" fmla="*/ 23 w 226"/>
              <a:gd name="T69" fmla="*/ 169 h 209"/>
              <a:gd name="T70" fmla="*/ 13 w 226"/>
              <a:gd name="T71" fmla="*/ 155 h 209"/>
              <a:gd name="T72" fmla="*/ 6 w 226"/>
              <a:gd name="T73" fmla="*/ 139 h 209"/>
              <a:gd name="T74" fmla="*/ 2 w 226"/>
              <a:gd name="T75" fmla="*/ 122 h 209"/>
              <a:gd name="T76" fmla="*/ 0 w 226"/>
              <a:gd name="T77" fmla="*/ 105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09" name="Rectangle 21">
            <a:extLst>
              <a:ext uri="{FF2B5EF4-FFF2-40B4-BE49-F238E27FC236}">
                <a16:creationId xmlns:a16="http://schemas.microsoft.com/office/drawing/2014/main" id="{A148E39A-9E6A-6B4E-ADBE-1E99B27AE6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4665664"/>
            <a:ext cx="501650" cy="10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10" name="Rectangle 22">
            <a:extLst>
              <a:ext uri="{FF2B5EF4-FFF2-40B4-BE49-F238E27FC236}">
                <a16:creationId xmlns:a16="http://schemas.microsoft.com/office/drawing/2014/main" id="{EF6B0B83-2417-E343-9574-039194BCF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4775200"/>
            <a:ext cx="501650" cy="306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11" name="Line 23">
            <a:extLst>
              <a:ext uri="{FF2B5EF4-FFF2-40B4-BE49-F238E27FC236}">
                <a16:creationId xmlns:a16="http://schemas.microsoft.com/office/drawing/2014/main" id="{7F46940D-D316-C74B-9C4F-E9CCEF0E0164}"/>
              </a:ext>
            </a:extLst>
          </p:cNvPr>
          <p:cNvSpPr>
            <a:spLocks noChangeShapeType="1"/>
          </p:cNvSpPr>
          <p:nvPr/>
        </p:nvSpPr>
        <p:spPr bwMode="auto">
          <a:xfrm>
            <a:off x="2990850" y="4773614"/>
            <a:ext cx="685800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12" name="Line 24">
            <a:extLst>
              <a:ext uri="{FF2B5EF4-FFF2-40B4-BE49-F238E27FC236}">
                <a16:creationId xmlns:a16="http://schemas.microsoft.com/office/drawing/2014/main" id="{F43FB92A-01DC-D941-9CF4-1CD378050067}"/>
              </a:ext>
            </a:extLst>
          </p:cNvPr>
          <p:cNvSpPr>
            <a:spLocks noChangeShapeType="1"/>
          </p:cNvSpPr>
          <p:nvPr/>
        </p:nvSpPr>
        <p:spPr bwMode="auto">
          <a:xfrm>
            <a:off x="3162301" y="4660900"/>
            <a:ext cx="334963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13" name="Line 25">
            <a:extLst>
              <a:ext uri="{FF2B5EF4-FFF2-40B4-BE49-F238E27FC236}">
                <a16:creationId xmlns:a16="http://schemas.microsoft.com/office/drawing/2014/main" id="{382DAFE6-5D70-1D41-BBE9-5E68B2E538A8}"/>
              </a:ext>
            </a:extLst>
          </p:cNvPr>
          <p:cNvSpPr>
            <a:spLocks noChangeShapeType="1"/>
          </p:cNvSpPr>
          <p:nvPr/>
        </p:nvSpPr>
        <p:spPr bwMode="auto">
          <a:xfrm>
            <a:off x="3775075" y="4056064"/>
            <a:ext cx="1588" cy="3762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14" name="Line 26">
            <a:extLst>
              <a:ext uri="{FF2B5EF4-FFF2-40B4-BE49-F238E27FC236}">
                <a16:creationId xmlns:a16="http://schemas.microsoft.com/office/drawing/2014/main" id="{87498C29-003D-2C44-8FB2-DB9BB811160D}"/>
              </a:ext>
            </a:extLst>
          </p:cNvPr>
          <p:cNvSpPr>
            <a:spLocks noChangeShapeType="1"/>
          </p:cNvSpPr>
          <p:nvPr/>
        </p:nvSpPr>
        <p:spPr bwMode="auto">
          <a:xfrm>
            <a:off x="3775075" y="4048126"/>
            <a:ext cx="50800" cy="1000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15" name="Line 27">
            <a:extLst>
              <a:ext uri="{FF2B5EF4-FFF2-40B4-BE49-F238E27FC236}">
                <a16:creationId xmlns:a16="http://schemas.microsoft.com/office/drawing/2014/main" id="{B555638C-A994-264F-8201-67360BF9664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75075" y="4340226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16" name="Line 28">
            <a:extLst>
              <a:ext uri="{FF2B5EF4-FFF2-40B4-BE49-F238E27FC236}">
                <a16:creationId xmlns:a16="http://schemas.microsoft.com/office/drawing/2014/main" id="{207AF2B7-C10D-D44F-9359-C8191B7B70AD}"/>
              </a:ext>
            </a:extLst>
          </p:cNvPr>
          <p:cNvSpPr>
            <a:spLocks noChangeShapeType="1"/>
          </p:cNvSpPr>
          <p:nvPr/>
        </p:nvSpPr>
        <p:spPr bwMode="auto">
          <a:xfrm>
            <a:off x="3825875" y="4154489"/>
            <a:ext cx="1588" cy="1857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17" name="Rectangle 29">
            <a:extLst>
              <a:ext uri="{FF2B5EF4-FFF2-40B4-BE49-F238E27FC236}">
                <a16:creationId xmlns:a16="http://schemas.microsoft.com/office/drawing/2014/main" id="{97404BE2-0618-6241-9340-184C5DA0F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3876" y="3789364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18" name="Line 30">
            <a:extLst>
              <a:ext uri="{FF2B5EF4-FFF2-40B4-BE49-F238E27FC236}">
                <a16:creationId xmlns:a16="http://schemas.microsoft.com/office/drawing/2014/main" id="{BE59D2A3-13B5-7149-9EAD-740D960AD5DB}"/>
              </a:ext>
            </a:extLst>
          </p:cNvPr>
          <p:cNvSpPr>
            <a:spLocks noChangeShapeType="1"/>
          </p:cNvSpPr>
          <p:nvPr/>
        </p:nvSpPr>
        <p:spPr bwMode="auto">
          <a:xfrm>
            <a:off x="3243264" y="3789363"/>
            <a:ext cx="1587" cy="936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19" name="Line 31">
            <a:extLst>
              <a:ext uri="{FF2B5EF4-FFF2-40B4-BE49-F238E27FC236}">
                <a16:creationId xmlns:a16="http://schemas.microsoft.com/office/drawing/2014/main" id="{C5D2D22B-4740-FD42-8A1F-7D6B3256E43C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3789364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20" name="Rectangle 32">
            <a:extLst>
              <a:ext uri="{FF2B5EF4-FFF2-40B4-BE49-F238E27FC236}">
                <a16:creationId xmlns:a16="http://schemas.microsoft.com/office/drawing/2014/main" id="{A446B563-D996-644B-9EC5-66599BFEF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2150" y="3962401"/>
            <a:ext cx="184150" cy="55563"/>
          </a:xfrm>
          <a:prstGeom prst="rect">
            <a:avLst/>
          </a:prstGeom>
          <a:solidFill>
            <a:srgbClr val="C0C0C0"/>
          </a:solidFill>
          <a:ln w="8001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21" name="Rectangle 33">
            <a:extLst>
              <a:ext uri="{FF2B5EF4-FFF2-40B4-BE49-F238E27FC236}">
                <a16:creationId xmlns:a16="http://schemas.microsoft.com/office/drawing/2014/main" id="{D7F04859-BCBD-1747-86A6-4D73D909AA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5451" y="3270250"/>
            <a:ext cx="85725" cy="2730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22" name="Rectangle 34">
            <a:extLst>
              <a:ext uri="{FF2B5EF4-FFF2-40B4-BE49-F238E27FC236}">
                <a16:creationId xmlns:a16="http://schemas.microsoft.com/office/drawing/2014/main" id="{A677201C-B01C-9745-A25A-ED70A7EB5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5551" y="3368675"/>
            <a:ext cx="73025" cy="16510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23" name="Rectangle 35">
            <a:extLst>
              <a:ext uri="{FF2B5EF4-FFF2-40B4-BE49-F238E27FC236}">
                <a16:creationId xmlns:a16="http://schemas.microsoft.com/office/drawing/2014/main" id="{F226A24D-E2F1-034E-A914-722706E87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0401" y="3463926"/>
            <a:ext cx="85725" cy="79375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24" name="Rectangle 36">
            <a:extLst>
              <a:ext uri="{FF2B5EF4-FFF2-40B4-BE49-F238E27FC236}">
                <a16:creationId xmlns:a16="http://schemas.microsoft.com/office/drawing/2014/main" id="{188CA5AA-9CA8-8D4C-8928-6451C0C0E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8589" y="3270251"/>
            <a:ext cx="185737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25" name="Line 37">
            <a:extLst>
              <a:ext uri="{FF2B5EF4-FFF2-40B4-BE49-F238E27FC236}">
                <a16:creationId xmlns:a16="http://schemas.microsoft.com/office/drawing/2014/main" id="{DFA1F2DC-C3D2-4444-9430-D5B9378C8E26}"/>
              </a:ext>
            </a:extLst>
          </p:cNvPr>
          <p:cNvSpPr>
            <a:spLocks noChangeShapeType="1"/>
          </p:cNvSpPr>
          <p:nvPr/>
        </p:nvSpPr>
        <p:spPr bwMode="auto">
          <a:xfrm>
            <a:off x="52705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26" name="Line 38">
            <a:extLst>
              <a:ext uri="{FF2B5EF4-FFF2-40B4-BE49-F238E27FC236}">
                <a16:creationId xmlns:a16="http://schemas.microsoft.com/office/drawing/2014/main" id="{4B991F68-C0B2-324C-B7FD-036646DFF591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241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27" name="Rectangle 39">
            <a:extLst>
              <a:ext uri="{FF2B5EF4-FFF2-40B4-BE49-F238E27FC236}">
                <a16:creationId xmlns:a16="http://schemas.microsoft.com/office/drawing/2014/main" id="{94979E5D-3F51-6543-8376-7CE347F53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1189" y="3270251"/>
            <a:ext cx="185737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28" name="Line 40">
            <a:extLst>
              <a:ext uri="{FF2B5EF4-FFF2-40B4-BE49-F238E27FC236}">
                <a16:creationId xmlns:a16="http://schemas.microsoft.com/office/drawing/2014/main" id="{63F69A9C-FCAD-F141-81C6-A5F5762AB7C2}"/>
              </a:ext>
            </a:extLst>
          </p:cNvPr>
          <p:cNvSpPr>
            <a:spLocks noChangeShapeType="1"/>
          </p:cNvSpPr>
          <p:nvPr/>
        </p:nvSpPr>
        <p:spPr bwMode="auto">
          <a:xfrm>
            <a:off x="57531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29" name="Line 41">
            <a:extLst>
              <a:ext uri="{FF2B5EF4-FFF2-40B4-BE49-F238E27FC236}">
                <a16:creationId xmlns:a16="http://schemas.microsoft.com/office/drawing/2014/main" id="{42DCFC59-88C5-A44D-A67F-B3CA46F2C61E}"/>
              </a:ext>
            </a:extLst>
          </p:cNvPr>
          <p:cNvSpPr>
            <a:spLocks noChangeShapeType="1"/>
          </p:cNvSpPr>
          <p:nvPr/>
        </p:nvSpPr>
        <p:spPr bwMode="auto">
          <a:xfrm>
            <a:off x="581501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0" name="Rectangle 42">
            <a:extLst>
              <a:ext uri="{FF2B5EF4-FFF2-40B4-BE49-F238E27FC236}">
                <a16:creationId xmlns:a16="http://schemas.microsoft.com/office/drawing/2014/main" id="{069F0784-A635-304F-8166-888D50D16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3451" y="3270251"/>
            <a:ext cx="246063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1" name="Line 43">
            <a:extLst>
              <a:ext uri="{FF2B5EF4-FFF2-40B4-BE49-F238E27FC236}">
                <a16:creationId xmlns:a16="http://schemas.microsoft.com/office/drawing/2014/main" id="{13BCC412-229D-0747-A699-192AA671D1F0}"/>
              </a:ext>
            </a:extLst>
          </p:cNvPr>
          <p:cNvSpPr>
            <a:spLocks noChangeShapeType="1"/>
          </p:cNvSpPr>
          <p:nvPr/>
        </p:nvSpPr>
        <p:spPr bwMode="auto">
          <a:xfrm>
            <a:off x="607536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2" name="Line 44">
            <a:extLst>
              <a:ext uri="{FF2B5EF4-FFF2-40B4-BE49-F238E27FC236}">
                <a16:creationId xmlns:a16="http://schemas.microsoft.com/office/drawing/2014/main" id="{01DF6126-495C-294F-921A-4521E5E2FB90}"/>
              </a:ext>
            </a:extLst>
          </p:cNvPr>
          <p:cNvSpPr>
            <a:spLocks noChangeShapeType="1"/>
          </p:cNvSpPr>
          <p:nvPr/>
        </p:nvSpPr>
        <p:spPr bwMode="auto">
          <a:xfrm>
            <a:off x="6137275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3" name="Line 45">
            <a:extLst>
              <a:ext uri="{FF2B5EF4-FFF2-40B4-BE49-F238E27FC236}">
                <a16:creationId xmlns:a16="http://schemas.microsoft.com/office/drawing/2014/main" id="{DD870C63-BE9D-414B-A2FA-3C0971D80A3D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760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4" name="Rectangle 46">
            <a:extLst>
              <a:ext uri="{FF2B5EF4-FFF2-40B4-BE49-F238E27FC236}">
                <a16:creationId xmlns:a16="http://schemas.microsoft.com/office/drawing/2014/main" id="{5E59D4F3-9580-E94B-8B08-60C0101D92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6038" y="3270251"/>
            <a:ext cx="247650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5" name="Line 47">
            <a:extLst>
              <a:ext uri="{FF2B5EF4-FFF2-40B4-BE49-F238E27FC236}">
                <a16:creationId xmlns:a16="http://schemas.microsoft.com/office/drawing/2014/main" id="{082AF290-BA50-1940-823F-F04E93E950CB}"/>
              </a:ext>
            </a:extLst>
          </p:cNvPr>
          <p:cNvSpPr>
            <a:spLocks noChangeShapeType="1"/>
          </p:cNvSpPr>
          <p:nvPr/>
        </p:nvSpPr>
        <p:spPr bwMode="auto">
          <a:xfrm>
            <a:off x="6457950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6" name="Line 48">
            <a:extLst>
              <a:ext uri="{FF2B5EF4-FFF2-40B4-BE49-F238E27FC236}">
                <a16:creationId xmlns:a16="http://schemas.microsoft.com/office/drawing/2014/main" id="{75DB2066-DD64-2042-B171-FA56EE5DA3E5}"/>
              </a:ext>
            </a:extLst>
          </p:cNvPr>
          <p:cNvSpPr>
            <a:spLocks noChangeShapeType="1"/>
          </p:cNvSpPr>
          <p:nvPr/>
        </p:nvSpPr>
        <p:spPr bwMode="auto">
          <a:xfrm>
            <a:off x="6519864" y="3270251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7" name="Line 49">
            <a:extLst>
              <a:ext uri="{FF2B5EF4-FFF2-40B4-BE49-F238E27FC236}">
                <a16:creationId xmlns:a16="http://schemas.microsoft.com/office/drawing/2014/main" id="{16C1870E-EEDF-9043-A0D2-53FF43BE2352}"/>
              </a:ext>
            </a:extLst>
          </p:cNvPr>
          <p:cNvSpPr>
            <a:spLocks noChangeShapeType="1"/>
          </p:cNvSpPr>
          <p:nvPr/>
        </p:nvSpPr>
        <p:spPr bwMode="auto">
          <a:xfrm>
            <a:off x="6581775" y="3270251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8" name="Rectangle 50">
            <a:extLst>
              <a:ext uri="{FF2B5EF4-FFF2-40B4-BE49-F238E27FC236}">
                <a16:creationId xmlns:a16="http://schemas.microsoft.com/office/drawing/2014/main" id="{3AFC460B-E0ED-864A-8439-2398D894B0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8563" y="3468689"/>
            <a:ext cx="87312" cy="7778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39" name="Rectangle 51">
            <a:extLst>
              <a:ext uri="{FF2B5EF4-FFF2-40B4-BE49-F238E27FC236}">
                <a16:creationId xmlns:a16="http://schemas.microsoft.com/office/drawing/2014/main" id="{0C82A71B-FE6B-DA4D-8765-566620D10C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3351" y="3467100"/>
            <a:ext cx="85725" cy="77788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40" name="Rectangle 52">
            <a:extLst>
              <a:ext uri="{FF2B5EF4-FFF2-40B4-BE49-F238E27FC236}">
                <a16:creationId xmlns:a16="http://schemas.microsoft.com/office/drawing/2014/main" id="{62F46254-A1D9-C74E-9AA1-68C3294EC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2988" y="3382964"/>
            <a:ext cx="38100" cy="14763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41" name="Freeform 53">
            <a:extLst>
              <a:ext uri="{FF2B5EF4-FFF2-40B4-BE49-F238E27FC236}">
                <a16:creationId xmlns:a16="http://schemas.microsoft.com/office/drawing/2014/main" id="{9D67FD86-1808-0C4E-8720-75134C21CA39}"/>
              </a:ext>
            </a:extLst>
          </p:cNvPr>
          <p:cNvSpPr>
            <a:spLocks/>
          </p:cNvSpPr>
          <p:nvPr/>
        </p:nvSpPr>
        <p:spPr bwMode="auto">
          <a:xfrm>
            <a:off x="6489701" y="3368675"/>
            <a:ext cx="61913" cy="63500"/>
          </a:xfrm>
          <a:custGeom>
            <a:avLst/>
            <a:gdLst>
              <a:gd name="T0" fmla="*/ 0 w 39"/>
              <a:gd name="T1" fmla="*/ 20 h 40"/>
              <a:gd name="T2" fmla="*/ 1 w 39"/>
              <a:gd name="T3" fmla="*/ 13 h 40"/>
              <a:gd name="T4" fmla="*/ 6 w 39"/>
              <a:gd name="T5" fmla="*/ 6 h 40"/>
              <a:gd name="T6" fmla="*/ 11 w 39"/>
              <a:gd name="T7" fmla="*/ 2 h 40"/>
              <a:gd name="T8" fmla="*/ 19 w 39"/>
              <a:gd name="T9" fmla="*/ 0 h 40"/>
              <a:gd name="T10" fmla="*/ 26 w 39"/>
              <a:gd name="T11" fmla="*/ 2 h 40"/>
              <a:gd name="T12" fmla="*/ 33 w 39"/>
              <a:gd name="T13" fmla="*/ 6 h 40"/>
              <a:gd name="T14" fmla="*/ 37 w 39"/>
              <a:gd name="T15" fmla="*/ 13 h 40"/>
              <a:gd name="T16" fmla="*/ 39 w 39"/>
              <a:gd name="T17" fmla="*/ 20 h 40"/>
              <a:gd name="T18" fmla="*/ 37 w 39"/>
              <a:gd name="T19" fmla="*/ 28 h 40"/>
              <a:gd name="T20" fmla="*/ 33 w 39"/>
              <a:gd name="T21" fmla="*/ 34 h 40"/>
              <a:gd name="T22" fmla="*/ 26 w 39"/>
              <a:gd name="T23" fmla="*/ 38 h 40"/>
              <a:gd name="T24" fmla="*/ 19 w 39"/>
              <a:gd name="T25" fmla="*/ 40 h 40"/>
              <a:gd name="T26" fmla="*/ 11 w 39"/>
              <a:gd name="T27" fmla="*/ 38 h 40"/>
              <a:gd name="T28" fmla="*/ 6 w 39"/>
              <a:gd name="T29" fmla="*/ 34 h 40"/>
              <a:gd name="T30" fmla="*/ 1 w 39"/>
              <a:gd name="T31" fmla="*/ 28 h 40"/>
              <a:gd name="T32" fmla="*/ 0 w 39"/>
              <a:gd name="T33" fmla="*/ 2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9" h="40">
                <a:moveTo>
                  <a:pt x="0" y="20"/>
                </a:moveTo>
                <a:lnTo>
                  <a:pt x="1" y="13"/>
                </a:lnTo>
                <a:lnTo>
                  <a:pt x="6" y="6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3" y="6"/>
                </a:lnTo>
                <a:lnTo>
                  <a:pt x="37" y="13"/>
                </a:lnTo>
                <a:lnTo>
                  <a:pt x="39" y="20"/>
                </a:lnTo>
                <a:lnTo>
                  <a:pt x="37" y="28"/>
                </a:lnTo>
                <a:lnTo>
                  <a:pt x="33" y="34"/>
                </a:lnTo>
                <a:lnTo>
                  <a:pt x="26" y="38"/>
                </a:lnTo>
                <a:lnTo>
                  <a:pt x="19" y="40"/>
                </a:lnTo>
                <a:lnTo>
                  <a:pt x="11" y="38"/>
                </a:lnTo>
                <a:lnTo>
                  <a:pt x="6" y="34"/>
                </a:lnTo>
                <a:lnTo>
                  <a:pt x="1" y="28"/>
                </a:lnTo>
                <a:lnTo>
                  <a:pt x="0" y="20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42" name="Freeform 54">
            <a:extLst>
              <a:ext uri="{FF2B5EF4-FFF2-40B4-BE49-F238E27FC236}">
                <a16:creationId xmlns:a16="http://schemas.microsoft.com/office/drawing/2014/main" id="{9B8C296E-5359-8C46-BA07-DD687F133A3C}"/>
              </a:ext>
            </a:extLst>
          </p:cNvPr>
          <p:cNvSpPr>
            <a:spLocks/>
          </p:cNvSpPr>
          <p:nvPr/>
        </p:nvSpPr>
        <p:spPr bwMode="auto">
          <a:xfrm>
            <a:off x="5270501" y="3419476"/>
            <a:ext cx="61913" cy="61913"/>
          </a:xfrm>
          <a:custGeom>
            <a:avLst/>
            <a:gdLst>
              <a:gd name="T0" fmla="*/ 0 w 39"/>
              <a:gd name="T1" fmla="*/ 19 h 39"/>
              <a:gd name="T2" fmla="*/ 1 w 39"/>
              <a:gd name="T3" fmla="*/ 12 h 39"/>
              <a:gd name="T4" fmla="*/ 5 w 39"/>
              <a:gd name="T5" fmla="*/ 6 h 39"/>
              <a:gd name="T6" fmla="*/ 12 w 39"/>
              <a:gd name="T7" fmla="*/ 2 h 39"/>
              <a:gd name="T8" fmla="*/ 20 w 39"/>
              <a:gd name="T9" fmla="*/ 0 h 39"/>
              <a:gd name="T10" fmla="*/ 27 w 39"/>
              <a:gd name="T11" fmla="*/ 2 h 39"/>
              <a:gd name="T12" fmla="*/ 33 w 39"/>
              <a:gd name="T13" fmla="*/ 6 h 39"/>
              <a:gd name="T14" fmla="*/ 37 w 39"/>
              <a:gd name="T15" fmla="*/ 12 h 39"/>
              <a:gd name="T16" fmla="*/ 39 w 39"/>
              <a:gd name="T17" fmla="*/ 19 h 39"/>
              <a:gd name="T18" fmla="*/ 37 w 39"/>
              <a:gd name="T19" fmla="*/ 27 h 39"/>
              <a:gd name="T20" fmla="*/ 33 w 39"/>
              <a:gd name="T21" fmla="*/ 33 h 39"/>
              <a:gd name="T22" fmla="*/ 27 w 39"/>
              <a:gd name="T23" fmla="*/ 37 h 39"/>
              <a:gd name="T24" fmla="*/ 20 w 39"/>
              <a:gd name="T25" fmla="*/ 39 h 39"/>
              <a:gd name="T26" fmla="*/ 12 w 39"/>
              <a:gd name="T27" fmla="*/ 37 h 39"/>
              <a:gd name="T28" fmla="*/ 5 w 39"/>
              <a:gd name="T29" fmla="*/ 33 h 39"/>
              <a:gd name="T30" fmla="*/ 1 w 39"/>
              <a:gd name="T31" fmla="*/ 27 h 39"/>
              <a:gd name="T32" fmla="*/ 0 w 39"/>
              <a:gd name="T33" fmla="*/ 1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9" h="39">
                <a:moveTo>
                  <a:pt x="0" y="19"/>
                </a:moveTo>
                <a:lnTo>
                  <a:pt x="1" y="12"/>
                </a:lnTo>
                <a:lnTo>
                  <a:pt x="5" y="6"/>
                </a:lnTo>
                <a:lnTo>
                  <a:pt x="12" y="2"/>
                </a:lnTo>
                <a:lnTo>
                  <a:pt x="20" y="0"/>
                </a:lnTo>
                <a:lnTo>
                  <a:pt x="27" y="2"/>
                </a:lnTo>
                <a:lnTo>
                  <a:pt x="33" y="6"/>
                </a:lnTo>
                <a:lnTo>
                  <a:pt x="37" y="12"/>
                </a:lnTo>
                <a:lnTo>
                  <a:pt x="39" y="19"/>
                </a:lnTo>
                <a:lnTo>
                  <a:pt x="37" y="27"/>
                </a:lnTo>
                <a:lnTo>
                  <a:pt x="33" y="33"/>
                </a:lnTo>
                <a:lnTo>
                  <a:pt x="27" y="37"/>
                </a:lnTo>
                <a:lnTo>
                  <a:pt x="20" y="39"/>
                </a:lnTo>
                <a:lnTo>
                  <a:pt x="12" y="37"/>
                </a:lnTo>
                <a:lnTo>
                  <a:pt x="5" y="33"/>
                </a:lnTo>
                <a:lnTo>
                  <a:pt x="1" y="27"/>
                </a:lnTo>
                <a:lnTo>
                  <a:pt x="0" y="19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43" name="Line 55">
            <a:extLst>
              <a:ext uri="{FF2B5EF4-FFF2-40B4-BE49-F238E27FC236}">
                <a16:creationId xmlns:a16="http://schemas.microsoft.com/office/drawing/2014/main" id="{86DF4000-E882-8942-A385-253AB9C09C75}"/>
              </a:ext>
            </a:extLst>
          </p:cNvPr>
          <p:cNvSpPr>
            <a:spLocks noChangeShapeType="1"/>
          </p:cNvSpPr>
          <p:nvPr/>
        </p:nvSpPr>
        <p:spPr bwMode="auto">
          <a:xfrm>
            <a:off x="5302250" y="3338513"/>
            <a:ext cx="1588" cy="809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44" name="Line 56">
            <a:extLst>
              <a:ext uri="{FF2B5EF4-FFF2-40B4-BE49-F238E27FC236}">
                <a16:creationId xmlns:a16="http://schemas.microsoft.com/office/drawing/2014/main" id="{94DEBE7B-011F-5A40-8E07-6E78BD9B9074}"/>
              </a:ext>
            </a:extLst>
          </p:cNvPr>
          <p:cNvSpPr>
            <a:spLocks noChangeShapeType="1"/>
          </p:cNvSpPr>
          <p:nvPr/>
        </p:nvSpPr>
        <p:spPr bwMode="auto">
          <a:xfrm>
            <a:off x="6519864" y="3332163"/>
            <a:ext cx="1587" cy="365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45" name="Freeform 57">
            <a:extLst>
              <a:ext uri="{FF2B5EF4-FFF2-40B4-BE49-F238E27FC236}">
                <a16:creationId xmlns:a16="http://schemas.microsoft.com/office/drawing/2014/main" id="{E0F59877-11CC-FC49-96D5-6FC59C4FC78E}"/>
              </a:ext>
            </a:extLst>
          </p:cNvPr>
          <p:cNvSpPr>
            <a:spLocks/>
          </p:cNvSpPr>
          <p:nvPr/>
        </p:nvSpPr>
        <p:spPr bwMode="auto">
          <a:xfrm>
            <a:off x="8669339" y="4067175"/>
            <a:ext cx="377825" cy="376238"/>
          </a:xfrm>
          <a:custGeom>
            <a:avLst/>
            <a:gdLst>
              <a:gd name="T0" fmla="*/ 32 w 238"/>
              <a:gd name="T1" fmla="*/ 237 h 237"/>
              <a:gd name="T2" fmla="*/ 206 w 238"/>
              <a:gd name="T3" fmla="*/ 237 h 237"/>
              <a:gd name="T4" fmla="*/ 216 w 238"/>
              <a:gd name="T5" fmla="*/ 236 h 237"/>
              <a:gd name="T6" fmla="*/ 225 w 238"/>
              <a:gd name="T7" fmla="*/ 232 h 237"/>
              <a:gd name="T8" fmla="*/ 232 w 238"/>
              <a:gd name="T9" fmla="*/ 224 h 237"/>
              <a:gd name="T10" fmla="*/ 236 w 238"/>
              <a:gd name="T11" fmla="*/ 216 h 237"/>
              <a:gd name="T12" fmla="*/ 238 w 238"/>
              <a:gd name="T13" fmla="*/ 206 h 237"/>
              <a:gd name="T14" fmla="*/ 238 w 238"/>
              <a:gd name="T15" fmla="*/ 30 h 237"/>
              <a:gd name="T16" fmla="*/ 236 w 238"/>
              <a:gd name="T17" fmla="*/ 21 h 237"/>
              <a:gd name="T18" fmla="*/ 232 w 238"/>
              <a:gd name="T19" fmla="*/ 12 h 237"/>
              <a:gd name="T20" fmla="*/ 225 w 238"/>
              <a:gd name="T21" fmla="*/ 6 h 237"/>
              <a:gd name="T22" fmla="*/ 216 w 238"/>
              <a:gd name="T23" fmla="*/ 1 h 237"/>
              <a:gd name="T24" fmla="*/ 206 w 238"/>
              <a:gd name="T25" fmla="*/ 0 h 237"/>
              <a:gd name="T26" fmla="*/ 32 w 238"/>
              <a:gd name="T27" fmla="*/ 0 h 237"/>
              <a:gd name="T28" fmla="*/ 22 w 238"/>
              <a:gd name="T29" fmla="*/ 1 h 237"/>
              <a:gd name="T30" fmla="*/ 12 w 238"/>
              <a:gd name="T31" fmla="*/ 6 h 237"/>
              <a:gd name="T32" fmla="*/ 6 w 238"/>
              <a:gd name="T33" fmla="*/ 12 h 237"/>
              <a:gd name="T34" fmla="*/ 2 w 238"/>
              <a:gd name="T35" fmla="*/ 21 h 237"/>
              <a:gd name="T36" fmla="*/ 0 w 238"/>
              <a:gd name="T37" fmla="*/ 30 h 237"/>
              <a:gd name="T38" fmla="*/ 0 w 238"/>
              <a:gd name="T39" fmla="*/ 206 h 237"/>
              <a:gd name="T40" fmla="*/ 2 w 238"/>
              <a:gd name="T41" fmla="*/ 216 h 237"/>
              <a:gd name="T42" fmla="*/ 6 w 238"/>
              <a:gd name="T43" fmla="*/ 224 h 237"/>
              <a:gd name="T44" fmla="*/ 12 w 238"/>
              <a:gd name="T45" fmla="*/ 232 h 237"/>
              <a:gd name="T46" fmla="*/ 22 w 238"/>
              <a:gd name="T47" fmla="*/ 236 h 237"/>
              <a:gd name="T48" fmla="*/ 32 w 238"/>
              <a:gd name="T49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C0C0C0"/>
          </a:solidFill>
          <a:ln w="8001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46" name="Rectangle 58">
            <a:extLst>
              <a:ext uri="{FF2B5EF4-FFF2-40B4-BE49-F238E27FC236}">
                <a16:creationId xmlns:a16="http://schemas.microsoft.com/office/drawing/2014/main" id="{EFCED9B4-3E2C-FD4A-A7A1-11910CB0E1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9314" y="3965575"/>
            <a:ext cx="122237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47" name="Rectangle 59">
            <a:extLst>
              <a:ext uri="{FF2B5EF4-FFF2-40B4-BE49-F238E27FC236}">
                <a16:creationId xmlns:a16="http://schemas.microsoft.com/office/drawing/2014/main" id="{4C9C19CE-6878-BF4B-848F-B04C33AC9C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4950" y="3965575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48" name="Freeform 60">
            <a:extLst>
              <a:ext uri="{FF2B5EF4-FFF2-40B4-BE49-F238E27FC236}">
                <a16:creationId xmlns:a16="http://schemas.microsoft.com/office/drawing/2014/main" id="{5AB15E26-A05F-0E40-B881-2E922A9B5587}"/>
              </a:ext>
            </a:extLst>
          </p:cNvPr>
          <p:cNvSpPr>
            <a:spLocks/>
          </p:cNvSpPr>
          <p:nvPr/>
        </p:nvSpPr>
        <p:spPr bwMode="auto">
          <a:xfrm>
            <a:off x="8685214" y="4565650"/>
            <a:ext cx="358775" cy="331788"/>
          </a:xfrm>
          <a:custGeom>
            <a:avLst/>
            <a:gdLst>
              <a:gd name="T0" fmla="*/ 0 w 226"/>
              <a:gd name="T1" fmla="*/ 105 h 209"/>
              <a:gd name="T2" fmla="*/ 2 w 226"/>
              <a:gd name="T3" fmla="*/ 87 h 209"/>
              <a:gd name="T4" fmla="*/ 6 w 226"/>
              <a:gd name="T5" fmla="*/ 71 h 209"/>
              <a:gd name="T6" fmla="*/ 13 w 226"/>
              <a:gd name="T7" fmla="*/ 55 h 209"/>
              <a:gd name="T8" fmla="*/ 23 w 226"/>
              <a:gd name="T9" fmla="*/ 40 h 209"/>
              <a:gd name="T10" fmla="*/ 37 w 226"/>
              <a:gd name="T11" fmla="*/ 27 h 209"/>
              <a:gd name="T12" fmla="*/ 51 w 226"/>
              <a:gd name="T13" fmla="*/ 17 h 209"/>
              <a:gd name="T14" fmla="*/ 67 w 226"/>
              <a:gd name="T15" fmla="*/ 8 h 209"/>
              <a:gd name="T16" fmla="*/ 85 w 226"/>
              <a:gd name="T17" fmla="*/ 2 h 209"/>
              <a:gd name="T18" fmla="*/ 103 w 226"/>
              <a:gd name="T19" fmla="*/ 0 h 209"/>
              <a:gd name="T20" fmla="*/ 122 w 226"/>
              <a:gd name="T21" fmla="*/ 0 h 209"/>
              <a:gd name="T22" fmla="*/ 140 w 226"/>
              <a:gd name="T23" fmla="*/ 2 h 209"/>
              <a:gd name="T24" fmla="*/ 158 w 226"/>
              <a:gd name="T25" fmla="*/ 8 h 209"/>
              <a:gd name="T26" fmla="*/ 175 w 226"/>
              <a:gd name="T27" fmla="*/ 17 h 209"/>
              <a:gd name="T28" fmla="*/ 189 w 226"/>
              <a:gd name="T29" fmla="*/ 27 h 209"/>
              <a:gd name="T30" fmla="*/ 202 w 226"/>
              <a:gd name="T31" fmla="*/ 40 h 209"/>
              <a:gd name="T32" fmla="*/ 212 w 226"/>
              <a:gd name="T33" fmla="*/ 55 h 209"/>
              <a:gd name="T34" fmla="*/ 219 w 226"/>
              <a:gd name="T35" fmla="*/ 71 h 209"/>
              <a:gd name="T36" fmla="*/ 224 w 226"/>
              <a:gd name="T37" fmla="*/ 87 h 209"/>
              <a:gd name="T38" fmla="*/ 226 w 226"/>
              <a:gd name="T39" fmla="*/ 105 h 209"/>
              <a:gd name="T40" fmla="*/ 224 w 226"/>
              <a:gd name="T41" fmla="*/ 122 h 209"/>
              <a:gd name="T42" fmla="*/ 219 w 226"/>
              <a:gd name="T43" fmla="*/ 139 h 209"/>
              <a:gd name="T44" fmla="*/ 212 w 226"/>
              <a:gd name="T45" fmla="*/ 155 h 209"/>
              <a:gd name="T46" fmla="*/ 202 w 226"/>
              <a:gd name="T47" fmla="*/ 169 h 209"/>
              <a:gd name="T48" fmla="*/ 189 w 226"/>
              <a:gd name="T49" fmla="*/ 182 h 209"/>
              <a:gd name="T50" fmla="*/ 175 w 226"/>
              <a:gd name="T51" fmla="*/ 193 h 209"/>
              <a:gd name="T52" fmla="*/ 158 w 226"/>
              <a:gd name="T53" fmla="*/ 201 h 209"/>
              <a:gd name="T54" fmla="*/ 140 w 226"/>
              <a:gd name="T55" fmla="*/ 206 h 209"/>
              <a:gd name="T56" fmla="*/ 122 w 226"/>
              <a:gd name="T57" fmla="*/ 209 h 209"/>
              <a:gd name="T58" fmla="*/ 103 w 226"/>
              <a:gd name="T59" fmla="*/ 209 h 209"/>
              <a:gd name="T60" fmla="*/ 85 w 226"/>
              <a:gd name="T61" fmla="*/ 206 h 209"/>
              <a:gd name="T62" fmla="*/ 67 w 226"/>
              <a:gd name="T63" fmla="*/ 201 h 209"/>
              <a:gd name="T64" fmla="*/ 51 w 226"/>
              <a:gd name="T65" fmla="*/ 193 h 209"/>
              <a:gd name="T66" fmla="*/ 37 w 226"/>
              <a:gd name="T67" fmla="*/ 182 h 209"/>
              <a:gd name="T68" fmla="*/ 23 w 226"/>
              <a:gd name="T69" fmla="*/ 169 h 209"/>
              <a:gd name="T70" fmla="*/ 13 w 226"/>
              <a:gd name="T71" fmla="*/ 155 h 209"/>
              <a:gd name="T72" fmla="*/ 6 w 226"/>
              <a:gd name="T73" fmla="*/ 139 h 209"/>
              <a:gd name="T74" fmla="*/ 2 w 226"/>
              <a:gd name="T75" fmla="*/ 122 h 209"/>
              <a:gd name="T76" fmla="*/ 0 w 226"/>
              <a:gd name="T77" fmla="*/ 105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49" name="Rectangle 61">
            <a:extLst>
              <a:ext uri="{FF2B5EF4-FFF2-40B4-BE49-F238E27FC236}">
                <a16:creationId xmlns:a16="http://schemas.microsoft.com/office/drawing/2014/main" id="{3AF23860-B7FD-0648-BD9F-F0D705B08E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3300" y="4686300"/>
            <a:ext cx="501650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50" name="Line 62">
            <a:extLst>
              <a:ext uri="{FF2B5EF4-FFF2-40B4-BE49-F238E27FC236}">
                <a16:creationId xmlns:a16="http://schemas.microsoft.com/office/drawing/2014/main" id="{696ACA82-CD6C-CC45-AD8F-FF86AFE0E023}"/>
              </a:ext>
            </a:extLst>
          </p:cNvPr>
          <p:cNvSpPr>
            <a:spLocks noChangeShapeType="1"/>
          </p:cNvSpPr>
          <p:nvPr/>
        </p:nvSpPr>
        <p:spPr bwMode="auto">
          <a:xfrm>
            <a:off x="8696326" y="4681539"/>
            <a:ext cx="334963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51" name="Line 63">
            <a:extLst>
              <a:ext uri="{FF2B5EF4-FFF2-40B4-BE49-F238E27FC236}">
                <a16:creationId xmlns:a16="http://schemas.microsoft.com/office/drawing/2014/main" id="{D212C6B1-9F10-A246-974B-080B2C1CEC4C}"/>
              </a:ext>
            </a:extLst>
          </p:cNvPr>
          <p:cNvSpPr>
            <a:spLocks noChangeShapeType="1"/>
          </p:cNvSpPr>
          <p:nvPr/>
        </p:nvSpPr>
        <p:spPr bwMode="auto">
          <a:xfrm>
            <a:off x="9309100" y="4076700"/>
            <a:ext cx="1588" cy="3762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52" name="Line 64">
            <a:extLst>
              <a:ext uri="{FF2B5EF4-FFF2-40B4-BE49-F238E27FC236}">
                <a16:creationId xmlns:a16="http://schemas.microsoft.com/office/drawing/2014/main" id="{B329D810-78EB-AD4F-BA89-F1935ADDE40D}"/>
              </a:ext>
            </a:extLst>
          </p:cNvPr>
          <p:cNvSpPr>
            <a:spLocks noChangeShapeType="1"/>
          </p:cNvSpPr>
          <p:nvPr/>
        </p:nvSpPr>
        <p:spPr bwMode="auto">
          <a:xfrm>
            <a:off x="9309100" y="4068763"/>
            <a:ext cx="50800" cy="1000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53" name="Line 65">
            <a:extLst>
              <a:ext uri="{FF2B5EF4-FFF2-40B4-BE49-F238E27FC236}">
                <a16:creationId xmlns:a16="http://schemas.microsoft.com/office/drawing/2014/main" id="{1C5DF4F6-F8A5-0246-989A-CCEB43F734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309100" y="4360864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54" name="Line 66">
            <a:extLst>
              <a:ext uri="{FF2B5EF4-FFF2-40B4-BE49-F238E27FC236}">
                <a16:creationId xmlns:a16="http://schemas.microsoft.com/office/drawing/2014/main" id="{7C0F7213-BF3D-0C41-AE6A-C9B164550B47}"/>
              </a:ext>
            </a:extLst>
          </p:cNvPr>
          <p:cNvSpPr>
            <a:spLocks noChangeShapeType="1"/>
          </p:cNvSpPr>
          <p:nvPr/>
        </p:nvSpPr>
        <p:spPr bwMode="auto">
          <a:xfrm>
            <a:off x="9359900" y="4175125"/>
            <a:ext cx="1588" cy="1857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55" name="Rectangle 67">
            <a:extLst>
              <a:ext uri="{FF2B5EF4-FFF2-40B4-BE49-F238E27FC236}">
                <a16:creationId xmlns:a16="http://schemas.microsoft.com/office/drawing/2014/main" id="{9FA53D7B-B510-4247-A38F-229B4374CC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7901" y="3810001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56" name="Line 68">
            <a:extLst>
              <a:ext uri="{FF2B5EF4-FFF2-40B4-BE49-F238E27FC236}">
                <a16:creationId xmlns:a16="http://schemas.microsoft.com/office/drawing/2014/main" id="{3A9A27DA-DDB1-8444-A71E-C800886542A2}"/>
              </a:ext>
            </a:extLst>
          </p:cNvPr>
          <p:cNvSpPr>
            <a:spLocks noChangeShapeType="1"/>
          </p:cNvSpPr>
          <p:nvPr/>
        </p:nvSpPr>
        <p:spPr bwMode="auto">
          <a:xfrm>
            <a:off x="8777289" y="3810001"/>
            <a:ext cx="1587" cy="9366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57" name="Line 69">
            <a:extLst>
              <a:ext uri="{FF2B5EF4-FFF2-40B4-BE49-F238E27FC236}">
                <a16:creationId xmlns:a16="http://schemas.microsoft.com/office/drawing/2014/main" id="{3BBFAC07-381B-D142-B30B-4D89D1675CB3}"/>
              </a:ext>
            </a:extLst>
          </p:cNvPr>
          <p:cNvSpPr>
            <a:spLocks noChangeShapeType="1"/>
          </p:cNvSpPr>
          <p:nvPr/>
        </p:nvSpPr>
        <p:spPr bwMode="auto">
          <a:xfrm>
            <a:off x="8963025" y="3810001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58" name="Rectangle 70">
            <a:extLst>
              <a:ext uri="{FF2B5EF4-FFF2-40B4-BE49-F238E27FC236}">
                <a16:creationId xmlns:a16="http://schemas.microsoft.com/office/drawing/2014/main" id="{BEC773AF-4080-6443-B6CF-AB72ED8AE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6175" y="3983038"/>
            <a:ext cx="184150" cy="55562"/>
          </a:xfrm>
          <a:prstGeom prst="rect">
            <a:avLst/>
          </a:prstGeom>
          <a:solidFill>
            <a:srgbClr val="C0C0C0"/>
          </a:solidFill>
          <a:ln w="8001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759" name="Rectangle 71">
            <a:extLst>
              <a:ext uri="{FF2B5EF4-FFF2-40B4-BE49-F238E27FC236}">
                <a16:creationId xmlns:a16="http://schemas.microsoft.com/office/drawing/2014/main" id="{981F07ED-54BF-9848-B0DC-F37318E5A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1713" y="4808539"/>
            <a:ext cx="501650" cy="306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60" name="Line 72">
            <a:extLst>
              <a:ext uri="{FF2B5EF4-FFF2-40B4-BE49-F238E27FC236}">
                <a16:creationId xmlns:a16="http://schemas.microsoft.com/office/drawing/2014/main" id="{F5D06354-D773-BB4B-9295-840324FBDD0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591550" y="4800600"/>
            <a:ext cx="609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61" name="Oval 73">
            <a:extLst>
              <a:ext uri="{FF2B5EF4-FFF2-40B4-BE49-F238E27FC236}">
                <a16:creationId xmlns:a16="http://schemas.microsoft.com/office/drawing/2014/main" id="{3C5EE46F-79C7-DE4E-A0FA-886733F38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7800" y="3886200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62" name="Rectangle 74">
            <a:extLst>
              <a:ext uri="{FF2B5EF4-FFF2-40B4-BE49-F238E27FC236}">
                <a16:creationId xmlns:a16="http://schemas.microsoft.com/office/drawing/2014/main" id="{07E33D08-4D10-A742-A73A-D89A76DF59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4626" y="4191001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63" name="Rectangle 75">
            <a:extLst>
              <a:ext uri="{FF2B5EF4-FFF2-40B4-BE49-F238E27FC236}">
                <a16:creationId xmlns:a16="http://schemas.microsoft.com/office/drawing/2014/main" id="{BE92CABF-9784-4242-96EF-0F74E2412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1388" y="3733801"/>
            <a:ext cx="1039812" cy="10398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64" name="Oval 76">
            <a:extLst>
              <a:ext uri="{FF2B5EF4-FFF2-40B4-BE49-F238E27FC236}">
                <a16:creationId xmlns:a16="http://schemas.microsoft.com/office/drawing/2014/main" id="{40C454D3-662C-D242-84F9-7C3EF30492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0125" y="3886200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65" name="Rectangle 77">
            <a:extLst>
              <a:ext uri="{FF2B5EF4-FFF2-40B4-BE49-F238E27FC236}">
                <a16:creationId xmlns:a16="http://schemas.microsoft.com/office/drawing/2014/main" id="{69ED4DF4-E9BB-194B-B713-C797BFBDB6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6951" y="4191001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66" name="AutoShape 78">
            <a:extLst>
              <a:ext uri="{FF2B5EF4-FFF2-40B4-BE49-F238E27FC236}">
                <a16:creationId xmlns:a16="http://schemas.microsoft.com/office/drawing/2014/main" id="{80AB12EC-B849-F34C-A672-556F141DE7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4419601"/>
            <a:ext cx="152400" cy="1317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67" name="AutoShape 79">
            <a:extLst>
              <a:ext uri="{FF2B5EF4-FFF2-40B4-BE49-F238E27FC236}">
                <a16:creationId xmlns:a16="http://schemas.microsoft.com/office/drawing/2014/main" id="{3498967C-0BF7-784C-BA13-6D45CC691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7000" y="4419601"/>
            <a:ext cx="152400" cy="1317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68" name="Oval 80">
            <a:extLst>
              <a:ext uri="{FF2B5EF4-FFF2-40B4-BE49-F238E27FC236}">
                <a16:creationId xmlns:a16="http://schemas.microsoft.com/office/drawing/2014/main" id="{3F743261-DC2F-CB40-B9EC-CAA308A296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200" y="40735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69" name="Oval 81">
            <a:extLst>
              <a:ext uri="{FF2B5EF4-FFF2-40B4-BE49-F238E27FC236}">
                <a16:creationId xmlns:a16="http://schemas.microsoft.com/office/drawing/2014/main" id="{D9309F15-4F64-4441-B303-40C942D06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0100" y="4073525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72" name="Rectangle 84">
            <a:extLst>
              <a:ext uri="{FF2B5EF4-FFF2-40B4-BE49-F238E27FC236}">
                <a16:creationId xmlns:a16="http://schemas.microsoft.com/office/drawing/2014/main" id="{876D0417-04C3-124C-93F8-B02584411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2700" y="3946525"/>
            <a:ext cx="3810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73" name="Rectangle 85">
            <a:extLst>
              <a:ext uri="{FF2B5EF4-FFF2-40B4-BE49-F238E27FC236}">
                <a16:creationId xmlns:a16="http://schemas.microsoft.com/office/drawing/2014/main" id="{6C249BA4-6379-F24F-9562-109643630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3997325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74" name="Rectangle 86">
            <a:extLst>
              <a:ext uri="{FF2B5EF4-FFF2-40B4-BE49-F238E27FC236}">
                <a16:creationId xmlns:a16="http://schemas.microsoft.com/office/drawing/2014/main" id="{F8C4ACDC-1130-814E-8E1A-7A7E8E51B4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800" y="3997325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75" name="Line 87">
            <a:extLst>
              <a:ext uri="{FF2B5EF4-FFF2-40B4-BE49-F238E27FC236}">
                <a16:creationId xmlns:a16="http://schemas.microsoft.com/office/drawing/2014/main" id="{05F8CE7C-55BD-4F42-8636-4D0EDD5A8DB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4149725"/>
            <a:ext cx="228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76" name="AutoShape 88">
            <a:extLst>
              <a:ext uri="{FF2B5EF4-FFF2-40B4-BE49-F238E27FC236}">
                <a16:creationId xmlns:a16="http://schemas.microsoft.com/office/drawing/2014/main" id="{73D1B391-0B7F-A54B-BE16-78AF4DC64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4010025"/>
            <a:ext cx="203200" cy="2794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77" name="AutoShape 89">
            <a:extLst>
              <a:ext uri="{FF2B5EF4-FFF2-40B4-BE49-F238E27FC236}">
                <a16:creationId xmlns:a16="http://schemas.microsoft.com/office/drawing/2014/main" id="{4C3CC0D3-965D-DE4E-A9EF-04D0033AF9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6400" y="41751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78" name="AutoShape 90">
            <a:extLst>
              <a:ext uri="{FF2B5EF4-FFF2-40B4-BE49-F238E27FC236}">
                <a16:creationId xmlns:a16="http://schemas.microsoft.com/office/drawing/2014/main" id="{609F38B3-F804-A049-9472-89EA3513EF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2700" y="40608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79" name="AutoShape 91">
            <a:extLst>
              <a:ext uri="{FF2B5EF4-FFF2-40B4-BE49-F238E27FC236}">
                <a16:creationId xmlns:a16="http://schemas.microsoft.com/office/drawing/2014/main" id="{13157110-A884-B448-9F6B-00C94CC68A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3600" y="4187825"/>
            <a:ext cx="88900" cy="1905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80" name="AutoShape 92">
            <a:extLst>
              <a:ext uri="{FF2B5EF4-FFF2-40B4-BE49-F238E27FC236}">
                <a16:creationId xmlns:a16="http://schemas.microsoft.com/office/drawing/2014/main" id="{010F23F5-20A4-094E-AB5D-58B937A6D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81" name="AutoShape 93">
            <a:extLst>
              <a:ext uri="{FF2B5EF4-FFF2-40B4-BE49-F238E27FC236}">
                <a16:creationId xmlns:a16="http://schemas.microsoft.com/office/drawing/2014/main" id="{950DE373-48A6-0144-B129-800C75593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39084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82" name="AutoShape 94">
            <a:extLst>
              <a:ext uri="{FF2B5EF4-FFF2-40B4-BE49-F238E27FC236}">
                <a16:creationId xmlns:a16="http://schemas.microsoft.com/office/drawing/2014/main" id="{7704B1A5-CF82-864A-A673-F91ABC4B70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9084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83" name="AutoShape 95">
            <a:extLst>
              <a:ext uri="{FF2B5EF4-FFF2-40B4-BE49-F238E27FC236}">
                <a16:creationId xmlns:a16="http://schemas.microsoft.com/office/drawing/2014/main" id="{DBE2857C-2074-3C49-A5FF-BFB651AB2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0300" y="37687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84" name="AutoShape 96">
            <a:extLst>
              <a:ext uri="{FF2B5EF4-FFF2-40B4-BE49-F238E27FC236}">
                <a16:creationId xmlns:a16="http://schemas.microsoft.com/office/drawing/2014/main" id="{6ACEBFDC-16C3-A94F-BC4B-C22EC2C3E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768725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8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85" name="AutoShape 97">
            <a:extLst>
              <a:ext uri="{FF2B5EF4-FFF2-40B4-BE49-F238E27FC236}">
                <a16:creationId xmlns:a16="http://schemas.microsoft.com/office/drawing/2014/main" id="{9208115A-1274-3A4D-9FF1-4F6DF9706E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86" name="Rectangle 98">
            <a:extLst>
              <a:ext uri="{FF2B5EF4-FFF2-40B4-BE49-F238E27FC236}">
                <a16:creationId xmlns:a16="http://schemas.microsoft.com/office/drawing/2014/main" id="{16D050ED-DBEA-E64D-95C0-6C715698C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4876800"/>
            <a:ext cx="1219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87" name="Line 99">
            <a:extLst>
              <a:ext uri="{FF2B5EF4-FFF2-40B4-BE49-F238E27FC236}">
                <a16:creationId xmlns:a16="http://schemas.microsoft.com/office/drawing/2014/main" id="{3D4F619D-B9F4-484F-80ED-A2764631BA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781800" y="50292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88" name="Line 100">
            <a:extLst>
              <a:ext uri="{FF2B5EF4-FFF2-40B4-BE49-F238E27FC236}">
                <a16:creationId xmlns:a16="http://schemas.microsoft.com/office/drawing/2014/main" id="{D6C9FA3E-3ED6-584D-8010-727953136818}"/>
              </a:ext>
            </a:extLst>
          </p:cNvPr>
          <p:cNvSpPr>
            <a:spLocks noChangeShapeType="1"/>
          </p:cNvSpPr>
          <p:nvPr/>
        </p:nvSpPr>
        <p:spPr bwMode="auto">
          <a:xfrm>
            <a:off x="5422900" y="50292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89" name="Line 101">
            <a:extLst>
              <a:ext uri="{FF2B5EF4-FFF2-40B4-BE49-F238E27FC236}">
                <a16:creationId xmlns:a16="http://schemas.microsoft.com/office/drawing/2014/main" id="{25188A64-A214-FF4B-8D8F-5C11996E4F4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638800" y="518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diamond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90" name="Line 102">
            <a:extLst>
              <a:ext uri="{FF2B5EF4-FFF2-40B4-BE49-F238E27FC236}">
                <a16:creationId xmlns:a16="http://schemas.microsoft.com/office/drawing/2014/main" id="{4FE32FBC-EA4A-C04F-84B0-A7C7B44D4BB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638800" y="50292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91" name="Line 103">
            <a:extLst>
              <a:ext uri="{FF2B5EF4-FFF2-40B4-BE49-F238E27FC236}">
                <a16:creationId xmlns:a16="http://schemas.microsoft.com/office/drawing/2014/main" id="{982A0F95-57C8-1D4C-AC9E-00ACB931BFD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53200" y="56388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diamond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92" name="Line 104">
            <a:extLst>
              <a:ext uri="{FF2B5EF4-FFF2-40B4-BE49-F238E27FC236}">
                <a16:creationId xmlns:a16="http://schemas.microsoft.com/office/drawing/2014/main" id="{3C146956-1921-0E47-ABF5-3265664CF5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53200" y="54864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93" name="Rectangle 105">
            <a:extLst>
              <a:ext uri="{FF2B5EF4-FFF2-40B4-BE49-F238E27FC236}">
                <a16:creationId xmlns:a16="http://schemas.microsoft.com/office/drawing/2014/main" id="{6D866392-D758-D64E-B811-2CFC82F4EB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1447800"/>
            <a:ext cx="1219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94" name="Rectangle 106">
            <a:extLst>
              <a:ext uri="{FF2B5EF4-FFF2-40B4-BE49-F238E27FC236}">
                <a16:creationId xmlns:a16="http://schemas.microsoft.com/office/drawing/2014/main" id="{00121BC9-4B2D-1F40-A2C6-8E1B9517A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1066800"/>
            <a:ext cx="1219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95" name="Line 107">
            <a:extLst>
              <a:ext uri="{FF2B5EF4-FFF2-40B4-BE49-F238E27FC236}">
                <a16:creationId xmlns:a16="http://schemas.microsoft.com/office/drawing/2014/main" id="{7F42D448-4D04-0941-B900-D310A6636E46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6400" y="2590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96" name="Line 108">
            <a:extLst>
              <a:ext uri="{FF2B5EF4-FFF2-40B4-BE49-F238E27FC236}">
                <a16:creationId xmlns:a16="http://schemas.microsoft.com/office/drawing/2014/main" id="{45460B0D-1D43-D540-A013-4854081FE25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00800" y="2590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97" name="Freeform 109">
            <a:extLst>
              <a:ext uri="{FF2B5EF4-FFF2-40B4-BE49-F238E27FC236}">
                <a16:creationId xmlns:a16="http://schemas.microsoft.com/office/drawing/2014/main" id="{06B0E9D8-2E33-AF44-8BBA-51D468C28A6A}"/>
              </a:ext>
            </a:extLst>
          </p:cNvPr>
          <p:cNvSpPr>
            <a:spLocks/>
          </p:cNvSpPr>
          <p:nvPr/>
        </p:nvSpPr>
        <p:spPr bwMode="auto">
          <a:xfrm>
            <a:off x="5473700" y="2590800"/>
            <a:ext cx="609600" cy="304800"/>
          </a:xfrm>
          <a:custGeom>
            <a:avLst/>
            <a:gdLst>
              <a:gd name="T0" fmla="*/ 0 w 384"/>
              <a:gd name="T1" fmla="*/ 0 h 192"/>
              <a:gd name="T2" fmla="*/ 384 w 384"/>
              <a:gd name="T3" fmla="*/ 192 h 192"/>
              <a:gd name="T4" fmla="*/ 0 w 384"/>
              <a:gd name="T5" fmla="*/ 192 h 192"/>
              <a:gd name="T6" fmla="*/ 0 w 384"/>
              <a:gd name="T7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4" h="192">
                <a:moveTo>
                  <a:pt x="0" y="0"/>
                </a:moveTo>
                <a:lnTo>
                  <a:pt x="384" y="192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98" name="Freeform 110">
            <a:extLst>
              <a:ext uri="{FF2B5EF4-FFF2-40B4-BE49-F238E27FC236}">
                <a16:creationId xmlns:a16="http://schemas.microsoft.com/office/drawing/2014/main" id="{5C78DD96-EE66-4841-9157-721A04E4DF7D}"/>
              </a:ext>
            </a:extLst>
          </p:cNvPr>
          <p:cNvSpPr>
            <a:spLocks/>
          </p:cNvSpPr>
          <p:nvPr/>
        </p:nvSpPr>
        <p:spPr bwMode="auto">
          <a:xfrm flipH="1">
            <a:off x="6248400" y="2514600"/>
            <a:ext cx="609600" cy="304800"/>
          </a:xfrm>
          <a:custGeom>
            <a:avLst/>
            <a:gdLst>
              <a:gd name="T0" fmla="*/ 0 w 384"/>
              <a:gd name="T1" fmla="*/ 0 h 192"/>
              <a:gd name="T2" fmla="*/ 384 w 384"/>
              <a:gd name="T3" fmla="*/ 192 h 192"/>
              <a:gd name="T4" fmla="*/ 0 w 384"/>
              <a:gd name="T5" fmla="*/ 192 h 192"/>
              <a:gd name="T6" fmla="*/ 0 w 384"/>
              <a:gd name="T7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4" h="192">
                <a:moveTo>
                  <a:pt x="0" y="0"/>
                </a:moveTo>
                <a:lnTo>
                  <a:pt x="384" y="192"/>
                </a:lnTo>
                <a:lnTo>
                  <a:pt x="0" y="1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799" name="Rectangle 111">
            <a:extLst>
              <a:ext uri="{FF2B5EF4-FFF2-40B4-BE49-F238E27FC236}">
                <a16:creationId xmlns:a16="http://schemas.microsoft.com/office/drawing/2014/main" id="{E4DCE515-68CA-E842-8F07-46867E7CD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6223000"/>
            <a:ext cx="228600" cy="228600"/>
          </a:xfrm>
          <a:prstGeom prst="rect">
            <a:avLst/>
          </a:prstGeom>
          <a:solidFill>
            <a:srgbClr val="00C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00" name="Text Box 112">
            <a:extLst>
              <a:ext uri="{FF2B5EF4-FFF2-40B4-BE49-F238E27FC236}">
                <a16:creationId xmlns:a16="http://schemas.microsoft.com/office/drawing/2014/main" id="{069F4BDC-D572-3647-A209-F69D69236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5400" y="6477001"/>
            <a:ext cx="180203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400" b="1"/>
              <a:t>erroneous indications</a:t>
            </a:r>
            <a:endParaRPr lang="en-US" altLang="en-US" sz="1400" b="1">
              <a:sym typeface="ZapfDingbats" pitchFamily="82" charset="2"/>
            </a:endParaRPr>
          </a:p>
        </p:txBody>
      </p:sp>
      <p:sp>
        <p:nvSpPr>
          <p:cNvPr id="114801" name="Text Box 113">
            <a:extLst>
              <a:ext uri="{FF2B5EF4-FFF2-40B4-BE49-F238E27FC236}">
                <a16:creationId xmlns:a16="http://schemas.microsoft.com/office/drawing/2014/main" id="{165F39CF-1DFE-C849-8BBE-04B0BFAD7C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5401" y="6172201"/>
            <a:ext cx="167135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400" b="1"/>
              <a:t>accurate indications</a:t>
            </a:r>
            <a:endParaRPr lang="en-US" altLang="en-US" sz="1400" b="1">
              <a:sym typeface="ZapfDingbats" pitchFamily="82" charset="2"/>
            </a:endParaRPr>
          </a:p>
        </p:txBody>
      </p:sp>
      <p:sp>
        <p:nvSpPr>
          <p:cNvPr id="114802" name="Rectangle 114">
            <a:extLst>
              <a:ext uri="{FF2B5EF4-FFF2-40B4-BE49-F238E27FC236}">
                <a16:creationId xmlns:a16="http://schemas.microsoft.com/office/drawing/2014/main" id="{5A88F318-64E4-4D43-A0EA-4C13B76A9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6527800"/>
            <a:ext cx="228600" cy="228600"/>
          </a:xfrm>
          <a:prstGeom prst="rect">
            <a:avLst/>
          </a:prstGeom>
          <a:solidFill>
            <a:srgbClr val="FFAE3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03" name="Text Box 115">
            <a:extLst>
              <a:ext uri="{FF2B5EF4-FFF2-40B4-BE49-F238E27FC236}">
                <a16:creationId xmlns:a16="http://schemas.microsoft.com/office/drawing/2014/main" id="{367BC0D3-9801-8F4F-B790-6FC9727AD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170" y="254001"/>
            <a:ext cx="303159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FDE: Event 2</a:t>
            </a:r>
          </a:p>
          <a:p>
            <a:pPr algn="ctr"/>
            <a:r>
              <a:rPr lang="en-US" altLang="en-US" sz="1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(after 50 seconds, @ approx. 55kts)</a:t>
            </a:r>
          </a:p>
        </p:txBody>
      </p:sp>
      <p:sp>
        <p:nvSpPr>
          <p:cNvPr id="114804" name="Sound">
            <a:extLst>
              <a:ext uri="{FF2B5EF4-FFF2-40B4-BE49-F238E27FC236}">
                <a16:creationId xmlns:a16="http://schemas.microsoft.com/office/drawing/2014/main" id="{2666A376-51CC-4C45-99F4-67FDDF17140D}"/>
              </a:ext>
            </a:extLst>
          </p:cNvPr>
          <p:cNvSpPr>
            <a:spLocks noChangeAspect="1" noEditPoints="1" noChangeArrowheads="1"/>
          </p:cNvSpPr>
          <p:nvPr/>
        </p:nvSpPr>
        <p:spPr bwMode="auto">
          <a:xfrm>
            <a:off x="7239000" y="5505450"/>
            <a:ext cx="285750" cy="285750"/>
          </a:xfrm>
          <a:custGeom>
            <a:avLst/>
            <a:gdLst>
              <a:gd name="T0" fmla="*/ 11164 w 21600"/>
              <a:gd name="T1" fmla="*/ 21159 h 21600"/>
              <a:gd name="T2" fmla="*/ 11164 w 21600"/>
              <a:gd name="T3" fmla="*/ 0 h 21600"/>
              <a:gd name="T4" fmla="*/ 0 w 21600"/>
              <a:gd name="T5" fmla="*/ 10800 h 21600"/>
              <a:gd name="T6" fmla="*/ 21600 w 21600"/>
              <a:gd name="T7" fmla="*/ 10800 h 21600"/>
              <a:gd name="T8" fmla="*/ 761 w 21600"/>
              <a:gd name="T9" fmla="*/ 22454 h 21600"/>
              <a:gd name="T10" fmla="*/ 21069 w 21600"/>
              <a:gd name="T11" fmla="*/ 28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7273"/>
                </a:moveTo>
                <a:lnTo>
                  <a:pt x="5824" y="7273"/>
                </a:lnTo>
                <a:lnTo>
                  <a:pt x="11164" y="0"/>
                </a:lnTo>
                <a:lnTo>
                  <a:pt x="11164" y="21159"/>
                </a:lnTo>
                <a:lnTo>
                  <a:pt x="5824" y="13885"/>
                </a:lnTo>
                <a:lnTo>
                  <a:pt x="0" y="13885"/>
                </a:lnTo>
                <a:lnTo>
                  <a:pt x="0" y="7273"/>
                </a:lnTo>
                <a:close/>
              </a:path>
              <a:path w="21600" h="21600">
                <a:moveTo>
                  <a:pt x="13024" y="7273"/>
                </a:moveTo>
                <a:lnTo>
                  <a:pt x="13591" y="6722"/>
                </a:lnTo>
                <a:lnTo>
                  <a:pt x="13833" y="7548"/>
                </a:lnTo>
                <a:lnTo>
                  <a:pt x="14076" y="8485"/>
                </a:lnTo>
                <a:lnTo>
                  <a:pt x="14157" y="9367"/>
                </a:lnTo>
                <a:lnTo>
                  <a:pt x="14197" y="10524"/>
                </a:lnTo>
                <a:lnTo>
                  <a:pt x="14197" y="11406"/>
                </a:lnTo>
                <a:lnTo>
                  <a:pt x="14116" y="12012"/>
                </a:lnTo>
                <a:lnTo>
                  <a:pt x="13995" y="12728"/>
                </a:lnTo>
                <a:lnTo>
                  <a:pt x="13833" y="13444"/>
                </a:lnTo>
                <a:lnTo>
                  <a:pt x="13712" y="14106"/>
                </a:lnTo>
                <a:lnTo>
                  <a:pt x="13591" y="14546"/>
                </a:lnTo>
                <a:lnTo>
                  <a:pt x="13065" y="13885"/>
                </a:lnTo>
                <a:lnTo>
                  <a:pt x="13307" y="12893"/>
                </a:lnTo>
                <a:lnTo>
                  <a:pt x="13469" y="11791"/>
                </a:lnTo>
                <a:lnTo>
                  <a:pt x="13550" y="10910"/>
                </a:lnTo>
                <a:lnTo>
                  <a:pt x="13591" y="10138"/>
                </a:lnTo>
                <a:lnTo>
                  <a:pt x="13469" y="9367"/>
                </a:lnTo>
                <a:lnTo>
                  <a:pt x="13388" y="8595"/>
                </a:lnTo>
                <a:lnTo>
                  <a:pt x="13267" y="7934"/>
                </a:lnTo>
                <a:lnTo>
                  <a:pt x="13024" y="7273"/>
                </a:lnTo>
                <a:close/>
              </a:path>
              <a:path w="21600" h="21600">
                <a:moveTo>
                  <a:pt x="16382" y="3967"/>
                </a:moveTo>
                <a:lnTo>
                  <a:pt x="16786" y="5179"/>
                </a:lnTo>
                <a:lnTo>
                  <a:pt x="17150" y="6612"/>
                </a:lnTo>
                <a:lnTo>
                  <a:pt x="17474" y="8651"/>
                </a:lnTo>
                <a:lnTo>
                  <a:pt x="17595" y="9753"/>
                </a:lnTo>
                <a:lnTo>
                  <a:pt x="17635" y="12012"/>
                </a:lnTo>
                <a:lnTo>
                  <a:pt x="17393" y="13665"/>
                </a:lnTo>
                <a:lnTo>
                  <a:pt x="17150" y="15208"/>
                </a:lnTo>
                <a:lnTo>
                  <a:pt x="16786" y="16310"/>
                </a:lnTo>
                <a:lnTo>
                  <a:pt x="16341" y="17687"/>
                </a:lnTo>
                <a:lnTo>
                  <a:pt x="15815" y="17081"/>
                </a:lnTo>
                <a:lnTo>
                  <a:pt x="16503" y="14602"/>
                </a:lnTo>
                <a:lnTo>
                  <a:pt x="16786" y="13169"/>
                </a:lnTo>
                <a:lnTo>
                  <a:pt x="16867" y="12012"/>
                </a:lnTo>
                <a:lnTo>
                  <a:pt x="16867" y="9642"/>
                </a:lnTo>
                <a:lnTo>
                  <a:pt x="16705" y="7989"/>
                </a:lnTo>
                <a:lnTo>
                  <a:pt x="16422" y="6612"/>
                </a:lnTo>
                <a:lnTo>
                  <a:pt x="16220" y="5675"/>
                </a:lnTo>
                <a:lnTo>
                  <a:pt x="15856" y="4518"/>
                </a:lnTo>
                <a:lnTo>
                  <a:pt x="16382" y="3967"/>
                </a:lnTo>
                <a:close/>
              </a:path>
              <a:path w="21600" h="21600">
                <a:moveTo>
                  <a:pt x="18889" y="1377"/>
                </a:moveTo>
                <a:lnTo>
                  <a:pt x="19415" y="826"/>
                </a:lnTo>
                <a:lnTo>
                  <a:pt x="20194" y="2576"/>
                </a:lnTo>
                <a:lnTo>
                  <a:pt x="20831" y="4683"/>
                </a:lnTo>
                <a:lnTo>
                  <a:pt x="21357" y="7204"/>
                </a:lnTo>
                <a:lnTo>
                  <a:pt x="21650" y="9450"/>
                </a:lnTo>
                <a:lnTo>
                  <a:pt x="21600" y="12301"/>
                </a:lnTo>
                <a:lnTo>
                  <a:pt x="21215" y="15938"/>
                </a:lnTo>
                <a:lnTo>
                  <a:pt x="20629" y="18348"/>
                </a:lnTo>
                <a:lnTo>
                  <a:pt x="19415" y="21655"/>
                </a:lnTo>
                <a:lnTo>
                  <a:pt x="18889" y="21159"/>
                </a:lnTo>
                <a:lnTo>
                  <a:pt x="19901" y="18404"/>
                </a:lnTo>
                <a:lnTo>
                  <a:pt x="20467" y="15593"/>
                </a:lnTo>
                <a:lnTo>
                  <a:pt x="20791" y="12342"/>
                </a:lnTo>
                <a:lnTo>
                  <a:pt x="20871" y="9532"/>
                </a:lnTo>
                <a:lnTo>
                  <a:pt x="20629" y="7411"/>
                </a:lnTo>
                <a:lnTo>
                  <a:pt x="20062" y="4628"/>
                </a:lnTo>
                <a:lnTo>
                  <a:pt x="19415" y="2810"/>
                </a:lnTo>
                <a:lnTo>
                  <a:pt x="18889" y="1377"/>
                </a:lnTo>
                <a:close/>
              </a:path>
            </a:pathLst>
          </a:custGeom>
          <a:solidFill>
            <a:schemeClr val="bg2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05" name="Text Box 117">
            <a:extLst>
              <a:ext uri="{FF2B5EF4-FFF2-40B4-BE49-F238E27FC236}">
                <a16:creationId xmlns:a16="http://schemas.microsoft.com/office/drawing/2014/main" id="{44C2F82E-C830-E941-9B38-36B84F959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1" y="5384800"/>
            <a:ext cx="1378519" cy="52322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altLang="en-US" sz="1400" b="1">
                <a:sym typeface="ZapfDingbats" pitchFamily="82" charset="2"/>
              </a:rPr>
              <a:t>Beeper (MC)</a:t>
            </a:r>
          </a:p>
          <a:p>
            <a:r>
              <a:rPr lang="es-ES_tradnl" altLang="en-US" sz="1400" b="1">
                <a:sym typeface="ZapfDingbats" pitchFamily="82" charset="2"/>
              </a:rPr>
              <a:t>Siren (A/P DISC)</a:t>
            </a:r>
            <a:endParaRPr lang="en-US" altLang="en-US" sz="1400" b="1">
              <a:sym typeface="ZapfDingbats" pitchFamily="82" charset="2"/>
            </a:endParaRPr>
          </a:p>
        </p:txBody>
      </p:sp>
      <p:sp>
        <p:nvSpPr>
          <p:cNvPr id="114806" name="AutoShape 118">
            <a:extLst>
              <a:ext uri="{FF2B5EF4-FFF2-40B4-BE49-F238E27FC236}">
                <a16:creationId xmlns:a16="http://schemas.microsoft.com/office/drawing/2014/main" id="{190083CC-804F-2C45-B506-02ABCD9A8A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3200401"/>
            <a:ext cx="152400" cy="168275"/>
          </a:xfrm>
          <a:prstGeom prst="diamond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807" name="AutoShape 119">
            <a:extLst>
              <a:ext uri="{FF2B5EF4-FFF2-40B4-BE49-F238E27FC236}">
                <a16:creationId xmlns:a16="http://schemas.microsoft.com/office/drawing/2014/main" id="{38D0E2B1-1F5E-E84E-B682-9CFFFA2B60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2971801"/>
            <a:ext cx="152400" cy="168275"/>
          </a:xfrm>
          <a:prstGeom prst="flowChartOr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808" name="Text Box 120">
            <a:extLst>
              <a:ext uri="{FF2B5EF4-FFF2-40B4-BE49-F238E27FC236}">
                <a16:creationId xmlns:a16="http://schemas.microsoft.com/office/drawing/2014/main" id="{291F8D3A-BD72-C343-AEB7-176958CF69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2667001"/>
            <a:ext cx="103259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Starting point</a:t>
            </a:r>
            <a:endParaRPr lang="en-US" altLang="en-US" sz="1200">
              <a:sym typeface="ZapfDingbats" pitchFamily="82" charset="2"/>
            </a:endParaRPr>
          </a:p>
        </p:txBody>
      </p:sp>
      <p:sp>
        <p:nvSpPr>
          <p:cNvPr id="114809" name="AutoShape 121">
            <a:extLst>
              <a:ext uri="{FF2B5EF4-FFF2-40B4-BE49-F238E27FC236}">
                <a16:creationId xmlns:a16="http://schemas.microsoft.com/office/drawing/2014/main" id="{73543169-F177-A941-89CF-520832900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2743201"/>
            <a:ext cx="152400" cy="168275"/>
          </a:xfrm>
          <a:prstGeom prst="flowChartOr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10" name="Text Box 122">
            <a:extLst>
              <a:ext uri="{FF2B5EF4-FFF2-40B4-BE49-F238E27FC236}">
                <a16:creationId xmlns:a16="http://schemas.microsoft.com/office/drawing/2014/main" id="{360DEAAB-83FD-0241-B20C-DCC39EF18C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1" y="2925764"/>
            <a:ext cx="143084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End point, indicated</a:t>
            </a:r>
            <a:endParaRPr lang="en-US" altLang="en-US" sz="1200">
              <a:sym typeface="ZapfDingbats" pitchFamily="82" charset="2"/>
            </a:endParaRPr>
          </a:p>
        </p:txBody>
      </p:sp>
      <p:sp>
        <p:nvSpPr>
          <p:cNvPr id="114811" name="Text Box 123">
            <a:extLst>
              <a:ext uri="{FF2B5EF4-FFF2-40B4-BE49-F238E27FC236}">
                <a16:creationId xmlns:a16="http://schemas.microsoft.com/office/drawing/2014/main" id="{087C4027-BC3F-2C4A-8F1B-BDA910569B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1" y="3154364"/>
            <a:ext cx="123642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End point, actual</a:t>
            </a:r>
          </a:p>
        </p:txBody>
      </p:sp>
      <p:pic>
        <p:nvPicPr>
          <p:cNvPr id="114812" name="Picture 124">
            <a:extLst>
              <a:ext uri="{FF2B5EF4-FFF2-40B4-BE49-F238E27FC236}">
                <a16:creationId xmlns:a16="http://schemas.microsoft.com/office/drawing/2014/main" id="{6C707041-F93D-6D47-878E-272E3DFFD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088" y="679450"/>
            <a:ext cx="2322512" cy="1987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4813" name="AutoShape 125">
            <a:extLst>
              <a:ext uri="{FF2B5EF4-FFF2-40B4-BE49-F238E27FC236}">
                <a16:creationId xmlns:a16="http://schemas.microsoft.com/office/drawing/2014/main" id="{48E7B4C8-BD62-0D4D-93D8-0ADB41E1B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1000" y="4610100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B2B2B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14" name="AutoShape 126">
            <a:extLst>
              <a:ext uri="{FF2B5EF4-FFF2-40B4-BE49-F238E27FC236}">
                <a16:creationId xmlns:a16="http://schemas.microsoft.com/office/drawing/2014/main" id="{9597FDF5-0781-A94B-A806-FA0261DC92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4648200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B2B2B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15" name="Rectangle 127">
            <a:extLst>
              <a:ext uri="{FF2B5EF4-FFF2-40B4-BE49-F238E27FC236}">
                <a16:creationId xmlns:a16="http://schemas.microsoft.com/office/drawing/2014/main" id="{8C092D07-49E4-1243-AE00-C19AD58B07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367213" y="3463925"/>
            <a:ext cx="119062" cy="109538"/>
          </a:xfrm>
          <a:prstGeom prst="rect">
            <a:avLst/>
          </a:prstGeom>
          <a:solidFill>
            <a:srgbClr val="C0C0C0"/>
          </a:solidFill>
          <a:ln w="8001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816" name="Rectangle 128">
            <a:extLst>
              <a:ext uri="{FF2B5EF4-FFF2-40B4-BE49-F238E27FC236}">
                <a16:creationId xmlns:a16="http://schemas.microsoft.com/office/drawing/2014/main" id="{819463E4-9E8C-C041-92F5-00DF33E9E7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729538" y="3463925"/>
            <a:ext cx="119062" cy="109538"/>
          </a:xfrm>
          <a:prstGeom prst="rect">
            <a:avLst/>
          </a:prstGeom>
          <a:solidFill>
            <a:srgbClr val="C0C0C0"/>
          </a:solidFill>
          <a:ln w="8001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817" name="Freeform 129">
            <a:extLst>
              <a:ext uri="{FF2B5EF4-FFF2-40B4-BE49-F238E27FC236}">
                <a16:creationId xmlns:a16="http://schemas.microsoft.com/office/drawing/2014/main" id="{B886F497-FCF8-8949-A9DB-15CBF9ADAEAE}"/>
              </a:ext>
            </a:extLst>
          </p:cNvPr>
          <p:cNvSpPr>
            <a:spLocks/>
          </p:cNvSpPr>
          <p:nvPr/>
        </p:nvSpPr>
        <p:spPr bwMode="auto">
          <a:xfrm>
            <a:off x="6175376" y="3810000"/>
            <a:ext cx="377825" cy="376238"/>
          </a:xfrm>
          <a:custGeom>
            <a:avLst/>
            <a:gdLst>
              <a:gd name="T0" fmla="*/ 32 w 238"/>
              <a:gd name="T1" fmla="*/ 237 h 237"/>
              <a:gd name="T2" fmla="*/ 206 w 238"/>
              <a:gd name="T3" fmla="*/ 237 h 237"/>
              <a:gd name="T4" fmla="*/ 216 w 238"/>
              <a:gd name="T5" fmla="*/ 236 h 237"/>
              <a:gd name="T6" fmla="*/ 225 w 238"/>
              <a:gd name="T7" fmla="*/ 232 h 237"/>
              <a:gd name="T8" fmla="*/ 232 w 238"/>
              <a:gd name="T9" fmla="*/ 224 h 237"/>
              <a:gd name="T10" fmla="*/ 236 w 238"/>
              <a:gd name="T11" fmla="*/ 216 h 237"/>
              <a:gd name="T12" fmla="*/ 238 w 238"/>
              <a:gd name="T13" fmla="*/ 206 h 237"/>
              <a:gd name="T14" fmla="*/ 238 w 238"/>
              <a:gd name="T15" fmla="*/ 30 h 237"/>
              <a:gd name="T16" fmla="*/ 236 w 238"/>
              <a:gd name="T17" fmla="*/ 21 h 237"/>
              <a:gd name="T18" fmla="*/ 232 w 238"/>
              <a:gd name="T19" fmla="*/ 12 h 237"/>
              <a:gd name="T20" fmla="*/ 225 w 238"/>
              <a:gd name="T21" fmla="*/ 6 h 237"/>
              <a:gd name="T22" fmla="*/ 216 w 238"/>
              <a:gd name="T23" fmla="*/ 1 h 237"/>
              <a:gd name="T24" fmla="*/ 206 w 238"/>
              <a:gd name="T25" fmla="*/ 0 h 237"/>
              <a:gd name="T26" fmla="*/ 32 w 238"/>
              <a:gd name="T27" fmla="*/ 0 h 237"/>
              <a:gd name="T28" fmla="*/ 22 w 238"/>
              <a:gd name="T29" fmla="*/ 1 h 237"/>
              <a:gd name="T30" fmla="*/ 12 w 238"/>
              <a:gd name="T31" fmla="*/ 6 h 237"/>
              <a:gd name="T32" fmla="*/ 6 w 238"/>
              <a:gd name="T33" fmla="*/ 12 h 237"/>
              <a:gd name="T34" fmla="*/ 2 w 238"/>
              <a:gd name="T35" fmla="*/ 21 h 237"/>
              <a:gd name="T36" fmla="*/ 0 w 238"/>
              <a:gd name="T37" fmla="*/ 30 h 237"/>
              <a:gd name="T38" fmla="*/ 0 w 238"/>
              <a:gd name="T39" fmla="*/ 206 h 237"/>
              <a:gd name="T40" fmla="*/ 2 w 238"/>
              <a:gd name="T41" fmla="*/ 216 h 237"/>
              <a:gd name="T42" fmla="*/ 6 w 238"/>
              <a:gd name="T43" fmla="*/ 224 h 237"/>
              <a:gd name="T44" fmla="*/ 12 w 238"/>
              <a:gd name="T45" fmla="*/ 232 h 237"/>
              <a:gd name="T46" fmla="*/ 22 w 238"/>
              <a:gd name="T47" fmla="*/ 236 h 237"/>
              <a:gd name="T48" fmla="*/ 32 w 238"/>
              <a:gd name="T49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C0C0C0"/>
          </a:solidFill>
          <a:ln w="8001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818" name="AutoShape 130">
            <a:extLst>
              <a:ext uri="{FF2B5EF4-FFF2-40B4-BE49-F238E27FC236}">
                <a16:creationId xmlns:a16="http://schemas.microsoft.com/office/drawing/2014/main" id="{F55FC4AB-0821-0440-A87E-282FB1B16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1905000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C0C0C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19" name="Rectangle 131">
            <a:extLst>
              <a:ext uri="{FF2B5EF4-FFF2-40B4-BE49-F238E27FC236}">
                <a16:creationId xmlns:a16="http://schemas.microsoft.com/office/drawing/2014/main" id="{879A08E4-64A0-AD45-8820-AEBEE2D9A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55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20" name="Rectangle 132">
            <a:extLst>
              <a:ext uri="{FF2B5EF4-FFF2-40B4-BE49-F238E27FC236}">
                <a16:creationId xmlns:a16="http://schemas.microsoft.com/office/drawing/2014/main" id="{2CB1FFD8-447E-FF4C-BBD0-039227504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9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21" name="Rectangle 133">
            <a:extLst>
              <a:ext uri="{FF2B5EF4-FFF2-40B4-BE49-F238E27FC236}">
                <a16:creationId xmlns:a16="http://schemas.microsoft.com/office/drawing/2014/main" id="{8E0A9CA5-4FB7-5E45-AA54-E6C458EA73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0300" y="5943600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22" name="Line 134">
            <a:extLst>
              <a:ext uri="{FF2B5EF4-FFF2-40B4-BE49-F238E27FC236}">
                <a16:creationId xmlns:a16="http://schemas.microsoft.com/office/drawing/2014/main" id="{9607B1E3-6F26-9E47-886D-B9FDC843EE23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9800" y="51054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23" name="Line 135">
            <a:extLst>
              <a:ext uri="{FF2B5EF4-FFF2-40B4-BE49-F238E27FC236}">
                <a16:creationId xmlns:a16="http://schemas.microsoft.com/office/drawing/2014/main" id="{175DBF8D-0AE8-3E4C-A613-E90181526687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51054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24" name="Line 136">
            <a:extLst>
              <a:ext uri="{FF2B5EF4-FFF2-40B4-BE49-F238E27FC236}">
                <a16:creationId xmlns:a16="http://schemas.microsoft.com/office/drawing/2014/main" id="{1E6DEFDE-66A6-9743-955F-80CFCB5CFCBD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9800" y="52578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25" name="Line 137">
            <a:extLst>
              <a:ext uri="{FF2B5EF4-FFF2-40B4-BE49-F238E27FC236}">
                <a16:creationId xmlns:a16="http://schemas.microsoft.com/office/drawing/2014/main" id="{9E464B77-A13E-3A4D-B49A-236E6A143825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5257800"/>
            <a:ext cx="0" cy="533400"/>
          </a:xfrm>
          <a:prstGeom prst="line">
            <a:avLst/>
          </a:prstGeom>
          <a:noFill/>
          <a:ln w="38100">
            <a:solidFill>
              <a:srgbClr val="00C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26" name="AutoShape 138">
            <a:extLst>
              <a:ext uri="{FF2B5EF4-FFF2-40B4-BE49-F238E27FC236}">
                <a16:creationId xmlns:a16="http://schemas.microsoft.com/office/drawing/2014/main" id="{DA648061-CD25-7C47-84C6-567CC8A367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3768725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00C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27" name="AutoShape 139">
            <a:extLst>
              <a:ext uri="{FF2B5EF4-FFF2-40B4-BE49-F238E27FC236}">
                <a16:creationId xmlns:a16="http://schemas.microsoft.com/office/drawing/2014/main" id="{180CE122-2D2D-5341-A921-C1DBC7702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771900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00C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28" name="Oval 140">
            <a:extLst>
              <a:ext uri="{FF2B5EF4-FFF2-40B4-BE49-F238E27FC236}">
                <a16:creationId xmlns:a16="http://schemas.microsoft.com/office/drawing/2014/main" id="{AFA74EFE-E2D6-1242-AAFF-4D781034B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200" y="3832225"/>
            <a:ext cx="152400" cy="152400"/>
          </a:xfrm>
          <a:prstGeom prst="ellipse">
            <a:avLst/>
          </a:prstGeom>
          <a:solidFill>
            <a:srgbClr val="00C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29" name="Oval 141">
            <a:extLst>
              <a:ext uri="{FF2B5EF4-FFF2-40B4-BE49-F238E27FC236}">
                <a16:creationId xmlns:a16="http://schemas.microsoft.com/office/drawing/2014/main" id="{AF3E5404-5990-A241-B43E-1C0F468351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0100" y="3832225"/>
            <a:ext cx="152400" cy="152400"/>
          </a:xfrm>
          <a:prstGeom prst="ellipse">
            <a:avLst/>
          </a:prstGeom>
          <a:solidFill>
            <a:srgbClr val="00C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30" name="Rectangle 142">
            <a:extLst>
              <a:ext uri="{FF2B5EF4-FFF2-40B4-BE49-F238E27FC236}">
                <a16:creationId xmlns:a16="http://schemas.microsoft.com/office/drawing/2014/main" id="{168CF04F-5CF5-B04E-9D37-DFDE5B5EE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1325" y="5537200"/>
            <a:ext cx="2882900" cy="215900"/>
          </a:xfrm>
          <a:prstGeom prst="rect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831" name="Text Box 143">
            <a:extLst>
              <a:ext uri="{FF2B5EF4-FFF2-40B4-BE49-F238E27FC236}">
                <a16:creationId xmlns:a16="http://schemas.microsoft.com/office/drawing/2014/main" id="{FFCC3096-26C3-1840-991E-937309AB4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647701"/>
            <a:ext cx="2491388" cy="586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altLang="en-US" sz="1400" b="1" u="sng">
                <a:sym typeface="ZapfDingbats" pitchFamily="82" charset="2"/>
              </a:rPr>
              <a:t>OVHD PANEL:</a:t>
            </a:r>
          </a:p>
          <a:p>
            <a:r>
              <a:rPr lang="es-ES_tradnl" altLang="en-US" sz="1400" b="1">
                <a:sym typeface="ZapfDingbats" pitchFamily="82" charset="2"/>
              </a:rPr>
              <a:t>THR ASYM COMP AUTO </a:t>
            </a:r>
            <a:r>
              <a:rPr lang="es-ES_tradnl" altLang="en-US" sz="1400" b="1">
                <a:sym typeface="Wingdings" pitchFamily="2" charset="2"/>
              </a:rPr>
              <a:t> OFF</a:t>
            </a:r>
            <a:endParaRPr lang="es-ES_tradnl" altLang="en-US" sz="1400" b="1" u="sng"/>
          </a:p>
          <a:p>
            <a:endParaRPr lang="es-ES_tradnl" altLang="en-US" sz="1400" b="1" u="sng"/>
          </a:p>
          <a:p>
            <a:pPr>
              <a:spcBef>
                <a:spcPct val="40000"/>
              </a:spcBef>
            </a:pPr>
            <a:r>
              <a:rPr lang="en-US" altLang="en-US" sz="1400" b="1" u="sng">
                <a:solidFill>
                  <a:srgbClr val="FF0000"/>
                </a:solidFill>
              </a:rPr>
              <a:t>MASTER WARNING</a:t>
            </a:r>
          </a:p>
          <a:p>
            <a:pPr>
              <a:spcBef>
                <a:spcPct val="40000"/>
              </a:spcBef>
            </a:pPr>
            <a:r>
              <a:rPr lang="en-US" altLang="en-US" sz="1400" b="1" u="sng"/>
              <a:t>EICAS:</a:t>
            </a:r>
          </a:p>
          <a:p>
            <a:r>
              <a:rPr lang="es-ES_tradnl" altLang="en-US" sz="1400" b="1">
                <a:solidFill>
                  <a:srgbClr val="FF0000"/>
                </a:solidFill>
                <a:sym typeface="ZapfDingbats" pitchFamily="82" charset="2"/>
              </a:rPr>
              <a:t>AUTOPILOT DISC</a:t>
            </a:r>
          </a:p>
          <a:p>
            <a:r>
              <a:rPr lang="es-ES_tradnl" altLang="en-US" sz="1400" b="1">
                <a:solidFill>
                  <a:srgbClr val="FF9900"/>
                </a:solidFill>
                <a:sym typeface="ZapfDingbats" pitchFamily="82" charset="2"/>
              </a:rPr>
              <a:t>[] FLIGHT CONTROL MODE</a:t>
            </a:r>
          </a:p>
          <a:p>
            <a:r>
              <a:rPr lang="es-ES_tradnl" altLang="en-US" sz="1400" b="1">
                <a:sym typeface="ZapfDingbats" pitchFamily="82" charset="2"/>
              </a:rPr>
              <a:t>      </a:t>
            </a:r>
            <a:r>
              <a:rPr lang="es-ES_tradnl" altLang="en-US" sz="1400" b="1">
                <a:solidFill>
                  <a:srgbClr val="FF9900"/>
                </a:solidFill>
                <a:sym typeface="ZapfDingbats" pitchFamily="82" charset="2"/>
              </a:rPr>
              <a:t>AUTO SPEEDBRAKE</a:t>
            </a:r>
          </a:p>
          <a:p>
            <a:r>
              <a:rPr lang="es-ES_tradnl" altLang="en-US" sz="1400" b="1">
                <a:solidFill>
                  <a:srgbClr val="FF9900"/>
                </a:solidFill>
                <a:sym typeface="ZapfDingbats" pitchFamily="82" charset="2"/>
              </a:rPr>
              <a:t>      NO AUTOLAND</a:t>
            </a:r>
          </a:p>
          <a:p>
            <a:r>
              <a:rPr lang="es-ES_tradnl" altLang="en-US" sz="1400" b="1">
                <a:solidFill>
                  <a:srgbClr val="FF9900"/>
                </a:solidFill>
                <a:sym typeface="ZapfDingbats" pitchFamily="82" charset="2"/>
              </a:rPr>
              <a:t>      THRUST ASYM COMP</a:t>
            </a:r>
          </a:p>
          <a:p>
            <a:endParaRPr lang="es-ES_tradnl" altLang="en-US" sz="1400" b="1">
              <a:solidFill>
                <a:srgbClr val="FF9900"/>
              </a:solidFill>
              <a:sym typeface="ZapfDingbats" pitchFamily="82" charset="2"/>
            </a:endParaRPr>
          </a:p>
          <a:p>
            <a:endParaRPr lang="es-ES_tradnl" altLang="en-US" sz="1400" b="1">
              <a:solidFill>
                <a:srgbClr val="FF9900"/>
              </a:solidFill>
              <a:sym typeface="ZapfDingbats" pitchFamily="82" charset="2"/>
            </a:endParaRPr>
          </a:p>
          <a:p>
            <a:endParaRPr lang="es-ES_tradnl" altLang="en-US" sz="1400" b="1">
              <a:solidFill>
                <a:srgbClr val="FF9900"/>
              </a:solidFill>
              <a:sym typeface="ZapfDingbats" pitchFamily="82" charset="2"/>
            </a:endParaRPr>
          </a:p>
          <a:p>
            <a:endParaRPr lang="es-ES_tradnl" altLang="en-US" sz="1400" b="1">
              <a:solidFill>
                <a:srgbClr val="FF9900"/>
              </a:solidFill>
              <a:sym typeface="ZapfDingbats" pitchFamily="82" charset="2"/>
            </a:endParaRPr>
          </a:p>
          <a:p>
            <a:endParaRPr lang="es-ES_tradnl" altLang="en-US" sz="1400" b="1">
              <a:solidFill>
                <a:srgbClr val="FF9900"/>
              </a:solidFill>
              <a:sym typeface="ZapfDingbats" pitchFamily="82" charset="2"/>
            </a:endParaRPr>
          </a:p>
          <a:p>
            <a:endParaRPr lang="es-ES_tradnl" altLang="en-US" sz="1400" b="1">
              <a:solidFill>
                <a:srgbClr val="FF9900"/>
              </a:solidFill>
              <a:sym typeface="ZapfDingbats" pitchFamily="82" charset="2"/>
            </a:endParaRPr>
          </a:p>
          <a:p>
            <a:endParaRPr lang="es-ES_tradnl" altLang="en-US" sz="1400" b="1">
              <a:solidFill>
                <a:srgbClr val="FF9900"/>
              </a:solidFill>
              <a:sym typeface="ZapfDingbats" pitchFamily="82" charset="2"/>
            </a:endParaRPr>
          </a:p>
          <a:p>
            <a:endParaRPr lang="es-ES_tradnl" altLang="en-US" sz="1400" b="1">
              <a:solidFill>
                <a:srgbClr val="FF9900"/>
              </a:solidFill>
              <a:sym typeface="ZapfDingbats" pitchFamily="82" charset="2"/>
            </a:endParaRPr>
          </a:p>
          <a:p>
            <a:endParaRPr lang="es-ES_tradnl" altLang="en-US" sz="1400" b="1">
              <a:solidFill>
                <a:srgbClr val="FF9900"/>
              </a:solidFill>
              <a:sym typeface="ZapfDingbats" pitchFamily="82" charset="2"/>
            </a:endParaRPr>
          </a:p>
          <a:p>
            <a:r>
              <a:rPr lang="es-ES_tradnl" altLang="en-US" sz="1400" b="1" u="sng"/>
              <a:t>PFD:</a:t>
            </a:r>
          </a:p>
          <a:p>
            <a:r>
              <a:rPr lang="es-ES_tradnl" altLang="en-US" sz="1400" b="1"/>
              <a:t>CAPT + FO pitch bars disappear</a:t>
            </a:r>
          </a:p>
          <a:p>
            <a:r>
              <a:rPr lang="es-ES_tradnl" altLang="en-US" sz="1400" b="1"/>
              <a:t>CAPT + FO CMD </a:t>
            </a:r>
            <a:r>
              <a:rPr lang="es-ES_tradnl" altLang="en-US" sz="1400" b="1">
                <a:sym typeface="Wingdings" pitchFamily="2" charset="2"/>
              </a:rPr>
              <a:t>disappears</a:t>
            </a:r>
          </a:p>
          <a:p>
            <a:r>
              <a:rPr lang="es-ES_tradnl" altLang="en-US" sz="1400" b="1">
                <a:sym typeface="Wingdings" pitchFamily="2" charset="2"/>
              </a:rPr>
              <a:t>CAPT + FO M  GS</a:t>
            </a:r>
            <a:endParaRPr lang="es-ES_tradnl" altLang="en-US" sz="1400" b="1"/>
          </a:p>
          <a:p>
            <a:endParaRPr lang="en-US" altLang="en-US" sz="1400" b="1"/>
          </a:p>
          <a:p>
            <a:r>
              <a:rPr lang="es-ES_tradnl" altLang="en-US" sz="1400" b="1" u="sng"/>
              <a:t>ND:</a:t>
            </a:r>
          </a:p>
          <a:p>
            <a:r>
              <a:rPr lang="es-ES_tradnl" altLang="en-US" sz="1400" b="1"/>
              <a:t>TAS + wind disappears</a:t>
            </a:r>
            <a:endParaRPr lang="en-US" altLang="en-US" sz="1400" b="1">
              <a:sym typeface="ZapfDingbats" pitchFamily="82" charset="2"/>
            </a:endParaRPr>
          </a:p>
        </p:txBody>
      </p:sp>
      <p:sp>
        <p:nvSpPr>
          <p:cNvPr id="145" name="Text Box 79">
            <a:extLst>
              <a:ext uri="{FF2B5EF4-FFF2-40B4-BE49-F238E27FC236}">
                <a16:creationId xmlns:a16="http://schemas.microsoft.com/office/drawing/2014/main" id="{1B9AC794-763B-0C47-8AB0-23FC69BB8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06" y="57300"/>
            <a:ext cx="204735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High-Altitude Pitot Icing</a:t>
            </a:r>
          </a:p>
          <a:p>
            <a:r>
              <a:rPr lang="en-US" altLang="en-US" sz="14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Scen</a:t>
            </a:r>
            <a:r>
              <a:rPr lang="en-US" altLang="en-US" sz="1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1: Fail L+C+R</a:t>
            </a:r>
          </a:p>
        </p:txBody>
      </p:sp>
    </p:spTree>
    <p:extLst>
      <p:ext uri="{BB962C8B-B14F-4D97-AF65-F5344CB8AC3E}">
        <p14:creationId xmlns:p14="http://schemas.microsoft.com/office/powerpoint/2010/main" val="3850995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8CC581C8-3A9A-7643-B2B1-93C668842F6B}" type="slidenum">
              <a:rPr lang="en-US" altLang="en-US">
                <a:solidFill>
                  <a:schemeClr val="bg2"/>
                </a:solidFill>
              </a:rPr>
              <a:pPr/>
              <a:t>18</a:t>
            </a:fld>
            <a:endParaRPr lang="en-US" altLang="en-US">
              <a:solidFill>
                <a:schemeClr val="bg2"/>
              </a:solidFill>
            </a:endParaRPr>
          </a:p>
        </p:txBody>
      </p:sp>
      <p:sp>
        <p:nvSpPr>
          <p:cNvPr id="39939" name="Rectangle 175"/>
          <p:cNvSpPr>
            <a:spLocks noChangeArrowheads="1"/>
          </p:cNvSpPr>
          <p:nvPr/>
        </p:nvSpPr>
        <p:spPr bwMode="auto">
          <a:xfrm>
            <a:off x="4559300" y="19304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0" name="Rectangle 176"/>
          <p:cNvSpPr>
            <a:spLocks noChangeArrowheads="1"/>
          </p:cNvSpPr>
          <p:nvPr/>
        </p:nvSpPr>
        <p:spPr bwMode="auto">
          <a:xfrm>
            <a:off x="5461000" y="19304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1" name="Rectangle 177"/>
          <p:cNvSpPr>
            <a:spLocks noChangeArrowheads="1"/>
          </p:cNvSpPr>
          <p:nvPr/>
        </p:nvSpPr>
        <p:spPr bwMode="auto">
          <a:xfrm>
            <a:off x="8610600" y="19304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2" name="Rectangle 178"/>
          <p:cNvSpPr>
            <a:spLocks noChangeArrowheads="1"/>
          </p:cNvSpPr>
          <p:nvPr/>
        </p:nvSpPr>
        <p:spPr bwMode="auto">
          <a:xfrm>
            <a:off x="9499600" y="19304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3" name="Rectangle 172"/>
          <p:cNvSpPr>
            <a:spLocks noChangeArrowheads="1"/>
          </p:cNvSpPr>
          <p:nvPr/>
        </p:nvSpPr>
        <p:spPr bwMode="auto">
          <a:xfrm>
            <a:off x="4559300" y="28702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4" name="Rectangle 173"/>
          <p:cNvSpPr>
            <a:spLocks noChangeArrowheads="1"/>
          </p:cNvSpPr>
          <p:nvPr/>
        </p:nvSpPr>
        <p:spPr bwMode="auto">
          <a:xfrm>
            <a:off x="6578600" y="28702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5" name="Rectangle 174"/>
          <p:cNvSpPr>
            <a:spLocks noChangeArrowheads="1"/>
          </p:cNvSpPr>
          <p:nvPr/>
        </p:nvSpPr>
        <p:spPr bwMode="auto">
          <a:xfrm>
            <a:off x="8610600" y="28702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6" name="Rectangle 171"/>
          <p:cNvSpPr>
            <a:spLocks noChangeArrowheads="1"/>
          </p:cNvSpPr>
          <p:nvPr/>
        </p:nvSpPr>
        <p:spPr bwMode="auto">
          <a:xfrm>
            <a:off x="2527300" y="28702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7" name="Rectangle 2"/>
          <p:cNvSpPr>
            <a:spLocks noChangeArrowheads="1"/>
          </p:cNvSpPr>
          <p:nvPr/>
        </p:nvSpPr>
        <p:spPr bwMode="auto">
          <a:xfrm>
            <a:off x="4559300" y="57658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8" name="Rectangle 3"/>
          <p:cNvSpPr>
            <a:spLocks noChangeArrowheads="1"/>
          </p:cNvSpPr>
          <p:nvPr/>
        </p:nvSpPr>
        <p:spPr bwMode="auto">
          <a:xfrm>
            <a:off x="2527300" y="57658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49" name="Rectangle 8"/>
          <p:cNvSpPr>
            <a:spLocks noChangeArrowheads="1"/>
          </p:cNvSpPr>
          <p:nvPr/>
        </p:nvSpPr>
        <p:spPr bwMode="auto">
          <a:xfrm>
            <a:off x="6578600" y="57658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0" name="Rectangle 9"/>
          <p:cNvSpPr>
            <a:spLocks noChangeArrowheads="1"/>
          </p:cNvSpPr>
          <p:nvPr/>
        </p:nvSpPr>
        <p:spPr bwMode="auto">
          <a:xfrm>
            <a:off x="7454900" y="47879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1" name="Rectangle 10"/>
          <p:cNvSpPr>
            <a:spLocks noChangeArrowheads="1"/>
          </p:cNvSpPr>
          <p:nvPr/>
        </p:nvSpPr>
        <p:spPr bwMode="auto">
          <a:xfrm>
            <a:off x="5461000" y="47879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2" name="Rectangle 11"/>
          <p:cNvSpPr>
            <a:spLocks noChangeArrowheads="1"/>
          </p:cNvSpPr>
          <p:nvPr/>
        </p:nvSpPr>
        <p:spPr bwMode="auto">
          <a:xfrm>
            <a:off x="3429000" y="4787900"/>
            <a:ext cx="647700" cy="2032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3" name="Rectangle 12"/>
          <p:cNvSpPr>
            <a:spLocks noChangeArrowheads="1"/>
          </p:cNvSpPr>
          <p:nvPr/>
        </p:nvSpPr>
        <p:spPr bwMode="auto">
          <a:xfrm>
            <a:off x="8623300" y="44069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4" name="Rectangle 13" descr="Light upward diagonal"/>
          <p:cNvSpPr>
            <a:spLocks noChangeArrowheads="1"/>
          </p:cNvSpPr>
          <p:nvPr/>
        </p:nvSpPr>
        <p:spPr bwMode="auto">
          <a:xfrm>
            <a:off x="8623300" y="4229100"/>
            <a:ext cx="520700" cy="190500"/>
          </a:xfrm>
          <a:prstGeom prst="rect">
            <a:avLst/>
          </a:prstGeom>
          <a:pattFill prst="ltUpDiag">
            <a:fgClr>
              <a:srgbClr val="33CC33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5" name="Rectangle 14" descr="Light upward diagonal"/>
          <p:cNvSpPr>
            <a:spLocks noChangeArrowheads="1"/>
          </p:cNvSpPr>
          <p:nvPr/>
        </p:nvSpPr>
        <p:spPr bwMode="auto">
          <a:xfrm>
            <a:off x="8623300" y="4584700"/>
            <a:ext cx="520700" cy="190500"/>
          </a:xfrm>
          <a:prstGeom prst="rect">
            <a:avLst/>
          </a:prstGeom>
          <a:pattFill prst="ltUpDiag">
            <a:fgClr>
              <a:srgbClr val="009900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6" name="Rectangle 15" descr="Light upward diagonal"/>
          <p:cNvSpPr>
            <a:spLocks noChangeArrowheads="1"/>
          </p:cNvSpPr>
          <p:nvPr/>
        </p:nvSpPr>
        <p:spPr bwMode="auto">
          <a:xfrm>
            <a:off x="9499600" y="3263900"/>
            <a:ext cx="520700" cy="190500"/>
          </a:xfrm>
          <a:prstGeom prst="rect">
            <a:avLst/>
          </a:prstGeom>
          <a:pattFill prst="ltUpDiag">
            <a:fgClr>
              <a:srgbClr val="33CC33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7" name="Rectangle 16" descr="Light upward diagonal"/>
          <p:cNvSpPr>
            <a:spLocks noChangeArrowheads="1"/>
          </p:cNvSpPr>
          <p:nvPr/>
        </p:nvSpPr>
        <p:spPr bwMode="auto">
          <a:xfrm>
            <a:off x="9499600" y="3632200"/>
            <a:ext cx="520700" cy="190500"/>
          </a:xfrm>
          <a:prstGeom prst="rect">
            <a:avLst/>
          </a:prstGeom>
          <a:pattFill prst="ltUpDiag">
            <a:fgClr>
              <a:srgbClr val="009900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8" name="Rectangle 17" descr="Light upward diagonal"/>
          <p:cNvSpPr>
            <a:spLocks noChangeArrowheads="1"/>
          </p:cNvSpPr>
          <p:nvPr/>
        </p:nvSpPr>
        <p:spPr bwMode="auto">
          <a:xfrm>
            <a:off x="8623300" y="3263900"/>
            <a:ext cx="520700" cy="190500"/>
          </a:xfrm>
          <a:prstGeom prst="rect">
            <a:avLst/>
          </a:prstGeom>
          <a:pattFill prst="ltUpDiag">
            <a:fgClr>
              <a:srgbClr val="33CC33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59" name="Rectangle 18"/>
          <p:cNvSpPr>
            <a:spLocks noChangeArrowheads="1"/>
          </p:cNvSpPr>
          <p:nvPr/>
        </p:nvSpPr>
        <p:spPr bwMode="auto">
          <a:xfrm>
            <a:off x="6578600" y="44069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0" name="Rectangle 19"/>
          <p:cNvSpPr>
            <a:spLocks noChangeArrowheads="1"/>
          </p:cNvSpPr>
          <p:nvPr/>
        </p:nvSpPr>
        <p:spPr bwMode="auto">
          <a:xfrm>
            <a:off x="7467600" y="32639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1" name="Rectangle 20"/>
          <p:cNvSpPr>
            <a:spLocks noChangeArrowheads="1"/>
          </p:cNvSpPr>
          <p:nvPr/>
        </p:nvSpPr>
        <p:spPr bwMode="auto">
          <a:xfrm>
            <a:off x="6578600" y="36322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2" name="Rectangle 21"/>
          <p:cNvSpPr>
            <a:spLocks noChangeArrowheads="1"/>
          </p:cNvSpPr>
          <p:nvPr/>
        </p:nvSpPr>
        <p:spPr bwMode="auto">
          <a:xfrm>
            <a:off x="8623300" y="26797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3" name="Rectangle 22"/>
          <p:cNvSpPr>
            <a:spLocks noChangeArrowheads="1"/>
          </p:cNvSpPr>
          <p:nvPr/>
        </p:nvSpPr>
        <p:spPr bwMode="auto">
          <a:xfrm>
            <a:off x="8623300" y="23114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4" name="Rectangle 23"/>
          <p:cNvSpPr>
            <a:spLocks noChangeArrowheads="1"/>
          </p:cNvSpPr>
          <p:nvPr/>
        </p:nvSpPr>
        <p:spPr bwMode="auto">
          <a:xfrm>
            <a:off x="6591300" y="26797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5" name="Rectangle 24"/>
          <p:cNvSpPr>
            <a:spLocks noChangeArrowheads="1"/>
          </p:cNvSpPr>
          <p:nvPr/>
        </p:nvSpPr>
        <p:spPr bwMode="auto">
          <a:xfrm>
            <a:off x="6591300" y="23114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6" name="Rectangle 25"/>
          <p:cNvSpPr>
            <a:spLocks noChangeArrowheads="1"/>
          </p:cNvSpPr>
          <p:nvPr/>
        </p:nvSpPr>
        <p:spPr bwMode="auto">
          <a:xfrm>
            <a:off x="4572000" y="26797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7" name="Rectangle 26"/>
          <p:cNvSpPr>
            <a:spLocks noChangeArrowheads="1"/>
          </p:cNvSpPr>
          <p:nvPr/>
        </p:nvSpPr>
        <p:spPr bwMode="auto">
          <a:xfrm>
            <a:off x="4572000" y="23114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8" name="Rectangle 27" descr="Light upward diagonal"/>
          <p:cNvSpPr>
            <a:spLocks noChangeArrowheads="1"/>
          </p:cNvSpPr>
          <p:nvPr/>
        </p:nvSpPr>
        <p:spPr bwMode="auto">
          <a:xfrm>
            <a:off x="8623300" y="3619500"/>
            <a:ext cx="520700" cy="190500"/>
          </a:xfrm>
          <a:prstGeom prst="rect">
            <a:avLst/>
          </a:prstGeom>
          <a:pattFill prst="ltUpDiag">
            <a:fgClr>
              <a:srgbClr val="009900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69" name="Rectangle 28"/>
          <p:cNvSpPr>
            <a:spLocks noChangeArrowheads="1"/>
          </p:cNvSpPr>
          <p:nvPr/>
        </p:nvSpPr>
        <p:spPr bwMode="auto">
          <a:xfrm>
            <a:off x="4572000" y="44196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0" name="Rectangle 29"/>
          <p:cNvSpPr>
            <a:spLocks noChangeArrowheads="1"/>
          </p:cNvSpPr>
          <p:nvPr/>
        </p:nvSpPr>
        <p:spPr bwMode="auto">
          <a:xfrm>
            <a:off x="5473700" y="32639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1" name="Rectangle 30"/>
          <p:cNvSpPr>
            <a:spLocks noChangeArrowheads="1"/>
          </p:cNvSpPr>
          <p:nvPr/>
        </p:nvSpPr>
        <p:spPr bwMode="auto">
          <a:xfrm>
            <a:off x="4572000" y="36322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2" name="Rectangle 31"/>
          <p:cNvSpPr>
            <a:spLocks noChangeArrowheads="1"/>
          </p:cNvSpPr>
          <p:nvPr/>
        </p:nvSpPr>
        <p:spPr bwMode="auto">
          <a:xfrm>
            <a:off x="2540000" y="44196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3" name="Rectangle 32"/>
          <p:cNvSpPr>
            <a:spLocks noChangeArrowheads="1"/>
          </p:cNvSpPr>
          <p:nvPr/>
        </p:nvSpPr>
        <p:spPr bwMode="auto">
          <a:xfrm>
            <a:off x="3429000" y="32639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4" name="Rectangle 33"/>
          <p:cNvSpPr>
            <a:spLocks noChangeArrowheads="1"/>
          </p:cNvSpPr>
          <p:nvPr/>
        </p:nvSpPr>
        <p:spPr bwMode="auto">
          <a:xfrm>
            <a:off x="2540000" y="36322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5" name="Rectangle 34"/>
          <p:cNvSpPr>
            <a:spLocks noChangeArrowheads="1"/>
          </p:cNvSpPr>
          <p:nvPr/>
        </p:nvSpPr>
        <p:spPr bwMode="auto">
          <a:xfrm>
            <a:off x="8610600" y="2311400"/>
            <a:ext cx="533400" cy="5588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6" name="Rectangle 35"/>
          <p:cNvSpPr>
            <a:spLocks noChangeArrowheads="1"/>
          </p:cNvSpPr>
          <p:nvPr/>
        </p:nvSpPr>
        <p:spPr bwMode="auto">
          <a:xfrm>
            <a:off x="8610600" y="23114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7" name="Rectangle 36"/>
          <p:cNvSpPr>
            <a:spLocks noChangeArrowheads="1"/>
          </p:cNvSpPr>
          <p:nvPr/>
        </p:nvSpPr>
        <p:spPr bwMode="auto">
          <a:xfrm>
            <a:off x="4559300" y="2312988"/>
            <a:ext cx="533400" cy="5588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8" name="Rectangle 37"/>
          <p:cNvSpPr>
            <a:spLocks noChangeArrowheads="1"/>
          </p:cNvSpPr>
          <p:nvPr/>
        </p:nvSpPr>
        <p:spPr bwMode="auto">
          <a:xfrm>
            <a:off x="2527300" y="26797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79" name="Rectangle 38"/>
          <p:cNvSpPr>
            <a:spLocks noChangeArrowheads="1"/>
          </p:cNvSpPr>
          <p:nvPr/>
        </p:nvSpPr>
        <p:spPr bwMode="auto">
          <a:xfrm>
            <a:off x="2527300" y="23114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80" name="Rectangle 39"/>
          <p:cNvSpPr>
            <a:spLocks noChangeArrowheads="1"/>
          </p:cNvSpPr>
          <p:nvPr/>
        </p:nvSpPr>
        <p:spPr bwMode="auto">
          <a:xfrm>
            <a:off x="3436938" y="1382713"/>
            <a:ext cx="520700" cy="3556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81" name="Rectangle 40"/>
          <p:cNvSpPr>
            <a:spLocks noChangeArrowheads="1"/>
          </p:cNvSpPr>
          <p:nvPr/>
        </p:nvSpPr>
        <p:spPr bwMode="auto">
          <a:xfrm>
            <a:off x="2540000" y="1573213"/>
            <a:ext cx="520700" cy="3556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982" name="Rectangle 41"/>
          <p:cNvSpPr>
            <a:spLocks noChangeArrowheads="1"/>
          </p:cNvSpPr>
          <p:nvPr/>
        </p:nvSpPr>
        <p:spPr bwMode="auto">
          <a:xfrm>
            <a:off x="2495551" y="1331914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39983" name="Rectangle 42"/>
          <p:cNvSpPr>
            <a:spLocks noChangeArrowheads="1"/>
          </p:cNvSpPr>
          <p:nvPr/>
        </p:nvSpPr>
        <p:spPr bwMode="auto">
          <a:xfrm>
            <a:off x="2295525" y="1331914"/>
            <a:ext cx="2857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39984" name="Rectangle 43"/>
          <p:cNvSpPr>
            <a:spLocks noChangeArrowheads="1"/>
          </p:cNvSpPr>
          <p:nvPr/>
        </p:nvSpPr>
        <p:spPr bwMode="auto">
          <a:xfrm>
            <a:off x="2495551" y="22860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39985" name="Rectangle 44"/>
          <p:cNvSpPr>
            <a:spLocks noChangeArrowheads="1"/>
          </p:cNvSpPr>
          <p:nvPr/>
        </p:nvSpPr>
        <p:spPr bwMode="auto">
          <a:xfrm>
            <a:off x="2303463" y="2286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</p:txBody>
      </p:sp>
      <p:sp>
        <p:nvSpPr>
          <p:cNvPr id="39986" name="Rectangle 45"/>
          <p:cNvSpPr>
            <a:spLocks noChangeArrowheads="1"/>
          </p:cNvSpPr>
          <p:nvPr/>
        </p:nvSpPr>
        <p:spPr bwMode="auto">
          <a:xfrm>
            <a:off x="3376614" y="1331914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39987" name="Rectangle 46"/>
          <p:cNvSpPr>
            <a:spLocks noChangeArrowheads="1"/>
          </p:cNvSpPr>
          <p:nvPr/>
        </p:nvSpPr>
        <p:spPr bwMode="auto">
          <a:xfrm>
            <a:off x="3187700" y="1331914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39988" name="Rectangle 47"/>
          <p:cNvSpPr>
            <a:spLocks noChangeArrowheads="1"/>
          </p:cNvSpPr>
          <p:nvPr/>
        </p:nvSpPr>
        <p:spPr bwMode="auto">
          <a:xfrm>
            <a:off x="2495551" y="3232151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39989" name="Rectangle 48"/>
          <p:cNvSpPr>
            <a:spLocks noChangeArrowheads="1"/>
          </p:cNvSpPr>
          <p:nvPr/>
        </p:nvSpPr>
        <p:spPr bwMode="auto">
          <a:xfrm>
            <a:off x="2287588" y="3232150"/>
            <a:ext cx="285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39990" name="Rectangle 49"/>
          <p:cNvSpPr>
            <a:spLocks noChangeArrowheads="1"/>
          </p:cNvSpPr>
          <p:nvPr/>
        </p:nvSpPr>
        <p:spPr bwMode="auto">
          <a:xfrm>
            <a:off x="3376614" y="3232151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39991" name="Rectangle 50"/>
          <p:cNvSpPr>
            <a:spLocks noChangeArrowheads="1"/>
          </p:cNvSpPr>
          <p:nvPr/>
        </p:nvSpPr>
        <p:spPr bwMode="auto">
          <a:xfrm>
            <a:off x="3154363" y="323215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39992" name="Rectangle 51"/>
          <p:cNvSpPr>
            <a:spLocks noChangeArrowheads="1"/>
          </p:cNvSpPr>
          <p:nvPr/>
        </p:nvSpPr>
        <p:spPr bwMode="auto">
          <a:xfrm>
            <a:off x="2495551" y="51816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39993" name="Rectangle 52"/>
          <p:cNvSpPr>
            <a:spLocks noChangeArrowheads="1"/>
          </p:cNvSpPr>
          <p:nvPr/>
        </p:nvSpPr>
        <p:spPr bwMode="auto">
          <a:xfrm>
            <a:off x="2290763" y="51816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39994" name="Rectangle 53"/>
          <p:cNvSpPr>
            <a:spLocks noChangeArrowheads="1"/>
          </p:cNvSpPr>
          <p:nvPr/>
        </p:nvSpPr>
        <p:spPr bwMode="auto">
          <a:xfrm>
            <a:off x="2495551" y="4191001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39995" name="Rectangle 54"/>
          <p:cNvSpPr>
            <a:spLocks noChangeArrowheads="1"/>
          </p:cNvSpPr>
          <p:nvPr/>
        </p:nvSpPr>
        <p:spPr bwMode="auto">
          <a:xfrm>
            <a:off x="2286000" y="4191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00" name="Line 59"/>
          <p:cNvSpPr>
            <a:spLocks noChangeShapeType="1"/>
          </p:cNvSpPr>
          <p:nvPr/>
        </p:nvSpPr>
        <p:spPr bwMode="auto">
          <a:xfrm>
            <a:off x="4191000" y="838200"/>
            <a:ext cx="0" cy="5486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001" name="Line 60"/>
          <p:cNvSpPr>
            <a:spLocks noChangeShapeType="1"/>
          </p:cNvSpPr>
          <p:nvPr/>
        </p:nvSpPr>
        <p:spPr bwMode="auto">
          <a:xfrm>
            <a:off x="6248400" y="838200"/>
            <a:ext cx="0" cy="5486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002" name="Line 61"/>
          <p:cNvSpPr>
            <a:spLocks noChangeShapeType="1"/>
          </p:cNvSpPr>
          <p:nvPr/>
        </p:nvSpPr>
        <p:spPr bwMode="auto">
          <a:xfrm>
            <a:off x="8305800" y="838200"/>
            <a:ext cx="0" cy="5486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003" name="Line 62"/>
          <p:cNvSpPr>
            <a:spLocks noChangeShapeType="1"/>
          </p:cNvSpPr>
          <p:nvPr/>
        </p:nvSpPr>
        <p:spPr bwMode="auto">
          <a:xfrm>
            <a:off x="1905000" y="5092700"/>
            <a:ext cx="845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004" name="Line 63"/>
          <p:cNvSpPr>
            <a:spLocks noChangeShapeType="1"/>
          </p:cNvSpPr>
          <p:nvPr/>
        </p:nvSpPr>
        <p:spPr bwMode="auto">
          <a:xfrm>
            <a:off x="1905000" y="3136900"/>
            <a:ext cx="845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005" name="Rectangle 64"/>
          <p:cNvSpPr>
            <a:spLocks noChangeArrowheads="1"/>
          </p:cNvSpPr>
          <p:nvPr/>
        </p:nvSpPr>
        <p:spPr bwMode="auto">
          <a:xfrm>
            <a:off x="2527300" y="23114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06" name="Rectangle 65"/>
          <p:cNvSpPr>
            <a:spLocks noChangeArrowheads="1"/>
          </p:cNvSpPr>
          <p:nvPr/>
        </p:nvSpPr>
        <p:spPr bwMode="auto">
          <a:xfrm>
            <a:off x="2527300" y="13716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07" name="Rectangle 66"/>
          <p:cNvSpPr>
            <a:spLocks noChangeArrowheads="1"/>
          </p:cNvSpPr>
          <p:nvPr/>
        </p:nvSpPr>
        <p:spPr bwMode="auto">
          <a:xfrm>
            <a:off x="2527300" y="32639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08" name="Rectangle 67"/>
          <p:cNvSpPr>
            <a:spLocks noChangeArrowheads="1"/>
          </p:cNvSpPr>
          <p:nvPr/>
        </p:nvSpPr>
        <p:spPr bwMode="auto">
          <a:xfrm>
            <a:off x="2527300" y="42291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09" name="Rectangle 68"/>
          <p:cNvSpPr>
            <a:spLocks noChangeArrowheads="1"/>
          </p:cNvSpPr>
          <p:nvPr/>
        </p:nvSpPr>
        <p:spPr bwMode="auto">
          <a:xfrm>
            <a:off x="2527300" y="52070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10" name="Rectangle 69"/>
          <p:cNvSpPr>
            <a:spLocks noChangeArrowheads="1"/>
          </p:cNvSpPr>
          <p:nvPr/>
        </p:nvSpPr>
        <p:spPr bwMode="auto">
          <a:xfrm>
            <a:off x="3429000" y="13716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11" name="Rectangle 70"/>
          <p:cNvSpPr>
            <a:spLocks noChangeArrowheads="1"/>
          </p:cNvSpPr>
          <p:nvPr/>
        </p:nvSpPr>
        <p:spPr bwMode="auto">
          <a:xfrm>
            <a:off x="3429000" y="32639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12" name="Rectangle 71"/>
          <p:cNvSpPr>
            <a:spLocks noChangeArrowheads="1"/>
          </p:cNvSpPr>
          <p:nvPr/>
        </p:nvSpPr>
        <p:spPr bwMode="auto">
          <a:xfrm>
            <a:off x="5468938" y="1384300"/>
            <a:ext cx="520700" cy="5461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13" name="Rectangle 72"/>
          <p:cNvSpPr>
            <a:spLocks noChangeArrowheads="1"/>
          </p:cNvSpPr>
          <p:nvPr/>
        </p:nvSpPr>
        <p:spPr bwMode="auto">
          <a:xfrm>
            <a:off x="4572000" y="1358900"/>
            <a:ext cx="520700" cy="571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14" name="Rectangle 73"/>
          <p:cNvSpPr>
            <a:spLocks noChangeArrowheads="1"/>
          </p:cNvSpPr>
          <p:nvPr/>
        </p:nvSpPr>
        <p:spPr bwMode="auto">
          <a:xfrm>
            <a:off x="4527551" y="1331914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15" name="Rectangle 74"/>
          <p:cNvSpPr>
            <a:spLocks noChangeArrowheads="1"/>
          </p:cNvSpPr>
          <p:nvPr/>
        </p:nvSpPr>
        <p:spPr bwMode="auto">
          <a:xfrm>
            <a:off x="4318000" y="1331914"/>
            <a:ext cx="2857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16" name="Rectangle 75"/>
          <p:cNvSpPr>
            <a:spLocks noChangeArrowheads="1"/>
          </p:cNvSpPr>
          <p:nvPr/>
        </p:nvSpPr>
        <p:spPr bwMode="auto">
          <a:xfrm>
            <a:off x="4527551" y="22860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17" name="Rectangle 76"/>
          <p:cNvSpPr>
            <a:spLocks noChangeArrowheads="1"/>
          </p:cNvSpPr>
          <p:nvPr/>
        </p:nvSpPr>
        <p:spPr bwMode="auto">
          <a:xfrm>
            <a:off x="4318000" y="2286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</p:txBody>
      </p:sp>
      <p:sp>
        <p:nvSpPr>
          <p:cNvPr id="40018" name="Rectangle 77"/>
          <p:cNvSpPr>
            <a:spLocks noChangeArrowheads="1"/>
          </p:cNvSpPr>
          <p:nvPr/>
        </p:nvSpPr>
        <p:spPr bwMode="auto">
          <a:xfrm>
            <a:off x="5421314" y="1331914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19" name="Rectangle 78"/>
          <p:cNvSpPr>
            <a:spLocks noChangeArrowheads="1"/>
          </p:cNvSpPr>
          <p:nvPr/>
        </p:nvSpPr>
        <p:spPr bwMode="auto">
          <a:xfrm>
            <a:off x="5211763" y="1331914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20" name="Rectangle 79"/>
          <p:cNvSpPr>
            <a:spLocks noChangeArrowheads="1"/>
          </p:cNvSpPr>
          <p:nvPr/>
        </p:nvSpPr>
        <p:spPr bwMode="auto">
          <a:xfrm>
            <a:off x="4527551" y="3232151"/>
            <a:ext cx="61106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NADS</a:t>
            </a:r>
          </a:p>
        </p:txBody>
      </p:sp>
      <p:sp>
        <p:nvSpPr>
          <p:cNvPr id="40021" name="Rectangle 80"/>
          <p:cNvSpPr>
            <a:spLocks noChangeArrowheads="1"/>
          </p:cNvSpPr>
          <p:nvPr/>
        </p:nvSpPr>
        <p:spPr bwMode="auto">
          <a:xfrm>
            <a:off x="4318000" y="3232150"/>
            <a:ext cx="285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22" name="Rectangle 81"/>
          <p:cNvSpPr>
            <a:spLocks noChangeArrowheads="1"/>
          </p:cNvSpPr>
          <p:nvPr/>
        </p:nvSpPr>
        <p:spPr bwMode="auto">
          <a:xfrm>
            <a:off x="5421314" y="3232151"/>
            <a:ext cx="61106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NADS</a:t>
            </a:r>
          </a:p>
        </p:txBody>
      </p:sp>
      <p:sp>
        <p:nvSpPr>
          <p:cNvPr id="40023" name="Rectangle 82"/>
          <p:cNvSpPr>
            <a:spLocks noChangeArrowheads="1"/>
          </p:cNvSpPr>
          <p:nvPr/>
        </p:nvSpPr>
        <p:spPr bwMode="auto">
          <a:xfrm>
            <a:off x="5211763" y="323215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24" name="Rectangle 83"/>
          <p:cNvSpPr>
            <a:spLocks noChangeArrowheads="1"/>
          </p:cNvSpPr>
          <p:nvPr/>
        </p:nvSpPr>
        <p:spPr bwMode="auto">
          <a:xfrm>
            <a:off x="4527551" y="51816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25" name="Rectangle 84"/>
          <p:cNvSpPr>
            <a:spLocks noChangeArrowheads="1"/>
          </p:cNvSpPr>
          <p:nvPr/>
        </p:nvSpPr>
        <p:spPr bwMode="auto">
          <a:xfrm>
            <a:off x="4318000" y="51816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26" name="Rectangle 85"/>
          <p:cNvSpPr>
            <a:spLocks noChangeArrowheads="1"/>
          </p:cNvSpPr>
          <p:nvPr/>
        </p:nvSpPr>
        <p:spPr bwMode="auto">
          <a:xfrm>
            <a:off x="4527551" y="4191001"/>
            <a:ext cx="61106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NADS</a:t>
            </a:r>
          </a:p>
        </p:txBody>
      </p:sp>
      <p:sp>
        <p:nvSpPr>
          <p:cNvPr id="40027" name="Rectangle 86"/>
          <p:cNvSpPr>
            <a:spLocks noChangeArrowheads="1"/>
          </p:cNvSpPr>
          <p:nvPr/>
        </p:nvSpPr>
        <p:spPr bwMode="auto">
          <a:xfrm>
            <a:off x="4318000" y="4191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28" name="Rectangle 87"/>
          <p:cNvSpPr>
            <a:spLocks noChangeArrowheads="1"/>
          </p:cNvSpPr>
          <p:nvPr/>
        </p:nvSpPr>
        <p:spPr bwMode="auto">
          <a:xfrm>
            <a:off x="4559300" y="23114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29" name="Rectangle 88"/>
          <p:cNvSpPr>
            <a:spLocks noChangeArrowheads="1"/>
          </p:cNvSpPr>
          <p:nvPr/>
        </p:nvSpPr>
        <p:spPr bwMode="auto">
          <a:xfrm>
            <a:off x="4559300" y="13589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30" name="Rectangle 89"/>
          <p:cNvSpPr>
            <a:spLocks noChangeArrowheads="1"/>
          </p:cNvSpPr>
          <p:nvPr/>
        </p:nvSpPr>
        <p:spPr bwMode="auto">
          <a:xfrm>
            <a:off x="4559300" y="32639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31" name="Rectangle 90"/>
          <p:cNvSpPr>
            <a:spLocks noChangeArrowheads="1"/>
          </p:cNvSpPr>
          <p:nvPr/>
        </p:nvSpPr>
        <p:spPr bwMode="auto">
          <a:xfrm>
            <a:off x="4559300" y="42291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32" name="Rectangle 91"/>
          <p:cNvSpPr>
            <a:spLocks noChangeArrowheads="1"/>
          </p:cNvSpPr>
          <p:nvPr/>
        </p:nvSpPr>
        <p:spPr bwMode="auto">
          <a:xfrm>
            <a:off x="4559300" y="52070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33" name="Rectangle 92"/>
          <p:cNvSpPr>
            <a:spLocks noChangeArrowheads="1"/>
          </p:cNvSpPr>
          <p:nvPr/>
        </p:nvSpPr>
        <p:spPr bwMode="auto">
          <a:xfrm>
            <a:off x="5461000" y="13716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34" name="Rectangle 93"/>
          <p:cNvSpPr>
            <a:spLocks noChangeArrowheads="1"/>
          </p:cNvSpPr>
          <p:nvPr/>
        </p:nvSpPr>
        <p:spPr bwMode="auto">
          <a:xfrm>
            <a:off x="5461000" y="32639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35" name="Rectangle 94"/>
          <p:cNvSpPr>
            <a:spLocks noChangeArrowheads="1"/>
          </p:cNvSpPr>
          <p:nvPr/>
        </p:nvSpPr>
        <p:spPr bwMode="auto">
          <a:xfrm>
            <a:off x="7467600" y="1385888"/>
            <a:ext cx="520700" cy="3556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36" name="Rectangle 95"/>
          <p:cNvSpPr>
            <a:spLocks noChangeArrowheads="1"/>
          </p:cNvSpPr>
          <p:nvPr/>
        </p:nvSpPr>
        <p:spPr bwMode="auto">
          <a:xfrm>
            <a:off x="6591300" y="1576388"/>
            <a:ext cx="520700" cy="3556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37" name="Rectangle 96"/>
          <p:cNvSpPr>
            <a:spLocks noChangeArrowheads="1"/>
          </p:cNvSpPr>
          <p:nvPr/>
        </p:nvSpPr>
        <p:spPr bwMode="auto">
          <a:xfrm>
            <a:off x="6534151" y="1331914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40038" name="Rectangle 97"/>
          <p:cNvSpPr>
            <a:spLocks noChangeArrowheads="1"/>
          </p:cNvSpPr>
          <p:nvPr/>
        </p:nvSpPr>
        <p:spPr bwMode="auto">
          <a:xfrm>
            <a:off x="6337300" y="1331914"/>
            <a:ext cx="2857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39" name="Rectangle 98"/>
          <p:cNvSpPr>
            <a:spLocks noChangeArrowheads="1"/>
          </p:cNvSpPr>
          <p:nvPr/>
        </p:nvSpPr>
        <p:spPr bwMode="auto">
          <a:xfrm>
            <a:off x="6534151" y="22860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40" name="Rectangle 99"/>
          <p:cNvSpPr>
            <a:spLocks noChangeArrowheads="1"/>
          </p:cNvSpPr>
          <p:nvPr/>
        </p:nvSpPr>
        <p:spPr bwMode="auto">
          <a:xfrm>
            <a:off x="6337300" y="2286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</p:txBody>
      </p:sp>
      <p:sp>
        <p:nvSpPr>
          <p:cNvPr id="40041" name="Rectangle 100"/>
          <p:cNvSpPr>
            <a:spLocks noChangeArrowheads="1"/>
          </p:cNvSpPr>
          <p:nvPr/>
        </p:nvSpPr>
        <p:spPr bwMode="auto">
          <a:xfrm>
            <a:off x="7427914" y="1331914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40042" name="Rectangle 101"/>
          <p:cNvSpPr>
            <a:spLocks noChangeArrowheads="1"/>
          </p:cNvSpPr>
          <p:nvPr/>
        </p:nvSpPr>
        <p:spPr bwMode="auto">
          <a:xfrm>
            <a:off x="7218363" y="1331914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43" name="Rectangle 102"/>
          <p:cNvSpPr>
            <a:spLocks noChangeArrowheads="1"/>
          </p:cNvSpPr>
          <p:nvPr/>
        </p:nvSpPr>
        <p:spPr bwMode="auto">
          <a:xfrm>
            <a:off x="6534151" y="3232151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40044" name="Rectangle 103"/>
          <p:cNvSpPr>
            <a:spLocks noChangeArrowheads="1"/>
          </p:cNvSpPr>
          <p:nvPr/>
        </p:nvSpPr>
        <p:spPr bwMode="auto">
          <a:xfrm>
            <a:off x="6337300" y="3232150"/>
            <a:ext cx="285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45" name="Rectangle 104"/>
          <p:cNvSpPr>
            <a:spLocks noChangeArrowheads="1"/>
          </p:cNvSpPr>
          <p:nvPr/>
        </p:nvSpPr>
        <p:spPr bwMode="auto">
          <a:xfrm>
            <a:off x="7427914" y="3232151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40046" name="Rectangle 105"/>
          <p:cNvSpPr>
            <a:spLocks noChangeArrowheads="1"/>
          </p:cNvSpPr>
          <p:nvPr/>
        </p:nvSpPr>
        <p:spPr bwMode="auto">
          <a:xfrm>
            <a:off x="7218363" y="323215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47" name="Rectangle 106"/>
          <p:cNvSpPr>
            <a:spLocks noChangeArrowheads="1"/>
          </p:cNvSpPr>
          <p:nvPr/>
        </p:nvSpPr>
        <p:spPr bwMode="auto">
          <a:xfrm>
            <a:off x="6534151" y="51816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48" name="Rectangle 107"/>
          <p:cNvSpPr>
            <a:spLocks noChangeArrowheads="1"/>
          </p:cNvSpPr>
          <p:nvPr/>
        </p:nvSpPr>
        <p:spPr bwMode="auto">
          <a:xfrm>
            <a:off x="6337300" y="51816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49" name="Rectangle 108"/>
          <p:cNvSpPr>
            <a:spLocks noChangeArrowheads="1"/>
          </p:cNvSpPr>
          <p:nvPr/>
        </p:nvSpPr>
        <p:spPr bwMode="auto">
          <a:xfrm>
            <a:off x="6534151" y="4191001"/>
            <a:ext cx="6976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IAS Dis</a:t>
            </a:r>
          </a:p>
        </p:txBody>
      </p:sp>
      <p:sp>
        <p:nvSpPr>
          <p:cNvPr id="40050" name="Rectangle 109"/>
          <p:cNvSpPr>
            <a:spLocks noChangeArrowheads="1"/>
          </p:cNvSpPr>
          <p:nvPr/>
        </p:nvSpPr>
        <p:spPr bwMode="auto">
          <a:xfrm>
            <a:off x="6337300" y="4191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51" name="Rectangle 110"/>
          <p:cNvSpPr>
            <a:spLocks noChangeArrowheads="1"/>
          </p:cNvSpPr>
          <p:nvPr/>
        </p:nvSpPr>
        <p:spPr bwMode="auto">
          <a:xfrm>
            <a:off x="6578600" y="23114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52" name="Rectangle 111"/>
          <p:cNvSpPr>
            <a:spLocks noChangeArrowheads="1"/>
          </p:cNvSpPr>
          <p:nvPr/>
        </p:nvSpPr>
        <p:spPr bwMode="auto">
          <a:xfrm>
            <a:off x="6578600" y="13716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53" name="Rectangle 112"/>
          <p:cNvSpPr>
            <a:spLocks noChangeArrowheads="1"/>
          </p:cNvSpPr>
          <p:nvPr/>
        </p:nvSpPr>
        <p:spPr bwMode="auto">
          <a:xfrm>
            <a:off x="6578600" y="32639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54" name="Rectangle 113"/>
          <p:cNvSpPr>
            <a:spLocks noChangeArrowheads="1"/>
          </p:cNvSpPr>
          <p:nvPr/>
        </p:nvSpPr>
        <p:spPr bwMode="auto">
          <a:xfrm>
            <a:off x="6578600" y="42291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55" name="Rectangle 114"/>
          <p:cNvSpPr>
            <a:spLocks noChangeArrowheads="1"/>
          </p:cNvSpPr>
          <p:nvPr/>
        </p:nvSpPr>
        <p:spPr bwMode="auto">
          <a:xfrm>
            <a:off x="6578600" y="52070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56" name="Rectangle 115"/>
          <p:cNvSpPr>
            <a:spLocks noChangeArrowheads="1"/>
          </p:cNvSpPr>
          <p:nvPr/>
        </p:nvSpPr>
        <p:spPr bwMode="auto">
          <a:xfrm>
            <a:off x="7454900" y="13716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57" name="Rectangle 116"/>
          <p:cNvSpPr>
            <a:spLocks noChangeArrowheads="1"/>
          </p:cNvSpPr>
          <p:nvPr/>
        </p:nvSpPr>
        <p:spPr bwMode="auto">
          <a:xfrm>
            <a:off x="7454900" y="32639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58" name="Rectangle 117"/>
          <p:cNvSpPr>
            <a:spLocks noChangeArrowheads="1"/>
          </p:cNvSpPr>
          <p:nvPr/>
        </p:nvSpPr>
        <p:spPr bwMode="auto">
          <a:xfrm>
            <a:off x="9507538" y="1374775"/>
            <a:ext cx="520700" cy="5461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59" name="Rectangle 118"/>
          <p:cNvSpPr>
            <a:spLocks noChangeArrowheads="1"/>
          </p:cNvSpPr>
          <p:nvPr/>
        </p:nvSpPr>
        <p:spPr bwMode="auto">
          <a:xfrm>
            <a:off x="8623300" y="1374775"/>
            <a:ext cx="520700" cy="5588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60" name="Rectangle 119"/>
          <p:cNvSpPr>
            <a:spLocks noChangeArrowheads="1"/>
          </p:cNvSpPr>
          <p:nvPr/>
        </p:nvSpPr>
        <p:spPr bwMode="auto">
          <a:xfrm>
            <a:off x="8578851" y="1331914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61" name="Rectangle 120"/>
          <p:cNvSpPr>
            <a:spLocks noChangeArrowheads="1"/>
          </p:cNvSpPr>
          <p:nvPr/>
        </p:nvSpPr>
        <p:spPr bwMode="auto">
          <a:xfrm>
            <a:off x="8382000" y="1331914"/>
            <a:ext cx="2857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62" name="Rectangle 121"/>
          <p:cNvSpPr>
            <a:spLocks noChangeArrowheads="1"/>
          </p:cNvSpPr>
          <p:nvPr/>
        </p:nvSpPr>
        <p:spPr bwMode="auto">
          <a:xfrm>
            <a:off x="8578851" y="22860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63" name="Rectangle 122"/>
          <p:cNvSpPr>
            <a:spLocks noChangeArrowheads="1"/>
          </p:cNvSpPr>
          <p:nvPr/>
        </p:nvSpPr>
        <p:spPr bwMode="auto">
          <a:xfrm>
            <a:off x="8382000" y="2286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</p:txBody>
      </p:sp>
      <p:sp>
        <p:nvSpPr>
          <p:cNvPr id="40064" name="Rectangle 123"/>
          <p:cNvSpPr>
            <a:spLocks noChangeArrowheads="1"/>
          </p:cNvSpPr>
          <p:nvPr/>
        </p:nvSpPr>
        <p:spPr bwMode="auto">
          <a:xfrm>
            <a:off x="9447214" y="1331914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65" name="Rectangle 124"/>
          <p:cNvSpPr>
            <a:spLocks noChangeArrowheads="1"/>
          </p:cNvSpPr>
          <p:nvPr/>
        </p:nvSpPr>
        <p:spPr bwMode="auto">
          <a:xfrm>
            <a:off x="9250363" y="1331914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66" name="Rectangle 125"/>
          <p:cNvSpPr>
            <a:spLocks noChangeArrowheads="1"/>
          </p:cNvSpPr>
          <p:nvPr/>
        </p:nvSpPr>
        <p:spPr bwMode="auto">
          <a:xfrm>
            <a:off x="8578851" y="3232151"/>
            <a:ext cx="61106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NASD</a:t>
            </a:r>
          </a:p>
        </p:txBody>
      </p:sp>
      <p:sp>
        <p:nvSpPr>
          <p:cNvPr id="40067" name="Rectangle 126"/>
          <p:cNvSpPr>
            <a:spLocks noChangeArrowheads="1"/>
          </p:cNvSpPr>
          <p:nvPr/>
        </p:nvSpPr>
        <p:spPr bwMode="auto">
          <a:xfrm>
            <a:off x="8382000" y="3232150"/>
            <a:ext cx="285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68" name="Rectangle 127"/>
          <p:cNvSpPr>
            <a:spLocks noChangeArrowheads="1"/>
          </p:cNvSpPr>
          <p:nvPr/>
        </p:nvSpPr>
        <p:spPr bwMode="auto">
          <a:xfrm>
            <a:off x="9447214" y="3232151"/>
            <a:ext cx="61106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NASD</a:t>
            </a:r>
          </a:p>
        </p:txBody>
      </p:sp>
      <p:sp>
        <p:nvSpPr>
          <p:cNvPr id="40069" name="Rectangle 128"/>
          <p:cNvSpPr>
            <a:spLocks noChangeArrowheads="1"/>
          </p:cNvSpPr>
          <p:nvPr/>
        </p:nvSpPr>
        <p:spPr bwMode="auto">
          <a:xfrm>
            <a:off x="9250363" y="323215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70" name="Rectangle 129"/>
          <p:cNvSpPr>
            <a:spLocks noChangeArrowheads="1"/>
          </p:cNvSpPr>
          <p:nvPr/>
        </p:nvSpPr>
        <p:spPr bwMode="auto">
          <a:xfrm>
            <a:off x="8578851" y="5181601"/>
            <a:ext cx="50847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s-ES_tradnl" altLang="en-US" sz="1200"/>
              <a:t>ASU</a:t>
            </a:r>
            <a:endParaRPr lang="en-US" altLang="en-US" sz="1200"/>
          </a:p>
        </p:txBody>
      </p:sp>
      <p:sp>
        <p:nvSpPr>
          <p:cNvPr id="40071" name="Rectangle 130"/>
          <p:cNvSpPr>
            <a:spLocks noChangeArrowheads="1"/>
          </p:cNvSpPr>
          <p:nvPr/>
        </p:nvSpPr>
        <p:spPr bwMode="auto">
          <a:xfrm>
            <a:off x="8382000" y="51816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72" name="Rectangle 131"/>
          <p:cNvSpPr>
            <a:spLocks noChangeArrowheads="1"/>
          </p:cNvSpPr>
          <p:nvPr/>
        </p:nvSpPr>
        <p:spPr bwMode="auto">
          <a:xfrm>
            <a:off x="8578851" y="4191001"/>
            <a:ext cx="61106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NASD</a:t>
            </a:r>
          </a:p>
        </p:txBody>
      </p:sp>
      <p:sp>
        <p:nvSpPr>
          <p:cNvPr id="40073" name="Rectangle 132"/>
          <p:cNvSpPr>
            <a:spLocks noChangeArrowheads="1"/>
          </p:cNvSpPr>
          <p:nvPr/>
        </p:nvSpPr>
        <p:spPr bwMode="auto">
          <a:xfrm>
            <a:off x="8382000" y="4191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74" name="Rectangle 134"/>
          <p:cNvSpPr>
            <a:spLocks noChangeArrowheads="1"/>
          </p:cNvSpPr>
          <p:nvPr/>
        </p:nvSpPr>
        <p:spPr bwMode="auto">
          <a:xfrm>
            <a:off x="8610600" y="13716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75" name="Rectangle 135"/>
          <p:cNvSpPr>
            <a:spLocks noChangeArrowheads="1"/>
          </p:cNvSpPr>
          <p:nvPr/>
        </p:nvSpPr>
        <p:spPr bwMode="auto">
          <a:xfrm>
            <a:off x="8610600" y="32639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76" name="Rectangle 136"/>
          <p:cNvSpPr>
            <a:spLocks noChangeArrowheads="1"/>
          </p:cNvSpPr>
          <p:nvPr/>
        </p:nvSpPr>
        <p:spPr bwMode="auto">
          <a:xfrm>
            <a:off x="8610600" y="42291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77" name="Rectangle 137"/>
          <p:cNvSpPr>
            <a:spLocks noChangeArrowheads="1"/>
          </p:cNvSpPr>
          <p:nvPr/>
        </p:nvSpPr>
        <p:spPr bwMode="auto">
          <a:xfrm>
            <a:off x="8610600" y="52070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78" name="Rectangle 138"/>
          <p:cNvSpPr>
            <a:spLocks noChangeArrowheads="1"/>
          </p:cNvSpPr>
          <p:nvPr/>
        </p:nvSpPr>
        <p:spPr bwMode="auto">
          <a:xfrm>
            <a:off x="9499600" y="13716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79" name="Rectangle 139"/>
          <p:cNvSpPr>
            <a:spLocks noChangeArrowheads="1"/>
          </p:cNvSpPr>
          <p:nvPr/>
        </p:nvSpPr>
        <p:spPr bwMode="auto">
          <a:xfrm>
            <a:off x="9499600" y="32639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80" name="Text Box 140"/>
          <p:cNvSpPr txBox="1">
            <a:spLocks noChangeArrowheads="1"/>
          </p:cNvSpPr>
          <p:nvPr/>
        </p:nvSpPr>
        <p:spPr bwMode="auto">
          <a:xfrm>
            <a:off x="2862824" y="101601"/>
            <a:ext cx="666002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rgbClr val="0070C0"/>
                </a:solidFill>
              </a:rPr>
              <a:t>IAS Behavior and Relevant Alerts</a:t>
            </a:r>
          </a:p>
        </p:txBody>
      </p:sp>
      <p:sp>
        <p:nvSpPr>
          <p:cNvPr id="40081" name="Rectangle 141"/>
          <p:cNvSpPr>
            <a:spLocks noChangeArrowheads="1"/>
          </p:cNvSpPr>
          <p:nvPr/>
        </p:nvSpPr>
        <p:spPr bwMode="auto">
          <a:xfrm>
            <a:off x="8216900" y="6375400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82" name="Rectangle 142"/>
          <p:cNvSpPr>
            <a:spLocks noChangeArrowheads="1"/>
          </p:cNvSpPr>
          <p:nvPr/>
        </p:nvSpPr>
        <p:spPr bwMode="auto">
          <a:xfrm>
            <a:off x="8737600" y="6311901"/>
            <a:ext cx="10823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Accurate IAS</a:t>
            </a:r>
          </a:p>
          <a:p>
            <a:pPr eaLnBrk="1" hangingPunct="1"/>
            <a:endParaRPr lang="en-US" altLang="en-US" sz="200"/>
          </a:p>
          <a:p>
            <a:pPr eaLnBrk="1" hangingPunct="1"/>
            <a:r>
              <a:rPr lang="en-US" altLang="en-US" sz="1200"/>
              <a:t>AOA SPD</a:t>
            </a:r>
          </a:p>
        </p:txBody>
      </p:sp>
      <p:sp>
        <p:nvSpPr>
          <p:cNvPr id="40083" name="Rectangle 143" descr="Light upward diagonal"/>
          <p:cNvSpPr>
            <a:spLocks noChangeArrowheads="1"/>
          </p:cNvSpPr>
          <p:nvPr/>
        </p:nvSpPr>
        <p:spPr bwMode="auto">
          <a:xfrm>
            <a:off x="8216900" y="6578600"/>
            <a:ext cx="520700" cy="190500"/>
          </a:xfrm>
          <a:prstGeom prst="rect">
            <a:avLst/>
          </a:prstGeom>
          <a:pattFill prst="ltUpDiag">
            <a:fgClr>
              <a:srgbClr val="33CC33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84" name="Rectangle 144"/>
          <p:cNvSpPr>
            <a:spLocks noChangeArrowheads="1"/>
          </p:cNvSpPr>
          <p:nvPr/>
        </p:nvSpPr>
        <p:spPr bwMode="auto">
          <a:xfrm>
            <a:off x="1558926" y="3916364"/>
            <a:ext cx="9076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Sequential</a:t>
            </a:r>
          </a:p>
        </p:txBody>
      </p:sp>
      <p:sp>
        <p:nvSpPr>
          <p:cNvPr id="40085" name="Rectangle 145"/>
          <p:cNvSpPr>
            <a:spLocks noChangeArrowheads="1"/>
          </p:cNvSpPr>
          <p:nvPr/>
        </p:nvSpPr>
        <p:spPr bwMode="auto">
          <a:xfrm>
            <a:off x="1558925" y="2057401"/>
            <a:ext cx="6094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Single</a:t>
            </a:r>
          </a:p>
        </p:txBody>
      </p:sp>
      <p:sp>
        <p:nvSpPr>
          <p:cNvPr id="40086" name="Rectangle 146"/>
          <p:cNvSpPr>
            <a:spLocks noChangeArrowheads="1"/>
          </p:cNvSpPr>
          <p:nvPr/>
        </p:nvSpPr>
        <p:spPr bwMode="auto">
          <a:xfrm>
            <a:off x="1562101" y="5973764"/>
            <a:ext cx="111280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Simultaneous</a:t>
            </a:r>
          </a:p>
        </p:txBody>
      </p:sp>
      <p:sp>
        <p:nvSpPr>
          <p:cNvPr id="40087" name="Rectangle 147"/>
          <p:cNvSpPr>
            <a:spLocks noChangeArrowheads="1"/>
          </p:cNvSpPr>
          <p:nvPr/>
        </p:nvSpPr>
        <p:spPr bwMode="auto">
          <a:xfrm>
            <a:off x="6616700" y="6049964"/>
            <a:ext cx="13017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Ctr = Ctr + Stby</a:t>
            </a:r>
          </a:p>
        </p:txBody>
      </p:sp>
      <p:sp>
        <p:nvSpPr>
          <p:cNvPr id="40088" name="Rectangle 150"/>
          <p:cNvSpPr>
            <a:spLocks noChangeArrowheads="1"/>
          </p:cNvSpPr>
          <p:nvPr/>
        </p:nvSpPr>
        <p:spPr bwMode="auto">
          <a:xfrm>
            <a:off x="2717800" y="6362700"/>
            <a:ext cx="4775200" cy="444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89" name="Rectangle 151"/>
          <p:cNvSpPr>
            <a:spLocks noChangeArrowheads="1"/>
          </p:cNvSpPr>
          <p:nvPr/>
        </p:nvSpPr>
        <p:spPr bwMode="auto">
          <a:xfrm>
            <a:off x="3429000" y="4430713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90" name="Rectangle 152"/>
          <p:cNvSpPr>
            <a:spLocks noChangeArrowheads="1"/>
          </p:cNvSpPr>
          <p:nvPr/>
        </p:nvSpPr>
        <p:spPr bwMode="auto">
          <a:xfrm>
            <a:off x="3376614" y="41910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91" name="Rectangle 153"/>
          <p:cNvSpPr>
            <a:spLocks noChangeArrowheads="1"/>
          </p:cNvSpPr>
          <p:nvPr/>
        </p:nvSpPr>
        <p:spPr bwMode="auto">
          <a:xfrm>
            <a:off x="3187700" y="4191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92" name="Rectangle 154"/>
          <p:cNvSpPr>
            <a:spLocks noChangeArrowheads="1"/>
          </p:cNvSpPr>
          <p:nvPr/>
        </p:nvSpPr>
        <p:spPr bwMode="auto">
          <a:xfrm>
            <a:off x="3429000" y="42291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93" name="Rectangle 155"/>
          <p:cNvSpPr>
            <a:spLocks noChangeArrowheads="1"/>
          </p:cNvSpPr>
          <p:nvPr/>
        </p:nvSpPr>
        <p:spPr bwMode="auto">
          <a:xfrm>
            <a:off x="3376613" y="4013201"/>
            <a:ext cx="56778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Simul</a:t>
            </a:r>
          </a:p>
        </p:txBody>
      </p:sp>
      <p:sp>
        <p:nvSpPr>
          <p:cNvPr id="40094" name="Rectangle 156"/>
          <p:cNvSpPr>
            <a:spLocks noChangeArrowheads="1"/>
          </p:cNvSpPr>
          <p:nvPr/>
        </p:nvSpPr>
        <p:spPr bwMode="auto">
          <a:xfrm>
            <a:off x="5473700" y="4416425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95" name="Rectangle 157"/>
          <p:cNvSpPr>
            <a:spLocks noChangeArrowheads="1"/>
          </p:cNvSpPr>
          <p:nvPr/>
        </p:nvSpPr>
        <p:spPr bwMode="auto">
          <a:xfrm>
            <a:off x="5421314" y="41910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096" name="Rectangle 158"/>
          <p:cNvSpPr>
            <a:spLocks noChangeArrowheads="1"/>
          </p:cNvSpPr>
          <p:nvPr/>
        </p:nvSpPr>
        <p:spPr bwMode="auto">
          <a:xfrm>
            <a:off x="5211763" y="4191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097" name="Rectangle 159"/>
          <p:cNvSpPr>
            <a:spLocks noChangeArrowheads="1"/>
          </p:cNvSpPr>
          <p:nvPr/>
        </p:nvSpPr>
        <p:spPr bwMode="auto">
          <a:xfrm>
            <a:off x="5461000" y="42291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098" name="Rectangle 160"/>
          <p:cNvSpPr>
            <a:spLocks noChangeArrowheads="1"/>
          </p:cNvSpPr>
          <p:nvPr/>
        </p:nvSpPr>
        <p:spPr bwMode="auto">
          <a:xfrm>
            <a:off x="5421313" y="4013201"/>
            <a:ext cx="56778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Simul</a:t>
            </a:r>
          </a:p>
        </p:txBody>
      </p:sp>
      <p:sp>
        <p:nvSpPr>
          <p:cNvPr id="40099" name="Rectangle 161"/>
          <p:cNvSpPr>
            <a:spLocks noChangeArrowheads="1"/>
          </p:cNvSpPr>
          <p:nvPr/>
        </p:nvSpPr>
        <p:spPr bwMode="auto">
          <a:xfrm>
            <a:off x="7467600" y="4402138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100" name="Rectangle 162"/>
          <p:cNvSpPr>
            <a:spLocks noChangeArrowheads="1"/>
          </p:cNvSpPr>
          <p:nvPr/>
        </p:nvSpPr>
        <p:spPr bwMode="auto">
          <a:xfrm>
            <a:off x="7427914" y="4191001"/>
            <a:ext cx="5245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none</a:t>
            </a:r>
          </a:p>
        </p:txBody>
      </p:sp>
      <p:sp>
        <p:nvSpPr>
          <p:cNvPr id="40101" name="Rectangle 163"/>
          <p:cNvSpPr>
            <a:spLocks noChangeArrowheads="1"/>
          </p:cNvSpPr>
          <p:nvPr/>
        </p:nvSpPr>
        <p:spPr bwMode="auto">
          <a:xfrm>
            <a:off x="7218363" y="4191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102" name="Rectangle 164"/>
          <p:cNvSpPr>
            <a:spLocks noChangeArrowheads="1"/>
          </p:cNvSpPr>
          <p:nvPr/>
        </p:nvSpPr>
        <p:spPr bwMode="auto">
          <a:xfrm>
            <a:off x="7454900" y="42291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103" name="Rectangle 165"/>
          <p:cNvSpPr>
            <a:spLocks noChangeArrowheads="1"/>
          </p:cNvSpPr>
          <p:nvPr/>
        </p:nvSpPr>
        <p:spPr bwMode="auto">
          <a:xfrm>
            <a:off x="7427913" y="4013201"/>
            <a:ext cx="56778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Simul</a:t>
            </a:r>
          </a:p>
        </p:txBody>
      </p:sp>
      <p:sp>
        <p:nvSpPr>
          <p:cNvPr id="40104" name="Rectangle 166"/>
          <p:cNvSpPr>
            <a:spLocks noChangeArrowheads="1"/>
          </p:cNvSpPr>
          <p:nvPr/>
        </p:nvSpPr>
        <p:spPr bwMode="auto">
          <a:xfrm>
            <a:off x="9512300" y="4416425"/>
            <a:ext cx="520700" cy="190500"/>
          </a:xfrm>
          <a:prstGeom prst="rect">
            <a:avLst/>
          </a:prstGeom>
          <a:solidFill>
            <a:srgbClr val="33CC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105" name="Rectangle 167"/>
          <p:cNvSpPr>
            <a:spLocks noChangeArrowheads="1"/>
          </p:cNvSpPr>
          <p:nvPr/>
        </p:nvSpPr>
        <p:spPr bwMode="auto">
          <a:xfrm>
            <a:off x="9447214" y="4191001"/>
            <a:ext cx="50847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Capt</a:t>
            </a:r>
          </a:p>
          <a:p>
            <a:pPr eaLnBrk="1" hangingPunct="1"/>
            <a:r>
              <a:rPr lang="en-US" altLang="en-US" sz="1200"/>
              <a:t>Ctr</a:t>
            </a:r>
          </a:p>
          <a:p>
            <a:pPr eaLnBrk="1" hangingPunct="1"/>
            <a:r>
              <a:rPr lang="en-US" altLang="en-US" sz="1200"/>
              <a:t>FO</a:t>
            </a:r>
          </a:p>
          <a:p>
            <a:pPr eaLnBrk="1" hangingPunct="1"/>
            <a:r>
              <a:rPr lang="en-US" altLang="en-US" sz="1200"/>
              <a:t>ASU</a:t>
            </a:r>
          </a:p>
        </p:txBody>
      </p:sp>
      <p:sp>
        <p:nvSpPr>
          <p:cNvPr id="40106" name="Rectangle 168"/>
          <p:cNvSpPr>
            <a:spLocks noChangeArrowheads="1"/>
          </p:cNvSpPr>
          <p:nvPr/>
        </p:nvSpPr>
        <p:spPr bwMode="auto">
          <a:xfrm>
            <a:off x="9250363" y="4191001"/>
            <a:ext cx="287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X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1200"/>
              <a:t>X</a:t>
            </a:r>
          </a:p>
        </p:txBody>
      </p:sp>
      <p:sp>
        <p:nvSpPr>
          <p:cNvPr id="40107" name="Rectangle 169"/>
          <p:cNvSpPr>
            <a:spLocks noChangeArrowheads="1"/>
          </p:cNvSpPr>
          <p:nvPr/>
        </p:nvSpPr>
        <p:spPr bwMode="auto">
          <a:xfrm>
            <a:off x="9499600" y="4229100"/>
            <a:ext cx="533400" cy="558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108" name="Rectangle 170"/>
          <p:cNvSpPr>
            <a:spLocks noChangeArrowheads="1"/>
          </p:cNvSpPr>
          <p:nvPr/>
        </p:nvSpPr>
        <p:spPr bwMode="auto">
          <a:xfrm>
            <a:off x="9458325" y="4013201"/>
            <a:ext cx="56778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Simul</a:t>
            </a:r>
          </a:p>
        </p:txBody>
      </p:sp>
      <p:sp>
        <p:nvSpPr>
          <p:cNvPr id="40109" name="Rectangle 148"/>
          <p:cNvSpPr>
            <a:spLocks noChangeArrowheads="1"/>
          </p:cNvSpPr>
          <p:nvPr/>
        </p:nvSpPr>
        <p:spPr bwMode="auto">
          <a:xfrm>
            <a:off x="2781300" y="6362700"/>
            <a:ext cx="2222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IAS Dis – IAS DISAGREE</a:t>
            </a:r>
          </a:p>
          <a:p>
            <a:pPr eaLnBrk="1" hangingPunct="1"/>
            <a:r>
              <a:rPr lang="en-US" altLang="en-US" sz="1200"/>
              <a:t>NADS – NAV AIR DATA SYS</a:t>
            </a:r>
          </a:p>
        </p:txBody>
      </p:sp>
      <p:sp>
        <p:nvSpPr>
          <p:cNvPr id="40110" name="Rectangle 149"/>
          <p:cNvSpPr>
            <a:spLocks noChangeArrowheads="1"/>
          </p:cNvSpPr>
          <p:nvPr/>
        </p:nvSpPr>
        <p:spPr bwMode="auto">
          <a:xfrm>
            <a:off x="5003800" y="6362700"/>
            <a:ext cx="2476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/>
              <a:t>ASU – AIRSPEED UNRELIABLE</a:t>
            </a:r>
          </a:p>
          <a:p>
            <a:pPr eaLnBrk="1" hangingPunct="1"/>
            <a:r>
              <a:rPr lang="en-US" altLang="en-US" sz="1200"/>
              <a:t>NASD – NAV AIRSPEED DATA</a:t>
            </a:r>
          </a:p>
        </p:txBody>
      </p:sp>
      <p:sp>
        <p:nvSpPr>
          <p:cNvPr id="175" name="Rectangle 59">
            <a:extLst>
              <a:ext uri="{FF2B5EF4-FFF2-40B4-BE49-F238E27FC236}">
                <a16:creationId xmlns:a16="http://schemas.microsoft.com/office/drawing/2014/main" id="{8F1A0F5B-1F30-5340-96FE-195677BF64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0041" y="908050"/>
            <a:ext cx="9701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 dirty="0"/>
              <a:t>airplane 1</a:t>
            </a:r>
          </a:p>
        </p:txBody>
      </p:sp>
      <p:sp>
        <p:nvSpPr>
          <p:cNvPr id="176" name="Rectangle 60">
            <a:extLst>
              <a:ext uri="{FF2B5EF4-FFF2-40B4-BE49-F238E27FC236}">
                <a16:creationId xmlns:a16="http://schemas.microsoft.com/office/drawing/2014/main" id="{40388969-9F2B-E846-9C55-728911A33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2878" y="912813"/>
            <a:ext cx="9701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 dirty="0"/>
              <a:t>airplane 2</a:t>
            </a:r>
          </a:p>
        </p:txBody>
      </p:sp>
      <p:sp>
        <p:nvSpPr>
          <p:cNvPr id="177" name="Rectangle 61">
            <a:extLst>
              <a:ext uri="{FF2B5EF4-FFF2-40B4-BE49-F238E27FC236}">
                <a16:creationId xmlns:a16="http://schemas.microsoft.com/office/drawing/2014/main" id="{C4E897F9-B54F-FE4B-965F-01370C19B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7240" y="917575"/>
            <a:ext cx="9701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 dirty="0"/>
              <a:t>airplane 3</a:t>
            </a:r>
          </a:p>
        </p:txBody>
      </p:sp>
      <p:sp>
        <p:nvSpPr>
          <p:cNvPr id="178" name="Rectangle 62">
            <a:extLst>
              <a:ext uri="{FF2B5EF4-FFF2-40B4-BE49-F238E27FC236}">
                <a16:creationId xmlns:a16="http://schemas.microsoft.com/office/drawing/2014/main" id="{D7714D5C-0B39-954D-A754-808252EDC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3984" y="922338"/>
            <a:ext cx="9701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u="sng" dirty="0"/>
              <a:t>airplane 4</a:t>
            </a:r>
          </a:p>
        </p:txBody>
      </p:sp>
    </p:spTree>
    <p:extLst>
      <p:ext uri="{BB962C8B-B14F-4D97-AF65-F5344CB8AC3E}">
        <p14:creationId xmlns:p14="http://schemas.microsoft.com/office/powerpoint/2010/main" val="3020984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2B3226C-EB45-C940-969A-C0F6D356B475}"/>
              </a:ext>
            </a:extLst>
          </p:cNvPr>
          <p:cNvSpPr txBox="1"/>
          <p:nvPr/>
        </p:nvSpPr>
        <p:spPr>
          <a:xfrm>
            <a:off x="4993447" y="219656"/>
            <a:ext cx="2232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Take-Aways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436619-30DC-6542-B579-41E928664AF1}"/>
              </a:ext>
            </a:extLst>
          </p:cNvPr>
          <p:cNvSpPr txBox="1"/>
          <p:nvPr/>
        </p:nvSpPr>
        <p:spPr>
          <a:xfrm>
            <a:off x="1682219" y="1361527"/>
            <a:ext cx="91204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The burden is on the pilot to integrate across seemingly contradictory indications; no clear, direct indication of fault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There is no indication of data validity; airspeed indications look “normal”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Some progress has been made in this area: AoA-based speed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0F3A8708-F20A-9B42-A740-67BEA6AF9BD3}"/>
              </a:ext>
            </a:extLst>
          </p:cNvPr>
          <p:cNvSpPr/>
          <p:nvPr/>
        </p:nvSpPr>
        <p:spPr>
          <a:xfrm flipH="1">
            <a:off x="1488959" y="1467854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B6EB6529-5035-164C-A001-8351C1C147AC}"/>
              </a:ext>
            </a:extLst>
          </p:cNvPr>
          <p:cNvSpPr/>
          <p:nvPr/>
        </p:nvSpPr>
        <p:spPr>
          <a:xfrm flipH="1">
            <a:off x="1488959" y="2385786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2" name="Diamond 11">
            <a:extLst>
              <a:ext uri="{FF2B5EF4-FFF2-40B4-BE49-F238E27FC236}">
                <a16:creationId xmlns:a16="http://schemas.microsoft.com/office/drawing/2014/main" id="{A53A7C3C-B051-3F45-B1BE-C2AB5E9D87A7}"/>
              </a:ext>
            </a:extLst>
          </p:cNvPr>
          <p:cNvSpPr/>
          <p:nvPr/>
        </p:nvSpPr>
        <p:spPr>
          <a:xfrm flipH="1">
            <a:off x="1488959" y="2995384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1" name="Snip Single Corner Rectangle 10"/>
          <p:cNvSpPr/>
          <p:nvPr/>
        </p:nvSpPr>
        <p:spPr>
          <a:xfrm>
            <a:off x="-9053" y="6448424"/>
            <a:ext cx="3427342" cy="409576"/>
          </a:xfrm>
          <a:prstGeom prst="snip1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8" y="6515099"/>
            <a:ext cx="285750" cy="2762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85867" y="6516885"/>
            <a:ext cx="3041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Ask a question using the button below</a:t>
            </a:r>
            <a:endParaRPr lang="en-US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0643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5A63F3B-9A5E-E44E-8E3F-44FE57BF9D6A}"/>
              </a:ext>
            </a:extLst>
          </p:cNvPr>
          <p:cNvSpPr txBox="1"/>
          <p:nvPr/>
        </p:nvSpPr>
        <p:spPr>
          <a:xfrm>
            <a:off x="4419838" y="219656"/>
            <a:ext cx="33794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 Indications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5593CB0A-3EBB-4D47-BAC2-B5BABC013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21" y="994144"/>
            <a:ext cx="3581400" cy="352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32D024FA-5CE5-4149-BADF-51C29EC90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112" y="1556729"/>
            <a:ext cx="3581400" cy="356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A64556BC-D726-FE49-943E-AD1931DA02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238" y="4523157"/>
            <a:ext cx="2305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Primary Indications</a:t>
            </a: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57E6CF2-C8E5-B34F-A72E-1D12730F8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6431" y="5119079"/>
            <a:ext cx="2622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b="1">
                <a:latin typeface="Arial" panose="020B0604020202020204" pitchFamily="34" charset="0"/>
                <a:cs typeface="Arial" panose="020B0604020202020204" pitchFamily="34" charset="0"/>
              </a:rPr>
              <a:t>Secondary Indications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D7F96C-378E-144C-8374-1D2351828915}"/>
              </a:ext>
            </a:extLst>
          </p:cNvPr>
          <p:cNvSpPr txBox="1"/>
          <p:nvPr/>
        </p:nvSpPr>
        <p:spPr>
          <a:xfrm>
            <a:off x="6527756" y="2020746"/>
            <a:ext cx="51645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Single-sensor; single-indicator . . .  again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6B6750A2-A804-BF41-A085-C3E1999942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2180" y="2513906"/>
            <a:ext cx="4775666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Important engine states must be inferred</a:t>
            </a:r>
          </a:p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    - engine surge</a:t>
            </a:r>
          </a:p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    - engine damage / severe engine damage</a:t>
            </a:r>
          </a:p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    - significant degradation or vibration</a:t>
            </a:r>
          </a:p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Confusion about which engine is affected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212232-9F56-F842-9827-2AEB3C94B3A4}"/>
              </a:ext>
            </a:extLst>
          </p:cNvPr>
          <p:cNvSpPr txBox="1"/>
          <p:nvPr/>
        </p:nvSpPr>
        <p:spPr>
          <a:xfrm>
            <a:off x="6410798" y="5596740"/>
            <a:ext cx="51645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Regs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u="sng" dirty="0">
                <a:latin typeface="Arial" pitchFamily="34" charset="0"/>
                <a:cs typeface="Arial" pitchFamily="34" charset="0"/>
              </a:rPr>
              <a:t>require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all of these parameters</a:t>
            </a:r>
          </a:p>
        </p:txBody>
      </p:sp>
    </p:spTree>
    <p:extLst>
      <p:ext uri="{BB962C8B-B14F-4D97-AF65-F5344CB8AC3E}">
        <p14:creationId xmlns:p14="http://schemas.microsoft.com/office/powerpoint/2010/main" val="107656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95" name="Picture 159" descr="C:\Users\ne331c\AppData\Local\Microsoft\Windows\Temporary Internet Files\Content.Outlook\NSKJCE3Y\2012-05-23 11 06 31.jpg"/>
          <p:cNvPicPr>
            <a:picLocks noChangeAspect="1" noChangeArrowheads="1"/>
          </p:cNvPicPr>
          <p:nvPr/>
        </p:nvPicPr>
        <p:blipFill>
          <a:blip r:embed="rId2" cstate="print"/>
          <a:srcRect l="13971" t="2941" r="8824" b="2941"/>
          <a:stretch>
            <a:fillRect/>
          </a:stretch>
        </p:blipFill>
        <p:spPr bwMode="auto">
          <a:xfrm>
            <a:off x="4144912" y="964047"/>
            <a:ext cx="2362200" cy="2159726"/>
          </a:xfrm>
          <a:prstGeom prst="rect">
            <a:avLst/>
          </a:prstGeom>
          <a:noFill/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9155" name="AutoShape 4"/>
          <p:cNvSpPr>
            <a:spLocks noChangeArrowheads="1"/>
          </p:cNvSpPr>
          <p:nvPr/>
        </p:nvSpPr>
        <p:spPr bwMode="auto">
          <a:xfrm>
            <a:off x="4437012" y="3361217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4362400" y="3323118"/>
            <a:ext cx="27305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57" name="Rectangle 6"/>
          <p:cNvSpPr>
            <a:spLocks noChangeArrowheads="1"/>
          </p:cNvSpPr>
          <p:nvPr/>
        </p:nvSpPr>
        <p:spPr bwMode="auto">
          <a:xfrm>
            <a:off x="4779913" y="3859693"/>
            <a:ext cx="1063625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58" name="Rectangle 7"/>
          <p:cNvSpPr>
            <a:spLocks noChangeArrowheads="1"/>
          </p:cNvSpPr>
          <p:nvPr/>
        </p:nvSpPr>
        <p:spPr bwMode="auto">
          <a:xfrm>
            <a:off x="3120975" y="3859693"/>
            <a:ext cx="1039812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59" name="Rectangle 8"/>
          <p:cNvSpPr>
            <a:spLocks noChangeArrowheads="1"/>
          </p:cNvSpPr>
          <p:nvPr/>
        </p:nvSpPr>
        <p:spPr bwMode="auto">
          <a:xfrm>
            <a:off x="7575500" y="3859693"/>
            <a:ext cx="1065212" cy="10636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60" name="Rectangle 9"/>
          <p:cNvSpPr>
            <a:spLocks noChangeArrowheads="1"/>
          </p:cNvSpPr>
          <p:nvPr/>
        </p:nvSpPr>
        <p:spPr bwMode="auto">
          <a:xfrm>
            <a:off x="2033538" y="3859693"/>
            <a:ext cx="1039813" cy="103981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61" name="Line 10"/>
          <p:cNvSpPr>
            <a:spLocks noChangeShapeType="1"/>
          </p:cNvSpPr>
          <p:nvPr/>
        </p:nvSpPr>
        <p:spPr bwMode="auto">
          <a:xfrm>
            <a:off x="4024262" y="3729517"/>
            <a:ext cx="242570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62" name="Line 11"/>
          <p:cNvSpPr>
            <a:spLocks noChangeShapeType="1"/>
          </p:cNvSpPr>
          <p:nvPr/>
        </p:nvSpPr>
        <p:spPr bwMode="auto">
          <a:xfrm>
            <a:off x="4075062" y="3285017"/>
            <a:ext cx="2362200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63" name="Line 12"/>
          <p:cNvSpPr>
            <a:spLocks noChangeShapeType="1"/>
          </p:cNvSpPr>
          <p:nvPr/>
        </p:nvSpPr>
        <p:spPr bwMode="auto">
          <a:xfrm>
            <a:off x="6454726" y="3285017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64" name="Line 13"/>
          <p:cNvSpPr>
            <a:spLocks noChangeShapeType="1"/>
          </p:cNvSpPr>
          <p:nvPr/>
        </p:nvSpPr>
        <p:spPr bwMode="auto">
          <a:xfrm>
            <a:off x="4079826" y="3285017"/>
            <a:ext cx="1587" cy="444500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65" name="Freeform 14"/>
          <p:cNvSpPr>
            <a:spLocks/>
          </p:cNvSpPr>
          <p:nvPr/>
        </p:nvSpPr>
        <p:spPr bwMode="auto">
          <a:xfrm>
            <a:off x="2327226" y="4172431"/>
            <a:ext cx="377825" cy="376237"/>
          </a:xfrm>
          <a:custGeom>
            <a:avLst/>
            <a:gdLst>
              <a:gd name="T0" fmla="*/ 2147483647 w 238"/>
              <a:gd name="T1" fmla="*/ 2147483647 h 237"/>
              <a:gd name="T2" fmla="*/ 2147483647 w 238"/>
              <a:gd name="T3" fmla="*/ 2147483647 h 237"/>
              <a:gd name="T4" fmla="*/ 2147483647 w 238"/>
              <a:gd name="T5" fmla="*/ 2147483647 h 237"/>
              <a:gd name="T6" fmla="*/ 2147483647 w 238"/>
              <a:gd name="T7" fmla="*/ 2147483647 h 237"/>
              <a:gd name="T8" fmla="*/ 2147483647 w 238"/>
              <a:gd name="T9" fmla="*/ 2147483647 h 237"/>
              <a:gd name="T10" fmla="*/ 2147483647 w 238"/>
              <a:gd name="T11" fmla="*/ 2147483647 h 237"/>
              <a:gd name="T12" fmla="*/ 2147483647 w 238"/>
              <a:gd name="T13" fmla="*/ 2147483647 h 237"/>
              <a:gd name="T14" fmla="*/ 2147483647 w 238"/>
              <a:gd name="T15" fmla="*/ 2147483647 h 237"/>
              <a:gd name="T16" fmla="*/ 2147483647 w 238"/>
              <a:gd name="T17" fmla="*/ 2147483647 h 237"/>
              <a:gd name="T18" fmla="*/ 2147483647 w 238"/>
              <a:gd name="T19" fmla="*/ 2147483647 h 237"/>
              <a:gd name="T20" fmla="*/ 2147483647 w 238"/>
              <a:gd name="T21" fmla="*/ 2147483647 h 237"/>
              <a:gd name="T22" fmla="*/ 2147483647 w 238"/>
              <a:gd name="T23" fmla="*/ 2147483647 h 237"/>
              <a:gd name="T24" fmla="*/ 2147483647 w 238"/>
              <a:gd name="T25" fmla="*/ 0 h 237"/>
              <a:gd name="T26" fmla="*/ 2147483647 w 238"/>
              <a:gd name="T27" fmla="*/ 0 h 237"/>
              <a:gd name="T28" fmla="*/ 2147483647 w 238"/>
              <a:gd name="T29" fmla="*/ 2147483647 h 237"/>
              <a:gd name="T30" fmla="*/ 2147483647 w 238"/>
              <a:gd name="T31" fmla="*/ 2147483647 h 237"/>
              <a:gd name="T32" fmla="*/ 2147483647 w 238"/>
              <a:gd name="T33" fmla="*/ 2147483647 h 237"/>
              <a:gd name="T34" fmla="*/ 2147483647 w 238"/>
              <a:gd name="T35" fmla="*/ 2147483647 h 237"/>
              <a:gd name="T36" fmla="*/ 0 w 238"/>
              <a:gd name="T37" fmla="*/ 2147483647 h 237"/>
              <a:gd name="T38" fmla="*/ 0 w 238"/>
              <a:gd name="T39" fmla="*/ 2147483647 h 237"/>
              <a:gd name="T40" fmla="*/ 2147483647 w 238"/>
              <a:gd name="T41" fmla="*/ 2147483647 h 237"/>
              <a:gd name="T42" fmla="*/ 2147483647 w 238"/>
              <a:gd name="T43" fmla="*/ 2147483647 h 237"/>
              <a:gd name="T44" fmla="*/ 2147483647 w 238"/>
              <a:gd name="T45" fmla="*/ 2147483647 h 237"/>
              <a:gd name="T46" fmla="*/ 2147483647 w 238"/>
              <a:gd name="T47" fmla="*/ 2147483647 h 237"/>
              <a:gd name="T48" fmla="*/ 2147483647 w 238"/>
              <a:gd name="T49" fmla="*/ 2147483647 h 23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38"/>
              <a:gd name="T76" fmla="*/ 0 h 237"/>
              <a:gd name="T77" fmla="*/ 238 w 238"/>
              <a:gd name="T78" fmla="*/ 237 h 23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166" name="Rectangle 15"/>
          <p:cNvSpPr>
            <a:spLocks noChangeArrowheads="1"/>
          </p:cNvSpPr>
          <p:nvPr/>
        </p:nvSpPr>
        <p:spPr bwMode="auto">
          <a:xfrm>
            <a:off x="2127201" y="4070830"/>
            <a:ext cx="122237" cy="6794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67" name="Rectangle 16"/>
          <p:cNvSpPr>
            <a:spLocks noChangeArrowheads="1"/>
          </p:cNvSpPr>
          <p:nvPr/>
        </p:nvSpPr>
        <p:spPr bwMode="auto">
          <a:xfrm>
            <a:off x="2782837" y="4070830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68" name="Freeform 17"/>
          <p:cNvSpPr>
            <a:spLocks/>
          </p:cNvSpPr>
          <p:nvPr/>
        </p:nvSpPr>
        <p:spPr bwMode="auto">
          <a:xfrm>
            <a:off x="2343101" y="4670906"/>
            <a:ext cx="358775" cy="331787"/>
          </a:xfrm>
          <a:custGeom>
            <a:avLst/>
            <a:gdLst>
              <a:gd name="T0" fmla="*/ 0 w 226"/>
              <a:gd name="T1" fmla="*/ 2147483647 h 209"/>
              <a:gd name="T2" fmla="*/ 2147483647 w 226"/>
              <a:gd name="T3" fmla="*/ 2147483647 h 209"/>
              <a:gd name="T4" fmla="*/ 2147483647 w 226"/>
              <a:gd name="T5" fmla="*/ 2147483647 h 209"/>
              <a:gd name="T6" fmla="*/ 2147483647 w 226"/>
              <a:gd name="T7" fmla="*/ 2147483647 h 209"/>
              <a:gd name="T8" fmla="*/ 2147483647 w 226"/>
              <a:gd name="T9" fmla="*/ 2147483647 h 209"/>
              <a:gd name="T10" fmla="*/ 2147483647 w 226"/>
              <a:gd name="T11" fmla="*/ 2147483647 h 209"/>
              <a:gd name="T12" fmla="*/ 2147483647 w 226"/>
              <a:gd name="T13" fmla="*/ 2147483647 h 209"/>
              <a:gd name="T14" fmla="*/ 2147483647 w 226"/>
              <a:gd name="T15" fmla="*/ 2147483647 h 209"/>
              <a:gd name="T16" fmla="*/ 2147483647 w 226"/>
              <a:gd name="T17" fmla="*/ 2147483647 h 209"/>
              <a:gd name="T18" fmla="*/ 2147483647 w 226"/>
              <a:gd name="T19" fmla="*/ 0 h 209"/>
              <a:gd name="T20" fmla="*/ 2147483647 w 226"/>
              <a:gd name="T21" fmla="*/ 0 h 209"/>
              <a:gd name="T22" fmla="*/ 2147483647 w 226"/>
              <a:gd name="T23" fmla="*/ 2147483647 h 209"/>
              <a:gd name="T24" fmla="*/ 2147483647 w 226"/>
              <a:gd name="T25" fmla="*/ 2147483647 h 209"/>
              <a:gd name="T26" fmla="*/ 2147483647 w 226"/>
              <a:gd name="T27" fmla="*/ 2147483647 h 209"/>
              <a:gd name="T28" fmla="*/ 2147483647 w 226"/>
              <a:gd name="T29" fmla="*/ 2147483647 h 209"/>
              <a:gd name="T30" fmla="*/ 2147483647 w 226"/>
              <a:gd name="T31" fmla="*/ 2147483647 h 209"/>
              <a:gd name="T32" fmla="*/ 2147483647 w 226"/>
              <a:gd name="T33" fmla="*/ 2147483647 h 209"/>
              <a:gd name="T34" fmla="*/ 2147483647 w 226"/>
              <a:gd name="T35" fmla="*/ 2147483647 h 209"/>
              <a:gd name="T36" fmla="*/ 2147483647 w 226"/>
              <a:gd name="T37" fmla="*/ 2147483647 h 209"/>
              <a:gd name="T38" fmla="*/ 2147483647 w 226"/>
              <a:gd name="T39" fmla="*/ 2147483647 h 209"/>
              <a:gd name="T40" fmla="*/ 2147483647 w 226"/>
              <a:gd name="T41" fmla="*/ 2147483647 h 209"/>
              <a:gd name="T42" fmla="*/ 2147483647 w 226"/>
              <a:gd name="T43" fmla="*/ 2147483647 h 209"/>
              <a:gd name="T44" fmla="*/ 2147483647 w 226"/>
              <a:gd name="T45" fmla="*/ 2147483647 h 209"/>
              <a:gd name="T46" fmla="*/ 2147483647 w 226"/>
              <a:gd name="T47" fmla="*/ 2147483647 h 209"/>
              <a:gd name="T48" fmla="*/ 2147483647 w 226"/>
              <a:gd name="T49" fmla="*/ 2147483647 h 209"/>
              <a:gd name="T50" fmla="*/ 2147483647 w 226"/>
              <a:gd name="T51" fmla="*/ 2147483647 h 209"/>
              <a:gd name="T52" fmla="*/ 2147483647 w 226"/>
              <a:gd name="T53" fmla="*/ 2147483647 h 209"/>
              <a:gd name="T54" fmla="*/ 2147483647 w 226"/>
              <a:gd name="T55" fmla="*/ 2147483647 h 209"/>
              <a:gd name="T56" fmla="*/ 2147483647 w 226"/>
              <a:gd name="T57" fmla="*/ 2147483647 h 209"/>
              <a:gd name="T58" fmla="*/ 2147483647 w 226"/>
              <a:gd name="T59" fmla="*/ 2147483647 h 209"/>
              <a:gd name="T60" fmla="*/ 2147483647 w 226"/>
              <a:gd name="T61" fmla="*/ 2147483647 h 209"/>
              <a:gd name="T62" fmla="*/ 2147483647 w 226"/>
              <a:gd name="T63" fmla="*/ 2147483647 h 209"/>
              <a:gd name="T64" fmla="*/ 2147483647 w 226"/>
              <a:gd name="T65" fmla="*/ 2147483647 h 209"/>
              <a:gd name="T66" fmla="*/ 2147483647 w 226"/>
              <a:gd name="T67" fmla="*/ 2147483647 h 209"/>
              <a:gd name="T68" fmla="*/ 2147483647 w 226"/>
              <a:gd name="T69" fmla="*/ 2147483647 h 209"/>
              <a:gd name="T70" fmla="*/ 2147483647 w 226"/>
              <a:gd name="T71" fmla="*/ 2147483647 h 209"/>
              <a:gd name="T72" fmla="*/ 2147483647 w 226"/>
              <a:gd name="T73" fmla="*/ 2147483647 h 209"/>
              <a:gd name="T74" fmla="*/ 2147483647 w 226"/>
              <a:gd name="T75" fmla="*/ 2147483647 h 209"/>
              <a:gd name="T76" fmla="*/ 0 w 226"/>
              <a:gd name="T77" fmla="*/ 2147483647 h 20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226"/>
              <a:gd name="T118" fmla="*/ 0 h 209"/>
              <a:gd name="T119" fmla="*/ 226 w 226"/>
              <a:gd name="T120" fmla="*/ 209 h 209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169" name="Rectangle 18"/>
          <p:cNvSpPr>
            <a:spLocks noChangeArrowheads="1"/>
          </p:cNvSpPr>
          <p:nvPr/>
        </p:nvSpPr>
        <p:spPr bwMode="auto">
          <a:xfrm>
            <a:off x="2281187" y="4791556"/>
            <a:ext cx="501650" cy="10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70" name="Rectangle 19"/>
          <p:cNvSpPr>
            <a:spLocks noChangeArrowheads="1"/>
          </p:cNvSpPr>
          <p:nvPr/>
        </p:nvSpPr>
        <p:spPr bwMode="auto">
          <a:xfrm>
            <a:off x="2281187" y="4901092"/>
            <a:ext cx="501650" cy="306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71" name="Line 20"/>
          <p:cNvSpPr>
            <a:spLocks noChangeShapeType="1"/>
          </p:cNvSpPr>
          <p:nvPr/>
        </p:nvSpPr>
        <p:spPr bwMode="auto">
          <a:xfrm>
            <a:off x="2182762" y="4899506"/>
            <a:ext cx="685800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72" name="Line 21"/>
          <p:cNvSpPr>
            <a:spLocks noChangeShapeType="1"/>
          </p:cNvSpPr>
          <p:nvPr/>
        </p:nvSpPr>
        <p:spPr bwMode="auto">
          <a:xfrm>
            <a:off x="2354213" y="4786792"/>
            <a:ext cx="334963" cy="158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73" name="Line 22"/>
          <p:cNvSpPr>
            <a:spLocks noChangeShapeType="1"/>
          </p:cNvSpPr>
          <p:nvPr/>
        </p:nvSpPr>
        <p:spPr bwMode="auto">
          <a:xfrm>
            <a:off x="2966987" y="4181956"/>
            <a:ext cx="1588" cy="3762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74" name="Line 23"/>
          <p:cNvSpPr>
            <a:spLocks noChangeShapeType="1"/>
          </p:cNvSpPr>
          <p:nvPr/>
        </p:nvSpPr>
        <p:spPr bwMode="auto">
          <a:xfrm>
            <a:off x="2966987" y="4174018"/>
            <a:ext cx="50800" cy="1000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75" name="Line 24"/>
          <p:cNvSpPr>
            <a:spLocks noChangeShapeType="1"/>
          </p:cNvSpPr>
          <p:nvPr/>
        </p:nvSpPr>
        <p:spPr bwMode="auto">
          <a:xfrm flipV="1">
            <a:off x="2966987" y="4466118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76" name="Line 25"/>
          <p:cNvSpPr>
            <a:spLocks noChangeShapeType="1"/>
          </p:cNvSpPr>
          <p:nvPr/>
        </p:nvSpPr>
        <p:spPr bwMode="auto">
          <a:xfrm>
            <a:off x="3017787" y="4280381"/>
            <a:ext cx="1588" cy="18573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77" name="Rectangle 26"/>
          <p:cNvSpPr>
            <a:spLocks noChangeArrowheads="1"/>
          </p:cNvSpPr>
          <p:nvPr/>
        </p:nvSpPr>
        <p:spPr bwMode="auto">
          <a:xfrm>
            <a:off x="2255788" y="3915256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78" name="Line 27"/>
          <p:cNvSpPr>
            <a:spLocks noChangeShapeType="1"/>
          </p:cNvSpPr>
          <p:nvPr/>
        </p:nvSpPr>
        <p:spPr bwMode="auto">
          <a:xfrm>
            <a:off x="2435176" y="3915255"/>
            <a:ext cx="1587" cy="936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79" name="Line 28"/>
          <p:cNvSpPr>
            <a:spLocks noChangeShapeType="1"/>
          </p:cNvSpPr>
          <p:nvPr/>
        </p:nvSpPr>
        <p:spPr bwMode="auto">
          <a:xfrm>
            <a:off x="2620912" y="3915256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80" name="Rectangle 29"/>
          <p:cNvSpPr>
            <a:spLocks noChangeArrowheads="1"/>
          </p:cNvSpPr>
          <p:nvPr/>
        </p:nvSpPr>
        <p:spPr bwMode="auto">
          <a:xfrm>
            <a:off x="2424062" y="4088293"/>
            <a:ext cx="184150" cy="55563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81" name="Rectangle 30"/>
          <p:cNvSpPr>
            <a:spLocks noChangeArrowheads="1"/>
          </p:cNvSpPr>
          <p:nvPr/>
        </p:nvSpPr>
        <p:spPr bwMode="auto">
          <a:xfrm>
            <a:off x="4697363" y="3396142"/>
            <a:ext cx="85725" cy="27305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82" name="Rectangle 31"/>
          <p:cNvSpPr>
            <a:spLocks noChangeArrowheads="1"/>
          </p:cNvSpPr>
          <p:nvPr/>
        </p:nvSpPr>
        <p:spPr bwMode="auto">
          <a:xfrm>
            <a:off x="4227463" y="3494567"/>
            <a:ext cx="73025" cy="165100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83" name="Rectangle 32"/>
          <p:cNvSpPr>
            <a:spLocks noChangeArrowheads="1"/>
          </p:cNvSpPr>
          <p:nvPr/>
        </p:nvSpPr>
        <p:spPr bwMode="auto">
          <a:xfrm>
            <a:off x="4932313" y="3589818"/>
            <a:ext cx="85725" cy="79375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84" name="Rectangle 33"/>
          <p:cNvSpPr>
            <a:spLocks noChangeArrowheads="1"/>
          </p:cNvSpPr>
          <p:nvPr/>
        </p:nvSpPr>
        <p:spPr bwMode="auto">
          <a:xfrm>
            <a:off x="4400501" y="3396143"/>
            <a:ext cx="185737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85" name="Line 34"/>
          <p:cNvSpPr>
            <a:spLocks noChangeShapeType="1"/>
          </p:cNvSpPr>
          <p:nvPr/>
        </p:nvSpPr>
        <p:spPr bwMode="auto">
          <a:xfrm>
            <a:off x="4462412" y="3396143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86" name="Line 35"/>
          <p:cNvSpPr>
            <a:spLocks noChangeShapeType="1"/>
          </p:cNvSpPr>
          <p:nvPr/>
        </p:nvSpPr>
        <p:spPr bwMode="auto">
          <a:xfrm>
            <a:off x="4524326" y="3396143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87" name="Rectangle 36"/>
          <p:cNvSpPr>
            <a:spLocks noChangeArrowheads="1"/>
          </p:cNvSpPr>
          <p:nvPr/>
        </p:nvSpPr>
        <p:spPr bwMode="auto">
          <a:xfrm>
            <a:off x="4883101" y="3396143"/>
            <a:ext cx="185737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88" name="Line 37"/>
          <p:cNvSpPr>
            <a:spLocks noChangeShapeType="1"/>
          </p:cNvSpPr>
          <p:nvPr/>
        </p:nvSpPr>
        <p:spPr bwMode="auto">
          <a:xfrm>
            <a:off x="4945012" y="3396143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89" name="Line 38"/>
          <p:cNvSpPr>
            <a:spLocks noChangeShapeType="1"/>
          </p:cNvSpPr>
          <p:nvPr/>
        </p:nvSpPr>
        <p:spPr bwMode="auto">
          <a:xfrm>
            <a:off x="5006926" y="3396143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90" name="Rectangle 39"/>
          <p:cNvSpPr>
            <a:spLocks noChangeArrowheads="1"/>
          </p:cNvSpPr>
          <p:nvPr/>
        </p:nvSpPr>
        <p:spPr bwMode="auto">
          <a:xfrm>
            <a:off x="5205363" y="3396143"/>
            <a:ext cx="246063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91" name="Line 40"/>
          <p:cNvSpPr>
            <a:spLocks noChangeShapeType="1"/>
          </p:cNvSpPr>
          <p:nvPr/>
        </p:nvSpPr>
        <p:spPr bwMode="auto">
          <a:xfrm>
            <a:off x="5267276" y="3396143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92" name="Line 41"/>
          <p:cNvSpPr>
            <a:spLocks noChangeShapeType="1"/>
          </p:cNvSpPr>
          <p:nvPr/>
        </p:nvSpPr>
        <p:spPr bwMode="auto">
          <a:xfrm>
            <a:off x="5329187" y="3396143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93" name="Line 42"/>
          <p:cNvSpPr>
            <a:spLocks noChangeShapeType="1"/>
          </p:cNvSpPr>
          <p:nvPr/>
        </p:nvSpPr>
        <p:spPr bwMode="auto">
          <a:xfrm>
            <a:off x="5389512" y="3396143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94" name="Rectangle 43"/>
          <p:cNvSpPr>
            <a:spLocks noChangeArrowheads="1"/>
          </p:cNvSpPr>
          <p:nvPr/>
        </p:nvSpPr>
        <p:spPr bwMode="auto">
          <a:xfrm>
            <a:off x="5587950" y="3396143"/>
            <a:ext cx="247650" cy="619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95" name="Line 44"/>
          <p:cNvSpPr>
            <a:spLocks noChangeShapeType="1"/>
          </p:cNvSpPr>
          <p:nvPr/>
        </p:nvSpPr>
        <p:spPr bwMode="auto">
          <a:xfrm>
            <a:off x="5649862" y="3396143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96" name="Line 45"/>
          <p:cNvSpPr>
            <a:spLocks noChangeShapeType="1"/>
          </p:cNvSpPr>
          <p:nvPr/>
        </p:nvSpPr>
        <p:spPr bwMode="auto">
          <a:xfrm>
            <a:off x="5711776" y="3396143"/>
            <a:ext cx="1587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97" name="Line 46"/>
          <p:cNvSpPr>
            <a:spLocks noChangeShapeType="1"/>
          </p:cNvSpPr>
          <p:nvPr/>
        </p:nvSpPr>
        <p:spPr bwMode="auto">
          <a:xfrm>
            <a:off x="5773687" y="3396143"/>
            <a:ext cx="1588" cy="6191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198" name="Rectangle 47"/>
          <p:cNvSpPr>
            <a:spLocks noChangeArrowheads="1"/>
          </p:cNvSpPr>
          <p:nvPr/>
        </p:nvSpPr>
        <p:spPr bwMode="auto">
          <a:xfrm>
            <a:off x="5470475" y="3594581"/>
            <a:ext cx="87312" cy="7778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199" name="Rectangle 48"/>
          <p:cNvSpPr>
            <a:spLocks noChangeArrowheads="1"/>
          </p:cNvSpPr>
          <p:nvPr/>
        </p:nvSpPr>
        <p:spPr bwMode="auto">
          <a:xfrm>
            <a:off x="5675263" y="3592992"/>
            <a:ext cx="85725" cy="77788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00" name="Rectangle 49"/>
          <p:cNvSpPr>
            <a:spLocks noChangeArrowheads="1"/>
          </p:cNvSpPr>
          <p:nvPr/>
        </p:nvSpPr>
        <p:spPr bwMode="auto">
          <a:xfrm>
            <a:off x="5314900" y="3508856"/>
            <a:ext cx="38100" cy="147637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01" name="Freeform 50"/>
          <p:cNvSpPr>
            <a:spLocks/>
          </p:cNvSpPr>
          <p:nvPr/>
        </p:nvSpPr>
        <p:spPr bwMode="auto">
          <a:xfrm>
            <a:off x="5681613" y="3494567"/>
            <a:ext cx="61913" cy="63500"/>
          </a:xfrm>
          <a:custGeom>
            <a:avLst/>
            <a:gdLst>
              <a:gd name="T0" fmla="*/ 0 w 39"/>
              <a:gd name="T1" fmla="*/ 2147483647 h 40"/>
              <a:gd name="T2" fmla="*/ 2147483647 w 39"/>
              <a:gd name="T3" fmla="*/ 2147483647 h 40"/>
              <a:gd name="T4" fmla="*/ 2147483647 w 39"/>
              <a:gd name="T5" fmla="*/ 2147483647 h 40"/>
              <a:gd name="T6" fmla="*/ 2147483647 w 39"/>
              <a:gd name="T7" fmla="*/ 2147483647 h 40"/>
              <a:gd name="T8" fmla="*/ 2147483647 w 39"/>
              <a:gd name="T9" fmla="*/ 0 h 40"/>
              <a:gd name="T10" fmla="*/ 2147483647 w 39"/>
              <a:gd name="T11" fmla="*/ 2147483647 h 40"/>
              <a:gd name="T12" fmla="*/ 2147483647 w 39"/>
              <a:gd name="T13" fmla="*/ 2147483647 h 40"/>
              <a:gd name="T14" fmla="*/ 2147483647 w 39"/>
              <a:gd name="T15" fmla="*/ 2147483647 h 40"/>
              <a:gd name="T16" fmla="*/ 2147483647 w 39"/>
              <a:gd name="T17" fmla="*/ 2147483647 h 40"/>
              <a:gd name="T18" fmla="*/ 2147483647 w 39"/>
              <a:gd name="T19" fmla="*/ 2147483647 h 40"/>
              <a:gd name="T20" fmla="*/ 2147483647 w 39"/>
              <a:gd name="T21" fmla="*/ 2147483647 h 40"/>
              <a:gd name="T22" fmla="*/ 2147483647 w 39"/>
              <a:gd name="T23" fmla="*/ 2147483647 h 40"/>
              <a:gd name="T24" fmla="*/ 2147483647 w 39"/>
              <a:gd name="T25" fmla="*/ 2147483647 h 40"/>
              <a:gd name="T26" fmla="*/ 2147483647 w 39"/>
              <a:gd name="T27" fmla="*/ 2147483647 h 40"/>
              <a:gd name="T28" fmla="*/ 2147483647 w 39"/>
              <a:gd name="T29" fmla="*/ 2147483647 h 40"/>
              <a:gd name="T30" fmla="*/ 2147483647 w 39"/>
              <a:gd name="T31" fmla="*/ 2147483647 h 40"/>
              <a:gd name="T32" fmla="*/ 0 w 39"/>
              <a:gd name="T33" fmla="*/ 2147483647 h 4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39"/>
              <a:gd name="T52" fmla="*/ 0 h 40"/>
              <a:gd name="T53" fmla="*/ 39 w 39"/>
              <a:gd name="T54" fmla="*/ 40 h 4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39" h="40">
                <a:moveTo>
                  <a:pt x="0" y="20"/>
                </a:moveTo>
                <a:lnTo>
                  <a:pt x="1" y="13"/>
                </a:lnTo>
                <a:lnTo>
                  <a:pt x="6" y="6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3" y="6"/>
                </a:lnTo>
                <a:lnTo>
                  <a:pt x="37" y="13"/>
                </a:lnTo>
                <a:lnTo>
                  <a:pt x="39" y="20"/>
                </a:lnTo>
                <a:lnTo>
                  <a:pt x="37" y="28"/>
                </a:lnTo>
                <a:lnTo>
                  <a:pt x="33" y="34"/>
                </a:lnTo>
                <a:lnTo>
                  <a:pt x="26" y="38"/>
                </a:lnTo>
                <a:lnTo>
                  <a:pt x="19" y="40"/>
                </a:lnTo>
                <a:lnTo>
                  <a:pt x="11" y="38"/>
                </a:lnTo>
                <a:lnTo>
                  <a:pt x="6" y="34"/>
                </a:lnTo>
                <a:lnTo>
                  <a:pt x="1" y="28"/>
                </a:lnTo>
                <a:lnTo>
                  <a:pt x="0" y="20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02" name="Freeform 51"/>
          <p:cNvSpPr>
            <a:spLocks/>
          </p:cNvSpPr>
          <p:nvPr/>
        </p:nvSpPr>
        <p:spPr bwMode="auto">
          <a:xfrm>
            <a:off x="4462413" y="3545368"/>
            <a:ext cx="61913" cy="61913"/>
          </a:xfrm>
          <a:custGeom>
            <a:avLst/>
            <a:gdLst>
              <a:gd name="T0" fmla="*/ 0 w 39"/>
              <a:gd name="T1" fmla="*/ 2147483647 h 39"/>
              <a:gd name="T2" fmla="*/ 2147483647 w 39"/>
              <a:gd name="T3" fmla="*/ 2147483647 h 39"/>
              <a:gd name="T4" fmla="*/ 2147483647 w 39"/>
              <a:gd name="T5" fmla="*/ 2147483647 h 39"/>
              <a:gd name="T6" fmla="*/ 2147483647 w 39"/>
              <a:gd name="T7" fmla="*/ 2147483647 h 39"/>
              <a:gd name="T8" fmla="*/ 2147483647 w 39"/>
              <a:gd name="T9" fmla="*/ 0 h 39"/>
              <a:gd name="T10" fmla="*/ 2147483647 w 39"/>
              <a:gd name="T11" fmla="*/ 2147483647 h 39"/>
              <a:gd name="T12" fmla="*/ 2147483647 w 39"/>
              <a:gd name="T13" fmla="*/ 2147483647 h 39"/>
              <a:gd name="T14" fmla="*/ 2147483647 w 39"/>
              <a:gd name="T15" fmla="*/ 2147483647 h 39"/>
              <a:gd name="T16" fmla="*/ 2147483647 w 39"/>
              <a:gd name="T17" fmla="*/ 2147483647 h 39"/>
              <a:gd name="T18" fmla="*/ 2147483647 w 39"/>
              <a:gd name="T19" fmla="*/ 2147483647 h 39"/>
              <a:gd name="T20" fmla="*/ 2147483647 w 39"/>
              <a:gd name="T21" fmla="*/ 2147483647 h 39"/>
              <a:gd name="T22" fmla="*/ 2147483647 w 39"/>
              <a:gd name="T23" fmla="*/ 2147483647 h 39"/>
              <a:gd name="T24" fmla="*/ 2147483647 w 39"/>
              <a:gd name="T25" fmla="*/ 2147483647 h 39"/>
              <a:gd name="T26" fmla="*/ 2147483647 w 39"/>
              <a:gd name="T27" fmla="*/ 2147483647 h 39"/>
              <a:gd name="T28" fmla="*/ 2147483647 w 39"/>
              <a:gd name="T29" fmla="*/ 2147483647 h 39"/>
              <a:gd name="T30" fmla="*/ 2147483647 w 39"/>
              <a:gd name="T31" fmla="*/ 2147483647 h 39"/>
              <a:gd name="T32" fmla="*/ 0 w 39"/>
              <a:gd name="T33" fmla="*/ 2147483647 h 3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39"/>
              <a:gd name="T52" fmla="*/ 0 h 39"/>
              <a:gd name="T53" fmla="*/ 39 w 39"/>
              <a:gd name="T54" fmla="*/ 39 h 39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39" h="39">
                <a:moveTo>
                  <a:pt x="0" y="19"/>
                </a:moveTo>
                <a:lnTo>
                  <a:pt x="1" y="12"/>
                </a:lnTo>
                <a:lnTo>
                  <a:pt x="5" y="6"/>
                </a:lnTo>
                <a:lnTo>
                  <a:pt x="12" y="2"/>
                </a:lnTo>
                <a:lnTo>
                  <a:pt x="20" y="0"/>
                </a:lnTo>
                <a:lnTo>
                  <a:pt x="27" y="2"/>
                </a:lnTo>
                <a:lnTo>
                  <a:pt x="33" y="6"/>
                </a:lnTo>
                <a:lnTo>
                  <a:pt x="37" y="12"/>
                </a:lnTo>
                <a:lnTo>
                  <a:pt x="39" y="19"/>
                </a:lnTo>
                <a:lnTo>
                  <a:pt x="37" y="27"/>
                </a:lnTo>
                <a:lnTo>
                  <a:pt x="33" y="33"/>
                </a:lnTo>
                <a:lnTo>
                  <a:pt x="27" y="37"/>
                </a:lnTo>
                <a:lnTo>
                  <a:pt x="20" y="39"/>
                </a:lnTo>
                <a:lnTo>
                  <a:pt x="12" y="37"/>
                </a:lnTo>
                <a:lnTo>
                  <a:pt x="5" y="33"/>
                </a:lnTo>
                <a:lnTo>
                  <a:pt x="1" y="27"/>
                </a:lnTo>
                <a:lnTo>
                  <a:pt x="0" y="19"/>
                </a:lnTo>
                <a:close/>
              </a:path>
            </a:pathLst>
          </a:custGeom>
          <a:noFill/>
          <a:ln w="7938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03" name="Line 52"/>
          <p:cNvSpPr>
            <a:spLocks noChangeShapeType="1"/>
          </p:cNvSpPr>
          <p:nvPr/>
        </p:nvSpPr>
        <p:spPr bwMode="auto">
          <a:xfrm>
            <a:off x="4494162" y="3464405"/>
            <a:ext cx="1588" cy="8096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04" name="Line 53"/>
          <p:cNvSpPr>
            <a:spLocks noChangeShapeType="1"/>
          </p:cNvSpPr>
          <p:nvPr/>
        </p:nvSpPr>
        <p:spPr bwMode="auto">
          <a:xfrm>
            <a:off x="5711776" y="3458055"/>
            <a:ext cx="1587" cy="365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05" name="Freeform 54"/>
          <p:cNvSpPr>
            <a:spLocks/>
          </p:cNvSpPr>
          <p:nvPr/>
        </p:nvSpPr>
        <p:spPr bwMode="auto">
          <a:xfrm>
            <a:off x="7861251" y="4193067"/>
            <a:ext cx="377825" cy="376238"/>
          </a:xfrm>
          <a:custGeom>
            <a:avLst/>
            <a:gdLst>
              <a:gd name="T0" fmla="*/ 2147483647 w 238"/>
              <a:gd name="T1" fmla="*/ 2147483647 h 237"/>
              <a:gd name="T2" fmla="*/ 2147483647 w 238"/>
              <a:gd name="T3" fmla="*/ 2147483647 h 237"/>
              <a:gd name="T4" fmla="*/ 2147483647 w 238"/>
              <a:gd name="T5" fmla="*/ 2147483647 h 237"/>
              <a:gd name="T6" fmla="*/ 2147483647 w 238"/>
              <a:gd name="T7" fmla="*/ 2147483647 h 237"/>
              <a:gd name="T8" fmla="*/ 2147483647 w 238"/>
              <a:gd name="T9" fmla="*/ 2147483647 h 237"/>
              <a:gd name="T10" fmla="*/ 2147483647 w 238"/>
              <a:gd name="T11" fmla="*/ 2147483647 h 237"/>
              <a:gd name="T12" fmla="*/ 2147483647 w 238"/>
              <a:gd name="T13" fmla="*/ 2147483647 h 237"/>
              <a:gd name="T14" fmla="*/ 2147483647 w 238"/>
              <a:gd name="T15" fmla="*/ 2147483647 h 237"/>
              <a:gd name="T16" fmla="*/ 2147483647 w 238"/>
              <a:gd name="T17" fmla="*/ 2147483647 h 237"/>
              <a:gd name="T18" fmla="*/ 2147483647 w 238"/>
              <a:gd name="T19" fmla="*/ 2147483647 h 237"/>
              <a:gd name="T20" fmla="*/ 2147483647 w 238"/>
              <a:gd name="T21" fmla="*/ 2147483647 h 237"/>
              <a:gd name="T22" fmla="*/ 2147483647 w 238"/>
              <a:gd name="T23" fmla="*/ 2147483647 h 237"/>
              <a:gd name="T24" fmla="*/ 2147483647 w 238"/>
              <a:gd name="T25" fmla="*/ 0 h 237"/>
              <a:gd name="T26" fmla="*/ 2147483647 w 238"/>
              <a:gd name="T27" fmla="*/ 0 h 237"/>
              <a:gd name="T28" fmla="*/ 2147483647 w 238"/>
              <a:gd name="T29" fmla="*/ 2147483647 h 237"/>
              <a:gd name="T30" fmla="*/ 2147483647 w 238"/>
              <a:gd name="T31" fmla="*/ 2147483647 h 237"/>
              <a:gd name="T32" fmla="*/ 2147483647 w 238"/>
              <a:gd name="T33" fmla="*/ 2147483647 h 237"/>
              <a:gd name="T34" fmla="*/ 2147483647 w 238"/>
              <a:gd name="T35" fmla="*/ 2147483647 h 237"/>
              <a:gd name="T36" fmla="*/ 0 w 238"/>
              <a:gd name="T37" fmla="*/ 2147483647 h 237"/>
              <a:gd name="T38" fmla="*/ 0 w 238"/>
              <a:gd name="T39" fmla="*/ 2147483647 h 237"/>
              <a:gd name="T40" fmla="*/ 2147483647 w 238"/>
              <a:gd name="T41" fmla="*/ 2147483647 h 237"/>
              <a:gd name="T42" fmla="*/ 2147483647 w 238"/>
              <a:gd name="T43" fmla="*/ 2147483647 h 237"/>
              <a:gd name="T44" fmla="*/ 2147483647 w 238"/>
              <a:gd name="T45" fmla="*/ 2147483647 h 237"/>
              <a:gd name="T46" fmla="*/ 2147483647 w 238"/>
              <a:gd name="T47" fmla="*/ 2147483647 h 237"/>
              <a:gd name="T48" fmla="*/ 2147483647 w 238"/>
              <a:gd name="T49" fmla="*/ 2147483647 h 23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38"/>
              <a:gd name="T76" fmla="*/ 0 h 237"/>
              <a:gd name="T77" fmla="*/ 238 w 238"/>
              <a:gd name="T78" fmla="*/ 237 h 23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38" h="237">
                <a:moveTo>
                  <a:pt x="32" y="237"/>
                </a:moveTo>
                <a:lnTo>
                  <a:pt x="206" y="237"/>
                </a:lnTo>
                <a:lnTo>
                  <a:pt x="216" y="236"/>
                </a:lnTo>
                <a:lnTo>
                  <a:pt x="225" y="232"/>
                </a:lnTo>
                <a:lnTo>
                  <a:pt x="232" y="224"/>
                </a:lnTo>
                <a:lnTo>
                  <a:pt x="236" y="216"/>
                </a:lnTo>
                <a:lnTo>
                  <a:pt x="238" y="206"/>
                </a:lnTo>
                <a:lnTo>
                  <a:pt x="238" y="30"/>
                </a:lnTo>
                <a:lnTo>
                  <a:pt x="236" y="21"/>
                </a:lnTo>
                <a:lnTo>
                  <a:pt x="232" y="12"/>
                </a:lnTo>
                <a:lnTo>
                  <a:pt x="225" y="6"/>
                </a:lnTo>
                <a:lnTo>
                  <a:pt x="216" y="1"/>
                </a:lnTo>
                <a:lnTo>
                  <a:pt x="206" y="0"/>
                </a:lnTo>
                <a:lnTo>
                  <a:pt x="32" y="0"/>
                </a:lnTo>
                <a:lnTo>
                  <a:pt x="22" y="1"/>
                </a:lnTo>
                <a:lnTo>
                  <a:pt x="12" y="6"/>
                </a:lnTo>
                <a:lnTo>
                  <a:pt x="6" y="12"/>
                </a:lnTo>
                <a:lnTo>
                  <a:pt x="2" y="21"/>
                </a:lnTo>
                <a:lnTo>
                  <a:pt x="0" y="30"/>
                </a:lnTo>
                <a:lnTo>
                  <a:pt x="0" y="206"/>
                </a:lnTo>
                <a:lnTo>
                  <a:pt x="2" y="216"/>
                </a:lnTo>
                <a:lnTo>
                  <a:pt x="6" y="224"/>
                </a:lnTo>
                <a:lnTo>
                  <a:pt x="12" y="232"/>
                </a:lnTo>
                <a:lnTo>
                  <a:pt x="22" y="236"/>
                </a:lnTo>
                <a:lnTo>
                  <a:pt x="32" y="237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206" name="Rectangle 55"/>
          <p:cNvSpPr>
            <a:spLocks noChangeArrowheads="1"/>
          </p:cNvSpPr>
          <p:nvPr/>
        </p:nvSpPr>
        <p:spPr bwMode="auto">
          <a:xfrm>
            <a:off x="7661226" y="4091467"/>
            <a:ext cx="122237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07" name="Rectangle 56"/>
          <p:cNvSpPr>
            <a:spLocks noChangeArrowheads="1"/>
          </p:cNvSpPr>
          <p:nvPr/>
        </p:nvSpPr>
        <p:spPr bwMode="auto">
          <a:xfrm>
            <a:off x="8316862" y="4091467"/>
            <a:ext cx="122238" cy="679450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08" name="Freeform 57"/>
          <p:cNvSpPr>
            <a:spLocks/>
          </p:cNvSpPr>
          <p:nvPr/>
        </p:nvSpPr>
        <p:spPr bwMode="auto">
          <a:xfrm>
            <a:off x="7877126" y="4691542"/>
            <a:ext cx="358775" cy="331788"/>
          </a:xfrm>
          <a:custGeom>
            <a:avLst/>
            <a:gdLst>
              <a:gd name="T0" fmla="*/ 0 w 226"/>
              <a:gd name="T1" fmla="*/ 2147483647 h 209"/>
              <a:gd name="T2" fmla="*/ 2147483647 w 226"/>
              <a:gd name="T3" fmla="*/ 2147483647 h 209"/>
              <a:gd name="T4" fmla="*/ 2147483647 w 226"/>
              <a:gd name="T5" fmla="*/ 2147483647 h 209"/>
              <a:gd name="T6" fmla="*/ 2147483647 w 226"/>
              <a:gd name="T7" fmla="*/ 2147483647 h 209"/>
              <a:gd name="T8" fmla="*/ 2147483647 w 226"/>
              <a:gd name="T9" fmla="*/ 2147483647 h 209"/>
              <a:gd name="T10" fmla="*/ 2147483647 w 226"/>
              <a:gd name="T11" fmla="*/ 2147483647 h 209"/>
              <a:gd name="T12" fmla="*/ 2147483647 w 226"/>
              <a:gd name="T13" fmla="*/ 2147483647 h 209"/>
              <a:gd name="T14" fmla="*/ 2147483647 w 226"/>
              <a:gd name="T15" fmla="*/ 2147483647 h 209"/>
              <a:gd name="T16" fmla="*/ 2147483647 w 226"/>
              <a:gd name="T17" fmla="*/ 2147483647 h 209"/>
              <a:gd name="T18" fmla="*/ 2147483647 w 226"/>
              <a:gd name="T19" fmla="*/ 0 h 209"/>
              <a:gd name="T20" fmla="*/ 2147483647 w 226"/>
              <a:gd name="T21" fmla="*/ 0 h 209"/>
              <a:gd name="T22" fmla="*/ 2147483647 w 226"/>
              <a:gd name="T23" fmla="*/ 2147483647 h 209"/>
              <a:gd name="T24" fmla="*/ 2147483647 w 226"/>
              <a:gd name="T25" fmla="*/ 2147483647 h 209"/>
              <a:gd name="T26" fmla="*/ 2147483647 w 226"/>
              <a:gd name="T27" fmla="*/ 2147483647 h 209"/>
              <a:gd name="T28" fmla="*/ 2147483647 w 226"/>
              <a:gd name="T29" fmla="*/ 2147483647 h 209"/>
              <a:gd name="T30" fmla="*/ 2147483647 w 226"/>
              <a:gd name="T31" fmla="*/ 2147483647 h 209"/>
              <a:gd name="T32" fmla="*/ 2147483647 w 226"/>
              <a:gd name="T33" fmla="*/ 2147483647 h 209"/>
              <a:gd name="T34" fmla="*/ 2147483647 w 226"/>
              <a:gd name="T35" fmla="*/ 2147483647 h 209"/>
              <a:gd name="T36" fmla="*/ 2147483647 w 226"/>
              <a:gd name="T37" fmla="*/ 2147483647 h 209"/>
              <a:gd name="T38" fmla="*/ 2147483647 w 226"/>
              <a:gd name="T39" fmla="*/ 2147483647 h 209"/>
              <a:gd name="T40" fmla="*/ 2147483647 w 226"/>
              <a:gd name="T41" fmla="*/ 2147483647 h 209"/>
              <a:gd name="T42" fmla="*/ 2147483647 w 226"/>
              <a:gd name="T43" fmla="*/ 2147483647 h 209"/>
              <a:gd name="T44" fmla="*/ 2147483647 w 226"/>
              <a:gd name="T45" fmla="*/ 2147483647 h 209"/>
              <a:gd name="T46" fmla="*/ 2147483647 w 226"/>
              <a:gd name="T47" fmla="*/ 2147483647 h 209"/>
              <a:gd name="T48" fmla="*/ 2147483647 w 226"/>
              <a:gd name="T49" fmla="*/ 2147483647 h 209"/>
              <a:gd name="T50" fmla="*/ 2147483647 w 226"/>
              <a:gd name="T51" fmla="*/ 2147483647 h 209"/>
              <a:gd name="T52" fmla="*/ 2147483647 w 226"/>
              <a:gd name="T53" fmla="*/ 2147483647 h 209"/>
              <a:gd name="T54" fmla="*/ 2147483647 w 226"/>
              <a:gd name="T55" fmla="*/ 2147483647 h 209"/>
              <a:gd name="T56" fmla="*/ 2147483647 w 226"/>
              <a:gd name="T57" fmla="*/ 2147483647 h 209"/>
              <a:gd name="T58" fmla="*/ 2147483647 w 226"/>
              <a:gd name="T59" fmla="*/ 2147483647 h 209"/>
              <a:gd name="T60" fmla="*/ 2147483647 w 226"/>
              <a:gd name="T61" fmla="*/ 2147483647 h 209"/>
              <a:gd name="T62" fmla="*/ 2147483647 w 226"/>
              <a:gd name="T63" fmla="*/ 2147483647 h 209"/>
              <a:gd name="T64" fmla="*/ 2147483647 w 226"/>
              <a:gd name="T65" fmla="*/ 2147483647 h 209"/>
              <a:gd name="T66" fmla="*/ 2147483647 w 226"/>
              <a:gd name="T67" fmla="*/ 2147483647 h 209"/>
              <a:gd name="T68" fmla="*/ 2147483647 w 226"/>
              <a:gd name="T69" fmla="*/ 2147483647 h 209"/>
              <a:gd name="T70" fmla="*/ 2147483647 w 226"/>
              <a:gd name="T71" fmla="*/ 2147483647 h 209"/>
              <a:gd name="T72" fmla="*/ 2147483647 w 226"/>
              <a:gd name="T73" fmla="*/ 2147483647 h 209"/>
              <a:gd name="T74" fmla="*/ 2147483647 w 226"/>
              <a:gd name="T75" fmla="*/ 2147483647 h 209"/>
              <a:gd name="T76" fmla="*/ 0 w 226"/>
              <a:gd name="T77" fmla="*/ 2147483647 h 20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226"/>
              <a:gd name="T118" fmla="*/ 0 h 209"/>
              <a:gd name="T119" fmla="*/ 226 w 226"/>
              <a:gd name="T120" fmla="*/ 209 h 209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226" h="209">
                <a:moveTo>
                  <a:pt x="0" y="105"/>
                </a:moveTo>
                <a:lnTo>
                  <a:pt x="2" y="87"/>
                </a:lnTo>
                <a:lnTo>
                  <a:pt x="6" y="71"/>
                </a:lnTo>
                <a:lnTo>
                  <a:pt x="13" y="55"/>
                </a:lnTo>
                <a:lnTo>
                  <a:pt x="23" y="40"/>
                </a:lnTo>
                <a:lnTo>
                  <a:pt x="37" y="27"/>
                </a:lnTo>
                <a:lnTo>
                  <a:pt x="51" y="17"/>
                </a:lnTo>
                <a:lnTo>
                  <a:pt x="67" y="8"/>
                </a:lnTo>
                <a:lnTo>
                  <a:pt x="85" y="2"/>
                </a:lnTo>
                <a:lnTo>
                  <a:pt x="103" y="0"/>
                </a:lnTo>
                <a:lnTo>
                  <a:pt x="122" y="0"/>
                </a:lnTo>
                <a:lnTo>
                  <a:pt x="140" y="2"/>
                </a:lnTo>
                <a:lnTo>
                  <a:pt x="158" y="8"/>
                </a:lnTo>
                <a:lnTo>
                  <a:pt x="175" y="17"/>
                </a:lnTo>
                <a:lnTo>
                  <a:pt x="189" y="27"/>
                </a:lnTo>
                <a:lnTo>
                  <a:pt x="202" y="40"/>
                </a:lnTo>
                <a:lnTo>
                  <a:pt x="212" y="55"/>
                </a:lnTo>
                <a:lnTo>
                  <a:pt x="219" y="71"/>
                </a:lnTo>
                <a:lnTo>
                  <a:pt x="224" y="87"/>
                </a:lnTo>
                <a:lnTo>
                  <a:pt x="226" y="105"/>
                </a:lnTo>
                <a:lnTo>
                  <a:pt x="224" y="122"/>
                </a:lnTo>
                <a:lnTo>
                  <a:pt x="219" y="139"/>
                </a:lnTo>
                <a:lnTo>
                  <a:pt x="212" y="155"/>
                </a:lnTo>
                <a:lnTo>
                  <a:pt x="202" y="169"/>
                </a:lnTo>
                <a:lnTo>
                  <a:pt x="189" y="182"/>
                </a:lnTo>
                <a:lnTo>
                  <a:pt x="175" y="193"/>
                </a:lnTo>
                <a:lnTo>
                  <a:pt x="158" y="201"/>
                </a:lnTo>
                <a:lnTo>
                  <a:pt x="140" y="206"/>
                </a:lnTo>
                <a:lnTo>
                  <a:pt x="122" y="209"/>
                </a:lnTo>
                <a:lnTo>
                  <a:pt x="103" y="209"/>
                </a:lnTo>
                <a:lnTo>
                  <a:pt x="85" y="206"/>
                </a:lnTo>
                <a:lnTo>
                  <a:pt x="67" y="201"/>
                </a:lnTo>
                <a:lnTo>
                  <a:pt x="51" y="193"/>
                </a:lnTo>
                <a:lnTo>
                  <a:pt x="37" y="182"/>
                </a:lnTo>
                <a:lnTo>
                  <a:pt x="23" y="169"/>
                </a:lnTo>
                <a:lnTo>
                  <a:pt x="13" y="155"/>
                </a:lnTo>
                <a:lnTo>
                  <a:pt x="6" y="139"/>
                </a:lnTo>
                <a:lnTo>
                  <a:pt x="2" y="122"/>
                </a:lnTo>
                <a:lnTo>
                  <a:pt x="0" y="105"/>
                </a:lnTo>
                <a:close/>
              </a:path>
            </a:pathLst>
          </a:custGeom>
          <a:solidFill>
            <a:srgbClr val="FFFFFF"/>
          </a:solidFill>
          <a:ln w="7938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209" name="Rectangle 58"/>
          <p:cNvSpPr>
            <a:spLocks noChangeArrowheads="1"/>
          </p:cNvSpPr>
          <p:nvPr/>
        </p:nvSpPr>
        <p:spPr bwMode="auto">
          <a:xfrm>
            <a:off x="7815212" y="4812192"/>
            <a:ext cx="501650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10" name="Line 59"/>
          <p:cNvSpPr>
            <a:spLocks noChangeShapeType="1"/>
          </p:cNvSpPr>
          <p:nvPr/>
        </p:nvSpPr>
        <p:spPr bwMode="auto">
          <a:xfrm>
            <a:off x="7888238" y="4807431"/>
            <a:ext cx="334963" cy="1587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11" name="Line 60"/>
          <p:cNvSpPr>
            <a:spLocks noChangeShapeType="1"/>
          </p:cNvSpPr>
          <p:nvPr/>
        </p:nvSpPr>
        <p:spPr bwMode="auto">
          <a:xfrm>
            <a:off x="8501012" y="4202592"/>
            <a:ext cx="1588" cy="3762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12" name="Line 61"/>
          <p:cNvSpPr>
            <a:spLocks noChangeShapeType="1"/>
          </p:cNvSpPr>
          <p:nvPr/>
        </p:nvSpPr>
        <p:spPr bwMode="auto">
          <a:xfrm>
            <a:off x="8501012" y="4194655"/>
            <a:ext cx="50800" cy="100012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13" name="Line 62"/>
          <p:cNvSpPr>
            <a:spLocks noChangeShapeType="1"/>
          </p:cNvSpPr>
          <p:nvPr/>
        </p:nvSpPr>
        <p:spPr bwMode="auto">
          <a:xfrm flipV="1">
            <a:off x="8501012" y="4486756"/>
            <a:ext cx="50800" cy="9207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14" name="Line 63"/>
          <p:cNvSpPr>
            <a:spLocks noChangeShapeType="1"/>
          </p:cNvSpPr>
          <p:nvPr/>
        </p:nvSpPr>
        <p:spPr bwMode="auto">
          <a:xfrm>
            <a:off x="8551812" y="4301017"/>
            <a:ext cx="1588" cy="185738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15" name="Rectangle 64"/>
          <p:cNvSpPr>
            <a:spLocks noChangeArrowheads="1"/>
          </p:cNvSpPr>
          <p:nvPr/>
        </p:nvSpPr>
        <p:spPr bwMode="auto">
          <a:xfrm>
            <a:off x="7789813" y="3935893"/>
            <a:ext cx="538163" cy="98425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16" name="Line 65"/>
          <p:cNvSpPr>
            <a:spLocks noChangeShapeType="1"/>
          </p:cNvSpPr>
          <p:nvPr/>
        </p:nvSpPr>
        <p:spPr bwMode="auto">
          <a:xfrm>
            <a:off x="7969201" y="3935893"/>
            <a:ext cx="1587" cy="93663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17" name="Line 66"/>
          <p:cNvSpPr>
            <a:spLocks noChangeShapeType="1"/>
          </p:cNvSpPr>
          <p:nvPr/>
        </p:nvSpPr>
        <p:spPr bwMode="auto">
          <a:xfrm>
            <a:off x="8154937" y="3935893"/>
            <a:ext cx="1588" cy="98425"/>
          </a:xfrm>
          <a:prstGeom prst="line">
            <a:avLst/>
          </a:prstGeom>
          <a:noFill/>
          <a:ln w="79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18" name="Rectangle 67"/>
          <p:cNvSpPr>
            <a:spLocks noChangeArrowheads="1"/>
          </p:cNvSpPr>
          <p:nvPr/>
        </p:nvSpPr>
        <p:spPr bwMode="auto">
          <a:xfrm>
            <a:off x="7958087" y="4108930"/>
            <a:ext cx="184150" cy="55562"/>
          </a:xfrm>
          <a:prstGeom prst="rect">
            <a:avLst/>
          </a:prstGeom>
          <a:solidFill>
            <a:srgbClr val="FFFFFF"/>
          </a:solidFill>
          <a:ln w="7938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19" name="Rectangle 68"/>
          <p:cNvSpPr>
            <a:spLocks noChangeArrowheads="1"/>
          </p:cNvSpPr>
          <p:nvPr/>
        </p:nvSpPr>
        <p:spPr bwMode="auto">
          <a:xfrm>
            <a:off x="7813625" y="4934431"/>
            <a:ext cx="501650" cy="3063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20" name="Line 69"/>
          <p:cNvSpPr>
            <a:spLocks noChangeShapeType="1"/>
          </p:cNvSpPr>
          <p:nvPr/>
        </p:nvSpPr>
        <p:spPr bwMode="auto">
          <a:xfrm flipH="1">
            <a:off x="7783462" y="4926492"/>
            <a:ext cx="609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21" name="Oval 70"/>
          <p:cNvSpPr>
            <a:spLocks noChangeArrowheads="1"/>
          </p:cNvSpPr>
          <p:nvPr/>
        </p:nvSpPr>
        <p:spPr bwMode="auto">
          <a:xfrm>
            <a:off x="3179712" y="4012092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22" name="Rectangle 71"/>
          <p:cNvSpPr>
            <a:spLocks noChangeArrowheads="1"/>
          </p:cNvSpPr>
          <p:nvPr/>
        </p:nvSpPr>
        <p:spPr bwMode="auto">
          <a:xfrm>
            <a:off x="3176538" y="4316893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23" name="Rectangle 72"/>
          <p:cNvSpPr>
            <a:spLocks noChangeArrowheads="1"/>
          </p:cNvSpPr>
          <p:nvPr/>
        </p:nvSpPr>
        <p:spPr bwMode="auto">
          <a:xfrm>
            <a:off x="6483300" y="3859693"/>
            <a:ext cx="1039812" cy="1039813"/>
          </a:xfrm>
          <a:prstGeom prst="rect">
            <a:avLst/>
          </a:prstGeom>
          <a:noFill/>
          <a:ln w="793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24" name="Oval 73"/>
          <p:cNvSpPr>
            <a:spLocks noChangeArrowheads="1"/>
          </p:cNvSpPr>
          <p:nvPr/>
        </p:nvSpPr>
        <p:spPr bwMode="auto">
          <a:xfrm>
            <a:off x="6542037" y="4012092"/>
            <a:ext cx="9144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25" name="Rectangle 74"/>
          <p:cNvSpPr>
            <a:spLocks noChangeArrowheads="1"/>
          </p:cNvSpPr>
          <p:nvPr/>
        </p:nvSpPr>
        <p:spPr bwMode="auto">
          <a:xfrm>
            <a:off x="6538863" y="4316893"/>
            <a:ext cx="930275" cy="549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26" name="AutoShape 75"/>
          <p:cNvSpPr>
            <a:spLocks noChangeArrowheads="1"/>
          </p:cNvSpPr>
          <p:nvPr/>
        </p:nvSpPr>
        <p:spPr bwMode="auto">
          <a:xfrm>
            <a:off x="3548012" y="4566130"/>
            <a:ext cx="152400" cy="131762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27" name="AutoShape 76"/>
          <p:cNvSpPr>
            <a:spLocks noChangeArrowheads="1"/>
          </p:cNvSpPr>
          <p:nvPr/>
        </p:nvSpPr>
        <p:spPr bwMode="auto">
          <a:xfrm>
            <a:off x="6938912" y="4545493"/>
            <a:ext cx="152400" cy="131763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28" name="Oval 77"/>
          <p:cNvSpPr>
            <a:spLocks noChangeArrowheads="1"/>
          </p:cNvSpPr>
          <p:nvPr/>
        </p:nvSpPr>
        <p:spPr bwMode="auto">
          <a:xfrm>
            <a:off x="5376812" y="3958117"/>
            <a:ext cx="152400" cy="1524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29" name="Oval 78"/>
          <p:cNvSpPr>
            <a:spLocks noChangeArrowheads="1"/>
          </p:cNvSpPr>
          <p:nvPr/>
        </p:nvSpPr>
        <p:spPr bwMode="auto">
          <a:xfrm>
            <a:off x="5592712" y="3958117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30" name="Oval 79"/>
          <p:cNvSpPr>
            <a:spLocks noChangeArrowheads="1"/>
          </p:cNvSpPr>
          <p:nvPr/>
        </p:nvSpPr>
        <p:spPr bwMode="auto">
          <a:xfrm>
            <a:off x="5376812" y="4199417"/>
            <a:ext cx="152400" cy="1524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31" name="Oval 80"/>
          <p:cNvSpPr>
            <a:spLocks noChangeArrowheads="1"/>
          </p:cNvSpPr>
          <p:nvPr/>
        </p:nvSpPr>
        <p:spPr bwMode="auto">
          <a:xfrm>
            <a:off x="5592712" y="4199417"/>
            <a:ext cx="1524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32" name="Rectangle 89"/>
          <p:cNvSpPr>
            <a:spLocks noChangeArrowheads="1"/>
          </p:cNvSpPr>
          <p:nvPr/>
        </p:nvSpPr>
        <p:spPr bwMode="auto">
          <a:xfrm>
            <a:off x="4284612" y="4072417"/>
            <a:ext cx="3810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33" name="Rectangle 90"/>
          <p:cNvSpPr>
            <a:spLocks noChangeArrowheads="1"/>
          </p:cNvSpPr>
          <p:nvPr/>
        </p:nvSpPr>
        <p:spPr bwMode="auto">
          <a:xfrm>
            <a:off x="4297312" y="4123217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34" name="Rectangle 91"/>
          <p:cNvSpPr>
            <a:spLocks noChangeArrowheads="1"/>
          </p:cNvSpPr>
          <p:nvPr/>
        </p:nvSpPr>
        <p:spPr bwMode="auto">
          <a:xfrm>
            <a:off x="4576712" y="4123217"/>
            <a:ext cx="76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35" name="Line 92"/>
          <p:cNvSpPr>
            <a:spLocks noChangeShapeType="1"/>
          </p:cNvSpPr>
          <p:nvPr/>
        </p:nvSpPr>
        <p:spPr bwMode="auto">
          <a:xfrm>
            <a:off x="4373512" y="4275617"/>
            <a:ext cx="228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36" name="AutoShape 93"/>
          <p:cNvSpPr>
            <a:spLocks noChangeArrowheads="1"/>
          </p:cNvSpPr>
          <p:nvPr/>
        </p:nvSpPr>
        <p:spPr bwMode="auto">
          <a:xfrm>
            <a:off x="4373512" y="4135917"/>
            <a:ext cx="203200" cy="2794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37" name="AutoShape 99"/>
          <p:cNvSpPr>
            <a:spLocks noChangeArrowheads="1"/>
          </p:cNvSpPr>
          <p:nvPr/>
        </p:nvSpPr>
        <p:spPr bwMode="auto">
          <a:xfrm>
            <a:off x="4840237" y="3945417"/>
            <a:ext cx="457200" cy="3429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38" name="AutoShape 100"/>
          <p:cNvSpPr>
            <a:spLocks noChangeArrowheads="1"/>
          </p:cNvSpPr>
          <p:nvPr/>
        </p:nvSpPr>
        <p:spPr bwMode="auto">
          <a:xfrm>
            <a:off x="6672212" y="3894617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39" name="AutoShape 101"/>
          <p:cNvSpPr>
            <a:spLocks noChangeArrowheads="1"/>
          </p:cNvSpPr>
          <p:nvPr/>
        </p:nvSpPr>
        <p:spPr bwMode="auto">
          <a:xfrm>
            <a:off x="6507112" y="3894617"/>
            <a:ext cx="127000" cy="1143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40" name="AutoShape 102"/>
          <p:cNvSpPr>
            <a:spLocks noChangeArrowheads="1"/>
          </p:cNvSpPr>
          <p:nvPr/>
        </p:nvSpPr>
        <p:spPr bwMode="auto">
          <a:xfrm>
            <a:off x="6145162" y="3459642"/>
            <a:ext cx="127000" cy="11430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41" name="Rectangle 103"/>
          <p:cNvSpPr>
            <a:spLocks noChangeArrowheads="1"/>
          </p:cNvSpPr>
          <p:nvPr/>
        </p:nvSpPr>
        <p:spPr bwMode="auto">
          <a:xfrm>
            <a:off x="4678312" y="5002692"/>
            <a:ext cx="1219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42" name="Line 106"/>
          <p:cNvSpPr>
            <a:spLocks noChangeShapeType="1"/>
          </p:cNvSpPr>
          <p:nvPr/>
        </p:nvSpPr>
        <p:spPr bwMode="auto">
          <a:xfrm flipV="1">
            <a:off x="5211712" y="5383692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43" name="Line 107"/>
          <p:cNvSpPr>
            <a:spLocks noChangeShapeType="1"/>
          </p:cNvSpPr>
          <p:nvPr/>
        </p:nvSpPr>
        <p:spPr bwMode="auto">
          <a:xfrm flipV="1">
            <a:off x="5364112" y="5383692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44" name="Line 108"/>
          <p:cNvSpPr>
            <a:spLocks noChangeShapeType="1"/>
          </p:cNvSpPr>
          <p:nvPr/>
        </p:nvSpPr>
        <p:spPr bwMode="auto">
          <a:xfrm>
            <a:off x="5211712" y="5383692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45" name="Line 109"/>
          <p:cNvSpPr>
            <a:spLocks noChangeShapeType="1"/>
          </p:cNvSpPr>
          <p:nvPr/>
        </p:nvSpPr>
        <p:spPr bwMode="auto">
          <a:xfrm>
            <a:off x="5364112" y="5383692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46" name="Text Box 131"/>
          <p:cNvSpPr txBox="1">
            <a:spLocks noChangeArrowheads="1"/>
          </p:cNvSpPr>
          <p:nvPr/>
        </p:nvSpPr>
        <p:spPr bwMode="auto">
          <a:xfrm>
            <a:off x="1884313" y="2945292"/>
            <a:ext cx="16626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u="sng"/>
              <a:t>ND:</a:t>
            </a:r>
          </a:p>
          <a:p>
            <a:pPr eaLnBrk="1" hangingPunct="1"/>
            <a:r>
              <a:rPr lang="en-US" altLang="en-US" sz="1400" b="1"/>
              <a:t>- Weather activity</a:t>
            </a:r>
            <a:endParaRPr lang="en-US" altLang="en-US" sz="1400" b="1">
              <a:sym typeface="ZapfDingbats" charset="0"/>
            </a:endParaRPr>
          </a:p>
        </p:txBody>
      </p:sp>
      <p:sp>
        <p:nvSpPr>
          <p:cNvPr id="49247" name="Rectangle 132"/>
          <p:cNvSpPr>
            <a:spLocks noChangeArrowheads="1"/>
          </p:cNvSpPr>
          <p:nvPr/>
        </p:nvSpPr>
        <p:spPr bwMode="auto">
          <a:xfrm>
            <a:off x="5097412" y="6069492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48" name="Rectangle 133"/>
          <p:cNvSpPr>
            <a:spLocks noChangeArrowheads="1"/>
          </p:cNvSpPr>
          <p:nvPr/>
        </p:nvSpPr>
        <p:spPr bwMode="auto">
          <a:xfrm>
            <a:off x="5249812" y="6069492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49" name="Rectangle 134"/>
          <p:cNvSpPr>
            <a:spLocks noChangeArrowheads="1"/>
          </p:cNvSpPr>
          <p:nvPr/>
        </p:nvSpPr>
        <p:spPr bwMode="auto">
          <a:xfrm>
            <a:off x="5402212" y="6069492"/>
            <a:ext cx="762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50" name="Rectangle 135"/>
          <p:cNvSpPr>
            <a:spLocks noChangeArrowheads="1"/>
          </p:cNvSpPr>
          <p:nvPr/>
        </p:nvSpPr>
        <p:spPr bwMode="auto">
          <a:xfrm>
            <a:off x="4830713" y="3935892"/>
            <a:ext cx="487363" cy="539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51" name="Text Box 136"/>
          <p:cNvSpPr txBox="1">
            <a:spLocks noChangeArrowheads="1"/>
          </p:cNvSpPr>
          <p:nvPr/>
        </p:nvSpPr>
        <p:spPr bwMode="auto">
          <a:xfrm>
            <a:off x="2468513" y="5155092"/>
            <a:ext cx="1944763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u="sng"/>
              <a:t>EICAS:</a:t>
            </a:r>
          </a:p>
          <a:p>
            <a:pPr eaLnBrk="1" hangingPunct="1"/>
            <a:r>
              <a:rPr lang="en-US" altLang="en-US" sz="1400" b="1"/>
              <a:t>L GEN OFF</a:t>
            </a:r>
          </a:p>
          <a:p>
            <a:pPr eaLnBrk="1" hangingPunct="1"/>
            <a:r>
              <a:rPr lang="en-US" altLang="en-US" sz="1400" b="1"/>
              <a:t>   L UTIL BUS OFF</a:t>
            </a:r>
          </a:p>
          <a:p>
            <a:pPr eaLnBrk="1" hangingPunct="1"/>
            <a:r>
              <a:rPr lang="en-US" altLang="en-US" sz="1400" b="1"/>
              <a:t>   R UTIL BUS OFF</a:t>
            </a:r>
            <a:endParaRPr lang="en-US" altLang="en-US" sz="1400" b="1">
              <a:sym typeface="ZapfDingbats" charset="0"/>
            </a:endParaRPr>
          </a:p>
          <a:p>
            <a:pPr eaLnBrk="1" hangingPunct="1"/>
            <a:r>
              <a:rPr lang="en-US" altLang="en-US" sz="1400" b="1"/>
              <a:t>   L ENG BLEED OFF</a:t>
            </a:r>
            <a:endParaRPr lang="en-US" altLang="en-US" sz="1400" b="1">
              <a:sym typeface="ZapfDingbats" charset="0"/>
            </a:endParaRPr>
          </a:p>
          <a:p>
            <a:pPr eaLnBrk="1" hangingPunct="1"/>
            <a:r>
              <a:rPr lang="en-US" altLang="en-US" sz="1400" b="1">
                <a:sym typeface="ZapfDingbats" charset="0"/>
              </a:rPr>
              <a:t>   L ENG ANTI-ICE</a:t>
            </a:r>
          </a:p>
          <a:p>
            <a:pPr eaLnBrk="1" hangingPunct="1"/>
            <a:r>
              <a:rPr lang="en-US" altLang="en-US" sz="1400" b="1">
                <a:sym typeface="ZapfDingbats" charset="0"/>
              </a:rPr>
              <a:t>   L ENG PACK OFF</a:t>
            </a:r>
          </a:p>
        </p:txBody>
      </p:sp>
      <p:sp>
        <p:nvSpPr>
          <p:cNvPr id="49252" name="Line 137"/>
          <p:cNvSpPr>
            <a:spLocks noChangeShapeType="1"/>
          </p:cNvSpPr>
          <p:nvPr/>
        </p:nvSpPr>
        <p:spPr bwMode="auto">
          <a:xfrm flipV="1">
            <a:off x="3992512" y="4393092"/>
            <a:ext cx="9144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53" name="Rectangle 138"/>
          <p:cNvSpPr>
            <a:spLocks noChangeArrowheads="1"/>
          </p:cNvSpPr>
          <p:nvPr/>
        </p:nvSpPr>
        <p:spPr bwMode="auto">
          <a:xfrm>
            <a:off x="6137226" y="3459642"/>
            <a:ext cx="141287" cy="120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54" name="Text Box 139"/>
          <p:cNvSpPr txBox="1">
            <a:spLocks noChangeArrowheads="1"/>
          </p:cNvSpPr>
          <p:nvPr/>
        </p:nvSpPr>
        <p:spPr bwMode="auto">
          <a:xfrm>
            <a:off x="6783338" y="2808767"/>
            <a:ext cx="194450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/>
              <a:t>MASTER CAUTION</a:t>
            </a:r>
          </a:p>
          <a:p>
            <a:pPr eaLnBrk="1" hangingPunct="1"/>
            <a:r>
              <a:rPr lang="en-US" altLang="en-US" sz="1400" b="1"/>
              <a:t>LIGHT AND BEEPER</a:t>
            </a:r>
            <a:endParaRPr lang="en-US" altLang="en-US" sz="1400" b="1">
              <a:sym typeface="ZapfDingbats" charset="0"/>
            </a:endParaRPr>
          </a:p>
        </p:txBody>
      </p:sp>
      <p:sp>
        <p:nvSpPr>
          <p:cNvPr id="49255" name="Line 141"/>
          <p:cNvSpPr>
            <a:spLocks noChangeShapeType="1"/>
          </p:cNvSpPr>
          <p:nvPr/>
        </p:nvSpPr>
        <p:spPr bwMode="auto">
          <a:xfrm flipH="1">
            <a:off x="6354712" y="3173893"/>
            <a:ext cx="457200" cy="385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56" name="Oval 145"/>
          <p:cNvSpPr>
            <a:spLocks noChangeArrowheads="1"/>
          </p:cNvSpPr>
          <p:nvPr/>
        </p:nvSpPr>
        <p:spPr bwMode="auto">
          <a:xfrm>
            <a:off x="3249562" y="4031142"/>
            <a:ext cx="762000" cy="533400"/>
          </a:xfrm>
          <a:prstGeom prst="ellipse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57" name="Rectangle 146"/>
          <p:cNvSpPr>
            <a:spLocks noChangeArrowheads="1"/>
          </p:cNvSpPr>
          <p:nvPr/>
        </p:nvSpPr>
        <p:spPr bwMode="auto">
          <a:xfrm>
            <a:off x="3230512" y="4393092"/>
            <a:ext cx="762000" cy="184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58" name="Line 148"/>
          <p:cNvSpPr>
            <a:spLocks noChangeShapeType="1"/>
          </p:cNvSpPr>
          <p:nvPr/>
        </p:nvSpPr>
        <p:spPr bwMode="auto">
          <a:xfrm>
            <a:off x="2849512" y="3453292"/>
            <a:ext cx="533400" cy="48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59" name="Text Box 149"/>
          <p:cNvSpPr txBox="1">
            <a:spLocks noChangeArrowheads="1"/>
          </p:cNvSpPr>
          <p:nvPr/>
        </p:nvSpPr>
        <p:spPr bwMode="auto">
          <a:xfrm>
            <a:off x="6329312" y="5155093"/>
            <a:ext cx="289534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u="sng"/>
              <a:t>Engine Indications:</a:t>
            </a:r>
          </a:p>
          <a:p>
            <a:pPr eaLnBrk="1" hangingPunct="1"/>
            <a:r>
              <a:rPr lang="en-US" altLang="en-US" sz="1400" b="1"/>
              <a:t>- Decreasing on failed engine; </a:t>
            </a:r>
          </a:p>
          <a:p>
            <a:pPr eaLnBrk="1" hangingPunct="1"/>
            <a:r>
              <a:rPr lang="en-US" altLang="en-US" sz="1400" b="1"/>
              <a:t>   increasing on good engine for</a:t>
            </a:r>
          </a:p>
          <a:p>
            <a:pPr eaLnBrk="1" hangingPunct="1"/>
            <a:r>
              <a:rPr lang="en-US" altLang="en-US" sz="1400" b="1"/>
              <a:t>   N1, N2, EGT, FF, Oil Press</a:t>
            </a:r>
            <a:endParaRPr lang="en-US" altLang="en-US" sz="1400" b="1">
              <a:sym typeface="ZapfDingbats" charset="0"/>
            </a:endParaRPr>
          </a:p>
        </p:txBody>
      </p:sp>
      <p:sp>
        <p:nvSpPr>
          <p:cNvPr id="49260" name="Line 150"/>
          <p:cNvSpPr>
            <a:spLocks noChangeShapeType="1"/>
          </p:cNvSpPr>
          <p:nvPr/>
        </p:nvSpPr>
        <p:spPr bwMode="auto">
          <a:xfrm flipH="1" flipV="1">
            <a:off x="5668913" y="4469292"/>
            <a:ext cx="715963" cy="7254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261" name="AutoShape 156"/>
          <p:cNvSpPr>
            <a:spLocks noChangeArrowheads="1"/>
          </p:cNvSpPr>
          <p:nvPr/>
        </p:nvSpPr>
        <p:spPr bwMode="auto">
          <a:xfrm>
            <a:off x="6072138" y="2296005"/>
            <a:ext cx="104775" cy="112712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62" name="AutoShape 158"/>
          <p:cNvSpPr>
            <a:spLocks noChangeArrowheads="1"/>
          </p:cNvSpPr>
          <p:nvPr/>
        </p:nvSpPr>
        <p:spPr bwMode="auto">
          <a:xfrm>
            <a:off x="6126113" y="1802293"/>
            <a:ext cx="104775" cy="11271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63" name="AutoShape 156"/>
          <p:cNvSpPr>
            <a:spLocks noChangeArrowheads="1"/>
          </p:cNvSpPr>
          <p:nvPr/>
        </p:nvSpPr>
        <p:spPr bwMode="auto">
          <a:xfrm>
            <a:off x="5287913" y="2183293"/>
            <a:ext cx="104775" cy="11271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64" name="AutoShape 156"/>
          <p:cNvSpPr>
            <a:spLocks noChangeArrowheads="1"/>
          </p:cNvSpPr>
          <p:nvPr/>
        </p:nvSpPr>
        <p:spPr bwMode="auto">
          <a:xfrm>
            <a:off x="4678313" y="2411893"/>
            <a:ext cx="104775" cy="11271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65" name="AutoShape 158"/>
          <p:cNvSpPr>
            <a:spLocks noChangeArrowheads="1"/>
          </p:cNvSpPr>
          <p:nvPr/>
        </p:nvSpPr>
        <p:spPr bwMode="auto">
          <a:xfrm>
            <a:off x="4759276" y="2237268"/>
            <a:ext cx="104775" cy="11271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66" name="AutoShape 156"/>
          <p:cNvSpPr>
            <a:spLocks noChangeArrowheads="1"/>
          </p:cNvSpPr>
          <p:nvPr/>
        </p:nvSpPr>
        <p:spPr bwMode="auto">
          <a:xfrm>
            <a:off x="4373513" y="2183293"/>
            <a:ext cx="104775" cy="11271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67" name="AutoShape 156"/>
          <p:cNvSpPr>
            <a:spLocks noChangeArrowheads="1"/>
          </p:cNvSpPr>
          <p:nvPr/>
        </p:nvSpPr>
        <p:spPr bwMode="auto">
          <a:xfrm>
            <a:off x="5353001" y="2542068"/>
            <a:ext cx="104775" cy="11271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268" name="Text Box 131"/>
          <p:cNvSpPr txBox="1">
            <a:spLocks noChangeArrowheads="1"/>
          </p:cNvSpPr>
          <p:nvPr/>
        </p:nvSpPr>
        <p:spPr bwMode="auto">
          <a:xfrm>
            <a:off x="5973713" y="1602268"/>
            <a:ext cx="269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FF9900"/>
                </a:solidFill>
              </a:rPr>
              <a:t>1</a:t>
            </a:r>
            <a:endParaRPr lang="en-US" altLang="en-US" sz="1200" b="1">
              <a:solidFill>
                <a:srgbClr val="FF9900"/>
              </a:solidFill>
              <a:sym typeface="ZapfDingbats" charset="0"/>
            </a:endParaRPr>
          </a:p>
        </p:txBody>
      </p:sp>
      <p:sp>
        <p:nvSpPr>
          <p:cNvPr id="49269" name="Text Box 131"/>
          <p:cNvSpPr txBox="1">
            <a:spLocks noChangeArrowheads="1"/>
          </p:cNvSpPr>
          <p:nvPr/>
        </p:nvSpPr>
        <p:spPr bwMode="auto">
          <a:xfrm>
            <a:off x="5856238" y="2135668"/>
            <a:ext cx="269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FF9900"/>
                </a:solidFill>
              </a:rPr>
              <a:t>2</a:t>
            </a:r>
            <a:endParaRPr lang="en-US" altLang="en-US" sz="1200" b="1">
              <a:solidFill>
                <a:srgbClr val="FF9900"/>
              </a:solidFill>
              <a:sym typeface="ZapfDingbats" charset="0"/>
            </a:endParaRPr>
          </a:p>
        </p:txBody>
      </p:sp>
      <p:sp>
        <p:nvSpPr>
          <p:cNvPr id="49270" name="Text Box 131"/>
          <p:cNvSpPr txBox="1">
            <a:spLocks noChangeArrowheads="1"/>
          </p:cNvSpPr>
          <p:nvPr/>
        </p:nvSpPr>
        <p:spPr bwMode="auto">
          <a:xfrm>
            <a:off x="4525913" y="2488093"/>
            <a:ext cx="269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FF9900"/>
                </a:solidFill>
              </a:rPr>
              <a:t>3</a:t>
            </a:r>
            <a:endParaRPr lang="en-US" altLang="en-US" sz="1200" b="1">
              <a:solidFill>
                <a:srgbClr val="FF9900"/>
              </a:solidFill>
              <a:sym typeface="ZapfDingbats" charset="0"/>
            </a:endParaRPr>
          </a:p>
        </p:txBody>
      </p:sp>
      <p:sp>
        <p:nvSpPr>
          <p:cNvPr id="49271" name="Text Box 131"/>
          <p:cNvSpPr txBox="1">
            <a:spLocks noChangeArrowheads="1"/>
          </p:cNvSpPr>
          <p:nvPr/>
        </p:nvSpPr>
        <p:spPr bwMode="auto">
          <a:xfrm>
            <a:off x="4560838" y="2030893"/>
            <a:ext cx="269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FF9900"/>
                </a:solidFill>
                <a:sym typeface="ZapfDingbats" charset="0"/>
              </a:rPr>
              <a:t>4</a:t>
            </a:r>
          </a:p>
        </p:txBody>
      </p:sp>
      <p:sp>
        <p:nvSpPr>
          <p:cNvPr id="49272" name="Text Box 131"/>
          <p:cNvSpPr txBox="1">
            <a:spLocks noChangeArrowheads="1"/>
          </p:cNvSpPr>
          <p:nvPr/>
        </p:nvSpPr>
        <p:spPr bwMode="auto">
          <a:xfrm>
            <a:off x="4221113" y="1954693"/>
            <a:ext cx="269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FF9900"/>
                </a:solidFill>
                <a:sym typeface="ZapfDingbats" charset="0"/>
              </a:rPr>
              <a:t>6</a:t>
            </a:r>
          </a:p>
        </p:txBody>
      </p:sp>
      <p:sp>
        <p:nvSpPr>
          <p:cNvPr id="49273" name="Text Box 131"/>
          <p:cNvSpPr txBox="1">
            <a:spLocks noChangeArrowheads="1"/>
          </p:cNvSpPr>
          <p:nvPr/>
        </p:nvSpPr>
        <p:spPr bwMode="auto">
          <a:xfrm>
            <a:off x="5094238" y="2135668"/>
            <a:ext cx="269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FF9900"/>
                </a:solidFill>
                <a:sym typeface="ZapfDingbats" charset="0"/>
              </a:rPr>
              <a:t>5</a:t>
            </a:r>
          </a:p>
        </p:txBody>
      </p:sp>
      <p:sp>
        <p:nvSpPr>
          <p:cNvPr id="49274" name="Text Box 131"/>
          <p:cNvSpPr txBox="1">
            <a:spLocks noChangeArrowheads="1"/>
          </p:cNvSpPr>
          <p:nvPr/>
        </p:nvSpPr>
        <p:spPr bwMode="auto">
          <a:xfrm>
            <a:off x="5135513" y="2564293"/>
            <a:ext cx="269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200" b="1">
                <a:solidFill>
                  <a:srgbClr val="FF9900"/>
                </a:solidFill>
                <a:sym typeface="ZapfDingbats" charset="0"/>
              </a:rPr>
              <a:t>7</a:t>
            </a:r>
          </a:p>
        </p:txBody>
      </p:sp>
      <p:sp>
        <p:nvSpPr>
          <p:cNvPr id="49276" name="Text Box 151"/>
          <p:cNvSpPr txBox="1">
            <a:spLocks noChangeArrowheads="1"/>
          </p:cNvSpPr>
          <p:nvPr/>
        </p:nvSpPr>
        <p:spPr bwMode="auto">
          <a:xfrm>
            <a:off x="1528712" y="914479"/>
            <a:ext cx="264643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400" b="1" u="sng" dirty="0"/>
              <a:t>Overhead Panel Lights ON</a:t>
            </a:r>
          </a:p>
          <a:p>
            <a:pPr eaLnBrk="1" hangingPunct="1"/>
            <a:r>
              <a:rPr lang="en-US" altLang="en-US" sz="1400" b="1" dirty="0"/>
              <a:t>- Pack Off </a:t>
            </a:r>
            <a:r>
              <a:rPr lang="en-US" altLang="en-US" sz="1400" dirty="0"/>
              <a:t>(1)</a:t>
            </a:r>
          </a:p>
          <a:p>
            <a:pPr eaLnBrk="1" hangingPunct="1"/>
            <a:r>
              <a:rPr lang="en-US" altLang="en-US" sz="1400" b="1" dirty="0"/>
              <a:t>- </a:t>
            </a:r>
            <a:r>
              <a:rPr lang="en-US" altLang="en-US" sz="1400" b="1" dirty="0" err="1"/>
              <a:t>Eng</a:t>
            </a:r>
            <a:r>
              <a:rPr lang="en-US" altLang="en-US" sz="1400" b="1" dirty="0"/>
              <a:t> Bleed </a:t>
            </a:r>
            <a:r>
              <a:rPr lang="en-US" altLang="en-US" sz="1400" dirty="0"/>
              <a:t>(2)</a:t>
            </a:r>
          </a:p>
          <a:p>
            <a:pPr eaLnBrk="1" hangingPunct="1"/>
            <a:r>
              <a:rPr lang="en-US" altLang="en-US" sz="1400" b="1" dirty="0"/>
              <a:t>- Gen Off </a:t>
            </a:r>
            <a:r>
              <a:rPr lang="en-US" altLang="en-US" sz="1400" dirty="0"/>
              <a:t>(3)</a:t>
            </a:r>
          </a:p>
          <a:p>
            <a:pPr eaLnBrk="1" hangingPunct="1"/>
            <a:r>
              <a:rPr lang="en-US" altLang="en-US" sz="1400" b="1" dirty="0"/>
              <a:t>- Utility Bus </a:t>
            </a:r>
            <a:r>
              <a:rPr lang="en-US" altLang="en-US" sz="1400" dirty="0"/>
              <a:t>(4)</a:t>
            </a:r>
          </a:p>
          <a:p>
            <a:pPr eaLnBrk="1" hangingPunct="1"/>
            <a:r>
              <a:rPr lang="en-US" altLang="en-US" sz="1400" b="1" dirty="0"/>
              <a:t>- Center Fuel Tank Pumps </a:t>
            </a:r>
            <a:r>
              <a:rPr lang="en-US" altLang="en-US" sz="1400" dirty="0"/>
              <a:t>(5)</a:t>
            </a:r>
          </a:p>
          <a:p>
            <a:pPr eaLnBrk="1" hangingPunct="1"/>
            <a:r>
              <a:rPr lang="en-US" altLang="en-US" sz="1400" b="1" dirty="0"/>
              <a:t>- C2 </a:t>
            </a:r>
            <a:r>
              <a:rPr lang="en-US" altLang="en-US" sz="1400" b="1" dirty="0" err="1"/>
              <a:t>Hyd</a:t>
            </a:r>
            <a:r>
              <a:rPr lang="en-US" altLang="en-US" sz="1400" b="1" dirty="0"/>
              <a:t> Pump </a:t>
            </a:r>
            <a:r>
              <a:rPr lang="en-US" altLang="en-US" sz="1400" dirty="0"/>
              <a:t>(6)</a:t>
            </a:r>
          </a:p>
          <a:p>
            <a:pPr eaLnBrk="1" hangingPunct="1"/>
            <a:r>
              <a:rPr lang="en-US" altLang="en-US" sz="1400" b="1" dirty="0"/>
              <a:t>- </a:t>
            </a:r>
            <a:r>
              <a:rPr lang="en-US" altLang="en-US" sz="1400" b="1" dirty="0" err="1"/>
              <a:t>Eng</a:t>
            </a:r>
            <a:r>
              <a:rPr lang="en-US" altLang="en-US" sz="1400" b="1" dirty="0"/>
              <a:t> Anti-ice Valve </a:t>
            </a:r>
            <a:r>
              <a:rPr lang="en-US" altLang="en-US" sz="1400" dirty="0"/>
              <a:t>(7)</a:t>
            </a:r>
            <a:endParaRPr lang="en-US" altLang="en-US" sz="1400" dirty="0">
              <a:sym typeface="ZapfDingbats" charset="0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CBC0ED63-B782-4244-AD5C-496D66D343F8}"/>
              </a:ext>
            </a:extLst>
          </p:cNvPr>
          <p:cNvSpPr txBox="1"/>
          <p:nvPr/>
        </p:nvSpPr>
        <p:spPr>
          <a:xfrm>
            <a:off x="3220796" y="187757"/>
            <a:ext cx="57775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Flight Deck Effects: Engine Icing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0F3AAA9B-2519-064F-96C7-441B56A1C3C1}"/>
              </a:ext>
            </a:extLst>
          </p:cNvPr>
          <p:cNvSpPr txBox="1"/>
          <p:nvPr/>
        </p:nvSpPr>
        <p:spPr>
          <a:xfrm>
            <a:off x="7789813" y="1500291"/>
            <a:ext cx="39665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u="sng" dirty="0">
                <a:latin typeface="Arial" pitchFamily="34" charset="0"/>
                <a:cs typeface="Arial" pitchFamily="34" charset="0"/>
              </a:rPr>
              <a:t>Appropriate Action: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Engine Fail non-normal checklist</a:t>
            </a:r>
          </a:p>
        </p:txBody>
      </p:sp>
    </p:spTree>
    <p:extLst>
      <p:ext uri="{BB962C8B-B14F-4D97-AF65-F5344CB8AC3E}">
        <p14:creationId xmlns:p14="http://schemas.microsoft.com/office/powerpoint/2010/main" val="390723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532699A-D512-F349-A56C-E54D4A84A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979" y="714150"/>
            <a:ext cx="5715000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8">
            <a:extLst>
              <a:ext uri="{FF2B5EF4-FFF2-40B4-BE49-F238E27FC236}">
                <a16:creationId xmlns:a16="http://schemas.microsoft.com/office/drawing/2014/main" id="{F6B48D4C-75A0-544A-9C69-51F6214EF8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406" y="93490"/>
            <a:ext cx="19495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600">
                <a:latin typeface="Arial" panose="020B0604020202020204" pitchFamily="34" charset="0"/>
                <a:cs typeface="Arial" panose="020B0604020202020204" pitchFamily="34" charset="0"/>
              </a:rPr>
              <a:t>Centralized alerting</a:t>
            </a:r>
          </a:p>
        </p:txBody>
      </p:sp>
      <p:sp>
        <p:nvSpPr>
          <p:cNvPr id="5" name="Line 11">
            <a:extLst>
              <a:ext uri="{FF2B5EF4-FFF2-40B4-BE49-F238E27FC236}">
                <a16:creationId xmlns:a16="http://schemas.microsoft.com/office/drawing/2014/main" id="{6E9E9DD4-CC70-DD4C-885E-A6C02B7A4E5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71188" y="432044"/>
            <a:ext cx="76200" cy="2286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513FFCDD-DE8F-8C41-ABD0-C85D4EBA3C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450" y="368257"/>
            <a:ext cx="13206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Basic Thrust</a:t>
            </a:r>
          </a:p>
          <a:p>
            <a:pPr algn="ctr"/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Parameter</a:t>
            </a:r>
          </a:p>
        </p:txBody>
      </p:sp>
      <p:sp>
        <p:nvSpPr>
          <p:cNvPr id="9" name="Rectangle 15">
            <a:extLst>
              <a:ext uri="{FF2B5EF4-FFF2-40B4-BE49-F238E27FC236}">
                <a16:creationId xmlns:a16="http://schemas.microsoft.com/office/drawing/2014/main" id="{A38D1769-1540-E449-8991-2C2C02AB72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450" y="2860162"/>
            <a:ext cx="106150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Engine</a:t>
            </a:r>
          </a:p>
          <a:p>
            <a:pPr algn="ctr"/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Indication</a:t>
            </a:r>
          </a:p>
        </p:txBody>
      </p:sp>
      <p:sp>
        <p:nvSpPr>
          <p:cNvPr id="10" name="Line 16">
            <a:extLst>
              <a:ext uri="{FF2B5EF4-FFF2-40B4-BE49-F238E27FC236}">
                <a16:creationId xmlns:a16="http://schemas.microsoft.com/office/drawing/2014/main" id="{DFA48E6A-403D-9548-B64D-2BBA3BD61640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892" y="1042296"/>
            <a:ext cx="609600" cy="3048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Line 17">
            <a:extLst>
              <a:ext uri="{FF2B5EF4-FFF2-40B4-BE49-F238E27FC236}">
                <a16:creationId xmlns:a16="http://schemas.microsoft.com/office/drawing/2014/main" id="{19673013-F076-3C44-B02C-CE33E5CA95E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6336" y="3152550"/>
            <a:ext cx="533400" cy="45720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E880C824-7091-034E-A1CE-BF9A684C2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399" y="3345068"/>
            <a:ext cx="55626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9B1B0817-7891-5344-BBBB-FD93CB02F2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5223" y="4670750"/>
            <a:ext cx="20521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Deviation that</a:t>
            </a:r>
          </a:p>
          <a:p>
            <a:pPr algn="ctr"/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caused the</a:t>
            </a:r>
          </a:p>
          <a:p>
            <a:pPr algn="ctr"/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condition is revealed</a:t>
            </a:r>
          </a:p>
        </p:txBody>
      </p:sp>
      <p:sp>
        <p:nvSpPr>
          <p:cNvPr id="20" name="Line 13">
            <a:extLst>
              <a:ext uri="{FF2B5EF4-FFF2-40B4-BE49-F238E27FC236}">
                <a16:creationId xmlns:a16="http://schemas.microsoft.com/office/drawing/2014/main" id="{117E6D42-138B-1C40-A005-B131AE5776DA}"/>
              </a:ext>
            </a:extLst>
          </p:cNvPr>
          <p:cNvSpPr>
            <a:spLocks noChangeShapeType="1"/>
          </p:cNvSpPr>
          <p:nvPr/>
        </p:nvSpPr>
        <p:spPr bwMode="auto">
          <a:xfrm>
            <a:off x="5319073" y="5492704"/>
            <a:ext cx="929325" cy="153184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BD45A24-6A3F-4642-A7A2-8BE3297CA07C}"/>
              </a:ext>
            </a:extLst>
          </p:cNvPr>
          <p:cNvSpPr/>
          <p:nvPr/>
        </p:nvSpPr>
        <p:spPr>
          <a:xfrm>
            <a:off x="68142" y="6027003"/>
            <a:ext cx="43124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171950" algn="l"/>
              </a:tabLst>
            </a:pP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Sikora, J. &amp; Mumaw, R. (2004). Making engine displays more meaningful to flight crews. Proceedings of the International Conference on Human-Computer Interaction in Aeronautics, Toulouse, France.</a:t>
            </a:r>
          </a:p>
        </p:txBody>
      </p:sp>
      <p:sp>
        <p:nvSpPr>
          <p:cNvPr id="22" name="Text Box 5">
            <a:extLst>
              <a:ext uri="{FF2B5EF4-FFF2-40B4-BE49-F238E27FC236}">
                <a16:creationId xmlns:a16="http://schemas.microsoft.com/office/drawing/2014/main" id="{656B971B-AA12-6841-96D3-AA5EB46A36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2904" y="188336"/>
            <a:ext cx="3592009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• Operating State (Engine Availability)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 - engine running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 - engine not running 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      - failed 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      - shut down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      - engine starting (and status)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• Non-Normal State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- which engine is affected?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- what is the required action?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       - reduce throttle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       - shut down engine</a:t>
            </a:r>
          </a:p>
          <a:p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- why?  what condition is present?</a:t>
            </a:r>
          </a:p>
        </p:txBody>
      </p:sp>
    </p:spTree>
    <p:extLst>
      <p:ext uri="{BB962C8B-B14F-4D97-AF65-F5344CB8AC3E}">
        <p14:creationId xmlns:p14="http://schemas.microsoft.com/office/powerpoint/2010/main" val="356040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7BDC280-E7B1-2043-B16D-F52290163089}"/>
              </a:ext>
            </a:extLst>
          </p:cNvPr>
          <p:cNvSpPr/>
          <p:nvPr/>
        </p:nvSpPr>
        <p:spPr>
          <a:xfrm>
            <a:off x="4098565" y="213689"/>
            <a:ext cx="40277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3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Helios 522 Accident</a:t>
            </a:r>
            <a:endParaRPr lang="en-US" sz="2800" b="1" dirty="0">
              <a:solidFill>
                <a:srgbClr val="0070C0"/>
              </a:solidFill>
              <a:effectLst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B874EE-E1B8-7D42-8E44-AF16B42ED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565" y="1991851"/>
            <a:ext cx="3644900" cy="22352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FA22A7-87B1-9B43-96C9-E6CEB0944A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429" y="1224959"/>
            <a:ext cx="3223229" cy="527200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E0BEF78-55D2-8D45-8404-F43F9A604380}"/>
              </a:ext>
            </a:extLst>
          </p:cNvPr>
          <p:cNvSpPr/>
          <p:nvPr/>
        </p:nvSpPr>
        <p:spPr>
          <a:xfrm>
            <a:off x="4098565" y="1882749"/>
            <a:ext cx="3644900" cy="1226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A9AA50-A023-3D4C-A862-C642327C17CE}"/>
              </a:ext>
            </a:extLst>
          </p:cNvPr>
          <p:cNvSpPr/>
          <p:nvPr/>
        </p:nvSpPr>
        <p:spPr>
          <a:xfrm>
            <a:off x="9193033" y="6476195"/>
            <a:ext cx="108801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3" marR="0" algn="ctr">
              <a:spcBef>
                <a:spcPts val="0"/>
              </a:spcBef>
              <a:spcAft>
                <a:spcPts val="0"/>
              </a:spcAft>
            </a:pPr>
            <a:r>
              <a:rPr lang="en-US" sz="1600">
                <a:effectLst/>
                <a:latin typeface="Arial" charset="0"/>
                <a:ea typeface="Arial" charset="0"/>
                <a:cs typeface="Arial" charset="0"/>
              </a:rPr>
              <a:t>Front</a:t>
            </a:r>
            <a:endParaRPr lang="en-US" sz="16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B36B89-76D6-5148-8B23-DBE06967294B}"/>
              </a:ext>
            </a:extLst>
          </p:cNvPr>
          <p:cNvSpPr/>
          <p:nvPr/>
        </p:nvSpPr>
        <p:spPr>
          <a:xfrm>
            <a:off x="416690" y="1481413"/>
            <a:ext cx="770873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Arial" charset="0"/>
                <a:ea typeface="Arial" charset="0"/>
                <a:cs typeface="Arial" charset="0"/>
              </a:rPr>
              <a:t>1 Pressurization was inadvertently set to MANUAL,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preventing 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   the airplane from pressurizing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Arial" charset="0"/>
              <a:ea typeface="Arial" charset="0"/>
              <a:cs typeface="Arial" charset="0"/>
            </a:endParaRP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2 At 12,000, Cabin Altitude Horn sounds (same horn as TO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Config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)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Arial" charset="0"/>
              <a:ea typeface="Arial" charset="0"/>
              <a:cs typeface="Arial" charset="0"/>
            </a:endParaRP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3 At 17,000, two messages appeared on Overhead Panel: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     - Equipment Cooling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     - PASS OXY ON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Arial" charset="0"/>
              <a:ea typeface="Arial" charset="0"/>
              <a:cs typeface="Arial" charset="0"/>
            </a:endParaRP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4 Single light on “6 pack” points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   to indicate there an alert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Arial" charset="0"/>
              <a:ea typeface="Arial" charset="0"/>
              <a:cs typeface="Arial" charset="0"/>
            </a:endParaRP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5 Equipment Cooling is near the front of the panel; PASS OXY ON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    is further back</a:t>
            </a: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endParaRPr lang="en-US" sz="1000" dirty="0">
              <a:latin typeface="Arial" charset="0"/>
              <a:ea typeface="Arial" charset="0"/>
              <a:cs typeface="Arial" charset="0"/>
            </a:endParaRPr>
          </a:p>
          <a:p>
            <a:pPr marL="11113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6 Airplane continues to climb; Crew incapacitated due to O2 loss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4A18E8F-0D02-7C46-B829-C2A6218D6809}"/>
              </a:ext>
            </a:extLst>
          </p:cNvPr>
          <p:cNvSpPr/>
          <p:nvPr/>
        </p:nvSpPr>
        <p:spPr>
          <a:xfrm>
            <a:off x="5359080" y="3271351"/>
            <a:ext cx="648182" cy="27779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601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7286A01-6D25-AB48-B6C8-D8BB4E820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6955" y="1136024"/>
            <a:ext cx="67087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2000" u="sng" dirty="0">
                <a:latin typeface="Arial" pitchFamily="34" charset="0"/>
                <a:ea typeface="Calibri" pitchFamily="34" charset="0"/>
                <a:cs typeface="Arial" pitchFamily="34" charset="0"/>
              </a:rPr>
              <a:t>Qantas A380 Uncontained Engine Failure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B261D5D-6BCD-574B-8168-1083803C1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1800" y="215045"/>
            <a:ext cx="67087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2800" b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Explosion of Alert Messages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3F108D-A0C9-AF43-8543-F5A14C6C7119}"/>
              </a:ext>
            </a:extLst>
          </p:cNvPr>
          <p:cNvSpPr txBox="1"/>
          <p:nvPr/>
        </p:nvSpPr>
        <p:spPr>
          <a:xfrm>
            <a:off x="1635640" y="1538854"/>
            <a:ext cx="4267199" cy="2385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33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QF 32;  Singapore to Sydney; 469 people on board</a:t>
            </a:r>
          </a:p>
          <a:p>
            <a:pPr marL="133350" indent="-133350">
              <a:buClr>
                <a:srgbClr val="00CC00"/>
              </a:buClr>
              <a:buFont typeface="Wingdings" pitchFamily="2" charset="2"/>
              <a:buChar char="§"/>
            </a:pPr>
            <a:endParaRPr lang="en-US" sz="700" dirty="0">
              <a:latin typeface="Arial" pitchFamily="34" charset="0"/>
              <a:cs typeface="Arial" pitchFamily="34" charset="0"/>
            </a:endParaRPr>
          </a:p>
          <a:p>
            <a:pPr marL="1333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4 minutes after Take-off, engine no. 2 bursts, severely damaging other equipment</a:t>
            </a:r>
          </a:p>
          <a:p>
            <a:pPr marL="133350" indent="-133350">
              <a:buClr>
                <a:srgbClr val="00CC00"/>
              </a:buClr>
              <a:buFont typeface="Wingdings" pitchFamily="2" charset="2"/>
              <a:buChar char="§"/>
            </a:pPr>
            <a:endParaRPr lang="en-US" sz="700" dirty="0">
              <a:latin typeface="Arial" pitchFamily="34" charset="0"/>
              <a:cs typeface="Arial" pitchFamily="34" charset="0"/>
            </a:endParaRPr>
          </a:p>
          <a:p>
            <a:pPr marL="1333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43 ECAM messages in first 60 seconds; many additional later (&gt; 80 total)</a:t>
            </a:r>
          </a:p>
          <a:p>
            <a:pPr marL="133350" indent="-133350">
              <a:buClr>
                <a:srgbClr val="00CC00"/>
              </a:buClr>
              <a:buFont typeface="Wingdings" pitchFamily="2" charset="2"/>
              <a:buChar char="§"/>
            </a:pPr>
            <a:endParaRPr lang="en-US" sz="700" dirty="0">
              <a:latin typeface="Arial" pitchFamily="34" charset="0"/>
              <a:cs typeface="Arial" pitchFamily="34" charset="0"/>
            </a:endParaRPr>
          </a:p>
          <a:p>
            <a:pPr marL="1333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50 minutes to sort through the non-normal checklists (NNCs)</a:t>
            </a:r>
          </a:p>
        </p:txBody>
      </p:sp>
      <p:pic>
        <p:nvPicPr>
          <p:cNvPr id="5" name="Picture 4" descr="http://images.smh.com.au/2012/07/25/3486268/art-Qantas-A380-Engine-Explosion-620x349.jpg">
            <a:extLst>
              <a:ext uri="{FF2B5EF4-FFF2-40B4-BE49-F238E27FC236}">
                <a16:creationId xmlns:a16="http://schemas.microsoft.com/office/drawing/2014/main" id="{C6197582-77D5-E64A-8B0D-6A77B3144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49175" y="1710374"/>
            <a:ext cx="3173327" cy="1788603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13831B-D6CB-B440-89D9-A58443183477}"/>
              </a:ext>
            </a:extLst>
          </p:cNvPr>
          <p:cNvSpPr txBox="1"/>
          <p:nvPr/>
        </p:nvSpPr>
        <p:spPr>
          <a:xfrm>
            <a:off x="2347046" y="4360526"/>
            <a:ext cx="274240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itchFamily="34" charset="0"/>
                <a:cs typeface="Arial" pitchFamily="34" charset="0"/>
              </a:rPr>
              <a:t>“It was hard to work out a list of what had failed; it was getting to be too much to follow.  So we inverted our logic: Instead of worrying about what failed, I said ‘Let’s look at what’s working.’”       </a:t>
            </a:r>
            <a:r>
              <a:rPr lang="en-US" sz="1400" i="1" dirty="0">
                <a:latin typeface="Arial" pitchFamily="34" charset="0"/>
                <a:cs typeface="Arial" pitchFamily="34" charset="0"/>
              </a:rPr>
              <a:t>A380 Captain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D76D91A-CB61-AC47-86C5-3568AEC6BB7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752" y="3799919"/>
            <a:ext cx="6152949" cy="462183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0A39B9F-1D27-BA42-B2BC-C402B0763CFA}"/>
              </a:ext>
            </a:extLst>
          </p:cNvPr>
          <p:cNvSpPr/>
          <p:nvPr/>
        </p:nvSpPr>
        <p:spPr>
          <a:xfrm>
            <a:off x="5220182" y="6232686"/>
            <a:ext cx="6504972" cy="12329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618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2B3226C-EB45-C940-969A-C0F6D356B475}"/>
              </a:ext>
            </a:extLst>
          </p:cNvPr>
          <p:cNvSpPr txBox="1"/>
          <p:nvPr/>
        </p:nvSpPr>
        <p:spPr>
          <a:xfrm>
            <a:off x="4020684" y="219656"/>
            <a:ext cx="4177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Appropriate Solutions?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436619-30DC-6542-B579-41E928664AF1}"/>
              </a:ext>
            </a:extLst>
          </p:cNvPr>
          <p:cNvSpPr txBox="1"/>
          <p:nvPr/>
        </p:nvSpPr>
        <p:spPr>
          <a:xfrm>
            <a:off x="1682219" y="1361527"/>
            <a:ext cx="91204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The burden is on the pilot to integrate across low-level indications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What should we provide operators?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for NPP . . . . fault diagnosis and pointer to actions to contain/repair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Commercial aviation . . . . 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   - operational limitations 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   - guidance for continued safe flight and landing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0F3A8708-F20A-9B42-A740-67BEA6AF9BD3}"/>
              </a:ext>
            </a:extLst>
          </p:cNvPr>
          <p:cNvSpPr/>
          <p:nvPr/>
        </p:nvSpPr>
        <p:spPr>
          <a:xfrm flipH="1">
            <a:off x="1488959" y="1467854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4CAAA960-C673-8140-8196-37016B3905C4}"/>
              </a:ext>
            </a:extLst>
          </p:cNvPr>
          <p:cNvSpPr/>
          <p:nvPr/>
        </p:nvSpPr>
        <p:spPr>
          <a:xfrm flipH="1">
            <a:off x="1503134" y="2088096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6" name="Snip Single Corner Rectangle 5"/>
          <p:cNvSpPr/>
          <p:nvPr/>
        </p:nvSpPr>
        <p:spPr>
          <a:xfrm>
            <a:off x="-9053" y="6448424"/>
            <a:ext cx="3427342" cy="409576"/>
          </a:xfrm>
          <a:prstGeom prst="snip1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8" y="6515099"/>
            <a:ext cx="285750" cy="2762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85867" y="6516885"/>
            <a:ext cx="3041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Ask a question using the button below</a:t>
            </a:r>
            <a:endParaRPr lang="en-US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863795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F4655B-B4B0-8B40-84DE-818B73890832}"/>
              </a:ext>
            </a:extLst>
          </p:cNvPr>
          <p:cNvSpPr txBox="1"/>
          <p:nvPr/>
        </p:nvSpPr>
        <p:spPr>
          <a:xfrm>
            <a:off x="3746402" y="3983618"/>
            <a:ext cx="13337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Diversion</a:t>
            </a:r>
          </a:p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Decision</a:t>
            </a:r>
          </a:p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Making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400AC8-1340-124E-ACF0-10A706B7D1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7125" y="225677"/>
            <a:ext cx="74905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2800" b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New Approach for Managing Non-normals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656C89-37F8-724A-A7AF-E94E0249154E}"/>
              </a:ext>
            </a:extLst>
          </p:cNvPr>
          <p:cNvSpPr txBox="1"/>
          <p:nvPr/>
        </p:nvSpPr>
        <p:spPr>
          <a:xfrm>
            <a:off x="1070069" y="1400393"/>
            <a:ext cx="12797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Airplane</a:t>
            </a:r>
          </a:p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system</a:t>
            </a:r>
          </a:p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failure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D7A05D-879B-614D-8349-BA71327AE296}"/>
              </a:ext>
            </a:extLst>
          </p:cNvPr>
          <p:cNvSpPr/>
          <p:nvPr/>
        </p:nvSpPr>
        <p:spPr>
          <a:xfrm>
            <a:off x="54584" y="6043788"/>
            <a:ext cx="55275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Mumaw, R.J., Feary, M., Fucke, L., Stewart, M., 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Ritprasert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R., 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Popovici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A., &amp; Deshmukh, R.  (2018).  Managing complex airplane system failures through a structured assessment of airplane capabilities.  NASA/TM-2018-291775. Moffett Field, CA: NASA Ames Research Center.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7E412D-A072-6047-AC2E-0CBF9578AA0B}"/>
              </a:ext>
            </a:extLst>
          </p:cNvPr>
          <p:cNvSpPr txBox="1"/>
          <p:nvPr/>
        </p:nvSpPr>
        <p:spPr>
          <a:xfrm>
            <a:off x="3262205" y="1554281"/>
            <a:ext cx="1660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Mission</a:t>
            </a:r>
          </a:p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Compatibility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260102-1D35-8743-A1A1-4DAC790DB528}"/>
              </a:ext>
            </a:extLst>
          </p:cNvPr>
          <p:cNvSpPr txBox="1"/>
          <p:nvPr/>
        </p:nvSpPr>
        <p:spPr>
          <a:xfrm>
            <a:off x="3659157" y="2611544"/>
            <a:ext cx="1508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Airplane</a:t>
            </a:r>
          </a:p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Capabilities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80F07D-B798-7349-AB78-ACC173D952DB}"/>
              </a:ext>
            </a:extLst>
          </p:cNvPr>
          <p:cNvSpPr txBox="1"/>
          <p:nvPr/>
        </p:nvSpPr>
        <p:spPr>
          <a:xfrm>
            <a:off x="5802610" y="2611544"/>
            <a:ext cx="1407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Maneuver</a:t>
            </a:r>
          </a:p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Envelope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701598-B06D-0549-B1CB-75823B83F9EC}"/>
              </a:ext>
            </a:extLst>
          </p:cNvPr>
          <p:cNvSpPr txBox="1"/>
          <p:nvPr/>
        </p:nvSpPr>
        <p:spPr>
          <a:xfrm>
            <a:off x="7844840" y="2457656"/>
            <a:ext cx="29153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Changes to</a:t>
            </a:r>
          </a:p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Operational Limitations</a:t>
            </a:r>
          </a:p>
          <a:p>
            <a:pPr algn="ctr">
              <a:buClr>
                <a:srgbClr val="00CC0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(phase of flight)</a:t>
            </a: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EC381910-87B2-3C48-A774-0A9397EA6088}"/>
              </a:ext>
            </a:extLst>
          </p:cNvPr>
          <p:cNvSpPr/>
          <p:nvPr/>
        </p:nvSpPr>
        <p:spPr>
          <a:xfrm>
            <a:off x="2498653" y="1839434"/>
            <a:ext cx="595424" cy="1063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Bent Arrow 11">
            <a:extLst>
              <a:ext uri="{FF2B5EF4-FFF2-40B4-BE49-F238E27FC236}">
                <a16:creationId xmlns:a16="http://schemas.microsoft.com/office/drawing/2014/main" id="{9839FE75-E451-FD4F-8E72-694F3F0FED1D}"/>
              </a:ext>
            </a:extLst>
          </p:cNvPr>
          <p:cNvSpPr/>
          <p:nvPr/>
        </p:nvSpPr>
        <p:spPr>
          <a:xfrm flipV="1">
            <a:off x="3446503" y="2509339"/>
            <a:ext cx="212654" cy="54226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Bent Arrow 12">
            <a:extLst>
              <a:ext uri="{FF2B5EF4-FFF2-40B4-BE49-F238E27FC236}">
                <a16:creationId xmlns:a16="http://schemas.microsoft.com/office/drawing/2014/main" id="{0B2AE3B7-115A-1B44-8088-E0C73AC22971}"/>
              </a:ext>
            </a:extLst>
          </p:cNvPr>
          <p:cNvSpPr/>
          <p:nvPr/>
        </p:nvSpPr>
        <p:spPr>
          <a:xfrm flipV="1">
            <a:off x="3446503" y="3703925"/>
            <a:ext cx="212654" cy="54226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EC876F2-F16F-1347-8F5E-B9F12E3ECC10}"/>
              </a:ext>
            </a:extLst>
          </p:cNvPr>
          <p:cNvSpPr txBox="1"/>
          <p:nvPr/>
        </p:nvSpPr>
        <p:spPr>
          <a:xfrm>
            <a:off x="4638181" y="4845392"/>
            <a:ext cx="13337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0CC00"/>
              </a:buClr>
            </a:pPr>
            <a:r>
              <a:rPr lang="en-US" sz="1400" dirty="0">
                <a:latin typeface="Arial" pitchFamily="34" charset="0"/>
                <a:cs typeface="Arial" pitchFamily="34" charset="0"/>
              </a:rPr>
              <a:t>(if needed)</a:t>
            </a:r>
          </a:p>
        </p:txBody>
      </p:sp>
    </p:spTree>
    <p:extLst>
      <p:ext uri="{BB962C8B-B14F-4D97-AF65-F5344CB8AC3E}">
        <p14:creationId xmlns:p14="http://schemas.microsoft.com/office/powerpoint/2010/main" val="29757391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07AEC3E-70F9-E046-9EF3-A0A97EF775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6505" y="231407"/>
            <a:ext cx="67087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2800" b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What is a Capability?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4DD396-AC97-8A42-8E34-3DA769956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5343" y="1465836"/>
            <a:ext cx="35468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1800" u="sng" dirty="0">
                <a:latin typeface="Arial" pitchFamily="34" charset="0"/>
                <a:ea typeface="Calibri" pitchFamily="34" charset="0"/>
                <a:cs typeface="Arial" pitchFamily="34" charset="0"/>
              </a:rPr>
              <a:t>Airplane System Components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E048B4-6291-E847-892C-F4AF4652E6CC}"/>
              </a:ext>
            </a:extLst>
          </p:cNvPr>
          <p:cNvSpPr txBox="1"/>
          <p:nvPr/>
        </p:nvSpPr>
        <p:spPr>
          <a:xfrm>
            <a:off x="2244940" y="1792686"/>
            <a:ext cx="6328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90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Hydraulic system</a:t>
            </a:r>
          </a:p>
          <a:p>
            <a:pPr marL="190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Thrust Reverser</a:t>
            </a:r>
          </a:p>
          <a:p>
            <a:pPr marL="190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Battery</a:t>
            </a:r>
          </a:p>
          <a:p>
            <a:pPr marL="190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Air conditioning pack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4545EE-080E-EB4E-A643-E1C774E9F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5343" y="3347850"/>
            <a:ext cx="24800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1800" u="sng" dirty="0">
                <a:latin typeface="Arial" pitchFamily="34" charset="0"/>
                <a:ea typeface="Calibri" pitchFamily="34" charset="0"/>
                <a:cs typeface="Arial" pitchFamily="34" charset="0"/>
              </a:rPr>
              <a:t>Airplane Capabilities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5EA3F7-664D-7F44-B3BE-AC0E982AA923}"/>
              </a:ext>
            </a:extLst>
          </p:cNvPr>
          <p:cNvSpPr txBox="1"/>
          <p:nvPr/>
        </p:nvSpPr>
        <p:spPr>
          <a:xfrm>
            <a:off x="2244940" y="3685335"/>
            <a:ext cx="63289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90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Range / Endurance</a:t>
            </a:r>
          </a:p>
          <a:p>
            <a:pPr marL="190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Stopping Distance (on runway)</a:t>
            </a:r>
          </a:p>
          <a:p>
            <a:pPr marL="190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Ability to perform a specific approach</a:t>
            </a:r>
          </a:p>
          <a:p>
            <a:pPr marL="190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Ability to enter RVSM airspace</a:t>
            </a:r>
          </a:p>
          <a:p>
            <a:pPr marL="19050" indent="-133350">
              <a:buClr>
                <a:srgbClr val="00CC00"/>
              </a:buClr>
              <a:buFont typeface="Wingdings" pitchFamily="2" charset="2"/>
              <a:buChar char="§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Maneuver envelope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D94F14-2E73-974D-B297-DD54A7CF32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7628" y="2456187"/>
            <a:ext cx="2667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1800" dirty="0">
                <a:latin typeface="Arial" pitchFamily="34" charset="0"/>
                <a:ea typeface="Calibri" pitchFamily="34" charset="0"/>
                <a:cs typeface="Arial" pitchFamily="34" charset="0"/>
              </a:rPr>
              <a:t>Airplane system components have failed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295E12-92BE-654B-9022-0E039D9DB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1086" y="4620333"/>
            <a:ext cx="248008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1800" dirty="0">
                <a:latin typeface="Arial" pitchFamily="34" charset="0"/>
                <a:ea typeface="Calibri" pitchFamily="34" charset="0"/>
                <a:cs typeface="Arial" pitchFamily="34" charset="0"/>
              </a:rPr>
              <a:t>What can I do?</a:t>
            </a:r>
          </a:p>
          <a:p>
            <a:pPr algn="ctr"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1800" dirty="0">
                <a:latin typeface="Arial" pitchFamily="34" charset="0"/>
                <a:ea typeface="Calibri" pitchFamily="34" charset="0"/>
                <a:cs typeface="Arial" pitchFamily="34" charset="0"/>
              </a:rPr>
              <a:t>Where can I go?</a:t>
            </a:r>
          </a:p>
        </p:txBody>
      </p:sp>
      <p:sp>
        <p:nvSpPr>
          <p:cNvPr id="9" name="Down Arrow 8">
            <a:extLst>
              <a:ext uri="{FF2B5EF4-FFF2-40B4-BE49-F238E27FC236}">
                <a16:creationId xmlns:a16="http://schemas.microsoft.com/office/drawing/2014/main" id="{35EA1CAC-8FDD-6E4D-93A4-E95FFF28A0A1}"/>
              </a:ext>
            </a:extLst>
          </p:cNvPr>
          <p:cNvSpPr/>
          <p:nvPr/>
        </p:nvSpPr>
        <p:spPr bwMode="auto">
          <a:xfrm>
            <a:off x="7808728" y="3210984"/>
            <a:ext cx="304800" cy="114128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 Black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2106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FB6C63-084A-9147-9149-C28DBE3A3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7146" y="218822"/>
            <a:ext cx="79750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tabLst>
                <a:tab pos="257175" algn="l"/>
                <a:tab pos="514350" algn="l"/>
                <a:tab pos="771525" algn="l"/>
                <a:tab pos="1028700" algn="l"/>
              </a:tabLst>
            </a:pPr>
            <a:r>
              <a:rPr lang="en-US" sz="28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Initial Ideas about Airplane Capabilities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E578FA2-378E-064C-A8CB-ED2E26DC3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230" y="1583383"/>
            <a:ext cx="406123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Can I Take–off?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Can I reach my planned destination?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Can I land?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Envelope</a:t>
            </a:r>
          </a:p>
          <a:p>
            <a:endParaRPr lang="en-US" sz="18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800" u="sng" dirty="0">
                <a:latin typeface="Arial" charset="0"/>
                <a:ea typeface="Arial" charset="0"/>
                <a:cs typeface="Arial" charset="0"/>
              </a:rPr>
              <a:t>Resources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Electric Power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Hydraulic Power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Pneumatic Power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Equipment Cooling</a:t>
            </a:r>
          </a:p>
          <a:p>
            <a:endParaRPr lang="en-US" sz="18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Engines (state)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F632DBB-4386-4541-AADD-40429E12EA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7265" y="1583383"/>
            <a:ext cx="406123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Navigation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Communication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Autoflight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Surveillance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Cabin/Cargo Environment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Ice Protection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Fire Detection &amp; Extinguishing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Airspace Access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Approach Access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Landing Distance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Runway Directional Control</a:t>
            </a:r>
          </a:p>
          <a:p>
            <a:r>
              <a:rPr lang="en-US" sz="1800" dirty="0">
                <a:latin typeface="Arial" charset="0"/>
                <a:ea typeface="Arial" charset="0"/>
                <a:cs typeface="Arial" charset="0"/>
              </a:rPr>
              <a:t>Fuel Supply</a:t>
            </a:r>
          </a:p>
        </p:txBody>
      </p:sp>
      <p:sp>
        <p:nvSpPr>
          <p:cNvPr id="5" name="Snip Single Corner Rectangle 4"/>
          <p:cNvSpPr/>
          <p:nvPr/>
        </p:nvSpPr>
        <p:spPr>
          <a:xfrm>
            <a:off x="-9053" y="6448424"/>
            <a:ext cx="3427342" cy="409576"/>
          </a:xfrm>
          <a:prstGeom prst="snip1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8" y="6515099"/>
            <a:ext cx="285750" cy="2762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5867" y="6516885"/>
            <a:ext cx="3041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Ask a question using the button below</a:t>
            </a:r>
            <a:endParaRPr lang="en-US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42048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../../../../../Desktop/Picture1.png">
            <a:extLst>
              <a:ext uri="{FF2B5EF4-FFF2-40B4-BE49-F238E27FC236}">
                <a16:creationId xmlns:a16="http://schemas.microsoft.com/office/drawing/2014/main" id="{BE32D91A-2E1E-7C4B-A018-B6E9CD98E24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32" y="217966"/>
            <a:ext cx="5939155" cy="434530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9337EAB-C9D4-3C4D-96E0-05E6A15B450F}"/>
              </a:ext>
            </a:extLst>
          </p:cNvPr>
          <p:cNvSpPr/>
          <p:nvPr/>
        </p:nvSpPr>
        <p:spPr>
          <a:xfrm>
            <a:off x="239232" y="4658832"/>
            <a:ext cx="2667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>
                <a:latin typeface="Arial" charset="0"/>
                <a:ea typeface="Arial" charset="0"/>
                <a:cs typeface="Arial" charset="0"/>
              </a:rPr>
              <a:t>Enroute</a:t>
            </a:r>
            <a:r>
              <a:rPr lang="en-US" sz="1600" dirty="0">
                <a:latin typeface="Arial" charset="0"/>
                <a:ea typeface="Arial" charset="0"/>
                <a:cs typeface="Arial" charset="0"/>
              </a:rPr>
              <a:t> to OKC, in Cruise.</a:t>
            </a:r>
          </a:p>
        </p:txBody>
      </p:sp>
      <p:pic>
        <p:nvPicPr>
          <p:cNvPr id="4" name="Picture 3" descr="../../../../../Desktop/Picture1.png">
            <a:extLst>
              <a:ext uri="{FF2B5EF4-FFF2-40B4-BE49-F238E27FC236}">
                <a16:creationId xmlns:a16="http://schemas.microsoft.com/office/drawing/2014/main" id="{163E5802-05D6-E546-ADE0-8C701EF10CA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061" y="1034903"/>
            <a:ext cx="5939155" cy="5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D6C3A95-771D-A247-8F75-8EC947A4618C}"/>
              </a:ext>
            </a:extLst>
          </p:cNvPr>
          <p:cNvSpPr/>
          <p:nvPr/>
        </p:nvSpPr>
        <p:spPr>
          <a:xfrm>
            <a:off x="7196469" y="643138"/>
            <a:ext cx="2667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After an AC Bus Failure</a:t>
            </a:r>
          </a:p>
        </p:txBody>
      </p:sp>
    </p:spTree>
    <p:extLst>
      <p:ext uri="{BB962C8B-B14F-4D97-AF65-F5344CB8AC3E}">
        <p14:creationId xmlns:p14="http://schemas.microsoft.com/office/powerpoint/2010/main" val="3873216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9B3B4A-74F7-6248-AD22-0B7D9313D61B}"/>
              </a:ext>
            </a:extLst>
          </p:cNvPr>
          <p:cNvSpPr txBox="1"/>
          <p:nvPr/>
        </p:nvSpPr>
        <p:spPr>
          <a:xfrm>
            <a:off x="2711842" y="219656"/>
            <a:ext cx="6795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Determining Influence on Performance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F944F3-AAF6-E54B-A183-512BA58E9CF7}"/>
              </a:ext>
            </a:extLst>
          </p:cNvPr>
          <p:cNvSpPr txBox="1"/>
          <p:nvPr/>
        </p:nvSpPr>
        <p:spPr>
          <a:xfrm>
            <a:off x="1831077" y="1318995"/>
            <a:ext cx="91204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How can we go from potentially confusing flight deck effects to determine how well pilots should be able to perform a task?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Context is response to a non-normal situation, such as a system failure that requires a flight crew response for continued safe flight and landing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652B6AC-3826-7049-B19A-8AB846A04CE7}"/>
              </a:ext>
            </a:extLst>
          </p:cNvPr>
          <p:cNvSpPr/>
          <p:nvPr/>
        </p:nvSpPr>
        <p:spPr>
          <a:xfrm flipH="1">
            <a:off x="1636046" y="1425322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BFA6B811-F248-634F-A611-EF3E129B61DB}"/>
              </a:ext>
            </a:extLst>
          </p:cNvPr>
          <p:cNvSpPr/>
          <p:nvPr/>
        </p:nvSpPr>
        <p:spPr>
          <a:xfrm flipH="1">
            <a:off x="1636046" y="2353896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2830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BE8B11-78D8-8E43-B510-265E4C322205}"/>
              </a:ext>
            </a:extLst>
          </p:cNvPr>
          <p:cNvSpPr txBox="1"/>
          <p:nvPr/>
        </p:nvSpPr>
        <p:spPr>
          <a:xfrm>
            <a:off x="3088615" y="167846"/>
            <a:ext cx="6069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Analysis Framework: Rasmussen Model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FF5FD-62D5-2944-A683-20C01FE341F4}"/>
              </a:ext>
            </a:extLst>
          </p:cNvPr>
          <p:cNvSpPr txBox="1"/>
          <p:nvPr/>
        </p:nvSpPr>
        <p:spPr>
          <a:xfrm>
            <a:off x="5563374" y="1964889"/>
            <a:ext cx="10647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Prioritize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4252DF-EBFE-D946-B316-227FE985D135}"/>
              </a:ext>
            </a:extLst>
          </p:cNvPr>
          <p:cNvSpPr txBox="1"/>
          <p:nvPr/>
        </p:nvSpPr>
        <p:spPr>
          <a:xfrm>
            <a:off x="4465015" y="2786058"/>
            <a:ext cx="13227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Understand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FAC196-5119-A140-AF61-9FCAE925CFD3}"/>
              </a:ext>
            </a:extLst>
          </p:cNvPr>
          <p:cNvSpPr txBox="1"/>
          <p:nvPr/>
        </p:nvSpPr>
        <p:spPr>
          <a:xfrm>
            <a:off x="4076126" y="3602486"/>
            <a:ext cx="8114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Detect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99618-C422-CF48-AF65-DB5CF059CD70}"/>
              </a:ext>
            </a:extLst>
          </p:cNvPr>
          <p:cNvSpPr txBox="1"/>
          <p:nvPr/>
        </p:nvSpPr>
        <p:spPr>
          <a:xfrm>
            <a:off x="6404810" y="2786058"/>
            <a:ext cx="17283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Select Action(s)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C1E4D2-1EF1-824C-929D-FBB34A2FECC8}"/>
              </a:ext>
            </a:extLst>
          </p:cNvPr>
          <p:cNvSpPr txBox="1"/>
          <p:nvPr/>
        </p:nvSpPr>
        <p:spPr>
          <a:xfrm>
            <a:off x="7015774" y="3602486"/>
            <a:ext cx="9701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Execute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2A1BD0-E94E-8148-BB56-60A4D529BE02}"/>
              </a:ext>
            </a:extLst>
          </p:cNvPr>
          <p:cNvSpPr txBox="1"/>
          <p:nvPr/>
        </p:nvSpPr>
        <p:spPr>
          <a:xfrm>
            <a:off x="5683156" y="3863349"/>
            <a:ext cx="11288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Feedback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49EC29D-9CC9-5C4F-AD05-4BD290FB1E8F}"/>
              </a:ext>
            </a:extLst>
          </p:cNvPr>
          <p:cNvCxnSpPr/>
          <p:nvPr/>
        </p:nvCxnSpPr>
        <p:spPr>
          <a:xfrm flipV="1">
            <a:off x="4601058" y="3124612"/>
            <a:ext cx="400411" cy="47787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CE8355D-73ED-DC4F-A727-77A8F50D62A8}"/>
              </a:ext>
            </a:extLst>
          </p:cNvPr>
          <p:cNvCxnSpPr/>
          <p:nvPr/>
        </p:nvCxnSpPr>
        <p:spPr>
          <a:xfrm flipV="1">
            <a:off x="5460729" y="2303443"/>
            <a:ext cx="400411" cy="47787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B07F253-4D67-984E-ADFB-E3A6B83A30AE}"/>
              </a:ext>
            </a:extLst>
          </p:cNvPr>
          <p:cNvCxnSpPr/>
          <p:nvPr/>
        </p:nvCxnSpPr>
        <p:spPr>
          <a:xfrm>
            <a:off x="6273592" y="2303619"/>
            <a:ext cx="472366" cy="47769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244F454-16B8-7040-9D04-AF82DDF3772A}"/>
              </a:ext>
            </a:extLst>
          </p:cNvPr>
          <p:cNvCxnSpPr/>
          <p:nvPr/>
        </p:nvCxnSpPr>
        <p:spPr>
          <a:xfrm>
            <a:off x="6949936" y="3124612"/>
            <a:ext cx="472366" cy="47769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rved Left Arrow 12">
            <a:extLst>
              <a:ext uri="{FF2B5EF4-FFF2-40B4-BE49-F238E27FC236}">
                <a16:creationId xmlns:a16="http://schemas.microsoft.com/office/drawing/2014/main" id="{FDE9FF4B-3F36-DD4E-8907-B91B1E6792BB}"/>
              </a:ext>
            </a:extLst>
          </p:cNvPr>
          <p:cNvSpPr/>
          <p:nvPr/>
        </p:nvSpPr>
        <p:spPr>
          <a:xfrm rot="4379207">
            <a:off x="6918371" y="3734989"/>
            <a:ext cx="325877" cy="102255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42D2DD-2D4A-FE46-A390-DC26E7E59709}"/>
              </a:ext>
            </a:extLst>
          </p:cNvPr>
          <p:cNvSpPr txBox="1"/>
          <p:nvPr/>
        </p:nvSpPr>
        <p:spPr>
          <a:xfrm>
            <a:off x="7111923" y="2206037"/>
            <a:ext cx="1223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Intentional</a:t>
            </a:r>
          </a:p>
          <a:p>
            <a:pPr algn="ctr"/>
            <a:r>
              <a:rPr lang="en-US" sz="16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Deviation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CC86226-1E9D-3449-9808-54A3B4E7320D}"/>
              </a:ext>
            </a:extLst>
          </p:cNvPr>
          <p:cNvSpPr/>
          <p:nvPr/>
        </p:nvSpPr>
        <p:spPr>
          <a:xfrm>
            <a:off x="973348" y="3730830"/>
            <a:ext cx="304282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Normal indication, non-normal in this context. </a:t>
            </a:r>
            <a:endParaRPr lang="en-US" sz="11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DE2C984-182C-174F-9F33-4EEFF7D94267}"/>
              </a:ext>
            </a:extLst>
          </p:cNvPr>
          <p:cNvSpPr/>
          <p:nvPr/>
        </p:nvSpPr>
        <p:spPr>
          <a:xfrm>
            <a:off x="802639" y="3992440"/>
            <a:ext cx="44497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Pilot must compare to internal standard / non-normal event </a:t>
            </a:r>
            <a:r>
              <a:rPr lang="en-US" sz="11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does not</a:t>
            </a:r>
          </a:p>
          <a:p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manifest in an indication and can only be felt by the pilot. </a:t>
            </a:r>
            <a:endParaRPr lang="en-US" sz="11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59A8699-C8E3-8542-AA98-CF2FCEA927C3}"/>
              </a:ext>
            </a:extLst>
          </p:cNvPr>
          <p:cNvSpPr/>
          <p:nvPr/>
        </p:nvSpPr>
        <p:spPr>
          <a:xfrm>
            <a:off x="973348" y="2303298"/>
            <a:ext cx="375423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Only the symptoms of the event can be observed, </a:t>
            </a:r>
          </a:p>
          <a:p>
            <a:pPr algn="r"/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no explanation is given. </a:t>
            </a:r>
            <a:endParaRPr lang="en-US" sz="11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830C4BE-AB38-8440-91AB-2DDC9DF7CEA1}"/>
              </a:ext>
            </a:extLst>
          </p:cNvPr>
          <p:cNvSpPr/>
          <p:nvPr/>
        </p:nvSpPr>
        <p:spPr>
          <a:xfrm>
            <a:off x="973348" y="2713719"/>
            <a:ext cx="347735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Indications can be (at least partially) explained </a:t>
            </a:r>
          </a:p>
          <a:p>
            <a:pPr algn="r"/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by automatic system action. </a:t>
            </a:r>
            <a:endParaRPr lang="en-US" sz="11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68B5070-999C-884A-ADF0-2045D94AF47D}"/>
              </a:ext>
            </a:extLst>
          </p:cNvPr>
          <p:cNvSpPr/>
          <p:nvPr/>
        </p:nvSpPr>
        <p:spPr>
          <a:xfrm>
            <a:off x="7530119" y="3069054"/>
            <a:ext cx="372570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Checklist to be executed is an un-annunciated checklist. </a:t>
            </a:r>
            <a:endParaRPr lang="en-US" sz="11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484DA30-86C7-0A4E-92F7-9953607C6826}"/>
              </a:ext>
            </a:extLst>
          </p:cNvPr>
          <p:cNvSpPr/>
          <p:nvPr/>
        </p:nvSpPr>
        <p:spPr>
          <a:xfrm>
            <a:off x="4251730" y="1151448"/>
            <a:ext cx="367023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Trained priorities place action behind other activities. </a:t>
            </a:r>
            <a:endParaRPr lang="en-US" sz="11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ABB5570-F2E4-0D48-8B76-C5CF3E9011F9}"/>
              </a:ext>
            </a:extLst>
          </p:cNvPr>
          <p:cNvSpPr/>
          <p:nvPr/>
        </p:nvSpPr>
        <p:spPr>
          <a:xfrm>
            <a:off x="4251730" y="1397456"/>
            <a:ext cx="637848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The required action(s) cannot be initiated immediately, and there is no persistent reminder for the flight crew about those action(s). </a:t>
            </a:r>
            <a:endParaRPr lang="en-US" sz="110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03C5291-CF8C-D644-BE07-3911A0009BD9}"/>
              </a:ext>
            </a:extLst>
          </p:cNvPr>
          <p:cNvSpPr/>
          <p:nvPr/>
        </p:nvSpPr>
        <p:spPr>
          <a:xfrm>
            <a:off x="8335335" y="2199429"/>
            <a:ext cx="381483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Taking the action will have considerable consequences</a:t>
            </a:r>
          </a:p>
          <a:p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associated with cost or the potential for injury. </a:t>
            </a:r>
            <a:endParaRPr lang="en-US" sz="11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EFD9353-04C7-B541-8F0E-DC1A537E3D34}"/>
              </a:ext>
            </a:extLst>
          </p:cNvPr>
          <p:cNvSpPr/>
          <p:nvPr/>
        </p:nvSpPr>
        <p:spPr>
          <a:xfrm>
            <a:off x="7675171" y="1916516"/>
            <a:ext cx="417293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Action violated routinely without negative safety consequences. </a:t>
            </a:r>
            <a:endParaRPr lang="en-US" sz="11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C428039-072D-4943-A52A-25B809937B1F}"/>
              </a:ext>
            </a:extLst>
          </p:cNvPr>
          <p:cNvSpPr/>
          <p:nvPr/>
        </p:nvSpPr>
        <p:spPr>
          <a:xfrm>
            <a:off x="7600146" y="4172716"/>
            <a:ext cx="390683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Execution requires complex coordination between controls. </a:t>
            </a:r>
            <a:endParaRPr lang="en-US" sz="110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338E57D-F7E3-2B46-8F70-A2340A3995BF}"/>
              </a:ext>
            </a:extLst>
          </p:cNvPr>
          <p:cNvSpPr/>
          <p:nvPr/>
        </p:nvSpPr>
        <p:spPr>
          <a:xfrm>
            <a:off x="7600146" y="4430025"/>
            <a:ext cx="346120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Action to be taken breaks familiar pattern of actions. </a:t>
            </a:r>
            <a:endParaRPr lang="en-US" sz="110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650A7E-6E31-D244-9D7C-D069937758D9}"/>
              </a:ext>
            </a:extLst>
          </p:cNvPr>
          <p:cNvSpPr txBox="1"/>
          <p:nvPr/>
        </p:nvSpPr>
        <p:spPr>
          <a:xfrm>
            <a:off x="5762306" y="4526405"/>
            <a:ext cx="16786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Error Detection</a:t>
            </a:r>
            <a:endParaRPr lang="en-US" sz="1600" b="1" dirty="0">
              <a:solidFill>
                <a:srgbClr val="0070C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CFA1F5-2C45-EA4A-AB2B-7261D27E1C64}"/>
              </a:ext>
            </a:extLst>
          </p:cNvPr>
          <p:cNvSpPr txBox="1"/>
          <p:nvPr/>
        </p:nvSpPr>
        <p:spPr>
          <a:xfrm>
            <a:off x="5563374" y="4945382"/>
            <a:ext cx="16658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Error Recovery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290F10D-41E8-594C-9A13-409B118DA2A2}"/>
              </a:ext>
            </a:extLst>
          </p:cNvPr>
          <p:cNvCxnSpPr/>
          <p:nvPr/>
        </p:nvCxnSpPr>
        <p:spPr>
          <a:xfrm flipV="1">
            <a:off x="7015774" y="2647396"/>
            <a:ext cx="221797" cy="15002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Snip Single Corner Rectangle 28"/>
          <p:cNvSpPr/>
          <p:nvPr/>
        </p:nvSpPr>
        <p:spPr>
          <a:xfrm>
            <a:off x="-9053" y="6448424"/>
            <a:ext cx="3427342" cy="409576"/>
          </a:xfrm>
          <a:prstGeom prst="snip1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8" y="6515099"/>
            <a:ext cx="285750" cy="27622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385867" y="6516885"/>
            <a:ext cx="3041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Ask a question using the button below</a:t>
            </a:r>
            <a:endParaRPr lang="en-US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042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857A0F-67E4-3440-B617-D23FD0077ECF}"/>
              </a:ext>
            </a:extLst>
          </p:cNvPr>
          <p:cNvSpPr/>
          <p:nvPr/>
        </p:nvSpPr>
        <p:spPr>
          <a:xfrm>
            <a:off x="219738" y="693768"/>
            <a:ext cx="876477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Detect</a:t>
            </a:r>
          </a:p>
          <a:p>
            <a:r>
              <a:rPr lang="en-US" sz="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DET-2 – Critical indicator is available only to one crewmember and is unlikely to be picked up by another. </a:t>
            </a:r>
          </a:p>
          <a:p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DET-5 – Normal indication, non-normal in this context. 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DET-6 – Other automation or system action occurs to obscure or mask primary event. 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DET-8 – Pilot must compare to internal standard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6772859-C5C6-1B4B-8168-D856ED97E057}"/>
              </a:ext>
            </a:extLst>
          </p:cNvPr>
          <p:cNvSpPr/>
          <p:nvPr/>
        </p:nvSpPr>
        <p:spPr>
          <a:xfrm>
            <a:off x="219738" y="1910870"/>
            <a:ext cx="113272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Understand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EXP-4 – Only the symptoms of the event can be observed, no explanation is given. 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EXP-11 – Indications can be (at least partially) explained by automatic system action. </a:t>
            </a:r>
          </a:p>
          <a:p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EXP-13 – Indications appear in multiple systems and require knowledge of system inter-connections to integrate into a coherent explanation.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490B29-331F-CA49-A159-E316266F2755}"/>
              </a:ext>
            </a:extLst>
          </p:cNvPr>
          <p:cNvSpPr/>
          <p:nvPr/>
        </p:nvSpPr>
        <p:spPr>
          <a:xfrm>
            <a:off x="233916" y="2912528"/>
            <a:ext cx="119368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Select Action </a:t>
            </a:r>
          </a:p>
          <a:p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SEL-5 – Checklist to be executed is an un-annunciated checklist.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SEL-10 – No action guidance is provided</a:t>
            </a:r>
            <a:endParaRPr lang="en-US" sz="1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9A8C33-DBFA-9244-A3F9-893774F9A839}"/>
              </a:ext>
            </a:extLst>
          </p:cNvPr>
          <p:cNvSpPr/>
          <p:nvPr/>
        </p:nvSpPr>
        <p:spPr>
          <a:xfrm>
            <a:off x="219738" y="3698743"/>
            <a:ext cx="11227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Prioritize Action</a:t>
            </a:r>
          </a:p>
          <a:p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PRI-7 – The required action(s) cannot be initiated immediately, and there is no persistent reminder for the flight crew about those action(s). </a:t>
            </a:r>
            <a:endParaRPr lang="en-US" sz="1400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E557DF-70DA-4141-B8C1-FA930ACA2311}"/>
              </a:ext>
            </a:extLst>
          </p:cNvPr>
          <p:cNvSpPr/>
          <p:nvPr/>
        </p:nvSpPr>
        <p:spPr>
          <a:xfrm>
            <a:off x="219738" y="4269514"/>
            <a:ext cx="102639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Intentional Deviation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DEV-6 – There is significant uncertainty or unknown risk associated with taking the action (e.g. the action is not reversible). 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DEV-7 – Criterion for taking action is ambiguous or difficult to determine or requires judgment call. </a:t>
            </a:r>
          </a:p>
          <a:p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DEV-9 – Taking the action may lead to reduced availability of safety systems, equipment, or instruments. 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F67438-4D2D-FA4F-AC52-5644E2D6CCAF}"/>
              </a:ext>
            </a:extLst>
          </p:cNvPr>
          <p:cNvSpPr/>
          <p:nvPr/>
        </p:nvSpPr>
        <p:spPr>
          <a:xfrm>
            <a:off x="219738" y="5271172"/>
            <a:ext cx="92733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Execute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EXE-10 – Controls are not placed near important indicators that determine execution.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EXE-19 – Execution requires a difficult coordination between crew members. </a:t>
            </a:r>
          </a:p>
          <a:p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EXE-23 – Execution requires closed-loop monitoring of the actions effects </a:t>
            </a:r>
            <a:endParaRPr lang="en-US" sz="1400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C3DE65-4FB4-2F4A-877A-7D235745FF0E}"/>
              </a:ext>
            </a:extLst>
          </p:cNvPr>
          <p:cNvSpPr txBox="1"/>
          <p:nvPr/>
        </p:nvSpPr>
        <p:spPr>
          <a:xfrm>
            <a:off x="2331934" y="219656"/>
            <a:ext cx="7555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Reliability: Performance Helps and Hinders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D3D185B-1ED8-3641-B6A7-D25742EE6592}"/>
              </a:ext>
            </a:extLst>
          </p:cNvPr>
          <p:cNvSpPr/>
          <p:nvPr/>
        </p:nvSpPr>
        <p:spPr>
          <a:xfrm>
            <a:off x="219738" y="6334388"/>
            <a:ext cx="33598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Error Detection;  Error Recovery</a:t>
            </a:r>
          </a:p>
        </p:txBody>
      </p:sp>
    </p:spTree>
    <p:extLst>
      <p:ext uri="{BB962C8B-B14F-4D97-AF65-F5344CB8AC3E}">
        <p14:creationId xmlns:p14="http://schemas.microsoft.com/office/powerpoint/2010/main" val="23556918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507C4851-726F-DD4B-B485-5A9B01F59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1365" y="977900"/>
            <a:ext cx="1270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600" b="1"/>
              <a:t>Intentional </a:t>
            </a:r>
          </a:p>
          <a:p>
            <a:pPr algn="ctr"/>
            <a:r>
              <a:rPr lang="en-US" altLang="en-US" sz="1600" b="1"/>
              <a:t>Deviation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445479E-F6EC-D343-BA6C-BC91B061C4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5027" y="914400"/>
            <a:ext cx="1277938" cy="49530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6DC2B3C-9E3D-8F40-B3C7-B38368A47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1365" y="914400"/>
            <a:ext cx="1277937" cy="49530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010359D-5100-D94E-86FE-9E54B2F23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8502" y="914400"/>
            <a:ext cx="1277938" cy="4953000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A5ED4D1-C63E-E049-B210-85BCBADC7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5377" y="1219200"/>
            <a:ext cx="501650" cy="306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Line 7">
            <a:extLst>
              <a:ext uri="{FF2B5EF4-FFF2-40B4-BE49-F238E27FC236}">
                <a16:creationId xmlns:a16="http://schemas.microsoft.com/office/drawing/2014/main" id="{9F1B1E12-F1AB-E342-BE43-A258AEF4248A}"/>
              </a:ext>
            </a:extLst>
          </p:cNvPr>
          <p:cNvSpPr>
            <a:spLocks noChangeShapeType="1"/>
          </p:cNvSpPr>
          <p:nvPr/>
        </p:nvSpPr>
        <p:spPr bwMode="auto">
          <a:xfrm>
            <a:off x="2101702" y="1524000"/>
            <a:ext cx="746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2B26738D-47AE-2A4C-97D3-27CB52542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9340" y="1222375"/>
            <a:ext cx="8048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/>
              <a:t>Detect</a:t>
            </a: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56DAAA88-3E4D-9549-AB17-F461126F2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5502" y="1222375"/>
            <a:ext cx="13684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/>
              <a:t>Understand </a:t>
            </a: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CFE92957-583B-9C4F-A554-E640ABC90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0927" y="977900"/>
            <a:ext cx="8159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/>
              <a:t>Select</a:t>
            </a:r>
          </a:p>
          <a:p>
            <a:r>
              <a:rPr lang="en-US" altLang="en-US" sz="1600" b="1"/>
              <a:t>Action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CBE765B9-E33A-7347-9DE1-67F899BA0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7727" y="1222375"/>
            <a:ext cx="10556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/>
              <a:t>Prioritize</a:t>
            </a: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8A10A6FA-391C-C242-9A03-2B3CF3034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8677" y="1222375"/>
            <a:ext cx="9620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/>
              <a:t>Execute</a:t>
            </a:r>
          </a:p>
        </p:txBody>
      </p:sp>
      <p:sp>
        <p:nvSpPr>
          <p:cNvPr id="13" name="AutoShape 17">
            <a:extLst>
              <a:ext uri="{FF2B5EF4-FFF2-40B4-BE49-F238E27FC236}">
                <a16:creationId xmlns:a16="http://schemas.microsoft.com/office/drawing/2014/main" id="{1F167346-4A96-4446-8597-770BDE42E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9802" y="1676400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Rectangle 19">
            <a:extLst>
              <a:ext uri="{FF2B5EF4-FFF2-40B4-BE49-F238E27FC236}">
                <a16:creationId xmlns:a16="http://schemas.microsoft.com/office/drawing/2014/main" id="{57A63F58-0839-B047-A2F3-3247C697B8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7277" y="1612900"/>
            <a:ext cx="23812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Indications part of standard scan</a:t>
            </a:r>
          </a:p>
        </p:txBody>
      </p:sp>
      <p:sp>
        <p:nvSpPr>
          <p:cNvPr id="15" name="AutoShape 23">
            <a:extLst>
              <a:ext uri="{FF2B5EF4-FFF2-40B4-BE49-F238E27FC236}">
                <a16:creationId xmlns:a16="http://schemas.microsoft.com/office/drawing/2014/main" id="{C0DE8D9E-ABCA-8B46-9A82-05EBA4243D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652" y="2838450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24">
            <a:extLst>
              <a:ext uri="{FF2B5EF4-FFF2-40B4-BE49-F238E27FC236}">
                <a16:creationId xmlns:a16="http://schemas.microsoft.com/office/drawing/2014/main" id="{51C1B2FD-EA3C-C04B-BEA1-66EE7C739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652" y="4419600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8">
            <a:extLst>
              <a:ext uri="{FF2B5EF4-FFF2-40B4-BE49-F238E27FC236}">
                <a16:creationId xmlns:a16="http://schemas.microsoft.com/office/drawing/2014/main" id="{17DA666D-1083-884C-BC08-CAF13A32FC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352" y="3649663"/>
            <a:ext cx="10350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No guidance</a:t>
            </a:r>
          </a:p>
        </p:txBody>
      </p:sp>
      <p:sp>
        <p:nvSpPr>
          <p:cNvPr id="18" name="Rectangle 30">
            <a:extLst>
              <a:ext uri="{FF2B5EF4-FFF2-40B4-BE49-F238E27FC236}">
                <a16:creationId xmlns:a16="http://schemas.microsoft.com/office/drawing/2014/main" id="{46213F37-2F35-9C43-834E-8E94D3D278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352" y="2781300"/>
            <a:ext cx="17795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Controls clearly marked</a:t>
            </a: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CB319C1E-CF58-3D40-ADDE-69EE39FE0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352" y="3606800"/>
            <a:ext cx="1663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Actions break pattern </a:t>
            </a:r>
          </a:p>
        </p:txBody>
      </p:sp>
      <p:sp>
        <p:nvSpPr>
          <p:cNvPr id="20" name="AutoShape 32">
            <a:extLst>
              <a:ext uri="{FF2B5EF4-FFF2-40B4-BE49-F238E27FC236}">
                <a16:creationId xmlns:a16="http://schemas.microsoft.com/office/drawing/2014/main" id="{AC16C074-3323-1A4C-9ABC-CE10D90693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1702" y="3703638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AutoShape 37">
            <a:extLst>
              <a:ext uri="{FF2B5EF4-FFF2-40B4-BE49-F238E27FC236}">
                <a16:creationId xmlns:a16="http://schemas.microsoft.com/office/drawing/2014/main" id="{D9FACB78-B140-E543-96F5-AF7423A49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652" y="4854575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Rectangle 38">
            <a:extLst>
              <a:ext uri="{FF2B5EF4-FFF2-40B4-BE49-F238E27FC236}">
                <a16:creationId xmlns:a16="http://schemas.microsoft.com/office/drawing/2014/main" id="{22C3D139-8D64-4946-B7E8-27393C3D4D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352" y="4800600"/>
            <a:ext cx="1608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Requires closed-loop</a:t>
            </a:r>
          </a:p>
          <a:p>
            <a:r>
              <a:rPr lang="en-US" altLang="en-US" sz="1200"/>
              <a:t>monitoring</a:t>
            </a:r>
          </a:p>
        </p:txBody>
      </p:sp>
      <p:sp>
        <p:nvSpPr>
          <p:cNvPr id="24" name="AutoShape 42">
            <a:extLst>
              <a:ext uri="{FF2B5EF4-FFF2-40B4-BE49-F238E27FC236}">
                <a16:creationId xmlns:a16="http://schemas.microsoft.com/office/drawing/2014/main" id="{B97014C8-54D4-EE46-9804-ACD03329C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0102" y="1676400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AutoShape 43">
            <a:extLst>
              <a:ext uri="{FF2B5EF4-FFF2-40B4-BE49-F238E27FC236}">
                <a16:creationId xmlns:a16="http://schemas.microsoft.com/office/drawing/2014/main" id="{AA83561E-0DF2-CC44-AC70-3759B6943F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0102" y="1962150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Rectangle 45">
            <a:extLst>
              <a:ext uri="{FF2B5EF4-FFF2-40B4-BE49-F238E27FC236}">
                <a16:creationId xmlns:a16="http://schemas.microsoft.com/office/drawing/2014/main" id="{81CA1B65-0384-B848-B327-46FF495514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0752" y="1612900"/>
            <a:ext cx="17208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Actions are compatible</a:t>
            </a:r>
          </a:p>
        </p:txBody>
      </p:sp>
      <p:sp>
        <p:nvSpPr>
          <p:cNvPr id="27" name="Rectangle 46">
            <a:extLst>
              <a:ext uri="{FF2B5EF4-FFF2-40B4-BE49-F238E27FC236}">
                <a16:creationId xmlns:a16="http://schemas.microsoft.com/office/drawing/2014/main" id="{EBE36773-C41E-6440-A7DE-4DC13D0B41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0752" y="1895475"/>
            <a:ext cx="25479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Interface gives clear understanding</a:t>
            </a:r>
          </a:p>
        </p:txBody>
      </p:sp>
      <p:sp>
        <p:nvSpPr>
          <p:cNvPr id="28" name="AutoShape 48">
            <a:extLst>
              <a:ext uri="{FF2B5EF4-FFF2-40B4-BE49-F238E27FC236}">
                <a16:creationId xmlns:a16="http://schemas.microsoft.com/office/drawing/2014/main" id="{477D3379-8873-FC44-8632-C93BAA220C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0102" y="2222500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AutoShape 49">
            <a:extLst>
              <a:ext uri="{FF2B5EF4-FFF2-40B4-BE49-F238E27FC236}">
                <a16:creationId xmlns:a16="http://schemas.microsoft.com/office/drawing/2014/main" id="{1729FB8E-EC3B-2E40-B775-CC4D62A4F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309" y="6277935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AutoShape 50">
            <a:extLst>
              <a:ext uri="{FF2B5EF4-FFF2-40B4-BE49-F238E27FC236}">
                <a16:creationId xmlns:a16="http://schemas.microsoft.com/office/drawing/2014/main" id="{6F1CFA7B-6139-A349-B669-43DE6E1BC9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309" y="6519235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Rectangle 51">
            <a:extLst>
              <a:ext uri="{FF2B5EF4-FFF2-40B4-BE49-F238E27FC236}">
                <a16:creationId xmlns:a16="http://schemas.microsoft.com/office/drawing/2014/main" id="{CDFF0A27-BB18-7548-870D-6E6E8476F4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009" y="6227135"/>
            <a:ext cx="1905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200"/>
              <a:t>Relevant HELP factor</a:t>
            </a:r>
          </a:p>
        </p:txBody>
      </p:sp>
      <p:sp>
        <p:nvSpPr>
          <p:cNvPr id="32" name="Rectangle 52">
            <a:extLst>
              <a:ext uri="{FF2B5EF4-FFF2-40B4-BE49-F238E27FC236}">
                <a16:creationId xmlns:a16="http://schemas.microsoft.com/office/drawing/2014/main" id="{194EF335-C2C5-C443-8A9A-F48E455BD2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009" y="6485898"/>
            <a:ext cx="20574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200"/>
              <a:t>Relevant HINDER factor</a:t>
            </a:r>
          </a:p>
        </p:txBody>
      </p:sp>
      <p:sp>
        <p:nvSpPr>
          <p:cNvPr id="33" name="Rectangle 56">
            <a:extLst>
              <a:ext uri="{FF2B5EF4-FFF2-40B4-BE49-F238E27FC236}">
                <a16:creationId xmlns:a16="http://schemas.microsoft.com/office/drawing/2014/main" id="{EBEAB466-B453-994F-A1EE-17781FE47C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8052" y="3903663"/>
            <a:ext cx="20764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Interface establishes priority</a:t>
            </a:r>
          </a:p>
        </p:txBody>
      </p:sp>
      <p:sp>
        <p:nvSpPr>
          <p:cNvPr id="34" name="AutoShape 57">
            <a:extLst>
              <a:ext uri="{FF2B5EF4-FFF2-40B4-BE49-F238E27FC236}">
                <a16:creationId xmlns:a16="http://schemas.microsoft.com/office/drawing/2014/main" id="{3EC235C5-ABF9-AB40-97A9-294C8F55CC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402" y="3957638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58">
            <a:extLst>
              <a:ext uri="{FF2B5EF4-FFF2-40B4-BE49-F238E27FC236}">
                <a16:creationId xmlns:a16="http://schemas.microsoft.com/office/drawing/2014/main" id="{5190D59E-AA6C-4444-9C9C-EC0544739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3452" y="2184400"/>
            <a:ext cx="23780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Delay in actions triggers warning</a:t>
            </a:r>
          </a:p>
        </p:txBody>
      </p:sp>
      <p:sp>
        <p:nvSpPr>
          <p:cNvPr id="36" name="Rectangle 59">
            <a:extLst>
              <a:ext uri="{FF2B5EF4-FFF2-40B4-BE49-F238E27FC236}">
                <a16:creationId xmlns:a16="http://schemas.microsoft.com/office/drawing/2014/main" id="{BD1CB462-6631-214B-8D6C-4EB5168A17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7577" y="4187825"/>
            <a:ext cx="2032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Training establishes priority</a:t>
            </a:r>
          </a:p>
        </p:txBody>
      </p:sp>
      <p:sp>
        <p:nvSpPr>
          <p:cNvPr id="37" name="AutoShape 61">
            <a:extLst>
              <a:ext uri="{FF2B5EF4-FFF2-40B4-BE49-F238E27FC236}">
                <a16:creationId xmlns:a16="http://schemas.microsoft.com/office/drawing/2014/main" id="{4D25CBA0-8CC1-C343-97D1-CE5412A6D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652" y="5316538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Rectangle 62">
            <a:extLst>
              <a:ext uri="{FF2B5EF4-FFF2-40B4-BE49-F238E27FC236}">
                <a16:creationId xmlns:a16="http://schemas.microsoft.com/office/drawing/2014/main" id="{65E1AD12-60FF-4343-B6F6-8D321CC68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352" y="5262563"/>
            <a:ext cx="140811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Difficult conditions</a:t>
            </a:r>
          </a:p>
        </p:txBody>
      </p:sp>
      <p:sp>
        <p:nvSpPr>
          <p:cNvPr id="39" name="Text Box 63">
            <a:extLst>
              <a:ext uri="{FF2B5EF4-FFF2-40B4-BE49-F238E27FC236}">
                <a16:creationId xmlns:a16="http://schemas.microsoft.com/office/drawing/2014/main" id="{89E063A7-68ED-C74A-8209-CF2252417B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1708" y="165024"/>
            <a:ext cx="3251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Help/Hinder Analysis</a:t>
            </a:r>
          </a:p>
        </p:txBody>
      </p:sp>
      <p:sp>
        <p:nvSpPr>
          <p:cNvPr id="40" name="AutoShape 67">
            <a:extLst>
              <a:ext uri="{FF2B5EF4-FFF2-40B4-BE49-F238E27FC236}">
                <a16:creationId xmlns:a16="http://schemas.microsoft.com/office/drawing/2014/main" id="{8D2249DA-671E-5443-89A6-88C9C7EF73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6627" y="1943100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Rectangle 70">
            <a:extLst>
              <a:ext uri="{FF2B5EF4-FFF2-40B4-BE49-F238E27FC236}">
                <a16:creationId xmlns:a16="http://schemas.microsoft.com/office/drawing/2014/main" id="{752EBCD8-26ED-5C48-AA8C-44BB42004C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7277" y="1892300"/>
            <a:ext cx="25749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System action masks engine failure</a:t>
            </a:r>
          </a:p>
        </p:txBody>
      </p:sp>
      <p:sp>
        <p:nvSpPr>
          <p:cNvPr id="42" name="AutoShape 72">
            <a:extLst>
              <a:ext uri="{FF2B5EF4-FFF2-40B4-BE49-F238E27FC236}">
                <a16:creationId xmlns:a16="http://schemas.microsoft.com/office/drawing/2014/main" id="{141F2038-23FC-F24A-8023-9DA95A1E69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0577" y="4237038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AutoShape 75">
            <a:extLst>
              <a:ext uri="{FF2B5EF4-FFF2-40B4-BE49-F238E27FC236}">
                <a16:creationId xmlns:a16="http://schemas.microsoft.com/office/drawing/2014/main" id="{D05543CA-1B5A-2B43-8782-4BFD5AAE9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652" y="3124200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" name="Rectangle 80">
            <a:extLst>
              <a:ext uri="{FF2B5EF4-FFF2-40B4-BE49-F238E27FC236}">
                <a16:creationId xmlns:a16="http://schemas.microsoft.com/office/drawing/2014/main" id="{37E8859C-064B-FE46-B113-A3B6B5F9E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352" y="3060700"/>
            <a:ext cx="12049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Near indicators</a:t>
            </a:r>
          </a:p>
        </p:txBody>
      </p:sp>
      <p:sp>
        <p:nvSpPr>
          <p:cNvPr id="46" name="AutoShape 84">
            <a:extLst>
              <a:ext uri="{FF2B5EF4-FFF2-40B4-BE49-F238E27FC236}">
                <a16:creationId xmlns:a16="http://schemas.microsoft.com/office/drawing/2014/main" id="{D547DC52-2A59-3B44-AB45-748990E96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402" y="2573338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Rectangle 85">
            <a:extLst>
              <a:ext uri="{FF2B5EF4-FFF2-40B4-BE49-F238E27FC236}">
                <a16:creationId xmlns:a16="http://schemas.microsoft.com/office/drawing/2014/main" id="{A790393B-20ED-C644-9E72-6462699D1D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9652" y="2486025"/>
            <a:ext cx="28257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Overwhelmed by secondary indications</a:t>
            </a:r>
          </a:p>
        </p:txBody>
      </p:sp>
      <p:sp>
        <p:nvSpPr>
          <p:cNvPr id="48" name="AutoShape 86">
            <a:extLst>
              <a:ext uri="{FF2B5EF4-FFF2-40B4-BE49-F238E27FC236}">
                <a16:creationId xmlns:a16="http://schemas.microsoft.com/office/drawing/2014/main" id="{E2F0C558-3819-DC45-85E5-AD8854BF9D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402" y="2857500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Rectangle 87">
            <a:extLst>
              <a:ext uri="{FF2B5EF4-FFF2-40B4-BE49-F238E27FC236}">
                <a16:creationId xmlns:a16="http://schemas.microsoft.com/office/drawing/2014/main" id="{A203EF55-6AC4-0B46-99FC-2E0F90293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9652" y="2773363"/>
            <a:ext cx="242093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Possible explanation: other event</a:t>
            </a:r>
          </a:p>
        </p:txBody>
      </p:sp>
      <p:sp>
        <p:nvSpPr>
          <p:cNvPr id="50" name="AutoShape 88">
            <a:extLst>
              <a:ext uri="{FF2B5EF4-FFF2-40B4-BE49-F238E27FC236}">
                <a16:creationId xmlns:a16="http://schemas.microsoft.com/office/drawing/2014/main" id="{307BFD6E-045F-1A46-94A4-8ADCCB5955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402" y="3116263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" name="Rectangle 89">
            <a:extLst>
              <a:ext uri="{FF2B5EF4-FFF2-40B4-BE49-F238E27FC236}">
                <a16:creationId xmlns:a16="http://schemas.microsoft.com/office/drawing/2014/main" id="{DCCABC80-A3C0-1948-967E-3B04780FC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9652" y="3057525"/>
            <a:ext cx="29940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Indications require knowledge to integrate</a:t>
            </a:r>
          </a:p>
        </p:txBody>
      </p:sp>
      <p:sp>
        <p:nvSpPr>
          <p:cNvPr id="52" name="AutoShape 90">
            <a:extLst>
              <a:ext uri="{FF2B5EF4-FFF2-40B4-BE49-F238E27FC236}">
                <a16:creationId xmlns:a16="http://schemas.microsoft.com/office/drawing/2014/main" id="{C2756211-B5AA-AE43-81AE-A83246E5D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402" y="3400425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Rectangle 91">
            <a:extLst>
              <a:ext uri="{FF2B5EF4-FFF2-40B4-BE49-F238E27FC236}">
                <a16:creationId xmlns:a16="http://schemas.microsoft.com/office/drawing/2014/main" id="{CA4510B8-873D-CA46-89A7-B04E614F70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5527" y="3336925"/>
            <a:ext cx="23860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Requires flight crew coordination</a:t>
            </a:r>
          </a:p>
        </p:txBody>
      </p:sp>
      <p:sp>
        <p:nvSpPr>
          <p:cNvPr id="55" name="Rectangle 93">
            <a:extLst>
              <a:ext uri="{FF2B5EF4-FFF2-40B4-BE49-F238E27FC236}">
                <a16:creationId xmlns:a16="http://schemas.microsoft.com/office/drawing/2014/main" id="{5B2AF06E-C55A-2B4A-8DB2-F4F7C1461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4402" y="4462463"/>
            <a:ext cx="21748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Needed to continue operating</a:t>
            </a:r>
          </a:p>
        </p:txBody>
      </p:sp>
      <p:sp>
        <p:nvSpPr>
          <p:cNvPr id="56" name="AutoShape 94">
            <a:extLst>
              <a:ext uri="{FF2B5EF4-FFF2-40B4-BE49-F238E27FC236}">
                <a16:creationId xmlns:a16="http://schemas.microsoft.com/office/drawing/2014/main" id="{E834DCEF-7ACD-B54E-9FB9-889D424FB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402" y="4511675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AutoShape 95">
            <a:extLst>
              <a:ext uri="{FF2B5EF4-FFF2-40B4-BE49-F238E27FC236}">
                <a16:creationId xmlns:a16="http://schemas.microsoft.com/office/drawing/2014/main" id="{AB575D5A-23C2-7240-9838-AA84BC89A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652" y="3394075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96">
            <a:extLst>
              <a:ext uri="{FF2B5EF4-FFF2-40B4-BE49-F238E27FC236}">
                <a16:creationId xmlns:a16="http://schemas.microsoft.com/office/drawing/2014/main" id="{3E3C2E98-CFD6-7542-B2D8-35AAC69488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352" y="3340100"/>
            <a:ext cx="12747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Actions different</a:t>
            </a:r>
          </a:p>
        </p:txBody>
      </p:sp>
      <p:sp>
        <p:nvSpPr>
          <p:cNvPr id="59" name="AutoShape 97">
            <a:extLst>
              <a:ext uri="{FF2B5EF4-FFF2-40B4-BE49-F238E27FC236}">
                <a16:creationId xmlns:a16="http://schemas.microsoft.com/office/drawing/2014/main" id="{2B20F47C-DA16-7A45-9F53-003F1D613A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652" y="3660775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Rectangle 98">
            <a:extLst>
              <a:ext uri="{FF2B5EF4-FFF2-40B4-BE49-F238E27FC236}">
                <a16:creationId xmlns:a16="http://schemas.microsoft.com/office/drawing/2014/main" id="{E1AADE7D-0C30-F94B-8617-942FCF6489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352" y="4381500"/>
            <a:ext cx="1398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Requires complex</a:t>
            </a:r>
          </a:p>
          <a:p>
            <a:r>
              <a:rPr lang="en-US" altLang="en-US" sz="1200"/>
              <a:t>coordination</a:t>
            </a:r>
          </a:p>
        </p:txBody>
      </p:sp>
      <p:sp>
        <p:nvSpPr>
          <p:cNvPr id="61" name="AutoShape 99">
            <a:extLst>
              <a:ext uri="{FF2B5EF4-FFF2-40B4-BE49-F238E27FC236}">
                <a16:creationId xmlns:a16="http://schemas.microsoft.com/office/drawing/2014/main" id="{0C31ED57-BA05-0A4A-BE68-565DDD31A7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652" y="3937000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Rectangle 100">
            <a:extLst>
              <a:ext uri="{FF2B5EF4-FFF2-40B4-BE49-F238E27FC236}">
                <a16:creationId xmlns:a16="http://schemas.microsoft.com/office/drawing/2014/main" id="{D45B5E3D-4C8E-AA47-8391-EC863ECFE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352" y="3860800"/>
            <a:ext cx="16192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Requires cont control</a:t>
            </a:r>
          </a:p>
        </p:txBody>
      </p:sp>
      <p:sp>
        <p:nvSpPr>
          <p:cNvPr id="65" name="AutoShape 103">
            <a:extLst>
              <a:ext uri="{FF2B5EF4-FFF2-40B4-BE49-F238E27FC236}">
                <a16:creationId xmlns:a16="http://schemas.microsoft.com/office/drawing/2014/main" id="{2E491597-FAA3-6B40-8E37-9893A7B428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9802" y="2239963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" name="Rectangle 104">
            <a:extLst>
              <a:ext uri="{FF2B5EF4-FFF2-40B4-BE49-F238E27FC236}">
                <a16:creationId xmlns:a16="http://schemas.microsoft.com/office/drawing/2014/main" id="{6B479779-EB68-6845-9676-880F7B2D7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0452" y="2189163"/>
            <a:ext cx="25146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Attention directed somewhere else</a:t>
            </a:r>
          </a:p>
        </p:txBody>
      </p:sp>
      <p:sp>
        <p:nvSpPr>
          <p:cNvPr id="67" name="AutoShape 105">
            <a:extLst>
              <a:ext uri="{FF2B5EF4-FFF2-40B4-BE49-F238E27FC236}">
                <a16:creationId xmlns:a16="http://schemas.microsoft.com/office/drawing/2014/main" id="{E4272385-F643-374F-9795-35AA982C1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0102" y="2519363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Rectangle 106">
            <a:extLst>
              <a:ext uri="{FF2B5EF4-FFF2-40B4-BE49-F238E27FC236}">
                <a16:creationId xmlns:a16="http://schemas.microsoft.com/office/drawing/2014/main" id="{4147BBE7-7312-4F49-AD19-022E160594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3452" y="2481263"/>
            <a:ext cx="2714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No perceived negative consequences</a:t>
            </a:r>
          </a:p>
          <a:p>
            <a:endParaRPr lang="en-US" altLang="en-US" sz="1200"/>
          </a:p>
        </p:txBody>
      </p:sp>
      <p:sp>
        <p:nvSpPr>
          <p:cNvPr id="69" name="AutoShape 107">
            <a:extLst>
              <a:ext uri="{FF2B5EF4-FFF2-40B4-BE49-F238E27FC236}">
                <a16:creationId xmlns:a16="http://schemas.microsoft.com/office/drawing/2014/main" id="{FFFAB0AE-F407-D247-9113-4B1737FD3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002" y="4178300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0" name="Rectangle 108">
            <a:extLst>
              <a:ext uri="{FF2B5EF4-FFF2-40B4-BE49-F238E27FC236}">
                <a16:creationId xmlns:a16="http://schemas.microsoft.com/office/drawing/2014/main" id="{4A4DC544-E8D0-9944-A0C2-3172C4708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1702" y="4102100"/>
            <a:ext cx="1651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/>
              <a:t>Physically demanding</a:t>
            </a:r>
          </a:p>
        </p:txBody>
      </p:sp>
    </p:spTree>
    <p:extLst>
      <p:ext uri="{BB962C8B-B14F-4D97-AF65-F5344CB8AC3E}">
        <p14:creationId xmlns:p14="http://schemas.microsoft.com/office/powerpoint/2010/main" val="41002328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5D85658D-2D96-D04E-BA20-99703B321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840" y="1020431"/>
            <a:ext cx="12700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600" b="1"/>
              <a:t>Intentional </a:t>
            </a:r>
          </a:p>
          <a:p>
            <a:pPr algn="ctr"/>
            <a:r>
              <a:rPr lang="en-US" sz="1600" b="1"/>
              <a:t>Deviation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7887AA4-D680-A342-803B-8A90E7776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1502" y="956931"/>
            <a:ext cx="1277938" cy="49530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9E1ADE0-85BA-824A-AC78-F08096DFD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7840" y="956931"/>
            <a:ext cx="1277937" cy="49530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B57E39F-E287-D948-A1CB-5C1D4A2965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4977" y="956931"/>
            <a:ext cx="1277938" cy="49530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971D89E-D973-ED4F-93B1-ADB4C67538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1852" y="1261731"/>
            <a:ext cx="501650" cy="3063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Line 7">
            <a:extLst>
              <a:ext uri="{FF2B5EF4-FFF2-40B4-BE49-F238E27FC236}">
                <a16:creationId xmlns:a16="http://schemas.microsoft.com/office/drawing/2014/main" id="{44E35F98-EF80-E24E-8019-EE2737E40F3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8177" y="1566531"/>
            <a:ext cx="746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751C0C16-373A-4F4A-A809-2D42C6FEA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5815" y="1264906"/>
            <a:ext cx="8048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/>
              <a:t>Detect</a:t>
            </a: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195A08E3-4830-2E4F-B0FB-1341BE5111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1977" y="1264906"/>
            <a:ext cx="1368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/>
              <a:t>Understand </a:t>
            </a: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DD828370-9E98-7444-94A4-1C88E2802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7402" y="1020431"/>
            <a:ext cx="8159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/>
              <a:t>Select</a:t>
            </a:r>
          </a:p>
          <a:p>
            <a:r>
              <a:rPr lang="en-US" sz="1600" b="1"/>
              <a:t>Action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397DD6A0-CEDA-9D4F-88BC-FEDB9FE722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4202" y="1264906"/>
            <a:ext cx="10556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/>
              <a:t>Prioritize</a:t>
            </a: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125106C6-E85A-B844-B884-3A87141A97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5152" y="1264906"/>
            <a:ext cx="9620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/>
              <a:t>Execute</a:t>
            </a:r>
          </a:p>
        </p:txBody>
      </p:sp>
      <p:sp>
        <p:nvSpPr>
          <p:cNvPr id="14" name="AutoShape 49">
            <a:extLst>
              <a:ext uri="{FF2B5EF4-FFF2-40B4-BE49-F238E27FC236}">
                <a16:creationId xmlns:a16="http://schemas.microsoft.com/office/drawing/2014/main" id="{CEA6CAE5-D564-6C48-A723-7192146AF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690" y="6186565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AutoShape 50">
            <a:extLst>
              <a:ext uri="{FF2B5EF4-FFF2-40B4-BE49-F238E27FC236}">
                <a16:creationId xmlns:a16="http://schemas.microsoft.com/office/drawing/2014/main" id="{8D0BD69A-BDDD-D742-B2F7-8AB096D256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690" y="6427865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Rectangle 51">
            <a:extLst>
              <a:ext uri="{FF2B5EF4-FFF2-40B4-BE49-F238E27FC236}">
                <a16:creationId xmlns:a16="http://schemas.microsoft.com/office/drawing/2014/main" id="{F9193C0A-36FC-4F4E-997B-32EC19403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90" y="6135765"/>
            <a:ext cx="1905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/>
              <a:t>Relevant HELP factor</a:t>
            </a:r>
          </a:p>
        </p:txBody>
      </p:sp>
      <p:sp>
        <p:nvSpPr>
          <p:cNvPr id="17" name="Rectangle 52">
            <a:extLst>
              <a:ext uri="{FF2B5EF4-FFF2-40B4-BE49-F238E27FC236}">
                <a16:creationId xmlns:a16="http://schemas.microsoft.com/office/drawing/2014/main" id="{A65505D2-79D7-2243-964B-014DF6654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90" y="6394528"/>
            <a:ext cx="2057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/>
              <a:t>Relevant HINDER factor</a:t>
            </a:r>
          </a:p>
        </p:txBody>
      </p:sp>
      <p:sp>
        <p:nvSpPr>
          <p:cNvPr id="19" name="AutoShape 107">
            <a:extLst>
              <a:ext uri="{FF2B5EF4-FFF2-40B4-BE49-F238E27FC236}">
                <a16:creationId xmlns:a16="http://schemas.microsoft.com/office/drawing/2014/main" id="{25C0D5B8-C4CA-6D4C-BF18-69F404637A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6277" y="1718931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108">
            <a:extLst>
              <a:ext uri="{FF2B5EF4-FFF2-40B4-BE49-F238E27FC236}">
                <a16:creationId xmlns:a16="http://schemas.microsoft.com/office/drawing/2014/main" id="{A4D28D35-D9C5-F34B-B8DC-DB172E332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752" y="1655431"/>
            <a:ext cx="205537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Crew attention likely on EICAS</a:t>
            </a:r>
          </a:p>
        </p:txBody>
      </p:sp>
      <p:sp>
        <p:nvSpPr>
          <p:cNvPr id="21" name="AutoShape 111">
            <a:extLst>
              <a:ext uri="{FF2B5EF4-FFF2-40B4-BE49-F238E27FC236}">
                <a16:creationId xmlns:a16="http://schemas.microsoft.com/office/drawing/2014/main" id="{EBFBA2F9-5911-4F43-9B02-BE77C96FEB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7227" y="2234869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Rectangle 112">
            <a:extLst>
              <a:ext uri="{FF2B5EF4-FFF2-40B4-BE49-F238E27FC236}">
                <a16:creationId xmlns:a16="http://schemas.microsoft.com/office/drawing/2014/main" id="{C6B426BB-16B3-FD42-B176-1F4ED9929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2475" y="2176131"/>
            <a:ext cx="36871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Multiple messages/indications point to same conclusion</a:t>
            </a:r>
          </a:p>
        </p:txBody>
      </p:sp>
      <p:sp>
        <p:nvSpPr>
          <p:cNvPr id="23" name="Rectangle 113">
            <a:extLst>
              <a:ext uri="{FF2B5EF4-FFF2-40B4-BE49-F238E27FC236}">
                <a16:creationId xmlns:a16="http://schemas.microsoft.com/office/drawing/2014/main" id="{8F147646-0577-D246-A753-20ABB95B80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2475" y="2433946"/>
            <a:ext cx="239398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Condition statement explains event</a:t>
            </a:r>
          </a:p>
        </p:txBody>
      </p:sp>
      <p:sp>
        <p:nvSpPr>
          <p:cNvPr id="24" name="Rectangle 114">
            <a:extLst>
              <a:ext uri="{FF2B5EF4-FFF2-40B4-BE49-F238E27FC236}">
                <a16:creationId xmlns:a16="http://schemas.microsoft.com/office/drawing/2014/main" id="{6C8E6065-3A5C-354F-A7FD-8DEDC68C39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0888" y="2695883"/>
            <a:ext cx="258423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Checklist condition matches FD effects</a:t>
            </a:r>
          </a:p>
        </p:txBody>
      </p:sp>
      <p:sp>
        <p:nvSpPr>
          <p:cNvPr id="25" name="AutoShape 115">
            <a:extLst>
              <a:ext uri="{FF2B5EF4-FFF2-40B4-BE49-F238E27FC236}">
                <a16:creationId xmlns:a16="http://schemas.microsoft.com/office/drawing/2014/main" id="{79CA50DF-ACA0-664B-AAE4-416FA45EF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7227" y="2500621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Rectangle 116">
            <a:extLst>
              <a:ext uri="{FF2B5EF4-FFF2-40B4-BE49-F238E27FC236}">
                <a16:creationId xmlns:a16="http://schemas.microsoft.com/office/drawing/2014/main" id="{2A01AEA2-0411-7445-B28B-D1707A6A9C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0888" y="2960687"/>
            <a:ext cx="246920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Indication directly points to checklist</a:t>
            </a:r>
          </a:p>
        </p:txBody>
      </p:sp>
      <p:sp>
        <p:nvSpPr>
          <p:cNvPr id="27" name="AutoShape 118">
            <a:extLst>
              <a:ext uri="{FF2B5EF4-FFF2-40B4-BE49-F238E27FC236}">
                <a16:creationId xmlns:a16="http://schemas.microsoft.com/office/drawing/2014/main" id="{BA65AEFF-E98E-9E4E-BB6A-43F2CD2AA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3577" y="2732087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8" name="AutoShape 119">
            <a:extLst>
              <a:ext uri="{FF2B5EF4-FFF2-40B4-BE49-F238E27FC236}">
                <a16:creationId xmlns:a16="http://schemas.microsoft.com/office/drawing/2014/main" id="{107CCC66-20A2-E04C-962E-140AC4526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3577" y="2997839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9" name="Rectangle 131">
            <a:extLst>
              <a:ext uri="{FF2B5EF4-FFF2-40B4-BE49-F238E27FC236}">
                <a16:creationId xmlns:a16="http://schemas.microsoft.com/office/drawing/2014/main" id="{8E3016A7-1C66-7A4B-98F2-1BEBB0DD2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3577" y="3242931"/>
            <a:ext cx="238655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Priorities established by indications</a:t>
            </a:r>
          </a:p>
        </p:txBody>
      </p:sp>
      <p:sp>
        <p:nvSpPr>
          <p:cNvPr id="30" name="AutoShape 134">
            <a:extLst>
              <a:ext uri="{FF2B5EF4-FFF2-40B4-BE49-F238E27FC236}">
                <a16:creationId xmlns:a16="http://schemas.microsoft.com/office/drawing/2014/main" id="{E19C1467-E49D-FE45-B80A-550DD475F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1977" y="3293731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Rectangle 138">
            <a:extLst>
              <a:ext uri="{FF2B5EF4-FFF2-40B4-BE49-F238E27FC236}">
                <a16:creationId xmlns:a16="http://schemas.microsoft.com/office/drawing/2014/main" id="{14FAD691-2584-5E46-9F5D-611B9AB95D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9929" y="3506787"/>
            <a:ext cx="212590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Actions not related to situation</a:t>
            </a:r>
          </a:p>
        </p:txBody>
      </p:sp>
      <p:sp>
        <p:nvSpPr>
          <p:cNvPr id="32" name="Rectangle 139">
            <a:extLst>
              <a:ext uri="{FF2B5EF4-FFF2-40B4-BE49-F238E27FC236}">
                <a16:creationId xmlns:a16="http://schemas.microsoft.com/office/drawing/2014/main" id="{D8A65A2D-8730-F54D-BCF5-049C5F993F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9929" y="3777302"/>
            <a:ext cx="315201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Checklist gives understanding of action’s effects</a:t>
            </a:r>
          </a:p>
        </p:txBody>
      </p:sp>
      <p:sp>
        <p:nvSpPr>
          <p:cNvPr id="33" name="Rectangle 140">
            <a:extLst>
              <a:ext uri="{FF2B5EF4-FFF2-40B4-BE49-F238E27FC236}">
                <a16:creationId xmlns:a16="http://schemas.microsoft.com/office/drawing/2014/main" id="{F9A1A316-8C47-EC4E-90F1-AD56B240A6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9929" y="4038291"/>
            <a:ext cx="249427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Uncertainty or risk with taking action</a:t>
            </a:r>
          </a:p>
        </p:txBody>
      </p:sp>
      <p:sp>
        <p:nvSpPr>
          <p:cNvPr id="34" name="Rectangle 141">
            <a:extLst>
              <a:ext uri="{FF2B5EF4-FFF2-40B4-BE49-F238E27FC236}">
                <a16:creationId xmlns:a16="http://schemas.microsoft.com/office/drawing/2014/main" id="{59339DA9-152F-D947-8138-6DA49A803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9929" y="4310702"/>
            <a:ext cx="259878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Action may lead to reduced availability</a:t>
            </a:r>
          </a:p>
        </p:txBody>
      </p:sp>
      <p:sp>
        <p:nvSpPr>
          <p:cNvPr id="35" name="Rectangle 142">
            <a:extLst>
              <a:ext uri="{FF2B5EF4-FFF2-40B4-BE49-F238E27FC236}">
                <a16:creationId xmlns:a16="http://schemas.microsoft.com/office/drawing/2014/main" id="{6198A4DF-D7E9-2D4B-8D52-6DAB10909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9929" y="4576454"/>
            <a:ext cx="25346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Action may have costly consequences</a:t>
            </a:r>
          </a:p>
        </p:txBody>
      </p:sp>
      <p:sp>
        <p:nvSpPr>
          <p:cNvPr id="36" name="AutoShape 143">
            <a:extLst>
              <a:ext uri="{FF2B5EF4-FFF2-40B4-BE49-F238E27FC236}">
                <a16:creationId xmlns:a16="http://schemas.microsoft.com/office/drawing/2014/main" id="{EC9A8E16-1FE2-1742-AD55-51D58EC4E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9277" y="3541577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AutoShape 144">
            <a:extLst>
              <a:ext uri="{FF2B5EF4-FFF2-40B4-BE49-F238E27FC236}">
                <a16:creationId xmlns:a16="http://schemas.microsoft.com/office/drawing/2014/main" id="{F7D84001-FF72-A94C-B58F-6C5EE9211E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9277" y="3823038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AutoShape 147">
            <a:extLst>
              <a:ext uri="{FF2B5EF4-FFF2-40B4-BE49-F238E27FC236}">
                <a16:creationId xmlns:a16="http://schemas.microsoft.com/office/drawing/2014/main" id="{F75EF5AB-AB97-9B49-B1FE-E3FF49DB96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9277" y="4353940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AutoShape 148">
            <a:extLst>
              <a:ext uri="{FF2B5EF4-FFF2-40B4-BE49-F238E27FC236}">
                <a16:creationId xmlns:a16="http://schemas.microsoft.com/office/drawing/2014/main" id="{09708800-2563-5F49-A18A-922A34248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9277" y="4088489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AutoShape 149">
            <a:extLst>
              <a:ext uri="{FF2B5EF4-FFF2-40B4-BE49-F238E27FC236}">
                <a16:creationId xmlns:a16="http://schemas.microsoft.com/office/drawing/2014/main" id="{5DD270A4-438B-D74C-91CB-8CB798BE42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9277" y="4619391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1" name="AutoShape 150">
            <a:extLst>
              <a:ext uri="{FF2B5EF4-FFF2-40B4-BE49-F238E27FC236}">
                <a16:creationId xmlns:a16="http://schemas.microsoft.com/office/drawing/2014/main" id="{C25FD97E-DAF9-7949-AAD6-7D2565CC71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2127" y="1725281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Rectangle 152">
            <a:extLst>
              <a:ext uri="{FF2B5EF4-FFF2-40B4-BE49-F238E27FC236}">
                <a16:creationId xmlns:a16="http://schemas.microsoft.com/office/drawing/2014/main" id="{D5C03838-D114-D842-B449-F22F08CD7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5477" y="1668131"/>
            <a:ext cx="157940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Formal checklist exists</a:t>
            </a:r>
          </a:p>
        </p:txBody>
      </p:sp>
      <p:sp>
        <p:nvSpPr>
          <p:cNvPr id="43" name="AutoShape 158">
            <a:extLst>
              <a:ext uri="{FF2B5EF4-FFF2-40B4-BE49-F238E27FC236}">
                <a16:creationId xmlns:a16="http://schemas.microsoft.com/office/drawing/2014/main" id="{AD200339-0F11-EF4F-8D5F-554B22D2D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2127" y="1984896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" name="Rectangle 159">
            <a:extLst>
              <a:ext uri="{FF2B5EF4-FFF2-40B4-BE49-F238E27FC236}">
                <a16:creationId xmlns:a16="http://schemas.microsoft.com/office/drawing/2014/main" id="{98ECCF0C-61DE-DB44-B52E-55CC8EA000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5477" y="1934831"/>
            <a:ext cx="190795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Controls are near indicators</a:t>
            </a:r>
          </a:p>
        </p:txBody>
      </p:sp>
      <p:sp>
        <p:nvSpPr>
          <p:cNvPr id="45" name="AutoShape 160">
            <a:extLst>
              <a:ext uri="{FF2B5EF4-FFF2-40B4-BE49-F238E27FC236}">
                <a16:creationId xmlns:a16="http://schemas.microsoft.com/office/drawing/2014/main" id="{CF76C278-59E4-494A-8F84-95CEB80045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2127" y="2504127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Rectangle 161">
            <a:extLst>
              <a:ext uri="{FF2B5EF4-FFF2-40B4-BE49-F238E27FC236}">
                <a16:creationId xmlns:a16="http://schemas.microsoft.com/office/drawing/2014/main" id="{63D9394B-B42E-6646-B917-19EA8AF70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5477" y="2468231"/>
            <a:ext cx="19749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Control appearance changed</a:t>
            </a:r>
          </a:p>
        </p:txBody>
      </p:sp>
      <p:sp>
        <p:nvSpPr>
          <p:cNvPr id="47" name="Rectangle 166">
            <a:extLst>
              <a:ext uri="{FF2B5EF4-FFF2-40B4-BE49-F238E27FC236}">
                <a16:creationId xmlns:a16="http://schemas.microsoft.com/office/drawing/2014/main" id="{826BA5B4-AF9D-C546-9F74-633A6325A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5477" y="2194542"/>
            <a:ext cx="165859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Controls clearly marked</a:t>
            </a:r>
          </a:p>
        </p:txBody>
      </p:sp>
      <p:sp>
        <p:nvSpPr>
          <p:cNvPr id="48" name="AutoShape 167">
            <a:extLst>
              <a:ext uri="{FF2B5EF4-FFF2-40B4-BE49-F238E27FC236}">
                <a16:creationId xmlns:a16="http://schemas.microsoft.com/office/drawing/2014/main" id="{9DBB722F-E279-1549-ACF1-1194D2B1D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2127" y="2244511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AutoShape 107">
            <a:extLst>
              <a:ext uri="{FF2B5EF4-FFF2-40B4-BE49-F238E27FC236}">
                <a16:creationId xmlns:a16="http://schemas.microsoft.com/office/drawing/2014/main" id="{83ACEFB7-C011-0749-941A-304796CA5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7390" y="1962127"/>
            <a:ext cx="152400" cy="152400"/>
          </a:xfrm>
          <a:prstGeom prst="diamond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Rectangle 108">
            <a:extLst>
              <a:ext uri="{FF2B5EF4-FFF2-40B4-BE49-F238E27FC236}">
                <a16:creationId xmlns:a16="http://schemas.microsoft.com/office/drawing/2014/main" id="{7227D749-9A48-9548-85F0-9C483C584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4865" y="1912275"/>
            <a:ext cx="189449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EICAS part of standard scan</a:t>
            </a:r>
          </a:p>
        </p:txBody>
      </p:sp>
      <p:sp>
        <p:nvSpPr>
          <p:cNvPr id="51" name="Rectangle 141">
            <a:extLst>
              <a:ext uri="{FF2B5EF4-FFF2-40B4-BE49-F238E27FC236}">
                <a16:creationId xmlns:a16="http://schemas.microsoft.com/office/drawing/2014/main" id="{EF3BD0D1-3286-A74C-A0B5-83356272A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042" y="4845493"/>
            <a:ext cx="225170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Perception action can be delayed</a:t>
            </a:r>
          </a:p>
        </p:txBody>
      </p:sp>
      <p:sp>
        <p:nvSpPr>
          <p:cNvPr id="52" name="Rectangle 142">
            <a:extLst>
              <a:ext uri="{FF2B5EF4-FFF2-40B4-BE49-F238E27FC236}">
                <a16:creationId xmlns:a16="http://schemas.microsoft.com/office/drawing/2014/main" id="{BC8BCD5C-B380-C94E-94E5-8086A2EF0C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042" y="5097597"/>
            <a:ext cx="210128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dirty="0"/>
              <a:t>Delaying may resolve problem </a:t>
            </a:r>
          </a:p>
        </p:txBody>
      </p:sp>
      <p:sp>
        <p:nvSpPr>
          <p:cNvPr id="53" name="AutoShape 147">
            <a:extLst>
              <a:ext uri="{FF2B5EF4-FFF2-40B4-BE49-F238E27FC236}">
                <a16:creationId xmlns:a16="http://schemas.microsoft.com/office/drawing/2014/main" id="{49297B7E-6054-F94A-9D40-23C5DEF8B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0390" y="4884842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AutoShape 149">
            <a:extLst>
              <a:ext uri="{FF2B5EF4-FFF2-40B4-BE49-F238E27FC236}">
                <a16:creationId xmlns:a16="http://schemas.microsoft.com/office/drawing/2014/main" id="{12CE002B-987A-4C46-9443-29DE24C39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0390" y="5150293"/>
            <a:ext cx="152400" cy="152400"/>
          </a:xfrm>
          <a:prstGeom prst="diamond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55" name="Text Box 63">
            <a:extLst>
              <a:ext uri="{FF2B5EF4-FFF2-40B4-BE49-F238E27FC236}">
                <a16:creationId xmlns:a16="http://schemas.microsoft.com/office/drawing/2014/main" id="{80D84453-B343-4E47-9FB8-ADEE942C9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1708" y="165024"/>
            <a:ext cx="3251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Help/Hinder Analysis</a:t>
            </a:r>
          </a:p>
        </p:txBody>
      </p:sp>
    </p:spTree>
    <p:extLst>
      <p:ext uri="{BB962C8B-B14F-4D97-AF65-F5344CB8AC3E}">
        <p14:creationId xmlns:p14="http://schemas.microsoft.com/office/powerpoint/2010/main" val="4995649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B4B4E74-0E3D-F941-A320-66AAD0C8FF6E}"/>
              </a:ext>
            </a:extLst>
          </p:cNvPr>
          <p:cNvSpPr txBox="1"/>
          <p:nvPr/>
        </p:nvSpPr>
        <p:spPr>
          <a:xfrm>
            <a:off x="3531771" y="219656"/>
            <a:ext cx="5155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FD Cue Analysis Take-Aways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8830B3-7528-9443-B940-1690A54C80FF}"/>
              </a:ext>
            </a:extLst>
          </p:cNvPr>
          <p:cNvSpPr txBox="1"/>
          <p:nvPr/>
        </p:nvSpPr>
        <p:spPr>
          <a:xfrm>
            <a:off x="1724750" y="1361525"/>
            <a:ext cx="94394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Offers a thorough review of how well the flight deck effects and procedures support identifying and performing the appropriate actions.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Does not assign an error probability but a back door to quantitative analysis.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Unlike HRA, allows for consideration of wrong diagnosis and intentional deviations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Provides essential function of identifying design weaknesses.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9FBDDCA-916E-EE4C-A224-6CF740A83328}"/>
              </a:ext>
            </a:extLst>
          </p:cNvPr>
          <p:cNvSpPr/>
          <p:nvPr/>
        </p:nvSpPr>
        <p:spPr>
          <a:xfrm flipH="1">
            <a:off x="1531490" y="1467852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814FB622-CB04-0D4E-B97D-97535763C012}"/>
              </a:ext>
            </a:extLst>
          </p:cNvPr>
          <p:cNvSpPr/>
          <p:nvPr/>
        </p:nvSpPr>
        <p:spPr>
          <a:xfrm flipH="1">
            <a:off x="1531490" y="2396426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BC3C12A0-31BA-C441-82A8-5B8E38B5F3BF}"/>
              </a:ext>
            </a:extLst>
          </p:cNvPr>
          <p:cNvSpPr/>
          <p:nvPr/>
        </p:nvSpPr>
        <p:spPr>
          <a:xfrm flipH="1">
            <a:off x="1531490" y="2995390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2" name="Diamond 11">
            <a:extLst>
              <a:ext uri="{FF2B5EF4-FFF2-40B4-BE49-F238E27FC236}">
                <a16:creationId xmlns:a16="http://schemas.microsoft.com/office/drawing/2014/main" id="{EB58F845-976E-EB45-96E8-123469651670}"/>
              </a:ext>
            </a:extLst>
          </p:cNvPr>
          <p:cNvSpPr/>
          <p:nvPr/>
        </p:nvSpPr>
        <p:spPr>
          <a:xfrm flipH="1">
            <a:off x="1531490" y="3615627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1" name="Snip Single Corner Rectangle 10"/>
          <p:cNvSpPr/>
          <p:nvPr/>
        </p:nvSpPr>
        <p:spPr>
          <a:xfrm>
            <a:off x="-9053" y="6448424"/>
            <a:ext cx="3427342" cy="409576"/>
          </a:xfrm>
          <a:prstGeom prst="snip1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8" y="6515099"/>
            <a:ext cx="285750" cy="2762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85867" y="6516885"/>
            <a:ext cx="3041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Ask a question using the button below</a:t>
            </a:r>
            <a:endParaRPr lang="en-US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70424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B4B4E74-0E3D-F941-A320-66AAD0C8FF6E}"/>
              </a:ext>
            </a:extLst>
          </p:cNvPr>
          <p:cNvSpPr txBox="1"/>
          <p:nvPr/>
        </p:nvSpPr>
        <p:spPr>
          <a:xfrm>
            <a:off x="3995582" y="219656"/>
            <a:ext cx="4227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Big Picture Take-Aways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8830B3-7528-9443-B940-1690A54C80FF}"/>
              </a:ext>
            </a:extLst>
          </p:cNvPr>
          <p:cNvSpPr txBox="1"/>
          <p:nvPr/>
        </p:nvSpPr>
        <p:spPr>
          <a:xfrm>
            <a:off x="1831077" y="1318995"/>
            <a:ext cx="91204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In complex, engineered systems, there is a legacy of SS-SI that has slowly evolved over the years ( . . . except for engines).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System operators strive to push beyond the system interface (finish the design) and the procedures to understand system state (or operational consequences).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A close look at several cases shows that the flight deck effects presented to pilots can place a large burden on the flight crew.   We need to change the language of the interface to be more compatible with operations.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We should be designing an interface that: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   - presents system state and operational objectives more clearly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   - supports both RB and KB performance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9FBDDCA-916E-EE4C-A224-6CF740A83328}"/>
              </a:ext>
            </a:extLst>
          </p:cNvPr>
          <p:cNvSpPr/>
          <p:nvPr/>
        </p:nvSpPr>
        <p:spPr>
          <a:xfrm flipH="1">
            <a:off x="1636046" y="1425322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814FB622-CB04-0D4E-B97D-97535763C012}"/>
              </a:ext>
            </a:extLst>
          </p:cNvPr>
          <p:cNvSpPr/>
          <p:nvPr/>
        </p:nvSpPr>
        <p:spPr>
          <a:xfrm flipH="1">
            <a:off x="1636046" y="2353896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BC3C12A0-31BA-C441-82A8-5B8E38B5F3BF}"/>
              </a:ext>
            </a:extLst>
          </p:cNvPr>
          <p:cNvSpPr/>
          <p:nvPr/>
        </p:nvSpPr>
        <p:spPr>
          <a:xfrm flipH="1">
            <a:off x="1636046" y="3247345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0B2031DB-EE6C-7E4E-BBFC-46C592E54AD0}"/>
              </a:ext>
            </a:extLst>
          </p:cNvPr>
          <p:cNvSpPr/>
          <p:nvPr/>
        </p:nvSpPr>
        <p:spPr>
          <a:xfrm flipH="1">
            <a:off x="1636046" y="4484273"/>
            <a:ext cx="168442" cy="168442"/>
          </a:xfrm>
          <a:prstGeom prst="diamond">
            <a:avLst/>
          </a:prstGeom>
          <a:solidFill>
            <a:srgbClr val="009343"/>
          </a:solidFill>
          <a:ln>
            <a:solidFill>
              <a:srgbClr val="009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2" name="Snip Single Corner Rectangle 11"/>
          <p:cNvSpPr/>
          <p:nvPr/>
        </p:nvSpPr>
        <p:spPr>
          <a:xfrm>
            <a:off x="-9053" y="6448424"/>
            <a:ext cx="3427342" cy="409576"/>
          </a:xfrm>
          <a:prstGeom prst="snip1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8" y="6515099"/>
            <a:ext cx="285750" cy="2762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85867" y="6516885"/>
            <a:ext cx="3041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Ask a question using the button below</a:t>
            </a:r>
            <a:endParaRPr lang="en-US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03407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747400-k59811">
            <a:extLst>
              <a:ext uri="{FF2B5EF4-FFF2-40B4-BE49-F238E27FC236}">
                <a16:creationId xmlns:a16="http://schemas.microsoft.com/office/drawing/2014/main" id="{ECC6680D-407B-5D46-9D3C-E1D019A5F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716" y="0"/>
            <a:ext cx="9144000" cy="606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5EF71AC3-4896-A94F-8C83-0A91FF6D8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7354" y="0"/>
            <a:ext cx="52927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4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Thanks for your time!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3909" y="6214768"/>
            <a:ext cx="2639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latin typeface="+mn-lt"/>
              </a:rPr>
              <a:t>Available for on-demand viewing</a:t>
            </a:r>
            <a:br>
              <a:rPr lang="en-US" sz="1400" b="1" dirty="0" smtClean="0">
                <a:latin typeface="+mn-lt"/>
              </a:rPr>
            </a:br>
            <a:r>
              <a:rPr lang="en-US" sz="1400" b="1" dirty="0" smtClean="0">
                <a:latin typeface="+mn-lt"/>
                <a:hlinkClick r:id="rId3"/>
              </a:rPr>
              <a:t>https://nescacademy.nasa.gov</a:t>
            </a:r>
            <a:endParaRPr lang="en-US" sz="1400" b="1" dirty="0"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9" y="5923184"/>
            <a:ext cx="952500" cy="952500"/>
          </a:xfrm>
          <a:prstGeom prst="rect">
            <a:avLst/>
          </a:prstGeom>
        </p:spPr>
      </p:pic>
      <p:sp>
        <p:nvSpPr>
          <p:cNvPr id="6" name="Text Box 5">
            <a:extLst>
              <a:ext uri="{FF2B5EF4-FFF2-40B4-BE49-F238E27FC236}">
                <a16:creationId xmlns:a16="http://schemas.microsoft.com/office/drawing/2014/main" id="{5EF71AC3-4896-A94F-8C83-0A91FF6D8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9746" y="5140021"/>
            <a:ext cx="278794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4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Questions?</a:t>
            </a:r>
            <a:endParaRPr lang="en-US" altLang="en-US" sz="44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4606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827181" y="2909740"/>
            <a:ext cx="3104190" cy="487362"/>
          </a:xfrm>
          <a:prstGeom prst="rect">
            <a:avLst/>
          </a:prstGeom>
        </p:spPr>
        <p:txBody>
          <a:bodyPr>
            <a:normAutofit fontScale="67500" lnSpcReduction="2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4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Back-Up</a:t>
            </a:r>
            <a:endParaRPr lang="en-US" sz="2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2913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FB808B5B-55AC-BB46-BCEC-E3FAE7FB0197}"/>
              </a:ext>
            </a:extLst>
          </p:cNvPr>
          <p:cNvSpPr/>
          <p:nvPr/>
        </p:nvSpPr>
        <p:spPr>
          <a:xfrm>
            <a:off x="3235567" y="1406849"/>
            <a:ext cx="1617786" cy="226944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746976A3-3CE2-EE49-84B8-0A1BA2E870AA}"/>
              </a:ext>
            </a:extLst>
          </p:cNvPr>
          <p:cNvSpPr/>
          <p:nvPr/>
        </p:nvSpPr>
        <p:spPr>
          <a:xfrm>
            <a:off x="5427781" y="4450641"/>
            <a:ext cx="1175639" cy="6214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EDFC4775-11B1-914F-A208-20F4FB820488}"/>
              </a:ext>
            </a:extLst>
          </p:cNvPr>
          <p:cNvSpPr/>
          <p:nvPr/>
        </p:nvSpPr>
        <p:spPr>
          <a:xfrm>
            <a:off x="7092900" y="2118362"/>
            <a:ext cx="1995601" cy="6214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99AA24-C7DB-EB42-A2D3-7F4E04D870DB}"/>
              </a:ext>
            </a:extLst>
          </p:cNvPr>
          <p:cNvSpPr txBox="1"/>
          <p:nvPr/>
        </p:nvSpPr>
        <p:spPr>
          <a:xfrm>
            <a:off x="3785406" y="1756362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Design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C0FC8D-530E-CA4B-B1E2-E338B52508DB}"/>
              </a:ext>
            </a:extLst>
          </p:cNvPr>
          <p:cNvSpPr txBox="1"/>
          <p:nvPr/>
        </p:nvSpPr>
        <p:spPr>
          <a:xfrm>
            <a:off x="5415671" y="4438918"/>
            <a:ext cx="1197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Feedback</a:t>
            </a:r>
          </a:p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Design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2487EB-8451-964F-8C2C-43FDE5772231}"/>
              </a:ext>
            </a:extLst>
          </p:cNvPr>
          <p:cNvSpPr txBox="1"/>
          <p:nvPr/>
        </p:nvSpPr>
        <p:spPr>
          <a:xfrm>
            <a:off x="3721286" y="2271513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Develop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32EE6E-9C24-D44B-8AD7-F9748A6B9EC0}"/>
              </a:ext>
            </a:extLst>
          </p:cNvPr>
          <p:cNvSpPr txBox="1"/>
          <p:nvPr/>
        </p:nvSpPr>
        <p:spPr>
          <a:xfrm>
            <a:off x="9546026" y="1908817"/>
            <a:ext cx="21018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System Performance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13DC0A-B9E7-194F-8F0E-608113675608}"/>
              </a:ext>
            </a:extLst>
          </p:cNvPr>
          <p:cNvSpPr txBox="1"/>
          <p:nvPr/>
        </p:nvSpPr>
        <p:spPr>
          <a:xfrm>
            <a:off x="3118967" y="182307"/>
            <a:ext cx="5981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 Role of HF in the Operation of Complex Systems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A20380-5F47-3845-9E71-AA5B9C1B453A}"/>
              </a:ext>
            </a:extLst>
          </p:cNvPr>
          <p:cNvSpPr txBox="1"/>
          <p:nvPr/>
        </p:nvSpPr>
        <p:spPr>
          <a:xfrm>
            <a:off x="3695637" y="2774941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Evaluate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492FD9-985F-B349-9B90-E29534A6F256}"/>
              </a:ext>
            </a:extLst>
          </p:cNvPr>
          <p:cNvSpPr txBox="1"/>
          <p:nvPr/>
        </p:nvSpPr>
        <p:spPr>
          <a:xfrm>
            <a:off x="3811054" y="3266647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Certify</a:t>
            </a:r>
          </a:p>
        </p:txBody>
      </p:sp>
      <p:sp>
        <p:nvSpPr>
          <p:cNvPr id="10" name="Down Arrow 9">
            <a:extLst>
              <a:ext uri="{FF2B5EF4-FFF2-40B4-BE49-F238E27FC236}">
                <a16:creationId xmlns:a16="http://schemas.microsoft.com/office/drawing/2014/main" id="{04DDEAA6-C0EA-3C40-BB20-B2C4883E5CC6}"/>
              </a:ext>
            </a:extLst>
          </p:cNvPr>
          <p:cNvSpPr/>
          <p:nvPr/>
        </p:nvSpPr>
        <p:spPr>
          <a:xfrm>
            <a:off x="4201642" y="2106580"/>
            <a:ext cx="70339" cy="2096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BC4A435-D241-5A48-8A2E-592615F3C241}"/>
              </a:ext>
            </a:extLst>
          </p:cNvPr>
          <p:cNvSpPr/>
          <p:nvPr/>
        </p:nvSpPr>
        <p:spPr>
          <a:xfrm>
            <a:off x="4201642" y="2608521"/>
            <a:ext cx="70339" cy="2096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>
            <a:extLst>
              <a:ext uri="{FF2B5EF4-FFF2-40B4-BE49-F238E27FC236}">
                <a16:creationId xmlns:a16="http://schemas.microsoft.com/office/drawing/2014/main" id="{DE8FCE01-EDAC-7F43-B048-B414F0F8C4B2}"/>
              </a:ext>
            </a:extLst>
          </p:cNvPr>
          <p:cNvSpPr/>
          <p:nvPr/>
        </p:nvSpPr>
        <p:spPr>
          <a:xfrm>
            <a:off x="4201642" y="3110462"/>
            <a:ext cx="70339" cy="2096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rved Left Arrow 12">
            <a:extLst>
              <a:ext uri="{FF2B5EF4-FFF2-40B4-BE49-F238E27FC236}">
                <a16:creationId xmlns:a16="http://schemas.microsoft.com/office/drawing/2014/main" id="{09076E67-A5DF-3E48-91AF-B911B05CBBE9}"/>
              </a:ext>
            </a:extLst>
          </p:cNvPr>
          <p:cNvSpPr/>
          <p:nvPr/>
        </p:nvSpPr>
        <p:spPr>
          <a:xfrm flipH="1" flipV="1">
            <a:off x="3410866" y="1849411"/>
            <a:ext cx="289009" cy="114696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1F36DE-3757-D94B-90EE-3D7510CE9AD8}"/>
              </a:ext>
            </a:extLst>
          </p:cNvPr>
          <p:cNvSpPr txBox="1"/>
          <p:nvPr/>
        </p:nvSpPr>
        <p:spPr>
          <a:xfrm>
            <a:off x="7189115" y="2246521"/>
            <a:ext cx="1851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Operate System</a:t>
            </a:r>
          </a:p>
        </p:txBody>
      </p:sp>
      <p:sp>
        <p:nvSpPr>
          <p:cNvPr id="17" name="Bent Arrow 16">
            <a:extLst>
              <a:ext uri="{FF2B5EF4-FFF2-40B4-BE49-F238E27FC236}">
                <a16:creationId xmlns:a16="http://schemas.microsoft.com/office/drawing/2014/main" id="{D2AB03F0-EA89-1445-BADF-1A0481029374}"/>
              </a:ext>
            </a:extLst>
          </p:cNvPr>
          <p:cNvSpPr/>
          <p:nvPr/>
        </p:nvSpPr>
        <p:spPr>
          <a:xfrm rot="15436965">
            <a:off x="4660625" y="4496539"/>
            <a:ext cx="834434" cy="19698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Bent Arrow 19">
            <a:extLst>
              <a:ext uri="{FF2B5EF4-FFF2-40B4-BE49-F238E27FC236}">
                <a16:creationId xmlns:a16="http://schemas.microsoft.com/office/drawing/2014/main" id="{1CA35E8C-AF36-D545-92C2-67D17C91F1DA}"/>
              </a:ext>
            </a:extLst>
          </p:cNvPr>
          <p:cNvSpPr/>
          <p:nvPr/>
        </p:nvSpPr>
        <p:spPr>
          <a:xfrm rot="11811800">
            <a:off x="6840198" y="4172967"/>
            <a:ext cx="175846" cy="87923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4" name="Down Arrow 23">
            <a:extLst>
              <a:ext uri="{FF2B5EF4-FFF2-40B4-BE49-F238E27FC236}">
                <a16:creationId xmlns:a16="http://schemas.microsoft.com/office/drawing/2014/main" id="{1EAE2D40-392D-8546-ADC8-A2059EBBEC48}"/>
              </a:ext>
            </a:extLst>
          </p:cNvPr>
          <p:cNvSpPr/>
          <p:nvPr/>
        </p:nvSpPr>
        <p:spPr>
          <a:xfrm rot="16200000">
            <a:off x="5959277" y="1915695"/>
            <a:ext cx="109761" cy="9828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F6A16B4-1BAB-394F-BE2A-3F1098D94691}"/>
              </a:ext>
            </a:extLst>
          </p:cNvPr>
          <p:cNvSpPr txBox="1"/>
          <p:nvPr/>
        </p:nvSpPr>
        <p:spPr>
          <a:xfrm>
            <a:off x="1063036" y="1145239"/>
            <a:ext cx="10502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Flight deck</a:t>
            </a:r>
          </a:p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537C061-3D04-AF4D-A055-EBD0A40EDA68}"/>
              </a:ext>
            </a:extLst>
          </p:cNvPr>
          <p:cNvSpPr txBox="1"/>
          <p:nvPr/>
        </p:nvSpPr>
        <p:spPr>
          <a:xfrm>
            <a:off x="634634" y="1539707"/>
            <a:ext cx="1109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Operational</a:t>
            </a:r>
          </a:p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procedures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40DE238-FCFA-1149-B898-3B9874E82F41}"/>
              </a:ext>
            </a:extLst>
          </p:cNvPr>
          <p:cNvSpPr txBox="1"/>
          <p:nvPr/>
        </p:nvSpPr>
        <p:spPr>
          <a:xfrm>
            <a:off x="1051879" y="1984911"/>
            <a:ext cx="889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Operator</a:t>
            </a:r>
          </a:p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training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1234DBC-708A-2A4A-AA24-26BADB83AFB1}"/>
              </a:ext>
            </a:extLst>
          </p:cNvPr>
          <p:cNvCxnSpPr>
            <a:endCxn id="25" idx="3"/>
          </p:cNvCxnSpPr>
          <p:nvPr/>
        </p:nvCxnSpPr>
        <p:spPr>
          <a:xfrm flipH="1" flipV="1">
            <a:off x="2113324" y="1406849"/>
            <a:ext cx="1122243" cy="4887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F4102D1-B713-9149-AE46-940009DFE69A}"/>
              </a:ext>
            </a:extLst>
          </p:cNvPr>
          <p:cNvCxnSpPr>
            <a:cxnSpLocks/>
            <a:endCxn id="26" idx="3"/>
          </p:cNvCxnSpPr>
          <p:nvPr/>
        </p:nvCxnSpPr>
        <p:spPr>
          <a:xfrm flipH="1" flipV="1">
            <a:off x="1744232" y="1801317"/>
            <a:ext cx="1482850" cy="843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BEEAF79-B975-DF46-9CB2-F2B058914898}"/>
              </a:ext>
            </a:extLst>
          </p:cNvPr>
          <p:cNvCxnSpPr>
            <a:cxnSpLocks/>
            <a:endCxn id="27" idx="3"/>
          </p:cNvCxnSpPr>
          <p:nvPr/>
        </p:nvCxnSpPr>
        <p:spPr>
          <a:xfrm flipH="1">
            <a:off x="1941866" y="1895625"/>
            <a:ext cx="1285216" cy="350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B40672DE-EDCD-B948-AD61-4A130A25E291}"/>
              </a:ext>
            </a:extLst>
          </p:cNvPr>
          <p:cNvSpPr txBox="1"/>
          <p:nvPr/>
        </p:nvSpPr>
        <p:spPr>
          <a:xfrm>
            <a:off x="9482707" y="2300849"/>
            <a:ext cx="22284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Operator Performance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CC189F5-061D-B34F-A3B8-7DBA2159998E}"/>
              </a:ext>
            </a:extLst>
          </p:cNvPr>
          <p:cNvSpPr txBox="1"/>
          <p:nvPr/>
        </p:nvSpPr>
        <p:spPr>
          <a:xfrm>
            <a:off x="9626977" y="2692880"/>
            <a:ext cx="19399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Non-normal Events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01446B0-25F0-1341-9028-46870DA2E762}"/>
              </a:ext>
            </a:extLst>
          </p:cNvPr>
          <p:cNvSpPr txBox="1"/>
          <p:nvPr/>
        </p:nvSpPr>
        <p:spPr>
          <a:xfrm>
            <a:off x="8832529" y="3144273"/>
            <a:ext cx="13003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Assess Risk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F01055D-DF8F-8E42-A8B6-84A9F60695AD}"/>
              </a:ext>
            </a:extLst>
          </p:cNvPr>
          <p:cNvSpPr txBox="1"/>
          <p:nvPr/>
        </p:nvSpPr>
        <p:spPr>
          <a:xfrm>
            <a:off x="9534869" y="1376071"/>
            <a:ext cx="2124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Document / Analyze /</a:t>
            </a:r>
          </a:p>
          <a:p>
            <a:pPr algn="ctr"/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Understand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CC33E9C-C8D8-D444-A96B-1AAC71C9B7D9}"/>
              </a:ext>
            </a:extLst>
          </p:cNvPr>
          <p:cNvSpPr txBox="1"/>
          <p:nvPr/>
        </p:nvSpPr>
        <p:spPr>
          <a:xfrm>
            <a:off x="2792898" y="5545741"/>
            <a:ext cx="229421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Operating Environment</a:t>
            </a:r>
          </a:p>
          <a:p>
            <a:pPr algn="ctr"/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(including changes)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62888BF-746C-D847-8F69-98189F854DDC}"/>
              </a:ext>
            </a:extLst>
          </p:cNvPr>
          <p:cNvSpPr txBox="1"/>
          <p:nvPr/>
        </p:nvSpPr>
        <p:spPr>
          <a:xfrm>
            <a:off x="2700358" y="5159579"/>
            <a:ext cx="22885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Unexpected Tech Uses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30CD1CF-1D46-584A-A713-711D024F384A}"/>
              </a:ext>
            </a:extLst>
          </p:cNvPr>
          <p:cNvSpPr txBox="1"/>
          <p:nvPr/>
        </p:nvSpPr>
        <p:spPr>
          <a:xfrm>
            <a:off x="2869329" y="4280974"/>
            <a:ext cx="19543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Improving Operator</a:t>
            </a:r>
          </a:p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Performance /</a:t>
            </a:r>
          </a:p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Reduce Burden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F137A69-4221-504D-A1A8-8EE408782D7D}"/>
              </a:ext>
            </a:extLst>
          </p:cNvPr>
          <p:cNvSpPr txBox="1"/>
          <p:nvPr/>
        </p:nvSpPr>
        <p:spPr>
          <a:xfrm>
            <a:off x="5108037" y="5268048"/>
            <a:ext cx="18373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Risk Management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CA5DFD1-8EEE-9445-A62E-5A0AF2073D6B}"/>
              </a:ext>
            </a:extLst>
          </p:cNvPr>
          <p:cNvSpPr txBox="1"/>
          <p:nvPr/>
        </p:nvSpPr>
        <p:spPr>
          <a:xfrm>
            <a:off x="5131278" y="5639788"/>
            <a:ext cx="17908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Economic Drivers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C1394EA-4613-1B49-9745-6840C2E9F7F7}"/>
              </a:ext>
            </a:extLst>
          </p:cNvPr>
          <p:cNvSpPr txBox="1"/>
          <p:nvPr/>
        </p:nvSpPr>
        <p:spPr>
          <a:xfrm>
            <a:off x="1191213" y="2945123"/>
            <a:ext cx="18357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Human Performance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Human Reliability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734C6AF4-AFA9-E14C-B8E1-779FA93641FB}"/>
              </a:ext>
            </a:extLst>
          </p:cNvPr>
          <p:cNvCxnSpPr>
            <a:cxnSpLocks/>
            <a:endCxn id="52" idx="3"/>
          </p:cNvCxnSpPr>
          <p:nvPr/>
        </p:nvCxnSpPr>
        <p:spPr>
          <a:xfrm flipH="1">
            <a:off x="3026972" y="3093791"/>
            <a:ext cx="758434" cy="112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E3B853AF-380B-E340-BE51-64D63DDDE810}"/>
              </a:ext>
            </a:extLst>
          </p:cNvPr>
          <p:cNvSpPr txBox="1"/>
          <p:nvPr/>
        </p:nvSpPr>
        <p:spPr>
          <a:xfrm>
            <a:off x="3343787" y="6147346"/>
            <a:ext cx="14013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HF Principles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24F30A2-B542-F148-81FF-95A6D0ED0A6D}"/>
              </a:ext>
            </a:extLst>
          </p:cNvPr>
          <p:cNvSpPr txBox="1"/>
          <p:nvPr/>
        </p:nvSpPr>
        <p:spPr>
          <a:xfrm>
            <a:off x="4823710" y="6011528"/>
            <a:ext cx="20185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Knowledge of Users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FBC793-52CE-0F43-AD1F-B9EEE513A8DC}"/>
              </a:ext>
            </a:extLst>
          </p:cNvPr>
          <p:cNvSpPr txBox="1"/>
          <p:nvPr/>
        </p:nvSpPr>
        <p:spPr>
          <a:xfrm>
            <a:off x="9534869" y="3687587"/>
            <a:ext cx="20874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What fails? How? Why?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What saves the day?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BCBACFE-FF1A-4F47-AC37-586BFC62134A}"/>
              </a:ext>
            </a:extLst>
          </p:cNvPr>
          <p:cNvSpPr txBox="1"/>
          <p:nvPr/>
        </p:nvSpPr>
        <p:spPr>
          <a:xfrm>
            <a:off x="3779478" y="1510509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09B29580-A6C9-AC4D-B3FE-9510003A6356}"/>
              </a:ext>
            </a:extLst>
          </p:cNvPr>
          <p:cNvCxnSpPr>
            <a:cxnSpLocks/>
            <a:stCxn id="41" idx="3"/>
            <a:endCxn id="48" idx="0"/>
          </p:cNvCxnSpPr>
          <p:nvPr/>
        </p:nvCxnSpPr>
        <p:spPr>
          <a:xfrm>
            <a:off x="10132885" y="3313550"/>
            <a:ext cx="445700" cy="374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3C4516E5-275F-3245-86B0-881A130E3489}"/>
              </a:ext>
            </a:extLst>
          </p:cNvPr>
          <p:cNvSpPr/>
          <p:nvPr/>
        </p:nvSpPr>
        <p:spPr>
          <a:xfrm>
            <a:off x="5092919" y="959064"/>
            <a:ext cx="2108269" cy="6214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145D0C2-1697-6747-AFDA-B6670B3D8FC2}"/>
              </a:ext>
            </a:extLst>
          </p:cNvPr>
          <p:cNvSpPr txBox="1"/>
          <p:nvPr/>
        </p:nvSpPr>
        <p:spPr>
          <a:xfrm>
            <a:off x="5092919" y="970903"/>
            <a:ext cx="2108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Operator Selection</a:t>
            </a:r>
          </a:p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Training</a:t>
            </a:r>
          </a:p>
        </p:txBody>
      </p:sp>
      <p:sp>
        <p:nvSpPr>
          <p:cNvPr id="56" name="Bent Arrow 55">
            <a:extLst>
              <a:ext uri="{FF2B5EF4-FFF2-40B4-BE49-F238E27FC236}">
                <a16:creationId xmlns:a16="http://schemas.microsoft.com/office/drawing/2014/main" id="{52B0867F-9B8C-724F-92E3-AD2D358450E2}"/>
              </a:ext>
            </a:extLst>
          </p:cNvPr>
          <p:cNvSpPr/>
          <p:nvPr/>
        </p:nvSpPr>
        <p:spPr>
          <a:xfrm rot="10800000" flipH="1">
            <a:off x="6244113" y="1681149"/>
            <a:ext cx="181635" cy="574319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5171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EE3872-F8EC-3B44-840E-A746BECDE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727" y="1796971"/>
            <a:ext cx="6115291" cy="458646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1F0C31-2074-F145-9BF5-69684F88A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049" y="415222"/>
            <a:ext cx="4844569" cy="644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2088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33EEA8-DA0E-1640-9993-6EB049D87EDB}"/>
              </a:ext>
            </a:extLst>
          </p:cNvPr>
          <p:cNvSpPr txBox="1"/>
          <p:nvPr/>
        </p:nvSpPr>
        <p:spPr>
          <a:xfrm>
            <a:off x="429215" y="339240"/>
            <a:ext cx="49390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Humans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(system users/operators)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are adaptive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 can give them a system/training/procedures but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they will not do what you expect them to do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Support skilled performance; Anticipate and manage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weaknesses.    What is skilled perf?</a:t>
            </a:r>
          </a:p>
        </p:txBody>
      </p:sp>
      <p:sp>
        <p:nvSpPr>
          <p:cNvPr id="3" name="Down Arrow 2">
            <a:extLst>
              <a:ext uri="{FF2B5EF4-FFF2-40B4-BE49-F238E27FC236}">
                <a16:creationId xmlns:a16="http://schemas.microsoft.com/office/drawing/2014/main" id="{B5BF07AD-B7EF-5C4E-BDBD-2EABC6530D5E}"/>
              </a:ext>
            </a:extLst>
          </p:cNvPr>
          <p:cNvSpPr/>
          <p:nvPr/>
        </p:nvSpPr>
        <p:spPr>
          <a:xfrm>
            <a:off x="1688129" y="1662679"/>
            <a:ext cx="93784" cy="2813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1CD296-077F-4749-B8AA-957EAE5D6538}"/>
              </a:ext>
            </a:extLst>
          </p:cNvPr>
          <p:cNvSpPr txBox="1"/>
          <p:nvPr/>
        </p:nvSpPr>
        <p:spPr>
          <a:xfrm>
            <a:off x="429215" y="1936311"/>
            <a:ext cx="55354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Finishing the design work (and insights into monitoring)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activities observed; focus on monitoring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monitoring as problem solving (more observable)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transition from old to new:  display management/overview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51D22D-B879-6B4C-9248-01AAEAA831A5}"/>
              </a:ext>
            </a:extLst>
          </p:cNvPr>
          <p:cNvSpPr txBox="1"/>
          <p:nvPr/>
        </p:nvSpPr>
        <p:spPr>
          <a:xfrm>
            <a:off x="429215" y="3275361"/>
            <a:ext cx="525163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Procedures:  prescription vs decision aid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malicious procedural compliance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Emilie’s work in NPP: actions to support 2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objec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Av cases in which you had to do something other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than follow EICAS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- unreliable airspeed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 - 6 EICAS messages but ENG FAIL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KB perf happens; need to support it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can move to ACM here (inherent problems with strings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of actions tied to individual failures)</a:t>
            </a:r>
          </a:p>
        </p:txBody>
      </p:sp>
      <p:sp>
        <p:nvSpPr>
          <p:cNvPr id="6" name="Down Arrow 5">
            <a:extLst>
              <a:ext uri="{FF2B5EF4-FFF2-40B4-BE49-F238E27FC236}">
                <a16:creationId xmlns:a16="http://schemas.microsoft.com/office/drawing/2014/main" id="{A460B024-0A6A-F949-A22E-9143192BE243}"/>
              </a:ext>
            </a:extLst>
          </p:cNvPr>
          <p:cNvSpPr/>
          <p:nvPr/>
        </p:nvSpPr>
        <p:spPr>
          <a:xfrm>
            <a:off x="1688130" y="3022551"/>
            <a:ext cx="93784" cy="2813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0E166A-92D6-F54B-B6FD-8159A848F956}"/>
              </a:ext>
            </a:extLst>
          </p:cNvPr>
          <p:cNvSpPr txBox="1"/>
          <p:nvPr/>
        </p:nvSpPr>
        <p:spPr>
          <a:xfrm>
            <a:off x="6574403" y="339240"/>
            <a:ext cx="56573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How well can you manage human behavior?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What are the cues in the environment?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How much can we expect humans to reliably not follow cues</a:t>
            </a:r>
          </a:p>
        </p:txBody>
      </p:sp>
      <p:sp>
        <p:nvSpPr>
          <p:cNvPr id="8" name="Down Arrow 7">
            <a:extLst>
              <a:ext uri="{FF2B5EF4-FFF2-40B4-BE49-F238E27FC236}">
                <a16:creationId xmlns:a16="http://schemas.microsoft.com/office/drawing/2014/main" id="{1150B1B0-CF89-454A-BBC1-25C4F424C67D}"/>
              </a:ext>
            </a:extLst>
          </p:cNvPr>
          <p:cNvSpPr/>
          <p:nvPr/>
        </p:nvSpPr>
        <p:spPr>
          <a:xfrm>
            <a:off x="7373827" y="1182036"/>
            <a:ext cx="93784" cy="2813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3B58BE5-EDFE-E941-B611-5835ED4B1CC9}"/>
              </a:ext>
            </a:extLst>
          </p:cNvPr>
          <p:cNvSpPr txBox="1"/>
          <p:nvPr/>
        </p:nvSpPr>
        <p:spPr>
          <a:xfrm>
            <a:off x="6562689" y="1520851"/>
            <a:ext cx="27943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Helios, as an example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invalid airspeed has no cue</a:t>
            </a:r>
          </a:p>
        </p:txBody>
      </p:sp>
      <p:sp>
        <p:nvSpPr>
          <p:cNvPr id="12" name="Down Arrow 11">
            <a:extLst>
              <a:ext uri="{FF2B5EF4-FFF2-40B4-BE49-F238E27FC236}">
                <a16:creationId xmlns:a16="http://schemas.microsoft.com/office/drawing/2014/main" id="{95437EAE-83E9-E145-AE33-FB5C4579D2B7}"/>
              </a:ext>
            </a:extLst>
          </p:cNvPr>
          <p:cNvSpPr/>
          <p:nvPr/>
        </p:nvSpPr>
        <p:spPr>
          <a:xfrm>
            <a:off x="7373828" y="2178499"/>
            <a:ext cx="93784" cy="2813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159C37-4D7C-8146-9DC3-CD1854DC4A67}"/>
              </a:ext>
            </a:extLst>
          </p:cNvPr>
          <p:cNvSpPr txBox="1"/>
          <p:nvPr/>
        </p:nvSpPr>
        <p:spPr>
          <a:xfrm>
            <a:off x="6562689" y="2441450"/>
            <a:ext cx="41072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CREW as a tool to identify cues 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Air France 447 and unreliable airspeed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HX bypass valve; assumptions about pilot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C04AF7-3475-2B43-8A4B-02F1A69D3B62}"/>
              </a:ext>
            </a:extLst>
          </p:cNvPr>
          <p:cNvSpPr txBox="1"/>
          <p:nvPr/>
        </p:nvSpPr>
        <p:spPr>
          <a:xfrm>
            <a:off x="429215" y="5921858"/>
            <a:ext cx="44390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SO, expectation to follow procedure . . . . but</a:t>
            </a:r>
          </a:p>
          <a:p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how well does interface support that procedure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6129414-9330-654B-AFA5-00061818FC61}"/>
              </a:ext>
            </a:extLst>
          </p:cNvPr>
          <p:cNvCxnSpPr>
            <a:cxnSpLocks/>
            <a:stCxn id="14" idx="3"/>
            <a:endCxn id="7" idx="1"/>
          </p:cNvCxnSpPr>
          <p:nvPr/>
        </p:nvCxnSpPr>
        <p:spPr>
          <a:xfrm flipV="1">
            <a:off x="4868251" y="754739"/>
            <a:ext cx="1706152" cy="54595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C2B7112-6E23-DA4B-8D99-EACAB3C4DDA1}"/>
              </a:ext>
            </a:extLst>
          </p:cNvPr>
          <p:cNvSpPr txBox="1"/>
          <p:nvPr/>
        </p:nvSpPr>
        <p:spPr>
          <a:xfrm>
            <a:off x="6562688" y="3578243"/>
            <a:ext cx="49787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CREW as effective tool in looking at human reliability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backing off of assigning a value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allows you to look at errors of commission (BIG)</a:t>
            </a:r>
          </a:p>
        </p:txBody>
      </p:sp>
      <p:sp>
        <p:nvSpPr>
          <p:cNvPr id="20" name="Down Arrow 19">
            <a:extLst>
              <a:ext uri="{FF2B5EF4-FFF2-40B4-BE49-F238E27FC236}">
                <a16:creationId xmlns:a16="http://schemas.microsoft.com/office/drawing/2014/main" id="{D86A0CF1-0DA6-5442-AE45-95B28B3C8AF2}"/>
              </a:ext>
            </a:extLst>
          </p:cNvPr>
          <p:cNvSpPr/>
          <p:nvPr/>
        </p:nvSpPr>
        <p:spPr>
          <a:xfrm>
            <a:off x="7373829" y="3292187"/>
            <a:ext cx="93784" cy="2813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wn Arrow 20">
            <a:extLst>
              <a:ext uri="{FF2B5EF4-FFF2-40B4-BE49-F238E27FC236}">
                <a16:creationId xmlns:a16="http://schemas.microsoft.com/office/drawing/2014/main" id="{D072714B-A32B-0442-985A-F72629C2A44A}"/>
              </a:ext>
            </a:extLst>
          </p:cNvPr>
          <p:cNvSpPr/>
          <p:nvPr/>
        </p:nvSpPr>
        <p:spPr>
          <a:xfrm>
            <a:off x="7373830" y="4476216"/>
            <a:ext cx="93784" cy="2813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3B15BD6-CA9A-0F4D-AB91-68D0CFD5C27E}"/>
              </a:ext>
            </a:extLst>
          </p:cNvPr>
          <p:cNvSpPr txBox="1"/>
          <p:nvPr/>
        </p:nvSpPr>
        <p:spPr>
          <a:xfrm>
            <a:off x="6574403" y="4806969"/>
            <a:ext cx="3860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Importance of quant tools and measures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(engineering world)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5E13C8-F721-BD4C-B7E7-ED417BCA5FBA}"/>
              </a:ext>
            </a:extLst>
          </p:cNvPr>
          <p:cNvSpPr txBox="1"/>
          <p:nvPr/>
        </p:nvSpPr>
        <p:spPr>
          <a:xfrm>
            <a:off x="4922463" y="6162162"/>
            <a:ext cx="11496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Intrinsic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11EA24A-BA76-ED41-A25E-18AC6B68EB1F}"/>
              </a:ext>
            </a:extLst>
          </p:cNvPr>
          <p:cNvSpPr txBox="1"/>
          <p:nvPr/>
        </p:nvSpPr>
        <p:spPr>
          <a:xfrm>
            <a:off x="5937045" y="6162162"/>
            <a:ext cx="9589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Extrinsic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C646EB0-82AB-8D4D-B7DE-71AC914E3712}"/>
              </a:ext>
            </a:extLst>
          </p:cNvPr>
          <p:cNvSpPr txBox="1"/>
          <p:nvPr/>
        </p:nvSpPr>
        <p:spPr>
          <a:xfrm>
            <a:off x="8647091" y="5154669"/>
            <a:ext cx="27638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Example of Training Time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how to predict training time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TTM, # rules,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7E7B923-218F-2742-8176-BB1E69C4AD70}"/>
              </a:ext>
            </a:extLst>
          </p:cNvPr>
          <p:cNvSpPr txBox="1"/>
          <p:nvPr/>
        </p:nvSpPr>
        <p:spPr>
          <a:xfrm>
            <a:off x="8647091" y="6022178"/>
            <a:ext cx="15981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Tool for SD ???</a:t>
            </a:r>
          </a:p>
        </p:txBody>
      </p:sp>
    </p:spTree>
    <p:extLst>
      <p:ext uri="{BB962C8B-B14F-4D97-AF65-F5344CB8AC3E}">
        <p14:creationId xmlns:p14="http://schemas.microsoft.com/office/powerpoint/2010/main" val="6992489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688492-B712-8849-AF1A-7E200956BFBD}"/>
              </a:ext>
            </a:extLst>
          </p:cNvPr>
          <p:cNvSpPr txBox="1"/>
          <p:nvPr/>
        </p:nvSpPr>
        <p:spPr>
          <a:xfrm>
            <a:off x="287655" y="784716"/>
            <a:ext cx="29658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Seeing HF through Operations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96BF12-ADC1-9A47-BFB0-08B204DFC53D}"/>
              </a:ext>
            </a:extLst>
          </p:cNvPr>
          <p:cNvSpPr txBox="1"/>
          <p:nvPr/>
        </p:nvSpPr>
        <p:spPr>
          <a:xfrm>
            <a:off x="287655" y="1123270"/>
            <a:ext cx="776526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Air France 447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 unreliable airspeed  testing of CREW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CREW Heat exchange bypass valve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ANA 737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 no alerting on automation failure  automation issue / added an alert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Flash Air et al   search for SD  work with TNO to build a model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CAST ASA JSAT  alerting?  alerting analysis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- 1996 FAA report  mode confusion  SAFM and evaluation  Plan B display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-diagnose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 presentation of non-normals  airplane capabilities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SAMG  data certainty  unreliable airspeed  change in indications (787 case)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something on procedures?  Boeing upgrade?  Emilie’s study / Kim’s story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     - the Canadian monitoring work?  Kim’s story and finishing the design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ASIAS use for understanding HP; didn’t really work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C8340C-800B-7249-BAB0-7CBD9F9DD6B8}"/>
              </a:ext>
            </a:extLst>
          </p:cNvPr>
          <p:cNvSpPr txBox="1"/>
          <p:nvPr/>
        </p:nvSpPr>
        <p:spPr>
          <a:xfrm>
            <a:off x="2121876" y="4299212"/>
            <a:ext cx="579036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role of the interface &amp; expanding how we evaluate it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   expectations feeding into design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reduce burden on the operator / flight crew (from SS-SI)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assessing risk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documenting human performance (errors . . . safety?)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a toolbox of analysis tools (“human error” as a starting point)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  (maybe mention the idea of “failures in training”)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- managing non-normals (prevalence of system components)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F96D3F-3E32-3449-9E20-C415F73FE1C3}"/>
              </a:ext>
            </a:extLst>
          </p:cNvPr>
          <p:cNvSpPr txBox="1"/>
          <p:nvPr/>
        </p:nvSpPr>
        <p:spPr>
          <a:xfrm>
            <a:off x="8158429" y="946694"/>
            <a:ext cx="401263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Finishing the design / 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Understanding cues for performance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Procedures:  prescription or decision aid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Managing non-normals / developing an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operational language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Assessing Human reliability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(in an engineering world)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Dedicated displays vs flexible workstation 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and the need for an overview display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Ever-expanding set of evaluation issues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(deeper understanding of crew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performance and failures)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Markers of learnability (TTM,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Autoflight solutions</a:t>
            </a:r>
          </a:p>
        </p:txBody>
      </p:sp>
    </p:spTree>
    <p:extLst>
      <p:ext uri="{BB962C8B-B14F-4D97-AF65-F5344CB8AC3E}">
        <p14:creationId xmlns:p14="http://schemas.microsoft.com/office/powerpoint/2010/main" val="4073818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11504</TotalTime>
  <Words>3840</Words>
  <Application>Microsoft Office PowerPoint</Application>
  <PresentationFormat>Widescreen</PresentationFormat>
  <Paragraphs>928</Paragraphs>
  <Slides>42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MS PGothic</vt:lpstr>
      <vt:lpstr>Arial</vt:lpstr>
      <vt:lpstr>Arial Black</vt:lpstr>
      <vt:lpstr>Calibri</vt:lpstr>
      <vt:lpstr>Calibri Light</vt:lpstr>
      <vt:lpstr>Times New Roman</vt:lpstr>
      <vt:lpstr>Wingdings</vt:lpstr>
      <vt:lpstr>ZapfDingbats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Hoffpauir, Daniel L. (LARC-C1)[LAMPS]</cp:lastModifiedBy>
  <cp:revision>137</cp:revision>
  <cp:lastPrinted>2018-04-18T00:39:45Z</cp:lastPrinted>
  <dcterms:created xsi:type="dcterms:W3CDTF">2018-03-28T00:39:11Z</dcterms:created>
  <dcterms:modified xsi:type="dcterms:W3CDTF">2018-05-08T15:23:07Z</dcterms:modified>
</cp:coreProperties>
</file>