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660" r:id="rId2"/>
    <p:sldMasterId id="2147483662" r:id="rId3"/>
  </p:sldMasterIdLst>
  <p:notesMasterIdLst>
    <p:notesMasterId r:id="rId46"/>
  </p:notesMasterIdLst>
  <p:handoutMasterIdLst>
    <p:handoutMasterId r:id="rId47"/>
  </p:handoutMasterIdLst>
  <p:sldIdLst>
    <p:sldId id="370" r:id="rId4"/>
    <p:sldId id="369" r:id="rId5"/>
    <p:sldId id="308" r:id="rId6"/>
    <p:sldId id="363" r:id="rId7"/>
    <p:sldId id="329" r:id="rId8"/>
    <p:sldId id="330" r:id="rId9"/>
    <p:sldId id="331" r:id="rId10"/>
    <p:sldId id="364" r:id="rId11"/>
    <p:sldId id="367" r:id="rId12"/>
    <p:sldId id="368" r:id="rId13"/>
    <p:sldId id="365" r:id="rId14"/>
    <p:sldId id="355" r:id="rId15"/>
    <p:sldId id="357" r:id="rId16"/>
    <p:sldId id="356" r:id="rId17"/>
    <p:sldId id="358" r:id="rId18"/>
    <p:sldId id="332" r:id="rId19"/>
    <p:sldId id="353" r:id="rId20"/>
    <p:sldId id="359" r:id="rId21"/>
    <p:sldId id="333" r:id="rId22"/>
    <p:sldId id="334" r:id="rId23"/>
    <p:sldId id="335" r:id="rId24"/>
    <p:sldId id="341" r:id="rId25"/>
    <p:sldId id="336" r:id="rId26"/>
    <p:sldId id="337" r:id="rId27"/>
    <p:sldId id="338" r:id="rId28"/>
    <p:sldId id="339" r:id="rId29"/>
    <p:sldId id="342" r:id="rId30"/>
    <p:sldId id="343" r:id="rId31"/>
    <p:sldId id="344" r:id="rId32"/>
    <p:sldId id="345" r:id="rId33"/>
    <p:sldId id="346" r:id="rId34"/>
    <p:sldId id="354" r:id="rId35"/>
    <p:sldId id="347" r:id="rId36"/>
    <p:sldId id="348" r:id="rId37"/>
    <p:sldId id="349" r:id="rId38"/>
    <p:sldId id="350" r:id="rId39"/>
    <p:sldId id="351" r:id="rId40"/>
    <p:sldId id="352" r:id="rId41"/>
    <p:sldId id="360" r:id="rId42"/>
    <p:sldId id="362" r:id="rId43"/>
    <p:sldId id="366" r:id="rId44"/>
    <p:sldId id="371" r:id="rId45"/>
  </p:sldIdLst>
  <p:sldSz cx="9144000" cy="6858000" type="screen4x3"/>
  <p:notesSz cx="6858000" cy="9144000"/>
  <p:defaultTextStyle>
    <a:defPPr>
      <a:defRPr lang="en-US"/>
    </a:defPPr>
    <a:lvl1pPr algn="ctr" rtl="0" eaLnBrk="0" fontAlgn="base" hangingPunct="0">
      <a:spcBef>
        <a:spcPct val="0"/>
      </a:spcBef>
      <a:spcAft>
        <a:spcPct val="0"/>
      </a:spcAft>
      <a:defRPr sz="1200" kern="1200">
        <a:solidFill>
          <a:schemeClr val="tx1"/>
        </a:solidFill>
        <a:latin typeface="Times" charset="0"/>
        <a:ea typeface="ＭＳ Ｐゴシック" charset="0"/>
        <a:cs typeface="+mn-cs"/>
      </a:defRPr>
    </a:lvl1pPr>
    <a:lvl2pPr marL="457200" algn="ctr" rtl="0" eaLnBrk="0" fontAlgn="base" hangingPunct="0">
      <a:spcBef>
        <a:spcPct val="0"/>
      </a:spcBef>
      <a:spcAft>
        <a:spcPct val="0"/>
      </a:spcAft>
      <a:defRPr sz="1200" kern="1200">
        <a:solidFill>
          <a:schemeClr val="tx1"/>
        </a:solidFill>
        <a:latin typeface="Times" charset="0"/>
        <a:ea typeface="ＭＳ Ｐゴシック" charset="0"/>
        <a:cs typeface="+mn-cs"/>
      </a:defRPr>
    </a:lvl2pPr>
    <a:lvl3pPr marL="914400" algn="ctr" rtl="0" eaLnBrk="0" fontAlgn="base" hangingPunct="0">
      <a:spcBef>
        <a:spcPct val="0"/>
      </a:spcBef>
      <a:spcAft>
        <a:spcPct val="0"/>
      </a:spcAft>
      <a:defRPr sz="1200" kern="1200">
        <a:solidFill>
          <a:schemeClr val="tx1"/>
        </a:solidFill>
        <a:latin typeface="Times" charset="0"/>
        <a:ea typeface="ＭＳ Ｐゴシック" charset="0"/>
        <a:cs typeface="+mn-cs"/>
      </a:defRPr>
    </a:lvl3pPr>
    <a:lvl4pPr marL="1371600" algn="ctr" rtl="0" eaLnBrk="0" fontAlgn="base" hangingPunct="0">
      <a:spcBef>
        <a:spcPct val="0"/>
      </a:spcBef>
      <a:spcAft>
        <a:spcPct val="0"/>
      </a:spcAft>
      <a:defRPr sz="1200" kern="1200">
        <a:solidFill>
          <a:schemeClr val="tx1"/>
        </a:solidFill>
        <a:latin typeface="Times" charset="0"/>
        <a:ea typeface="ＭＳ Ｐゴシック" charset="0"/>
        <a:cs typeface="+mn-cs"/>
      </a:defRPr>
    </a:lvl4pPr>
    <a:lvl5pPr marL="1828800" algn="ctr" rtl="0" eaLnBrk="0" fontAlgn="base" hangingPunct="0">
      <a:spcBef>
        <a:spcPct val="0"/>
      </a:spcBef>
      <a:spcAft>
        <a:spcPct val="0"/>
      </a:spcAft>
      <a:defRPr sz="1200" kern="1200">
        <a:solidFill>
          <a:schemeClr val="tx1"/>
        </a:solidFill>
        <a:latin typeface="Times" charset="0"/>
        <a:ea typeface="ＭＳ Ｐゴシック" charset="0"/>
        <a:cs typeface="+mn-cs"/>
      </a:defRPr>
    </a:lvl5pPr>
    <a:lvl6pPr marL="2286000" algn="l" defTabSz="457200" rtl="0" eaLnBrk="1" latinLnBrk="0" hangingPunct="1">
      <a:defRPr sz="1200" kern="1200">
        <a:solidFill>
          <a:schemeClr val="tx1"/>
        </a:solidFill>
        <a:latin typeface="Times" charset="0"/>
        <a:ea typeface="ＭＳ Ｐゴシック" charset="0"/>
        <a:cs typeface="+mn-cs"/>
      </a:defRPr>
    </a:lvl6pPr>
    <a:lvl7pPr marL="2743200" algn="l" defTabSz="457200" rtl="0" eaLnBrk="1" latinLnBrk="0" hangingPunct="1">
      <a:defRPr sz="1200" kern="1200">
        <a:solidFill>
          <a:schemeClr val="tx1"/>
        </a:solidFill>
        <a:latin typeface="Times" charset="0"/>
        <a:ea typeface="ＭＳ Ｐゴシック" charset="0"/>
        <a:cs typeface="+mn-cs"/>
      </a:defRPr>
    </a:lvl7pPr>
    <a:lvl8pPr marL="3200400" algn="l" defTabSz="457200" rtl="0" eaLnBrk="1" latinLnBrk="0" hangingPunct="1">
      <a:defRPr sz="1200" kern="1200">
        <a:solidFill>
          <a:schemeClr val="tx1"/>
        </a:solidFill>
        <a:latin typeface="Times" charset="0"/>
        <a:ea typeface="ＭＳ Ｐゴシック" charset="0"/>
        <a:cs typeface="+mn-cs"/>
      </a:defRPr>
    </a:lvl8pPr>
    <a:lvl9pPr marL="3657600" algn="l" defTabSz="457200" rtl="0" eaLnBrk="1" latinLnBrk="0" hangingPunct="1">
      <a:defRPr sz="1200" kern="1200">
        <a:solidFill>
          <a:schemeClr val="tx1"/>
        </a:solidFill>
        <a:latin typeface="Times" charset="0"/>
        <a:ea typeface="ＭＳ Ｐゴシック" charset="0"/>
        <a:cs typeface="+mn-cs"/>
      </a:defRPr>
    </a:lvl9pPr>
  </p:defaultTextStyle>
  <p:extLst>
    <p:ext uri="{EFAFB233-063F-42B5-8137-9DF3F51BA10A}">
      <p15:sldGuideLst xmlns:p15="http://schemas.microsoft.com/office/powerpoint/2012/main">
        <p15:guide id="1" orient="horz" pos="24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FF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919" autoAdjust="0"/>
    <p:restoredTop sz="90929"/>
  </p:normalViewPr>
  <p:slideViewPr>
    <p:cSldViewPr snapToGrid="0">
      <p:cViewPr varScale="1">
        <p:scale>
          <a:sx n="122" d="100"/>
          <a:sy n="122" d="100"/>
        </p:scale>
        <p:origin x="906" y="114"/>
      </p:cViewPr>
      <p:guideLst>
        <p:guide orient="horz" pos="24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7" d="100"/>
          <a:sy n="77" d="100"/>
        </p:scale>
        <p:origin x="-1584" y="-10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l">
              <a:defRPr/>
            </a:lvl1pPr>
          </a:lstStyle>
          <a:p>
            <a:endParaRPr lang="en-US"/>
          </a:p>
        </p:txBody>
      </p:sp>
      <p:sp>
        <p:nvSpPr>
          <p:cNvPr id="130051"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a:lvl1pPr>
          </a:lstStyle>
          <a:p>
            <a:endParaRPr lang="en-US"/>
          </a:p>
        </p:txBody>
      </p:sp>
      <p:sp>
        <p:nvSpPr>
          <p:cNvPr id="130052"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lgn="l">
              <a:defRPr/>
            </a:lvl1pPr>
          </a:lstStyle>
          <a:p>
            <a:endParaRPr lang="en-US"/>
          </a:p>
        </p:txBody>
      </p:sp>
      <p:sp>
        <p:nvSpPr>
          <p:cNvPr id="130053"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lgn="r">
              <a:defRPr/>
            </a:lvl1pPr>
          </a:lstStyle>
          <a:p>
            <a:fld id="{987663DC-44E0-A64E-9708-4826C59A6E96}" type="slidenum">
              <a:rPr lang="en-US"/>
              <a:pPr/>
              <a:t>‹#›</a:t>
            </a:fld>
            <a:endParaRPr lang="en-US"/>
          </a:p>
        </p:txBody>
      </p:sp>
    </p:spTree>
    <p:extLst>
      <p:ext uri="{BB962C8B-B14F-4D97-AF65-F5344CB8AC3E}">
        <p14:creationId xmlns:p14="http://schemas.microsoft.com/office/powerpoint/2010/main" val="31382027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l">
              <a:defRPr/>
            </a:lvl1pPr>
          </a:lstStyle>
          <a:p>
            <a:endParaRPr lang="en-US"/>
          </a:p>
        </p:txBody>
      </p:sp>
      <p:sp>
        <p:nvSpPr>
          <p:cNvPr id="296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a:lvl1pPr>
          </a:lstStyle>
          <a:p>
            <a:endParaRPr lang="en-US"/>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53640926-AAD7-44d8-BBD7-CCE9431645EC}">
              <a14:shadowObscured xmlns:a14="http://schemas.microsoft.com/office/drawing/2010/main" xmlns="" val="1"/>
            </a:ext>
          </a:extLst>
        </p:spPr>
      </p:sp>
      <p:sp>
        <p:nvSpPr>
          <p:cNvPr id="297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97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lgn="l">
              <a:defRPr/>
            </a:lvl1pPr>
          </a:lstStyle>
          <a:p>
            <a:endParaRPr lang="en-US"/>
          </a:p>
        </p:txBody>
      </p:sp>
      <p:sp>
        <p:nvSpPr>
          <p:cNvPr id="297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lvl1pPr algn="r">
              <a:defRPr/>
            </a:lvl1pPr>
          </a:lstStyle>
          <a:p>
            <a:fld id="{E6ECFA8A-A530-AC46-89C0-D4A0B5FE652A}" type="slidenum">
              <a:rPr lang="en-US"/>
              <a:pPr/>
              <a:t>‹#›</a:t>
            </a:fld>
            <a:endParaRPr lang="en-US"/>
          </a:p>
        </p:txBody>
      </p:sp>
    </p:spTree>
    <p:extLst>
      <p:ext uri="{BB962C8B-B14F-4D97-AF65-F5344CB8AC3E}">
        <p14:creationId xmlns:p14="http://schemas.microsoft.com/office/powerpoint/2010/main" val="6373428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286000"/>
            <a:ext cx="7772400" cy="1143000"/>
          </a:xfrm>
        </p:spPr>
        <p:txBody>
          <a:bodyPr/>
          <a:lstStyle>
            <a:lvl1pPr>
              <a:defRPr/>
            </a:lvl1pPr>
          </a:lstStyle>
          <a:p>
            <a:pPr lvl="0"/>
            <a:r>
              <a:rPr lang="en-US" noProof="0" smtClean="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p>
        </p:txBody>
      </p:sp>
      <p:sp>
        <p:nvSpPr>
          <p:cNvPr id="60421" name="AutoShape 5"/>
          <p:cNvSpPr>
            <a:spLocks noChangeArrowheads="1"/>
          </p:cNvSpPr>
          <p:nvPr/>
        </p:nvSpPr>
        <p:spPr bwMode="auto">
          <a:xfrm>
            <a:off x="457200" y="838200"/>
            <a:ext cx="8153400" cy="228600"/>
          </a:xfrm>
          <a:prstGeom prst="roundRect">
            <a:avLst>
              <a:gd name="adj" fmla="val 16634"/>
            </a:avLst>
          </a:prstGeom>
          <a:gradFill rotWithShape="0">
            <a:gsLst>
              <a:gs pos="0">
                <a:srgbClr val="FF0000"/>
              </a:gs>
              <a:gs pos="100000">
                <a:srgbClr val="FF0000">
                  <a:gamma/>
                  <a:shade val="60000"/>
                  <a:invGamma/>
                </a:srgbClr>
              </a:gs>
            </a:gsLst>
            <a:lin ang="5400000" scaled="1"/>
          </a:gradFill>
          <a:ln w="12700">
            <a:solidFill>
              <a:schemeClr val="bg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92075" tIns="19050" rIns="92075" bIns="19050" anchor="ctr"/>
          <a:lstStyle/>
          <a:p>
            <a:pPr algn="r"/>
            <a:endParaRPr lang="en-US" sz="1400" i="1">
              <a:solidFill>
                <a:schemeClr val="bg1"/>
              </a:solidFill>
              <a:latin typeface="Calisto MT" charset="0"/>
            </a:endParaRPr>
          </a:p>
        </p:txBody>
      </p:sp>
      <p:pic>
        <p:nvPicPr>
          <p:cNvPr id="60422" name="Picture 6" descr="C:\My Documents\Presentations PPT\NASALOGO.PC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85725"/>
            <a:ext cx="685800" cy="57467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55906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30329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447800"/>
            <a:ext cx="39624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39624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52496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5093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29208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24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5670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94067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01926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228600"/>
            <a:ext cx="20193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228600"/>
            <a:ext cx="59055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93455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CE0026C-375B-4946-AADF-1639BF115481}" type="datetimeFigureOut">
              <a:rPr lang="en-US" smtClean="0">
                <a:solidFill>
                  <a:prstClr val="black">
                    <a:tint val="75000"/>
                  </a:prstClr>
                </a:solidFill>
              </a:rPr>
              <a:pPr/>
              <a:t>10/5/2015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9CF849C-2642-45D6-AF1D-FE076A26D0B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7151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467151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889264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6476674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8603933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40667656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7596911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0691259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858294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41623608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2409626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CE0026C-375B-4946-AADF-1639BF115481}" type="datetimeFigureOut">
              <a:rPr lang="en-US" smtClean="0">
                <a:solidFill>
                  <a:prstClr val="black">
                    <a:tint val="75000"/>
                  </a:prstClr>
                </a:solidFill>
                <a:latin typeface="Calibri"/>
              </a:rPr>
              <a:pPr/>
              <a:t>10/5/2015</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39CF849C-2642-45D6-AF1D-FE076A26D0BB}"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061382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3400" y="228600"/>
            <a:ext cx="8001000" cy="76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533400" y="1447800"/>
            <a:ext cx="8077200" cy="464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2" name="AutoShape 8"/>
          <p:cNvSpPr>
            <a:spLocks noChangeArrowheads="1"/>
          </p:cNvSpPr>
          <p:nvPr/>
        </p:nvSpPr>
        <p:spPr bwMode="auto">
          <a:xfrm>
            <a:off x="457200" y="838200"/>
            <a:ext cx="8153400" cy="228600"/>
          </a:xfrm>
          <a:prstGeom prst="roundRect">
            <a:avLst>
              <a:gd name="adj" fmla="val 16634"/>
            </a:avLst>
          </a:prstGeom>
          <a:gradFill rotWithShape="0">
            <a:gsLst>
              <a:gs pos="0">
                <a:srgbClr val="FF0000"/>
              </a:gs>
              <a:gs pos="100000">
                <a:srgbClr val="FF0000">
                  <a:gamma/>
                  <a:shade val="60000"/>
                  <a:invGamma/>
                </a:srgbClr>
              </a:gs>
            </a:gsLst>
            <a:lin ang="5400000" scaled="1"/>
          </a:gradFill>
          <a:ln w="12700">
            <a:solidFill>
              <a:schemeClr val="bg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92075" tIns="19050" rIns="92075" bIns="19050" anchor="ctr"/>
          <a:lstStyle/>
          <a:p>
            <a:pPr algn="l"/>
            <a:endParaRPr lang="en-US" sz="1400" i="1">
              <a:solidFill>
                <a:schemeClr val="bg1"/>
              </a:solidFill>
              <a:latin typeface="Calisto MT" charset="0"/>
            </a:endParaRPr>
          </a:p>
        </p:txBody>
      </p:sp>
      <p:pic>
        <p:nvPicPr>
          <p:cNvPr id="1033" name="Picture 9" descr="C:\My Documents\Presentations PPT\NASALOGO.PCT"/>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382000" y="85725"/>
            <a:ext cx="685800" cy="574675"/>
          </a:xfrm>
          <a:prstGeom prst="rect">
            <a:avLst/>
          </a:prstGeom>
          <a:noFill/>
          <a:extLst>
            <a:ext uri="{909E8E84-426E-40dd-AFC4-6F175D3DCCD1}">
              <a14:hiddenFill xmlns:a14="http://schemas.microsoft.com/office/drawing/2010/main" xmlns="">
                <a:solidFill>
                  <a:srgbClr val="FFFFFF"/>
                </a:solidFill>
              </a14:hiddenFill>
            </a:ext>
          </a:extLst>
        </p:spPr>
      </p:pic>
      <p:sp>
        <p:nvSpPr>
          <p:cNvPr id="1048" name="Text Box 24"/>
          <p:cNvSpPr txBox="1">
            <a:spLocks noChangeArrowheads="1"/>
          </p:cNvSpPr>
          <p:nvPr userDrawn="1"/>
        </p:nvSpPr>
        <p:spPr bwMode="auto">
          <a:xfrm>
            <a:off x="4235450" y="6245225"/>
            <a:ext cx="2212975"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sz="2400"/>
          </a:p>
        </p:txBody>
      </p:sp>
      <p:sp>
        <p:nvSpPr>
          <p:cNvPr id="1050" name="Text Box 26"/>
          <p:cNvSpPr txBox="1">
            <a:spLocks noChangeArrowheads="1"/>
          </p:cNvSpPr>
          <p:nvPr userDrawn="1"/>
        </p:nvSpPr>
        <p:spPr bwMode="auto">
          <a:xfrm>
            <a:off x="7821613" y="6508750"/>
            <a:ext cx="1216025"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r">
              <a:spcBef>
                <a:spcPct val="50000"/>
              </a:spcBef>
            </a:pPr>
            <a:fld id="{7E90DD24-3933-6C40-A775-3A67B347531A}" type="slidenum">
              <a:rPr lang="en-US" sz="1000"/>
              <a:pPr algn="r">
                <a:spcBef>
                  <a:spcPct val="50000"/>
                </a:spcBef>
              </a:pPr>
              <a:t>‹#›</a:t>
            </a:fld>
            <a:endParaRPr lang="en-US" sz="1000"/>
          </a:p>
        </p:txBody>
      </p:sp>
      <p:sp>
        <p:nvSpPr>
          <p:cNvPr id="1051" name="Text Box 27"/>
          <p:cNvSpPr txBox="1">
            <a:spLocks noChangeArrowheads="1"/>
          </p:cNvSpPr>
          <p:nvPr userDrawn="1"/>
        </p:nvSpPr>
        <p:spPr bwMode="auto">
          <a:xfrm>
            <a:off x="2246313" y="6359525"/>
            <a:ext cx="4492625" cy="244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n-US" sz="1000" dirty="0" smtClean="0"/>
              <a:t>September 23, 2015</a:t>
            </a:r>
            <a:endParaRPr lang="en-US" sz="10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2800">
          <a:solidFill>
            <a:schemeClr val="tx2"/>
          </a:solidFill>
          <a:latin typeface="+mj-lt"/>
          <a:ea typeface="+mj-ea"/>
          <a:cs typeface="+mj-cs"/>
        </a:defRPr>
      </a:lvl1pPr>
      <a:lvl2pPr algn="ctr" rtl="0" eaLnBrk="0" fontAlgn="base" hangingPunct="0">
        <a:spcBef>
          <a:spcPct val="0"/>
        </a:spcBef>
        <a:spcAft>
          <a:spcPct val="0"/>
        </a:spcAft>
        <a:defRPr sz="2800">
          <a:solidFill>
            <a:schemeClr val="tx2"/>
          </a:solidFill>
          <a:latin typeface="Times" charset="0"/>
          <a:ea typeface="ＭＳ Ｐゴシック" charset="0"/>
        </a:defRPr>
      </a:lvl2pPr>
      <a:lvl3pPr algn="ctr" rtl="0" eaLnBrk="0" fontAlgn="base" hangingPunct="0">
        <a:spcBef>
          <a:spcPct val="0"/>
        </a:spcBef>
        <a:spcAft>
          <a:spcPct val="0"/>
        </a:spcAft>
        <a:defRPr sz="2800">
          <a:solidFill>
            <a:schemeClr val="tx2"/>
          </a:solidFill>
          <a:latin typeface="Times" charset="0"/>
          <a:ea typeface="ＭＳ Ｐゴシック" charset="0"/>
        </a:defRPr>
      </a:lvl3pPr>
      <a:lvl4pPr algn="ctr" rtl="0" eaLnBrk="0" fontAlgn="base" hangingPunct="0">
        <a:spcBef>
          <a:spcPct val="0"/>
        </a:spcBef>
        <a:spcAft>
          <a:spcPct val="0"/>
        </a:spcAft>
        <a:defRPr sz="2800">
          <a:solidFill>
            <a:schemeClr val="tx2"/>
          </a:solidFill>
          <a:latin typeface="Times" charset="0"/>
          <a:ea typeface="ＭＳ Ｐゴシック" charset="0"/>
        </a:defRPr>
      </a:lvl4pPr>
      <a:lvl5pPr algn="ctr" rtl="0" eaLnBrk="0" fontAlgn="base" hangingPunct="0">
        <a:spcBef>
          <a:spcPct val="0"/>
        </a:spcBef>
        <a:spcAft>
          <a:spcPct val="0"/>
        </a:spcAft>
        <a:defRPr sz="2800">
          <a:solidFill>
            <a:schemeClr val="tx2"/>
          </a:solidFill>
          <a:latin typeface="Times" charset="0"/>
          <a:ea typeface="ＭＳ Ｐゴシック" charset="0"/>
        </a:defRPr>
      </a:lvl5pPr>
      <a:lvl6pPr marL="457200" algn="ctr" rtl="0" eaLnBrk="0" fontAlgn="base" hangingPunct="0">
        <a:spcBef>
          <a:spcPct val="0"/>
        </a:spcBef>
        <a:spcAft>
          <a:spcPct val="0"/>
        </a:spcAft>
        <a:defRPr sz="2800">
          <a:solidFill>
            <a:schemeClr val="tx2"/>
          </a:solidFill>
          <a:latin typeface="Times" charset="0"/>
          <a:ea typeface="ＭＳ Ｐゴシック" charset="0"/>
        </a:defRPr>
      </a:lvl6pPr>
      <a:lvl7pPr marL="914400" algn="ctr" rtl="0" eaLnBrk="0" fontAlgn="base" hangingPunct="0">
        <a:spcBef>
          <a:spcPct val="0"/>
        </a:spcBef>
        <a:spcAft>
          <a:spcPct val="0"/>
        </a:spcAft>
        <a:defRPr sz="2800">
          <a:solidFill>
            <a:schemeClr val="tx2"/>
          </a:solidFill>
          <a:latin typeface="Times" charset="0"/>
          <a:ea typeface="ＭＳ Ｐゴシック" charset="0"/>
        </a:defRPr>
      </a:lvl7pPr>
      <a:lvl8pPr marL="1371600" algn="ctr" rtl="0" eaLnBrk="0" fontAlgn="base" hangingPunct="0">
        <a:spcBef>
          <a:spcPct val="0"/>
        </a:spcBef>
        <a:spcAft>
          <a:spcPct val="0"/>
        </a:spcAft>
        <a:defRPr sz="2800">
          <a:solidFill>
            <a:schemeClr val="tx2"/>
          </a:solidFill>
          <a:latin typeface="Times" charset="0"/>
          <a:ea typeface="ＭＳ Ｐゴシック" charset="0"/>
        </a:defRPr>
      </a:lvl8pPr>
      <a:lvl9pPr marL="1828800" algn="ctr" rtl="0" eaLnBrk="0" fontAlgn="base" hangingPunct="0">
        <a:spcBef>
          <a:spcPct val="0"/>
        </a:spcBef>
        <a:spcAft>
          <a:spcPct val="0"/>
        </a:spcAft>
        <a:defRPr sz="2800">
          <a:solidFill>
            <a:schemeClr val="tx2"/>
          </a:solidFill>
          <a:latin typeface="Times" charset="0"/>
          <a:ea typeface="ＭＳ Ｐゴシック" charset="0"/>
        </a:defRPr>
      </a:lvl9pPr>
    </p:titleStyle>
    <p:bodyStyle>
      <a:lvl1pPr marL="342900" indent="-342900" algn="l" rtl="0" eaLnBrk="0" fontAlgn="base" hangingPunct="0">
        <a:spcBef>
          <a:spcPct val="20000"/>
        </a:spcBef>
        <a:spcAft>
          <a:spcPct val="0"/>
        </a:spcAft>
        <a:buChar char="•"/>
        <a:defRPr sz="2000">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ea typeface="+mn-ea"/>
        </a:defRPr>
      </a:lvl2pPr>
      <a:lvl3pPr marL="1143000" indent="-228600" algn="l" rtl="0" eaLnBrk="0" fontAlgn="base" hangingPunct="0">
        <a:spcBef>
          <a:spcPct val="20000"/>
        </a:spcBef>
        <a:spcAft>
          <a:spcPct val="0"/>
        </a:spcAft>
        <a:buChar char="•"/>
        <a:defRPr>
          <a:solidFill>
            <a:schemeClr val="tx1"/>
          </a:solidFill>
          <a:latin typeface="+mn-lt"/>
          <a:ea typeface="+mn-ea"/>
        </a:defRPr>
      </a:lvl3pPr>
      <a:lvl4pPr marL="1600200" indent="-228600" algn="l" rtl="0" eaLnBrk="0" fontAlgn="base" hangingPunct="0">
        <a:spcBef>
          <a:spcPct val="20000"/>
        </a:spcBef>
        <a:spcAft>
          <a:spcPct val="0"/>
        </a:spcAft>
        <a:buChar char="–"/>
        <a:defRPr sz="1600">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eaLnBrk="0" fontAlgn="base" hangingPunct="0">
        <a:spcBef>
          <a:spcPct val="20000"/>
        </a:spcBef>
        <a:spcAft>
          <a:spcPct val="0"/>
        </a:spcAft>
        <a:buChar char="»"/>
        <a:defRPr sz="1600">
          <a:solidFill>
            <a:schemeClr val="tx1"/>
          </a:solidFill>
          <a:latin typeface="+mn-lt"/>
          <a:ea typeface="+mn-ea"/>
        </a:defRPr>
      </a:lvl6pPr>
      <a:lvl7pPr marL="2971800" indent="-228600" algn="l" rtl="0" eaLnBrk="0" fontAlgn="base" hangingPunct="0">
        <a:spcBef>
          <a:spcPct val="20000"/>
        </a:spcBef>
        <a:spcAft>
          <a:spcPct val="0"/>
        </a:spcAft>
        <a:buChar char="»"/>
        <a:defRPr sz="1600">
          <a:solidFill>
            <a:schemeClr val="tx1"/>
          </a:solidFill>
          <a:latin typeface="+mn-lt"/>
          <a:ea typeface="+mn-ea"/>
        </a:defRPr>
      </a:lvl7pPr>
      <a:lvl8pPr marL="3429000" indent="-228600" algn="l" rtl="0" eaLnBrk="0" fontAlgn="base" hangingPunct="0">
        <a:spcBef>
          <a:spcPct val="20000"/>
        </a:spcBef>
        <a:spcAft>
          <a:spcPct val="0"/>
        </a:spcAft>
        <a:buChar char="»"/>
        <a:defRPr sz="1600">
          <a:solidFill>
            <a:schemeClr val="tx1"/>
          </a:solidFill>
          <a:latin typeface="+mn-lt"/>
          <a:ea typeface="+mn-ea"/>
        </a:defRPr>
      </a:lvl8pPr>
      <a:lvl9pPr marL="3886200" indent="-228600" algn="l" rtl="0" eaLnBrk="0" fontAlgn="base" hangingPunct="0">
        <a:spcBef>
          <a:spcPct val="20000"/>
        </a:spcBef>
        <a:spcAft>
          <a:spcPct val="0"/>
        </a:spcAft>
        <a:buChar char="»"/>
        <a:defRPr sz="16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3CE0026C-375B-4946-AADF-1639BF115481}" type="datetimeFigureOut">
              <a:rPr lang="en-US" smtClean="0">
                <a:solidFill>
                  <a:prstClr val="black">
                    <a:tint val="75000"/>
                  </a:prstClr>
                </a:solidFill>
                <a:latin typeface="Calibri" panose="020F0502020204030204"/>
                <a:ea typeface="+mn-ea"/>
              </a:rPr>
              <a:pPr eaLnBrk="1" fontAlgn="auto" hangingPunct="1">
                <a:spcBef>
                  <a:spcPts val="0"/>
                </a:spcBef>
                <a:spcAft>
                  <a:spcPts val="0"/>
                </a:spcAft>
              </a:pPr>
              <a:t>10/5/2015</a:t>
            </a:fld>
            <a:endParaRPr lang="en-US">
              <a:solidFill>
                <a:prstClr val="black">
                  <a:tint val="75000"/>
                </a:prstClr>
              </a:solidFill>
              <a:latin typeface="Calibri" panose="020F0502020204030204"/>
              <a:ea typeface="+mn-ea"/>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a typeface="+mn-ea"/>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39CF849C-2642-45D6-AF1D-FE076A26D0BB}" type="slidenum">
              <a:rPr lang="en-US" smtClean="0">
                <a:solidFill>
                  <a:prstClr val="black">
                    <a:tint val="75000"/>
                  </a:prstClr>
                </a:solidFill>
                <a:latin typeface="Calibri" panose="020F0502020204030204"/>
                <a:ea typeface="+mn-ea"/>
              </a:rPr>
              <a:pPr eaLnBrk="1" fontAlgn="auto" hangingPunct="1">
                <a:spcBef>
                  <a:spcPts val="0"/>
                </a:spcBef>
                <a:spcAft>
                  <a:spcPts val="0"/>
                </a:spcAft>
              </a:pPr>
              <a:t>‹#›</a:t>
            </a:fld>
            <a:endParaRPr lang="en-US">
              <a:solidFill>
                <a:prstClr val="black">
                  <a:tint val="75000"/>
                </a:prstClr>
              </a:solidFill>
              <a:latin typeface="Calibri" panose="020F0502020204030204"/>
              <a:ea typeface="+mn-ea"/>
            </a:endParaRPr>
          </a:p>
        </p:txBody>
      </p:sp>
    </p:spTree>
    <p:extLst>
      <p:ext uri="{BB962C8B-B14F-4D97-AF65-F5344CB8AC3E}">
        <p14:creationId xmlns:p14="http://schemas.microsoft.com/office/powerpoint/2010/main" val="4032059491"/>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3CE0026C-375B-4946-AADF-1639BF115481}" type="datetimeFigureOut">
              <a:rPr lang="en-US" smtClean="0">
                <a:solidFill>
                  <a:prstClr val="black">
                    <a:tint val="75000"/>
                  </a:prstClr>
                </a:solidFill>
                <a:latin typeface="Calibri"/>
                <a:ea typeface="+mn-ea"/>
              </a:rPr>
              <a:pPr eaLnBrk="1" fontAlgn="auto" hangingPunct="1">
                <a:spcBef>
                  <a:spcPts val="0"/>
                </a:spcBef>
                <a:spcAft>
                  <a:spcPts val="0"/>
                </a:spcAft>
              </a:pPr>
              <a:t>10/5/2015</a:t>
            </a:fld>
            <a:endParaRPr lang="en-US">
              <a:solidFill>
                <a:prstClr val="black">
                  <a:tint val="75000"/>
                </a:prstClr>
              </a:solidFill>
              <a:latin typeface="Calibri"/>
              <a:ea typeface="+mn-ea"/>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a:ea typeface="+mn-ea"/>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39CF849C-2642-45D6-AF1D-FE076A26D0BB}" type="slidenum">
              <a:rPr lang="en-US" smtClean="0">
                <a:solidFill>
                  <a:prstClr val="black">
                    <a:tint val="75000"/>
                  </a:prstClr>
                </a:solidFill>
                <a:latin typeface="Calibri"/>
                <a:ea typeface="+mn-ea"/>
              </a:rPr>
              <a:pPr eaLnBrk="1" fontAlgn="auto" hangingPunct="1">
                <a:spcBef>
                  <a:spcPts val="0"/>
                </a:spcBef>
                <a:spcAft>
                  <a:spcPts val="0"/>
                </a:spcAft>
              </a:pPr>
              <a:t>‹#›</a:t>
            </a:fld>
            <a:endParaRPr lang="en-US">
              <a:solidFill>
                <a:prstClr val="black">
                  <a:tint val="75000"/>
                </a:prstClr>
              </a:solidFill>
              <a:latin typeface="Calibri"/>
              <a:ea typeface="+mn-ea"/>
            </a:endParaRPr>
          </a:p>
        </p:txBody>
      </p:sp>
    </p:spTree>
    <p:extLst>
      <p:ext uri="{BB962C8B-B14F-4D97-AF65-F5344CB8AC3E}">
        <p14:creationId xmlns:p14="http://schemas.microsoft.com/office/powerpoint/2010/main" val="403205949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bwMode="auto">
          <a:xfrm>
            <a:off x="381000" y="1216818"/>
            <a:ext cx="8382000" cy="1154337"/>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a:endParaRPr lang="en-US" sz="2400">
              <a:solidFill>
                <a:prstClr val="black"/>
              </a:solidFill>
              <a:latin typeface="Times" pitchFamily="-108" charset="0"/>
              <a:ea typeface="+mn-ea"/>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02" y="79981"/>
            <a:ext cx="983636" cy="847962"/>
          </a:xfrm>
          <a:prstGeom prst="rect">
            <a:avLst/>
          </a:prstGeom>
        </p:spPr>
      </p:pic>
      <p:sp>
        <p:nvSpPr>
          <p:cNvPr id="9" name="TextBox 8"/>
          <p:cNvSpPr txBox="1"/>
          <p:nvPr/>
        </p:nvSpPr>
        <p:spPr>
          <a:xfrm>
            <a:off x="1647032" y="285750"/>
            <a:ext cx="5786437" cy="707886"/>
          </a:xfrm>
          <a:prstGeom prst="rect">
            <a:avLst/>
          </a:prstGeom>
          <a:noFill/>
        </p:spPr>
        <p:txBody>
          <a:bodyPr wrap="square" rtlCol="0">
            <a:spAutoFit/>
          </a:bodyPr>
          <a:lstStyle/>
          <a:p>
            <a:pPr eaLnBrk="1" fontAlgn="auto" hangingPunct="1">
              <a:spcBef>
                <a:spcPts val="0"/>
              </a:spcBef>
              <a:spcAft>
                <a:spcPts val="0"/>
              </a:spcAft>
            </a:pPr>
            <a:r>
              <a:rPr lang="en-US" sz="4000" b="1" dirty="0" smtClean="0">
                <a:solidFill>
                  <a:prstClr val="black"/>
                </a:solidFill>
                <a:latin typeface="Calibri" panose="020F0502020204030204"/>
                <a:ea typeface="+mn-ea"/>
              </a:rPr>
              <a:t>NESC Academy Webcast</a:t>
            </a:r>
          </a:p>
        </p:txBody>
      </p:sp>
      <p:sp>
        <p:nvSpPr>
          <p:cNvPr id="11" name="Subtitle 4"/>
          <p:cNvSpPr>
            <a:spLocks noGrp="1"/>
          </p:cNvSpPr>
          <p:nvPr>
            <p:ph type="subTitle" idx="1"/>
          </p:nvPr>
        </p:nvSpPr>
        <p:spPr>
          <a:xfrm>
            <a:off x="647700" y="1160861"/>
            <a:ext cx="7848600" cy="533400"/>
          </a:xfrm>
        </p:spPr>
        <p:txBody>
          <a:bodyPr>
            <a:noAutofit/>
          </a:bodyPr>
          <a:lstStyle/>
          <a:p>
            <a:r>
              <a:rPr lang="en-US" sz="2800" b="1" dirty="0"/>
              <a:t>Autonomous </a:t>
            </a:r>
            <a:r>
              <a:rPr lang="en-US" sz="2800" b="1" dirty="0" smtClean="0"/>
              <a:t>Navigation For Deep </a:t>
            </a:r>
            <a:r>
              <a:rPr lang="en-US" sz="2800" b="1" dirty="0"/>
              <a:t>Space Missions</a:t>
            </a:r>
            <a:endParaRPr lang="en-US" sz="2800" b="1" i="1" dirty="0"/>
          </a:p>
        </p:txBody>
      </p:sp>
      <p:sp>
        <p:nvSpPr>
          <p:cNvPr id="13" name="Rectangle 3"/>
          <p:cNvSpPr txBox="1">
            <a:spLocks noChangeArrowheads="1"/>
          </p:cNvSpPr>
          <p:nvPr/>
        </p:nvSpPr>
        <p:spPr bwMode="auto">
          <a:xfrm>
            <a:off x="2888341" y="5626750"/>
            <a:ext cx="4576878" cy="10232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algn="l"/>
            <a:r>
              <a:rPr lang="en-US" sz="2800" b="1" kern="0" dirty="0" smtClean="0">
                <a:solidFill>
                  <a:srgbClr val="000000"/>
                </a:solidFill>
              </a:rPr>
              <a:t>Moderated by Neil </a:t>
            </a:r>
            <a:r>
              <a:rPr lang="en-US" sz="2800" b="1" kern="0" dirty="0" err="1" smtClean="0">
                <a:solidFill>
                  <a:srgbClr val="000000"/>
                </a:solidFill>
              </a:rPr>
              <a:t>Dennehy</a:t>
            </a:r>
            <a:endParaRPr lang="en-US" sz="2800" b="1" kern="0" dirty="0" smtClean="0">
              <a:solidFill>
                <a:srgbClr val="000000"/>
              </a:solidFill>
            </a:endParaRPr>
          </a:p>
          <a:p>
            <a:pPr algn="l"/>
            <a:r>
              <a:rPr lang="en-US" sz="1600" kern="0" dirty="0" smtClean="0">
                <a:solidFill>
                  <a:srgbClr val="000000"/>
                </a:solidFill>
              </a:rPr>
              <a:t>Technical Fellow for Guidance, Navigation, &amp; Control</a:t>
            </a:r>
          </a:p>
          <a:p>
            <a:pPr algn="l"/>
            <a:r>
              <a:rPr lang="en-US" sz="1600" kern="0" dirty="0" smtClean="0">
                <a:solidFill>
                  <a:srgbClr val="000000"/>
                </a:solidFill>
              </a:rPr>
              <a:t>NASA Engineering &amp; Safety Center</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6958" y="5593567"/>
            <a:ext cx="1111383" cy="109220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2936" y="126430"/>
            <a:ext cx="910199" cy="752230"/>
          </a:xfrm>
          <a:prstGeom prst="rect">
            <a:avLst/>
          </a:prstGeom>
        </p:spPr>
      </p:pic>
      <p:sp>
        <p:nvSpPr>
          <p:cNvPr id="19" name="Rectangle 3"/>
          <p:cNvSpPr txBox="1">
            <a:spLocks noChangeArrowheads="1"/>
          </p:cNvSpPr>
          <p:nvPr/>
        </p:nvSpPr>
        <p:spPr bwMode="auto">
          <a:xfrm>
            <a:off x="320762" y="1743490"/>
            <a:ext cx="8382000" cy="62766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r>
              <a:rPr lang="en-US" sz="1600" b="1" kern="0" dirty="0" smtClean="0">
                <a:solidFill>
                  <a:srgbClr val="000000"/>
                </a:solidFill>
              </a:rPr>
              <a:t>Dr. Shyam Bhaskaran, </a:t>
            </a:r>
            <a:r>
              <a:rPr lang="en-US" sz="1600" kern="0" dirty="0" smtClean="0">
                <a:solidFill>
                  <a:srgbClr val="000000"/>
                </a:solidFill>
              </a:rPr>
              <a:t>NASA Jet Propulsion Laboratory, California Institute of Technology</a:t>
            </a:r>
          </a:p>
          <a:p>
            <a:r>
              <a:rPr lang="en-US" sz="1200" dirty="0"/>
              <a:t>©2015, California Institute of Technology, government sponsorship acknowledged</a:t>
            </a:r>
          </a:p>
          <a:p>
            <a:endParaRPr lang="en-US" sz="1600" kern="0" dirty="0" smtClean="0">
              <a:solidFill>
                <a:srgbClr val="000000"/>
              </a:solidFill>
            </a:endParaRPr>
          </a:p>
        </p:txBody>
      </p:sp>
      <p:grpSp>
        <p:nvGrpSpPr>
          <p:cNvPr id="25" name="Group 24"/>
          <p:cNvGrpSpPr/>
          <p:nvPr/>
        </p:nvGrpSpPr>
        <p:grpSpPr>
          <a:xfrm>
            <a:off x="969079" y="2491909"/>
            <a:ext cx="7205842" cy="2822878"/>
            <a:chOff x="1172983" y="2127581"/>
            <a:chExt cx="7205842" cy="2822878"/>
          </a:xfrm>
        </p:grpSpPr>
        <p:pic>
          <p:nvPicPr>
            <p:cNvPr id="26" name="Picture 5" descr="&#10;N2073WE01.jpg                                                  00054D61Macintosh HD                   B9F7E93D:"/>
            <p:cNvPicPr>
              <a:picLocks noChangeAspect="1" noChangeArrowheads="1"/>
            </p:cNvPicPr>
            <p:nvPr/>
          </p:nvPicPr>
          <p:blipFill>
            <a:blip r:embed="rId5">
              <a:extLst>
                <a:ext uri="{28A0092B-C50C-407E-A947-70E740481C1C}">
                  <a14:useLocalDpi xmlns:a14="http://schemas.microsoft.com/office/drawing/2010/main" val="0"/>
                </a:ext>
              </a:extLst>
            </a:blip>
            <a:srcRect l="12683" t="25142" r="17769" b="23274"/>
            <a:stretch>
              <a:fillRect/>
            </a:stretch>
          </p:blipFill>
          <p:spPr bwMode="auto">
            <a:xfrm>
              <a:off x="5076825" y="2132013"/>
              <a:ext cx="3302000" cy="2805112"/>
            </a:xfrm>
            <a:prstGeom prst="rect">
              <a:avLst/>
            </a:prstGeom>
            <a:noFill/>
            <a:extLst>
              <a:ext uri="{909E8E84-426E-40dd-AFC4-6F175D3DCCD1}">
                <a14:hiddenFill xmlns:a14="http://schemas.microsoft.com/office/drawing/2010/main" xmlns="">
                  <a:solidFill>
                    <a:srgbClr val="FFFFFF"/>
                  </a:solidFill>
                </a14:hiddenFill>
              </a:ext>
            </a:extLst>
          </p:spPr>
        </p:pic>
        <p:pic>
          <p:nvPicPr>
            <p:cNvPr id="27" name="Picture 26" descr="Picture 5"/>
            <p:cNvPicPr/>
            <p:nvPr/>
          </p:nvPicPr>
          <p:blipFill rotWithShape="1">
            <a:blip r:embed="rId6">
              <a:extLst>
                <a:ext uri="{28A0092B-C50C-407E-A947-70E740481C1C}">
                  <a14:useLocalDpi xmlns:a14="http://schemas.microsoft.com/office/drawing/2010/main" val="0"/>
                </a:ext>
              </a:extLst>
            </a:blip>
            <a:srcRect l="42490" t="45445" r="27884" b="17046"/>
            <a:stretch/>
          </p:blipFill>
          <p:spPr bwMode="auto">
            <a:xfrm>
              <a:off x="1172983" y="2127581"/>
              <a:ext cx="3164261" cy="2822878"/>
            </a:xfrm>
            <a:prstGeom prst="rect">
              <a:avLst/>
            </a:prstGeom>
            <a:noFill/>
            <a:ln>
              <a:noFill/>
            </a:ln>
            <a:extLst>
              <a:ext uri="{53640926-AAD7-44d8-BBD7-CCE9431645EC}">
                <a14:shadowObscured xmlns:a14="http://schemas.microsoft.com/office/drawing/2010/main" xmlns=""/>
              </a:ext>
            </a:extLst>
          </p:spPr>
        </p:pic>
      </p:grpSp>
    </p:spTree>
    <p:extLst>
      <p:ext uri="{BB962C8B-B14F-4D97-AF65-F5344CB8AC3E}">
        <p14:creationId xmlns:p14="http://schemas.microsoft.com/office/powerpoint/2010/main" val="5645312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p:txBody>
          <a:bodyPr/>
          <a:lstStyle/>
          <a:p>
            <a:r>
              <a:rPr lang="en-US" dirty="0" smtClean="0"/>
              <a:t>Brief introduction to deep space navigation</a:t>
            </a:r>
          </a:p>
          <a:p>
            <a:r>
              <a:rPr lang="en-US" dirty="0" smtClean="0"/>
              <a:t>Brief introduction to optical navigation</a:t>
            </a:r>
          </a:p>
          <a:p>
            <a:r>
              <a:rPr lang="en-US" dirty="0" smtClean="0"/>
              <a:t>Overview of Autonomous Navigation (</a:t>
            </a:r>
            <a:r>
              <a:rPr lang="en-US" dirty="0" err="1" smtClean="0"/>
              <a:t>AutoNav</a:t>
            </a:r>
            <a:r>
              <a:rPr lang="en-US" dirty="0" smtClean="0"/>
              <a:t>)</a:t>
            </a:r>
          </a:p>
          <a:p>
            <a:r>
              <a:rPr lang="en-US" dirty="0" smtClean="0"/>
              <a:t>Examples of </a:t>
            </a:r>
            <a:r>
              <a:rPr lang="en-US" dirty="0" err="1" smtClean="0"/>
              <a:t>AutoNav</a:t>
            </a:r>
            <a:r>
              <a:rPr lang="en-US" dirty="0" smtClean="0"/>
              <a:t> use</a:t>
            </a:r>
          </a:p>
          <a:p>
            <a:r>
              <a:rPr lang="en-US" dirty="0" smtClean="0"/>
              <a:t>Some thoughts on enhancements and future uses of </a:t>
            </a:r>
            <a:r>
              <a:rPr lang="en-US" dirty="0" err="1" smtClean="0"/>
              <a:t>AutoNav</a:t>
            </a:r>
            <a:endParaRPr lang="en-US" dirty="0"/>
          </a:p>
        </p:txBody>
      </p:sp>
    </p:spTree>
    <p:extLst>
      <p:ext uri="{BB962C8B-B14F-4D97-AF65-F5344CB8AC3E}">
        <p14:creationId xmlns:p14="http://schemas.microsoft.com/office/powerpoint/2010/main" val="1458609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r>
              <a:rPr lang="en-US" dirty="0" smtClean="0"/>
              <a:t>Background on Deep Space Navigation</a:t>
            </a:r>
            <a:endParaRPr lang="en-US" dirty="0"/>
          </a:p>
        </p:txBody>
      </p:sp>
      <p:sp>
        <p:nvSpPr>
          <p:cNvPr id="194563" name="Rectangle 3"/>
          <p:cNvSpPr>
            <a:spLocks noGrp="1" noChangeArrowheads="1"/>
          </p:cNvSpPr>
          <p:nvPr>
            <p:ph type="body" idx="1"/>
          </p:nvPr>
        </p:nvSpPr>
        <p:spPr/>
        <p:txBody>
          <a:bodyPr/>
          <a:lstStyle/>
          <a:p>
            <a:r>
              <a:rPr lang="en-US" dirty="0" smtClean="0"/>
              <a:t>Spacecraft have visited 8 planets, 3 dwarf planets (</a:t>
            </a:r>
            <a:r>
              <a:rPr lang="en-US" dirty="0" err="1" smtClean="0"/>
              <a:t>Vesta</a:t>
            </a:r>
            <a:r>
              <a:rPr lang="en-US" dirty="0" smtClean="0"/>
              <a:t>, Ceres, Pluto), asteroids and comets</a:t>
            </a:r>
          </a:p>
          <a:p>
            <a:r>
              <a:rPr lang="en-US" dirty="0" smtClean="0"/>
              <a:t>Navigation (determining where the spacecraft is at any given time, controlling its path to achieve desired targets), performed using ground-in-the-loop techniques.</a:t>
            </a:r>
          </a:p>
          <a:p>
            <a:r>
              <a:rPr lang="en-US" dirty="0" smtClean="0"/>
              <a:t>Data for orbit determination includes a combination of:</a:t>
            </a:r>
          </a:p>
          <a:p>
            <a:pPr lvl="1"/>
            <a:r>
              <a:rPr lang="en-US" dirty="0" smtClean="0"/>
              <a:t>2-way Doppler, which measures line-of-sight velocity from spacecraft to tracking station</a:t>
            </a:r>
          </a:p>
          <a:p>
            <a:pPr lvl="1"/>
            <a:r>
              <a:rPr lang="en-US" dirty="0" smtClean="0"/>
              <a:t>2-way range, which measures line-of-sight range from spacecraft to tracking station</a:t>
            </a:r>
          </a:p>
          <a:p>
            <a:pPr lvl="1"/>
            <a:r>
              <a:rPr lang="en-US" dirty="0" smtClean="0"/>
              <a:t>Delta-Differential One-way Range (Delta-DOR), which provides plane-of-sky angular measurement</a:t>
            </a:r>
          </a:p>
          <a:p>
            <a:pPr lvl="1"/>
            <a:r>
              <a:rPr lang="en-US" dirty="0"/>
              <a:t>O</a:t>
            </a:r>
            <a:r>
              <a:rPr lang="en-US" dirty="0" smtClean="0"/>
              <a:t>ptical images of natural bodies taken by onboard camera (</a:t>
            </a:r>
            <a:r>
              <a:rPr lang="en-US" dirty="0" err="1" smtClean="0"/>
              <a:t>OpNav</a:t>
            </a:r>
            <a:r>
              <a:rPr lang="en-US" dirty="0" smtClean="0"/>
              <a:t>), which measures angle between spacecraft and body against an inertial reference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Background on Deep Space Navigation</a:t>
            </a:r>
          </a:p>
        </p:txBody>
      </p:sp>
      <p:sp>
        <p:nvSpPr>
          <p:cNvPr id="3" name="Content Placeholder 2"/>
          <p:cNvSpPr>
            <a:spLocks noGrp="1"/>
          </p:cNvSpPr>
          <p:nvPr>
            <p:ph idx="1"/>
          </p:nvPr>
        </p:nvSpPr>
        <p:spPr>
          <a:xfrm>
            <a:off x="533400" y="1203131"/>
            <a:ext cx="8077200" cy="5239806"/>
          </a:xfrm>
        </p:spPr>
        <p:txBody>
          <a:bodyPr/>
          <a:lstStyle/>
          <a:p>
            <a:r>
              <a:rPr lang="en-US" dirty="0"/>
              <a:t>Data received </a:t>
            </a:r>
            <a:r>
              <a:rPr lang="en-US" dirty="0" smtClean="0"/>
              <a:t>and processed on </a:t>
            </a:r>
            <a:r>
              <a:rPr lang="en-US" dirty="0"/>
              <a:t>the </a:t>
            </a:r>
            <a:r>
              <a:rPr lang="en-US" dirty="0" smtClean="0"/>
              <a:t>ground</a:t>
            </a:r>
          </a:p>
          <a:p>
            <a:r>
              <a:rPr lang="en-US" dirty="0" smtClean="0"/>
              <a:t>Orbit determination (OD) computed using linearized least </a:t>
            </a:r>
            <a:r>
              <a:rPr lang="en-US" dirty="0"/>
              <a:t>squares filter </a:t>
            </a:r>
            <a:endParaRPr lang="en-US" dirty="0" smtClean="0"/>
          </a:p>
          <a:p>
            <a:pPr lvl="1"/>
            <a:r>
              <a:rPr lang="en-US" dirty="0" smtClean="0"/>
              <a:t>Observed tracking data are differenced with predicted values based on reference trajectory (residuals)</a:t>
            </a:r>
          </a:p>
          <a:p>
            <a:pPr lvl="1"/>
            <a:r>
              <a:rPr lang="en-US" dirty="0" smtClean="0"/>
              <a:t>Adjust parameters of orbit (position, velocity, other constants) using least squares to minimize sum-of-squares of residuals until convergence</a:t>
            </a:r>
          </a:p>
          <a:p>
            <a:r>
              <a:rPr lang="en-US" dirty="0" smtClean="0"/>
              <a:t>At desired times, maneuvers are computed to correct trajectory errors, and commands </a:t>
            </a:r>
            <a:r>
              <a:rPr lang="en-US" dirty="0"/>
              <a:t>sent to execute maneuvers </a:t>
            </a:r>
            <a:r>
              <a:rPr lang="en-US" dirty="0" smtClean="0"/>
              <a:t>on spacecraft</a:t>
            </a:r>
          </a:p>
          <a:p>
            <a:r>
              <a:rPr lang="en-US" dirty="0" smtClean="0"/>
              <a:t>For deep space, data are received using one of three Deep Space Network complexes (Goldstone, CA, Canberra, Australia, and Madrid, Spain)</a:t>
            </a:r>
          </a:p>
          <a:p>
            <a:pPr lvl="1"/>
            <a:r>
              <a:rPr lang="en-US" dirty="0" smtClean="0"/>
              <a:t>DSN is a heavily used resource</a:t>
            </a:r>
            <a:endParaRPr lang="en-US" dirty="0"/>
          </a:p>
          <a:p>
            <a:r>
              <a:rPr lang="en-US" dirty="0"/>
              <a:t>Current capabilities can achieve highly accurate results, for example:</a:t>
            </a:r>
          </a:p>
          <a:p>
            <a:pPr lvl="1"/>
            <a:r>
              <a:rPr lang="en-US" dirty="0"/>
              <a:t>km level targeting accuracies for satellite flybys on Cassini mission</a:t>
            </a:r>
          </a:p>
          <a:p>
            <a:pPr lvl="1"/>
            <a:r>
              <a:rPr lang="en-US" dirty="0"/>
              <a:t>10s of km landing ellipses on Mars</a:t>
            </a:r>
          </a:p>
          <a:p>
            <a:r>
              <a:rPr lang="en-US" dirty="0"/>
              <a:t>Still need to keep increasing performance for future </a:t>
            </a:r>
            <a:r>
              <a:rPr lang="en-US" dirty="0" smtClean="0"/>
              <a:t>missions, and alleviate pressure on DSN use</a:t>
            </a: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3389378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Drawbacks to Ground-based Navigation</a:t>
            </a:r>
            <a:endParaRPr lang="en-US" dirty="0"/>
          </a:p>
        </p:txBody>
      </p:sp>
      <p:sp>
        <p:nvSpPr>
          <p:cNvPr id="3" name="Content Placeholder 2"/>
          <p:cNvSpPr>
            <a:spLocks noGrp="1"/>
          </p:cNvSpPr>
          <p:nvPr>
            <p:ph idx="1"/>
          </p:nvPr>
        </p:nvSpPr>
        <p:spPr>
          <a:xfrm>
            <a:off x="533400" y="1234135"/>
            <a:ext cx="8077200" cy="5009581"/>
          </a:xfrm>
        </p:spPr>
        <p:txBody>
          <a:bodyPr/>
          <a:lstStyle/>
          <a:p>
            <a:r>
              <a:rPr lang="en-US" dirty="0" smtClean="0"/>
              <a:t>Long round-trip light time (many minutes to many hours), depending on where the spacecraft is in Solar System</a:t>
            </a:r>
          </a:p>
          <a:p>
            <a:r>
              <a:rPr lang="en-US" dirty="0" smtClean="0"/>
              <a:t>Time needed to process the data by analysts</a:t>
            </a:r>
          </a:p>
          <a:p>
            <a:pPr lvl="1"/>
            <a:r>
              <a:rPr lang="en-US" dirty="0" smtClean="0"/>
              <a:t>Orbit determination and maneuver calculations</a:t>
            </a:r>
          </a:p>
          <a:p>
            <a:pPr lvl="1"/>
            <a:r>
              <a:rPr lang="en-US" dirty="0" smtClean="0"/>
              <a:t>Analyze results</a:t>
            </a:r>
          </a:p>
          <a:p>
            <a:pPr lvl="1"/>
            <a:r>
              <a:rPr lang="en-US" dirty="0" smtClean="0"/>
              <a:t>Convene meetings to make decisions and implement decisions</a:t>
            </a:r>
          </a:p>
          <a:p>
            <a:pPr lvl="1"/>
            <a:r>
              <a:rPr lang="en-US" dirty="0" smtClean="0"/>
              <a:t>Generate sequence commands and uplink them to spacecraft</a:t>
            </a:r>
          </a:p>
          <a:p>
            <a:r>
              <a:rPr lang="en-US" dirty="0" smtClean="0"/>
              <a:t>Lag time between the last navigation update and implementing maneuvers can typically take 8 or more hours to over a week.  As a result:</a:t>
            </a:r>
          </a:p>
          <a:p>
            <a:pPr lvl="1"/>
            <a:r>
              <a:rPr lang="en-US" dirty="0" smtClean="0"/>
              <a:t>Loss of some science, for example, to precisely point instruments at a target cannot use latest navigation knowledge</a:t>
            </a:r>
          </a:p>
          <a:p>
            <a:pPr lvl="1"/>
            <a:r>
              <a:rPr lang="en-US" dirty="0" smtClean="0"/>
              <a:t>Loss for mission parameters, such as </a:t>
            </a:r>
            <a:r>
              <a:rPr lang="en-US" dirty="0"/>
              <a:t>i</a:t>
            </a:r>
            <a:r>
              <a:rPr lang="en-US" dirty="0" smtClean="0"/>
              <a:t>ncreased use of fuel as the orbit information has become stale during turnaround time to implement maneuvers</a:t>
            </a:r>
          </a:p>
        </p:txBody>
      </p:sp>
    </p:spTree>
    <p:extLst>
      <p:ext uri="{BB962C8B-B14F-4D97-AF65-F5344CB8AC3E}">
        <p14:creationId xmlns:p14="http://schemas.microsoft.com/office/powerpoint/2010/main" val="4084552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Onboard Autonomous Navigation</a:t>
            </a:r>
            <a:endParaRPr lang="en-US" dirty="0"/>
          </a:p>
        </p:txBody>
      </p:sp>
      <p:sp>
        <p:nvSpPr>
          <p:cNvPr id="3" name="Content Placeholder 2"/>
          <p:cNvSpPr>
            <a:spLocks noGrp="1"/>
          </p:cNvSpPr>
          <p:nvPr>
            <p:ph idx="1"/>
          </p:nvPr>
        </p:nvSpPr>
        <p:spPr/>
        <p:txBody>
          <a:bodyPr/>
          <a:lstStyle/>
          <a:p>
            <a:r>
              <a:rPr lang="en-US" dirty="0" smtClean="0"/>
              <a:t>A self-contained, onboard, autonomous navigation system can:</a:t>
            </a:r>
          </a:p>
          <a:p>
            <a:pPr lvl="1"/>
            <a:r>
              <a:rPr lang="en-US" dirty="0" smtClean="0"/>
              <a:t>Eliminate delays due to round-trip light time</a:t>
            </a:r>
          </a:p>
          <a:p>
            <a:pPr lvl="1"/>
            <a:r>
              <a:rPr lang="en-US" dirty="0" smtClean="0"/>
              <a:t>Eliminate the human factors in ground-based processing</a:t>
            </a:r>
          </a:p>
          <a:p>
            <a:pPr lvl="1"/>
            <a:r>
              <a:rPr lang="en-US" dirty="0" smtClean="0"/>
              <a:t>Reduce turnaround time from navigation update to minutes, down to seconds</a:t>
            </a:r>
          </a:p>
          <a:p>
            <a:pPr lvl="1"/>
            <a:r>
              <a:rPr lang="en-US" dirty="0" smtClean="0"/>
              <a:t>React to late-breaking data</a:t>
            </a:r>
          </a:p>
          <a:p>
            <a:r>
              <a:rPr lang="en-US" dirty="0" smtClean="0"/>
              <a:t>A framework and computational elements of an autonomous navigation system has been developed, called </a:t>
            </a:r>
            <a:r>
              <a:rPr lang="en-US" dirty="0" err="1" smtClean="0"/>
              <a:t>AutoNav</a:t>
            </a:r>
            <a:endParaRPr lang="en-US" dirty="0" smtClean="0"/>
          </a:p>
          <a:p>
            <a:pPr lvl="1"/>
            <a:r>
              <a:rPr lang="en-US" dirty="0" smtClean="0"/>
              <a:t>Originally developed as one of the technologies for the Deep Space 1 mission, launched in 1998</a:t>
            </a:r>
          </a:p>
          <a:p>
            <a:pPr lvl="1"/>
            <a:r>
              <a:rPr lang="en-US" dirty="0" smtClean="0"/>
              <a:t>Subsequently used on three other spacecraft, for four different missions</a:t>
            </a:r>
          </a:p>
          <a:p>
            <a:pPr lvl="1"/>
            <a:r>
              <a:rPr lang="en-US" dirty="0" smtClean="0"/>
              <a:t>Primary use has been on comet missions to track comets during flybys, and impact one comet</a:t>
            </a:r>
            <a:endParaRPr lang="en-US" dirty="0"/>
          </a:p>
        </p:txBody>
      </p:sp>
    </p:spTree>
    <p:extLst>
      <p:ext uri="{BB962C8B-B14F-4D97-AF65-F5344CB8AC3E}">
        <p14:creationId xmlns:p14="http://schemas.microsoft.com/office/powerpoint/2010/main" val="3703634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AutoNav</a:t>
            </a:r>
            <a:r>
              <a:rPr lang="en-US" dirty="0" smtClean="0"/>
              <a:t> Data</a:t>
            </a:r>
            <a:endParaRPr lang="en-US" dirty="0"/>
          </a:p>
        </p:txBody>
      </p:sp>
      <p:sp>
        <p:nvSpPr>
          <p:cNvPr id="3" name="Content Placeholder 2"/>
          <p:cNvSpPr>
            <a:spLocks noGrp="1"/>
          </p:cNvSpPr>
          <p:nvPr>
            <p:ph idx="1"/>
          </p:nvPr>
        </p:nvSpPr>
        <p:spPr>
          <a:xfrm>
            <a:off x="522545" y="1198120"/>
            <a:ext cx="8077200" cy="5283517"/>
          </a:xfrm>
        </p:spPr>
        <p:txBody>
          <a:bodyPr/>
          <a:lstStyle/>
          <a:p>
            <a:r>
              <a:rPr lang="en-US" sz="1800" dirty="0" smtClean="0"/>
              <a:t>In principle, can use same data as ground-based navigation (radiometric and optical)</a:t>
            </a:r>
          </a:p>
          <a:p>
            <a:pPr lvl="1"/>
            <a:r>
              <a:rPr lang="en-US" dirty="0" smtClean="0"/>
              <a:t>Radiometric data requires other information, such as media calibrations, for Earth-based data, or location of other spacecraft for spacecraft-to-spacecraft data</a:t>
            </a:r>
          </a:p>
          <a:p>
            <a:r>
              <a:rPr lang="en-US" sz="1800" dirty="0" smtClean="0"/>
              <a:t>More straightforward to use entirely self-contained data, so current </a:t>
            </a:r>
            <a:r>
              <a:rPr lang="en-US" sz="1800" dirty="0" err="1" smtClean="0"/>
              <a:t>AutoNav</a:t>
            </a:r>
            <a:r>
              <a:rPr lang="en-US" sz="1800" dirty="0" smtClean="0"/>
              <a:t> based on using optical data only (</a:t>
            </a:r>
            <a:r>
              <a:rPr lang="en-US" sz="1800" dirty="0" err="1" smtClean="0"/>
              <a:t>OpNav</a:t>
            </a:r>
            <a:r>
              <a:rPr lang="en-US" sz="1800" dirty="0" smtClean="0"/>
              <a:t>)</a:t>
            </a:r>
          </a:p>
          <a:p>
            <a:pPr lvl="1"/>
            <a:r>
              <a:rPr lang="en-US" dirty="0" smtClean="0"/>
              <a:t>Passive optical data uses onboard camera to image celestial bodies</a:t>
            </a:r>
          </a:p>
          <a:p>
            <a:pPr lvl="1"/>
            <a:r>
              <a:rPr lang="en-US" dirty="0" smtClean="0"/>
              <a:t>Bodies can be distant point sources (“unresolved”), distant resolved bodies, or bodies which partially or completely fill the camera FOV, in which case terrain-relative navigation techniques can be employed</a:t>
            </a:r>
          </a:p>
          <a:p>
            <a:pPr lvl="1"/>
            <a:r>
              <a:rPr lang="en-US" dirty="0" smtClean="0"/>
              <a:t>Raw images reduced to sample/line coordinates of sub-pixel centers of stars and target object (“</a:t>
            </a:r>
            <a:r>
              <a:rPr lang="en-US" dirty="0" err="1" smtClean="0"/>
              <a:t>centerfinding</a:t>
            </a:r>
            <a:r>
              <a:rPr lang="en-US" dirty="0" smtClean="0"/>
              <a:t>”)</a:t>
            </a:r>
          </a:p>
        </p:txBody>
      </p:sp>
    </p:spTree>
    <p:extLst>
      <p:ext uri="{BB962C8B-B14F-4D97-AF65-F5344CB8AC3E}">
        <p14:creationId xmlns:p14="http://schemas.microsoft.com/office/powerpoint/2010/main" val="1947078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3487" y="158695"/>
            <a:ext cx="8001000" cy="762000"/>
          </a:xfrm>
        </p:spPr>
        <p:txBody>
          <a:bodyPr/>
          <a:lstStyle/>
          <a:p>
            <a:r>
              <a:rPr lang="en-US" dirty="0" err="1" smtClean="0">
                <a:solidFill>
                  <a:srgbClr val="FFFFFF"/>
                </a:solidFill>
              </a:rPr>
              <a:t>OpNav</a:t>
            </a:r>
            <a:r>
              <a:rPr lang="en-US" dirty="0" smtClean="0">
                <a:solidFill>
                  <a:srgbClr val="FFFFFF"/>
                </a:solidFill>
              </a:rPr>
              <a:t> Types – Unresolved Body</a:t>
            </a:r>
            <a:endParaRPr lang="en-US" dirty="0">
              <a:solidFill>
                <a:srgbClr val="FFFFFF"/>
              </a:solidFill>
            </a:endParaRPr>
          </a:p>
        </p:txBody>
      </p:sp>
      <p:pic>
        <p:nvPicPr>
          <p:cNvPr id="3" name="Picture 2" descr="CG67-Jun12-point-streteched.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022" y="1200039"/>
            <a:ext cx="4786084" cy="4731987"/>
          </a:xfrm>
          <a:prstGeom prst="rect">
            <a:avLst/>
          </a:prstGeom>
        </p:spPr>
      </p:pic>
      <p:sp>
        <p:nvSpPr>
          <p:cNvPr id="4" name="TextBox 3"/>
          <p:cNvSpPr txBox="1"/>
          <p:nvPr/>
        </p:nvSpPr>
        <p:spPr>
          <a:xfrm>
            <a:off x="5131371" y="1922397"/>
            <a:ext cx="2925701" cy="338554"/>
          </a:xfrm>
          <a:prstGeom prst="rect">
            <a:avLst/>
          </a:prstGeom>
          <a:noFill/>
        </p:spPr>
        <p:txBody>
          <a:bodyPr wrap="none" rtlCol="0">
            <a:spAutoFit/>
          </a:bodyPr>
          <a:lstStyle/>
          <a:p>
            <a:r>
              <a:rPr lang="en-US" sz="1600" dirty="0" smtClean="0">
                <a:solidFill>
                  <a:schemeClr val="bg1"/>
                </a:solidFill>
              </a:rPr>
              <a:t>Comet </a:t>
            </a:r>
            <a:r>
              <a:rPr lang="en-US" sz="1600" dirty="0" err="1" smtClean="0">
                <a:solidFill>
                  <a:schemeClr val="bg1"/>
                </a:solidFill>
              </a:rPr>
              <a:t>Churyumov-Gerasimenko</a:t>
            </a:r>
            <a:endParaRPr lang="en-US" sz="1600" dirty="0">
              <a:solidFill>
                <a:schemeClr val="bg1"/>
              </a:solidFill>
            </a:endParaRPr>
          </a:p>
        </p:txBody>
      </p:sp>
      <p:cxnSp>
        <p:nvCxnSpPr>
          <p:cNvPr id="6" name="Straight Arrow Connector 5"/>
          <p:cNvCxnSpPr/>
          <p:nvPr/>
        </p:nvCxnSpPr>
        <p:spPr bwMode="auto">
          <a:xfrm flipH="1">
            <a:off x="2924682" y="2132111"/>
            <a:ext cx="2248860" cy="1468011"/>
          </a:xfrm>
          <a:prstGeom prst="straightConnector1">
            <a:avLst/>
          </a:prstGeom>
          <a:solidFill>
            <a:schemeClr val="accent1"/>
          </a:solidFill>
          <a:ln w="9525" cap="flat" cmpd="sng" algn="ctr">
            <a:solidFill>
              <a:schemeClr val="bg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7" name="TextBox 6"/>
          <p:cNvSpPr txBox="1"/>
          <p:nvPr/>
        </p:nvSpPr>
        <p:spPr>
          <a:xfrm>
            <a:off x="2475074" y="6035765"/>
            <a:ext cx="595035" cy="338554"/>
          </a:xfrm>
          <a:prstGeom prst="rect">
            <a:avLst/>
          </a:prstGeom>
          <a:noFill/>
        </p:spPr>
        <p:txBody>
          <a:bodyPr wrap="none" rtlCol="0">
            <a:spAutoFit/>
          </a:bodyPr>
          <a:lstStyle/>
          <a:p>
            <a:r>
              <a:rPr lang="en-US" sz="1600" dirty="0" smtClean="0">
                <a:solidFill>
                  <a:srgbClr val="FFFFFF"/>
                </a:solidFill>
              </a:rPr>
              <a:t>Stars</a:t>
            </a:r>
            <a:endParaRPr lang="en-US" sz="1600" dirty="0">
              <a:solidFill>
                <a:srgbClr val="FFFFFF"/>
              </a:solidFill>
            </a:endParaRPr>
          </a:p>
        </p:txBody>
      </p:sp>
      <p:cxnSp>
        <p:nvCxnSpPr>
          <p:cNvPr id="8" name="Straight Arrow Connector 7"/>
          <p:cNvCxnSpPr>
            <a:stCxn id="7" idx="1"/>
          </p:cNvCxnSpPr>
          <p:nvPr/>
        </p:nvCxnSpPr>
        <p:spPr bwMode="auto">
          <a:xfrm flipV="1">
            <a:off x="2475074" y="4776861"/>
            <a:ext cx="414651" cy="1428181"/>
          </a:xfrm>
          <a:prstGeom prst="straightConnector1">
            <a:avLst/>
          </a:prstGeom>
          <a:solidFill>
            <a:schemeClr val="accent1"/>
          </a:solidFill>
          <a:ln w="9525" cap="flat" cmpd="sng" algn="ctr">
            <a:solidFill>
              <a:schemeClr val="bg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9" name="Straight Arrow Connector 8"/>
          <p:cNvCxnSpPr>
            <a:stCxn id="7" idx="1"/>
          </p:cNvCxnSpPr>
          <p:nvPr/>
        </p:nvCxnSpPr>
        <p:spPr bwMode="auto">
          <a:xfrm flipH="1" flipV="1">
            <a:off x="1401700" y="3798184"/>
            <a:ext cx="1073374" cy="2406858"/>
          </a:xfrm>
          <a:prstGeom prst="straightConnector1">
            <a:avLst/>
          </a:prstGeom>
          <a:solidFill>
            <a:schemeClr val="accent1"/>
          </a:solidFill>
          <a:ln w="9525" cap="flat" cmpd="sng" algn="ctr">
            <a:solidFill>
              <a:schemeClr val="bg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pic>
        <p:nvPicPr>
          <p:cNvPr id="15" name="Picture 14" descr="CG67-Jun04-pointsource-zoo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8680" y="3698022"/>
            <a:ext cx="2577202" cy="2476945"/>
          </a:xfrm>
          <a:prstGeom prst="rect">
            <a:avLst/>
          </a:prstGeom>
        </p:spPr>
      </p:pic>
      <p:sp>
        <p:nvSpPr>
          <p:cNvPr id="19" name="Rectangle 18"/>
          <p:cNvSpPr/>
          <p:nvPr/>
        </p:nvSpPr>
        <p:spPr bwMode="auto">
          <a:xfrm>
            <a:off x="2563794" y="3630442"/>
            <a:ext cx="299509" cy="263596"/>
          </a:xfrm>
          <a:prstGeom prst="rect">
            <a:avLst/>
          </a:prstGeom>
          <a:no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cxnSp>
        <p:nvCxnSpPr>
          <p:cNvPr id="21" name="Straight Arrow Connector 20"/>
          <p:cNvCxnSpPr/>
          <p:nvPr/>
        </p:nvCxnSpPr>
        <p:spPr bwMode="auto">
          <a:xfrm>
            <a:off x="2887264" y="3918001"/>
            <a:ext cx="3150831" cy="2204625"/>
          </a:xfrm>
          <a:prstGeom prst="straightConnector1">
            <a:avLst/>
          </a:prstGeom>
          <a:solidFill>
            <a:schemeClr val="accent1"/>
          </a:solidFill>
          <a:ln w="9525" cap="flat" cmpd="sng" algn="ctr">
            <a:solidFill>
              <a:srgbClr val="FFFFFF"/>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22" name="Straight Arrow Connector 21"/>
          <p:cNvCxnSpPr/>
          <p:nvPr/>
        </p:nvCxnSpPr>
        <p:spPr bwMode="auto">
          <a:xfrm>
            <a:off x="2913030" y="3646726"/>
            <a:ext cx="3125065" cy="31642"/>
          </a:xfrm>
          <a:prstGeom prst="straightConnector1">
            <a:avLst/>
          </a:prstGeom>
          <a:solidFill>
            <a:schemeClr val="accent1"/>
          </a:solidFill>
          <a:ln w="9525" cap="flat" cmpd="sng" algn="ctr">
            <a:solidFill>
              <a:srgbClr val="FFFFFF"/>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27" name="TextBox 26"/>
          <p:cNvSpPr txBox="1"/>
          <p:nvPr/>
        </p:nvSpPr>
        <p:spPr>
          <a:xfrm>
            <a:off x="5774221" y="3099135"/>
            <a:ext cx="2859998" cy="523220"/>
          </a:xfrm>
          <a:prstGeom prst="rect">
            <a:avLst/>
          </a:prstGeom>
          <a:noFill/>
        </p:spPr>
        <p:txBody>
          <a:bodyPr wrap="square" rtlCol="0">
            <a:spAutoFit/>
          </a:bodyPr>
          <a:lstStyle/>
          <a:p>
            <a:r>
              <a:rPr lang="en-US" sz="1400" dirty="0" smtClean="0">
                <a:solidFill>
                  <a:srgbClr val="FFFFFF"/>
                </a:solidFill>
              </a:rPr>
              <a:t>Gaussian </a:t>
            </a:r>
            <a:r>
              <a:rPr lang="en-US" sz="1400" dirty="0" err="1" smtClean="0">
                <a:solidFill>
                  <a:srgbClr val="FFFFFF"/>
                </a:solidFill>
              </a:rPr>
              <a:t>Pointspread</a:t>
            </a:r>
            <a:r>
              <a:rPr lang="en-US" sz="1400" dirty="0" smtClean="0">
                <a:solidFill>
                  <a:srgbClr val="FFFFFF"/>
                </a:solidFill>
              </a:rPr>
              <a:t> – </a:t>
            </a:r>
            <a:r>
              <a:rPr lang="en-US" sz="1400" dirty="0" err="1" smtClean="0">
                <a:solidFill>
                  <a:srgbClr val="FFFFFF"/>
                </a:solidFill>
              </a:rPr>
              <a:t>Centerfind</a:t>
            </a:r>
            <a:r>
              <a:rPr lang="en-US" sz="1400" dirty="0" smtClean="0">
                <a:solidFill>
                  <a:srgbClr val="FFFFFF"/>
                </a:solidFill>
              </a:rPr>
              <a:t> Using Gaussian Fit</a:t>
            </a:r>
            <a:endParaRPr lang="en-US" sz="1400" dirty="0">
              <a:solidFill>
                <a:srgbClr val="FFFFFF"/>
              </a:solidFill>
            </a:endParaRPr>
          </a:p>
        </p:txBody>
      </p:sp>
    </p:spTree>
    <p:extLst>
      <p:ext uri="{BB962C8B-B14F-4D97-AF65-F5344CB8AC3E}">
        <p14:creationId xmlns:p14="http://schemas.microsoft.com/office/powerpoint/2010/main" val="502966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FFFFFF"/>
                </a:solidFill>
              </a:rPr>
              <a:t>Opnav</a:t>
            </a:r>
            <a:r>
              <a:rPr lang="en-US" dirty="0" smtClean="0">
                <a:solidFill>
                  <a:srgbClr val="FFFFFF"/>
                </a:solidFill>
              </a:rPr>
              <a:t> Types – Resolved Body</a:t>
            </a:r>
            <a:endParaRPr lang="en-US" dirty="0">
              <a:solidFill>
                <a:srgbClr val="FFFFFF"/>
              </a:solidFill>
            </a:endParaRPr>
          </a:p>
        </p:txBody>
      </p:sp>
      <p:pic>
        <p:nvPicPr>
          <p:cNvPr id="3" name="Picture 2" descr="CG67-Jul15-5pix-stretched.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240" y="1176739"/>
            <a:ext cx="4476497" cy="4916672"/>
          </a:xfrm>
          <a:prstGeom prst="rect">
            <a:avLst/>
          </a:prstGeom>
        </p:spPr>
      </p:pic>
      <p:pic>
        <p:nvPicPr>
          <p:cNvPr id="4" name="Picture 3" descr="CG67-Jul22-10pixels-zoo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3041" y="3328784"/>
            <a:ext cx="2960537" cy="3149106"/>
          </a:xfrm>
          <a:prstGeom prst="rect">
            <a:avLst/>
          </a:prstGeom>
        </p:spPr>
      </p:pic>
      <p:sp>
        <p:nvSpPr>
          <p:cNvPr id="5" name="TextBox 4"/>
          <p:cNvSpPr txBox="1"/>
          <p:nvPr/>
        </p:nvSpPr>
        <p:spPr>
          <a:xfrm>
            <a:off x="5119719" y="1444710"/>
            <a:ext cx="2925701" cy="338554"/>
          </a:xfrm>
          <a:prstGeom prst="rect">
            <a:avLst/>
          </a:prstGeom>
          <a:noFill/>
        </p:spPr>
        <p:txBody>
          <a:bodyPr wrap="none" rtlCol="0">
            <a:spAutoFit/>
          </a:bodyPr>
          <a:lstStyle/>
          <a:p>
            <a:r>
              <a:rPr lang="en-US" sz="1600" dirty="0" smtClean="0">
                <a:solidFill>
                  <a:schemeClr val="bg1"/>
                </a:solidFill>
              </a:rPr>
              <a:t>Comet </a:t>
            </a:r>
            <a:r>
              <a:rPr lang="en-US" sz="1600" dirty="0" err="1" smtClean="0">
                <a:solidFill>
                  <a:schemeClr val="bg1"/>
                </a:solidFill>
              </a:rPr>
              <a:t>Churyumov-Gerasimenko</a:t>
            </a:r>
            <a:endParaRPr lang="en-US" sz="1600" dirty="0">
              <a:solidFill>
                <a:schemeClr val="bg1"/>
              </a:solidFill>
            </a:endParaRPr>
          </a:p>
        </p:txBody>
      </p:sp>
      <p:sp>
        <p:nvSpPr>
          <p:cNvPr id="6" name="Rectangle 5"/>
          <p:cNvSpPr/>
          <p:nvPr/>
        </p:nvSpPr>
        <p:spPr bwMode="auto">
          <a:xfrm>
            <a:off x="2214231" y="3781904"/>
            <a:ext cx="299509" cy="263596"/>
          </a:xfrm>
          <a:prstGeom prst="rect">
            <a:avLst/>
          </a:prstGeom>
          <a:no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cxnSp>
        <p:nvCxnSpPr>
          <p:cNvPr id="7" name="Straight Arrow Connector 6"/>
          <p:cNvCxnSpPr>
            <a:stCxn id="5" idx="1"/>
          </p:cNvCxnSpPr>
          <p:nvPr/>
        </p:nvCxnSpPr>
        <p:spPr bwMode="auto">
          <a:xfrm flipH="1">
            <a:off x="2400336" y="1613987"/>
            <a:ext cx="2719383" cy="2079342"/>
          </a:xfrm>
          <a:prstGeom prst="straightConnector1">
            <a:avLst/>
          </a:prstGeom>
          <a:solidFill>
            <a:schemeClr val="accent1"/>
          </a:solidFill>
          <a:ln w="9525" cap="flat" cmpd="sng" algn="ctr">
            <a:solidFill>
              <a:schemeClr val="bg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9" name="Straight Arrow Connector 8"/>
          <p:cNvCxnSpPr/>
          <p:nvPr/>
        </p:nvCxnSpPr>
        <p:spPr bwMode="auto">
          <a:xfrm>
            <a:off x="2526048" y="4069463"/>
            <a:ext cx="3066969" cy="2361823"/>
          </a:xfrm>
          <a:prstGeom prst="straightConnector1">
            <a:avLst/>
          </a:prstGeom>
          <a:solidFill>
            <a:schemeClr val="accent1"/>
          </a:solidFill>
          <a:ln w="9525" cap="flat" cmpd="sng" algn="ctr">
            <a:solidFill>
              <a:srgbClr val="FFFFFF"/>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1" name="Straight Arrow Connector 10"/>
          <p:cNvCxnSpPr/>
          <p:nvPr/>
        </p:nvCxnSpPr>
        <p:spPr bwMode="auto">
          <a:xfrm flipV="1">
            <a:off x="2538622" y="3343803"/>
            <a:ext cx="3101003" cy="435326"/>
          </a:xfrm>
          <a:prstGeom prst="straightConnector1">
            <a:avLst/>
          </a:prstGeom>
          <a:solidFill>
            <a:schemeClr val="accent1"/>
          </a:solidFill>
          <a:ln w="9525" cap="flat" cmpd="sng" algn="ctr">
            <a:solidFill>
              <a:srgbClr val="FFFFFF"/>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4" name="TextBox 13"/>
          <p:cNvSpPr txBox="1"/>
          <p:nvPr/>
        </p:nvSpPr>
        <p:spPr>
          <a:xfrm>
            <a:off x="5704309" y="2656401"/>
            <a:ext cx="2859998" cy="523220"/>
          </a:xfrm>
          <a:prstGeom prst="rect">
            <a:avLst/>
          </a:prstGeom>
          <a:noFill/>
        </p:spPr>
        <p:txBody>
          <a:bodyPr wrap="square" rtlCol="0">
            <a:spAutoFit/>
          </a:bodyPr>
          <a:lstStyle/>
          <a:p>
            <a:r>
              <a:rPr lang="en-US" sz="1400" dirty="0" smtClean="0">
                <a:solidFill>
                  <a:srgbClr val="FFFFFF"/>
                </a:solidFill>
              </a:rPr>
              <a:t>For unknown shape, </a:t>
            </a:r>
            <a:r>
              <a:rPr lang="en-US" sz="1400" dirty="0" err="1" smtClean="0">
                <a:solidFill>
                  <a:srgbClr val="FFFFFF"/>
                </a:solidFill>
              </a:rPr>
              <a:t>centerfind</a:t>
            </a:r>
            <a:r>
              <a:rPr lang="en-US" sz="1400" dirty="0" smtClean="0">
                <a:solidFill>
                  <a:srgbClr val="FFFFFF"/>
                </a:solidFill>
              </a:rPr>
              <a:t> using brightness moment algorithm</a:t>
            </a:r>
            <a:endParaRPr lang="en-US" sz="1400" dirty="0">
              <a:solidFill>
                <a:srgbClr val="FFFFFF"/>
              </a:solidFill>
            </a:endParaRPr>
          </a:p>
        </p:txBody>
      </p:sp>
    </p:spTree>
    <p:extLst>
      <p:ext uri="{BB962C8B-B14F-4D97-AF65-F5344CB8AC3E}">
        <p14:creationId xmlns:p14="http://schemas.microsoft.com/office/powerpoint/2010/main" val="6754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rgbClr val="FFFFFF"/>
                </a:solidFill>
              </a:rPr>
              <a:t>Opnav</a:t>
            </a:r>
            <a:r>
              <a:rPr lang="en-US" dirty="0" smtClean="0">
                <a:solidFill>
                  <a:srgbClr val="FFFFFF"/>
                </a:solidFill>
              </a:rPr>
              <a:t> Types – Extended Body</a:t>
            </a:r>
            <a:endParaRPr lang="en-US" dirty="0">
              <a:solidFill>
                <a:srgbClr val="FFFFFF"/>
              </a:solidFill>
            </a:endParaRPr>
          </a:p>
        </p:txBody>
      </p:sp>
      <p:pic>
        <p:nvPicPr>
          <p:cNvPr id="3" name="Picture 2" descr="CG67-Aug19-large.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849" y="1149068"/>
            <a:ext cx="5485211" cy="5525454"/>
          </a:xfrm>
          <a:prstGeom prst="rect">
            <a:avLst/>
          </a:prstGeom>
        </p:spPr>
      </p:pic>
      <p:sp>
        <p:nvSpPr>
          <p:cNvPr id="4" name="TextBox 3"/>
          <p:cNvSpPr txBox="1"/>
          <p:nvPr/>
        </p:nvSpPr>
        <p:spPr>
          <a:xfrm>
            <a:off x="6026508" y="2586497"/>
            <a:ext cx="2922319" cy="1323439"/>
          </a:xfrm>
          <a:prstGeom prst="rect">
            <a:avLst/>
          </a:prstGeom>
          <a:noFill/>
        </p:spPr>
        <p:txBody>
          <a:bodyPr wrap="square" rtlCol="0">
            <a:spAutoFit/>
          </a:bodyPr>
          <a:lstStyle/>
          <a:p>
            <a:pPr marL="285750" indent="-285750" algn="l">
              <a:buFont typeface="Arial"/>
              <a:buChar char="•"/>
            </a:pPr>
            <a:r>
              <a:rPr lang="en-US" sz="1600" dirty="0" smtClean="0">
                <a:solidFill>
                  <a:schemeClr val="bg1"/>
                </a:solidFill>
              </a:rPr>
              <a:t>Use terrain-relative landmark tracking techniques</a:t>
            </a:r>
          </a:p>
          <a:p>
            <a:pPr marL="285750" indent="-285750" algn="l">
              <a:buFont typeface="Arial"/>
              <a:buChar char="•"/>
            </a:pPr>
            <a:r>
              <a:rPr lang="en-US" sz="1600" dirty="0" smtClean="0">
                <a:solidFill>
                  <a:schemeClr val="bg1"/>
                </a:solidFill>
              </a:rPr>
              <a:t>Stars may or may not be visible</a:t>
            </a:r>
          </a:p>
          <a:p>
            <a:endParaRPr lang="en-US" sz="1600" dirty="0">
              <a:solidFill>
                <a:schemeClr val="bg1"/>
              </a:solidFill>
            </a:endParaRPr>
          </a:p>
        </p:txBody>
      </p:sp>
    </p:spTree>
    <p:extLst>
      <p:ext uri="{BB962C8B-B14F-4D97-AF65-F5344CB8AC3E}">
        <p14:creationId xmlns:p14="http://schemas.microsoft.com/office/powerpoint/2010/main" val="2613499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OpNav</a:t>
            </a:r>
            <a:r>
              <a:rPr lang="en-US" dirty="0" smtClean="0"/>
              <a:t> Basics</a:t>
            </a:r>
            <a:endParaRPr lang="en-US" dirty="0"/>
          </a:p>
        </p:txBody>
      </p:sp>
      <p:sp>
        <p:nvSpPr>
          <p:cNvPr id="3" name="Content Placeholder 2"/>
          <p:cNvSpPr>
            <a:spLocks noGrp="1"/>
          </p:cNvSpPr>
          <p:nvPr>
            <p:ph idx="1"/>
          </p:nvPr>
        </p:nvSpPr>
        <p:spPr>
          <a:xfrm>
            <a:off x="533400" y="1203132"/>
            <a:ext cx="8077200" cy="5298060"/>
          </a:xfrm>
        </p:spPr>
        <p:txBody>
          <a:bodyPr/>
          <a:lstStyle/>
          <a:p>
            <a:r>
              <a:rPr lang="en-US" dirty="0" err="1" smtClean="0"/>
              <a:t>OpNav</a:t>
            </a:r>
            <a:r>
              <a:rPr lang="en-US" dirty="0" smtClean="0"/>
              <a:t> works on the basis of parallax</a:t>
            </a:r>
          </a:p>
          <a:p>
            <a:r>
              <a:rPr lang="en-US" dirty="0" smtClean="0"/>
              <a:t>Apparent shift of body in camera FOV from its predicted location to where it actually is can be due to one of two things</a:t>
            </a:r>
          </a:p>
          <a:p>
            <a:pPr lvl="1"/>
            <a:r>
              <a:rPr lang="en-US" dirty="0" smtClean="0"/>
              <a:t>Either the body or the spacecraft is not where it was predicted to be</a:t>
            </a:r>
          </a:p>
          <a:p>
            <a:pPr lvl="1"/>
            <a:r>
              <a:rPr lang="en-US" dirty="0" smtClean="0"/>
              <a:t>The direction the camera was pointing was not where it was predicted to be</a:t>
            </a:r>
          </a:p>
          <a:p>
            <a:r>
              <a:rPr lang="en-US" dirty="0" smtClean="0"/>
              <a:t>We can eliminate the 2</a:t>
            </a:r>
            <a:r>
              <a:rPr lang="en-US" baseline="30000" dirty="0" smtClean="0"/>
              <a:t>nd</a:t>
            </a:r>
            <a:r>
              <a:rPr lang="en-US" dirty="0" smtClean="0"/>
              <a:t> source *if*  there are stars in the camera FOV</a:t>
            </a:r>
          </a:p>
          <a:p>
            <a:pPr lvl="1"/>
            <a:r>
              <a:rPr lang="en-US" dirty="0" smtClean="0"/>
              <a:t>Stars are, for all practical purposes, at an infinite distance, so there is no discernible parallax due caused by the star or spacecraft position</a:t>
            </a:r>
          </a:p>
          <a:p>
            <a:pPr lvl="1"/>
            <a:r>
              <a:rPr lang="en-US" dirty="0" smtClean="0"/>
              <a:t>Can use stars in FOV to adjust the inertial pointing knowledge to eliminate it as a source of error</a:t>
            </a:r>
          </a:p>
          <a:p>
            <a:pPr lvl="2"/>
            <a:r>
              <a:rPr lang="en-US" dirty="0" smtClean="0"/>
              <a:t>1 star – can solve for Right Ascension and Declination of pointing</a:t>
            </a:r>
          </a:p>
          <a:p>
            <a:pPr lvl="2"/>
            <a:r>
              <a:rPr lang="en-US" dirty="0" smtClean="0"/>
              <a:t>2 or more stars – can also solve for the “twist” – rotation around camera </a:t>
            </a:r>
            <a:r>
              <a:rPr lang="en-US" dirty="0" err="1" smtClean="0"/>
              <a:t>boresight</a:t>
            </a:r>
            <a:endParaRPr lang="en-US" dirty="0" smtClean="0"/>
          </a:p>
          <a:p>
            <a:pPr lvl="1"/>
            <a:r>
              <a:rPr lang="en-US" dirty="0" smtClean="0"/>
              <a:t>Refer to this as “stellar referenced” </a:t>
            </a:r>
            <a:r>
              <a:rPr lang="en-US" dirty="0" err="1" smtClean="0"/>
              <a:t>OpNav</a:t>
            </a:r>
            <a:endParaRPr lang="en-US" dirty="0" smtClean="0"/>
          </a:p>
          <a:p>
            <a:r>
              <a:rPr lang="en-US" dirty="0" smtClean="0"/>
              <a:t>If stars are not available, then the RA/DEC/TWIST parameter must also be solved for in the filter, degrading the accuracy of the solution</a:t>
            </a:r>
          </a:p>
          <a:p>
            <a:pPr lvl="1"/>
            <a:endParaRPr lang="en-US" dirty="0"/>
          </a:p>
        </p:txBody>
      </p:sp>
    </p:spTree>
    <p:extLst>
      <p:ext uri="{BB962C8B-B14F-4D97-AF65-F5344CB8AC3E}">
        <p14:creationId xmlns:p14="http://schemas.microsoft.com/office/powerpoint/2010/main" val="1699981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OpNav</a:t>
            </a:r>
            <a:r>
              <a:rPr lang="en-US" dirty="0"/>
              <a:t> </a:t>
            </a:r>
            <a:r>
              <a:rPr lang="en-US" dirty="0" smtClean="0"/>
              <a:t>– Distant Objects</a:t>
            </a:r>
            <a:endParaRPr lang="en-US" dirty="0"/>
          </a:p>
        </p:txBody>
      </p:sp>
      <p:sp>
        <p:nvSpPr>
          <p:cNvPr id="3" name="Content Placeholder 2"/>
          <p:cNvSpPr>
            <a:spLocks noGrp="1"/>
          </p:cNvSpPr>
          <p:nvPr>
            <p:ph idx="1"/>
          </p:nvPr>
        </p:nvSpPr>
        <p:spPr>
          <a:xfrm>
            <a:off x="246270" y="1414670"/>
            <a:ext cx="3243470" cy="5001591"/>
          </a:xfrm>
        </p:spPr>
        <p:txBody>
          <a:bodyPr/>
          <a:lstStyle/>
          <a:p>
            <a:r>
              <a:rPr lang="en-US" sz="1600" dirty="0" smtClean="0"/>
              <a:t>For distant, unresolved objects</a:t>
            </a:r>
          </a:p>
          <a:p>
            <a:pPr lvl="1"/>
            <a:r>
              <a:rPr lang="en-US" sz="1600" dirty="0" smtClean="0"/>
              <a:t>Center</a:t>
            </a:r>
            <a:r>
              <a:rPr lang="en-US" sz="1600" dirty="0"/>
              <a:t>-of-figure of the body is found using a </a:t>
            </a:r>
            <a:r>
              <a:rPr lang="en-US" sz="1600" dirty="0" err="1"/>
              <a:t>centroiding</a:t>
            </a:r>
            <a:r>
              <a:rPr lang="en-US" sz="1600" dirty="0"/>
              <a:t> </a:t>
            </a:r>
            <a:r>
              <a:rPr lang="en-US" sz="1600" dirty="0" smtClean="0"/>
              <a:t>method</a:t>
            </a:r>
          </a:p>
          <a:p>
            <a:pPr lvl="1"/>
            <a:r>
              <a:rPr lang="en-US" sz="1600" dirty="0" smtClean="0"/>
              <a:t>Background stars provide inertial reference frame </a:t>
            </a:r>
          </a:p>
          <a:p>
            <a:r>
              <a:rPr lang="en-US" sz="1600" dirty="0" smtClean="0"/>
              <a:t>For distant, resolved objects</a:t>
            </a:r>
          </a:p>
          <a:p>
            <a:pPr lvl="1"/>
            <a:r>
              <a:rPr lang="en-US" sz="1600" dirty="0" smtClean="0"/>
              <a:t>Center-of-figure found using various cross-correlation or limb-finding methods</a:t>
            </a:r>
          </a:p>
          <a:p>
            <a:pPr lvl="1"/>
            <a:r>
              <a:rPr lang="en-US" sz="1600" dirty="0" smtClean="0"/>
              <a:t>Background stars provide inertial reference frame</a:t>
            </a:r>
            <a:endParaRPr lang="en-US" sz="1600" dirty="0"/>
          </a:p>
          <a:p>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3590" y="1332949"/>
            <a:ext cx="5370291" cy="30330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5" name="TextBox 4"/>
          <p:cNvSpPr txBox="1"/>
          <p:nvPr/>
        </p:nvSpPr>
        <p:spPr>
          <a:xfrm>
            <a:off x="4185286" y="4618638"/>
            <a:ext cx="4572000" cy="1569660"/>
          </a:xfrm>
          <a:prstGeom prst="rect">
            <a:avLst/>
          </a:prstGeom>
          <a:noFill/>
        </p:spPr>
        <p:txBody>
          <a:bodyPr wrap="square" rtlCol="0">
            <a:spAutoFit/>
          </a:bodyPr>
          <a:lstStyle/>
          <a:p>
            <a:pPr marL="171450" indent="-171450" algn="l">
              <a:buFont typeface="Arial"/>
              <a:buChar char="•"/>
            </a:pPr>
            <a:r>
              <a:rPr lang="en-US" sz="1600" dirty="0"/>
              <a:t>Centroid location provides line-of-sight vector to that body in the star-based inertial reference frame (angular measurement)</a:t>
            </a:r>
          </a:p>
          <a:p>
            <a:pPr marL="171450" indent="-171450" algn="l">
              <a:buFont typeface="Arial"/>
              <a:buChar char="•"/>
            </a:pPr>
            <a:r>
              <a:rPr lang="en-US" sz="1600" dirty="0"/>
              <a:t>Time series of LOS vectors can be input to a least-squares filter to estimate spacecraft position and velocity</a:t>
            </a:r>
          </a:p>
        </p:txBody>
      </p:sp>
    </p:spTree>
    <p:extLst>
      <p:ext uri="{BB962C8B-B14F-4D97-AF65-F5344CB8AC3E}">
        <p14:creationId xmlns:p14="http://schemas.microsoft.com/office/powerpoint/2010/main" val="1092644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Brief History of Stellar-referenced </a:t>
            </a:r>
            <a:r>
              <a:rPr lang="en-US" dirty="0" err="1" smtClean="0"/>
              <a:t>OpNav</a:t>
            </a:r>
            <a:endParaRPr lang="en-US" dirty="0"/>
          </a:p>
        </p:txBody>
      </p:sp>
      <p:sp>
        <p:nvSpPr>
          <p:cNvPr id="4" name="Rectangle 5"/>
          <p:cNvSpPr>
            <a:spLocks noChangeArrowheads="1"/>
          </p:cNvSpPr>
          <p:nvPr/>
        </p:nvSpPr>
        <p:spPr bwMode="auto">
          <a:xfrm>
            <a:off x="204834" y="1289116"/>
            <a:ext cx="5645150" cy="49748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285750" indent="-285750" algn="l" eaLnBrk="1" hangingPunct="1">
              <a:lnSpc>
                <a:spcPct val="90000"/>
              </a:lnSpc>
              <a:spcBef>
                <a:spcPct val="20000"/>
              </a:spcBef>
              <a:buFont typeface="Arial"/>
              <a:buChar char="•"/>
            </a:pPr>
            <a:r>
              <a:rPr lang="en-US" sz="1400" b="1" dirty="0"/>
              <a:t>1976: Viking orbiters</a:t>
            </a:r>
            <a:r>
              <a:rPr lang="en-US" sz="1400" dirty="0"/>
              <a:t> demonstrated optical navigation using </a:t>
            </a:r>
            <a:r>
              <a:rPr lang="en-US" sz="1400" dirty="0" err="1"/>
              <a:t>Phobos</a:t>
            </a:r>
            <a:r>
              <a:rPr lang="en-US" sz="1400" dirty="0"/>
              <a:t> and </a:t>
            </a:r>
            <a:r>
              <a:rPr lang="en-US" sz="1400" dirty="0" err="1"/>
              <a:t>Deimos</a:t>
            </a:r>
            <a:r>
              <a:rPr lang="en-US" sz="1400" dirty="0"/>
              <a:t>.</a:t>
            </a:r>
            <a:endParaRPr lang="en-US" sz="1400" b="1" dirty="0"/>
          </a:p>
          <a:p>
            <a:pPr marL="285750" indent="-285750" algn="l" eaLnBrk="1" hangingPunct="1">
              <a:lnSpc>
                <a:spcPct val="90000"/>
              </a:lnSpc>
              <a:spcBef>
                <a:spcPct val="20000"/>
              </a:spcBef>
              <a:buFont typeface="Arial"/>
              <a:buChar char="•"/>
            </a:pPr>
            <a:r>
              <a:rPr lang="en-US" sz="1400" b="1" dirty="0"/>
              <a:t>1978-1989: Voyager </a:t>
            </a:r>
            <a:r>
              <a:rPr lang="en-US" sz="1400" dirty="0"/>
              <a:t>requires optical navigation to meet mission objectives at Jupiter, Saturn, Uranus and Neptune.</a:t>
            </a:r>
            <a:r>
              <a:rPr lang="en-US" sz="1400" b="1" dirty="0"/>
              <a:t>  </a:t>
            </a:r>
          </a:p>
          <a:p>
            <a:pPr marL="285750" indent="-285750" algn="l" eaLnBrk="1" hangingPunct="1">
              <a:lnSpc>
                <a:spcPct val="90000"/>
              </a:lnSpc>
              <a:spcBef>
                <a:spcPct val="20000"/>
              </a:spcBef>
              <a:buFont typeface="Arial"/>
              <a:buChar char="•"/>
            </a:pPr>
            <a:r>
              <a:rPr lang="en-US" sz="1400" b="1" dirty="0"/>
              <a:t>1991-1996: Galileo Mission</a:t>
            </a:r>
            <a:r>
              <a:rPr lang="en-US" sz="1400" dirty="0"/>
              <a:t> utilizes optical navigation to capture images of </a:t>
            </a:r>
            <a:r>
              <a:rPr lang="en-US" sz="1400" dirty="0" err="1"/>
              <a:t>Gaspra</a:t>
            </a:r>
            <a:r>
              <a:rPr lang="en-US" sz="1400" dirty="0"/>
              <a:t> and Ida, and to accurately achieve orbit and satellite tours.</a:t>
            </a:r>
          </a:p>
          <a:p>
            <a:pPr marL="285750" indent="-285750" algn="l" eaLnBrk="1" hangingPunct="1">
              <a:lnSpc>
                <a:spcPct val="90000"/>
              </a:lnSpc>
              <a:spcBef>
                <a:spcPct val="20000"/>
              </a:spcBef>
              <a:buFont typeface="Arial"/>
              <a:buChar char="•"/>
            </a:pPr>
            <a:r>
              <a:rPr lang="en-US" sz="1400" b="1" dirty="0"/>
              <a:t>1996-1998: Deep Space 1 </a:t>
            </a:r>
            <a:r>
              <a:rPr lang="en-US" sz="1400" dirty="0"/>
              <a:t>optical navigation </a:t>
            </a:r>
            <a:r>
              <a:rPr lang="en-US" sz="1400" dirty="0" smtClean="0"/>
              <a:t>used </a:t>
            </a:r>
            <a:r>
              <a:rPr lang="en-US" sz="1400" dirty="0"/>
              <a:t>in cruise flight in 1999, and approach to comet </a:t>
            </a:r>
            <a:r>
              <a:rPr lang="en-US" sz="1400" dirty="0" err="1"/>
              <a:t>Borrelly</a:t>
            </a:r>
            <a:endParaRPr lang="en-US" sz="1400" dirty="0"/>
          </a:p>
          <a:p>
            <a:pPr marL="285750" indent="-285750" algn="l" eaLnBrk="1" hangingPunct="1">
              <a:lnSpc>
                <a:spcPct val="90000"/>
              </a:lnSpc>
              <a:spcBef>
                <a:spcPct val="20000"/>
              </a:spcBef>
              <a:buFont typeface="Arial"/>
              <a:buChar char="•"/>
            </a:pPr>
            <a:r>
              <a:rPr lang="en-US" sz="1400" b="1" dirty="0" smtClean="0"/>
              <a:t>1997-</a:t>
            </a:r>
            <a:r>
              <a:rPr lang="en-US" sz="1400" b="1" dirty="0"/>
              <a:t>2001: NEAR </a:t>
            </a:r>
            <a:r>
              <a:rPr lang="en-US" sz="1400" dirty="0" smtClean="0"/>
              <a:t>optical navigation used for flyby of </a:t>
            </a:r>
            <a:r>
              <a:rPr lang="en-US" sz="1400" dirty="0" err="1" smtClean="0"/>
              <a:t>Mathilde</a:t>
            </a:r>
            <a:r>
              <a:rPr lang="en-US" sz="1400" dirty="0" smtClean="0"/>
              <a:t> and approach to Eros</a:t>
            </a:r>
            <a:endParaRPr lang="en-US" sz="1400" dirty="0"/>
          </a:p>
          <a:p>
            <a:pPr marL="285750" indent="-285750" algn="l" eaLnBrk="1" hangingPunct="1">
              <a:lnSpc>
                <a:spcPct val="90000"/>
              </a:lnSpc>
              <a:spcBef>
                <a:spcPct val="20000"/>
              </a:spcBef>
              <a:buFont typeface="Arial"/>
              <a:buChar char="•"/>
            </a:pPr>
            <a:r>
              <a:rPr lang="en-US" sz="1400" b="1" dirty="0"/>
              <a:t>2002-present: Cassini</a:t>
            </a:r>
            <a:r>
              <a:rPr lang="en-US" sz="1400" dirty="0"/>
              <a:t> optical navigation extensively used for satellite tour</a:t>
            </a:r>
            <a:endParaRPr lang="en-US" sz="1400" b="1" dirty="0"/>
          </a:p>
          <a:p>
            <a:pPr marL="285750" indent="-285750" algn="l" eaLnBrk="1" hangingPunct="1">
              <a:lnSpc>
                <a:spcPct val="90000"/>
              </a:lnSpc>
              <a:spcBef>
                <a:spcPct val="20000"/>
              </a:spcBef>
              <a:buFont typeface="Arial"/>
              <a:buChar char="•"/>
            </a:pPr>
            <a:r>
              <a:rPr lang="en-US" sz="1400" b="1" dirty="0"/>
              <a:t>2004: Stardust </a:t>
            </a:r>
            <a:r>
              <a:rPr lang="en-US" sz="1400" dirty="0"/>
              <a:t>optical navigation used for approach to comet </a:t>
            </a:r>
            <a:r>
              <a:rPr lang="en-US" sz="1400" dirty="0" smtClean="0"/>
              <a:t>Wild 2</a:t>
            </a:r>
          </a:p>
          <a:p>
            <a:pPr marL="285750" indent="-285750" algn="l" eaLnBrk="1" hangingPunct="1">
              <a:lnSpc>
                <a:spcPct val="90000"/>
              </a:lnSpc>
              <a:spcBef>
                <a:spcPct val="20000"/>
              </a:spcBef>
              <a:buFont typeface="Arial"/>
              <a:buChar char="•"/>
            </a:pPr>
            <a:r>
              <a:rPr lang="en-US" sz="1400" b="1" dirty="0" smtClean="0"/>
              <a:t>2005</a:t>
            </a:r>
            <a:r>
              <a:rPr lang="en-US" sz="1400" b="1" dirty="0"/>
              <a:t>: Deep Impact </a:t>
            </a:r>
            <a:r>
              <a:rPr lang="en-US" sz="1400" dirty="0"/>
              <a:t>optical navigation used for approach to comet </a:t>
            </a:r>
            <a:r>
              <a:rPr lang="en-US" sz="1400" b="1" dirty="0" smtClean="0"/>
              <a:t>2006</a:t>
            </a:r>
            <a:r>
              <a:rPr lang="en-US" sz="1400" b="1" dirty="0"/>
              <a:t>: MRO </a:t>
            </a:r>
            <a:r>
              <a:rPr lang="en-US" sz="1400" dirty="0"/>
              <a:t>performs demonstration navigation with the Mars Optical Navigation Camera (ONC)</a:t>
            </a:r>
            <a:r>
              <a:rPr lang="en-US" sz="1400" dirty="0" smtClean="0"/>
              <a:t>.</a:t>
            </a:r>
          </a:p>
          <a:p>
            <a:pPr marL="285750" indent="-285750" algn="l" eaLnBrk="1" hangingPunct="1">
              <a:lnSpc>
                <a:spcPct val="90000"/>
              </a:lnSpc>
              <a:spcBef>
                <a:spcPct val="20000"/>
              </a:spcBef>
              <a:buFont typeface="Arial"/>
              <a:buChar char="•"/>
            </a:pPr>
            <a:r>
              <a:rPr lang="en-US" sz="1400" b="1" dirty="0"/>
              <a:t>2008-2014: Rosetta </a:t>
            </a:r>
            <a:r>
              <a:rPr lang="en-US" sz="1400" dirty="0"/>
              <a:t>used optical navigation for flybys of asteroids </a:t>
            </a:r>
            <a:r>
              <a:rPr lang="en-US" sz="1400" dirty="0" err="1"/>
              <a:t>Leutetia</a:t>
            </a:r>
            <a:r>
              <a:rPr lang="en-US" sz="1400" dirty="0"/>
              <a:t> and Steins, and approach to comet </a:t>
            </a:r>
            <a:r>
              <a:rPr lang="en-US" sz="1400" dirty="0" err="1"/>
              <a:t>Churumov-</a:t>
            </a:r>
            <a:r>
              <a:rPr lang="en-US" sz="1400" dirty="0" err="1" smtClean="0"/>
              <a:t>Gerasimenko</a:t>
            </a:r>
            <a:endParaRPr lang="en-US" sz="1400" dirty="0"/>
          </a:p>
          <a:p>
            <a:pPr marL="285750" indent="-285750" algn="l" eaLnBrk="1" hangingPunct="1">
              <a:lnSpc>
                <a:spcPct val="90000"/>
              </a:lnSpc>
              <a:spcBef>
                <a:spcPct val="20000"/>
              </a:spcBef>
              <a:buFont typeface="Arial"/>
              <a:buChar char="•"/>
            </a:pPr>
            <a:r>
              <a:rPr lang="en-US" sz="1400" b="1" dirty="0" smtClean="0"/>
              <a:t>2011 – 2015: </a:t>
            </a:r>
            <a:r>
              <a:rPr lang="en-US" sz="1400" b="1" dirty="0"/>
              <a:t>Dawn</a:t>
            </a:r>
            <a:r>
              <a:rPr lang="en-US" sz="1400" dirty="0"/>
              <a:t> </a:t>
            </a:r>
            <a:r>
              <a:rPr lang="en-US" sz="1400" dirty="0" smtClean="0"/>
              <a:t>used optical navigation for approach to </a:t>
            </a:r>
            <a:r>
              <a:rPr lang="en-US" sz="1400" dirty="0" err="1" smtClean="0"/>
              <a:t>Vesta</a:t>
            </a:r>
            <a:r>
              <a:rPr lang="en-US" sz="1400" dirty="0" smtClean="0"/>
              <a:t> and Ceres</a:t>
            </a:r>
          </a:p>
          <a:p>
            <a:pPr marL="285750" indent="-285750" algn="l" eaLnBrk="1" hangingPunct="1">
              <a:lnSpc>
                <a:spcPct val="90000"/>
              </a:lnSpc>
              <a:spcBef>
                <a:spcPct val="20000"/>
              </a:spcBef>
              <a:buFont typeface="Arial"/>
              <a:buChar char="•"/>
            </a:pPr>
            <a:r>
              <a:rPr lang="en-US" sz="1400" b="1" dirty="0" smtClean="0"/>
              <a:t>2014 </a:t>
            </a:r>
            <a:r>
              <a:rPr lang="en-US" sz="1400" b="1" dirty="0"/>
              <a:t>– 2015: New Horizons Pluto</a:t>
            </a:r>
            <a:r>
              <a:rPr lang="en-US" sz="1400" dirty="0"/>
              <a:t> used optical navigation, imaging Pluto, Charon, Nix and Hydra on approach to the Pluto system</a:t>
            </a:r>
          </a:p>
          <a:p>
            <a:pPr marL="285750" indent="-285750" algn="l" eaLnBrk="1" hangingPunct="1">
              <a:lnSpc>
                <a:spcPct val="90000"/>
              </a:lnSpc>
              <a:spcBef>
                <a:spcPct val="20000"/>
              </a:spcBef>
              <a:buFont typeface="Arial"/>
              <a:buChar char="•"/>
            </a:pPr>
            <a:endParaRPr lang="en-US" sz="1400" b="1" dirty="0"/>
          </a:p>
          <a:p>
            <a:pPr marL="285750" indent="-285750" algn="l" eaLnBrk="1" hangingPunct="1">
              <a:lnSpc>
                <a:spcPct val="90000"/>
              </a:lnSpc>
              <a:spcBef>
                <a:spcPct val="20000"/>
              </a:spcBef>
              <a:buFont typeface="Arial"/>
              <a:buChar char="•"/>
            </a:pPr>
            <a:endParaRPr lang="en-US" sz="1400" b="1" dirty="0"/>
          </a:p>
        </p:txBody>
      </p:sp>
      <p:pic>
        <p:nvPicPr>
          <p:cNvPr id="6" name="Picture 10" descr="Picture 5"/>
          <p:cNvPicPr>
            <a:picLocks noChangeAspect="1" noChangeArrowheads="1"/>
          </p:cNvPicPr>
          <p:nvPr/>
        </p:nvPicPr>
        <p:blipFill>
          <a:blip r:embed="rId2">
            <a:extLst>
              <a:ext uri="{28A0092B-C50C-407E-A947-70E740481C1C}">
                <a14:useLocalDpi xmlns:a14="http://schemas.microsoft.com/office/drawing/2010/main" val="0"/>
              </a:ext>
            </a:extLst>
          </a:blip>
          <a:srcRect l="22659" t="36118" r="55588" b="31868"/>
          <a:stretch>
            <a:fillRect/>
          </a:stretch>
        </p:blipFill>
        <p:spPr bwMode="auto">
          <a:xfrm>
            <a:off x="6978650" y="1038225"/>
            <a:ext cx="1541463" cy="170180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 Box 11"/>
          <p:cNvSpPr txBox="1">
            <a:spLocks noChangeArrowheads="1"/>
          </p:cNvSpPr>
          <p:nvPr/>
        </p:nvSpPr>
        <p:spPr bwMode="auto">
          <a:xfrm>
            <a:off x="6778625" y="2697163"/>
            <a:ext cx="1971675"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1200">
                <a:cs typeface="ＭＳ Ｐゴシック" charset="0"/>
              </a:rPr>
              <a:t>Voyager 1 at Jupiter, 1980</a:t>
            </a:r>
          </a:p>
        </p:txBody>
      </p:sp>
      <p:grpSp>
        <p:nvGrpSpPr>
          <p:cNvPr id="9" name="Group 8"/>
          <p:cNvGrpSpPr/>
          <p:nvPr/>
        </p:nvGrpSpPr>
        <p:grpSpPr>
          <a:xfrm>
            <a:off x="6443663" y="2989263"/>
            <a:ext cx="1811337" cy="1917700"/>
            <a:chOff x="6443663" y="2989263"/>
            <a:chExt cx="1811337" cy="1917700"/>
          </a:xfrm>
        </p:grpSpPr>
        <p:pic>
          <p:nvPicPr>
            <p:cNvPr id="5" name="Picture 9" descr="Picture 4"/>
            <p:cNvPicPr>
              <a:picLocks noChangeAspect="1" noChangeArrowheads="1"/>
            </p:cNvPicPr>
            <p:nvPr/>
          </p:nvPicPr>
          <p:blipFill>
            <a:blip r:embed="rId3">
              <a:extLst>
                <a:ext uri="{28A0092B-C50C-407E-A947-70E740481C1C}">
                  <a14:useLocalDpi xmlns:a14="http://schemas.microsoft.com/office/drawing/2010/main" val="0"/>
                </a:ext>
              </a:extLst>
            </a:blip>
            <a:srcRect l="4604" t="11095" r="71165" b="59486"/>
            <a:stretch>
              <a:fillRect/>
            </a:stretch>
          </p:blipFill>
          <p:spPr bwMode="auto">
            <a:xfrm>
              <a:off x="6443663" y="2989263"/>
              <a:ext cx="1781175" cy="1620837"/>
            </a:xfrm>
            <a:prstGeom prst="rect">
              <a:avLst/>
            </a:prstGeom>
            <a:noFill/>
            <a:extLst>
              <a:ext uri="{909E8E84-426E-40dd-AFC4-6F175D3DCCD1}">
                <a14:hiddenFill xmlns:a14="http://schemas.microsoft.com/office/drawing/2010/main" xmlns="">
                  <a:solidFill>
                    <a:srgbClr val="FFFFFF"/>
                  </a:solidFill>
                </a14:hiddenFill>
              </a:ext>
            </a:extLst>
          </p:spPr>
        </p:pic>
        <p:sp>
          <p:nvSpPr>
            <p:cNvPr id="8" name="Text Box 12"/>
            <p:cNvSpPr txBox="1">
              <a:spLocks noChangeArrowheads="1"/>
            </p:cNvSpPr>
            <p:nvPr/>
          </p:nvSpPr>
          <p:spPr bwMode="auto">
            <a:xfrm>
              <a:off x="6461125" y="4632325"/>
              <a:ext cx="1793875" cy="2746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1200" dirty="0">
                  <a:cs typeface="ＭＳ Ｐゴシック" charset="0"/>
                </a:rPr>
                <a:t>Galileo at </a:t>
              </a:r>
              <a:r>
                <a:rPr lang="en-US" sz="1200" dirty="0" err="1">
                  <a:cs typeface="ＭＳ Ｐゴシック" charset="0"/>
                </a:rPr>
                <a:t>Gaspra</a:t>
              </a:r>
              <a:r>
                <a:rPr lang="en-US" sz="1200" dirty="0">
                  <a:cs typeface="ＭＳ Ｐゴシック" charset="0"/>
                </a:rPr>
                <a:t>, 1991</a:t>
              </a:r>
            </a:p>
          </p:txBody>
        </p:sp>
      </p:grpSp>
      <p:pic>
        <p:nvPicPr>
          <p:cNvPr id="3" name="Picture 2" descr="N2075WE01.jpg"/>
          <p:cNvPicPr>
            <a:picLocks noChangeAspect="1"/>
          </p:cNvPicPr>
          <p:nvPr/>
        </p:nvPicPr>
        <p:blipFill rotWithShape="1">
          <a:blip r:embed="rId4">
            <a:extLst>
              <a:ext uri="{28A0092B-C50C-407E-A947-70E740481C1C}">
                <a14:useLocalDpi xmlns:a14="http://schemas.microsoft.com/office/drawing/2010/main" val="0"/>
              </a:ext>
            </a:extLst>
          </a:blip>
          <a:srcRect l="41950" t="45499" r="35637" b="25368"/>
          <a:stretch/>
        </p:blipFill>
        <p:spPr>
          <a:xfrm>
            <a:off x="6973634" y="4941975"/>
            <a:ext cx="1631195" cy="1552843"/>
          </a:xfrm>
          <a:prstGeom prst="rect">
            <a:avLst/>
          </a:prstGeom>
        </p:spPr>
      </p:pic>
      <p:sp>
        <p:nvSpPr>
          <p:cNvPr id="10" name="Text Box 12"/>
          <p:cNvSpPr txBox="1">
            <a:spLocks noChangeArrowheads="1"/>
          </p:cNvSpPr>
          <p:nvPr/>
        </p:nvSpPr>
        <p:spPr bwMode="auto">
          <a:xfrm>
            <a:off x="6989875" y="6503673"/>
            <a:ext cx="1676135"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dirty="0" smtClean="0">
                <a:cs typeface="ＭＳ Ｐゴシック" charset="0"/>
              </a:rPr>
              <a:t>Stardust at Wild 2, 2004</a:t>
            </a:r>
            <a:endParaRPr lang="en-US" sz="1200" dirty="0">
              <a:cs typeface="ＭＳ Ｐゴシック" charset="0"/>
            </a:endParaRPr>
          </a:p>
        </p:txBody>
      </p:sp>
    </p:spTree>
    <p:extLst>
      <p:ext uri="{BB962C8B-B14F-4D97-AF65-F5344CB8AC3E}">
        <p14:creationId xmlns:p14="http://schemas.microsoft.com/office/powerpoint/2010/main" val="51502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p:cNvSpPr>
          <p:nvPr/>
        </p:nvSpPr>
        <p:spPr bwMode="auto">
          <a:xfrm>
            <a:off x="355600" y="1062038"/>
            <a:ext cx="7713663" cy="804862"/>
          </a:xfrm>
          <a:custGeom>
            <a:avLst/>
            <a:gdLst>
              <a:gd name="T0" fmla="*/ 0 w 4859"/>
              <a:gd name="T1" fmla="*/ 507 h 507"/>
              <a:gd name="T2" fmla="*/ 955 w 4859"/>
              <a:gd name="T3" fmla="*/ 155 h 507"/>
              <a:gd name="T4" fmla="*/ 2320 w 4859"/>
              <a:gd name="T5" fmla="*/ 11 h 507"/>
              <a:gd name="T6" fmla="*/ 3819 w 4859"/>
              <a:gd name="T7" fmla="*/ 91 h 507"/>
              <a:gd name="T8" fmla="*/ 4859 w 4859"/>
              <a:gd name="T9" fmla="*/ 352 h 507"/>
            </a:gdLst>
            <a:ahLst/>
            <a:cxnLst>
              <a:cxn ang="0">
                <a:pos x="T0" y="T1"/>
              </a:cxn>
              <a:cxn ang="0">
                <a:pos x="T2" y="T3"/>
              </a:cxn>
              <a:cxn ang="0">
                <a:pos x="T4" y="T5"/>
              </a:cxn>
              <a:cxn ang="0">
                <a:pos x="T6" y="T7"/>
              </a:cxn>
              <a:cxn ang="0">
                <a:pos x="T8" y="T9"/>
              </a:cxn>
            </a:cxnLst>
            <a:rect l="0" t="0" r="r" b="b"/>
            <a:pathLst>
              <a:path w="4859" h="507">
                <a:moveTo>
                  <a:pt x="0" y="507"/>
                </a:moveTo>
                <a:cubicBezTo>
                  <a:pt x="284" y="372"/>
                  <a:pt x="568" y="238"/>
                  <a:pt x="955" y="155"/>
                </a:cubicBezTo>
                <a:cubicBezTo>
                  <a:pt x="1342" y="72"/>
                  <a:pt x="1843" y="22"/>
                  <a:pt x="2320" y="11"/>
                </a:cubicBezTo>
                <a:cubicBezTo>
                  <a:pt x="2797" y="0"/>
                  <a:pt x="3396" y="34"/>
                  <a:pt x="3819" y="91"/>
                </a:cubicBezTo>
                <a:cubicBezTo>
                  <a:pt x="4242" y="148"/>
                  <a:pt x="4686" y="309"/>
                  <a:pt x="4859" y="352"/>
                </a:cubicBezTo>
              </a:path>
            </a:pathLst>
          </a:custGeom>
          <a:noFill/>
          <a:ln w="28575">
            <a:solidFill>
              <a:srgbClr val="FF0000"/>
            </a:solidFill>
            <a:round/>
            <a:headEn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pic>
        <p:nvPicPr>
          <p:cNvPr id="4" name="Picture 3" descr="Picture 1"/>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l="21597" t="44379" r="34698" b="22426"/>
          <a:stretch>
            <a:fillRect/>
          </a:stretch>
        </p:blipFill>
        <p:spPr bwMode="auto">
          <a:xfrm>
            <a:off x="1830388" y="3063875"/>
            <a:ext cx="6270625" cy="3571875"/>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4" descr="deploy_ft_04090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1988657">
            <a:off x="7594600" y="1117600"/>
            <a:ext cx="1360488" cy="137001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a:spLocks noChangeArrowheads="1"/>
          </p:cNvSpPr>
          <p:nvPr/>
        </p:nvSpPr>
        <p:spPr bwMode="auto">
          <a:xfrm>
            <a:off x="6327775" y="4300538"/>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pic>
        <p:nvPicPr>
          <p:cNvPr id="7" name="Picture 6" descr="deploy_ft_04090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8268242">
            <a:off x="4267200" y="684213"/>
            <a:ext cx="1360488" cy="1370012"/>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7"/>
          <p:cNvSpPr txBox="1">
            <a:spLocks noChangeArrowheads="1"/>
          </p:cNvSpPr>
          <p:nvPr/>
        </p:nvSpPr>
        <p:spPr bwMode="auto">
          <a:xfrm>
            <a:off x="645628" y="130864"/>
            <a:ext cx="7394575" cy="4111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2800">
                <a:solidFill>
                  <a:schemeClr val="tx2"/>
                </a:solidFill>
                <a:latin typeface="+mj-lt"/>
                <a:ea typeface="+mj-ea"/>
                <a:cs typeface="+mj-cs"/>
              </a:defRPr>
            </a:lvl1pPr>
            <a:lvl2pPr algn="ctr" rtl="0" eaLnBrk="0" fontAlgn="base" hangingPunct="0">
              <a:spcBef>
                <a:spcPct val="0"/>
              </a:spcBef>
              <a:spcAft>
                <a:spcPct val="0"/>
              </a:spcAft>
              <a:defRPr sz="2800">
                <a:solidFill>
                  <a:schemeClr val="tx2"/>
                </a:solidFill>
                <a:latin typeface="Times" charset="0"/>
                <a:ea typeface="ＭＳ Ｐゴシック" charset="0"/>
              </a:defRPr>
            </a:lvl2pPr>
            <a:lvl3pPr algn="ctr" rtl="0" eaLnBrk="0" fontAlgn="base" hangingPunct="0">
              <a:spcBef>
                <a:spcPct val="0"/>
              </a:spcBef>
              <a:spcAft>
                <a:spcPct val="0"/>
              </a:spcAft>
              <a:defRPr sz="2800">
                <a:solidFill>
                  <a:schemeClr val="tx2"/>
                </a:solidFill>
                <a:latin typeface="Times" charset="0"/>
                <a:ea typeface="ＭＳ Ｐゴシック" charset="0"/>
              </a:defRPr>
            </a:lvl3pPr>
            <a:lvl4pPr algn="ctr" rtl="0" eaLnBrk="0" fontAlgn="base" hangingPunct="0">
              <a:spcBef>
                <a:spcPct val="0"/>
              </a:spcBef>
              <a:spcAft>
                <a:spcPct val="0"/>
              </a:spcAft>
              <a:defRPr sz="2800">
                <a:solidFill>
                  <a:schemeClr val="tx2"/>
                </a:solidFill>
                <a:latin typeface="Times" charset="0"/>
                <a:ea typeface="ＭＳ Ｐゴシック" charset="0"/>
              </a:defRPr>
            </a:lvl4pPr>
            <a:lvl5pPr algn="ctr" rtl="0" eaLnBrk="0" fontAlgn="base" hangingPunct="0">
              <a:spcBef>
                <a:spcPct val="0"/>
              </a:spcBef>
              <a:spcAft>
                <a:spcPct val="0"/>
              </a:spcAft>
              <a:defRPr sz="2800">
                <a:solidFill>
                  <a:schemeClr val="tx2"/>
                </a:solidFill>
                <a:latin typeface="Times" charset="0"/>
                <a:ea typeface="ＭＳ Ｐゴシック" charset="0"/>
              </a:defRPr>
            </a:lvl5pPr>
            <a:lvl6pPr marL="457200" algn="ctr" rtl="0" eaLnBrk="0" fontAlgn="base" hangingPunct="0">
              <a:spcBef>
                <a:spcPct val="0"/>
              </a:spcBef>
              <a:spcAft>
                <a:spcPct val="0"/>
              </a:spcAft>
              <a:defRPr sz="2800">
                <a:solidFill>
                  <a:schemeClr val="tx2"/>
                </a:solidFill>
                <a:latin typeface="Times" charset="0"/>
                <a:ea typeface="ＭＳ Ｐゴシック" charset="0"/>
              </a:defRPr>
            </a:lvl6pPr>
            <a:lvl7pPr marL="914400" algn="ctr" rtl="0" eaLnBrk="0" fontAlgn="base" hangingPunct="0">
              <a:spcBef>
                <a:spcPct val="0"/>
              </a:spcBef>
              <a:spcAft>
                <a:spcPct val="0"/>
              </a:spcAft>
              <a:defRPr sz="2800">
                <a:solidFill>
                  <a:schemeClr val="tx2"/>
                </a:solidFill>
                <a:latin typeface="Times" charset="0"/>
                <a:ea typeface="ＭＳ Ｐゴシック" charset="0"/>
              </a:defRPr>
            </a:lvl7pPr>
            <a:lvl8pPr marL="1371600" algn="ctr" rtl="0" eaLnBrk="0" fontAlgn="base" hangingPunct="0">
              <a:spcBef>
                <a:spcPct val="0"/>
              </a:spcBef>
              <a:spcAft>
                <a:spcPct val="0"/>
              </a:spcAft>
              <a:defRPr sz="2800">
                <a:solidFill>
                  <a:schemeClr val="tx2"/>
                </a:solidFill>
                <a:latin typeface="Times" charset="0"/>
                <a:ea typeface="ＭＳ Ｐゴシック" charset="0"/>
              </a:defRPr>
            </a:lvl8pPr>
            <a:lvl9pPr marL="1828800" algn="ctr" rtl="0" eaLnBrk="0" fontAlgn="base" hangingPunct="0">
              <a:spcBef>
                <a:spcPct val="0"/>
              </a:spcBef>
              <a:spcAft>
                <a:spcPct val="0"/>
              </a:spcAft>
              <a:defRPr sz="2800">
                <a:solidFill>
                  <a:schemeClr val="tx2"/>
                </a:solidFill>
                <a:latin typeface="Times" charset="0"/>
                <a:ea typeface="ＭＳ Ｐゴシック" charset="0"/>
              </a:defRPr>
            </a:lvl9pPr>
          </a:lstStyle>
          <a:p>
            <a:r>
              <a:rPr lang="en-US" dirty="0" err="1" smtClean="0">
                <a:latin typeface="+mn-lt"/>
              </a:rPr>
              <a:t>OpNav</a:t>
            </a:r>
            <a:r>
              <a:rPr lang="en-US" dirty="0" smtClean="0">
                <a:latin typeface="+mn-lt"/>
              </a:rPr>
              <a:t> – Terrain Relative Navigation</a:t>
            </a:r>
            <a:endParaRPr lang="en-US" dirty="0">
              <a:latin typeface="+mn-lt"/>
            </a:endParaRPr>
          </a:p>
        </p:txBody>
      </p:sp>
      <p:pic>
        <p:nvPicPr>
          <p:cNvPr id="9" name="Picture 8" descr="deploy_ft_04090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6844527">
            <a:off x="720725" y="898526"/>
            <a:ext cx="1360487" cy="1370012"/>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Oval 9"/>
          <p:cNvSpPr>
            <a:spLocks noChangeArrowheads="1"/>
          </p:cNvSpPr>
          <p:nvPr/>
        </p:nvSpPr>
        <p:spPr bwMode="auto">
          <a:xfrm>
            <a:off x="3590925" y="4052888"/>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1" name="Oval 10"/>
          <p:cNvSpPr>
            <a:spLocks noChangeArrowheads="1"/>
          </p:cNvSpPr>
          <p:nvPr/>
        </p:nvSpPr>
        <p:spPr bwMode="auto">
          <a:xfrm>
            <a:off x="5346700" y="5029200"/>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2" name="Oval 11"/>
          <p:cNvSpPr>
            <a:spLocks noChangeArrowheads="1"/>
          </p:cNvSpPr>
          <p:nvPr/>
        </p:nvSpPr>
        <p:spPr bwMode="auto">
          <a:xfrm>
            <a:off x="3627438" y="3852863"/>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3" name="Oval 12"/>
          <p:cNvSpPr>
            <a:spLocks noChangeArrowheads="1"/>
          </p:cNvSpPr>
          <p:nvPr/>
        </p:nvSpPr>
        <p:spPr bwMode="auto">
          <a:xfrm>
            <a:off x="3162300" y="4021138"/>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4" name="Oval 13"/>
          <p:cNvSpPr>
            <a:spLocks noChangeArrowheads="1"/>
          </p:cNvSpPr>
          <p:nvPr/>
        </p:nvSpPr>
        <p:spPr bwMode="auto">
          <a:xfrm>
            <a:off x="2762250" y="4359275"/>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 name="Oval 14"/>
          <p:cNvSpPr>
            <a:spLocks noChangeArrowheads="1"/>
          </p:cNvSpPr>
          <p:nvPr/>
        </p:nvSpPr>
        <p:spPr bwMode="auto">
          <a:xfrm>
            <a:off x="4379913" y="3851275"/>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6" name="Oval 15"/>
          <p:cNvSpPr>
            <a:spLocks noChangeArrowheads="1"/>
          </p:cNvSpPr>
          <p:nvPr/>
        </p:nvSpPr>
        <p:spPr bwMode="auto">
          <a:xfrm>
            <a:off x="5168900" y="4283075"/>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7" name="Oval 16"/>
          <p:cNvSpPr>
            <a:spLocks noChangeArrowheads="1"/>
          </p:cNvSpPr>
          <p:nvPr/>
        </p:nvSpPr>
        <p:spPr bwMode="auto">
          <a:xfrm>
            <a:off x="5514975" y="4486275"/>
            <a:ext cx="79375" cy="79375"/>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8" name="Rectangle 17"/>
          <p:cNvSpPr>
            <a:spLocks noChangeArrowheads="1"/>
          </p:cNvSpPr>
          <p:nvPr/>
        </p:nvSpPr>
        <p:spPr bwMode="auto">
          <a:xfrm rot="1678130">
            <a:off x="2573338" y="4005263"/>
            <a:ext cx="500062"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9" name="Rectangle 18"/>
          <p:cNvSpPr>
            <a:spLocks noChangeArrowheads="1"/>
          </p:cNvSpPr>
          <p:nvPr/>
        </p:nvSpPr>
        <p:spPr bwMode="auto">
          <a:xfrm rot="1256480">
            <a:off x="2844800" y="3802063"/>
            <a:ext cx="500063"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0" name="Rectangle 19"/>
          <p:cNvSpPr>
            <a:spLocks noChangeArrowheads="1"/>
          </p:cNvSpPr>
          <p:nvPr/>
        </p:nvSpPr>
        <p:spPr bwMode="auto">
          <a:xfrm rot="2825613">
            <a:off x="3353594" y="3648869"/>
            <a:ext cx="500063"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1" name="Rectangle 20"/>
          <p:cNvSpPr>
            <a:spLocks noChangeArrowheads="1"/>
          </p:cNvSpPr>
          <p:nvPr/>
        </p:nvSpPr>
        <p:spPr bwMode="auto">
          <a:xfrm rot="2520399">
            <a:off x="3970338" y="3692525"/>
            <a:ext cx="500062"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2" name="Rectangle 21"/>
          <p:cNvSpPr>
            <a:spLocks noChangeArrowheads="1"/>
          </p:cNvSpPr>
          <p:nvPr/>
        </p:nvSpPr>
        <p:spPr bwMode="auto">
          <a:xfrm rot="1527559">
            <a:off x="4851400" y="4208463"/>
            <a:ext cx="500063"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3" name="Rectangle 22"/>
          <p:cNvSpPr>
            <a:spLocks noChangeArrowheads="1"/>
          </p:cNvSpPr>
          <p:nvPr/>
        </p:nvSpPr>
        <p:spPr bwMode="auto">
          <a:xfrm rot="1244299">
            <a:off x="5087938" y="4649788"/>
            <a:ext cx="500062"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4" name="Rectangle 23"/>
          <p:cNvSpPr>
            <a:spLocks noChangeArrowheads="1"/>
          </p:cNvSpPr>
          <p:nvPr/>
        </p:nvSpPr>
        <p:spPr bwMode="auto">
          <a:xfrm rot="1001437">
            <a:off x="5357813" y="4124325"/>
            <a:ext cx="500062"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5" name="Rectangle 24"/>
          <p:cNvSpPr>
            <a:spLocks noChangeArrowheads="1"/>
          </p:cNvSpPr>
          <p:nvPr/>
        </p:nvSpPr>
        <p:spPr bwMode="auto">
          <a:xfrm rot="783388">
            <a:off x="5976938" y="3979863"/>
            <a:ext cx="500062" cy="447675"/>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6" name="Line 25"/>
          <p:cNvSpPr>
            <a:spLocks noChangeShapeType="1"/>
          </p:cNvSpPr>
          <p:nvPr/>
        </p:nvSpPr>
        <p:spPr bwMode="auto">
          <a:xfrm>
            <a:off x="1287463" y="1651000"/>
            <a:ext cx="1219200" cy="266700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7" name="Line 26"/>
          <p:cNvSpPr>
            <a:spLocks noChangeShapeType="1"/>
          </p:cNvSpPr>
          <p:nvPr/>
        </p:nvSpPr>
        <p:spPr bwMode="auto">
          <a:xfrm>
            <a:off x="1328738" y="1651000"/>
            <a:ext cx="1820862" cy="251460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8" name="Line 27"/>
          <p:cNvSpPr>
            <a:spLocks noChangeShapeType="1"/>
          </p:cNvSpPr>
          <p:nvPr/>
        </p:nvSpPr>
        <p:spPr bwMode="auto">
          <a:xfrm>
            <a:off x="1320800" y="1658938"/>
            <a:ext cx="1481138" cy="2481262"/>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29" name="Line 28"/>
          <p:cNvSpPr>
            <a:spLocks noChangeShapeType="1"/>
          </p:cNvSpPr>
          <p:nvPr/>
        </p:nvSpPr>
        <p:spPr bwMode="auto">
          <a:xfrm>
            <a:off x="1338263" y="1668463"/>
            <a:ext cx="2047875" cy="2243137"/>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0" name="Line 29"/>
          <p:cNvSpPr>
            <a:spLocks noChangeShapeType="1"/>
          </p:cNvSpPr>
          <p:nvPr/>
        </p:nvSpPr>
        <p:spPr bwMode="auto">
          <a:xfrm flipH="1">
            <a:off x="6045200" y="1735138"/>
            <a:ext cx="2141538" cy="2219325"/>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1" name="Line 30"/>
          <p:cNvSpPr>
            <a:spLocks noChangeShapeType="1"/>
          </p:cNvSpPr>
          <p:nvPr/>
        </p:nvSpPr>
        <p:spPr bwMode="auto">
          <a:xfrm flipH="1">
            <a:off x="6418263" y="1770063"/>
            <a:ext cx="1785937" cy="2700337"/>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2" name="Text Box 31"/>
          <p:cNvSpPr txBox="1">
            <a:spLocks noChangeArrowheads="1"/>
          </p:cNvSpPr>
          <p:nvPr/>
        </p:nvSpPr>
        <p:spPr bwMode="auto">
          <a:xfrm>
            <a:off x="2430463" y="1546225"/>
            <a:ext cx="4838700" cy="825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n-US" b="1">
                <a:cs typeface="ＭＳ Ｐゴシック" charset="0"/>
              </a:rPr>
              <a:t>Step 1: From a high orbit, or a previous mission, perform a survey to develop a set of landmark models and control network.</a:t>
            </a:r>
          </a:p>
        </p:txBody>
      </p:sp>
      <p:pic>
        <p:nvPicPr>
          <p:cNvPr id="33" name="Picture 32" descr="deploy_ft_04090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6479278">
            <a:off x="3225800" y="2360613"/>
            <a:ext cx="1360488" cy="1370012"/>
          </a:xfrm>
          <a:prstGeom prst="rect">
            <a:avLst/>
          </a:prstGeom>
          <a:noFill/>
          <a:extLst>
            <a:ext uri="{909E8E84-426E-40dd-AFC4-6F175D3DCCD1}">
              <a14:hiddenFill xmlns:a14="http://schemas.microsoft.com/office/drawing/2010/main" xmlns="">
                <a:solidFill>
                  <a:srgbClr val="FFFFFF"/>
                </a:solidFill>
              </a14:hiddenFill>
            </a:ext>
          </a:extLst>
        </p:spPr>
      </p:pic>
      <p:sp>
        <p:nvSpPr>
          <p:cNvPr id="34" name="Freeform 33"/>
          <p:cNvSpPr>
            <a:spLocks/>
          </p:cNvSpPr>
          <p:nvPr/>
        </p:nvSpPr>
        <p:spPr bwMode="auto">
          <a:xfrm>
            <a:off x="1887538" y="2811463"/>
            <a:ext cx="2963862" cy="3567112"/>
          </a:xfrm>
          <a:custGeom>
            <a:avLst/>
            <a:gdLst>
              <a:gd name="T0" fmla="*/ 1867 w 1867"/>
              <a:gd name="T1" fmla="*/ 2176 h 2247"/>
              <a:gd name="T2" fmla="*/ 1040 w 1867"/>
              <a:gd name="T3" fmla="*/ 2218 h 2247"/>
              <a:gd name="T4" fmla="*/ 491 w 1867"/>
              <a:gd name="T5" fmla="*/ 2000 h 2247"/>
              <a:gd name="T6" fmla="*/ 230 w 1867"/>
              <a:gd name="T7" fmla="*/ 1738 h 2247"/>
              <a:gd name="T8" fmla="*/ 54 w 1867"/>
              <a:gd name="T9" fmla="*/ 1370 h 2247"/>
              <a:gd name="T10" fmla="*/ 22 w 1867"/>
              <a:gd name="T11" fmla="*/ 906 h 2247"/>
              <a:gd name="T12" fmla="*/ 187 w 1867"/>
              <a:gd name="T13" fmla="*/ 448 h 2247"/>
              <a:gd name="T14" fmla="*/ 534 w 1867"/>
              <a:gd name="T15" fmla="*/ 128 h 2247"/>
              <a:gd name="T16" fmla="*/ 1051 w 1867"/>
              <a:gd name="T17" fmla="*/ 0 h 2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7" h="2247">
                <a:moveTo>
                  <a:pt x="1867" y="2176"/>
                </a:moveTo>
                <a:cubicBezTo>
                  <a:pt x="1568" y="2211"/>
                  <a:pt x="1269" y="2247"/>
                  <a:pt x="1040" y="2218"/>
                </a:cubicBezTo>
                <a:cubicBezTo>
                  <a:pt x="811" y="2189"/>
                  <a:pt x="626" y="2080"/>
                  <a:pt x="491" y="2000"/>
                </a:cubicBezTo>
                <a:cubicBezTo>
                  <a:pt x="356" y="1920"/>
                  <a:pt x="303" y="1843"/>
                  <a:pt x="230" y="1738"/>
                </a:cubicBezTo>
                <a:cubicBezTo>
                  <a:pt x="157" y="1633"/>
                  <a:pt x="89" y="1509"/>
                  <a:pt x="54" y="1370"/>
                </a:cubicBezTo>
                <a:cubicBezTo>
                  <a:pt x="19" y="1231"/>
                  <a:pt x="0" y="1060"/>
                  <a:pt x="22" y="906"/>
                </a:cubicBezTo>
                <a:cubicBezTo>
                  <a:pt x="44" y="752"/>
                  <a:pt x="102" y="578"/>
                  <a:pt x="187" y="448"/>
                </a:cubicBezTo>
                <a:cubicBezTo>
                  <a:pt x="272" y="318"/>
                  <a:pt x="390" y="203"/>
                  <a:pt x="534" y="128"/>
                </a:cubicBezTo>
                <a:cubicBezTo>
                  <a:pt x="678" y="53"/>
                  <a:pt x="864" y="26"/>
                  <a:pt x="1051" y="0"/>
                </a:cubicBezTo>
              </a:path>
            </a:pathLst>
          </a:custGeom>
          <a:noFill/>
          <a:ln w="28575" cmpd="sng">
            <a:solidFill>
              <a:srgbClr val="FF0000"/>
            </a:solidFill>
            <a:round/>
            <a:headEnd/>
            <a:tailEnd type="triangle" w="med" len="me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5" name="Text Box 34"/>
          <p:cNvSpPr txBox="1">
            <a:spLocks noChangeArrowheads="1"/>
          </p:cNvSpPr>
          <p:nvPr/>
        </p:nvSpPr>
        <p:spPr bwMode="auto">
          <a:xfrm>
            <a:off x="4371975" y="2779713"/>
            <a:ext cx="4276725" cy="825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n-US" b="1">
                <a:cs typeface="ＭＳ Ｐゴシック" charset="0"/>
              </a:rPr>
              <a:t>Step 2: Using the landmark network, images of the surface produce high precision OpNav data</a:t>
            </a:r>
          </a:p>
        </p:txBody>
      </p:sp>
      <p:sp>
        <p:nvSpPr>
          <p:cNvPr id="36" name="Line 35"/>
          <p:cNvSpPr>
            <a:spLocks noChangeShapeType="1"/>
          </p:cNvSpPr>
          <p:nvPr/>
        </p:nvSpPr>
        <p:spPr bwMode="auto">
          <a:xfrm>
            <a:off x="3903663" y="3090863"/>
            <a:ext cx="2454275" cy="124460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7" name="Line 36"/>
          <p:cNvSpPr>
            <a:spLocks noChangeShapeType="1"/>
          </p:cNvSpPr>
          <p:nvPr/>
        </p:nvSpPr>
        <p:spPr bwMode="auto">
          <a:xfrm>
            <a:off x="3860800" y="3073400"/>
            <a:ext cx="1709738" cy="143033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8" name="Line 37"/>
          <p:cNvSpPr>
            <a:spLocks noChangeShapeType="1"/>
          </p:cNvSpPr>
          <p:nvPr/>
        </p:nvSpPr>
        <p:spPr bwMode="auto">
          <a:xfrm>
            <a:off x="3860800" y="3073400"/>
            <a:ext cx="1352550" cy="1243013"/>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39" name="Line 38"/>
          <p:cNvSpPr>
            <a:spLocks noChangeShapeType="1"/>
          </p:cNvSpPr>
          <p:nvPr/>
        </p:nvSpPr>
        <p:spPr bwMode="auto">
          <a:xfrm>
            <a:off x="3868738" y="3081338"/>
            <a:ext cx="1504950" cy="1979612"/>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0" name="Line 39"/>
          <p:cNvSpPr>
            <a:spLocks noChangeShapeType="1"/>
          </p:cNvSpPr>
          <p:nvPr/>
        </p:nvSpPr>
        <p:spPr bwMode="auto">
          <a:xfrm>
            <a:off x="3851275" y="3063875"/>
            <a:ext cx="531813" cy="836613"/>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1" name="Line 40"/>
          <p:cNvSpPr>
            <a:spLocks noChangeShapeType="1"/>
          </p:cNvSpPr>
          <p:nvPr/>
        </p:nvSpPr>
        <p:spPr bwMode="auto">
          <a:xfrm flipH="1">
            <a:off x="3671888" y="3081338"/>
            <a:ext cx="179387" cy="803275"/>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2" name="Line 41"/>
          <p:cNvSpPr>
            <a:spLocks noChangeShapeType="1"/>
          </p:cNvSpPr>
          <p:nvPr/>
        </p:nvSpPr>
        <p:spPr bwMode="auto">
          <a:xfrm flipH="1">
            <a:off x="3605213" y="3098800"/>
            <a:ext cx="212725" cy="981075"/>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3" name="Line 42"/>
          <p:cNvSpPr>
            <a:spLocks noChangeShapeType="1"/>
          </p:cNvSpPr>
          <p:nvPr/>
        </p:nvSpPr>
        <p:spPr bwMode="auto">
          <a:xfrm flipH="1">
            <a:off x="3197225" y="3090863"/>
            <a:ext cx="611188" cy="963612"/>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4" name="Line 43"/>
          <p:cNvSpPr>
            <a:spLocks noChangeShapeType="1"/>
          </p:cNvSpPr>
          <p:nvPr/>
        </p:nvSpPr>
        <p:spPr bwMode="auto">
          <a:xfrm flipH="1">
            <a:off x="2808288" y="3073400"/>
            <a:ext cx="1035050" cy="130333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46" name="Text Box 45"/>
          <p:cNvSpPr txBox="1">
            <a:spLocks noChangeArrowheads="1"/>
          </p:cNvSpPr>
          <p:nvPr/>
        </p:nvSpPr>
        <p:spPr bwMode="auto">
          <a:xfrm>
            <a:off x="155575" y="3363913"/>
            <a:ext cx="1868488" cy="2781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r>
              <a:rPr lang="en-US" b="1" dirty="0">
                <a:cs typeface="ＭＳ Ｐゴシック" charset="0"/>
              </a:rPr>
              <a:t>Step 3: Data from individual images is combined in a navigation filter with other data (e.g. radiometric or LIDAR observations) to estimate s/c position.</a:t>
            </a:r>
          </a:p>
        </p:txBody>
      </p:sp>
    </p:spTree>
    <p:extLst>
      <p:ext uri="{BB962C8B-B14F-4D97-AF65-F5344CB8AC3E}">
        <p14:creationId xmlns:p14="http://schemas.microsoft.com/office/powerpoint/2010/main" val="1323586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Brief History of Terrain-Relative </a:t>
            </a:r>
            <a:r>
              <a:rPr lang="en-US" dirty="0" err="1" smtClean="0"/>
              <a:t>OpNav</a:t>
            </a:r>
            <a:endParaRPr lang="en-US" dirty="0"/>
          </a:p>
        </p:txBody>
      </p:sp>
      <p:sp>
        <p:nvSpPr>
          <p:cNvPr id="3" name="Content Placeholder 2"/>
          <p:cNvSpPr>
            <a:spLocks noGrp="1"/>
          </p:cNvSpPr>
          <p:nvPr>
            <p:ph idx="1"/>
          </p:nvPr>
        </p:nvSpPr>
        <p:spPr>
          <a:xfrm>
            <a:off x="369185" y="1447800"/>
            <a:ext cx="5242339" cy="4648200"/>
          </a:xfrm>
        </p:spPr>
        <p:txBody>
          <a:bodyPr/>
          <a:lstStyle/>
          <a:p>
            <a:r>
              <a:rPr lang="en-US" b="1" dirty="0"/>
              <a:t>2000-2001: NEAR </a:t>
            </a:r>
            <a:r>
              <a:rPr lang="en-US" dirty="0"/>
              <a:t>orbital operations at Eros - 1st use of landmark based optical navigation at small bodies </a:t>
            </a:r>
            <a:endParaRPr lang="en-US" dirty="0" smtClean="0"/>
          </a:p>
          <a:p>
            <a:r>
              <a:rPr lang="en-US" b="1" dirty="0" smtClean="0"/>
              <a:t>2005: </a:t>
            </a:r>
            <a:r>
              <a:rPr lang="en-US" b="1" dirty="0" err="1" smtClean="0"/>
              <a:t>Hayabusa</a:t>
            </a:r>
            <a:r>
              <a:rPr lang="en-US" b="1" dirty="0"/>
              <a:t> </a:t>
            </a:r>
            <a:r>
              <a:rPr lang="en-US" dirty="0" smtClean="0"/>
              <a:t>demonstrated the first use of stereo-</a:t>
            </a:r>
            <a:r>
              <a:rPr lang="en-US" dirty="0" err="1" smtClean="0"/>
              <a:t>photoclinometry</a:t>
            </a:r>
            <a:r>
              <a:rPr lang="en-US" dirty="0" smtClean="0"/>
              <a:t> (SPC) to derive a detailed shape model which can be used for terrain-relative navigation</a:t>
            </a:r>
          </a:p>
          <a:p>
            <a:r>
              <a:rPr lang="en-US" b="1" dirty="0" smtClean="0"/>
              <a:t>2011-2015: Dawn </a:t>
            </a:r>
            <a:r>
              <a:rPr lang="en-US" dirty="0" smtClean="0"/>
              <a:t>used SPC extensively during </a:t>
            </a:r>
            <a:r>
              <a:rPr lang="en-US" dirty="0" err="1" smtClean="0"/>
              <a:t>Vesta</a:t>
            </a:r>
            <a:r>
              <a:rPr lang="en-US" dirty="0" smtClean="0"/>
              <a:t> and Ceres orbital operations</a:t>
            </a:r>
          </a:p>
          <a:p>
            <a:r>
              <a:rPr lang="en-US" b="1" dirty="0" smtClean="0"/>
              <a:t>2015: Rosetta </a:t>
            </a:r>
            <a:r>
              <a:rPr lang="en-US" dirty="0" smtClean="0"/>
              <a:t>used SPC during proximity operations around comet </a:t>
            </a:r>
            <a:r>
              <a:rPr lang="en-US" dirty="0" err="1" smtClean="0"/>
              <a:t>Churumov-Gerasimenko</a:t>
            </a:r>
            <a:endParaRPr lang="en-US" dirty="0" smtClean="0"/>
          </a:p>
          <a:p>
            <a:r>
              <a:rPr lang="en-US" b="1" dirty="0" smtClean="0"/>
              <a:t>2018: OSIRIS-</a:t>
            </a:r>
            <a:r>
              <a:rPr lang="en-US" b="1" dirty="0" err="1" smtClean="0"/>
              <a:t>REx</a:t>
            </a:r>
            <a:r>
              <a:rPr lang="en-US" b="1" dirty="0" smtClean="0"/>
              <a:t> (future) </a:t>
            </a:r>
            <a:r>
              <a:rPr lang="en-US" dirty="0" smtClean="0"/>
              <a:t>will use SPC for proximity operations around </a:t>
            </a:r>
            <a:r>
              <a:rPr lang="en-US" dirty="0" err="1" smtClean="0"/>
              <a:t>Bennu</a:t>
            </a:r>
            <a:endParaRPr lang="en-US" dirty="0"/>
          </a:p>
          <a:p>
            <a:endParaRPr lang="en-US" dirty="0"/>
          </a:p>
        </p:txBody>
      </p:sp>
      <p:pic>
        <p:nvPicPr>
          <p:cNvPr id="4" name="Picture 3" descr="PIA19553_hir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8804" y="3930588"/>
            <a:ext cx="2321188" cy="2321188"/>
          </a:xfrm>
          <a:prstGeom prst="rect">
            <a:avLst/>
          </a:prstGeom>
        </p:spPr>
      </p:pic>
      <p:pic>
        <p:nvPicPr>
          <p:cNvPr id="5" name="Picture 4" descr="rosetta20150619.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0953" y="1199030"/>
            <a:ext cx="2177986" cy="2140327"/>
          </a:xfrm>
          <a:prstGeom prst="rect">
            <a:avLst/>
          </a:prstGeom>
        </p:spPr>
      </p:pic>
      <p:sp>
        <p:nvSpPr>
          <p:cNvPr id="6" name="Text Box 12"/>
          <p:cNvSpPr txBox="1">
            <a:spLocks noChangeArrowheads="1"/>
          </p:cNvSpPr>
          <p:nvPr/>
        </p:nvSpPr>
        <p:spPr bwMode="auto">
          <a:xfrm>
            <a:off x="6905057" y="6329374"/>
            <a:ext cx="1475284"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dirty="0" smtClean="0">
                <a:cs typeface="ＭＳ Ｐゴシック" charset="0"/>
              </a:rPr>
              <a:t>Dawn at Ceres, 2015</a:t>
            </a:r>
            <a:endParaRPr lang="en-US" sz="1200" dirty="0">
              <a:cs typeface="ＭＳ Ｐゴシック" charset="0"/>
            </a:endParaRPr>
          </a:p>
        </p:txBody>
      </p:sp>
      <p:sp>
        <p:nvSpPr>
          <p:cNvPr id="7" name="Text Box 12"/>
          <p:cNvSpPr txBox="1">
            <a:spLocks noChangeArrowheads="1"/>
          </p:cNvSpPr>
          <p:nvPr/>
        </p:nvSpPr>
        <p:spPr bwMode="auto">
          <a:xfrm>
            <a:off x="6234346" y="3395120"/>
            <a:ext cx="2685351"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1200" dirty="0" smtClean="0">
                <a:cs typeface="ＭＳ Ｐゴシック" charset="0"/>
              </a:rPr>
              <a:t>Rosetta at </a:t>
            </a:r>
            <a:r>
              <a:rPr lang="en-US" sz="1200" dirty="0" err="1" smtClean="0">
                <a:cs typeface="ＭＳ Ｐゴシック" charset="0"/>
              </a:rPr>
              <a:t>Churumov-Gersimenko</a:t>
            </a:r>
            <a:r>
              <a:rPr lang="en-US" sz="1200" dirty="0" smtClean="0">
                <a:cs typeface="ＭＳ Ｐゴシック" charset="0"/>
              </a:rPr>
              <a:t>, 2014</a:t>
            </a:r>
            <a:endParaRPr lang="en-US" sz="1200" dirty="0">
              <a:cs typeface="ＭＳ Ｐゴシック" charset="0"/>
            </a:endParaRPr>
          </a:p>
        </p:txBody>
      </p:sp>
    </p:spTree>
    <p:extLst>
      <p:ext uri="{BB962C8B-B14F-4D97-AF65-F5344CB8AC3E}">
        <p14:creationId xmlns:p14="http://schemas.microsoft.com/office/powerpoint/2010/main" val="1649080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AutoNav</a:t>
            </a:r>
            <a:r>
              <a:rPr lang="en-US" dirty="0" smtClean="0"/>
              <a:t> Overview</a:t>
            </a:r>
            <a:endParaRPr lang="en-US" dirty="0"/>
          </a:p>
        </p:txBody>
      </p:sp>
      <p:sp>
        <p:nvSpPr>
          <p:cNvPr id="3" name="Content Placeholder 2"/>
          <p:cNvSpPr>
            <a:spLocks noGrp="1"/>
          </p:cNvSpPr>
          <p:nvPr>
            <p:ph idx="1"/>
          </p:nvPr>
        </p:nvSpPr>
        <p:spPr>
          <a:xfrm>
            <a:off x="522545" y="1208977"/>
            <a:ext cx="8077200" cy="5228369"/>
          </a:xfrm>
        </p:spPr>
        <p:txBody>
          <a:bodyPr/>
          <a:lstStyle/>
          <a:p>
            <a:r>
              <a:rPr lang="en-US" dirty="0" smtClean="0"/>
              <a:t>All ground-based </a:t>
            </a:r>
            <a:r>
              <a:rPr lang="en-US" dirty="0" err="1" smtClean="0"/>
              <a:t>OpNav</a:t>
            </a:r>
            <a:r>
              <a:rPr lang="en-US" dirty="0" smtClean="0"/>
              <a:t> techniques transferred to spacecraft and automated</a:t>
            </a:r>
          </a:p>
          <a:p>
            <a:pPr lvl="1"/>
            <a:r>
              <a:rPr lang="en-US" dirty="0" smtClean="0"/>
              <a:t>While ground-based navigation uses </a:t>
            </a:r>
            <a:r>
              <a:rPr lang="en-US" dirty="0" err="1" smtClean="0"/>
              <a:t>OpNavs</a:t>
            </a:r>
            <a:r>
              <a:rPr lang="en-US" dirty="0" smtClean="0"/>
              <a:t> only in limited situations, current </a:t>
            </a:r>
            <a:r>
              <a:rPr lang="en-US" dirty="0" err="1" smtClean="0"/>
              <a:t>AutoNav</a:t>
            </a:r>
            <a:r>
              <a:rPr lang="en-US" dirty="0" smtClean="0"/>
              <a:t> system capable of using </a:t>
            </a:r>
            <a:r>
              <a:rPr lang="en-US" dirty="0" err="1" smtClean="0"/>
              <a:t>OpNav</a:t>
            </a:r>
            <a:r>
              <a:rPr lang="en-US" dirty="0" smtClean="0"/>
              <a:t> techniques throughout mission phase</a:t>
            </a:r>
          </a:p>
          <a:p>
            <a:r>
              <a:rPr lang="en-US" dirty="0" smtClean="0"/>
              <a:t>Involves 3 steps – (1) image processing, (2) orbit determination, and (3) maneuver planning and execution</a:t>
            </a:r>
          </a:p>
          <a:p>
            <a:pPr lvl="1"/>
            <a:r>
              <a:rPr lang="en-US" dirty="0" smtClean="0"/>
              <a:t>Image processing automatically identifies stars and body in camera FOV and performs </a:t>
            </a:r>
            <a:r>
              <a:rPr lang="en-US" dirty="0" err="1" smtClean="0"/>
              <a:t>centerfinding</a:t>
            </a:r>
            <a:endParaRPr lang="en-US" dirty="0" smtClean="0"/>
          </a:p>
          <a:p>
            <a:pPr lvl="1"/>
            <a:r>
              <a:rPr lang="en-US" dirty="0" smtClean="0"/>
              <a:t>OD filter combines images and other s/c ancillary information (such as thrusting, attitude knowledge, </a:t>
            </a:r>
            <a:r>
              <a:rPr lang="en-US" dirty="0" err="1" smtClean="0"/>
              <a:t>etc</a:t>
            </a:r>
            <a:r>
              <a:rPr lang="en-US" dirty="0" smtClean="0"/>
              <a:t>) to get complete s/c state</a:t>
            </a:r>
          </a:p>
          <a:p>
            <a:pPr lvl="1"/>
            <a:r>
              <a:rPr lang="en-US" dirty="0" smtClean="0"/>
              <a:t>Maneuvers computed at pre-specified times to retarget s/c to reference trajectory</a:t>
            </a:r>
          </a:p>
          <a:p>
            <a:r>
              <a:rPr lang="en-US" dirty="0" smtClean="0"/>
              <a:t>System must be robust enough to automatically detect errors and respond to different situations </a:t>
            </a:r>
          </a:p>
          <a:p>
            <a:pPr marL="914400" lvl="2" indent="0">
              <a:buNone/>
            </a:pPr>
            <a:endParaRPr lang="en-US" dirty="0" smtClean="0"/>
          </a:p>
        </p:txBody>
      </p:sp>
    </p:spTree>
    <p:extLst>
      <p:ext uri="{BB962C8B-B14F-4D97-AF65-F5344CB8AC3E}">
        <p14:creationId xmlns:p14="http://schemas.microsoft.com/office/powerpoint/2010/main" val="1312660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AutoNav</a:t>
            </a:r>
            <a:r>
              <a:rPr lang="en-US" dirty="0" smtClean="0"/>
              <a:t> Concept</a:t>
            </a:r>
            <a:endParaRPr lang="en-US" dirty="0"/>
          </a:p>
        </p:txBody>
      </p:sp>
      <p:sp>
        <p:nvSpPr>
          <p:cNvPr id="5" name="Oval 4"/>
          <p:cNvSpPr/>
          <p:nvPr/>
        </p:nvSpPr>
        <p:spPr bwMode="auto">
          <a:xfrm>
            <a:off x="1552172" y="2198792"/>
            <a:ext cx="293972" cy="305715"/>
          </a:xfrm>
          <a:prstGeom prst="ellipse">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11" name="Oval 10"/>
          <p:cNvSpPr/>
          <p:nvPr/>
        </p:nvSpPr>
        <p:spPr bwMode="auto">
          <a:xfrm>
            <a:off x="705529" y="1387474"/>
            <a:ext cx="2034287" cy="2104727"/>
          </a:xfrm>
          <a:prstGeom prst="ellipse">
            <a:avLst/>
          </a:prstGeom>
          <a:noFill/>
          <a:ln w="9525" cap="flat" cmpd="sng" algn="ctr">
            <a:solidFill>
              <a:schemeClr val="tx1"/>
            </a:solidFill>
            <a:prstDash val="dot"/>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solidFill>
              <a:effectLst/>
              <a:latin typeface="Times" charset="0"/>
              <a:ea typeface="ＭＳ Ｐゴシック" charset="0"/>
            </a:endParaRPr>
          </a:p>
        </p:txBody>
      </p:sp>
      <p:sp>
        <p:nvSpPr>
          <p:cNvPr id="13" name="Arc 12"/>
          <p:cNvSpPr/>
          <p:nvPr/>
        </p:nvSpPr>
        <p:spPr bwMode="auto">
          <a:xfrm rot="11955425">
            <a:off x="603880" y="1697798"/>
            <a:ext cx="1767792" cy="2102588"/>
          </a:xfrm>
          <a:prstGeom prst="arc">
            <a:avLst>
              <a:gd name="adj1" fmla="val 16109548"/>
              <a:gd name="adj2" fmla="val 376646"/>
            </a:avLst>
          </a:prstGeom>
          <a:noFill/>
          <a:ln w="9525" cap="flat" cmpd="sng" algn="ctr">
            <a:solidFill>
              <a:schemeClr val="tx1"/>
            </a:solidFill>
            <a:prstDash val="dash"/>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grpSp>
        <p:nvGrpSpPr>
          <p:cNvPr id="24" name="Group 23"/>
          <p:cNvGrpSpPr/>
          <p:nvPr/>
        </p:nvGrpSpPr>
        <p:grpSpPr>
          <a:xfrm>
            <a:off x="952470" y="3797915"/>
            <a:ext cx="740345" cy="188133"/>
            <a:chOff x="1187647" y="4115387"/>
            <a:chExt cx="740345" cy="188133"/>
          </a:xfrm>
        </p:grpSpPr>
        <p:sp>
          <p:nvSpPr>
            <p:cNvPr id="14" name="Can 13"/>
            <p:cNvSpPr/>
            <p:nvPr/>
          </p:nvSpPr>
          <p:spPr bwMode="auto">
            <a:xfrm>
              <a:off x="1469860" y="4127146"/>
              <a:ext cx="188142" cy="176374"/>
            </a:xfrm>
            <a:prstGeom prst="can">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15" name="Parallelogram 14"/>
            <p:cNvSpPr/>
            <p:nvPr/>
          </p:nvSpPr>
          <p:spPr bwMode="auto">
            <a:xfrm>
              <a:off x="1187647" y="4115387"/>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17" name="Parallelogram 16"/>
            <p:cNvSpPr/>
            <p:nvPr/>
          </p:nvSpPr>
          <p:spPr bwMode="auto">
            <a:xfrm>
              <a:off x="1657537" y="4126688"/>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grpSp>
      <p:sp>
        <p:nvSpPr>
          <p:cNvPr id="18" name="Cloud 17"/>
          <p:cNvSpPr/>
          <p:nvPr/>
        </p:nvSpPr>
        <p:spPr bwMode="auto">
          <a:xfrm>
            <a:off x="164625" y="4997256"/>
            <a:ext cx="341007" cy="188132"/>
          </a:xfrm>
          <a:prstGeom prst="cloud">
            <a:avLst/>
          </a:prstGeom>
          <a:solidFill>
            <a:schemeClr val="accent3">
              <a:lumMod val="50000"/>
            </a:schemeClr>
          </a:solidFill>
          <a:ln w="9525" cap="flat" cmpd="sng" algn="ctr">
            <a:solidFill>
              <a:srgbClr val="008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19" name="Cloud 18"/>
          <p:cNvSpPr/>
          <p:nvPr/>
        </p:nvSpPr>
        <p:spPr bwMode="auto">
          <a:xfrm>
            <a:off x="2880926" y="5009015"/>
            <a:ext cx="211660" cy="152857"/>
          </a:xfrm>
          <a:prstGeom prst="cloud">
            <a:avLst/>
          </a:prstGeom>
          <a:solidFill>
            <a:schemeClr val="accent5">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cxnSp>
        <p:nvCxnSpPr>
          <p:cNvPr id="21" name="Straight Arrow Connector 20"/>
          <p:cNvCxnSpPr>
            <a:endCxn id="18" idx="3"/>
          </p:cNvCxnSpPr>
          <p:nvPr/>
        </p:nvCxnSpPr>
        <p:spPr bwMode="auto">
          <a:xfrm flipH="1">
            <a:off x="335129" y="4044838"/>
            <a:ext cx="934830" cy="963175"/>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23" name="Straight Arrow Connector 22"/>
          <p:cNvCxnSpPr>
            <a:stCxn id="14" idx="3"/>
          </p:cNvCxnSpPr>
          <p:nvPr/>
        </p:nvCxnSpPr>
        <p:spPr bwMode="auto">
          <a:xfrm>
            <a:off x="1328754" y="3986048"/>
            <a:ext cx="1481619" cy="1011209"/>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27" name="TextBox 26"/>
          <p:cNvSpPr txBox="1"/>
          <p:nvPr/>
        </p:nvSpPr>
        <p:spPr>
          <a:xfrm>
            <a:off x="1291545" y="1493297"/>
            <a:ext cx="847032" cy="276999"/>
          </a:xfrm>
          <a:prstGeom prst="rect">
            <a:avLst/>
          </a:prstGeom>
          <a:noFill/>
        </p:spPr>
        <p:txBody>
          <a:bodyPr wrap="none" rtlCol="0">
            <a:spAutoFit/>
          </a:bodyPr>
          <a:lstStyle/>
          <a:p>
            <a:r>
              <a:rPr lang="en-US" dirty="0" smtClean="0"/>
              <a:t>Earth orbit</a:t>
            </a:r>
            <a:endParaRPr lang="en-US" dirty="0"/>
          </a:p>
        </p:txBody>
      </p:sp>
      <p:sp>
        <p:nvSpPr>
          <p:cNvPr id="28" name="TextBox 27"/>
          <p:cNvSpPr txBox="1"/>
          <p:nvPr/>
        </p:nvSpPr>
        <p:spPr>
          <a:xfrm>
            <a:off x="624778" y="4562202"/>
            <a:ext cx="1028196" cy="276999"/>
          </a:xfrm>
          <a:prstGeom prst="rect">
            <a:avLst/>
          </a:prstGeom>
          <a:noFill/>
        </p:spPr>
        <p:txBody>
          <a:bodyPr wrap="none" rtlCol="0">
            <a:spAutoFit/>
          </a:bodyPr>
          <a:lstStyle/>
          <a:p>
            <a:r>
              <a:rPr lang="en-US" dirty="0" smtClean="0"/>
              <a:t>LOS Vector 1</a:t>
            </a:r>
            <a:endParaRPr lang="en-US" dirty="0"/>
          </a:p>
        </p:txBody>
      </p:sp>
      <p:sp>
        <p:nvSpPr>
          <p:cNvPr id="29" name="TextBox 28"/>
          <p:cNvSpPr txBox="1"/>
          <p:nvPr/>
        </p:nvSpPr>
        <p:spPr>
          <a:xfrm>
            <a:off x="1615262" y="4757017"/>
            <a:ext cx="1028196" cy="276999"/>
          </a:xfrm>
          <a:prstGeom prst="rect">
            <a:avLst/>
          </a:prstGeom>
          <a:noFill/>
        </p:spPr>
        <p:txBody>
          <a:bodyPr wrap="none" rtlCol="0">
            <a:spAutoFit/>
          </a:bodyPr>
          <a:lstStyle/>
          <a:p>
            <a:r>
              <a:rPr lang="en-US" dirty="0" smtClean="0"/>
              <a:t>LOS Vector 2</a:t>
            </a:r>
            <a:endParaRPr lang="en-US" dirty="0"/>
          </a:p>
        </p:txBody>
      </p:sp>
      <p:sp>
        <p:nvSpPr>
          <p:cNvPr id="30" name="TextBox 29"/>
          <p:cNvSpPr txBox="1"/>
          <p:nvPr/>
        </p:nvSpPr>
        <p:spPr>
          <a:xfrm>
            <a:off x="82002" y="5255481"/>
            <a:ext cx="1172116" cy="276999"/>
          </a:xfrm>
          <a:prstGeom prst="rect">
            <a:avLst/>
          </a:prstGeom>
          <a:noFill/>
        </p:spPr>
        <p:txBody>
          <a:bodyPr wrap="none" rtlCol="0">
            <a:spAutoFit/>
          </a:bodyPr>
          <a:lstStyle/>
          <a:p>
            <a:r>
              <a:rPr lang="en-US" dirty="0" smtClean="0"/>
              <a:t>Beacon asteroid</a:t>
            </a:r>
            <a:endParaRPr lang="en-US" dirty="0"/>
          </a:p>
        </p:txBody>
      </p:sp>
      <p:sp>
        <p:nvSpPr>
          <p:cNvPr id="31" name="TextBox 30"/>
          <p:cNvSpPr txBox="1"/>
          <p:nvPr/>
        </p:nvSpPr>
        <p:spPr>
          <a:xfrm>
            <a:off x="2398498" y="5220207"/>
            <a:ext cx="1172116" cy="276999"/>
          </a:xfrm>
          <a:prstGeom prst="rect">
            <a:avLst/>
          </a:prstGeom>
          <a:noFill/>
        </p:spPr>
        <p:txBody>
          <a:bodyPr wrap="none" rtlCol="0">
            <a:spAutoFit/>
          </a:bodyPr>
          <a:lstStyle/>
          <a:p>
            <a:r>
              <a:rPr lang="en-US" dirty="0" smtClean="0"/>
              <a:t>Beacon asteroid</a:t>
            </a:r>
            <a:endParaRPr lang="en-US" dirty="0"/>
          </a:p>
        </p:txBody>
      </p:sp>
      <p:grpSp>
        <p:nvGrpSpPr>
          <p:cNvPr id="32" name="Group 31"/>
          <p:cNvGrpSpPr/>
          <p:nvPr/>
        </p:nvGrpSpPr>
        <p:grpSpPr>
          <a:xfrm>
            <a:off x="7090141" y="5373065"/>
            <a:ext cx="740345" cy="188133"/>
            <a:chOff x="1187647" y="4115387"/>
            <a:chExt cx="740345" cy="188133"/>
          </a:xfrm>
        </p:grpSpPr>
        <p:sp>
          <p:nvSpPr>
            <p:cNvPr id="33" name="Can 32"/>
            <p:cNvSpPr/>
            <p:nvPr/>
          </p:nvSpPr>
          <p:spPr bwMode="auto">
            <a:xfrm>
              <a:off x="1469860" y="4127146"/>
              <a:ext cx="188142" cy="176374"/>
            </a:xfrm>
            <a:prstGeom prst="can">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34" name="Parallelogram 33"/>
            <p:cNvSpPr/>
            <p:nvPr/>
          </p:nvSpPr>
          <p:spPr bwMode="auto">
            <a:xfrm>
              <a:off x="1187647" y="4115387"/>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35" name="Parallelogram 34"/>
            <p:cNvSpPr/>
            <p:nvPr/>
          </p:nvSpPr>
          <p:spPr bwMode="auto">
            <a:xfrm>
              <a:off x="1657537" y="4126688"/>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grpSp>
      <p:sp>
        <p:nvSpPr>
          <p:cNvPr id="36" name="Cloud 35"/>
          <p:cNvSpPr/>
          <p:nvPr/>
        </p:nvSpPr>
        <p:spPr bwMode="auto">
          <a:xfrm>
            <a:off x="5467415" y="1434507"/>
            <a:ext cx="611927" cy="540422"/>
          </a:xfrm>
          <a:prstGeom prst="cloud">
            <a:avLst/>
          </a:prstGeom>
          <a:solidFill>
            <a:schemeClr val="accent3">
              <a:lumMod val="50000"/>
            </a:schemeClr>
          </a:solidFill>
          <a:ln w="9525" cap="flat" cmpd="sng" algn="ctr">
            <a:solidFill>
              <a:srgbClr val="008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cxnSp>
        <p:nvCxnSpPr>
          <p:cNvPr id="38" name="Straight Arrow Connector 37"/>
          <p:cNvCxnSpPr>
            <a:stCxn id="33" idx="1"/>
          </p:cNvCxnSpPr>
          <p:nvPr/>
        </p:nvCxnSpPr>
        <p:spPr bwMode="auto">
          <a:xfrm flipV="1">
            <a:off x="7466425" y="1222858"/>
            <a:ext cx="12224" cy="4161966"/>
          </a:xfrm>
          <a:prstGeom prst="straightConnector1">
            <a:avLst/>
          </a:prstGeom>
          <a:solidFill>
            <a:schemeClr val="accent1"/>
          </a:solidFill>
          <a:ln w="9525" cap="flat" cmpd="sng" algn="ctr">
            <a:solidFill>
              <a:schemeClr val="tx1"/>
            </a:solidFill>
            <a:prstDash val="sysDash"/>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40" name="Straight Arrow Connector 39"/>
          <p:cNvCxnSpPr/>
          <p:nvPr/>
        </p:nvCxnSpPr>
        <p:spPr bwMode="auto">
          <a:xfrm flipH="1" flipV="1">
            <a:off x="5914717" y="1951870"/>
            <a:ext cx="1516896" cy="3057146"/>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42" name="Straight Arrow Connector 41"/>
          <p:cNvCxnSpPr/>
          <p:nvPr/>
        </p:nvCxnSpPr>
        <p:spPr bwMode="auto">
          <a:xfrm flipH="1" flipV="1">
            <a:off x="5938235" y="1963628"/>
            <a:ext cx="1481619" cy="1810771"/>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44" name="Straight Arrow Connector 43"/>
          <p:cNvCxnSpPr/>
          <p:nvPr/>
        </p:nvCxnSpPr>
        <p:spPr bwMode="auto">
          <a:xfrm flipH="1" flipV="1">
            <a:off x="5985271" y="1916595"/>
            <a:ext cx="1528654" cy="987693"/>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3" name="TextBox 2"/>
          <p:cNvSpPr txBox="1"/>
          <p:nvPr/>
        </p:nvSpPr>
        <p:spPr>
          <a:xfrm>
            <a:off x="93064" y="5667477"/>
            <a:ext cx="2914755" cy="646331"/>
          </a:xfrm>
          <a:prstGeom prst="rect">
            <a:avLst/>
          </a:prstGeom>
          <a:noFill/>
        </p:spPr>
        <p:txBody>
          <a:bodyPr wrap="none" rtlCol="0">
            <a:spAutoFit/>
          </a:bodyPr>
          <a:lstStyle/>
          <a:p>
            <a:r>
              <a:rPr lang="en-US" sz="1800" dirty="0" smtClean="0"/>
              <a:t>Interplanetary cruise scenario</a:t>
            </a:r>
          </a:p>
          <a:p>
            <a:r>
              <a:rPr lang="en-US" sz="1800" dirty="0" smtClean="0"/>
              <a:t>Technique used on DS1</a:t>
            </a:r>
            <a:endParaRPr lang="en-US" sz="1800" dirty="0"/>
          </a:p>
        </p:txBody>
      </p:sp>
      <p:sp>
        <p:nvSpPr>
          <p:cNvPr id="37" name="TextBox 36"/>
          <p:cNvSpPr txBox="1"/>
          <p:nvPr/>
        </p:nvSpPr>
        <p:spPr>
          <a:xfrm>
            <a:off x="5059340" y="5725811"/>
            <a:ext cx="3611310" cy="646331"/>
          </a:xfrm>
          <a:prstGeom prst="rect">
            <a:avLst/>
          </a:prstGeom>
          <a:noFill/>
        </p:spPr>
        <p:txBody>
          <a:bodyPr wrap="none" rtlCol="0">
            <a:spAutoFit/>
          </a:bodyPr>
          <a:lstStyle/>
          <a:p>
            <a:r>
              <a:rPr lang="en-US" sz="1800" dirty="0" smtClean="0"/>
              <a:t>Small body flyby scenario</a:t>
            </a:r>
          </a:p>
          <a:p>
            <a:r>
              <a:rPr lang="en-US" sz="1800" dirty="0" smtClean="0"/>
              <a:t>Technique used on DS1, Stardust, DI</a:t>
            </a:r>
            <a:endParaRPr lang="en-US" sz="1800" dirty="0"/>
          </a:p>
        </p:txBody>
      </p:sp>
      <p:sp>
        <p:nvSpPr>
          <p:cNvPr id="39" name="TextBox 38"/>
          <p:cNvSpPr txBox="1"/>
          <p:nvPr/>
        </p:nvSpPr>
        <p:spPr>
          <a:xfrm>
            <a:off x="6092192" y="4491195"/>
            <a:ext cx="1028196" cy="276999"/>
          </a:xfrm>
          <a:prstGeom prst="rect">
            <a:avLst/>
          </a:prstGeom>
          <a:noFill/>
        </p:spPr>
        <p:txBody>
          <a:bodyPr wrap="none" rtlCol="0">
            <a:spAutoFit/>
          </a:bodyPr>
          <a:lstStyle/>
          <a:p>
            <a:r>
              <a:rPr lang="en-US" dirty="0" smtClean="0"/>
              <a:t>LOS Vector 1</a:t>
            </a:r>
            <a:endParaRPr lang="en-US" dirty="0"/>
          </a:p>
        </p:txBody>
      </p:sp>
      <p:sp>
        <p:nvSpPr>
          <p:cNvPr id="41" name="TextBox 40"/>
          <p:cNvSpPr txBox="1"/>
          <p:nvPr/>
        </p:nvSpPr>
        <p:spPr>
          <a:xfrm>
            <a:off x="7409187" y="3515261"/>
            <a:ext cx="1028196" cy="276999"/>
          </a:xfrm>
          <a:prstGeom prst="rect">
            <a:avLst/>
          </a:prstGeom>
          <a:noFill/>
        </p:spPr>
        <p:txBody>
          <a:bodyPr wrap="none" rtlCol="0">
            <a:spAutoFit/>
          </a:bodyPr>
          <a:lstStyle/>
          <a:p>
            <a:r>
              <a:rPr lang="en-US" dirty="0" smtClean="0"/>
              <a:t>LOS Vector 2</a:t>
            </a:r>
            <a:endParaRPr lang="en-US" dirty="0"/>
          </a:p>
        </p:txBody>
      </p:sp>
      <p:cxnSp>
        <p:nvCxnSpPr>
          <p:cNvPr id="43" name="Straight Arrow Connector 42"/>
          <p:cNvCxnSpPr>
            <a:endCxn id="36" idx="0"/>
          </p:cNvCxnSpPr>
          <p:nvPr/>
        </p:nvCxnSpPr>
        <p:spPr bwMode="auto">
          <a:xfrm flipH="1">
            <a:off x="6078832" y="1422748"/>
            <a:ext cx="1364541" cy="28197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45" name="TextBox 44"/>
          <p:cNvSpPr txBox="1"/>
          <p:nvPr/>
        </p:nvSpPr>
        <p:spPr>
          <a:xfrm>
            <a:off x="4889589" y="1116119"/>
            <a:ext cx="1739216" cy="307777"/>
          </a:xfrm>
          <a:prstGeom prst="rect">
            <a:avLst/>
          </a:prstGeom>
          <a:noFill/>
        </p:spPr>
        <p:txBody>
          <a:bodyPr wrap="none" rtlCol="0">
            <a:spAutoFit/>
          </a:bodyPr>
          <a:lstStyle/>
          <a:p>
            <a:r>
              <a:rPr lang="en-US" sz="1400" dirty="0" smtClean="0"/>
              <a:t>Target asteroid/comet</a:t>
            </a:r>
            <a:endParaRPr lang="en-US" sz="1400" dirty="0"/>
          </a:p>
        </p:txBody>
      </p:sp>
      <p:sp>
        <p:nvSpPr>
          <p:cNvPr id="46" name="TextBox 45"/>
          <p:cNvSpPr txBox="1"/>
          <p:nvPr/>
        </p:nvSpPr>
        <p:spPr>
          <a:xfrm>
            <a:off x="7513123" y="2197879"/>
            <a:ext cx="1031051" cy="276999"/>
          </a:xfrm>
          <a:prstGeom prst="rect">
            <a:avLst/>
          </a:prstGeom>
          <a:noFill/>
        </p:spPr>
        <p:txBody>
          <a:bodyPr wrap="none" rtlCol="0">
            <a:spAutoFit/>
          </a:bodyPr>
          <a:lstStyle/>
          <a:p>
            <a:r>
              <a:rPr lang="en-US" dirty="0" smtClean="0"/>
              <a:t>LOS Vector </a:t>
            </a:r>
            <a:r>
              <a:rPr lang="en-US" dirty="0"/>
              <a:t>n</a:t>
            </a:r>
          </a:p>
        </p:txBody>
      </p:sp>
      <p:cxnSp>
        <p:nvCxnSpPr>
          <p:cNvPr id="47" name="Straight Arrow Connector 46"/>
          <p:cNvCxnSpPr>
            <a:stCxn id="46" idx="1"/>
          </p:cNvCxnSpPr>
          <p:nvPr/>
        </p:nvCxnSpPr>
        <p:spPr bwMode="auto">
          <a:xfrm flipH="1" flipV="1">
            <a:off x="6079342" y="1881321"/>
            <a:ext cx="1433781" cy="455058"/>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48" name="Cloud 47"/>
          <p:cNvSpPr/>
          <p:nvPr/>
        </p:nvSpPr>
        <p:spPr bwMode="auto">
          <a:xfrm>
            <a:off x="3126543" y="4450711"/>
            <a:ext cx="211660" cy="152857"/>
          </a:xfrm>
          <a:prstGeom prst="cloud">
            <a:avLst/>
          </a:prstGeom>
          <a:solidFill>
            <a:schemeClr val="accent5">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49" name="TextBox 48"/>
          <p:cNvSpPr txBox="1"/>
          <p:nvPr/>
        </p:nvSpPr>
        <p:spPr>
          <a:xfrm>
            <a:off x="2093922" y="4000649"/>
            <a:ext cx="1028196" cy="276999"/>
          </a:xfrm>
          <a:prstGeom prst="rect">
            <a:avLst/>
          </a:prstGeom>
          <a:noFill/>
        </p:spPr>
        <p:txBody>
          <a:bodyPr wrap="none" rtlCol="0">
            <a:spAutoFit/>
          </a:bodyPr>
          <a:lstStyle/>
          <a:p>
            <a:r>
              <a:rPr lang="en-US" dirty="0" smtClean="0"/>
              <a:t>LOS Vector 3</a:t>
            </a:r>
            <a:endParaRPr lang="en-US" dirty="0"/>
          </a:p>
        </p:txBody>
      </p:sp>
      <p:cxnSp>
        <p:nvCxnSpPr>
          <p:cNvPr id="50" name="Straight Arrow Connector 49"/>
          <p:cNvCxnSpPr>
            <a:endCxn id="48" idx="2"/>
          </p:cNvCxnSpPr>
          <p:nvPr/>
        </p:nvCxnSpPr>
        <p:spPr bwMode="auto">
          <a:xfrm>
            <a:off x="1446197" y="4010288"/>
            <a:ext cx="1681003" cy="516852"/>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51" name="TextBox 50"/>
          <p:cNvSpPr txBox="1"/>
          <p:nvPr/>
        </p:nvSpPr>
        <p:spPr>
          <a:xfrm>
            <a:off x="2329508" y="3287099"/>
            <a:ext cx="3352200" cy="646331"/>
          </a:xfrm>
          <a:prstGeom prst="rect">
            <a:avLst/>
          </a:prstGeom>
          <a:noFill/>
        </p:spPr>
        <p:txBody>
          <a:bodyPr wrap="none" rtlCol="0">
            <a:spAutoFit/>
          </a:bodyPr>
          <a:lstStyle/>
          <a:p>
            <a:pPr marL="171450" indent="-171450" algn="l">
              <a:buFont typeface="Arial"/>
              <a:buChar char="•"/>
            </a:pPr>
            <a:r>
              <a:rPr lang="en-US" dirty="0" smtClean="0"/>
              <a:t>Main belt asteroids provide good beacon sources</a:t>
            </a:r>
          </a:p>
          <a:p>
            <a:pPr marL="171450" indent="-171450" algn="l">
              <a:buFont typeface="Arial"/>
              <a:buChar char="•"/>
            </a:pPr>
            <a:r>
              <a:rPr lang="en-US" dirty="0" smtClean="0"/>
              <a:t>Ephemerides are reasonably well known</a:t>
            </a:r>
          </a:p>
          <a:p>
            <a:pPr marL="171450" indent="-171450" algn="l">
              <a:buFont typeface="Arial"/>
              <a:buChar char="•"/>
            </a:pPr>
            <a:r>
              <a:rPr lang="en-US" dirty="0" smtClean="0"/>
              <a:t>Lots of asteroids to chose from</a:t>
            </a:r>
          </a:p>
        </p:txBody>
      </p:sp>
    </p:spTree>
    <p:extLst>
      <p:ext uri="{BB962C8B-B14F-4D97-AF65-F5344CB8AC3E}">
        <p14:creationId xmlns:p14="http://schemas.microsoft.com/office/powerpoint/2010/main" val="1682960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AutoNav</a:t>
            </a:r>
            <a:r>
              <a:rPr lang="en-US" dirty="0" smtClean="0"/>
              <a:t> Concept</a:t>
            </a:r>
            <a:endParaRPr lang="en-US" dirty="0"/>
          </a:p>
        </p:txBody>
      </p:sp>
      <p:pic>
        <p:nvPicPr>
          <p:cNvPr id="3" name="Picture 5" descr="asteriod_sfc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150139"/>
            <a:ext cx="3434522" cy="1338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4" name="Group 3"/>
          <p:cNvGrpSpPr/>
          <p:nvPr/>
        </p:nvGrpSpPr>
        <p:grpSpPr>
          <a:xfrm>
            <a:off x="1062905" y="1810089"/>
            <a:ext cx="740345" cy="188133"/>
            <a:chOff x="1187647" y="4115387"/>
            <a:chExt cx="740345" cy="188133"/>
          </a:xfrm>
        </p:grpSpPr>
        <p:sp>
          <p:nvSpPr>
            <p:cNvPr id="5" name="Can 4"/>
            <p:cNvSpPr/>
            <p:nvPr/>
          </p:nvSpPr>
          <p:spPr bwMode="auto">
            <a:xfrm>
              <a:off x="1469860" y="4127146"/>
              <a:ext cx="188142" cy="176374"/>
            </a:xfrm>
            <a:prstGeom prst="can">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6" name="Parallelogram 5"/>
            <p:cNvSpPr/>
            <p:nvPr/>
          </p:nvSpPr>
          <p:spPr bwMode="auto">
            <a:xfrm>
              <a:off x="1187647" y="4115387"/>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7" name="Parallelogram 6"/>
            <p:cNvSpPr/>
            <p:nvPr/>
          </p:nvSpPr>
          <p:spPr bwMode="auto">
            <a:xfrm>
              <a:off x="1657537" y="4126688"/>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grpSp>
      <p:cxnSp>
        <p:nvCxnSpPr>
          <p:cNvPr id="8" name="Straight Arrow Connector 7"/>
          <p:cNvCxnSpPr/>
          <p:nvPr/>
        </p:nvCxnSpPr>
        <p:spPr bwMode="auto">
          <a:xfrm flipH="1">
            <a:off x="452783" y="1979707"/>
            <a:ext cx="949698" cy="2945684"/>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0" name="Straight Arrow Connector 9"/>
          <p:cNvCxnSpPr/>
          <p:nvPr/>
        </p:nvCxnSpPr>
        <p:spPr bwMode="auto">
          <a:xfrm flipH="1">
            <a:off x="1258957" y="2020309"/>
            <a:ext cx="180232" cy="3136995"/>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13" name="Straight Arrow Connector 12"/>
          <p:cNvCxnSpPr/>
          <p:nvPr/>
        </p:nvCxnSpPr>
        <p:spPr bwMode="auto">
          <a:xfrm>
            <a:off x="1450232" y="2031352"/>
            <a:ext cx="548638" cy="3159083"/>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17" name="TextBox 16"/>
          <p:cNvSpPr txBox="1"/>
          <p:nvPr/>
        </p:nvSpPr>
        <p:spPr>
          <a:xfrm>
            <a:off x="1563473" y="2486028"/>
            <a:ext cx="1028196" cy="276999"/>
          </a:xfrm>
          <a:prstGeom prst="rect">
            <a:avLst/>
          </a:prstGeom>
          <a:noFill/>
        </p:spPr>
        <p:txBody>
          <a:bodyPr wrap="none" rtlCol="0">
            <a:spAutoFit/>
          </a:bodyPr>
          <a:lstStyle/>
          <a:p>
            <a:r>
              <a:rPr lang="en-US" dirty="0" smtClean="0"/>
              <a:t>LOS Vector 3</a:t>
            </a:r>
            <a:endParaRPr lang="en-US" dirty="0"/>
          </a:p>
        </p:txBody>
      </p:sp>
      <p:sp>
        <p:nvSpPr>
          <p:cNvPr id="18" name="TextBox 17"/>
          <p:cNvSpPr txBox="1"/>
          <p:nvPr/>
        </p:nvSpPr>
        <p:spPr>
          <a:xfrm>
            <a:off x="677787" y="5156342"/>
            <a:ext cx="1028196" cy="276999"/>
          </a:xfrm>
          <a:prstGeom prst="rect">
            <a:avLst/>
          </a:prstGeom>
          <a:noFill/>
        </p:spPr>
        <p:txBody>
          <a:bodyPr wrap="none" rtlCol="0">
            <a:spAutoFit/>
          </a:bodyPr>
          <a:lstStyle/>
          <a:p>
            <a:r>
              <a:rPr lang="en-US" dirty="0" smtClean="0"/>
              <a:t>LOS Vector 2</a:t>
            </a:r>
            <a:endParaRPr lang="en-US" dirty="0"/>
          </a:p>
        </p:txBody>
      </p:sp>
      <p:sp>
        <p:nvSpPr>
          <p:cNvPr id="22" name="TextBox 21"/>
          <p:cNvSpPr txBox="1"/>
          <p:nvPr/>
        </p:nvSpPr>
        <p:spPr>
          <a:xfrm>
            <a:off x="164881" y="5554074"/>
            <a:ext cx="3428831" cy="646331"/>
          </a:xfrm>
          <a:prstGeom prst="rect">
            <a:avLst/>
          </a:prstGeom>
          <a:noFill/>
        </p:spPr>
        <p:txBody>
          <a:bodyPr wrap="none" rtlCol="0">
            <a:spAutoFit/>
          </a:bodyPr>
          <a:lstStyle/>
          <a:p>
            <a:r>
              <a:rPr lang="en-US" sz="1800" dirty="0" smtClean="0"/>
              <a:t>Small body orbiting and/or landing</a:t>
            </a:r>
          </a:p>
          <a:p>
            <a:r>
              <a:rPr lang="en-US" sz="1800" dirty="0" smtClean="0"/>
              <a:t>scenario</a:t>
            </a:r>
            <a:endParaRPr lang="en-US" sz="1800" dirty="0"/>
          </a:p>
        </p:txBody>
      </p:sp>
      <p:sp>
        <p:nvSpPr>
          <p:cNvPr id="23" name="Oval 22"/>
          <p:cNvSpPr/>
          <p:nvPr/>
        </p:nvSpPr>
        <p:spPr bwMode="auto">
          <a:xfrm>
            <a:off x="6462235" y="2538998"/>
            <a:ext cx="293972" cy="305715"/>
          </a:xfrm>
          <a:prstGeom prst="ellipse">
            <a:avLst/>
          </a:prstGeom>
          <a:solidFill>
            <a:srgbClr val="00CC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rgbClr val="008000"/>
              </a:solidFill>
              <a:effectLst/>
              <a:latin typeface="Times" charset="0"/>
              <a:ea typeface="ＭＳ Ｐゴシック" charset="0"/>
            </a:endParaRPr>
          </a:p>
        </p:txBody>
      </p:sp>
      <p:sp>
        <p:nvSpPr>
          <p:cNvPr id="24" name="Oval 23"/>
          <p:cNvSpPr/>
          <p:nvPr/>
        </p:nvSpPr>
        <p:spPr bwMode="auto">
          <a:xfrm>
            <a:off x="5615592" y="1727680"/>
            <a:ext cx="2034287" cy="2104727"/>
          </a:xfrm>
          <a:prstGeom prst="ellipse">
            <a:avLst/>
          </a:prstGeom>
          <a:noFill/>
          <a:ln w="9525" cap="flat" cmpd="sng" algn="ctr">
            <a:solidFill>
              <a:schemeClr val="tx1"/>
            </a:solidFill>
            <a:prstDash val="dot"/>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solidFill>
              <a:effectLst/>
              <a:latin typeface="Times" charset="0"/>
              <a:ea typeface="ＭＳ Ｐゴシック" charset="0"/>
            </a:endParaRPr>
          </a:p>
        </p:txBody>
      </p:sp>
      <p:sp>
        <p:nvSpPr>
          <p:cNvPr id="25" name="Oval 24"/>
          <p:cNvSpPr/>
          <p:nvPr/>
        </p:nvSpPr>
        <p:spPr bwMode="auto">
          <a:xfrm>
            <a:off x="5114176" y="1349488"/>
            <a:ext cx="2959645" cy="2914436"/>
          </a:xfrm>
          <a:prstGeom prst="ellipse">
            <a:avLst/>
          </a:prstGeom>
          <a:noFill/>
          <a:ln w="9525" cap="flat" cmpd="sng" algn="ctr">
            <a:solidFill>
              <a:schemeClr val="tx1"/>
            </a:solidFill>
            <a:prstDash val="dot"/>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chemeClr val="tx1"/>
              </a:solidFill>
              <a:effectLst/>
              <a:latin typeface="Times" charset="0"/>
              <a:ea typeface="ＭＳ Ｐゴシック" charset="0"/>
            </a:endParaRPr>
          </a:p>
        </p:txBody>
      </p:sp>
      <p:grpSp>
        <p:nvGrpSpPr>
          <p:cNvPr id="26" name="Group 25"/>
          <p:cNvGrpSpPr/>
          <p:nvPr/>
        </p:nvGrpSpPr>
        <p:grpSpPr>
          <a:xfrm>
            <a:off x="6556273" y="4876927"/>
            <a:ext cx="740345" cy="188133"/>
            <a:chOff x="1187647" y="4115387"/>
            <a:chExt cx="740345" cy="188133"/>
          </a:xfrm>
        </p:grpSpPr>
        <p:sp>
          <p:nvSpPr>
            <p:cNvPr id="27" name="Can 26"/>
            <p:cNvSpPr/>
            <p:nvPr/>
          </p:nvSpPr>
          <p:spPr bwMode="auto">
            <a:xfrm>
              <a:off x="1469860" y="4127146"/>
              <a:ext cx="188142" cy="176374"/>
            </a:xfrm>
            <a:prstGeom prst="can">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28" name="Parallelogram 27"/>
            <p:cNvSpPr/>
            <p:nvPr/>
          </p:nvSpPr>
          <p:spPr bwMode="auto">
            <a:xfrm>
              <a:off x="1187647" y="4115387"/>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sp>
          <p:nvSpPr>
            <p:cNvPr id="29" name="Parallelogram 28"/>
            <p:cNvSpPr/>
            <p:nvPr/>
          </p:nvSpPr>
          <p:spPr bwMode="auto">
            <a:xfrm>
              <a:off x="1657537" y="4126688"/>
              <a:ext cx="270455" cy="176374"/>
            </a:xfrm>
            <a:prstGeom prst="parallelogram">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tx1"/>
                </a:solidFill>
                <a:effectLst/>
                <a:latin typeface="Times" charset="0"/>
                <a:ea typeface="ＭＳ Ｐゴシック" charset="0"/>
              </a:endParaRPr>
            </a:p>
          </p:txBody>
        </p:sp>
      </p:grpSp>
      <p:sp>
        <p:nvSpPr>
          <p:cNvPr id="30" name="Oval 29"/>
          <p:cNvSpPr/>
          <p:nvPr/>
        </p:nvSpPr>
        <p:spPr bwMode="auto">
          <a:xfrm>
            <a:off x="5457992" y="1678354"/>
            <a:ext cx="211827" cy="124742"/>
          </a:xfrm>
          <a:prstGeom prst="ellipse">
            <a:avLst/>
          </a:prstGeom>
          <a:solidFill>
            <a:schemeClr val="accent3">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accent5">
                  <a:lumMod val="50000"/>
                </a:schemeClr>
              </a:solidFill>
              <a:effectLst/>
              <a:latin typeface="Times" charset="0"/>
              <a:ea typeface="ＭＳ Ｐゴシック" charset="0"/>
            </a:endParaRPr>
          </a:p>
        </p:txBody>
      </p:sp>
      <p:sp>
        <p:nvSpPr>
          <p:cNvPr id="31" name="Oval 30"/>
          <p:cNvSpPr/>
          <p:nvPr/>
        </p:nvSpPr>
        <p:spPr bwMode="auto">
          <a:xfrm>
            <a:off x="7844300" y="3456172"/>
            <a:ext cx="93446" cy="116000"/>
          </a:xfrm>
          <a:prstGeom prst="ellipse">
            <a:avLst/>
          </a:prstGeom>
          <a:solidFill>
            <a:schemeClr val="accent3">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a:ln>
                <a:noFill/>
              </a:ln>
              <a:solidFill>
                <a:schemeClr val="accent5">
                  <a:lumMod val="50000"/>
                </a:schemeClr>
              </a:solidFill>
              <a:effectLst/>
              <a:latin typeface="Times" charset="0"/>
              <a:ea typeface="ＭＳ Ｐゴシック" charset="0"/>
            </a:endParaRPr>
          </a:p>
        </p:txBody>
      </p:sp>
      <p:sp>
        <p:nvSpPr>
          <p:cNvPr id="32" name="TextBox 31"/>
          <p:cNvSpPr txBox="1"/>
          <p:nvPr/>
        </p:nvSpPr>
        <p:spPr>
          <a:xfrm>
            <a:off x="6333718" y="2865232"/>
            <a:ext cx="569387" cy="276999"/>
          </a:xfrm>
          <a:prstGeom prst="rect">
            <a:avLst/>
          </a:prstGeom>
          <a:noFill/>
        </p:spPr>
        <p:txBody>
          <a:bodyPr wrap="none" rtlCol="0">
            <a:spAutoFit/>
          </a:bodyPr>
          <a:lstStyle/>
          <a:p>
            <a:r>
              <a:rPr lang="en-US" dirty="0" smtClean="0"/>
              <a:t>Planet</a:t>
            </a:r>
            <a:endParaRPr lang="en-US" dirty="0"/>
          </a:p>
        </p:txBody>
      </p:sp>
      <p:sp>
        <p:nvSpPr>
          <p:cNvPr id="33" name="TextBox 32"/>
          <p:cNvSpPr txBox="1"/>
          <p:nvPr/>
        </p:nvSpPr>
        <p:spPr>
          <a:xfrm>
            <a:off x="4793440" y="1509382"/>
            <a:ext cx="688936" cy="276999"/>
          </a:xfrm>
          <a:prstGeom prst="rect">
            <a:avLst/>
          </a:prstGeom>
          <a:noFill/>
        </p:spPr>
        <p:txBody>
          <a:bodyPr wrap="none" rtlCol="0">
            <a:spAutoFit/>
          </a:bodyPr>
          <a:lstStyle/>
          <a:p>
            <a:r>
              <a:rPr lang="en-US" dirty="0" smtClean="0"/>
              <a:t>Satellite</a:t>
            </a:r>
            <a:endParaRPr lang="en-US" dirty="0"/>
          </a:p>
        </p:txBody>
      </p:sp>
      <p:sp>
        <p:nvSpPr>
          <p:cNvPr id="34" name="TextBox 33"/>
          <p:cNvSpPr txBox="1"/>
          <p:nvPr/>
        </p:nvSpPr>
        <p:spPr>
          <a:xfrm>
            <a:off x="8098259" y="3328795"/>
            <a:ext cx="688936" cy="276999"/>
          </a:xfrm>
          <a:prstGeom prst="rect">
            <a:avLst/>
          </a:prstGeom>
          <a:noFill/>
        </p:spPr>
        <p:txBody>
          <a:bodyPr wrap="none" rtlCol="0">
            <a:spAutoFit/>
          </a:bodyPr>
          <a:lstStyle/>
          <a:p>
            <a:r>
              <a:rPr lang="en-US" dirty="0" smtClean="0"/>
              <a:t>Satellite</a:t>
            </a:r>
            <a:endParaRPr lang="en-US" dirty="0"/>
          </a:p>
        </p:txBody>
      </p:sp>
      <p:sp>
        <p:nvSpPr>
          <p:cNvPr id="35" name="TextBox 34"/>
          <p:cNvSpPr txBox="1"/>
          <p:nvPr/>
        </p:nvSpPr>
        <p:spPr>
          <a:xfrm>
            <a:off x="196361" y="2445644"/>
            <a:ext cx="1028196" cy="276999"/>
          </a:xfrm>
          <a:prstGeom prst="rect">
            <a:avLst/>
          </a:prstGeom>
          <a:noFill/>
        </p:spPr>
        <p:txBody>
          <a:bodyPr wrap="none" rtlCol="0">
            <a:spAutoFit/>
          </a:bodyPr>
          <a:lstStyle/>
          <a:p>
            <a:r>
              <a:rPr lang="en-US" dirty="0" smtClean="0"/>
              <a:t>LOS Vector </a:t>
            </a:r>
            <a:r>
              <a:rPr lang="en-US" dirty="0"/>
              <a:t>1</a:t>
            </a:r>
          </a:p>
        </p:txBody>
      </p:sp>
      <p:sp>
        <p:nvSpPr>
          <p:cNvPr id="36" name="TextBox 35"/>
          <p:cNvSpPr txBox="1"/>
          <p:nvPr/>
        </p:nvSpPr>
        <p:spPr>
          <a:xfrm>
            <a:off x="4510408" y="4435160"/>
            <a:ext cx="1028196" cy="276999"/>
          </a:xfrm>
          <a:prstGeom prst="rect">
            <a:avLst/>
          </a:prstGeom>
          <a:noFill/>
        </p:spPr>
        <p:txBody>
          <a:bodyPr wrap="none" rtlCol="0">
            <a:spAutoFit/>
          </a:bodyPr>
          <a:lstStyle/>
          <a:p>
            <a:r>
              <a:rPr lang="en-US" dirty="0" smtClean="0"/>
              <a:t>LOS Vector </a:t>
            </a:r>
            <a:r>
              <a:rPr lang="en-US" dirty="0"/>
              <a:t>1</a:t>
            </a:r>
          </a:p>
        </p:txBody>
      </p:sp>
      <p:cxnSp>
        <p:nvCxnSpPr>
          <p:cNvPr id="37" name="Straight Arrow Connector 36"/>
          <p:cNvCxnSpPr>
            <a:endCxn id="31" idx="2"/>
          </p:cNvCxnSpPr>
          <p:nvPr/>
        </p:nvCxnSpPr>
        <p:spPr bwMode="auto">
          <a:xfrm flipV="1">
            <a:off x="6939858" y="3514172"/>
            <a:ext cx="904442" cy="1294083"/>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cxnSp>
        <p:nvCxnSpPr>
          <p:cNvPr id="40" name="Straight Arrow Connector 39"/>
          <p:cNvCxnSpPr/>
          <p:nvPr/>
        </p:nvCxnSpPr>
        <p:spPr bwMode="auto">
          <a:xfrm flipH="1" flipV="1">
            <a:off x="5567763" y="1859798"/>
            <a:ext cx="1360755" cy="2948457"/>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cxnSp>
      <p:sp>
        <p:nvSpPr>
          <p:cNvPr id="43" name="TextBox 42"/>
          <p:cNvSpPr txBox="1"/>
          <p:nvPr/>
        </p:nvSpPr>
        <p:spPr>
          <a:xfrm>
            <a:off x="4128590" y="5536370"/>
            <a:ext cx="5082053" cy="646331"/>
          </a:xfrm>
          <a:prstGeom prst="rect">
            <a:avLst/>
          </a:prstGeom>
          <a:noFill/>
        </p:spPr>
        <p:txBody>
          <a:bodyPr wrap="none" rtlCol="0">
            <a:spAutoFit/>
          </a:bodyPr>
          <a:lstStyle/>
          <a:p>
            <a:r>
              <a:rPr lang="en-US" sz="1800" dirty="0" smtClean="0"/>
              <a:t>Approach and/or tour of planetary system containing </a:t>
            </a:r>
          </a:p>
          <a:p>
            <a:r>
              <a:rPr lang="en-US" sz="1800" dirty="0" smtClean="0"/>
              <a:t>satellites</a:t>
            </a:r>
            <a:endParaRPr lang="en-US" sz="1800" dirty="0"/>
          </a:p>
        </p:txBody>
      </p:sp>
      <p:sp>
        <p:nvSpPr>
          <p:cNvPr id="38" name="TextBox 37"/>
          <p:cNvSpPr txBox="1"/>
          <p:nvPr/>
        </p:nvSpPr>
        <p:spPr>
          <a:xfrm>
            <a:off x="1875076" y="3019129"/>
            <a:ext cx="2028384" cy="1200329"/>
          </a:xfrm>
          <a:prstGeom prst="rect">
            <a:avLst/>
          </a:prstGeom>
          <a:noFill/>
        </p:spPr>
        <p:txBody>
          <a:bodyPr wrap="square" rtlCol="0">
            <a:spAutoFit/>
          </a:bodyPr>
          <a:lstStyle/>
          <a:p>
            <a:pPr marL="171450" indent="-171450" algn="l">
              <a:buFont typeface="Arial"/>
              <a:buChar char="•"/>
            </a:pPr>
            <a:r>
              <a:rPr lang="en-US" dirty="0" smtClean="0"/>
              <a:t>Landmark locations in body-fixed frame known from SPC shape model</a:t>
            </a:r>
          </a:p>
          <a:p>
            <a:pPr marL="171450" indent="-171450" algn="l">
              <a:buFont typeface="Arial"/>
              <a:buChar char="•"/>
            </a:pPr>
            <a:r>
              <a:rPr lang="en-US" dirty="0" smtClean="0"/>
              <a:t>Knowledge of bodies pole orientation and spin rate provide inertial reference</a:t>
            </a:r>
          </a:p>
        </p:txBody>
      </p:sp>
    </p:spTree>
    <p:extLst>
      <p:ext uri="{BB962C8B-B14F-4D97-AF65-F5344CB8AC3E}">
        <p14:creationId xmlns:p14="http://schemas.microsoft.com/office/powerpoint/2010/main" val="474794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AutoNav</a:t>
            </a:r>
            <a:r>
              <a:rPr lang="en-US" dirty="0" smtClean="0"/>
              <a:t> Overview (cont.)</a:t>
            </a:r>
            <a:endParaRPr lang="en-US" dirty="0"/>
          </a:p>
        </p:txBody>
      </p:sp>
      <p:sp>
        <p:nvSpPr>
          <p:cNvPr id="3" name="Content Placeholder 2"/>
          <p:cNvSpPr>
            <a:spLocks noGrp="1"/>
          </p:cNvSpPr>
          <p:nvPr>
            <p:ph idx="1"/>
          </p:nvPr>
        </p:nvSpPr>
        <p:spPr>
          <a:xfrm>
            <a:off x="511690" y="1046145"/>
            <a:ext cx="8077200" cy="5358636"/>
          </a:xfrm>
        </p:spPr>
        <p:txBody>
          <a:bodyPr/>
          <a:lstStyle/>
          <a:p>
            <a:r>
              <a:rPr lang="en-US" dirty="0" smtClean="0"/>
              <a:t>Orbit determination</a:t>
            </a:r>
          </a:p>
          <a:p>
            <a:pPr lvl="1"/>
            <a:r>
              <a:rPr lang="en-US" dirty="0" smtClean="0"/>
              <a:t>Numerical integration of dynamic equations of motion/ force modeling</a:t>
            </a:r>
          </a:p>
          <a:p>
            <a:pPr lvl="2"/>
            <a:r>
              <a:rPr lang="en-US" sz="1600" dirty="0" smtClean="0"/>
              <a:t>Ground navigation uses very high fidelity models of forces acting on spacecraft since radiometric data is very accurate, and processing speed not an issue</a:t>
            </a:r>
          </a:p>
          <a:p>
            <a:pPr lvl="2"/>
            <a:r>
              <a:rPr lang="en-US" sz="1600" dirty="0" smtClean="0"/>
              <a:t>Onboard computers not as fast, and rapid turnaround is important, so force models not as detailed</a:t>
            </a:r>
          </a:p>
          <a:p>
            <a:pPr lvl="3"/>
            <a:r>
              <a:rPr lang="en-US" dirty="0" smtClean="0"/>
              <a:t>Include central and 3</a:t>
            </a:r>
            <a:r>
              <a:rPr lang="en-US" baseline="30000" dirty="0" smtClean="0"/>
              <a:t>rd</a:t>
            </a:r>
            <a:r>
              <a:rPr lang="en-US" dirty="0" smtClean="0"/>
              <a:t> body point mass gravitational accelerations, simple solar pressure model, impulsive Delta-V.  Onboard thruster activity accumulated by IMUs also included in integration</a:t>
            </a:r>
          </a:p>
          <a:p>
            <a:pPr lvl="3"/>
            <a:r>
              <a:rPr lang="en-US" dirty="0" smtClean="0"/>
              <a:t>Low-thrust (e.g., ion propulsion system) modeled as linear polynomials</a:t>
            </a:r>
          </a:p>
          <a:p>
            <a:pPr lvl="1"/>
            <a:r>
              <a:rPr lang="en-US" dirty="0" smtClean="0"/>
              <a:t>Least-squares estimation</a:t>
            </a:r>
          </a:p>
          <a:p>
            <a:pPr lvl="2"/>
            <a:r>
              <a:rPr lang="en-US" sz="1600" dirty="0" smtClean="0"/>
              <a:t>Difference observed values of data against predicted values (based on predicted spacecraft trajectory) to get residuals</a:t>
            </a:r>
          </a:p>
          <a:p>
            <a:pPr lvl="2"/>
            <a:r>
              <a:rPr lang="en-US" sz="1600" dirty="0" smtClean="0"/>
              <a:t>Perform least squares fit - adjust parameters of trajectory to minimize the residuals until only random noise remains</a:t>
            </a:r>
          </a:p>
          <a:p>
            <a:pPr lvl="2"/>
            <a:r>
              <a:rPr lang="en-US" sz="1600" dirty="0" smtClean="0"/>
              <a:t>Result is reconstruction of past spacecraft trajectory, which can also be propagated into future to get predicted path</a:t>
            </a:r>
          </a:p>
          <a:p>
            <a:pPr lvl="1"/>
            <a:endParaRPr lang="en-US" dirty="0"/>
          </a:p>
        </p:txBody>
      </p:sp>
    </p:spTree>
    <p:extLst>
      <p:ext uri="{BB962C8B-B14F-4D97-AF65-F5344CB8AC3E}">
        <p14:creationId xmlns:p14="http://schemas.microsoft.com/office/powerpoint/2010/main" val="536389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AutoNav</a:t>
            </a:r>
            <a:r>
              <a:rPr lang="en-US" dirty="0"/>
              <a:t> Overview (cont.)</a:t>
            </a:r>
          </a:p>
        </p:txBody>
      </p:sp>
      <p:sp>
        <p:nvSpPr>
          <p:cNvPr id="3" name="Content Placeholder 2"/>
          <p:cNvSpPr>
            <a:spLocks noGrp="1"/>
          </p:cNvSpPr>
          <p:nvPr>
            <p:ph idx="1"/>
          </p:nvPr>
        </p:nvSpPr>
        <p:spPr/>
        <p:txBody>
          <a:bodyPr/>
          <a:lstStyle/>
          <a:p>
            <a:r>
              <a:rPr lang="en-US" dirty="0" smtClean="0"/>
              <a:t>Maneuver planning and execution</a:t>
            </a:r>
          </a:p>
          <a:p>
            <a:pPr lvl="1"/>
            <a:r>
              <a:rPr lang="en-US" dirty="0" smtClean="0"/>
              <a:t>If predicted path based on latest OD does not meet mission requirements, maneuvers must be implemented to correct course</a:t>
            </a:r>
          </a:p>
          <a:p>
            <a:pPr lvl="1"/>
            <a:r>
              <a:rPr lang="en-US" dirty="0" smtClean="0"/>
              <a:t>Current </a:t>
            </a:r>
            <a:r>
              <a:rPr lang="en-US" dirty="0" err="1" smtClean="0"/>
              <a:t>AutoNav</a:t>
            </a:r>
            <a:r>
              <a:rPr lang="en-US" dirty="0" smtClean="0"/>
              <a:t> can control low-thrust (ion propulsion system) or standard impulsive delta-v (chemical systems)</a:t>
            </a:r>
          </a:p>
          <a:p>
            <a:pPr lvl="1"/>
            <a:r>
              <a:rPr lang="en-US" dirty="0" smtClean="0"/>
              <a:t>Low-thrust</a:t>
            </a:r>
          </a:p>
          <a:p>
            <a:pPr lvl="2"/>
            <a:r>
              <a:rPr lang="en-US" dirty="0" smtClean="0"/>
              <a:t>Long burns (many hours to many days), controlled by adjusting linear polynomials representing thrust direction, and duration of burn</a:t>
            </a:r>
          </a:p>
          <a:p>
            <a:pPr lvl="2"/>
            <a:r>
              <a:rPr lang="en-US" dirty="0" smtClean="0"/>
              <a:t>Adjustments are linear corrections to pre-planned directions and duration</a:t>
            </a:r>
          </a:p>
          <a:p>
            <a:pPr lvl="1"/>
            <a:r>
              <a:rPr lang="en-US" dirty="0" smtClean="0"/>
              <a:t>Impulsive delta-v</a:t>
            </a:r>
          </a:p>
          <a:p>
            <a:pPr lvl="2"/>
            <a:r>
              <a:rPr lang="en-US" dirty="0" smtClean="0"/>
              <a:t>3 parameters of impulse (</a:t>
            </a:r>
            <a:r>
              <a:rPr lang="en-US" dirty="0" err="1" smtClean="0"/>
              <a:t>cartesian</a:t>
            </a:r>
            <a:r>
              <a:rPr lang="en-US" dirty="0" smtClean="0"/>
              <a:t> components of delta-v) adjusted to control 3 targeting parameters (</a:t>
            </a:r>
            <a:r>
              <a:rPr lang="en-US" dirty="0" err="1" smtClean="0"/>
              <a:t>cartesian</a:t>
            </a:r>
            <a:r>
              <a:rPr lang="en-US" dirty="0" smtClean="0"/>
              <a:t> or B-plane target location)</a:t>
            </a:r>
          </a:p>
          <a:p>
            <a:pPr lvl="2"/>
            <a:r>
              <a:rPr lang="en-US" dirty="0" smtClean="0"/>
              <a:t>targeting parameters in linear regime around reference trajectory</a:t>
            </a:r>
          </a:p>
          <a:p>
            <a:pPr lvl="1"/>
            <a:r>
              <a:rPr lang="en-US" dirty="0" smtClean="0"/>
              <a:t>Full optimization and/or redesign of reference </a:t>
            </a:r>
            <a:r>
              <a:rPr lang="en-US" dirty="0" err="1" smtClean="0"/>
              <a:t>trajectorytypically</a:t>
            </a:r>
            <a:r>
              <a:rPr lang="en-US" dirty="0" smtClean="0"/>
              <a:t> not necessary</a:t>
            </a:r>
            <a:endParaRPr lang="en-US" dirty="0"/>
          </a:p>
        </p:txBody>
      </p:sp>
    </p:spTree>
    <p:extLst>
      <p:ext uri="{BB962C8B-B14F-4D97-AF65-F5344CB8AC3E}">
        <p14:creationId xmlns:p14="http://schemas.microsoft.com/office/powerpoint/2010/main" val="35498403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AutoNav</a:t>
            </a:r>
            <a:r>
              <a:rPr lang="en-US" dirty="0" smtClean="0"/>
              <a:t> Overview (cont.)</a:t>
            </a:r>
            <a:endParaRPr lang="en-US" dirty="0"/>
          </a:p>
        </p:txBody>
      </p:sp>
      <p:sp>
        <p:nvSpPr>
          <p:cNvPr id="3" name="Content Placeholder 2"/>
          <p:cNvSpPr>
            <a:spLocks noGrp="1"/>
          </p:cNvSpPr>
          <p:nvPr>
            <p:ph idx="1"/>
          </p:nvPr>
        </p:nvSpPr>
        <p:spPr>
          <a:xfrm>
            <a:off x="533400" y="1154700"/>
            <a:ext cx="8077200" cy="5217514"/>
          </a:xfrm>
        </p:spPr>
        <p:txBody>
          <a:bodyPr/>
          <a:lstStyle/>
          <a:p>
            <a:r>
              <a:rPr lang="en-US" dirty="0" smtClean="0"/>
              <a:t>Data editing	</a:t>
            </a:r>
          </a:p>
          <a:p>
            <a:pPr lvl="1"/>
            <a:r>
              <a:rPr lang="en-US" dirty="0" err="1" smtClean="0"/>
              <a:t>AutoNav</a:t>
            </a:r>
            <a:r>
              <a:rPr lang="en-US" dirty="0" smtClean="0"/>
              <a:t> performs same functions as ground navigation process, but must be done robustly</a:t>
            </a:r>
          </a:p>
          <a:p>
            <a:pPr lvl="2"/>
            <a:r>
              <a:rPr lang="en-US" dirty="0" smtClean="0"/>
              <a:t>Large outliers in data set, whether random or systematic, would seriously corrupt OD solution if not removed</a:t>
            </a:r>
          </a:p>
          <a:p>
            <a:pPr lvl="2"/>
            <a:r>
              <a:rPr lang="en-US" dirty="0" smtClean="0"/>
              <a:t>Editing on ground done by human in-the-loop – provides very good filter for bad data, especially systematic errors</a:t>
            </a:r>
          </a:p>
          <a:p>
            <a:pPr lvl="1"/>
            <a:r>
              <a:rPr lang="en-US" dirty="0" smtClean="0"/>
              <a:t>Optical data used by </a:t>
            </a:r>
            <a:r>
              <a:rPr lang="en-US" dirty="0" err="1" smtClean="0"/>
              <a:t>AutoNav</a:t>
            </a:r>
            <a:r>
              <a:rPr lang="en-US" dirty="0" smtClean="0"/>
              <a:t> is relatively sparse (e.g., 1 data point every 15-60 sec)</a:t>
            </a:r>
          </a:p>
          <a:p>
            <a:pPr lvl="1"/>
            <a:r>
              <a:rPr lang="en-US" dirty="0" smtClean="0"/>
              <a:t>Onboard process is to store a series of data, then analyze it statistically for outliers</a:t>
            </a:r>
          </a:p>
          <a:p>
            <a:pPr lvl="2"/>
            <a:r>
              <a:rPr lang="en-US" dirty="0" smtClean="0"/>
              <a:t>If not enough data accumulated, OD update is not performed</a:t>
            </a:r>
          </a:p>
          <a:p>
            <a:pPr lvl="2"/>
            <a:r>
              <a:rPr lang="en-US" dirty="0" smtClean="0"/>
              <a:t>Philosophy is that it is better to stay with a known, stale solution, rather than update orbit with potentially bad data</a:t>
            </a:r>
          </a:p>
          <a:p>
            <a:pPr lvl="1"/>
            <a:r>
              <a:rPr lang="en-US" dirty="0" smtClean="0"/>
              <a:t>Parameters for editing outliers mission specific and decided on from results of many hundreds of Monte Carlo simulation runs</a:t>
            </a:r>
          </a:p>
          <a:p>
            <a:pPr lvl="1"/>
            <a:endParaRPr lang="en-US" dirty="0"/>
          </a:p>
        </p:txBody>
      </p:sp>
    </p:spTree>
    <p:extLst>
      <p:ext uri="{BB962C8B-B14F-4D97-AF65-F5344CB8AC3E}">
        <p14:creationId xmlns:p14="http://schemas.microsoft.com/office/powerpoint/2010/main" val="4172536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Error Sources</a:t>
            </a:r>
            <a:endParaRPr lang="en-US" dirty="0"/>
          </a:p>
        </p:txBody>
      </p:sp>
      <p:sp>
        <p:nvSpPr>
          <p:cNvPr id="3" name="Content Placeholder 2"/>
          <p:cNvSpPr>
            <a:spLocks noGrp="1"/>
          </p:cNvSpPr>
          <p:nvPr>
            <p:ph idx="1"/>
          </p:nvPr>
        </p:nvSpPr>
        <p:spPr>
          <a:xfrm>
            <a:off x="566243" y="1217877"/>
            <a:ext cx="8077200" cy="5154274"/>
          </a:xfrm>
        </p:spPr>
        <p:txBody>
          <a:bodyPr/>
          <a:lstStyle/>
          <a:p>
            <a:r>
              <a:rPr lang="en-US" dirty="0" smtClean="0"/>
              <a:t>Inertial direction of LOS vectors</a:t>
            </a:r>
          </a:p>
          <a:p>
            <a:pPr lvl="1"/>
            <a:r>
              <a:rPr lang="en-US" dirty="0" smtClean="0"/>
              <a:t>If stars are not in camera FOV, then inertial pointing of camera </a:t>
            </a:r>
            <a:r>
              <a:rPr lang="en-US" dirty="0" err="1" smtClean="0"/>
              <a:t>boresight</a:t>
            </a:r>
            <a:r>
              <a:rPr lang="en-US" dirty="0" smtClean="0"/>
              <a:t> will be a large error source and must be estimated in the filter.</a:t>
            </a:r>
            <a:endParaRPr lang="en-US" dirty="0"/>
          </a:p>
          <a:p>
            <a:r>
              <a:rPr lang="en-US" dirty="0" smtClean="0"/>
              <a:t>Observed target/landmark inertial location</a:t>
            </a:r>
          </a:p>
          <a:p>
            <a:pPr lvl="1"/>
            <a:r>
              <a:rPr lang="en-US" dirty="0" smtClean="0"/>
              <a:t>For distant beacon asteroids, error in their ephemeris will corrupt s/c location estimation.  Similarly, errors in the locations of landmarks will also corrupt the estimate</a:t>
            </a:r>
          </a:p>
          <a:p>
            <a:pPr lvl="1"/>
            <a:r>
              <a:rPr lang="en-US" dirty="0" smtClean="0"/>
              <a:t>For purely target-centered flybys where the s/c inertial location in space is not relevant, this is not an issue</a:t>
            </a:r>
          </a:p>
          <a:p>
            <a:r>
              <a:rPr lang="en-US" dirty="0" smtClean="0"/>
              <a:t>Spacecraft non-gravitational forces</a:t>
            </a:r>
          </a:p>
          <a:p>
            <a:pPr lvl="1"/>
            <a:r>
              <a:rPr lang="en-US" dirty="0" smtClean="0"/>
              <a:t>Onboard estimates all s/c non-</a:t>
            </a:r>
            <a:r>
              <a:rPr lang="en-US" dirty="0" err="1" smtClean="0"/>
              <a:t>grav</a:t>
            </a:r>
            <a:r>
              <a:rPr lang="en-US" dirty="0" smtClean="0"/>
              <a:t> forces (maneuvers, momentum wheel desaturations, attitude control firings) from IMUs is typically not very accurate</a:t>
            </a:r>
          </a:p>
          <a:p>
            <a:r>
              <a:rPr lang="en-US" dirty="0" err="1" smtClean="0"/>
              <a:t>Centerfinding</a:t>
            </a:r>
            <a:r>
              <a:rPr lang="en-US" dirty="0" smtClean="0"/>
              <a:t> ability</a:t>
            </a:r>
          </a:p>
          <a:p>
            <a:pPr lvl="1"/>
            <a:r>
              <a:rPr lang="en-US" dirty="0" err="1" smtClean="0"/>
              <a:t>Mismodeling</a:t>
            </a:r>
            <a:r>
              <a:rPr lang="en-US" dirty="0" smtClean="0"/>
              <a:t> of point source point spread, smearing due to exposure duration, ability to pinpoint landmark</a:t>
            </a:r>
          </a:p>
        </p:txBody>
      </p:sp>
    </p:spTree>
    <p:extLst>
      <p:ext uri="{BB962C8B-B14F-4D97-AF65-F5344CB8AC3E}">
        <p14:creationId xmlns:p14="http://schemas.microsoft.com/office/powerpoint/2010/main" val="3519450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Mission Results</a:t>
            </a:r>
            <a:endParaRPr lang="en-US" dirty="0"/>
          </a:p>
        </p:txBody>
      </p:sp>
      <p:sp>
        <p:nvSpPr>
          <p:cNvPr id="3" name="Content Placeholder 2"/>
          <p:cNvSpPr>
            <a:spLocks noGrp="1"/>
          </p:cNvSpPr>
          <p:nvPr>
            <p:ph idx="1"/>
          </p:nvPr>
        </p:nvSpPr>
        <p:spPr>
          <a:xfrm>
            <a:off x="511690" y="1111278"/>
            <a:ext cx="8077200" cy="5184948"/>
          </a:xfrm>
        </p:spPr>
        <p:txBody>
          <a:bodyPr/>
          <a:lstStyle/>
          <a:p>
            <a:r>
              <a:rPr lang="en-US" dirty="0" smtClean="0"/>
              <a:t>5 missions using 4 different spacecraft have used </a:t>
            </a:r>
            <a:r>
              <a:rPr lang="en-US" dirty="0" err="1" smtClean="0"/>
              <a:t>AutoNav</a:t>
            </a:r>
            <a:r>
              <a:rPr lang="en-US" dirty="0" smtClean="0"/>
              <a:t> during the mission</a:t>
            </a:r>
          </a:p>
          <a:p>
            <a:pPr lvl="1"/>
            <a:r>
              <a:rPr lang="en-US" dirty="0" smtClean="0"/>
              <a:t>Deep Space 1 (cruise and flyby of comet </a:t>
            </a:r>
            <a:r>
              <a:rPr lang="en-US" dirty="0" err="1" smtClean="0"/>
              <a:t>Borrelly</a:t>
            </a:r>
            <a:r>
              <a:rPr lang="en-US" dirty="0" smtClean="0"/>
              <a:t>)</a:t>
            </a:r>
          </a:p>
          <a:p>
            <a:pPr lvl="1"/>
            <a:r>
              <a:rPr lang="en-US" dirty="0" smtClean="0"/>
              <a:t>Stardust (flyby of asteroid </a:t>
            </a:r>
            <a:r>
              <a:rPr lang="en-US" dirty="0" err="1" smtClean="0"/>
              <a:t>Annefrank</a:t>
            </a:r>
            <a:r>
              <a:rPr lang="en-US" dirty="0" smtClean="0"/>
              <a:t> and comet Wild 2)</a:t>
            </a:r>
          </a:p>
          <a:p>
            <a:pPr lvl="1"/>
            <a:r>
              <a:rPr lang="en-US" dirty="0" smtClean="0"/>
              <a:t>Deep Impact (</a:t>
            </a:r>
            <a:r>
              <a:rPr lang="en-US" dirty="0" err="1" smtClean="0"/>
              <a:t>Impactor</a:t>
            </a:r>
            <a:r>
              <a:rPr lang="en-US" dirty="0" smtClean="0"/>
              <a:t> and Flyby spacecraft imaging for comet </a:t>
            </a:r>
            <a:r>
              <a:rPr lang="en-US" dirty="0" err="1" smtClean="0"/>
              <a:t>Tempel</a:t>
            </a:r>
            <a:r>
              <a:rPr lang="en-US" dirty="0" smtClean="0"/>
              <a:t> 1)</a:t>
            </a:r>
          </a:p>
          <a:p>
            <a:pPr lvl="1"/>
            <a:r>
              <a:rPr lang="en-US" dirty="0" smtClean="0"/>
              <a:t>EPOXI (flyby of comet Hartley 2)</a:t>
            </a:r>
          </a:p>
          <a:p>
            <a:pPr lvl="1"/>
            <a:r>
              <a:rPr lang="en-US" dirty="0" smtClean="0"/>
              <a:t>Stardust </a:t>
            </a:r>
            <a:r>
              <a:rPr lang="en-US" dirty="0" err="1" smtClean="0"/>
              <a:t>NExT</a:t>
            </a:r>
            <a:r>
              <a:rPr lang="en-US" dirty="0" smtClean="0"/>
              <a:t> (flyby of comet </a:t>
            </a:r>
            <a:r>
              <a:rPr lang="en-US" dirty="0" err="1" smtClean="0"/>
              <a:t>Tempel</a:t>
            </a:r>
            <a:r>
              <a:rPr lang="en-US" dirty="0" smtClean="0"/>
              <a:t> 1)</a:t>
            </a:r>
          </a:p>
          <a:p>
            <a:r>
              <a:rPr lang="en-US" dirty="0" smtClean="0"/>
              <a:t>Flyby mission parameters</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258773699"/>
              </p:ext>
            </p:extLst>
          </p:nvPr>
        </p:nvGraphicFramePr>
        <p:xfrm>
          <a:off x="1708536" y="3850358"/>
          <a:ext cx="5336376" cy="2476338"/>
        </p:xfrm>
        <a:graphic>
          <a:graphicData uri="http://schemas.openxmlformats.org/drawingml/2006/table">
            <a:tbl>
              <a:tblPr firstRow="1" bandRow="1">
                <a:tableStyleId>{5C22544A-7EE6-4342-B048-85BDC9FD1C3A}</a:tableStyleId>
              </a:tblPr>
              <a:tblGrid>
                <a:gridCol w="1334094"/>
                <a:gridCol w="1334094"/>
                <a:gridCol w="1334094"/>
                <a:gridCol w="1334094"/>
              </a:tblGrid>
              <a:tr h="350461">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Mission/Target</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Flyby Radius (km)</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Flyby Velocity (km/s)</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Approach Phase (deg)</a:t>
                      </a:r>
                    </a:p>
                  </a:txBody>
                  <a:tcPr marL="68580" marR="68580" marT="0" marB="0"/>
                </a:tc>
              </a:tr>
              <a:tr h="337766">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DS1/</a:t>
                      </a:r>
                      <a:r>
                        <a:rPr lang="en-US" sz="1200" dirty="0" err="1">
                          <a:effectLst/>
                          <a:latin typeface="Times New Roman"/>
                          <a:ea typeface="Times New Roman"/>
                          <a:cs typeface="Times New Roman"/>
                        </a:rPr>
                        <a:t>Borrelly</a:t>
                      </a:r>
                      <a:endParaRPr lang="en-US" sz="1200" dirty="0">
                        <a:effectLst/>
                        <a:latin typeface="Times New Roman"/>
                        <a:ea typeface="Times New Roman"/>
                        <a:cs typeface="Times New Roman"/>
                      </a:endParaRP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2171</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16.6</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65</a:t>
                      </a:r>
                    </a:p>
                  </a:txBody>
                  <a:tcPr marL="68580" marR="68580" marT="0" marB="0"/>
                </a:tc>
              </a:tr>
              <a:tr h="350461">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STARDUST/Annefrank</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3076</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7.2</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150</a:t>
                      </a:r>
                    </a:p>
                  </a:txBody>
                  <a:tcPr marL="68580" marR="68580" marT="0" marB="0"/>
                </a:tc>
              </a:tr>
              <a:tr h="337766">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STARDUST/Wild 2</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237</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6.1</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72</a:t>
                      </a:r>
                    </a:p>
                  </a:txBody>
                  <a:tcPr marL="68580" marR="68580" marT="0" marB="0"/>
                </a:tc>
              </a:tr>
              <a:tr h="337766">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DI/Tempel 1</a:t>
                      </a:r>
                    </a:p>
                  </a:txBody>
                  <a:tcPr marL="68580" marR="68580" marT="0" marB="0"/>
                </a:tc>
                <a:tc>
                  <a:txBody>
                    <a:bodyPr/>
                    <a:lstStyle/>
                    <a:p>
                      <a:pPr marL="0" marR="0" indent="0" algn="ctr">
                        <a:spcBef>
                          <a:spcPts val="0"/>
                        </a:spcBef>
                        <a:spcAft>
                          <a:spcPts val="0"/>
                        </a:spcAft>
                        <a:tabLst>
                          <a:tab pos="182880" algn="l"/>
                        </a:tabLst>
                      </a:pPr>
                      <a:r>
                        <a:rPr lang="en-US" sz="1200" smtClean="0">
                          <a:effectLst/>
                          <a:latin typeface="Times New Roman"/>
                          <a:ea typeface="Times New Roman"/>
                          <a:cs typeface="Times New Roman"/>
                        </a:rPr>
                        <a:t>500/0</a:t>
                      </a:r>
                      <a:endParaRPr lang="en-US" sz="1200">
                        <a:effectLst/>
                        <a:latin typeface="Times New Roman"/>
                        <a:ea typeface="Times New Roman"/>
                        <a:cs typeface="Times New Roman"/>
                      </a:endParaRP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10.2</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62</a:t>
                      </a:r>
                    </a:p>
                  </a:txBody>
                  <a:tcPr marL="68580" marR="68580" marT="0" marB="0"/>
                </a:tc>
              </a:tr>
              <a:tr h="337766">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EPOXI/Hartley 2</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694</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12.3</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86</a:t>
                      </a:r>
                    </a:p>
                  </a:txBody>
                  <a:tcPr marL="68580" marR="68580" marT="0" marB="0"/>
                </a:tc>
              </a:tr>
              <a:tr h="350461">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STARDUST NExT/Tempel 1</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182</a:t>
                      </a:r>
                    </a:p>
                  </a:txBody>
                  <a:tcPr marL="68580" marR="68580" marT="0" marB="0"/>
                </a:tc>
                <a:tc>
                  <a:txBody>
                    <a:bodyPr/>
                    <a:lstStyle/>
                    <a:p>
                      <a:pPr marL="0" marR="0" indent="0" algn="ctr">
                        <a:spcBef>
                          <a:spcPts val="0"/>
                        </a:spcBef>
                        <a:spcAft>
                          <a:spcPts val="0"/>
                        </a:spcAft>
                        <a:tabLst>
                          <a:tab pos="182880" algn="l"/>
                        </a:tabLst>
                      </a:pPr>
                      <a:r>
                        <a:rPr lang="en-US" sz="1200">
                          <a:effectLst/>
                          <a:latin typeface="Times New Roman"/>
                          <a:ea typeface="Times New Roman"/>
                          <a:cs typeface="Times New Roman"/>
                        </a:rPr>
                        <a:t>10.9</a:t>
                      </a:r>
                    </a:p>
                  </a:txBody>
                  <a:tcPr marL="68580" marR="68580" marT="0" marB="0"/>
                </a:tc>
                <a:tc>
                  <a:txBody>
                    <a:bodyPr/>
                    <a:lstStyle/>
                    <a:p>
                      <a:pPr marL="0" marR="0" indent="0" algn="ctr">
                        <a:spcBef>
                          <a:spcPts val="0"/>
                        </a:spcBef>
                        <a:spcAft>
                          <a:spcPts val="0"/>
                        </a:spcAft>
                        <a:tabLst>
                          <a:tab pos="182880" algn="l"/>
                        </a:tabLst>
                      </a:pPr>
                      <a:r>
                        <a:rPr lang="en-US" sz="1200" dirty="0">
                          <a:effectLst/>
                          <a:latin typeface="Times New Roman"/>
                          <a:ea typeface="Times New Roman"/>
                          <a:cs typeface="Times New Roman"/>
                        </a:rPr>
                        <a:t>82</a:t>
                      </a:r>
                    </a:p>
                  </a:txBody>
                  <a:tcPr marL="68580" marR="68580" marT="0" marB="0"/>
                </a:tc>
              </a:tr>
            </a:tbl>
          </a:graphicData>
        </a:graphic>
      </p:graphicFrame>
    </p:spTree>
    <p:extLst>
      <p:ext uri="{BB962C8B-B14F-4D97-AF65-F5344CB8AC3E}">
        <p14:creationId xmlns:p14="http://schemas.microsoft.com/office/powerpoint/2010/main" val="15285664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Space 1</a:t>
            </a:r>
            <a:endParaRPr lang="en-US" dirty="0"/>
          </a:p>
        </p:txBody>
      </p:sp>
      <p:sp>
        <p:nvSpPr>
          <p:cNvPr id="3" name="Content Placeholder 2"/>
          <p:cNvSpPr>
            <a:spLocks noGrp="1"/>
          </p:cNvSpPr>
          <p:nvPr>
            <p:ph idx="1"/>
          </p:nvPr>
        </p:nvSpPr>
        <p:spPr/>
        <p:txBody>
          <a:bodyPr/>
          <a:lstStyle/>
          <a:p>
            <a:r>
              <a:rPr lang="en-US" dirty="0" smtClean="0"/>
              <a:t>1</a:t>
            </a:r>
            <a:r>
              <a:rPr lang="en-US" baseline="30000" dirty="0" smtClean="0"/>
              <a:t>st</a:t>
            </a:r>
            <a:r>
              <a:rPr lang="en-US" dirty="0" smtClean="0"/>
              <a:t> mission in NASA’s New Millennium Program</a:t>
            </a:r>
          </a:p>
          <a:p>
            <a:pPr lvl="1"/>
            <a:r>
              <a:rPr lang="en-US" dirty="0" smtClean="0"/>
              <a:t>Goal was to test advanced technologies as part of a demonstration mission</a:t>
            </a:r>
          </a:p>
          <a:p>
            <a:pPr lvl="1"/>
            <a:r>
              <a:rPr lang="en-US" dirty="0" smtClean="0"/>
              <a:t>DS1 had 12 technologies, among which included:</a:t>
            </a:r>
          </a:p>
          <a:p>
            <a:pPr lvl="2"/>
            <a:r>
              <a:rPr lang="en-US" dirty="0" err="1" smtClean="0"/>
              <a:t>AutoNav</a:t>
            </a:r>
            <a:endParaRPr lang="en-US" dirty="0" smtClean="0"/>
          </a:p>
          <a:p>
            <a:pPr lvl="2"/>
            <a:r>
              <a:rPr lang="en-US" dirty="0" smtClean="0"/>
              <a:t>Ion propulsion system</a:t>
            </a:r>
          </a:p>
          <a:p>
            <a:pPr lvl="2"/>
            <a:r>
              <a:rPr lang="en-US" dirty="0" smtClean="0"/>
              <a:t>Miniature Integrated Camera and Spectrometer (MICAS)</a:t>
            </a:r>
          </a:p>
          <a:p>
            <a:r>
              <a:rPr lang="en-US" dirty="0" smtClean="0"/>
              <a:t>Mission overview</a:t>
            </a:r>
          </a:p>
          <a:p>
            <a:pPr lvl="1"/>
            <a:r>
              <a:rPr lang="en-US" dirty="0" smtClean="0"/>
              <a:t>Launch on October 1998</a:t>
            </a:r>
          </a:p>
          <a:p>
            <a:pPr lvl="1"/>
            <a:r>
              <a:rPr lang="en-US" dirty="0" smtClean="0"/>
              <a:t>Fly by asteroid Braille on July 1999</a:t>
            </a:r>
          </a:p>
          <a:p>
            <a:pPr lvl="1"/>
            <a:r>
              <a:rPr lang="en-US" dirty="0" smtClean="0"/>
              <a:t>Sole onboard star-tracker used to provide s/c attitude fails on August 1999.  Results in long period where spacecraft in safe-mode while mission was redesigned to use MICAS camera as substitute star tracker.  Long hibernation period results in dropping planned comet Wilson-Harrington flyby</a:t>
            </a:r>
          </a:p>
          <a:p>
            <a:pPr lvl="1"/>
            <a:r>
              <a:rPr lang="en-US" dirty="0" smtClean="0"/>
              <a:t>Flyby of comet </a:t>
            </a:r>
            <a:r>
              <a:rPr lang="en-US" dirty="0" err="1" smtClean="0"/>
              <a:t>Borrelly</a:t>
            </a:r>
            <a:r>
              <a:rPr lang="en-US" dirty="0" smtClean="0"/>
              <a:t> on September 2001</a:t>
            </a:r>
          </a:p>
          <a:p>
            <a:pPr lvl="1"/>
            <a:endParaRPr lang="en-US" dirty="0" smtClean="0"/>
          </a:p>
        </p:txBody>
      </p:sp>
    </p:spTree>
    <p:extLst>
      <p:ext uri="{BB962C8B-B14F-4D97-AF65-F5344CB8AC3E}">
        <p14:creationId xmlns:p14="http://schemas.microsoft.com/office/powerpoint/2010/main" val="2388016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Space 1 (cont.)</a:t>
            </a:r>
            <a:endParaRPr lang="en-US" dirty="0"/>
          </a:p>
        </p:txBody>
      </p:sp>
      <p:sp>
        <p:nvSpPr>
          <p:cNvPr id="3" name="Content Placeholder 2"/>
          <p:cNvSpPr>
            <a:spLocks noGrp="1"/>
          </p:cNvSpPr>
          <p:nvPr>
            <p:ph idx="1"/>
          </p:nvPr>
        </p:nvSpPr>
        <p:spPr>
          <a:xfrm>
            <a:off x="522545" y="1165554"/>
            <a:ext cx="8077200" cy="5304359"/>
          </a:xfrm>
        </p:spPr>
        <p:txBody>
          <a:bodyPr/>
          <a:lstStyle/>
          <a:p>
            <a:r>
              <a:rPr lang="en-US" dirty="0" smtClean="0"/>
              <a:t>Original plan was to have </a:t>
            </a:r>
            <a:r>
              <a:rPr lang="en-US" dirty="0" err="1" smtClean="0"/>
              <a:t>AutoNav</a:t>
            </a:r>
            <a:r>
              <a:rPr lang="en-US" dirty="0" smtClean="0"/>
              <a:t> control interplanetary cruise and asteroid/comet flybys</a:t>
            </a:r>
          </a:p>
          <a:p>
            <a:r>
              <a:rPr lang="en-US" dirty="0" smtClean="0"/>
              <a:t>Initial results from camera images, however, showed several unforeseen issues with MICAS</a:t>
            </a:r>
          </a:p>
          <a:p>
            <a:pPr lvl="1"/>
            <a:r>
              <a:rPr lang="en-US" dirty="0" smtClean="0"/>
              <a:t>Images heavily corrupted by stray light</a:t>
            </a:r>
          </a:p>
          <a:p>
            <a:pPr lvl="1"/>
            <a:r>
              <a:rPr lang="en-US" dirty="0" smtClean="0"/>
              <a:t>Sensitivity of camera not as good as expected</a:t>
            </a:r>
          </a:p>
          <a:p>
            <a:pPr lvl="1"/>
            <a:r>
              <a:rPr lang="en-US" dirty="0" smtClean="0"/>
              <a:t>Camera distortions unusual and difficult to model</a:t>
            </a:r>
          </a:p>
          <a:p>
            <a:r>
              <a:rPr lang="en-US" dirty="0" smtClean="0"/>
              <a:t>Much of </a:t>
            </a:r>
            <a:r>
              <a:rPr lang="en-US" dirty="0" err="1" smtClean="0"/>
              <a:t>AutoNav</a:t>
            </a:r>
            <a:r>
              <a:rPr lang="en-US" dirty="0" smtClean="0"/>
              <a:t> software had to be reprogrammed to accommodate camera issues and so validation of cruise results delayed until June 1999, 8 months after launch and only 2 months before Braille encounter</a:t>
            </a:r>
          </a:p>
          <a:p>
            <a:r>
              <a:rPr lang="en-US" dirty="0"/>
              <a:t>R</a:t>
            </a:r>
            <a:r>
              <a:rPr lang="en-US" dirty="0" smtClean="0"/>
              <a:t>esults in late June and early July indicated that orbit estimates as good as can be expected, but not as good as pre-flight analysis predicted, due to lingering camera performance issues</a:t>
            </a:r>
          </a:p>
          <a:p>
            <a:r>
              <a:rPr lang="en-US" dirty="0" smtClean="0"/>
              <a:t>Maneuver planning and execution occurred as planned, </a:t>
            </a:r>
          </a:p>
          <a:p>
            <a:pPr lvl="1"/>
            <a:r>
              <a:rPr lang="en-US" dirty="0" smtClean="0"/>
              <a:t>OD had to be “seeded” from the ground in certain cases due to degraded </a:t>
            </a:r>
            <a:r>
              <a:rPr lang="en-US" dirty="0" err="1" smtClean="0"/>
              <a:t>perfomance</a:t>
            </a:r>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332154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Deep Space 1 (cont.)</a:t>
            </a:r>
          </a:p>
        </p:txBody>
      </p:sp>
      <p:pic>
        <p:nvPicPr>
          <p:cNvPr id="4" name="Picture 3" descr="Macintosh HD:Users:shyam:Documents:Conferences:Biarritz:fig3brtz.tif"/>
          <p:cNvPicPr/>
          <p:nvPr/>
        </p:nvPicPr>
        <p:blipFill>
          <a:blip r:embed="rId2">
            <a:extLst>
              <a:ext uri="{28A0092B-C50C-407E-A947-70E740481C1C}">
                <a14:useLocalDpi xmlns:a14="http://schemas.microsoft.com/office/drawing/2010/main" val="0"/>
              </a:ext>
            </a:extLst>
          </a:blip>
          <a:srcRect/>
          <a:stretch>
            <a:fillRect/>
          </a:stretch>
        </p:blipFill>
        <p:spPr bwMode="auto">
          <a:xfrm>
            <a:off x="273801" y="1242671"/>
            <a:ext cx="8247391" cy="5010132"/>
          </a:xfrm>
          <a:prstGeom prst="rect">
            <a:avLst/>
          </a:prstGeom>
          <a:noFill/>
          <a:ln>
            <a:noFill/>
          </a:ln>
        </p:spPr>
      </p:pic>
    </p:spTree>
    <p:extLst>
      <p:ext uri="{BB962C8B-B14F-4D97-AF65-F5344CB8AC3E}">
        <p14:creationId xmlns:p14="http://schemas.microsoft.com/office/powerpoint/2010/main" val="3816510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Deep Space 1 (cont.)</a:t>
            </a:r>
          </a:p>
        </p:txBody>
      </p:sp>
      <p:sp>
        <p:nvSpPr>
          <p:cNvPr id="3" name="Content Placeholder 2"/>
          <p:cNvSpPr>
            <a:spLocks noGrp="1"/>
          </p:cNvSpPr>
          <p:nvPr>
            <p:ph idx="1"/>
          </p:nvPr>
        </p:nvSpPr>
        <p:spPr/>
        <p:txBody>
          <a:bodyPr/>
          <a:lstStyle/>
          <a:p>
            <a:r>
              <a:rPr lang="en-US" dirty="0" smtClean="0"/>
              <a:t>Encounter with Braille failed due to cosmic ray spoofing of </a:t>
            </a:r>
            <a:r>
              <a:rPr lang="en-US" dirty="0" err="1" smtClean="0"/>
              <a:t>AutoNav</a:t>
            </a:r>
            <a:endParaRPr lang="en-US" dirty="0" smtClean="0"/>
          </a:p>
          <a:p>
            <a:pPr lvl="1"/>
            <a:r>
              <a:rPr lang="en-US" dirty="0" smtClean="0"/>
              <a:t>Resulted in redesign of system with more robust error rejection</a:t>
            </a:r>
          </a:p>
          <a:p>
            <a:r>
              <a:rPr lang="en-US" dirty="0" smtClean="0"/>
              <a:t>Following Braille encounter, </a:t>
            </a:r>
            <a:r>
              <a:rPr lang="en-US" dirty="0" err="1" smtClean="0"/>
              <a:t>AutoNav</a:t>
            </a:r>
            <a:r>
              <a:rPr lang="en-US" dirty="0" smtClean="0"/>
              <a:t> in control of cruise navigation until August star tracker failure.  Since </a:t>
            </a:r>
            <a:r>
              <a:rPr lang="en-US" dirty="0" err="1" smtClean="0"/>
              <a:t>AutoNav</a:t>
            </a:r>
            <a:r>
              <a:rPr lang="en-US" dirty="0" smtClean="0"/>
              <a:t> required attitude information from star tracker, had to fly remainder of cruise using ground-based navigation</a:t>
            </a:r>
          </a:p>
          <a:p>
            <a:r>
              <a:rPr lang="en-US" dirty="0" err="1" smtClean="0"/>
              <a:t>Borrelly</a:t>
            </a:r>
            <a:r>
              <a:rPr lang="en-US" dirty="0" smtClean="0"/>
              <a:t> encounter on September 23, 2001</a:t>
            </a:r>
          </a:p>
          <a:p>
            <a:pPr lvl="1"/>
            <a:r>
              <a:rPr lang="en-US" dirty="0" smtClean="0"/>
              <a:t>Lessons from Braille encounter applied, and new software uploaded by June 2001</a:t>
            </a:r>
          </a:p>
          <a:p>
            <a:pPr lvl="1"/>
            <a:r>
              <a:rPr lang="en-US" dirty="0" smtClean="0"/>
              <a:t>Flyby tracking initiated 32 minutes prior to closest approach</a:t>
            </a:r>
          </a:p>
          <a:p>
            <a:pPr lvl="1"/>
            <a:r>
              <a:rPr lang="en-US" dirty="0" err="1" smtClean="0"/>
              <a:t>AutoNav</a:t>
            </a:r>
            <a:r>
              <a:rPr lang="en-US" dirty="0" smtClean="0"/>
              <a:t> performed successfully, tracking </a:t>
            </a:r>
            <a:r>
              <a:rPr lang="en-US" dirty="0" err="1" smtClean="0"/>
              <a:t>Borrelly</a:t>
            </a:r>
            <a:r>
              <a:rPr lang="en-US" dirty="0" smtClean="0"/>
              <a:t> until E- 2.5 min, when slew rate exceeded spacecraft capability</a:t>
            </a:r>
          </a:p>
          <a:p>
            <a:pPr lvl="1"/>
            <a:r>
              <a:rPr lang="en-US" dirty="0" smtClean="0"/>
              <a:t>Nucleus captured in 46 out of 52 image shuttered, resulting in best image at 46 m resolution on surface</a:t>
            </a:r>
            <a:endParaRPr lang="en-US" dirty="0"/>
          </a:p>
        </p:txBody>
      </p:sp>
    </p:spTree>
    <p:extLst>
      <p:ext uri="{BB962C8B-B14F-4D97-AF65-F5344CB8AC3E}">
        <p14:creationId xmlns:p14="http://schemas.microsoft.com/office/powerpoint/2010/main" val="3835786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Stardust</a:t>
            </a:r>
            <a:endParaRPr lang="en-US" dirty="0"/>
          </a:p>
        </p:txBody>
      </p:sp>
      <p:sp>
        <p:nvSpPr>
          <p:cNvPr id="3" name="Content Placeholder 2"/>
          <p:cNvSpPr>
            <a:spLocks noGrp="1"/>
          </p:cNvSpPr>
          <p:nvPr>
            <p:ph idx="1"/>
          </p:nvPr>
        </p:nvSpPr>
        <p:spPr/>
        <p:txBody>
          <a:bodyPr/>
          <a:lstStyle/>
          <a:p>
            <a:r>
              <a:rPr lang="en-US" dirty="0" smtClean="0"/>
              <a:t>4</a:t>
            </a:r>
            <a:r>
              <a:rPr lang="en-US" baseline="30000" dirty="0" smtClean="0"/>
              <a:t>th</a:t>
            </a:r>
            <a:r>
              <a:rPr lang="en-US" dirty="0" smtClean="0"/>
              <a:t> mission of NASA’s low cost, PI led Discovery Program</a:t>
            </a:r>
          </a:p>
          <a:p>
            <a:r>
              <a:rPr lang="en-US" dirty="0" smtClean="0"/>
              <a:t>Primary goal of mission was to fly through coma of comet Wild 2 and return samples to Earth.  Second goal was to capture high resolution images of comet nucleus during flyby</a:t>
            </a:r>
          </a:p>
          <a:p>
            <a:r>
              <a:rPr lang="en-US" dirty="0" smtClean="0"/>
              <a:t>Launch on February 1999</a:t>
            </a:r>
          </a:p>
          <a:p>
            <a:r>
              <a:rPr lang="en-US" dirty="0" smtClean="0"/>
              <a:t>Opportunistic flyby of asteroid </a:t>
            </a:r>
            <a:r>
              <a:rPr lang="en-US" dirty="0" err="1" smtClean="0"/>
              <a:t>Annefrank</a:t>
            </a:r>
            <a:r>
              <a:rPr lang="en-US" dirty="0" smtClean="0"/>
              <a:t> on November 2002</a:t>
            </a:r>
          </a:p>
          <a:p>
            <a:pPr lvl="1"/>
            <a:r>
              <a:rPr lang="en-US" dirty="0" smtClean="0"/>
              <a:t>Provided engineering test case of spacecraft operations at flyby, including test of </a:t>
            </a:r>
            <a:r>
              <a:rPr lang="en-US" dirty="0" err="1" smtClean="0"/>
              <a:t>AutoNav</a:t>
            </a:r>
            <a:endParaRPr lang="en-US" dirty="0" smtClean="0"/>
          </a:p>
          <a:p>
            <a:r>
              <a:rPr lang="en-US" dirty="0" smtClean="0"/>
              <a:t>Wild 2 flyby on January 2004</a:t>
            </a:r>
          </a:p>
          <a:p>
            <a:r>
              <a:rPr lang="en-US" dirty="0" smtClean="0"/>
              <a:t>Sample returned successfully to Earth in January 2006</a:t>
            </a:r>
          </a:p>
          <a:p>
            <a:r>
              <a:rPr lang="en-US" dirty="0" smtClean="0"/>
              <a:t>Cruise, comet approach, and Earth return all done using standard ground-based radiometric and optical navigation techniques</a:t>
            </a:r>
          </a:p>
          <a:p>
            <a:endParaRPr lang="en-US" dirty="0"/>
          </a:p>
        </p:txBody>
      </p:sp>
    </p:spTree>
    <p:extLst>
      <p:ext uri="{BB962C8B-B14F-4D97-AF65-F5344CB8AC3E}">
        <p14:creationId xmlns:p14="http://schemas.microsoft.com/office/powerpoint/2010/main" val="7645653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Stardust (cont.)</a:t>
            </a:r>
            <a:endParaRPr lang="en-US" dirty="0"/>
          </a:p>
        </p:txBody>
      </p:sp>
      <p:sp>
        <p:nvSpPr>
          <p:cNvPr id="3" name="Content Placeholder 2"/>
          <p:cNvSpPr>
            <a:spLocks noGrp="1"/>
          </p:cNvSpPr>
          <p:nvPr>
            <p:ph idx="1"/>
          </p:nvPr>
        </p:nvSpPr>
        <p:spPr>
          <a:xfrm>
            <a:off x="533400" y="1447799"/>
            <a:ext cx="8077200" cy="4948689"/>
          </a:xfrm>
        </p:spPr>
        <p:txBody>
          <a:bodyPr/>
          <a:lstStyle/>
          <a:p>
            <a:r>
              <a:rPr lang="en-US" dirty="0" err="1" smtClean="0"/>
              <a:t>Annefrank</a:t>
            </a:r>
            <a:endParaRPr lang="en-US" dirty="0" smtClean="0"/>
          </a:p>
          <a:p>
            <a:pPr lvl="1"/>
            <a:r>
              <a:rPr lang="en-US" dirty="0" smtClean="0"/>
              <a:t>High phase (150 </a:t>
            </a:r>
            <a:r>
              <a:rPr lang="en-US" dirty="0" err="1" smtClean="0"/>
              <a:t>deg</a:t>
            </a:r>
            <a:r>
              <a:rPr lang="en-US" dirty="0" smtClean="0"/>
              <a:t>) approach phase resulted in no ground-updates to target relative position at initiation of </a:t>
            </a:r>
            <a:r>
              <a:rPr lang="en-US" dirty="0" err="1" smtClean="0"/>
              <a:t>AutoNav</a:t>
            </a:r>
            <a:endParaRPr lang="en-US" dirty="0" smtClean="0"/>
          </a:p>
          <a:p>
            <a:pPr lvl="1"/>
            <a:r>
              <a:rPr lang="en-US" dirty="0" err="1" smtClean="0"/>
              <a:t>AutoNav</a:t>
            </a:r>
            <a:r>
              <a:rPr lang="en-US" dirty="0" smtClean="0"/>
              <a:t> started at E-20 min and tracked asteroid through encounter</a:t>
            </a:r>
          </a:p>
          <a:p>
            <a:pPr lvl="1"/>
            <a:r>
              <a:rPr lang="en-US" dirty="0" smtClean="0"/>
              <a:t>Successful test increased confidence for Wild 2 encounter</a:t>
            </a:r>
          </a:p>
          <a:p>
            <a:r>
              <a:rPr lang="en-US" dirty="0" smtClean="0"/>
              <a:t>Wild 2 encounter</a:t>
            </a:r>
          </a:p>
          <a:p>
            <a:pPr lvl="1"/>
            <a:r>
              <a:rPr lang="en-US" dirty="0" err="1" smtClean="0"/>
              <a:t>AutoNav</a:t>
            </a:r>
            <a:r>
              <a:rPr lang="en-US" dirty="0" smtClean="0"/>
              <a:t> initialized at E-30 min with ground-based target-relative information accurate to 5 km </a:t>
            </a:r>
            <a:r>
              <a:rPr lang="en-US" dirty="0" err="1" smtClean="0"/>
              <a:t>crosstrack</a:t>
            </a:r>
            <a:r>
              <a:rPr lang="en-US" dirty="0" smtClean="0"/>
              <a:t>, 2000 km (or, equivalently, 50 seconds) in </a:t>
            </a:r>
            <a:r>
              <a:rPr lang="en-US" dirty="0" err="1" smtClean="0"/>
              <a:t>downtrack</a:t>
            </a:r>
            <a:r>
              <a:rPr lang="en-US" dirty="0" smtClean="0"/>
              <a:t> direction</a:t>
            </a:r>
          </a:p>
          <a:p>
            <a:pPr lvl="1"/>
            <a:r>
              <a:rPr lang="en-US" dirty="0" smtClean="0"/>
              <a:t>Data accumulated for 20 min, 1</a:t>
            </a:r>
            <a:r>
              <a:rPr lang="en-US" baseline="30000" dirty="0" smtClean="0"/>
              <a:t>st</a:t>
            </a:r>
            <a:r>
              <a:rPr lang="en-US" dirty="0" smtClean="0"/>
              <a:t> OD update at E-10 min. </a:t>
            </a:r>
          </a:p>
          <a:p>
            <a:pPr lvl="1"/>
            <a:r>
              <a:rPr lang="en-US" dirty="0" err="1" smtClean="0"/>
              <a:t>AutoNav</a:t>
            </a:r>
            <a:r>
              <a:rPr lang="en-US" dirty="0" smtClean="0"/>
              <a:t> initiated roll at E-4 min to align camera </a:t>
            </a:r>
            <a:r>
              <a:rPr lang="en-US" dirty="0" err="1" smtClean="0"/>
              <a:t>boresight</a:t>
            </a:r>
            <a:r>
              <a:rPr lang="en-US" dirty="0" smtClean="0"/>
              <a:t> rotation plane with flyby plane</a:t>
            </a:r>
          </a:p>
          <a:p>
            <a:pPr lvl="1"/>
            <a:r>
              <a:rPr lang="en-US" dirty="0" smtClean="0"/>
              <a:t>End result successfully centered comet for approach, flyby, and departure</a:t>
            </a:r>
          </a:p>
          <a:p>
            <a:pPr lvl="1"/>
            <a:endParaRPr lang="en-US" dirty="0" smtClean="0"/>
          </a:p>
          <a:p>
            <a:pPr lvl="1"/>
            <a:endParaRPr lang="en-US" dirty="0" smtClean="0"/>
          </a:p>
          <a:p>
            <a:pPr lvl="1"/>
            <a:endParaRPr lang="en-US" dirty="0" smtClean="0"/>
          </a:p>
          <a:p>
            <a:endParaRPr lang="en-US" dirty="0"/>
          </a:p>
        </p:txBody>
      </p:sp>
    </p:spTree>
    <p:extLst>
      <p:ext uri="{BB962C8B-B14F-4D97-AF65-F5344CB8AC3E}">
        <p14:creationId xmlns:p14="http://schemas.microsoft.com/office/powerpoint/2010/main" val="37994581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Stardust (cont.)</a:t>
            </a:r>
          </a:p>
        </p:txBody>
      </p:sp>
      <p:pic>
        <p:nvPicPr>
          <p:cNvPr id="4" name="Picture 3" descr="Macintosh HD:Users:shyam:Documents:Conferences:AASHawaii:w2rsenseq.jpg"/>
          <p:cNvPicPr/>
          <p:nvPr/>
        </p:nvPicPr>
        <p:blipFill rotWithShape="1">
          <a:blip r:embed="rId2">
            <a:extLst>
              <a:ext uri="{28A0092B-C50C-407E-A947-70E740481C1C}">
                <a14:useLocalDpi xmlns:a14="http://schemas.microsoft.com/office/drawing/2010/main" val="0"/>
              </a:ext>
            </a:extLst>
          </a:blip>
          <a:srcRect l="8824" t="8179" r="5294" b="13721"/>
          <a:stretch/>
        </p:blipFill>
        <p:spPr bwMode="auto">
          <a:xfrm>
            <a:off x="715865" y="1293484"/>
            <a:ext cx="7550627" cy="5173553"/>
          </a:xfrm>
          <a:prstGeom prst="rect">
            <a:avLst/>
          </a:prstGeom>
          <a:noFill/>
          <a:ln>
            <a:noFill/>
          </a:ln>
          <a:extLst>
            <a:ext uri="{53640926-AAD7-44d8-BBD7-CCE9431645EC}">
              <a14:shadowObscured xmlns:a14="http://schemas.microsoft.com/office/drawing/2010/main" xmlns=""/>
            </a:ext>
            <a:ext uri="{FAA26D3D-D897-4be2-8F04-BA451C77F1D7}">
              <ma14:placeholderFlag xmlns:ma14="http://schemas.microsoft.com/office/mac/drawingml/2011/main" xmlns=""/>
            </a:ext>
          </a:extLst>
        </p:spPr>
      </p:pic>
    </p:spTree>
    <p:extLst>
      <p:ext uri="{BB962C8B-B14F-4D97-AF65-F5344CB8AC3E}">
        <p14:creationId xmlns:p14="http://schemas.microsoft.com/office/powerpoint/2010/main" val="39493356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Deep Impact</a:t>
            </a:r>
            <a:endParaRPr lang="en-US" dirty="0"/>
          </a:p>
        </p:txBody>
      </p:sp>
      <p:sp>
        <p:nvSpPr>
          <p:cNvPr id="3" name="Content Placeholder 2"/>
          <p:cNvSpPr>
            <a:spLocks noGrp="1"/>
          </p:cNvSpPr>
          <p:nvPr>
            <p:ph idx="1"/>
          </p:nvPr>
        </p:nvSpPr>
        <p:spPr>
          <a:xfrm>
            <a:off x="533400" y="1447800"/>
            <a:ext cx="8077200" cy="4913414"/>
          </a:xfrm>
        </p:spPr>
        <p:txBody>
          <a:bodyPr/>
          <a:lstStyle/>
          <a:p>
            <a:r>
              <a:rPr lang="en-US" dirty="0" smtClean="0"/>
              <a:t>DI was the eight mission in NASA’s Discovery Program</a:t>
            </a:r>
          </a:p>
          <a:p>
            <a:r>
              <a:rPr lang="en-US" dirty="0" smtClean="0"/>
              <a:t>Goal of mission was to impact the comet </a:t>
            </a:r>
            <a:r>
              <a:rPr lang="en-US" dirty="0" err="1" smtClean="0"/>
              <a:t>Tempel</a:t>
            </a:r>
            <a:r>
              <a:rPr lang="en-US" dirty="0" smtClean="0"/>
              <a:t> 1 with one spacecraft while imaging the impact event with another</a:t>
            </a:r>
          </a:p>
          <a:p>
            <a:r>
              <a:rPr lang="en-US" dirty="0" smtClean="0"/>
              <a:t>Flyby/</a:t>
            </a:r>
            <a:r>
              <a:rPr lang="en-US" dirty="0" err="1" smtClean="0"/>
              <a:t>Impactor</a:t>
            </a:r>
            <a:r>
              <a:rPr lang="en-US" dirty="0" smtClean="0"/>
              <a:t> combo launched on January 12, 2005</a:t>
            </a:r>
          </a:p>
          <a:p>
            <a:r>
              <a:rPr lang="en-US" dirty="0" smtClean="0"/>
              <a:t>Cruise for 6 months</a:t>
            </a:r>
          </a:p>
          <a:p>
            <a:pPr lvl="1"/>
            <a:r>
              <a:rPr lang="en-US" dirty="0" smtClean="0"/>
              <a:t>Cruise and approach to comet performed using standard ground-based radiometric an optical navigation techniques</a:t>
            </a:r>
          </a:p>
          <a:p>
            <a:r>
              <a:rPr lang="en-US" dirty="0" err="1" smtClean="0"/>
              <a:t>Impactor</a:t>
            </a:r>
            <a:r>
              <a:rPr lang="en-US" dirty="0" smtClean="0"/>
              <a:t> released from Flyby spacecraft at E-1 day.  Flyby performs burn to slow down so that the impact can be observed prior to passing through closest approach</a:t>
            </a:r>
          </a:p>
          <a:p>
            <a:r>
              <a:rPr lang="en-US" dirty="0"/>
              <a:t>Modified </a:t>
            </a:r>
            <a:r>
              <a:rPr lang="en-US" dirty="0" smtClean="0"/>
              <a:t>DS1 version </a:t>
            </a:r>
            <a:r>
              <a:rPr lang="en-US" dirty="0"/>
              <a:t>of </a:t>
            </a:r>
            <a:r>
              <a:rPr lang="en-US" dirty="0" err="1"/>
              <a:t>AutoNav</a:t>
            </a:r>
            <a:r>
              <a:rPr lang="en-US" dirty="0"/>
              <a:t> used on both </a:t>
            </a:r>
            <a:r>
              <a:rPr lang="en-US" dirty="0" err="1"/>
              <a:t>Impactor</a:t>
            </a:r>
            <a:r>
              <a:rPr lang="en-US" dirty="0"/>
              <a:t> and Flyby</a:t>
            </a:r>
          </a:p>
          <a:p>
            <a:pPr lvl="1"/>
            <a:r>
              <a:rPr lang="en-US" dirty="0" err="1"/>
              <a:t>Impactor</a:t>
            </a:r>
            <a:r>
              <a:rPr lang="en-US" dirty="0"/>
              <a:t> needed maneuver implementation to autonomous guide itself to impact site</a:t>
            </a:r>
          </a:p>
          <a:p>
            <a:pPr lvl="1"/>
            <a:r>
              <a:rPr lang="en-US" dirty="0"/>
              <a:t>Flyby version kept identical to </a:t>
            </a:r>
            <a:r>
              <a:rPr lang="en-US" dirty="0" err="1"/>
              <a:t>Impactor</a:t>
            </a:r>
            <a:r>
              <a:rPr lang="en-US" dirty="0"/>
              <a:t> version to minimize and simplify testing</a:t>
            </a:r>
          </a:p>
          <a:p>
            <a:endParaRPr lang="en-US" dirty="0" smtClean="0"/>
          </a:p>
          <a:p>
            <a:endParaRPr lang="en-US" dirty="0" smtClean="0"/>
          </a:p>
          <a:p>
            <a:endParaRPr lang="en-US" dirty="0"/>
          </a:p>
        </p:txBody>
      </p:sp>
    </p:spTree>
    <p:extLst>
      <p:ext uri="{BB962C8B-B14F-4D97-AF65-F5344CB8AC3E}">
        <p14:creationId xmlns:p14="http://schemas.microsoft.com/office/powerpoint/2010/main" val="9738159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Deep Impact (cont.)</a:t>
            </a:r>
          </a:p>
        </p:txBody>
      </p:sp>
      <p:pic>
        <p:nvPicPr>
          <p:cNvPr id="5" name="Picture 4"/>
          <p:cNvPicPr>
            <a:picLocks noChangeAspect="1"/>
          </p:cNvPicPr>
          <p:nvPr/>
        </p:nvPicPr>
        <p:blipFill>
          <a:blip r:embed="rId2"/>
          <a:stretch>
            <a:fillRect/>
          </a:stretch>
        </p:blipFill>
        <p:spPr>
          <a:xfrm>
            <a:off x="413979" y="1305786"/>
            <a:ext cx="7840755" cy="5287484"/>
          </a:xfrm>
          <a:prstGeom prst="rect">
            <a:avLst/>
          </a:prstGeom>
        </p:spPr>
      </p:pic>
    </p:spTree>
    <p:extLst>
      <p:ext uri="{BB962C8B-B14F-4D97-AF65-F5344CB8AC3E}">
        <p14:creationId xmlns:p14="http://schemas.microsoft.com/office/powerpoint/2010/main" val="36687953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Deep </a:t>
            </a:r>
            <a:r>
              <a:rPr lang="en-US" dirty="0" smtClean="0"/>
              <a:t>Impact (cont.)</a:t>
            </a:r>
            <a:endParaRPr lang="en-US" dirty="0"/>
          </a:p>
        </p:txBody>
      </p:sp>
      <p:sp>
        <p:nvSpPr>
          <p:cNvPr id="3" name="Content Placeholder 2"/>
          <p:cNvSpPr>
            <a:spLocks noGrp="1"/>
          </p:cNvSpPr>
          <p:nvPr>
            <p:ph idx="1"/>
          </p:nvPr>
        </p:nvSpPr>
        <p:spPr/>
        <p:txBody>
          <a:bodyPr/>
          <a:lstStyle/>
          <a:p>
            <a:r>
              <a:rPr lang="en-US" dirty="0" err="1" smtClean="0"/>
              <a:t>Impactor</a:t>
            </a:r>
            <a:r>
              <a:rPr lang="en-US" dirty="0" smtClean="0"/>
              <a:t> </a:t>
            </a:r>
            <a:r>
              <a:rPr lang="en-US" dirty="0" err="1" smtClean="0"/>
              <a:t>AutoNav</a:t>
            </a:r>
            <a:endParaRPr lang="en-US" dirty="0" smtClean="0"/>
          </a:p>
          <a:p>
            <a:pPr lvl="1"/>
            <a:r>
              <a:rPr lang="en-US" dirty="0" smtClean="0"/>
              <a:t>Initiated at E-2 hours with pre-release target-relative navigation knowledge</a:t>
            </a:r>
          </a:p>
          <a:p>
            <a:pPr lvl="1"/>
            <a:r>
              <a:rPr lang="en-US" dirty="0" smtClean="0"/>
              <a:t>Images taken at 15 sec intervals</a:t>
            </a:r>
          </a:p>
          <a:p>
            <a:pPr lvl="1"/>
            <a:r>
              <a:rPr lang="en-US" dirty="0" smtClean="0"/>
              <a:t>Data accumulated for 10 min, the 1</a:t>
            </a:r>
            <a:r>
              <a:rPr lang="en-US" baseline="30000" dirty="0" smtClean="0"/>
              <a:t>st</a:t>
            </a:r>
            <a:r>
              <a:rPr lang="en-US" dirty="0" smtClean="0"/>
              <a:t> OD update</a:t>
            </a:r>
          </a:p>
          <a:p>
            <a:pPr lvl="1"/>
            <a:r>
              <a:rPr lang="en-US" dirty="0" smtClean="0"/>
              <a:t>Maneuvers times pre-planned at E-90, 35, and 12.5 min.  Delta-V vector computed  and implemented onboard</a:t>
            </a:r>
          </a:p>
          <a:p>
            <a:pPr lvl="1"/>
            <a:r>
              <a:rPr lang="en-US" dirty="0" smtClean="0"/>
              <a:t>Image processing used “scene analysis” to direct spacecraft to impact site that was both lit, and biased towards the limb where the Flyby spacecraft made its </a:t>
            </a:r>
            <a:r>
              <a:rPr lang="en-US" dirty="0" err="1" smtClean="0"/>
              <a:t>overflight</a:t>
            </a:r>
            <a:endParaRPr lang="en-US" dirty="0" smtClean="0"/>
          </a:p>
          <a:p>
            <a:r>
              <a:rPr lang="en-US" dirty="0" smtClean="0"/>
              <a:t>Flyby </a:t>
            </a:r>
            <a:r>
              <a:rPr lang="en-US" dirty="0" err="1" smtClean="0"/>
              <a:t>AutoNav</a:t>
            </a:r>
            <a:endParaRPr lang="en-US" dirty="0" smtClean="0"/>
          </a:p>
          <a:p>
            <a:pPr lvl="1"/>
            <a:r>
              <a:rPr lang="en-US" dirty="0" smtClean="0"/>
              <a:t>Initiated at E-2 hours with post-release navigation knowledge</a:t>
            </a:r>
          </a:p>
          <a:p>
            <a:pPr lvl="1"/>
            <a:r>
              <a:rPr lang="en-US" dirty="0" smtClean="0"/>
              <a:t>Used same image and OD cadence as </a:t>
            </a:r>
            <a:r>
              <a:rPr lang="en-US" dirty="0" err="1" smtClean="0"/>
              <a:t>Impactor</a:t>
            </a:r>
            <a:r>
              <a:rPr lang="en-US" dirty="0" smtClean="0"/>
              <a:t>, but no maneuvers performed</a:t>
            </a:r>
          </a:p>
          <a:p>
            <a:pPr lvl="1"/>
            <a:r>
              <a:rPr lang="en-US" dirty="0" smtClean="0"/>
              <a:t>Used knowledge of expected impact time to update time of rapid image sequencing start to capture event</a:t>
            </a:r>
            <a:endParaRPr lang="en-US" dirty="0"/>
          </a:p>
        </p:txBody>
      </p:sp>
    </p:spTree>
    <p:extLst>
      <p:ext uri="{BB962C8B-B14F-4D97-AF65-F5344CB8AC3E}">
        <p14:creationId xmlns:p14="http://schemas.microsoft.com/office/powerpoint/2010/main" val="2529093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Deep Impact (cont.)</a:t>
            </a:r>
          </a:p>
        </p:txBody>
      </p:sp>
      <p:pic>
        <p:nvPicPr>
          <p:cNvPr id="4" name="Picture 3"/>
          <p:cNvPicPr/>
          <p:nvPr/>
        </p:nvPicPr>
        <p:blipFill>
          <a:blip r:embed="rId2">
            <a:extLst>
              <a:ext uri="{28A0092B-C50C-407E-A947-70E740481C1C}">
                <a14:useLocalDpi xmlns:a14="http://schemas.microsoft.com/office/drawing/2010/main" val="0"/>
              </a:ext>
            </a:extLst>
          </a:blip>
          <a:srcRect l="4012" t="2676" r="4012"/>
          <a:stretch>
            <a:fillRect/>
          </a:stretch>
        </p:blipFill>
        <p:spPr bwMode="auto">
          <a:xfrm>
            <a:off x="0" y="1092535"/>
            <a:ext cx="5585469" cy="4574942"/>
          </a:xfrm>
          <a:prstGeom prst="rect">
            <a:avLst/>
          </a:prstGeom>
          <a:noFill/>
          <a:ln>
            <a:noFill/>
          </a:ln>
        </p:spPr>
      </p:pic>
      <p:pic>
        <p:nvPicPr>
          <p:cNvPr id="5" name="Picture 4" descr="Picture 5"/>
          <p:cNvPicPr/>
          <p:nvPr/>
        </p:nvPicPr>
        <p:blipFill rotWithShape="1">
          <a:blip r:embed="rId3">
            <a:extLst>
              <a:ext uri="{28A0092B-C50C-407E-A947-70E740481C1C}">
                <a14:useLocalDpi xmlns:a14="http://schemas.microsoft.com/office/drawing/2010/main" val="0"/>
              </a:ext>
            </a:extLst>
          </a:blip>
          <a:srcRect l="42490" t="45445" r="27884" b="17046"/>
          <a:stretch/>
        </p:blipFill>
        <p:spPr bwMode="auto">
          <a:xfrm>
            <a:off x="5737030" y="3046518"/>
            <a:ext cx="3176202" cy="2961947"/>
          </a:xfrm>
          <a:prstGeom prst="rect">
            <a:avLst/>
          </a:prstGeom>
          <a:noFill/>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val="3432296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EPOXI and Stardust </a:t>
            </a:r>
            <a:r>
              <a:rPr lang="en-US" dirty="0" err="1" smtClean="0"/>
              <a:t>NExT</a:t>
            </a:r>
            <a:endParaRPr lang="en-US" dirty="0"/>
          </a:p>
        </p:txBody>
      </p:sp>
      <p:sp>
        <p:nvSpPr>
          <p:cNvPr id="3" name="Content Placeholder 2"/>
          <p:cNvSpPr>
            <a:spLocks noGrp="1"/>
          </p:cNvSpPr>
          <p:nvPr>
            <p:ph idx="1"/>
          </p:nvPr>
        </p:nvSpPr>
        <p:spPr>
          <a:xfrm>
            <a:off x="521641" y="1177359"/>
            <a:ext cx="8077200" cy="5313196"/>
          </a:xfrm>
        </p:spPr>
        <p:txBody>
          <a:bodyPr/>
          <a:lstStyle/>
          <a:p>
            <a:r>
              <a:rPr lang="en-US" dirty="0" smtClean="0"/>
              <a:t>EPOXI was the follow-on mission for DI, selected as Discovery Mission of Opportunity in August 2007</a:t>
            </a:r>
          </a:p>
          <a:p>
            <a:pPr lvl="1"/>
            <a:r>
              <a:rPr lang="en-US" dirty="0" smtClean="0"/>
              <a:t>Healthy Flyby spacecraft following </a:t>
            </a:r>
            <a:r>
              <a:rPr lang="en-US" dirty="0" err="1" smtClean="0"/>
              <a:t>Tempel</a:t>
            </a:r>
            <a:r>
              <a:rPr lang="en-US" dirty="0" smtClean="0"/>
              <a:t> 1 encounter sent to encounter comet Hartley 2</a:t>
            </a:r>
          </a:p>
          <a:p>
            <a:pPr lvl="1"/>
            <a:r>
              <a:rPr lang="en-US" dirty="0" smtClean="0"/>
              <a:t>Following 3 year cruise with 4 Earth flybys, rendezvous with Hartley 2 occurred on November 4, 2010</a:t>
            </a:r>
          </a:p>
          <a:p>
            <a:pPr lvl="1"/>
            <a:r>
              <a:rPr lang="en-US" dirty="0" smtClean="0"/>
              <a:t>Goal was to image Hartley 2 using visible and IR detectors</a:t>
            </a:r>
          </a:p>
          <a:p>
            <a:r>
              <a:rPr lang="en-US" dirty="0" smtClean="0"/>
              <a:t>Stardust </a:t>
            </a:r>
            <a:r>
              <a:rPr lang="en-US" dirty="0" err="1" smtClean="0"/>
              <a:t>NExT</a:t>
            </a:r>
            <a:r>
              <a:rPr lang="en-US" dirty="0" smtClean="0"/>
              <a:t> was the follow-on mission for Stardust, also selected as Discovery Mission of Opportunity in August 2007</a:t>
            </a:r>
          </a:p>
          <a:p>
            <a:pPr lvl="1"/>
            <a:r>
              <a:rPr lang="en-US" dirty="0" smtClean="0"/>
              <a:t>Stardust main spacecraft healthy after release of sample canister probe to Earth</a:t>
            </a:r>
          </a:p>
          <a:p>
            <a:pPr lvl="1"/>
            <a:r>
              <a:rPr lang="en-US" dirty="0"/>
              <a:t>C</a:t>
            </a:r>
            <a:r>
              <a:rPr lang="en-US" dirty="0" smtClean="0"/>
              <a:t>rater created by DI was not able to be imaged due to dust from the </a:t>
            </a:r>
            <a:r>
              <a:rPr lang="en-US" dirty="0" err="1" smtClean="0"/>
              <a:t>Impactor</a:t>
            </a:r>
            <a:r>
              <a:rPr lang="en-US" dirty="0" smtClean="0"/>
              <a:t> obscuring view, strong desire to see what crater was formed</a:t>
            </a:r>
          </a:p>
          <a:p>
            <a:pPr lvl="1"/>
            <a:r>
              <a:rPr lang="en-US" dirty="0" smtClean="0"/>
              <a:t>Stardust sent to comet </a:t>
            </a:r>
            <a:r>
              <a:rPr lang="en-US" dirty="0" err="1" smtClean="0"/>
              <a:t>Tempel</a:t>
            </a:r>
            <a:r>
              <a:rPr lang="en-US" dirty="0" smtClean="0"/>
              <a:t> 1, marking 1</a:t>
            </a:r>
            <a:r>
              <a:rPr lang="en-US" baseline="30000" dirty="0" smtClean="0"/>
              <a:t>st</a:t>
            </a:r>
            <a:r>
              <a:rPr lang="en-US" dirty="0" smtClean="0"/>
              <a:t> time a comet was imaged from 2 different spacecraft at 2 different times</a:t>
            </a:r>
          </a:p>
          <a:p>
            <a:pPr lvl="1"/>
            <a:r>
              <a:rPr lang="en-US" dirty="0" smtClean="0"/>
              <a:t>Goal was to image crater location, and any more of </a:t>
            </a:r>
            <a:r>
              <a:rPr lang="en-US" dirty="0" err="1" smtClean="0"/>
              <a:t>Tempel</a:t>
            </a:r>
            <a:r>
              <a:rPr lang="en-US" dirty="0" smtClean="0"/>
              <a:t> 1 that was feasible</a:t>
            </a:r>
          </a:p>
          <a:p>
            <a:pPr lvl="1"/>
            <a:endParaRPr lang="en-US" dirty="0" smtClean="0"/>
          </a:p>
          <a:p>
            <a:pPr lvl="1"/>
            <a:endParaRPr lang="en-US" dirty="0"/>
          </a:p>
        </p:txBody>
      </p:sp>
    </p:spTree>
    <p:extLst>
      <p:ext uri="{BB962C8B-B14F-4D97-AF65-F5344CB8AC3E}">
        <p14:creationId xmlns:p14="http://schemas.microsoft.com/office/powerpoint/2010/main" val="26503372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EPOXI and Stardust </a:t>
            </a:r>
            <a:r>
              <a:rPr lang="en-US" dirty="0" err="1" smtClean="0"/>
              <a:t>NExT</a:t>
            </a:r>
            <a:r>
              <a:rPr lang="en-US" dirty="0" smtClean="0"/>
              <a:t> (cont.)</a:t>
            </a:r>
            <a:endParaRPr lang="en-US" dirty="0"/>
          </a:p>
        </p:txBody>
      </p:sp>
      <p:sp>
        <p:nvSpPr>
          <p:cNvPr id="3" name="Content Placeholder 2"/>
          <p:cNvSpPr>
            <a:spLocks noGrp="1"/>
          </p:cNvSpPr>
          <p:nvPr>
            <p:ph idx="1"/>
          </p:nvPr>
        </p:nvSpPr>
        <p:spPr/>
        <p:txBody>
          <a:bodyPr/>
          <a:lstStyle/>
          <a:p>
            <a:r>
              <a:rPr lang="en-US" dirty="0" smtClean="0"/>
              <a:t>EPOXI </a:t>
            </a:r>
            <a:r>
              <a:rPr lang="en-US" dirty="0" err="1" smtClean="0"/>
              <a:t>AutoNav</a:t>
            </a:r>
            <a:endParaRPr lang="en-US" dirty="0" smtClean="0"/>
          </a:p>
          <a:p>
            <a:pPr lvl="1"/>
            <a:r>
              <a:rPr lang="en-US" dirty="0" smtClean="0"/>
              <a:t>DI software used unchanged.  </a:t>
            </a:r>
          </a:p>
          <a:p>
            <a:pPr lvl="1"/>
            <a:r>
              <a:rPr lang="en-US" dirty="0" smtClean="0"/>
              <a:t>Desire to image comet through approach, flyby, and departure resulted in some new twists due to interaction with attitude control system knowledge and errors (DI stopped imaging about 70 sec prior to closest approach)</a:t>
            </a:r>
          </a:p>
          <a:p>
            <a:pPr lvl="1"/>
            <a:r>
              <a:rPr lang="en-US" dirty="0" smtClean="0"/>
              <a:t>Encounter imaging was successful, but leftover data from DI resulted in unforeseen </a:t>
            </a:r>
            <a:r>
              <a:rPr lang="en-US" dirty="0" err="1" smtClean="0"/>
              <a:t>offpoint</a:t>
            </a:r>
            <a:r>
              <a:rPr lang="en-US" dirty="0" smtClean="0"/>
              <a:t> at closest approach</a:t>
            </a:r>
          </a:p>
          <a:p>
            <a:pPr lvl="2"/>
            <a:r>
              <a:rPr lang="en-US" dirty="0" smtClean="0"/>
              <a:t>Resulted in discovery of large particles being ejected from nucleus</a:t>
            </a:r>
          </a:p>
          <a:p>
            <a:r>
              <a:rPr lang="en-US" dirty="0" smtClean="0"/>
              <a:t>Stardust </a:t>
            </a:r>
            <a:r>
              <a:rPr lang="en-US" dirty="0" err="1" smtClean="0"/>
              <a:t>NExT</a:t>
            </a:r>
            <a:r>
              <a:rPr lang="en-US" dirty="0" smtClean="0"/>
              <a:t> </a:t>
            </a:r>
            <a:r>
              <a:rPr lang="en-US" dirty="0" err="1" smtClean="0"/>
              <a:t>AutoNav</a:t>
            </a:r>
            <a:endParaRPr lang="en-US" dirty="0" smtClean="0"/>
          </a:p>
          <a:p>
            <a:pPr lvl="1"/>
            <a:r>
              <a:rPr lang="en-US" dirty="0" smtClean="0"/>
              <a:t>Stardust software used unchanged</a:t>
            </a:r>
          </a:p>
          <a:p>
            <a:pPr lvl="1"/>
            <a:r>
              <a:rPr lang="en-US" dirty="0" smtClean="0"/>
              <a:t>Desire for high resolution images resulted in decision to flyby at altitude that was limit of spacecraft’s capability to track</a:t>
            </a:r>
          </a:p>
          <a:p>
            <a:pPr lvl="1"/>
            <a:r>
              <a:rPr lang="en-US" dirty="0" err="1" smtClean="0"/>
              <a:t>AutoNav</a:t>
            </a:r>
            <a:r>
              <a:rPr lang="en-US" dirty="0" smtClean="0"/>
              <a:t> successfully tracked, although closest image slightly clipped </a:t>
            </a:r>
            <a:endParaRPr lang="en-US" dirty="0"/>
          </a:p>
        </p:txBody>
      </p:sp>
    </p:spTree>
    <p:extLst>
      <p:ext uri="{BB962C8B-B14F-4D97-AF65-F5344CB8AC3E}">
        <p14:creationId xmlns:p14="http://schemas.microsoft.com/office/powerpoint/2010/main" val="3506887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EPOXI and Stardust </a:t>
            </a:r>
            <a:r>
              <a:rPr lang="en-US" dirty="0" err="1"/>
              <a:t>NExT</a:t>
            </a:r>
            <a:r>
              <a:rPr lang="en-US" dirty="0"/>
              <a:t> (cont.)</a:t>
            </a:r>
          </a:p>
        </p:txBody>
      </p:sp>
      <p:pic>
        <p:nvPicPr>
          <p:cNvPr id="4" name="Picture 3" descr="Macintosh HD:Users:shyam:Documents:MoO:EPOXI:Pictures:hartley2_im3.png"/>
          <p:cNvPicPr/>
          <p:nvPr/>
        </p:nvPicPr>
        <p:blipFill>
          <a:blip r:embed="rId2">
            <a:extLst>
              <a:ext uri="{28A0092B-C50C-407E-A947-70E740481C1C}">
                <a14:useLocalDpi xmlns:a14="http://schemas.microsoft.com/office/drawing/2010/main" val="0"/>
              </a:ext>
            </a:extLst>
          </a:blip>
          <a:srcRect/>
          <a:stretch>
            <a:fillRect/>
          </a:stretch>
        </p:blipFill>
        <p:spPr bwMode="auto">
          <a:xfrm>
            <a:off x="644853" y="1453881"/>
            <a:ext cx="2871051" cy="2543923"/>
          </a:xfrm>
          <a:prstGeom prst="rect">
            <a:avLst/>
          </a:prstGeom>
          <a:noFill/>
          <a:ln>
            <a:noFill/>
          </a:ln>
        </p:spPr>
      </p:pic>
      <p:pic>
        <p:nvPicPr>
          <p:cNvPr id="6" name="Picture 5" descr="Macintosh HD:Users:shyam:Documents:Conferences:SpaceOps Stockholm:PIA13622.jpg"/>
          <p:cNvPicPr/>
          <p:nvPr/>
        </p:nvPicPr>
        <p:blipFill>
          <a:blip r:embed="rId3">
            <a:extLst>
              <a:ext uri="{28A0092B-C50C-407E-A947-70E740481C1C}">
                <a14:useLocalDpi xmlns:a14="http://schemas.microsoft.com/office/drawing/2010/main" val="0"/>
              </a:ext>
            </a:extLst>
          </a:blip>
          <a:srcRect/>
          <a:stretch>
            <a:fillRect/>
          </a:stretch>
        </p:blipFill>
        <p:spPr bwMode="auto">
          <a:xfrm>
            <a:off x="3606054" y="1449108"/>
            <a:ext cx="4225361" cy="2560456"/>
          </a:xfrm>
          <a:prstGeom prst="rect">
            <a:avLst/>
          </a:prstGeom>
          <a:noFill/>
          <a:ln>
            <a:noFill/>
          </a:ln>
        </p:spPr>
      </p:pic>
      <p:pic>
        <p:nvPicPr>
          <p:cNvPr id="7" name="Picture 6" descr="Macintosh HD:Users:shyam:Documents:Conferences:SpaceOps Stockholm:next_closap.jpg"/>
          <p:cNvPicPr/>
          <p:nvPr/>
        </p:nvPicPr>
        <p:blipFill>
          <a:blip r:embed="rId4">
            <a:extLst>
              <a:ext uri="{28A0092B-C50C-407E-A947-70E740481C1C}">
                <a14:useLocalDpi xmlns:a14="http://schemas.microsoft.com/office/drawing/2010/main" val="0"/>
              </a:ext>
            </a:extLst>
          </a:blip>
          <a:srcRect/>
          <a:stretch>
            <a:fillRect/>
          </a:stretch>
        </p:blipFill>
        <p:spPr bwMode="auto">
          <a:xfrm>
            <a:off x="554787" y="4092805"/>
            <a:ext cx="2366645" cy="2646680"/>
          </a:xfrm>
          <a:prstGeom prst="rect">
            <a:avLst/>
          </a:prstGeom>
          <a:noFill/>
          <a:ln>
            <a:noFill/>
          </a:ln>
        </p:spPr>
      </p:pic>
    </p:spTree>
    <p:extLst>
      <p:ext uri="{BB962C8B-B14F-4D97-AF65-F5344CB8AC3E}">
        <p14:creationId xmlns:p14="http://schemas.microsoft.com/office/powerpoint/2010/main" val="35261821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Future Uses of </a:t>
            </a:r>
            <a:r>
              <a:rPr lang="en-US" dirty="0" err="1" smtClean="0"/>
              <a:t>AutoNav</a:t>
            </a:r>
            <a:endParaRPr lang="en-US" dirty="0"/>
          </a:p>
        </p:txBody>
      </p:sp>
      <p:sp>
        <p:nvSpPr>
          <p:cNvPr id="3" name="Content Placeholder 2"/>
          <p:cNvSpPr>
            <a:spLocks noGrp="1"/>
          </p:cNvSpPr>
          <p:nvPr>
            <p:ph idx="1"/>
          </p:nvPr>
        </p:nvSpPr>
        <p:spPr>
          <a:xfrm>
            <a:off x="533400" y="1447799"/>
            <a:ext cx="8077200" cy="4948689"/>
          </a:xfrm>
        </p:spPr>
        <p:txBody>
          <a:bodyPr/>
          <a:lstStyle/>
          <a:p>
            <a:r>
              <a:rPr lang="en-US" dirty="0" smtClean="0"/>
              <a:t>Asteroid deflection – terminal guidance for high speed impact already demonstrated.  Enhancements would allow for greater variability in approach velocity and target sizes</a:t>
            </a:r>
          </a:p>
          <a:p>
            <a:r>
              <a:rPr lang="en-US" dirty="0" smtClean="0"/>
              <a:t>Gravity </a:t>
            </a:r>
            <a:r>
              <a:rPr lang="en-US" dirty="0" err="1" smtClean="0"/>
              <a:t>tractoring</a:t>
            </a:r>
            <a:r>
              <a:rPr lang="en-US" dirty="0" smtClean="0"/>
              <a:t> – maintaining hover location using low-thrust to pull asteroid using s/c gravity</a:t>
            </a:r>
          </a:p>
          <a:p>
            <a:r>
              <a:rPr lang="en-US" dirty="0" smtClean="0"/>
              <a:t>Small body/Lunar pinpoint landing – numerical simulations indicate </a:t>
            </a:r>
            <a:r>
              <a:rPr lang="en-US" dirty="0" err="1" smtClean="0"/>
              <a:t>AutoNav</a:t>
            </a:r>
            <a:r>
              <a:rPr lang="en-US" dirty="0" smtClean="0"/>
              <a:t> capable of delivering lander to less than 3 m accuracies for small bodies and 20 m for the moon</a:t>
            </a:r>
          </a:p>
          <a:p>
            <a:r>
              <a:rPr lang="en-US" dirty="0" err="1" smtClean="0"/>
              <a:t>Aerobraking</a:t>
            </a:r>
            <a:r>
              <a:rPr lang="en-US" dirty="0" smtClean="0"/>
              <a:t> – maintain safe </a:t>
            </a:r>
            <a:r>
              <a:rPr lang="en-US" dirty="0" err="1" smtClean="0"/>
              <a:t>aerobraking</a:t>
            </a:r>
            <a:r>
              <a:rPr lang="en-US" dirty="0" smtClean="0"/>
              <a:t> corridor at Mars</a:t>
            </a:r>
          </a:p>
          <a:p>
            <a:r>
              <a:rPr lang="en-US" dirty="0" smtClean="0"/>
              <a:t>Outer plane satellite tour – rapid turnaround navigation could take advantage of delta-v and mission time savings in complex dynamical environment</a:t>
            </a:r>
          </a:p>
          <a:p>
            <a:r>
              <a:rPr lang="en-US" dirty="0" err="1" smtClean="0"/>
              <a:t>CubeSat</a:t>
            </a:r>
            <a:r>
              <a:rPr lang="en-US" dirty="0" smtClean="0"/>
              <a:t>, </a:t>
            </a:r>
            <a:r>
              <a:rPr lang="en-US" dirty="0" err="1" smtClean="0"/>
              <a:t>NanoSats</a:t>
            </a:r>
            <a:r>
              <a:rPr lang="en-US" dirty="0" smtClean="0"/>
              <a:t>, etc. – multiple, small s/c exploration of solar system would severely tax DSN assets.  Some type of </a:t>
            </a:r>
            <a:r>
              <a:rPr lang="en-US" dirty="0" err="1" smtClean="0"/>
              <a:t>AutoNav</a:t>
            </a:r>
            <a:r>
              <a:rPr lang="en-US" dirty="0" smtClean="0"/>
              <a:t> required to reduce navigation tracking time</a:t>
            </a:r>
            <a:endParaRPr lang="en-US" dirty="0"/>
          </a:p>
        </p:txBody>
      </p:sp>
    </p:spTree>
    <p:extLst>
      <p:ext uri="{BB962C8B-B14F-4D97-AF65-F5344CB8AC3E}">
        <p14:creationId xmlns:p14="http://schemas.microsoft.com/office/powerpoint/2010/main" val="29210502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296" y="76640"/>
            <a:ext cx="8001000" cy="755462"/>
          </a:xfrm>
        </p:spPr>
        <p:txBody>
          <a:bodyPr/>
          <a:lstStyle/>
          <a:p>
            <a:r>
              <a:rPr lang="en-US" dirty="0" smtClean="0"/>
              <a:t>Investments in Technology Needed for Future </a:t>
            </a:r>
            <a:r>
              <a:rPr lang="en-US" dirty="0" err="1" smtClean="0"/>
              <a:t>AutoNav</a:t>
            </a:r>
            <a:endParaRPr lang="en-US" dirty="0"/>
          </a:p>
        </p:txBody>
      </p:sp>
      <p:sp>
        <p:nvSpPr>
          <p:cNvPr id="3" name="Content Placeholder 2"/>
          <p:cNvSpPr>
            <a:spLocks noGrp="1"/>
          </p:cNvSpPr>
          <p:nvPr>
            <p:ph idx="1"/>
          </p:nvPr>
        </p:nvSpPr>
        <p:spPr>
          <a:xfrm>
            <a:off x="533400" y="1163132"/>
            <a:ext cx="8077200" cy="5694868"/>
          </a:xfrm>
        </p:spPr>
        <p:txBody>
          <a:bodyPr/>
          <a:lstStyle/>
          <a:p>
            <a:r>
              <a:rPr lang="en-US" dirty="0" smtClean="0"/>
              <a:t>Gimbal mounted cameras</a:t>
            </a:r>
          </a:p>
          <a:p>
            <a:pPr lvl="1"/>
            <a:r>
              <a:rPr lang="en-US" sz="2000" dirty="0" smtClean="0"/>
              <a:t>Would reduce need to slew entire s/c to image objects.  Allows for separation of s/c attitude maintenance and need for pointing</a:t>
            </a:r>
          </a:p>
          <a:p>
            <a:r>
              <a:rPr lang="en-US" dirty="0" smtClean="0"/>
              <a:t>Miniaturization of camera systems</a:t>
            </a:r>
          </a:p>
          <a:p>
            <a:pPr lvl="1"/>
            <a:r>
              <a:rPr lang="en-US" sz="2000" dirty="0" smtClean="0"/>
              <a:t>Smaller cameras for lower mass, needed for notional </a:t>
            </a:r>
            <a:r>
              <a:rPr lang="en-US" sz="2000" dirty="0" err="1" smtClean="0"/>
              <a:t>CubeSats</a:t>
            </a:r>
            <a:r>
              <a:rPr lang="en-US" sz="2000" dirty="0" smtClean="0"/>
              <a:t> or other small s/c.</a:t>
            </a:r>
          </a:p>
          <a:p>
            <a:pPr lvl="1"/>
            <a:r>
              <a:rPr lang="en-US" sz="2000" dirty="0" smtClean="0"/>
              <a:t>Small aperture limitation for getting enough signal-to-noise for proper image processing</a:t>
            </a:r>
          </a:p>
          <a:p>
            <a:r>
              <a:rPr lang="en-US" dirty="0" smtClean="0"/>
              <a:t>Enhanced image processing techniques</a:t>
            </a:r>
          </a:p>
          <a:p>
            <a:pPr lvl="1"/>
            <a:r>
              <a:rPr lang="en-US" sz="2000" dirty="0" smtClean="0"/>
              <a:t>Would reduce/eliminate false detections and </a:t>
            </a:r>
            <a:r>
              <a:rPr lang="en-US" sz="2000" dirty="0" err="1" smtClean="0"/>
              <a:t>centroiding</a:t>
            </a:r>
            <a:r>
              <a:rPr lang="en-US" sz="2000" dirty="0" smtClean="0"/>
              <a:t> errors</a:t>
            </a:r>
          </a:p>
          <a:p>
            <a:r>
              <a:rPr lang="en-US" dirty="0" smtClean="0"/>
              <a:t>Potential </a:t>
            </a:r>
            <a:r>
              <a:rPr lang="en-US" dirty="0"/>
              <a:t>a</a:t>
            </a:r>
            <a:r>
              <a:rPr lang="en-US" dirty="0" smtClean="0"/>
              <a:t>ddition of other data types</a:t>
            </a:r>
            <a:endParaRPr lang="en-US" dirty="0"/>
          </a:p>
          <a:p>
            <a:pPr lvl="1"/>
            <a:r>
              <a:rPr lang="en-US" sz="2000" dirty="0" err="1"/>
              <a:t>Lidar</a:t>
            </a:r>
            <a:r>
              <a:rPr lang="en-US" sz="2000" dirty="0"/>
              <a:t>, radar altimetry</a:t>
            </a:r>
          </a:p>
          <a:p>
            <a:pPr lvl="1"/>
            <a:r>
              <a:rPr lang="en-US" sz="2000" dirty="0"/>
              <a:t>One-way radiometric from the Earth or space assets</a:t>
            </a:r>
          </a:p>
          <a:p>
            <a:pPr lvl="1"/>
            <a:r>
              <a:rPr lang="en-US" sz="2000" dirty="0"/>
              <a:t>Two-way radiometric from the Earth or space </a:t>
            </a:r>
            <a:r>
              <a:rPr lang="en-US" sz="2000" dirty="0" smtClean="0"/>
              <a:t>assets</a:t>
            </a:r>
          </a:p>
        </p:txBody>
      </p:sp>
    </p:spTree>
    <p:extLst>
      <p:ext uri="{BB962C8B-B14F-4D97-AF65-F5344CB8AC3E}">
        <p14:creationId xmlns:p14="http://schemas.microsoft.com/office/powerpoint/2010/main" val="84341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a:t>
            </a:r>
            <a:r>
              <a:rPr lang="en-US" dirty="0" err="1"/>
              <a:t>AutoNav</a:t>
            </a:r>
            <a:r>
              <a:rPr lang="en-US" dirty="0"/>
              <a:t> in a </a:t>
            </a:r>
            <a:r>
              <a:rPr lang="en-US" dirty="0" smtClean="0"/>
              <a:t>box” would:</a:t>
            </a:r>
            <a:endParaRPr lang="en-US" dirty="0"/>
          </a:p>
          <a:p>
            <a:pPr lvl="1"/>
            <a:r>
              <a:rPr lang="en-US" sz="2000" dirty="0"/>
              <a:t>Provide single piece of hardware that combines narrow-angle camera for navigation with wide-angle camera and IMUs for attitude control, and processor for </a:t>
            </a:r>
            <a:r>
              <a:rPr lang="en-US" sz="2000" dirty="0" err="1"/>
              <a:t>AutoNav</a:t>
            </a:r>
            <a:r>
              <a:rPr lang="en-US" sz="2000" dirty="0"/>
              <a:t> computations</a:t>
            </a:r>
          </a:p>
          <a:p>
            <a:pPr lvl="1"/>
            <a:r>
              <a:rPr lang="en-US" sz="2000" dirty="0"/>
              <a:t>Provide GPS-like functionality for most deep space applications (cruise, approach, orbit and landing)</a:t>
            </a:r>
          </a:p>
          <a:p>
            <a:r>
              <a:rPr lang="en-US" dirty="0" smtClean="0"/>
              <a:t>Combination of </a:t>
            </a:r>
            <a:r>
              <a:rPr lang="en-US" dirty="0" err="1" smtClean="0"/>
              <a:t>AutoNav</a:t>
            </a:r>
            <a:r>
              <a:rPr lang="en-US" dirty="0" smtClean="0"/>
              <a:t> with AI enabled spacecraft would </a:t>
            </a:r>
            <a:r>
              <a:rPr lang="en-US" dirty="0"/>
              <a:t>e</a:t>
            </a:r>
            <a:r>
              <a:rPr lang="en-US" sz="2000" dirty="0" smtClean="0"/>
              <a:t>nable more autonomous spacecraft that can make decisions on its own</a:t>
            </a:r>
          </a:p>
          <a:p>
            <a:pPr lvl="1"/>
            <a:endParaRPr lang="en-US" dirty="0"/>
          </a:p>
        </p:txBody>
      </p:sp>
      <p:sp>
        <p:nvSpPr>
          <p:cNvPr id="4" name="Title 1"/>
          <p:cNvSpPr>
            <a:spLocks noGrp="1"/>
          </p:cNvSpPr>
          <p:nvPr>
            <p:ph type="title"/>
          </p:nvPr>
        </p:nvSpPr>
        <p:spPr>
          <a:xfrm>
            <a:off x="555296" y="76640"/>
            <a:ext cx="8001000" cy="755462"/>
          </a:xfrm>
        </p:spPr>
        <p:txBody>
          <a:bodyPr/>
          <a:lstStyle/>
          <a:p>
            <a:r>
              <a:rPr lang="en-US" dirty="0" smtClean="0"/>
              <a:t>Investments in Technology Needed for Future </a:t>
            </a:r>
            <a:r>
              <a:rPr lang="en-US" dirty="0" err="1" smtClean="0"/>
              <a:t>AutoNav</a:t>
            </a:r>
            <a:endParaRPr lang="en-US" dirty="0"/>
          </a:p>
        </p:txBody>
      </p:sp>
    </p:spTree>
    <p:extLst>
      <p:ext uri="{BB962C8B-B14F-4D97-AF65-F5344CB8AC3E}">
        <p14:creationId xmlns:p14="http://schemas.microsoft.com/office/powerpoint/2010/main" val="39802049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References</a:t>
            </a:r>
            <a:endParaRPr lang="en-US"/>
          </a:p>
        </p:txBody>
      </p:sp>
      <p:sp>
        <p:nvSpPr>
          <p:cNvPr id="3" name="Content Placeholder 2"/>
          <p:cNvSpPr>
            <a:spLocks noGrp="1"/>
          </p:cNvSpPr>
          <p:nvPr>
            <p:ph idx="1"/>
          </p:nvPr>
        </p:nvSpPr>
        <p:spPr>
          <a:xfrm>
            <a:off x="533400" y="1214782"/>
            <a:ext cx="8077200" cy="5554379"/>
          </a:xfrm>
        </p:spPr>
        <p:txBody>
          <a:bodyPr/>
          <a:lstStyle/>
          <a:p>
            <a:r>
              <a:rPr lang="en-US" sz="1600" dirty="0"/>
              <a:t>Bhaskaran, S., et al,  “Orbit Determination Performance Evaluation of the Deep Space 1 Autonomous Navigation System”, AAS 98-193, </a:t>
            </a:r>
            <a:r>
              <a:rPr lang="en-US" sz="1600" i="1" dirty="0"/>
              <a:t>AAS/AIAA Spaceflight Mechanics Meeting</a:t>
            </a:r>
            <a:r>
              <a:rPr lang="en-US" sz="1600" dirty="0"/>
              <a:t>, Monterey, CA, February 1998</a:t>
            </a:r>
            <a:r>
              <a:rPr lang="en-US" sz="1600" dirty="0" smtClean="0"/>
              <a:t>.</a:t>
            </a:r>
          </a:p>
          <a:p>
            <a:r>
              <a:rPr lang="en-US" sz="1600" dirty="0" smtClean="0"/>
              <a:t>Bhaskaran</a:t>
            </a:r>
            <a:r>
              <a:rPr lang="en-US" sz="1600" dirty="0"/>
              <a:t>. S., et al, “Small Body Landings Using Autonomous Onboard Optical Navigation”, </a:t>
            </a:r>
            <a:r>
              <a:rPr lang="en-US" sz="1600" i="1" dirty="0"/>
              <a:t>Journal of the </a:t>
            </a:r>
            <a:r>
              <a:rPr lang="en-US" sz="1600" i="1" dirty="0" err="1"/>
              <a:t>Astronautical</a:t>
            </a:r>
            <a:r>
              <a:rPr lang="en-US" sz="1600" i="1" dirty="0"/>
              <a:t> Sciences</a:t>
            </a:r>
            <a:r>
              <a:rPr lang="en-US" sz="1600" dirty="0"/>
              <a:t>, Vol. 58, No. 3, 2012</a:t>
            </a:r>
            <a:r>
              <a:rPr lang="en-US" sz="1600" dirty="0" smtClean="0"/>
              <a:t>.</a:t>
            </a:r>
            <a:endParaRPr lang="en-US" sz="1600" baseline="30000" dirty="0" smtClean="0"/>
          </a:p>
          <a:p>
            <a:r>
              <a:rPr lang="en-US" sz="1600" dirty="0" smtClean="0"/>
              <a:t>Gaskell</a:t>
            </a:r>
            <a:r>
              <a:rPr lang="en-US" sz="1600" dirty="0"/>
              <a:t>, R. H., et al, “Characterizing and navigating small bodies with imaging data,” </a:t>
            </a:r>
            <a:r>
              <a:rPr lang="en-US" sz="1600" i="1" dirty="0"/>
              <a:t>AIAA </a:t>
            </a:r>
            <a:r>
              <a:rPr lang="en-US" sz="1600" i="1" dirty="0" err="1"/>
              <a:t>Meteoritics</a:t>
            </a:r>
            <a:r>
              <a:rPr lang="en-US" sz="1600" i="1" dirty="0"/>
              <a:t> and Planetary Science</a:t>
            </a:r>
            <a:r>
              <a:rPr lang="en-US" sz="1600" dirty="0"/>
              <a:t>, Vol. 43, 2008, pp. 1049-1061</a:t>
            </a:r>
            <a:r>
              <a:rPr lang="en-US" sz="1600" dirty="0" smtClean="0"/>
              <a:t>.</a:t>
            </a:r>
          </a:p>
          <a:p>
            <a:r>
              <a:rPr lang="en-US" sz="1600" dirty="0" err="1"/>
              <a:t>Kubitschek</a:t>
            </a:r>
            <a:r>
              <a:rPr lang="en-US" sz="1600" dirty="0"/>
              <a:t>, D. G., et al, “Deep  Impact Autonomous Navigation: The Trials of Targeting the Unknown”, AAS 06-081, </a:t>
            </a:r>
            <a:r>
              <a:rPr lang="en-US" sz="1600" i="1" dirty="0"/>
              <a:t>AAS Guidance and Control Conference</a:t>
            </a:r>
            <a:r>
              <a:rPr lang="en-US" sz="1600" dirty="0"/>
              <a:t>, Breckenridge, CO, February 2006</a:t>
            </a:r>
            <a:r>
              <a:rPr lang="en-US" sz="1600" dirty="0" smtClean="0"/>
              <a:t>.</a:t>
            </a:r>
            <a:endParaRPr lang="en-US" sz="1600" dirty="0"/>
          </a:p>
          <a:p>
            <a:r>
              <a:rPr lang="en-US" sz="1600" dirty="0" smtClean="0"/>
              <a:t>Owen</a:t>
            </a:r>
            <a:r>
              <a:rPr lang="en-US" sz="1600" dirty="0"/>
              <a:t>, W. M., “Methods of Optical Navigation,” </a:t>
            </a:r>
            <a:r>
              <a:rPr lang="en-US" sz="1600" i="1" dirty="0"/>
              <a:t>AIAA/AAS Spaceflight Mechanics Conference</a:t>
            </a:r>
            <a:r>
              <a:rPr lang="en-US" sz="1600" dirty="0"/>
              <a:t>, AAS 11-215, New Orleans, LA,  February 2011</a:t>
            </a:r>
            <a:r>
              <a:rPr lang="en-US" sz="1600" dirty="0" smtClean="0"/>
              <a:t>.</a:t>
            </a:r>
          </a:p>
          <a:p>
            <a:r>
              <a:rPr lang="en-US" sz="1600" dirty="0"/>
              <a:t>Riedel, J. E., et al, “Configuring the Deep Impact </a:t>
            </a:r>
            <a:r>
              <a:rPr lang="en-US" sz="1600" dirty="0" err="1"/>
              <a:t>AutoNav</a:t>
            </a:r>
            <a:r>
              <a:rPr lang="en-US" sz="1600" dirty="0"/>
              <a:t> System for Lunar, Comet and Mars Landing, AIAA 2008-6940, </a:t>
            </a:r>
            <a:r>
              <a:rPr lang="en-US" sz="1600" i="1" dirty="0"/>
              <a:t>AIAA/AAS </a:t>
            </a:r>
            <a:r>
              <a:rPr lang="en-US" sz="1600" i="1" dirty="0" err="1"/>
              <a:t>Astrodynamics</a:t>
            </a:r>
            <a:r>
              <a:rPr lang="en-US" sz="1600" i="1" dirty="0"/>
              <a:t> Specialist Conference</a:t>
            </a:r>
            <a:r>
              <a:rPr lang="en-US" sz="1600" dirty="0"/>
              <a:t>, Honolulu, Hawaii, August 2008</a:t>
            </a:r>
            <a:r>
              <a:rPr lang="en-US" sz="1600" dirty="0" smtClean="0"/>
              <a:t>.</a:t>
            </a:r>
            <a:endParaRPr lang="en-US" dirty="0"/>
          </a:p>
          <a:p>
            <a:r>
              <a:rPr lang="en-US" sz="1600" dirty="0" err="1" smtClean="0"/>
              <a:t>Tapley</a:t>
            </a:r>
            <a:r>
              <a:rPr lang="en-US" sz="1600" dirty="0"/>
              <a:t>, B. D., </a:t>
            </a:r>
            <a:r>
              <a:rPr lang="en-US" sz="1600" dirty="0" err="1"/>
              <a:t>Schutz</a:t>
            </a:r>
            <a:r>
              <a:rPr lang="en-US" sz="1600" dirty="0"/>
              <a:t>, B. E., Born, G. H., </a:t>
            </a:r>
            <a:r>
              <a:rPr lang="en-US" sz="1600" i="1" dirty="0"/>
              <a:t>Statistical Orbit Determination</a:t>
            </a:r>
            <a:r>
              <a:rPr lang="en-US" sz="1600" dirty="0"/>
              <a:t>, Elsevier Academic Press, San Diego, CA, 2004.</a:t>
            </a:r>
          </a:p>
          <a:p>
            <a:endParaRPr lang="en-US" dirty="0"/>
          </a:p>
        </p:txBody>
      </p:sp>
    </p:spTree>
    <p:extLst>
      <p:ext uri="{BB962C8B-B14F-4D97-AF65-F5344CB8AC3E}">
        <p14:creationId xmlns:p14="http://schemas.microsoft.com/office/powerpoint/2010/main" val="29376168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bwMode="auto">
          <a:xfrm>
            <a:off x="381000" y="1787129"/>
            <a:ext cx="8382000" cy="954887"/>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l"/>
            <a:endParaRPr lang="en-US" sz="2400">
              <a:solidFill>
                <a:prstClr val="black"/>
              </a:solidFill>
              <a:latin typeface="Times" pitchFamily="-108" charset="0"/>
              <a:ea typeface="+mn-ea"/>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02" y="79981"/>
            <a:ext cx="983636" cy="847962"/>
          </a:xfrm>
          <a:prstGeom prst="rect">
            <a:avLst/>
          </a:prstGeom>
        </p:spPr>
      </p:pic>
      <p:sp>
        <p:nvSpPr>
          <p:cNvPr id="9" name="TextBox 8"/>
          <p:cNvSpPr txBox="1"/>
          <p:nvPr/>
        </p:nvSpPr>
        <p:spPr>
          <a:xfrm>
            <a:off x="1685926" y="163013"/>
            <a:ext cx="5772149" cy="769441"/>
          </a:xfrm>
          <a:prstGeom prst="rect">
            <a:avLst/>
          </a:prstGeom>
          <a:noFill/>
        </p:spPr>
        <p:txBody>
          <a:bodyPr wrap="square" rtlCol="0">
            <a:spAutoFit/>
          </a:bodyPr>
          <a:lstStyle>
            <a:defPPr>
              <a:defRPr lang="en-US"/>
            </a:defPPr>
            <a:lvl1pPr>
              <a:defRPr sz="4400" b="1"/>
            </a:lvl1pPr>
          </a:lstStyle>
          <a:p>
            <a:pPr eaLnBrk="1" fontAlgn="auto" hangingPunct="1">
              <a:spcBef>
                <a:spcPts val="0"/>
              </a:spcBef>
              <a:spcAft>
                <a:spcPts val="0"/>
              </a:spcAft>
            </a:pPr>
            <a:r>
              <a:rPr lang="en-US" dirty="0">
                <a:solidFill>
                  <a:prstClr val="black"/>
                </a:solidFill>
                <a:latin typeface="Calibri"/>
                <a:ea typeface="+mn-ea"/>
              </a:rPr>
              <a:t>NESC Academy Webcast</a:t>
            </a:r>
          </a:p>
        </p:txBody>
      </p:sp>
      <p:sp>
        <p:nvSpPr>
          <p:cNvPr id="11" name="Subtitle 4"/>
          <p:cNvSpPr>
            <a:spLocks noGrp="1"/>
          </p:cNvSpPr>
          <p:nvPr>
            <p:ph type="subTitle" idx="1"/>
          </p:nvPr>
        </p:nvSpPr>
        <p:spPr>
          <a:xfrm>
            <a:off x="647700" y="1943103"/>
            <a:ext cx="7848600" cy="533400"/>
          </a:xfrm>
        </p:spPr>
        <p:txBody>
          <a:bodyPr>
            <a:noAutofit/>
          </a:bodyPr>
          <a:lstStyle/>
          <a:p>
            <a:r>
              <a:rPr lang="en-US" sz="4800" b="1" dirty="0" smtClean="0"/>
              <a:t>Questions?</a:t>
            </a:r>
            <a:endParaRPr lang="en-US" sz="4800" b="1" i="1" dirty="0"/>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2936" y="126430"/>
            <a:ext cx="910199" cy="752230"/>
          </a:xfrm>
          <a:prstGeom prst="rect">
            <a:avLst/>
          </a:prstGeom>
        </p:spPr>
      </p:pic>
      <p:sp>
        <p:nvSpPr>
          <p:cNvPr id="3" name="TextBox 2"/>
          <p:cNvSpPr txBox="1"/>
          <p:nvPr/>
        </p:nvSpPr>
        <p:spPr>
          <a:xfrm>
            <a:off x="2039621" y="3443288"/>
            <a:ext cx="4951034" cy="646331"/>
          </a:xfrm>
          <a:prstGeom prst="rect">
            <a:avLst/>
          </a:prstGeom>
          <a:noFill/>
        </p:spPr>
        <p:txBody>
          <a:bodyPr wrap="none" rtlCol="0">
            <a:spAutoFit/>
          </a:bodyPr>
          <a:lstStyle/>
          <a:p>
            <a:pPr eaLnBrk="1" fontAlgn="auto" hangingPunct="1">
              <a:spcBef>
                <a:spcPts val="0"/>
              </a:spcBef>
              <a:spcAft>
                <a:spcPts val="0"/>
              </a:spcAft>
            </a:pPr>
            <a:r>
              <a:rPr lang="en-US" sz="3600" b="1" u="sng" dirty="0" smtClean="0">
                <a:solidFill>
                  <a:prstClr val="black"/>
                </a:solidFill>
                <a:latin typeface="Calibri"/>
                <a:ea typeface="+mn-ea"/>
              </a:rPr>
              <a:t>Upcoming GNC Webcast</a:t>
            </a:r>
            <a:r>
              <a:rPr lang="en-US" sz="3600" b="1" dirty="0">
                <a:solidFill>
                  <a:prstClr val="black"/>
                </a:solidFill>
                <a:latin typeface="Calibri"/>
                <a:ea typeface="+mn-ea"/>
              </a:rPr>
              <a:t>:</a:t>
            </a:r>
          </a:p>
        </p:txBody>
      </p:sp>
      <p:sp>
        <p:nvSpPr>
          <p:cNvPr id="4" name="TextBox 3"/>
          <p:cNvSpPr txBox="1"/>
          <p:nvPr/>
        </p:nvSpPr>
        <p:spPr>
          <a:xfrm>
            <a:off x="22302" y="4206116"/>
            <a:ext cx="8985672" cy="1077218"/>
          </a:xfrm>
          <a:prstGeom prst="rect">
            <a:avLst/>
          </a:prstGeom>
          <a:noFill/>
        </p:spPr>
        <p:txBody>
          <a:bodyPr wrap="square" rtlCol="0">
            <a:spAutoFit/>
          </a:bodyPr>
          <a:lstStyle/>
          <a:p>
            <a:pPr eaLnBrk="1" fontAlgn="auto" hangingPunct="1">
              <a:spcBef>
                <a:spcPts val="0"/>
              </a:spcBef>
              <a:spcAft>
                <a:spcPts val="0"/>
              </a:spcAft>
            </a:pPr>
            <a:r>
              <a:rPr lang="en-US" sz="3200" dirty="0" smtClean="0">
                <a:solidFill>
                  <a:prstClr val="black"/>
                </a:solidFill>
                <a:latin typeface="Calibri"/>
                <a:ea typeface="+mn-ea"/>
              </a:rPr>
              <a:t>Autonomous Spacecraft Navigation Using</a:t>
            </a:r>
          </a:p>
          <a:p>
            <a:pPr eaLnBrk="1" fontAlgn="auto" hangingPunct="1">
              <a:spcBef>
                <a:spcPts val="0"/>
              </a:spcBef>
              <a:spcAft>
                <a:spcPts val="0"/>
              </a:spcAft>
            </a:pPr>
            <a:r>
              <a:rPr lang="en-US" sz="3200" dirty="0" smtClean="0">
                <a:solidFill>
                  <a:prstClr val="black"/>
                </a:solidFill>
                <a:latin typeface="Calibri"/>
                <a:ea typeface="+mn-ea"/>
              </a:rPr>
              <a:t>Above-the-Constellation GPS Signals</a:t>
            </a:r>
            <a:endParaRPr lang="en-US" sz="3200" dirty="0">
              <a:solidFill>
                <a:prstClr val="black"/>
              </a:solidFill>
              <a:latin typeface="Calibri"/>
              <a:ea typeface="+mn-ea"/>
            </a:endParaRPr>
          </a:p>
        </p:txBody>
      </p:sp>
      <p:sp>
        <p:nvSpPr>
          <p:cNvPr id="5" name="TextBox 4"/>
          <p:cNvSpPr txBox="1"/>
          <p:nvPr/>
        </p:nvSpPr>
        <p:spPr>
          <a:xfrm>
            <a:off x="2417481" y="5304338"/>
            <a:ext cx="4195315" cy="1323439"/>
          </a:xfrm>
          <a:prstGeom prst="rect">
            <a:avLst/>
          </a:prstGeom>
          <a:noFill/>
        </p:spPr>
        <p:txBody>
          <a:bodyPr wrap="none" rtlCol="0">
            <a:spAutoFit/>
          </a:bodyPr>
          <a:lstStyle>
            <a:defPPr>
              <a:defRPr lang="en-US"/>
            </a:defPPr>
            <a:lvl1pPr>
              <a:defRPr sz="3200"/>
            </a:lvl1pPr>
          </a:lstStyle>
          <a:p>
            <a:pPr eaLnBrk="1" fontAlgn="auto" hangingPunct="1">
              <a:spcBef>
                <a:spcPts val="0"/>
              </a:spcBef>
              <a:spcAft>
                <a:spcPts val="0"/>
              </a:spcAft>
            </a:pPr>
            <a:r>
              <a:rPr lang="en-US" b="1" dirty="0" smtClean="0">
                <a:solidFill>
                  <a:prstClr val="black"/>
                </a:solidFill>
                <a:latin typeface="Calibri"/>
                <a:ea typeface="+mn-ea"/>
              </a:rPr>
              <a:t>Luke Winternitz</a:t>
            </a:r>
          </a:p>
          <a:p>
            <a:pPr eaLnBrk="1" fontAlgn="auto" hangingPunct="1">
              <a:spcBef>
                <a:spcPts val="0"/>
              </a:spcBef>
              <a:spcAft>
                <a:spcPts val="0"/>
              </a:spcAft>
            </a:pPr>
            <a:r>
              <a:rPr lang="en-US" sz="2400" i="1" dirty="0" smtClean="0">
                <a:solidFill>
                  <a:prstClr val="black"/>
                </a:solidFill>
                <a:latin typeface="Calibri"/>
                <a:ea typeface="+mn-ea"/>
              </a:rPr>
              <a:t>Wednesday, December 9</a:t>
            </a:r>
            <a:r>
              <a:rPr lang="en-US" sz="2400" i="1" baseline="30000" dirty="0" smtClean="0">
                <a:solidFill>
                  <a:prstClr val="black"/>
                </a:solidFill>
                <a:latin typeface="Calibri"/>
                <a:ea typeface="+mn-ea"/>
              </a:rPr>
              <a:t>th</a:t>
            </a:r>
            <a:r>
              <a:rPr lang="en-US" sz="2400" i="1" dirty="0" smtClean="0">
                <a:solidFill>
                  <a:prstClr val="black"/>
                </a:solidFill>
                <a:latin typeface="Calibri"/>
                <a:ea typeface="+mn-ea"/>
              </a:rPr>
              <a:t>, 2015</a:t>
            </a:r>
          </a:p>
          <a:p>
            <a:pPr eaLnBrk="1" fontAlgn="auto" hangingPunct="1">
              <a:spcBef>
                <a:spcPts val="0"/>
              </a:spcBef>
              <a:spcAft>
                <a:spcPts val="0"/>
              </a:spcAft>
            </a:pPr>
            <a:r>
              <a:rPr lang="en-US" sz="2400" i="1" dirty="0" smtClean="0">
                <a:solidFill>
                  <a:prstClr val="black"/>
                </a:solidFill>
                <a:latin typeface="Calibri"/>
                <a:ea typeface="+mn-ea"/>
              </a:rPr>
              <a:t>2PM Eastern</a:t>
            </a:r>
            <a:endParaRPr lang="en-US" sz="2400" i="1" dirty="0">
              <a:solidFill>
                <a:prstClr val="black"/>
              </a:solidFill>
              <a:latin typeface="Calibri"/>
              <a:ea typeface="+mn-ea"/>
            </a:endParaRPr>
          </a:p>
        </p:txBody>
      </p:sp>
    </p:spTree>
    <p:extLst>
      <p:ext uri="{BB962C8B-B14F-4D97-AF65-F5344CB8AC3E}">
        <p14:creationId xmlns:p14="http://schemas.microsoft.com/office/powerpoint/2010/main" val="1577806826"/>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a:ea typeface="ＭＳ Ｐゴシック"/>
        <a:cs typeface=""/>
      </a:majorFont>
      <a:minorFont>
        <a:latin typeface="Times"/>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a:ln>
              <a:noFill/>
            </a:ln>
            <a:solidFill>
              <a:schemeClr val="tx1"/>
            </a:solidFill>
            <a:effectLst/>
            <a:latin typeface="Times"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a:ln>
              <a:noFill/>
            </a:ln>
            <a:solidFill>
              <a:schemeClr val="tx1"/>
            </a:solidFill>
            <a:effectLst/>
            <a:latin typeface="Times" charset="0"/>
            <a:ea typeface="ＭＳ Ｐゴシック"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5707</TotalTime>
  <Words>3892</Words>
  <Application>Microsoft Office PowerPoint</Application>
  <PresentationFormat>On-screen Show (4:3)</PresentationFormat>
  <Paragraphs>375</Paragraphs>
  <Slides>42</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42</vt:i4>
      </vt:variant>
    </vt:vector>
  </HeadingPairs>
  <TitlesOfParts>
    <vt:vector size="52" baseType="lpstr">
      <vt:lpstr>ＭＳ Ｐゴシック</vt:lpstr>
      <vt:lpstr>Arial</vt:lpstr>
      <vt:lpstr>Calibri</vt:lpstr>
      <vt:lpstr>Calibri Light</vt:lpstr>
      <vt:lpstr>Calisto MT</vt:lpstr>
      <vt:lpstr>Times</vt:lpstr>
      <vt:lpstr>Times New Roman</vt:lpstr>
      <vt:lpstr>Default Design</vt:lpstr>
      <vt:lpstr>Office Theme</vt:lpstr>
      <vt:lpstr>1_Office Theme</vt:lpstr>
      <vt:lpstr>PowerPoint Presentation</vt:lpstr>
      <vt:lpstr>Agenda</vt:lpstr>
      <vt:lpstr>Background on Deep Space Navigation</vt:lpstr>
      <vt:lpstr>Background on Deep Space Navigation</vt:lpstr>
      <vt:lpstr>Drawbacks to Ground-based Navigation</vt:lpstr>
      <vt:lpstr>Onboard Autonomous Navigation</vt:lpstr>
      <vt:lpstr>AutoNav Data</vt:lpstr>
      <vt:lpstr>OpNav Types – Unresolved Body</vt:lpstr>
      <vt:lpstr>Opnav Types – Resolved Body</vt:lpstr>
      <vt:lpstr>Opnav Types – Extended Body</vt:lpstr>
      <vt:lpstr>OpNav Basics</vt:lpstr>
      <vt:lpstr>OpNav – Distant Objects</vt:lpstr>
      <vt:lpstr>A Brief History of Stellar-referenced OpNav</vt:lpstr>
      <vt:lpstr>PowerPoint Presentation</vt:lpstr>
      <vt:lpstr>A Brief History of Terrain-Relative OpNav</vt:lpstr>
      <vt:lpstr>AutoNav Overview</vt:lpstr>
      <vt:lpstr>AutoNav Concept</vt:lpstr>
      <vt:lpstr>AutoNav Concept</vt:lpstr>
      <vt:lpstr>AutoNav Overview (cont.)</vt:lpstr>
      <vt:lpstr>AutoNav Overview (cont.)</vt:lpstr>
      <vt:lpstr>AutoNav Overview (cont.)</vt:lpstr>
      <vt:lpstr>Error Sources</vt:lpstr>
      <vt:lpstr>Mission Results</vt:lpstr>
      <vt:lpstr>Deep Space 1</vt:lpstr>
      <vt:lpstr>Deep Space 1 (cont.)</vt:lpstr>
      <vt:lpstr>Deep Space 1 (cont.)</vt:lpstr>
      <vt:lpstr>Deep Space 1 (cont.)</vt:lpstr>
      <vt:lpstr>Stardust</vt:lpstr>
      <vt:lpstr>Stardust (cont.)</vt:lpstr>
      <vt:lpstr>Stardust (cont.)</vt:lpstr>
      <vt:lpstr>Deep Impact</vt:lpstr>
      <vt:lpstr>Deep Impact (cont.)</vt:lpstr>
      <vt:lpstr>Deep Impact (cont.)</vt:lpstr>
      <vt:lpstr>Deep Impact (cont.)</vt:lpstr>
      <vt:lpstr>EPOXI and Stardust NExT</vt:lpstr>
      <vt:lpstr>EPOXI and Stardust NExT (cont.)</vt:lpstr>
      <vt:lpstr>EPOXI and Stardust NExT (cont.)</vt:lpstr>
      <vt:lpstr>Potential Future Uses of AutoNav</vt:lpstr>
      <vt:lpstr>Investments in Technology Needed for Future AutoNav</vt:lpstr>
      <vt:lpstr>Investments in Technology Needed for Future AutoNav</vt:lpstr>
      <vt:lpstr>References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The Aerospace Corporation</dc:creator>
  <cp:lastModifiedBy>Batchelder, Ian H. (LARC-C1)[LITES]</cp:lastModifiedBy>
  <cp:revision>345</cp:revision>
  <cp:lastPrinted>2004-02-07T00:25:51Z</cp:lastPrinted>
  <dcterms:created xsi:type="dcterms:W3CDTF">2001-02-23T12:59:41Z</dcterms:created>
  <dcterms:modified xsi:type="dcterms:W3CDTF">2015-10-05T18:34:27Z</dcterms:modified>
</cp:coreProperties>
</file>