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527" r:id="rId2"/>
    <p:sldId id="531" r:id="rId3"/>
    <p:sldId id="449" r:id="rId4"/>
    <p:sldId id="450" r:id="rId5"/>
    <p:sldId id="416" r:id="rId6"/>
    <p:sldId id="417" r:id="rId7"/>
    <p:sldId id="503" r:id="rId8"/>
    <p:sldId id="466" r:id="rId9"/>
    <p:sldId id="467" r:id="rId10"/>
    <p:sldId id="491" r:id="rId11"/>
    <p:sldId id="469" r:id="rId12"/>
    <p:sldId id="468" r:id="rId13"/>
    <p:sldId id="470" r:id="rId14"/>
    <p:sldId id="471" r:id="rId15"/>
    <p:sldId id="349" r:id="rId16"/>
    <p:sldId id="535" r:id="rId17"/>
    <p:sldId id="410" r:id="rId18"/>
    <p:sldId id="411" r:id="rId19"/>
    <p:sldId id="521" r:id="rId20"/>
    <p:sldId id="408" r:id="rId21"/>
    <p:sldId id="522" r:id="rId22"/>
    <p:sldId id="409" r:id="rId23"/>
    <p:sldId id="414" r:id="rId24"/>
    <p:sldId id="413" r:id="rId25"/>
    <p:sldId id="506" r:id="rId26"/>
    <p:sldId id="507" r:id="rId27"/>
    <p:sldId id="351" r:id="rId28"/>
    <p:sldId id="523" r:id="rId29"/>
    <p:sldId id="514" r:id="rId30"/>
    <p:sldId id="332" r:id="rId31"/>
    <p:sldId id="327" r:id="rId32"/>
    <p:sldId id="498" r:id="rId33"/>
    <p:sldId id="499" r:id="rId34"/>
    <p:sldId id="513" r:id="rId35"/>
    <p:sldId id="51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15620"/>
    <p:restoredTop sz="99756" autoAdjust="0"/>
  </p:normalViewPr>
  <p:slideViewPr>
    <p:cSldViewPr snapToGrid="0">
      <p:cViewPr>
        <p:scale>
          <a:sx n="110" d="100"/>
          <a:sy n="110" d="100"/>
        </p:scale>
        <p:origin x="-72" y="114"/>
      </p:cViewPr>
      <p:guideLst>
        <p:guide orient="horz" pos="3891"/>
        <p:guide pos="15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9C718-6800-4976-AEDE-E16131FF2EFE}" type="datetimeFigureOut">
              <a:rPr lang="en-US" smtClean="0"/>
              <a:pPr/>
              <a:t>10/1/2012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83D0C-CFCD-4C91-A40A-162123E53F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366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83D0C-CFCD-4C91-A40A-162123E53F2C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CFB0-B755-4F48-A70C-B615579C4010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9C6B7-0E8A-4071-8AE6-FF6DBCEB215A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46CB-EE8D-4A00-9D42-2A730E10692B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1270-D56E-49E4-86C5-CDE461B7CDBF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0BEC0-C2B4-4AE6-8F3D-8824B0671A2E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3DE0-EF1F-4E9E-AC40-9A2C24D961BA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0D58-DDF2-4BDA-8DBE-5523810E5FD1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78C3-9599-4995-8772-CA410F2283E3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7283-821E-4149-9DE8-63972EE781F9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DADD-9074-4AE2-A27C-6B0E690CAED9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63E7-8A1B-4954-8C4B-28E7EBC6B8A0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87147-69D0-4B0E-9147-5F86034A56D2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02057" y="2201287"/>
            <a:ext cx="69685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Introduction to On-Orbit Thermal Environments</a:t>
            </a:r>
          </a:p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Part 4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Part 4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743074"/>
            <a:ext cx="1852428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Thermal Radiation Basics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8075" y="1847850"/>
            <a:ext cx="646331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Orbits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7157" y="1847850"/>
            <a:ext cx="907621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Solar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95137" y="1847850"/>
            <a:ext cx="1061509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Albedo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9907" y="3248024"/>
            <a:ext cx="1752818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Planetary Infrared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9654" y="3248024"/>
            <a:ext cx="1923922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Albedo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and Planetary Flux Combinations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08105" y="3352800"/>
            <a:ext cx="988027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Beta Angle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4183" y="5495924"/>
            <a:ext cx="19952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Consequences of Beta Angle Variation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29482" y="5495925"/>
            <a:ext cx="152829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Putting It All Together</a:t>
            </a:r>
            <a:endParaRPr 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505661" y="5495925"/>
            <a:ext cx="171429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Other Heating Environments</a:t>
            </a:r>
            <a:endParaRPr lang="en-US" sz="1400" b="1" dirty="0"/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1739"/>
            <a:ext cx="544799" cy="2945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6" idx="3"/>
            <a:endCxn id="7" idx="1"/>
          </p:cNvCxnSpPr>
          <p:nvPr/>
        </p:nvCxnSpPr>
        <p:spPr>
          <a:xfrm>
            <a:off x="4534406" y="2001739"/>
            <a:ext cx="832751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6274778" y="2001739"/>
            <a:ext cx="320359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H="1">
            <a:off x="999907" y="2001739"/>
            <a:ext cx="6656739" cy="1507895"/>
          </a:xfrm>
          <a:prstGeom prst="bentConnector5">
            <a:avLst>
              <a:gd name="adj1" fmla="val -12735"/>
              <a:gd name="adj2" fmla="val 67905"/>
              <a:gd name="adj3" fmla="val 103434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hape 28"/>
          <p:cNvCxnSpPr>
            <a:stCxn id="10" idx="3"/>
            <a:endCxn id="11" idx="1"/>
          </p:cNvCxnSpPr>
          <p:nvPr/>
        </p:nvCxnSpPr>
        <p:spPr>
          <a:xfrm flipV="1">
            <a:off x="5743576" y="3506689"/>
            <a:ext cx="1164529" cy="2945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1" idx="3"/>
            <a:endCxn id="12" idx="1"/>
          </p:cNvCxnSpPr>
          <p:nvPr/>
        </p:nvCxnSpPr>
        <p:spPr>
          <a:xfrm flipH="1">
            <a:off x="824183" y="3506689"/>
            <a:ext cx="7071949" cy="2250845"/>
          </a:xfrm>
          <a:prstGeom prst="bentConnector5">
            <a:avLst>
              <a:gd name="adj1" fmla="val -8215"/>
              <a:gd name="adj2" fmla="val 64534"/>
              <a:gd name="adj3" fmla="val 103232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2819400" y="5757534"/>
            <a:ext cx="710082" cy="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>
            <a:off x="5057776" y="5757535"/>
            <a:ext cx="447885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814" y="1323975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9588" y="5143499"/>
            <a:ext cx="877661" cy="1228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6330451" y="1028700"/>
            <a:ext cx="1584824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Solar Zenith Angle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68551" y="2466974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04684"/>
            <a:ext cx="262123" cy="329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>
            <a:stCxn id="14" idx="3"/>
            <a:endCxn id="55307" idx="1"/>
          </p:cNvCxnSpPr>
          <p:nvPr/>
        </p:nvCxnSpPr>
        <p:spPr>
          <a:xfrm>
            <a:off x="7219951" y="5757535"/>
            <a:ext cx="379637" cy="32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597151" y="4095748"/>
            <a:ext cx="1613399" cy="738664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Celestial Inertial Coordinate System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60" name="Elbow Connector 59"/>
          <p:cNvCxnSpPr>
            <a:stCxn id="8" idx="0"/>
            <a:endCxn id="47" idx="2"/>
          </p:cNvCxnSpPr>
          <p:nvPr/>
        </p:nvCxnSpPr>
        <p:spPr>
          <a:xfrm rot="16200000" flipV="1">
            <a:off x="6868692" y="1590649"/>
            <a:ext cx="511373" cy="3029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8" idx="2"/>
            <a:endCxn id="48" idx="0"/>
          </p:cNvCxnSpPr>
          <p:nvPr/>
        </p:nvCxnSpPr>
        <p:spPr>
          <a:xfrm rot="16200000" flipH="1">
            <a:off x="6971086" y="2310433"/>
            <a:ext cx="311347" cy="1734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>
            <a:stCxn id="11" idx="2"/>
            <a:endCxn id="58" idx="0"/>
          </p:cNvCxnSpPr>
          <p:nvPr/>
        </p:nvCxnSpPr>
        <p:spPr>
          <a:xfrm rot="16200000" flipH="1">
            <a:off x="7185400" y="3877296"/>
            <a:ext cx="435171" cy="1732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>
            <a:stCxn id="9" idx="3"/>
            <a:endCxn id="10" idx="1"/>
          </p:cNvCxnSpPr>
          <p:nvPr/>
        </p:nvCxnSpPr>
        <p:spPr>
          <a:xfrm>
            <a:off x="2752725" y="3509634"/>
            <a:ext cx="1066929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120276" y="4210645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Projected Area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4" name="Elbow Connector 83"/>
          <p:cNvCxnSpPr>
            <a:stCxn id="9" idx="2"/>
            <a:endCxn id="80" idx="0"/>
          </p:cNvCxnSpPr>
          <p:nvPr/>
        </p:nvCxnSpPr>
        <p:spPr>
          <a:xfrm rot="16200000" flipH="1">
            <a:off x="1658133" y="3989426"/>
            <a:ext cx="439401" cy="3035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25401" y="4210645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Time Constant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7" name="Elbow Connector 36"/>
          <p:cNvCxnSpPr>
            <a:stCxn id="10" idx="2"/>
            <a:endCxn id="36" idx="0"/>
          </p:cNvCxnSpPr>
          <p:nvPr/>
        </p:nvCxnSpPr>
        <p:spPr>
          <a:xfrm rot="16200000" flipH="1">
            <a:off x="4563345" y="3989513"/>
            <a:ext cx="439401" cy="2861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Putting It All Together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Putting It All Together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We've looked separately at:</a:t>
            </a:r>
          </a:p>
          <a:p>
            <a:endParaRPr lang="en-US" sz="2800" dirty="0" smtClean="0"/>
          </a:p>
          <a:p>
            <a:r>
              <a:rPr lang="en-US" sz="2800" dirty="0" smtClean="0"/>
              <a:t>The solar,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and planetary infrared heating components;</a:t>
            </a:r>
          </a:p>
          <a:p>
            <a:endParaRPr lang="en-US" sz="2800" dirty="0" smtClean="0"/>
          </a:p>
          <a:p>
            <a:r>
              <a:rPr lang="en-US" sz="2800" dirty="0" smtClean="0"/>
              <a:t>Beta angle and its effect on heating flux and on-orbit eclipse.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Let's pull it all together with an example problem.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The Orbiting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838201" y="1447800"/>
            <a:ext cx="77723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a box-like spacecraft orbiting Earth: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35" name="Rectangle 34"/>
          <p:cNvSpPr/>
          <p:nvPr/>
        </p:nvSpPr>
        <p:spPr>
          <a:xfrm>
            <a:off x="609600" y="4105275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Oval 35"/>
          <p:cNvSpPr>
            <a:spLocks noChangeAspect="1"/>
          </p:cNvSpPr>
          <p:nvPr/>
        </p:nvSpPr>
        <p:spPr>
          <a:xfrm>
            <a:off x="3362640" y="4095749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 rot="21600000" flipV="1">
            <a:off x="4495801" y="5200650"/>
            <a:ext cx="1971675" cy="9525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37"/>
          <p:cNvSpPr/>
          <p:nvPr/>
        </p:nvSpPr>
        <p:spPr>
          <a:xfrm>
            <a:off x="447675" y="4000500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4257675"/>
            <a:ext cx="927803" cy="1823153"/>
          </a:xfrm>
          <a:prstGeom prst="rect">
            <a:avLst/>
          </a:prstGeom>
          <a:noFill/>
        </p:spPr>
      </p:pic>
      <p:cxnSp>
        <p:nvCxnSpPr>
          <p:cNvPr id="40" name="Straight Connector 39"/>
          <p:cNvCxnSpPr/>
          <p:nvPr/>
        </p:nvCxnSpPr>
        <p:spPr>
          <a:xfrm rot="10800000" flipV="1">
            <a:off x="2790826" y="4476749"/>
            <a:ext cx="3438525" cy="1438275"/>
          </a:xfrm>
          <a:prstGeom prst="line">
            <a:avLst/>
          </a:prstGeom>
          <a:ln w="254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705475" y="4686300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b</a:t>
            </a:r>
            <a:endParaRPr lang="en-US" b="1" baseline="-25000" dirty="0">
              <a:solidFill>
                <a:srgbClr val="00B050"/>
              </a:solidFill>
              <a:latin typeface="Symbol" pitchFamily="18" charset="2"/>
            </a:endParaRPr>
          </a:p>
        </p:txBody>
      </p:sp>
      <p:sp>
        <p:nvSpPr>
          <p:cNvPr id="42" name="Arc 41"/>
          <p:cNvSpPr>
            <a:spLocks noChangeAspect="1"/>
          </p:cNvSpPr>
          <p:nvPr/>
        </p:nvSpPr>
        <p:spPr>
          <a:xfrm>
            <a:off x="3228974" y="3933824"/>
            <a:ext cx="2543161" cy="2543937"/>
          </a:xfrm>
          <a:prstGeom prst="arc">
            <a:avLst>
              <a:gd name="adj1" fmla="val 20259237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 rot="20081039">
            <a:off x="6238874" y="4295775"/>
            <a:ext cx="257175" cy="2667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6476999" y="5038725"/>
            <a:ext cx="257175" cy="266700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5686425" y="5895975"/>
            <a:ext cx="2247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q</a:t>
            </a:r>
            <a:r>
              <a:rPr lang="en-US" b="1" dirty="0" smtClean="0"/>
              <a:t> is in orbit plane (green dashed line)</a:t>
            </a:r>
            <a:endParaRPr lang="en-US" b="1" dirty="0"/>
          </a:p>
        </p:txBody>
      </p:sp>
      <p:grpSp>
        <p:nvGrpSpPr>
          <p:cNvPr id="20" name="Group 19"/>
          <p:cNvGrpSpPr/>
          <p:nvPr/>
        </p:nvGrpSpPr>
        <p:grpSpPr>
          <a:xfrm>
            <a:off x="887596" y="2137809"/>
            <a:ext cx="2767424" cy="1938992"/>
            <a:chOff x="887596" y="2137809"/>
            <a:chExt cx="2767424" cy="1938992"/>
          </a:xfrm>
        </p:grpSpPr>
        <p:sp>
          <p:nvSpPr>
            <p:cNvPr id="17" name="TextBox 16"/>
            <p:cNvSpPr txBox="1"/>
            <p:nvPr/>
          </p:nvSpPr>
          <p:spPr>
            <a:xfrm>
              <a:off x="887596" y="2137809"/>
              <a:ext cx="2767424" cy="1938992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h = 408 km (Circular)</a:t>
              </a:r>
            </a:p>
            <a:p>
              <a:r>
                <a:rPr lang="en-US" sz="2400" dirty="0" err="1" smtClean="0"/>
                <a:t>q</a:t>
              </a:r>
              <a:r>
                <a:rPr lang="en-US" sz="2400" baseline="-25000" dirty="0" err="1" smtClean="0"/>
                <a:t>sol</a:t>
              </a:r>
              <a:r>
                <a:rPr lang="en-US" sz="2400" dirty="0" smtClean="0"/>
                <a:t> = 1367 W/m</a:t>
              </a:r>
              <a:r>
                <a:rPr lang="en-US" sz="2400" baseline="30000" dirty="0" smtClean="0"/>
                <a:t>2</a:t>
              </a:r>
            </a:p>
            <a:p>
              <a:r>
                <a:rPr lang="en-US" sz="2400" dirty="0" smtClean="0">
                  <a:latin typeface="Symbol" pitchFamily="18" charset="2"/>
                </a:rPr>
                <a:t>r</a:t>
              </a:r>
              <a:r>
                <a:rPr lang="en-US" sz="2400" dirty="0" smtClean="0"/>
                <a:t> = 0.3</a:t>
              </a:r>
            </a:p>
            <a:p>
              <a:r>
                <a:rPr lang="en-US" sz="2400" dirty="0" err="1" smtClean="0"/>
                <a:t>q</a:t>
              </a:r>
              <a:r>
                <a:rPr lang="en-US" sz="2400" baseline="-25000" dirty="0" err="1" smtClean="0"/>
                <a:t>pla</a:t>
              </a:r>
              <a:r>
                <a:rPr lang="en-US" sz="2400" dirty="0" smtClean="0"/>
                <a:t> = 236 W/m</a:t>
              </a:r>
              <a:r>
                <a:rPr lang="en-US" sz="2400" baseline="30000" dirty="0" smtClean="0"/>
                <a:t>2</a:t>
              </a:r>
            </a:p>
            <a:p>
              <a:r>
                <a:rPr lang="en-US" sz="2400" dirty="0" smtClean="0"/>
                <a:t>r</a:t>
              </a:r>
              <a:r>
                <a:rPr lang="en-US" sz="2400" baseline="-25000" dirty="0" smtClean="0"/>
                <a:t>e</a:t>
              </a:r>
              <a:r>
                <a:rPr lang="en-US" sz="2400" dirty="0" smtClean="0"/>
                <a:t> = 6378.14 km</a:t>
              </a:r>
              <a:endParaRPr lang="en-US" sz="24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916171" y="2280684"/>
              <a:ext cx="2616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.</a:t>
              </a:r>
              <a:endParaRPr lang="en-US" sz="24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26804" y="3035161"/>
              <a:ext cx="2616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.</a:t>
              </a:r>
              <a:endParaRPr lang="en-US" sz="2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48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834" y="4648571"/>
            <a:ext cx="83820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The Orbiting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09600" y="4044525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3362640" y="4034999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rot="21600000" flipV="1">
            <a:off x="4495801" y="5139900"/>
            <a:ext cx="1971675" cy="9525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10"/>
          <p:cNvSpPr/>
          <p:nvPr/>
        </p:nvSpPr>
        <p:spPr>
          <a:xfrm>
            <a:off x="447675" y="3939750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4196925"/>
            <a:ext cx="927803" cy="1823153"/>
          </a:xfrm>
          <a:prstGeom prst="rect">
            <a:avLst/>
          </a:prstGeom>
          <a:noFill/>
        </p:spPr>
      </p:pic>
      <p:cxnSp>
        <p:nvCxnSpPr>
          <p:cNvPr id="16" name="Straight Connector 15"/>
          <p:cNvCxnSpPr/>
          <p:nvPr/>
        </p:nvCxnSpPr>
        <p:spPr>
          <a:xfrm rot="10800000" flipV="1">
            <a:off x="2790826" y="4415999"/>
            <a:ext cx="3438525" cy="1438275"/>
          </a:xfrm>
          <a:prstGeom prst="line">
            <a:avLst/>
          </a:prstGeom>
          <a:ln w="254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705475" y="4625550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b</a:t>
            </a:r>
            <a:endParaRPr lang="en-US" b="1" baseline="-25000" dirty="0">
              <a:solidFill>
                <a:srgbClr val="00B050"/>
              </a:solidFill>
              <a:latin typeface="Symbol" pitchFamily="18" charset="2"/>
            </a:endParaRPr>
          </a:p>
        </p:txBody>
      </p:sp>
      <p:sp>
        <p:nvSpPr>
          <p:cNvPr id="18" name="Arc 17"/>
          <p:cNvSpPr>
            <a:spLocks noChangeAspect="1"/>
          </p:cNvSpPr>
          <p:nvPr/>
        </p:nvSpPr>
        <p:spPr>
          <a:xfrm>
            <a:off x="3228974" y="3873074"/>
            <a:ext cx="2543161" cy="2543937"/>
          </a:xfrm>
          <a:prstGeom prst="arc">
            <a:avLst>
              <a:gd name="adj1" fmla="val 20259237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398826" y="1447801"/>
            <a:ext cx="83295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Side 1</a:t>
            </a:r>
            <a:r>
              <a:rPr lang="en-US" sz="2000" dirty="0" smtClean="0"/>
              <a:t> - faces away from the planet (zenith-facing)</a:t>
            </a:r>
          </a:p>
          <a:p>
            <a:r>
              <a:rPr lang="en-US" sz="2000" b="1" dirty="0" smtClean="0"/>
              <a:t>Side 2</a:t>
            </a:r>
            <a:r>
              <a:rPr lang="en-US" sz="2000" dirty="0" smtClean="0"/>
              <a:t> - faces the planet (nadir-facing)</a:t>
            </a:r>
          </a:p>
          <a:p>
            <a:r>
              <a:rPr lang="en-US" sz="2000" b="1" dirty="0" smtClean="0"/>
              <a:t>Side 3</a:t>
            </a:r>
            <a:r>
              <a:rPr lang="en-US" sz="2000" dirty="0" smtClean="0"/>
              <a:t> - faces forward (velocity vector-facing)</a:t>
            </a:r>
          </a:p>
          <a:p>
            <a:r>
              <a:rPr lang="en-US" sz="2000" b="1" dirty="0" smtClean="0"/>
              <a:t>Side 4</a:t>
            </a:r>
            <a:r>
              <a:rPr lang="en-US" sz="2000" dirty="0" smtClean="0"/>
              <a:t> - faces aft (anti-velocity vector-facing)</a:t>
            </a:r>
          </a:p>
          <a:p>
            <a:r>
              <a:rPr lang="en-US" sz="2000" b="1" dirty="0" smtClean="0"/>
              <a:t>Side 5</a:t>
            </a:r>
            <a:r>
              <a:rPr lang="en-US" sz="2000" dirty="0" smtClean="0"/>
              <a:t> - faces north</a:t>
            </a:r>
          </a:p>
          <a:p>
            <a:r>
              <a:rPr lang="en-US" sz="2000" b="1" dirty="0" smtClean="0"/>
              <a:t>Side 6</a:t>
            </a:r>
            <a:r>
              <a:rPr lang="en-US" sz="2000" dirty="0" smtClean="0"/>
              <a:t> - faces south</a:t>
            </a:r>
          </a:p>
        </p:txBody>
      </p:sp>
      <p:grpSp>
        <p:nvGrpSpPr>
          <p:cNvPr id="39" name="Group 38"/>
          <p:cNvGrpSpPr/>
          <p:nvPr/>
        </p:nvGrpSpPr>
        <p:grpSpPr>
          <a:xfrm rot="19757074">
            <a:off x="6205599" y="3806277"/>
            <a:ext cx="730311" cy="889866"/>
            <a:chOff x="6229350" y="4673175"/>
            <a:chExt cx="730311" cy="889866"/>
          </a:xfrm>
        </p:grpSpPr>
        <p:sp>
          <p:nvSpPr>
            <p:cNvPr id="32" name="TextBox 31"/>
            <p:cNvSpPr txBox="1"/>
            <p:nvPr/>
          </p:nvSpPr>
          <p:spPr>
            <a:xfrm>
              <a:off x="6457950" y="491909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4</a:t>
              </a:r>
              <a:endParaRPr lang="en-US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55970" y="5193709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6</a:t>
              </a:r>
              <a:endParaRPr lang="en-US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229350" y="4930350"/>
              <a:ext cx="30168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2</a:t>
              </a:r>
              <a:endParaRPr lang="en-US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657975" y="492082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</a:t>
              </a:r>
              <a:endParaRPr lang="en-US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76999" y="4977975"/>
              <a:ext cx="257175" cy="26670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457950" y="467317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5</a:t>
              </a:r>
              <a:endParaRPr lang="en-US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5795159" y="5676405"/>
            <a:ext cx="17768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Note:  Side 3 not</a:t>
            </a:r>
          </a:p>
          <a:p>
            <a:r>
              <a:rPr lang="en-US" b="1" dirty="0" smtClean="0"/>
              <a:t>shown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The Orbiting Box</a:t>
            </a:r>
            <a:endParaRPr lang="en-US" sz="2800" b="1" dirty="0"/>
          </a:p>
        </p:txBody>
      </p:sp>
      <p:sp>
        <p:nvSpPr>
          <p:cNvPr id="62" name="Rectangle 61"/>
          <p:cNvSpPr/>
          <p:nvPr/>
        </p:nvSpPr>
        <p:spPr>
          <a:xfrm>
            <a:off x="609600" y="4044525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90550" y="1444200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>
            <a:spLocks noChangeAspect="1"/>
          </p:cNvSpPr>
          <p:nvPr/>
        </p:nvSpPr>
        <p:spPr>
          <a:xfrm>
            <a:off x="3343590" y="1434674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Arrow Connector 29"/>
          <p:cNvCxnSpPr/>
          <p:nvPr/>
        </p:nvCxnSpPr>
        <p:spPr>
          <a:xfrm rot="21600000" flipV="1">
            <a:off x="4476751" y="2539575"/>
            <a:ext cx="1971675" cy="9525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 33"/>
          <p:cNvSpPr/>
          <p:nvPr/>
        </p:nvSpPr>
        <p:spPr>
          <a:xfrm>
            <a:off x="428625" y="1339425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73272" y="1596600"/>
            <a:ext cx="927803" cy="1823153"/>
          </a:xfrm>
          <a:prstGeom prst="rect">
            <a:avLst/>
          </a:prstGeom>
          <a:noFill/>
        </p:spPr>
      </p:pic>
      <p:sp>
        <p:nvSpPr>
          <p:cNvPr id="38" name="Arc 37"/>
          <p:cNvSpPr>
            <a:spLocks noChangeAspect="1"/>
          </p:cNvSpPr>
          <p:nvPr/>
        </p:nvSpPr>
        <p:spPr>
          <a:xfrm>
            <a:off x="3067048" y="948899"/>
            <a:ext cx="3200400" cy="3201377"/>
          </a:xfrm>
          <a:prstGeom prst="arc">
            <a:avLst>
              <a:gd name="adj1" fmla="val 20259237"/>
              <a:gd name="adj2" fmla="val 0"/>
            </a:avLst>
          </a:prstGeom>
          <a:ln w="15875">
            <a:solidFill>
              <a:srgbClr val="FF0000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/>
          <p:cNvGrpSpPr/>
          <p:nvPr/>
        </p:nvGrpSpPr>
        <p:grpSpPr>
          <a:xfrm>
            <a:off x="5938810" y="1339941"/>
            <a:ext cx="665316" cy="817854"/>
            <a:chOff x="6396010" y="1235166"/>
            <a:chExt cx="665316" cy="817854"/>
          </a:xfrm>
        </p:grpSpPr>
        <p:sp>
          <p:nvSpPr>
            <p:cNvPr id="40" name="TextBox 39"/>
            <p:cNvSpPr txBox="1"/>
            <p:nvPr/>
          </p:nvSpPr>
          <p:spPr>
            <a:xfrm rot="19757074">
              <a:off x="6586790" y="144658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5</a:t>
              </a:r>
              <a:endParaRPr lang="en-US" dirty="0"/>
            </a:p>
          </p:txBody>
        </p:sp>
        <p:sp>
          <p:nvSpPr>
            <p:cNvPr id="41" name="TextBox 40"/>
            <p:cNvSpPr txBox="1"/>
            <p:nvPr/>
          </p:nvSpPr>
          <p:spPr>
            <a:xfrm rot="19757074">
              <a:off x="6725355" y="168368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4</a:t>
              </a:r>
              <a:endParaRPr lang="en-US" dirty="0"/>
            </a:p>
          </p:txBody>
        </p:sp>
        <p:sp>
          <p:nvSpPr>
            <p:cNvPr id="42" name="TextBox 41"/>
            <p:cNvSpPr txBox="1"/>
            <p:nvPr/>
          </p:nvSpPr>
          <p:spPr>
            <a:xfrm rot="19757074">
              <a:off x="6396010" y="1573026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2</a:t>
              </a:r>
              <a:endParaRPr lang="en-US" dirty="0"/>
            </a:p>
          </p:txBody>
        </p:sp>
        <p:sp>
          <p:nvSpPr>
            <p:cNvPr id="43" name="TextBox 42"/>
            <p:cNvSpPr txBox="1"/>
            <p:nvPr/>
          </p:nvSpPr>
          <p:spPr>
            <a:xfrm rot="19757074">
              <a:off x="6759640" y="1345907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</a:t>
              </a:r>
              <a:endParaRPr lang="en-US" dirty="0"/>
            </a:p>
          </p:txBody>
        </p:sp>
        <p:sp>
          <p:nvSpPr>
            <p:cNvPr id="44" name="Rectangle 43"/>
            <p:cNvSpPr/>
            <p:nvPr/>
          </p:nvSpPr>
          <p:spPr>
            <a:xfrm rot="19757074">
              <a:off x="6610154" y="1506044"/>
              <a:ext cx="257175" cy="26670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 rot="19757074">
              <a:off x="6461182" y="1235166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3</a:t>
              </a:r>
              <a:endParaRPr lang="en-US" dirty="0"/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5776109" y="3076080"/>
            <a:ext cx="17768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Note:  Side 6 not</a:t>
            </a:r>
          </a:p>
          <a:p>
            <a:r>
              <a:rPr lang="en-US" b="1" dirty="0" smtClean="0"/>
              <a:t>shown</a:t>
            </a:r>
            <a:endParaRPr lang="en-US" b="1" dirty="0"/>
          </a:p>
        </p:txBody>
      </p:sp>
      <p:sp>
        <p:nvSpPr>
          <p:cNvPr id="50" name="Oval 49"/>
          <p:cNvSpPr>
            <a:spLocks noChangeAspect="1"/>
          </p:cNvSpPr>
          <p:nvPr/>
        </p:nvSpPr>
        <p:spPr>
          <a:xfrm>
            <a:off x="3105464" y="1177498"/>
            <a:ext cx="2743200" cy="2740069"/>
          </a:xfrm>
          <a:prstGeom prst="ellipse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6219825" y="215265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Symbol" pitchFamily="18" charset="2"/>
              </a:rPr>
              <a:t>q</a:t>
            </a:r>
            <a:endParaRPr lang="en-US" b="1" dirty="0">
              <a:solidFill>
                <a:srgbClr val="FF0000"/>
              </a:solidFill>
              <a:latin typeface="Symbol" pitchFamily="18" charset="2"/>
            </a:endParaRPr>
          </a:p>
        </p:txBody>
      </p:sp>
      <p:cxnSp>
        <p:nvCxnSpPr>
          <p:cNvPr id="55" name="Straight Arrow Connector 54"/>
          <p:cNvCxnSpPr/>
          <p:nvPr/>
        </p:nvCxnSpPr>
        <p:spPr>
          <a:xfrm flipV="1">
            <a:off x="4457701" y="1941166"/>
            <a:ext cx="1508670" cy="607936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017361" y="1933574"/>
            <a:ext cx="19544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View Looking "Down" from Normal to the Orbit Plane</a:t>
            </a:r>
            <a:endParaRPr lang="en-US" b="1" dirty="0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3362640" y="4034999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Arrow Connector 63"/>
          <p:cNvCxnSpPr/>
          <p:nvPr/>
        </p:nvCxnSpPr>
        <p:spPr>
          <a:xfrm rot="21600000" flipV="1">
            <a:off x="4495801" y="5139900"/>
            <a:ext cx="1971675" cy="9525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Freeform 64"/>
          <p:cNvSpPr/>
          <p:nvPr/>
        </p:nvSpPr>
        <p:spPr>
          <a:xfrm>
            <a:off x="447675" y="3939750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6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4196925"/>
            <a:ext cx="927803" cy="1823153"/>
          </a:xfrm>
          <a:prstGeom prst="rect">
            <a:avLst/>
          </a:prstGeom>
          <a:noFill/>
        </p:spPr>
      </p:pic>
      <p:cxnSp>
        <p:nvCxnSpPr>
          <p:cNvPr id="67" name="Straight Connector 66"/>
          <p:cNvCxnSpPr/>
          <p:nvPr/>
        </p:nvCxnSpPr>
        <p:spPr>
          <a:xfrm rot="10800000" flipV="1">
            <a:off x="3219451" y="4581525"/>
            <a:ext cx="2619375" cy="1085850"/>
          </a:xfrm>
          <a:prstGeom prst="line">
            <a:avLst/>
          </a:prstGeom>
          <a:ln w="254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5705475" y="4625550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b</a:t>
            </a:r>
            <a:endParaRPr lang="en-US" b="1" baseline="-25000" dirty="0">
              <a:solidFill>
                <a:srgbClr val="00B050"/>
              </a:solidFill>
              <a:latin typeface="Symbol" pitchFamily="18" charset="2"/>
            </a:endParaRPr>
          </a:p>
        </p:txBody>
      </p:sp>
      <p:sp>
        <p:nvSpPr>
          <p:cNvPr id="69" name="Arc 68"/>
          <p:cNvSpPr>
            <a:spLocks noChangeAspect="1"/>
          </p:cNvSpPr>
          <p:nvPr/>
        </p:nvSpPr>
        <p:spPr>
          <a:xfrm>
            <a:off x="3228974" y="3873074"/>
            <a:ext cx="2543161" cy="2543937"/>
          </a:xfrm>
          <a:prstGeom prst="arc">
            <a:avLst>
              <a:gd name="adj1" fmla="val 20259237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0" name="Group 69"/>
          <p:cNvGrpSpPr/>
          <p:nvPr/>
        </p:nvGrpSpPr>
        <p:grpSpPr>
          <a:xfrm rot="19757074">
            <a:off x="5881749" y="3892002"/>
            <a:ext cx="730311" cy="889866"/>
            <a:chOff x="6229350" y="4673175"/>
            <a:chExt cx="730311" cy="889866"/>
          </a:xfrm>
        </p:grpSpPr>
        <p:sp>
          <p:nvSpPr>
            <p:cNvPr id="71" name="TextBox 70"/>
            <p:cNvSpPr txBox="1"/>
            <p:nvPr/>
          </p:nvSpPr>
          <p:spPr>
            <a:xfrm>
              <a:off x="6457950" y="491909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4</a:t>
              </a:r>
              <a:endParaRPr lang="en-US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6455970" y="5193709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6</a:t>
              </a:r>
              <a:endParaRPr lang="en-US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229350" y="4930350"/>
              <a:ext cx="30168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2</a:t>
              </a:r>
              <a:endParaRPr lang="en-US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657975" y="492082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</a:t>
              </a:r>
              <a:endParaRPr lang="en-US" dirty="0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476999" y="4977975"/>
              <a:ext cx="257175" cy="26670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457950" y="467317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5</a:t>
              </a:r>
              <a:endParaRPr lang="en-US" dirty="0"/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5795159" y="5676405"/>
            <a:ext cx="17768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Note:  Side 3 not</a:t>
            </a:r>
          </a:p>
          <a:p>
            <a:r>
              <a:rPr lang="en-US" b="1" dirty="0" smtClean="0"/>
              <a:t>shown</a:t>
            </a:r>
            <a:endParaRPr lang="en-US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369786" y="4429125"/>
            <a:ext cx="144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View Looking Edge On to the Orbit Plane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Side 1 - Zenith-Facing Surface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877571" name="Picture 3"/>
          <p:cNvPicPr>
            <a:picLocks noChangeAspect="1" noChangeArrowheads="1"/>
          </p:cNvPicPr>
          <p:nvPr/>
        </p:nvPicPr>
        <p:blipFill>
          <a:blip r:embed="rId3" cstate="print"/>
          <a:srcRect l="739" t="847" r="1113" b="1338"/>
          <a:stretch>
            <a:fillRect/>
          </a:stretch>
        </p:blipFill>
        <p:spPr bwMode="auto">
          <a:xfrm>
            <a:off x="390525" y="2733675"/>
            <a:ext cx="4038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7572" name="Picture 4"/>
          <p:cNvPicPr>
            <a:picLocks noChangeAspect="1" noChangeArrowheads="1"/>
          </p:cNvPicPr>
          <p:nvPr/>
        </p:nvPicPr>
        <p:blipFill>
          <a:blip r:embed="rId4" cstate="print"/>
          <a:srcRect l="589" t="843" r="1263" b="1342"/>
          <a:stretch>
            <a:fillRect/>
          </a:stretch>
        </p:blipFill>
        <p:spPr bwMode="auto">
          <a:xfrm>
            <a:off x="4867275" y="2733675"/>
            <a:ext cx="4038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647532" y="5838825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 rot="16200000">
            <a:off x="3591493" y="4019550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-915017" y="4029075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170782" y="5829300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110040" y="2400300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0°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512494" y="2390775"/>
            <a:ext cx="105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+60°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zenith-facing plate "sees" only sunlight.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Side 2 - Nadir-Facing Surface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878595" name="Picture 3"/>
          <p:cNvPicPr>
            <a:picLocks noChangeAspect="1" noChangeArrowheads="1"/>
          </p:cNvPicPr>
          <p:nvPr/>
        </p:nvPicPr>
        <p:blipFill>
          <a:blip r:embed="rId3" cstate="print"/>
          <a:srcRect l="646" t="696" r="1195" b="1626"/>
          <a:stretch>
            <a:fillRect/>
          </a:stretch>
        </p:blipFill>
        <p:spPr bwMode="auto">
          <a:xfrm>
            <a:off x="428625" y="2771775"/>
            <a:ext cx="4041648" cy="3064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8596" name="Picture 4"/>
          <p:cNvPicPr>
            <a:picLocks noChangeAspect="1" noChangeArrowheads="1"/>
          </p:cNvPicPr>
          <p:nvPr/>
        </p:nvPicPr>
        <p:blipFill>
          <a:blip r:embed="rId4" cstate="print"/>
          <a:srcRect l="706" t="571" r="986" b="1476"/>
          <a:stretch>
            <a:fillRect/>
          </a:stretch>
        </p:blipFill>
        <p:spPr bwMode="auto">
          <a:xfrm>
            <a:off x="4886325" y="2771775"/>
            <a:ext cx="4041648" cy="3068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676107" y="5819775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3591493" y="4019550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-915017" y="4029075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227932" y="5829300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110040" y="2400300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0°</a:t>
            </a:r>
            <a:endParaRPr 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512494" y="2390775"/>
            <a:ext cx="105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+60°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nadir-facing plate experiences solar,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and planetary heating.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Side 2 - Nadir-Facing Surface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878597" name="Picture 5"/>
          <p:cNvPicPr>
            <a:picLocks noChangeAspect="1" noChangeArrowheads="1"/>
          </p:cNvPicPr>
          <p:nvPr/>
        </p:nvPicPr>
        <p:blipFill>
          <a:blip r:embed="rId3" cstate="print"/>
          <a:srcRect l="672" t="870" r="1480" b="1449"/>
          <a:stretch>
            <a:fillRect/>
          </a:stretch>
        </p:blipFill>
        <p:spPr bwMode="auto">
          <a:xfrm>
            <a:off x="2200275" y="2540143"/>
            <a:ext cx="4724400" cy="3593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16200000">
            <a:off x="856633" y="4191000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371057" y="6191250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this orbit, above |</a:t>
            </a:r>
            <a:r>
              <a:rPr lang="en-US" sz="2800" dirty="0" smtClean="0">
                <a:latin typeface="Symbol" pitchFamily="18" charset="2"/>
              </a:rPr>
              <a:t>b|</a:t>
            </a:r>
            <a:r>
              <a:rPr lang="en-US" sz="2800" dirty="0" smtClean="0"/>
              <a:t> = ~71</a:t>
            </a:r>
            <a:r>
              <a:rPr lang="en-US" sz="2800" dirty="0" smtClean="0">
                <a:latin typeface="Arial"/>
                <a:cs typeface="Arial"/>
              </a:rPr>
              <a:t>°, no eclipse is </a:t>
            </a:r>
            <a:r>
              <a:rPr lang="en-US" sz="2800" dirty="0" smtClean="0">
                <a:cs typeface="Arial"/>
              </a:rPr>
              <a:t>experienced</a:t>
            </a:r>
            <a:r>
              <a:rPr lang="en-US" sz="2800" dirty="0" smtClean="0"/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18899" y="2247900"/>
            <a:ext cx="105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+75°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Side 3 - Forward-Facing Surface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880643" name="Picture 3"/>
          <p:cNvPicPr>
            <a:picLocks noChangeAspect="1" noChangeArrowheads="1"/>
          </p:cNvPicPr>
          <p:nvPr/>
        </p:nvPicPr>
        <p:blipFill>
          <a:blip r:embed="rId3" cstate="print"/>
          <a:srcRect l="1418" t="990" r="1449" b="1605"/>
          <a:stretch>
            <a:fillRect/>
          </a:stretch>
        </p:blipFill>
        <p:spPr bwMode="auto">
          <a:xfrm>
            <a:off x="419100" y="2781300"/>
            <a:ext cx="4041648" cy="3088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44" name="Picture 4"/>
          <p:cNvPicPr>
            <a:picLocks noChangeAspect="1" noChangeArrowheads="1"/>
          </p:cNvPicPr>
          <p:nvPr/>
        </p:nvPicPr>
        <p:blipFill>
          <a:blip r:embed="rId4" cstate="print"/>
          <a:srcRect l="850" t="1131" r="1190" b="1116"/>
          <a:stretch>
            <a:fillRect/>
          </a:stretch>
        </p:blipFill>
        <p:spPr bwMode="auto">
          <a:xfrm>
            <a:off x="4895850" y="2828926"/>
            <a:ext cx="4041648" cy="307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676107" y="5819775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 rot="16200000">
            <a:off x="3591493" y="4019550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-915017" y="4029075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227932" y="5829300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110040" y="2400300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0°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512494" y="2390775"/>
            <a:ext cx="105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+60°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Solar flux phase is shifted due to orientation of surface;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Side 4 - Aft-Facing Surface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879619" name="Picture 3"/>
          <p:cNvPicPr>
            <a:picLocks noChangeAspect="1" noChangeArrowheads="1"/>
          </p:cNvPicPr>
          <p:nvPr/>
        </p:nvPicPr>
        <p:blipFill>
          <a:blip r:embed="rId3" cstate="print"/>
          <a:srcRect l="1575" t="1010" r="1241" b="1304"/>
          <a:stretch>
            <a:fillRect/>
          </a:stretch>
        </p:blipFill>
        <p:spPr bwMode="auto">
          <a:xfrm>
            <a:off x="4933950" y="2762250"/>
            <a:ext cx="4041648" cy="3095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9620" name="Picture 4"/>
          <p:cNvPicPr>
            <a:picLocks noChangeAspect="1" noChangeArrowheads="1"/>
          </p:cNvPicPr>
          <p:nvPr/>
        </p:nvPicPr>
        <p:blipFill>
          <a:blip r:embed="rId4" cstate="print"/>
          <a:srcRect l="905" t="807" r="901" b="1542"/>
          <a:stretch>
            <a:fillRect/>
          </a:stretch>
        </p:blipFill>
        <p:spPr bwMode="auto">
          <a:xfrm>
            <a:off x="409575" y="2790825"/>
            <a:ext cx="4041648" cy="306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676107" y="5819775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 rot="16200000">
            <a:off x="3591493" y="4019550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-915017" y="4029075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227932" y="5829300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110040" y="2400300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0°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512494" y="2390775"/>
            <a:ext cx="105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+60°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Solar flux phase is shifted again due to orientation of surface -- mirror image of Forward-Facing surface;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Side 5 - North-Facing Surface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881667" name="Picture 3"/>
          <p:cNvPicPr>
            <a:picLocks noChangeAspect="1" noChangeArrowheads="1"/>
          </p:cNvPicPr>
          <p:nvPr/>
        </p:nvPicPr>
        <p:blipFill>
          <a:blip r:embed="rId3" cstate="print"/>
          <a:srcRect l="639" t="677" r="1969" b="1486"/>
          <a:stretch>
            <a:fillRect/>
          </a:stretch>
        </p:blipFill>
        <p:spPr bwMode="auto">
          <a:xfrm>
            <a:off x="381000" y="2733675"/>
            <a:ext cx="4041648" cy="309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1668" name="Picture 4"/>
          <p:cNvPicPr>
            <a:picLocks noChangeAspect="1" noChangeArrowheads="1"/>
          </p:cNvPicPr>
          <p:nvPr/>
        </p:nvPicPr>
        <p:blipFill>
          <a:blip r:embed="rId4" cstate="print"/>
          <a:srcRect l="852" t="1191" r="1192" b="1560"/>
          <a:stretch>
            <a:fillRect/>
          </a:stretch>
        </p:blipFill>
        <p:spPr bwMode="auto">
          <a:xfrm>
            <a:off x="4905375" y="2771775"/>
            <a:ext cx="4041648" cy="3057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676107" y="5819775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3591493" y="4019550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 rot="16200000">
            <a:off x="-915017" y="4029075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27932" y="5829300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10040" y="2400300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0°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512494" y="2390775"/>
            <a:ext cx="105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+60°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At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= 0</a:t>
            </a:r>
            <a:r>
              <a:rPr lang="en-US" sz="2800" dirty="0" smtClean="0">
                <a:latin typeface="Arial"/>
                <a:cs typeface="Arial"/>
              </a:rPr>
              <a:t>°</a:t>
            </a:r>
            <a:r>
              <a:rPr lang="en-US" sz="2800" dirty="0" smtClean="0"/>
              <a:t>, surface is edge on to sun and solar flux is zero -- for </a:t>
            </a:r>
            <a:r>
              <a:rPr lang="en-US" sz="2800" i="1" dirty="0" smtClean="0"/>
              <a:t>negative</a:t>
            </a:r>
            <a:r>
              <a:rPr lang="en-US" sz="2800" dirty="0" smtClean="0"/>
              <a:t>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, solar flux is zero;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Side 6 - South-Facing Surface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882691" name="Picture 3"/>
          <p:cNvPicPr>
            <a:picLocks noChangeAspect="1" noChangeArrowheads="1"/>
          </p:cNvPicPr>
          <p:nvPr/>
        </p:nvPicPr>
        <p:blipFill>
          <a:blip r:embed="rId3" cstate="print"/>
          <a:srcRect l="911" t="606" r="876" b="1724"/>
          <a:stretch>
            <a:fillRect/>
          </a:stretch>
        </p:blipFill>
        <p:spPr bwMode="auto">
          <a:xfrm>
            <a:off x="409575" y="2790825"/>
            <a:ext cx="4041648" cy="3062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2692" name="Picture 4"/>
          <p:cNvPicPr>
            <a:picLocks noChangeAspect="1" noChangeArrowheads="1"/>
          </p:cNvPicPr>
          <p:nvPr/>
        </p:nvPicPr>
        <p:blipFill>
          <a:blip r:embed="rId4" cstate="print"/>
          <a:srcRect l="1081" t="893" r="1441" b="1748"/>
          <a:stretch>
            <a:fillRect/>
          </a:stretch>
        </p:blipFill>
        <p:spPr bwMode="auto">
          <a:xfrm>
            <a:off x="4876800" y="2781301"/>
            <a:ext cx="4041648" cy="3076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676107" y="5819775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 rot="16200000">
            <a:off x="3591493" y="4019550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-915017" y="4029075"/>
            <a:ext cx="2385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Incident Heating Flux (W/m</a:t>
            </a:r>
            <a:r>
              <a:rPr lang="en-US" sz="1400" b="1" baseline="30000" dirty="0" smtClean="0"/>
              <a:t>2</a:t>
            </a:r>
            <a:r>
              <a:rPr lang="en-US" sz="1400" b="1" dirty="0" smtClean="0"/>
              <a:t>)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227932" y="5829300"/>
            <a:ext cx="271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 Angle from Solar Noon, </a:t>
            </a:r>
            <a:r>
              <a:rPr lang="en-US" sz="1400" b="1" dirty="0" smtClean="0">
                <a:latin typeface="Symbol" pitchFamily="18" charset="2"/>
              </a:rPr>
              <a:t>q</a:t>
            </a:r>
            <a:r>
              <a:rPr lang="en-US" sz="1400" b="1" dirty="0" smtClean="0"/>
              <a:t> (</a:t>
            </a:r>
            <a:r>
              <a:rPr lang="en-US" sz="1400" b="1" dirty="0" smtClean="0">
                <a:latin typeface="Arial"/>
                <a:cs typeface="Arial"/>
              </a:rPr>
              <a:t>°)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110040" y="2400300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0°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541348" y="2390775"/>
            <a:ext cx="1000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  <a:cs typeface="Arial"/>
              </a:rPr>
              <a:t>b</a:t>
            </a:r>
            <a:r>
              <a:rPr lang="en-US" b="1" dirty="0" smtClean="0">
                <a:latin typeface="Arial"/>
                <a:cs typeface="Arial"/>
              </a:rPr>
              <a:t> = -60°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At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= 0</a:t>
            </a:r>
            <a:r>
              <a:rPr lang="en-US" sz="2800" dirty="0" smtClean="0">
                <a:latin typeface="Arial"/>
                <a:cs typeface="Arial"/>
              </a:rPr>
              <a:t>°</a:t>
            </a:r>
            <a:r>
              <a:rPr lang="en-US" sz="2800" dirty="0" smtClean="0"/>
              <a:t>,  the surface is edge on to sun and solar flux is zero -- for </a:t>
            </a:r>
            <a:r>
              <a:rPr lang="en-US" sz="2800" i="1" dirty="0" smtClean="0"/>
              <a:t>positive</a:t>
            </a:r>
            <a:r>
              <a:rPr lang="en-US" sz="2800" dirty="0" smtClean="0"/>
              <a:t>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, solar flux is zero;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92532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Other Heating Environments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Other Heating Environments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We’ve focused our attention on solar,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and planetary heating and the consequences of beta angle.  </a:t>
            </a:r>
          </a:p>
          <a:p>
            <a:endParaRPr lang="en-US" sz="2800" dirty="0" smtClean="0"/>
          </a:p>
          <a:p>
            <a:r>
              <a:rPr lang="en-US" sz="2800" dirty="0" smtClean="0"/>
              <a:t>We're going to turn briefly to other heating environments a spacecraft may experience:</a:t>
            </a:r>
          </a:p>
          <a:p>
            <a:endParaRPr lang="en-US" sz="2800" dirty="0" smtClean="0"/>
          </a:p>
          <a:p>
            <a:r>
              <a:rPr lang="en-US" sz="2800" dirty="0" smtClean="0"/>
              <a:t>	free molecular heating; </a:t>
            </a:r>
          </a:p>
          <a:p>
            <a:r>
              <a:rPr lang="en-US" sz="2800" dirty="0" smtClean="0"/>
              <a:t>	charged particle heating. </a:t>
            </a:r>
          </a:p>
        </p:txBody>
      </p:sp>
      <p:sp>
        <p:nvSpPr>
          <p:cNvPr id="4997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9717" name="Rectangle 5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971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9720" name="Rectangle 8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9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9587" name="Rectangle 3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95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9590" name="Rectangle 6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(Refs. 11 and 12)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define the Stanton number, St to be: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</a:t>
            </a:r>
            <a:r>
              <a:rPr lang="en-US" sz="2800" dirty="0" err="1" smtClean="0"/>
              <a:t>q</a:t>
            </a:r>
            <a:r>
              <a:rPr lang="en-US" sz="2800" baseline="-25000" dirty="0" err="1" smtClean="0"/>
              <a:t>w</a:t>
            </a:r>
            <a:r>
              <a:rPr lang="en-US" sz="2800" dirty="0" smtClean="0"/>
              <a:t> is the convective heat flux, </a:t>
            </a:r>
            <a:r>
              <a:rPr lang="en-US" sz="2800" dirty="0" smtClean="0">
                <a:latin typeface="Symbol" pitchFamily="18" charset="2"/>
              </a:rPr>
              <a:t>r</a:t>
            </a:r>
            <a:r>
              <a:rPr lang="en-US" sz="2800" baseline="-25000" dirty="0" smtClean="0"/>
              <a:t>e</a:t>
            </a:r>
            <a:r>
              <a:rPr lang="en-US" sz="2800" dirty="0" smtClean="0"/>
              <a:t> is the flow density at the edge of the boundary layer, </a:t>
            </a:r>
            <a:r>
              <a:rPr lang="en-US" sz="2800" dirty="0" err="1" smtClean="0"/>
              <a:t>u</a:t>
            </a:r>
            <a:r>
              <a:rPr lang="en-US" sz="2800" baseline="-25000" dirty="0" err="1" smtClean="0"/>
              <a:t>e</a:t>
            </a:r>
            <a:r>
              <a:rPr lang="en-US" sz="2800" dirty="0" smtClean="0"/>
              <a:t> is the flow velocity at the edge of the boundary layer, h</a:t>
            </a:r>
            <a:r>
              <a:rPr lang="en-US" sz="2800" baseline="-25000" dirty="0" smtClean="0"/>
              <a:t>aw</a:t>
            </a:r>
            <a:r>
              <a:rPr lang="en-US" sz="2800" dirty="0" smtClean="0"/>
              <a:t> is the enthalpy at the wall assuming an adiabatic wall temperature and h</a:t>
            </a:r>
            <a:r>
              <a:rPr lang="en-US" sz="2800" baseline="-25000" dirty="0" smtClean="0"/>
              <a:t>w</a:t>
            </a:r>
            <a:r>
              <a:rPr lang="en-US" sz="2800" dirty="0" smtClean="0"/>
              <a:t> is the enthalpy at the wall assuming the actual wall temperature.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85950" y="306705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8538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8537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09875" y="2066925"/>
            <a:ext cx="3238500" cy="933450"/>
          </a:xfrm>
          <a:prstGeom prst="rect">
            <a:avLst/>
          </a:prstGeom>
          <a:noFill/>
        </p:spPr>
      </p:pic>
      <p:sp>
        <p:nvSpPr>
          <p:cNvPr id="485381" name="Rectangle 5"/>
          <p:cNvSpPr>
            <a:spLocks noChangeArrowheads="1"/>
          </p:cNvSpPr>
          <p:nvPr/>
        </p:nvSpPr>
        <p:spPr bwMode="auto">
          <a:xfrm>
            <a:off x="0" y="1390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(Ref. 11)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St can be thought of is the efficiency of heat transfer from the flow field to a surface;</a:t>
            </a:r>
          </a:p>
          <a:p>
            <a:endParaRPr lang="en-US" sz="2800" dirty="0" smtClean="0"/>
          </a:p>
          <a:p>
            <a:r>
              <a:rPr lang="en-US" sz="2800" dirty="0" smtClean="0"/>
              <a:t>The numerator is the actual heating applied while the denominator is the total available convective energy;</a:t>
            </a:r>
          </a:p>
          <a:p>
            <a:endParaRPr lang="en-US" sz="2800" dirty="0" smtClean="0"/>
          </a:p>
          <a:p>
            <a:r>
              <a:rPr lang="en-US" sz="2800" dirty="0" smtClean="0"/>
              <a:t>From this definition, we see that: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4925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2548" name="Rectangle 4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10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1091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6700" y="5295900"/>
            <a:ext cx="1000125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(Ref. 11)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rearrange our equation for St to solve for the surface convective heating flux: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We assume that: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This is true for a calorically perfect gas (i.e., C</a:t>
            </a:r>
            <a:r>
              <a:rPr lang="en-US" sz="2800" baseline="-25000" dirty="0" smtClean="0"/>
              <a:t>p</a:t>
            </a:r>
            <a:r>
              <a:rPr lang="en-US" sz="2800" dirty="0" smtClean="0"/>
              <a:t> and </a:t>
            </a:r>
            <a:r>
              <a:rPr lang="en-US" sz="2800" dirty="0" err="1" smtClean="0"/>
              <a:t>C</a:t>
            </a:r>
            <a:r>
              <a:rPr lang="en-US" sz="2800" baseline="-25000" dirty="0" err="1" smtClean="0"/>
              <a:t>v</a:t>
            </a:r>
            <a:r>
              <a:rPr lang="en-US" sz="2800" dirty="0" smtClean="0"/>
              <a:t> are functions of T only) and may be true for a thermally perfect gas (C</a:t>
            </a:r>
            <a:r>
              <a:rPr lang="en-US" sz="2800" baseline="-25000" dirty="0" smtClean="0"/>
              <a:t>p</a:t>
            </a:r>
            <a:r>
              <a:rPr lang="en-US" sz="2800" dirty="0" smtClean="0"/>
              <a:t> and </a:t>
            </a:r>
            <a:r>
              <a:rPr lang="en-US" sz="2800" dirty="0" err="1" smtClean="0"/>
              <a:t>C</a:t>
            </a:r>
            <a:r>
              <a:rPr lang="en-US" sz="2800" baseline="-25000" dirty="0" err="1" smtClean="0"/>
              <a:t>v</a:t>
            </a:r>
            <a:r>
              <a:rPr lang="en-US" sz="2800" dirty="0" smtClean="0"/>
              <a:t> are constant) assuming C</a:t>
            </a:r>
            <a:r>
              <a:rPr lang="en-US" sz="2800" baseline="-25000" dirty="0" smtClean="0"/>
              <a:t>p</a:t>
            </a:r>
            <a:r>
              <a:rPr lang="en-US" sz="2800" dirty="0" smtClean="0"/>
              <a:t> is a function of T only.</a:t>
            </a:r>
          </a:p>
        </p:txBody>
      </p:sp>
      <p:sp>
        <p:nvSpPr>
          <p:cNvPr id="4925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2548" name="Rectangle 4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3200" y="2581275"/>
            <a:ext cx="3657600" cy="476250"/>
          </a:xfrm>
          <a:prstGeom prst="rect">
            <a:avLst/>
          </a:prstGeom>
          <a:noFill/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2875" y="3743325"/>
            <a:ext cx="1247775" cy="523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(Ref. 11)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From this, we can say that: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a high energy flow field, it is reasonable to assume that: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and this implies: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48640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640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8640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6409" name="Rectangle 9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00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4006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62375" y="2171700"/>
            <a:ext cx="1647825" cy="523875"/>
          </a:xfrm>
          <a:prstGeom prst="rect">
            <a:avLst/>
          </a:prstGeom>
          <a:noFill/>
        </p:spPr>
      </p:pic>
      <p:sp>
        <p:nvSpPr>
          <p:cNvPr id="1240067" name="Rectangle 3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006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4006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48100" y="3781425"/>
            <a:ext cx="1457325" cy="476250"/>
          </a:xfrm>
          <a:prstGeom prst="rect">
            <a:avLst/>
          </a:prstGeom>
          <a:noFill/>
        </p:spPr>
      </p:pic>
      <p:sp>
        <p:nvSpPr>
          <p:cNvPr id="1240070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007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40071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0" y="5276850"/>
            <a:ext cx="1524000" cy="476250"/>
          </a:xfrm>
          <a:prstGeom prst="rect">
            <a:avLst/>
          </a:prstGeom>
          <a:noFill/>
        </p:spPr>
      </p:pic>
      <p:sp>
        <p:nvSpPr>
          <p:cNvPr id="124007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(Ref. 11)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With this information, we can further simplify our expression for the convective heating flux at the wall: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But, this equation can be simplified even further because if viscous effects are ignored: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48640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86404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475" y="3067050"/>
            <a:ext cx="2514600" cy="476250"/>
          </a:xfrm>
          <a:prstGeom prst="rect">
            <a:avLst/>
          </a:prstGeom>
          <a:noFill/>
        </p:spPr>
      </p:pic>
      <p:sp>
        <p:nvSpPr>
          <p:cNvPr id="48640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8640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6409" name="Rectangle 9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43350" y="5162550"/>
            <a:ext cx="1238250" cy="476250"/>
          </a:xfrm>
          <a:prstGeom prst="rect">
            <a:avLst/>
          </a:prstGeom>
          <a:noFill/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43350" y="5629275"/>
            <a:ext cx="1276350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(Ref. 11)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12395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Our expression becomes: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Also,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so...</a:t>
            </a:r>
          </a:p>
        </p:txBody>
      </p:sp>
      <p:sp>
        <p:nvSpPr>
          <p:cNvPr id="50176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67" name="Rectangle 7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0176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70" name="Rectangle 10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01772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1" name="Picture 1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0" y="1790700"/>
            <a:ext cx="2686050" cy="476250"/>
          </a:xfrm>
          <a:prstGeom prst="rect">
            <a:avLst/>
          </a:prstGeom>
          <a:noFill/>
        </p:spPr>
      </p:pic>
      <p:sp>
        <p:nvSpPr>
          <p:cNvPr id="501773" name="Rectangle 1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01775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4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62275" y="3162300"/>
            <a:ext cx="3248025" cy="476250"/>
          </a:xfrm>
          <a:prstGeom prst="rect">
            <a:avLst/>
          </a:prstGeom>
          <a:noFill/>
        </p:spPr>
      </p:pic>
      <p:sp>
        <p:nvSpPr>
          <p:cNvPr id="501776" name="Rectangle 1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01778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7" name="Picture 1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4276725"/>
            <a:ext cx="2466975" cy="476250"/>
          </a:xfrm>
          <a:prstGeom prst="rect">
            <a:avLst/>
          </a:prstGeom>
          <a:noFill/>
        </p:spPr>
      </p:pic>
      <p:sp>
        <p:nvSpPr>
          <p:cNvPr id="501779" name="Rectangle 1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(Ref. 11)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By definition,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But for high velocity flows,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because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50074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0741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81375" y="1905000"/>
            <a:ext cx="2400300" cy="857250"/>
          </a:xfrm>
          <a:prstGeom prst="rect">
            <a:avLst/>
          </a:prstGeom>
          <a:noFill/>
        </p:spPr>
      </p:pic>
      <p:sp>
        <p:nvSpPr>
          <p:cNvPr id="500743" name="Rectangle 7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0074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0744" name="Picture 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3914775"/>
            <a:ext cx="1666875" cy="857250"/>
          </a:xfrm>
          <a:prstGeom prst="rect">
            <a:avLst/>
          </a:prstGeom>
          <a:noFill/>
        </p:spPr>
      </p:pic>
      <p:sp>
        <p:nvSpPr>
          <p:cNvPr id="500746" name="Rectangle 10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00748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0747" name="Picture 1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5695950"/>
            <a:ext cx="1685925" cy="523875"/>
          </a:xfrm>
          <a:prstGeom prst="rect">
            <a:avLst/>
          </a:prstGeom>
          <a:noFill/>
        </p:spPr>
      </p:pic>
      <p:sp>
        <p:nvSpPr>
          <p:cNvPr id="500749" name="Rectangle 13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(Ref. 11)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</a:t>
            </a:r>
            <a:r>
              <a:rPr lang="en-US" sz="2800" baseline="-25000" dirty="0" smtClean="0">
                <a:sym typeface="Symbol"/>
              </a:rPr>
              <a:t></a:t>
            </a:r>
            <a:r>
              <a:rPr lang="en-US" sz="2800" dirty="0" smtClean="0">
                <a:sym typeface="Symbol"/>
              </a:rPr>
              <a:t> is typically low.  The expression becomes: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maximum heating, St = 1.0 and the expression becomes:</a:t>
            </a:r>
          </a:p>
          <a:p>
            <a:endParaRPr lang="en-US" sz="2800" baseline="-25000" dirty="0" smtClean="0"/>
          </a:p>
          <a:p>
            <a:endParaRPr lang="en-US" sz="2800" baseline="-25000" dirty="0" smtClean="0"/>
          </a:p>
          <a:p>
            <a:endParaRPr lang="en-US" sz="2800" baseline="-25000" dirty="0" smtClean="0"/>
          </a:p>
          <a:p>
            <a:endParaRPr lang="en-US" sz="2800" dirty="0" smtClean="0"/>
          </a:p>
          <a:p>
            <a:r>
              <a:rPr lang="en-US" sz="2800" dirty="0" smtClean="0"/>
              <a:t>which is our desired result.</a:t>
            </a:r>
            <a:endParaRPr lang="en-US" sz="2800" baseline="-25000" dirty="0" smtClean="0"/>
          </a:p>
          <a:p>
            <a:endParaRPr lang="en-US" sz="2800" dirty="0" smtClean="0"/>
          </a:p>
        </p:txBody>
      </p:sp>
      <p:sp>
        <p:nvSpPr>
          <p:cNvPr id="4997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997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50" y="2076450"/>
            <a:ext cx="2876550" cy="857250"/>
          </a:xfrm>
          <a:prstGeom prst="rect">
            <a:avLst/>
          </a:prstGeom>
          <a:noFill/>
        </p:spPr>
      </p:pic>
      <p:sp>
        <p:nvSpPr>
          <p:cNvPr id="499717" name="Rectangle 5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971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99718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2350" y="4162425"/>
            <a:ext cx="2019300" cy="857250"/>
          </a:xfrm>
          <a:prstGeom prst="rect">
            <a:avLst/>
          </a:prstGeom>
          <a:noFill/>
        </p:spPr>
      </p:pic>
      <p:sp>
        <p:nvSpPr>
          <p:cNvPr id="499720" name="Rectangle 8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and Density Dispersions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Ref. 12 describes a methodology to calculate free molecular heating using dispersed density, </a:t>
            </a:r>
            <a:r>
              <a:rPr lang="en-US" sz="2800" dirty="0" err="1" smtClean="0">
                <a:latin typeface="Symbol" pitchFamily="18" charset="2"/>
              </a:rPr>
              <a:t>r</a:t>
            </a:r>
            <a:r>
              <a:rPr lang="en-US" sz="2800" baseline="-25000" dirty="0" err="1" smtClean="0"/>
              <a:t>disp</a:t>
            </a:r>
            <a:r>
              <a:rPr lang="en-US" sz="2800" dirty="0" smtClean="0"/>
              <a:t>:</a:t>
            </a:r>
            <a:endParaRPr lang="en-US" sz="2800" dirty="0" smtClean="0">
              <a:sym typeface="Symbol"/>
            </a:endParaRP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 dispersed density may be calculated from: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K is a density dispersion factor, affected by numerous factors but most notably solar activity, and </a:t>
            </a:r>
            <a:r>
              <a:rPr lang="en-US" sz="2800" dirty="0" smtClean="0">
                <a:latin typeface="Symbol" pitchFamily="18" charset="2"/>
              </a:rPr>
              <a:t>r</a:t>
            </a:r>
            <a:r>
              <a:rPr lang="en-US" sz="2800" baseline="-25000" dirty="0" smtClean="0"/>
              <a:t>76</a:t>
            </a:r>
            <a:r>
              <a:rPr lang="en-US" sz="2800" dirty="0" smtClean="0"/>
              <a:t> is the U.S. Standard 1976 density.</a:t>
            </a:r>
          </a:p>
        </p:txBody>
      </p:sp>
      <p:sp>
        <p:nvSpPr>
          <p:cNvPr id="4997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9717" name="Rectangle 5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971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9720" name="Rectangle 8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9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1958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0450" y="2571750"/>
            <a:ext cx="2324100" cy="857250"/>
          </a:xfrm>
          <a:prstGeom prst="rect">
            <a:avLst/>
          </a:prstGeom>
          <a:noFill/>
        </p:spPr>
      </p:pic>
      <p:sp>
        <p:nvSpPr>
          <p:cNvPr id="1219587" name="Rectangle 3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95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1958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76675" y="4314825"/>
            <a:ext cx="1962150" cy="523875"/>
          </a:xfrm>
          <a:prstGeom prst="rect">
            <a:avLst/>
          </a:prstGeom>
          <a:noFill/>
        </p:spPr>
      </p:pic>
      <p:sp>
        <p:nvSpPr>
          <p:cNvPr id="1219590" name="Rectangle 6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Free Molecular Heating and Density Dispersions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K factors were developed to disperse nominal densities for different altitudes and times in the solar cycle;</a:t>
            </a:r>
          </a:p>
          <a:p>
            <a:endParaRPr lang="en-US" sz="2800" dirty="0" smtClean="0"/>
          </a:p>
          <a:p>
            <a:r>
              <a:rPr lang="en-US" sz="2800" dirty="0" smtClean="0"/>
              <a:t>The strategy is to calculate a 3-sigma dispersed density. (Ref. 13)</a:t>
            </a:r>
          </a:p>
        </p:txBody>
      </p:sp>
      <p:sp>
        <p:nvSpPr>
          <p:cNvPr id="4997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9717" name="Rectangle 5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971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9720" name="Rectangle 8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9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9587" name="Rectangle 3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95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9590" name="Rectangle 6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Charged Particle Heating (Ref. 14)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Charged particle heating must be considered in the design of a system operating at cryogenic temperatures;</a:t>
            </a:r>
          </a:p>
          <a:p>
            <a:endParaRPr lang="en-US" sz="2800" dirty="0" smtClean="0"/>
          </a:p>
          <a:p>
            <a:r>
              <a:rPr lang="en-US" sz="2800" dirty="0" smtClean="0"/>
              <a:t>Focus is to calculate the energy dissipation of charged particles as they pass through an absorbing medium;</a:t>
            </a:r>
          </a:p>
          <a:p>
            <a:endParaRPr lang="en-US" sz="2800" dirty="0" smtClean="0"/>
          </a:p>
          <a:p>
            <a:r>
              <a:rPr lang="en-US" sz="2800" dirty="0" smtClean="0"/>
              <a:t>The volumetric heating created as a result through interaction with absorbing medium must be factored into the overall heat transfer calculation.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Charged Particle Heating (Ref. 15)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8" name="Picture 7" descr="vanallen1.jpg"/>
          <p:cNvPicPr>
            <a:picLocks noChangeAspect="1"/>
          </p:cNvPicPr>
          <p:nvPr/>
        </p:nvPicPr>
        <p:blipFill>
          <a:blip r:embed="rId2" cstate="print"/>
          <a:srcRect t="2204" b="1071"/>
          <a:stretch>
            <a:fillRect/>
          </a:stretch>
        </p:blipFill>
        <p:spPr>
          <a:xfrm>
            <a:off x="1613073" y="1571624"/>
            <a:ext cx="5940251" cy="42957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57947" y="5927873"/>
            <a:ext cx="3455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Van Allen Radiation Belts</a:t>
            </a:r>
          </a:p>
          <a:p>
            <a:pPr algn="ctr"/>
            <a:r>
              <a:rPr lang="en-US" b="1" dirty="0" smtClean="0"/>
              <a:t>(NASA Image)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Charged Particle Heating (Ref. 13)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38201" y="1447800"/>
            <a:ext cx="7772399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Volumetric heating may be calculated as follows: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Where...</a:t>
            </a:r>
          </a:p>
          <a:p>
            <a:endParaRPr lang="en-US" sz="2800" dirty="0" smtClean="0"/>
          </a:p>
          <a:p>
            <a:r>
              <a:rPr lang="en-US" sz="2800" dirty="0" smtClean="0"/>
              <a:t>		</a:t>
            </a:r>
            <a:r>
              <a:rPr lang="en-US" sz="2000" dirty="0" smtClean="0"/>
              <a:t>is the "stopping power"</a:t>
            </a:r>
          </a:p>
          <a:p>
            <a:endParaRPr lang="en-US" sz="2000" dirty="0" smtClean="0"/>
          </a:p>
          <a:p>
            <a:r>
              <a:rPr lang="en-US" sz="2000" dirty="0" smtClean="0"/>
              <a:t>		is the particle energy</a:t>
            </a:r>
          </a:p>
          <a:p>
            <a:endParaRPr lang="en-US" sz="2000" dirty="0" smtClean="0"/>
          </a:p>
          <a:p>
            <a:r>
              <a:rPr lang="en-US" sz="2000" dirty="0" smtClean="0"/>
              <a:t>		is the penetration depth</a:t>
            </a:r>
          </a:p>
          <a:p>
            <a:endParaRPr lang="en-US" sz="2000" dirty="0" smtClean="0"/>
          </a:p>
          <a:p>
            <a:r>
              <a:rPr lang="en-US" sz="2000" dirty="0" smtClean="0"/>
              <a:t>		is the particle flux.</a:t>
            </a:r>
          </a:p>
        </p:txBody>
      </p:sp>
      <p:sp>
        <p:nvSpPr>
          <p:cNvPr id="1219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95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958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959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959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959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28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2899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29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32900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05100" y="2066925"/>
            <a:ext cx="3771900" cy="1171575"/>
          </a:xfrm>
          <a:prstGeom prst="rect">
            <a:avLst/>
          </a:prstGeom>
          <a:noFill/>
        </p:spPr>
      </p:pic>
      <p:sp>
        <p:nvSpPr>
          <p:cNvPr id="1232902" name="Rectangle 6"/>
          <p:cNvSpPr>
            <a:spLocks noChangeArrowheads="1"/>
          </p:cNvSpPr>
          <p:nvPr/>
        </p:nvSpPr>
        <p:spPr bwMode="auto">
          <a:xfrm>
            <a:off x="0" y="1628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4417" y="4038600"/>
            <a:ext cx="600658" cy="571500"/>
          </a:xfrm>
          <a:prstGeom prst="rect">
            <a:avLst/>
          </a:prstGeom>
          <a:noFill/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19337" y="4800599"/>
            <a:ext cx="185738" cy="371475"/>
          </a:xfrm>
          <a:prstGeom prst="rect">
            <a:avLst/>
          </a:prstGeom>
          <a:noFill/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85059" y="5410199"/>
            <a:ext cx="120015" cy="333375"/>
          </a:xfrm>
          <a:prstGeom prst="rect">
            <a:avLst/>
          </a:prstGeom>
          <a:noFill/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250" y="5985375"/>
            <a:ext cx="885825" cy="34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Concluding Remarks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Overview of radiation heat transfer, the solar and infrared spectra;</a:t>
            </a:r>
          </a:p>
          <a:p>
            <a:endParaRPr lang="en-US" sz="2800" dirty="0" smtClean="0"/>
          </a:p>
          <a:p>
            <a:r>
              <a:rPr lang="en-US" sz="2800" dirty="0" smtClean="0"/>
              <a:t>Derived expressions for solar,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and planetary heating fluxes;</a:t>
            </a:r>
          </a:p>
          <a:p>
            <a:endParaRPr lang="en-US" sz="2800" dirty="0" smtClean="0"/>
          </a:p>
          <a:p>
            <a:r>
              <a:rPr lang="en-US" sz="2800" dirty="0" smtClean="0"/>
              <a:t>Derived an expression for the beta angle and investigated the effect beta has on orbit environment heating;</a:t>
            </a:r>
          </a:p>
          <a:p>
            <a:endParaRPr lang="en-US" sz="2800" dirty="0" smtClean="0"/>
          </a:p>
          <a:p>
            <a:r>
              <a:rPr lang="en-US" sz="2800" dirty="0" smtClean="0"/>
              <a:t>Explored free molecular heating and charged particle heating phenomena.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Acknowledgements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Special acknowledgement is given to JSC/Mr. Brian Anderson for his development and derivation of the free molecular heating lesson content.</a:t>
            </a:r>
          </a:p>
          <a:p>
            <a:endParaRPr lang="en-US" sz="2800" dirty="0" smtClean="0"/>
          </a:p>
          <a:p>
            <a:r>
              <a:rPr lang="en-US" sz="2800" dirty="0" smtClean="0"/>
              <a:t>This author is grateful to the NESC Passive Thermal Technical Discipline Team (TDT) for their contributions and technical review of this lesson.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References/Credits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8578" y="1447800"/>
            <a:ext cx="805061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1)  </a:t>
            </a:r>
            <a:r>
              <a:rPr lang="en-US" dirty="0" err="1" smtClean="0"/>
              <a:t>Tipler</a:t>
            </a:r>
            <a:r>
              <a:rPr lang="en-US" dirty="0" smtClean="0"/>
              <a:t>, P. A., Modern Physics, New York, Worth Publishers, Inc., 1978.</a:t>
            </a:r>
          </a:p>
          <a:p>
            <a:endParaRPr lang="en-US" dirty="0" smtClean="0"/>
          </a:p>
          <a:p>
            <a:r>
              <a:rPr lang="en-US" dirty="0" smtClean="0"/>
              <a:t>2)  National Renewable Energy Center, Renewable Resource Data Center, http://rredc.nrel.gov/solar/spectra/am0/wehrli1985.html.</a:t>
            </a:r>
          </a:p>
          <a:p>
            <a:endParaRPr lang="en-US" dirty="0" smtClean="0"/>
          </a:p>
          <a:p>
            <a:r>
              <a:rPr lang="en-US" dirty="0" smtClean="0"/>
              <a:t>3) Ungar, E. K., Slat Heater Boxes for Control of Thermal Environments in Thermal/Vacuum Testing, SAE 1999-01-2135, 1999.</a:t>
            </a:r>
          </a:p>
          <a:p>
            <a:endParaRPr lang="en-US" dirty="0" smtClean="0"/>
          </a:p>
          <a:p>
            <a:r>
              <a:rPr lang="en-US" dirty="0" smtClean="0"/>
              <a:t>4) National Space Science Data Center (NSSDC)</a:t>
            </a:r>
          </a:p>
          <a:p>
            <a:r>
              <a:rPr lang="en-US" dirty="0" smtClean="0"/>
              <a:t>http://nssdc.gsfc.nasa.gov/planetary/factsheet/earthfact.html.</a:t>
            </a:r>
          </a:p>
          <a:p>
            <a:endParaRPr lang="en-US" dirty="0" smtClean="0"/>
          </a:p>
          <a:p>
            <a:r>
              <a:rPr lang="en-US" dirty="0" smtClean="0"/>
              <a:t>5) Ballinger, J. C., </a:t>
            </a:r>
            <a:r>
              <a:rPr lang="en-US" dirty="0" err="1" smtClean="0"/>
              <a:t>Elizalde</a:t>
            </a:r>
            <a:r>
              <a:rPr lang="en-US" dirty="0" smtClean="0"/>
              <a:t>, J. C., Garcia-Varela, R. M., and Christiansen, E. H.,</a:t>
            </a:r>
          </a:p>
          <a:p>
            <a:r>
              <a:rPr lang="en-US" dirty="0" smtClean="0"/>
              <a:t>Environmental Control of Space Vehicles, Part II, Thermal Environment of Space, </a:t>
            </a:r>
            <a:r>
              <a:rPr lang="en-US" dirty="0" err="1" smtClean="0"/>
              <a:t>Convair</a:t>
            </a:r>
            <a:r>
              <a:rPr lang="en-US" dirty="0" smtClean="0"/>
              <a:t>, ERR-AN-016, 1960.</a:t>
            </a:r>
          </a:p>
          <a:p>
            <a:endParaRPr lang="en-US" dirty="0" smtClean="0"/>
          </a:p>
          <a:p>
            <a:r>
              <a:rPr lang="en-US" dirty="0" smtClean="0"/>
              <a:t>6)  Anderson, B. J., Justus, C. G., </a:t>
            </a:r>
            <a:r>
              <a:rPr lang="en-US" dirty="0" err="1" smtClean="0"/>
              <a:t>Batts</a:t>
            </a:r>
            <a:r>
              <a:rPr lang="en-US" dirty="0" smtClean="0"/>
              <a:t>, G. W., Guidelines for the Selection of Near-Earth Thermal Environment Parameters for Spacecraft Design, NASA/TM-2001-211221, 2001.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References/Credits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8577" y="1428750"/>
            <a:ext cx="822584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7) The Earth Radiation Budget Experiment, http://asd-www.larc.nasa.gov/erbe/components2.gif.</a:t>
            </a:r>
          </a:p>
          <a:p>
            <a:endParaRPr lang="en-US" dirty="0" smtClean="0"/>
          </a:p>
          <a:p>
            <a:r>
              <a:rPr lang="en-US" dirty="0" smtClean="0"/>
              <a:t>8)  The Earth Radiation Budget Experiment, http://asd-www.larc.nasa.gov/erbe/erbssat.gif.</a:t>
            </a:r>
          </a:p>
          <a:p>
            <a:endParaRPr lang="en-US" dirty="0" smtClean="0"/>
          </a:p>
          <a:p>
            <a:r>
              <a:rPr lang="en-US" dirty="0" smtClean="0"/>
              <a:t>9)  Space Station Program Natural Environment Definition for Design, SSP 30425 Revision B, February 8, 1994.</a:t>
            </a:r>
          </a:p>
          <a:p>
            <a:endParaRPr lang="en-US" dirty="0" smtClean="0"/>
          </a:p>
          <a:p>
            <a:r>
              <a:rPr lang="en-US" dirty="0" smtClean="0"/>
              <a:t>10)  Russian Segment Specification, International Space Station Program, SSP 41163G, October 9, 1999.</a:t>
            </a:r>
          </a:p>
          <a:p>
            <a:endParaRPr lang="en-US" dirty="0" smtClean="0"/>
          </a:p>
          <a:p>
            <a:r>
              <a:rPr lang="en-US" dirty="0" smtClean="0"/>
              <a:t>11)  Anderson, B. P., fmh-derivation.pdf, March 31, 2011.</a:t>
            </a:r>
          </a:p>
          <a:p>
            <a:endParaRPr lang="en-US" dirty="0" smtClean="0"/>
          </a:p>
          <a:p>
            <a:r>
              <a:rPr lang="en-US" dirty="0" smtClean="0"/>
              <a:t>12) </a:t>
            </a:r>
            <a:r>
              <a:rPr lang="en-US" dirty="0" err="1" smtClean="0"/>
              <a:t>Heiser</a:t>
            </a:r>
            <a:r>
              <a:rPr lang="en-US" dirty="0" smtClean="0"/>
              <a:t>, W., Pratt, D., Hypersonic </a:t>
            </a:r>
            <a:r>
              <a:rPr lang="en-US" dirty="0" err="1" smtClean="0"/>
              <a:t>Airbreathing</a:t>
            </a:r>
            <a:r>
              <a:rPr lang="en-US" dirty="0" smtClean="0"/>
              <a:t> Propulsion, American Institute of Aeronautics and Astronautics, Washington, D.C., 1994.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References/Credits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8577" y="1428750"/>
            <a:ext cx="822584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13)  Charles, T. L., </a:t>
            </a:r>
            <a:r>
              <a:rPr lang="en-US" dirty="0" err="1" smtClean="0"/>
              <a:t>Nitschke</a:t>
            </a:r>
            <a:r>
              <a:rPr lang="en-US" dirty="0" smtClean="0"/>
              <a:t>, M. D., Prediction of Three Sigma Maximum Dispersed Density for Aerospace Applications, Fifth Annual Thermal and Fluids Analysis Workshop, NASA Conference Publication 10122, August 16-20, 1993.</a:t>
            </a:r>
          </a:p>
          <a:p>
            <a:endParaRPr lang="en-US" dirty="0" smtClean="0"/>
          </a:p>
          <a:p>
            <a:r>
              <a:rPr lang="en-US" dirty="0" smtClean="0"/>
              <a:t>14)  Jimenez, R., "Effects of Natural Environment Charged Particle Heating on the Design and Performance of Spacecraft Cryogenic Components", AIAA 89-1760, AIAA 24thThermophysics Conference, Buffalo, June 12-14, 1989.</a:t>
            </a:r>
          </a:p>
          <a:p>
            <a:endParaRPr lang="en-US" dirty="0" smtClean="0"/>
          </a:p>
          <a:p>
            <a:r>
              <a:rPr lang="en-US" dirty="0" smtClean="0"/>
              <a:t>15)  Van Allen Belts, http://image.gsfc.nasa.gov/poetry/venus/a11789.html</a:t>
            </a:r>
          </a:p>
          <a:p>
            <a:endParaRPr lang="en-US" dirty="0" smtClean="0"/>
          </a:p>
          <a:p>
            <a:r>
              <a:rPr lang="en-US" b="1" i="1" dirty="0" smtClean="0"/>
              <a:t>Microsoft® Clip Art was used throughout the presentation.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For Additional Information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8578" y="1428750"/>
            <a:ext cx="774959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Natural and Induced Thermal Environments</a:t>
            </a:r>
          </a:p>
          <a:p>
            <a:r>
              <a:rPr lang="en-US" sz="1600" dirty="0" smtClean="0"/>
              <a:t>Musgrave, G.E., Larsen, A., </a:t>
            </a:r>
            <a:r>
              <a:rPr lang="en-US" sz="1600" dirty="0" err="1" smtClean="0"/>
              <a:t>Sgobba</a:t>
            </a:r>
            <a:r>
              <a:rPr lang="en-US" sz="1600" dirty="0" smtClean="0"/>
              <a:t>, T., Safety Design for Space Systems, Butterworth-Heinemann, 2009. </a:t>
            </a:r>
            <a:r>
              <a:rPr lang="en-US" sz="1600" i="1" dirty="0" smtClean="0"/>
              <a:t>[Section 2.6, Natural and Induced Thermal Environments by Rickman, S.L.]</a:t>
            </a:r>
          </a:p>
          <a:p>
            <a:endParaRPr lang="en-US" sz="1600" dirty="0" smtClean="0"/>
          </a:p>
          <a:p>
            <a:r>
              <a:rPr lang="en-US" sz="1600" b="1" dirty="0" smtClean="0"/>
              <a:t>Orbit Mechanics</a:t>
            </a:r>
          </a:p>
          <a:p>
            <a:r>
              <a:rPr lang="en-US" sz="1600" dirty="0" smtClean="0"/>
              <a:t>Bate, R.R., Mueller, D.D., White, J.E., Fundamentals of </a:t>
            </a:r>
            <a:r>
              <a:rPr lang="en-US" sz="1600" dirty="0" err="1" smtClean="0"/>
              <a:t>Astrodynamics</a:t>
            </a:r>
            <a:r>
              <a:rPr lang="en-US" sz="1600" dirty="0" smtClean="0"/>
              <a:t>, 1st Edition, New York, Dover, 1971.</a:t>
            </a:r>
          </a:p>
          <a:p>
            <a:endParaRPr lang="en-US" sz="1600" dirty="0" smtClean="0"/>
          </a:p>
          <a:p>
            <a:r>
              <a:rPr lang="en-US" sz="1600" b="1" dirty="0" smtClean="0"/>
              <a:t>Thermal Environments</a:t>
            </a:r>
          </a:p>
          <a:p>
            <a:r>
              <a:rPr lang="en-US" sz="1600" dirty="0" smtClean="0"/>
              <a:t>Gilmore, D. G., Spacecraft Thermal Control Handbook, Volume I:  Fundamental Technologies, American Institute of Aeronautics and Astronautics, 2nd Edition, 2002.</a:t>
            </a:r>
          </a:p>
          <a:p>
            <a:endParaRPr lang="en-US" sz="1600" dirty="0" smtClean="0"/>
          </a:p>
          <a:p>
            <a:r>
              <a:rPr lang="en-US" sz="1600" b="1" dirty="0" smtClean="0"/>
              <a:t>Eclipse Entry and Exit Angles for Elliptical Orbits</a:t>
            </a:r>
          </a:p>
          <a:p>
            <a:r>
              <a:rPr lang="en-US" sz="1600" dirty="0" smtClean="0"/>
              <a:t>Mullins, L.D., “Calculating Satellite Umbra/Penumbra Entry and Exit Positions and</a:t>
            </a:r>
          </a:p>
          <a:p>
            <a:r>
              <a:rPr lang="en-US" sz="1600" dirty="0" smtClean="0"/>
              <a:t>Times,” The Journal of </a:t>
            </a:r>
            <a:r>
              <a:rPr lang="en-US" sz="1600" dirty="0" err="1" smtClean="0"/>
              <a:t>Astronautical</a:t>
            </a:r>
            <a:r>
              <a:rPr lang="en-US" sz="1600" dirty="0" smtClean="0"/>
              <a:t> Sciences, 39 [4], 411-422, 1991.</a:t>
            </a:r>
          </a:p>
          <a:p>
            <a:endParaRPr lang="en-US" sz="1600" b="1" dirty="0" smtClean="0"/>
          </a:p>
          <a:p>
            <a:r>
              <a:rPr lang="en-US" sz="1600" b="1" dirty="0" smtClean="0"/>
              <a:t>Orbital Average Thermal Environments</a:t>
            </a:r>
          </a:p>
          <a:p>
            <a:r>
              <a:rPr lang="en-US" sz="1600" dirty="0" smtClean="0"/>
              <a:t>Rickman, S.L., "A Simplified, Closed-Form Method for Screening Orbital Heating Variations", Thermal and Fluids Analysis Workshop (TFAWS) 2002, August 16-20, 2002.</a:t>
            </a:r>
            <a:endParaRPr lang="en-US" sz="1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5558</TotalTime>
  <Words>1963</Words>
  <Application>Microsoft Office PowerPoint</Application>
  <PresentationFormat>On-screen Show (4:3)</PresentationFormat>
  <Paragraphs>362</Paragraphs>
  <Slides>35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NASA/ODIN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srickman</dc:creator>
  <cp:lastModifiedBy>Gottschall, Janet S. (LARC-B703)[LITES]</cp:lastModifiedBy>
  <cp:revision>784</cp:revision>
  <dcterms:created xsi:type="dcterms:W3CDTF">2010-10-05T20:46:41Z</dcterms:created>
  <dcterms:modified xsi:type="dcterms:W3CDTF">2012-10-01T16:53:47Z</dcterms:modified>
</cp:coreProperties>
</file>