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theme/theme4.xml" ContentType="application/vnd.openxmlformats-officedocument.theme+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 id="2147483660" r:id="rId2"/>
  </p:sldMasterIdLst>
  <p:notesMasterIdLst>
    <p:notesMasterId r:id="rId65"/>
  </p:notesMasterIdLst>
  <p:handoutMasterIdLst>
    <p:handoutMasterId r:id="rId66"/>
  </p:handoutMasterIdLst>
  <p:sldIdLst>
    <p:sldId id="586" r:id="rId3"/>
    <p:sldId id="587" r:id="rId4"/>
    <p:sldId id="256" r:id="rId5"/>
    <p:sldId id="564" r:id="rId6"/>
    <p:sldId id="504" r:id="rId7"/>
    <p:sldId id="566" r:id="rId8"/>
    <p:sldId id="495" r:id="rId9"/>
    <p:sldId id="497" r:id="rId10"/>
    <p:sldId id="589" r:id="rId11"/>
    <p:sldId id="498" r:id="rId12"/>
    <p:sldId id="590" r:id="rId13"/>
    <p:sldId id="533" r:id="rId14"/>
    <p:sldId id="570" r:id="rId15"/>
    <p:sldId id="539" r:id="rId16"/>
    <p:sldId id="569" r:id="rId17"/>
    <p:sldId id="505" r:id="rId18"/>
    <p:sldId id="535" r:id="rId19"/>
    <p:sldId id="537" r:id="rId20"/>
    <p:sldId id="501" r:id="rId21"/>
    <p:sldId id="542" r:id="rId22"/>
    <p:sldId id="543" r:id="rId23"/>
    <p:sldId id="544" r:id="rId24"/>
    <p:sldId id="545" r:id="rId25"/>
    <p:sldId id="546" r:id="rId26"/>
    <p:sldId id="547" r:id="rId27"/>
    <p:sldId id="548" r:id="rId28"/>
    <p:sldId id="549" r:id="rId29"/>
    <p:sldId id="550" r:id="rId30"/>
    <p:sldId id="553" r:id="rId31"/>
    <p:sldId id="551" r:id="rId32"/>
    <p:sldId id="552" r:id="rId33"/>
    <p:sldId id="556" r:id="rId34"/>
    <p:sldId id="554" r:id="rId35"/>
    <p:sldId id="555" r:id="rId36"/>
    <p:sldId id="557" r:id="rId37"/>
    <p:sldId id="559" r:id="rId38"/>
    <p:sldId id="558" r:id="rId39"/>
    <p:sldId id="560" r:id="rId40"/>
    <p:sldId id="562" r:id="rId41"/>
    <p:sldId id="509" r:id="rId42"/>
    <p:sldId id="515" r:id="rId43"/>
    <p:sldId id="514" r:id="rId44"/>
    <p:sldId id="565" r:id="rId45"/>
    <p:sldId id="517" r:id="rId46"/>
    <p:sldId id="585" r:id="rId47"/>
    <p:sldId id="572" r:id="rId48"/>
    <p:sldId id="574" r:id="rId49"/>
    <p:sldId id="577" r:id="rId50"/>
    <p:sldId id="579" r:id="rId51"/>
    <p:sldId id="580" r:id="rId52"/>
    <p:sldId id="581" r:id="rId53"/>
    <p:sldId id="582" r:id="rId54"/>
    <p:sldId id="583" r:id="rId55"/>
    <p:sldId id="584" r:id="rId56"/>
    <p:sldId id="518" r:id="rId57"/>
    <p:sldId id="541" r:id="rId58"/>
    <p:sldId id="532" r:id="rId59"/>
    <p:sldId id="536" r:id="rId60"/>
    <p:sldId id="538" r:id="rId61"/>
    <p:sldId id="591" r:id="rId62"/>
    <p:sldId id="503" r:id="rId63"/>
    <p:sldId id="588" r:id="rId64"/>
  </p:sldIdLst>
  <p:sldSz cx="9144000" cy="6858000" type="letter"/>
  <p:notesSz cx="6858000" cy="9296400"/>
  <p:kinsoku lang="ja-JP" invalStChars="、。，．・：；？！゛゜ヽヾゝゞ々ー’”）〕］｝〉》」』】°‰′″℃￠％ぁぃぅぇぉっゃゅょゎァィゥェォッャュョヮヵヶ!%),.:;?]}｡｣､･ｧｨｩｪｫｬｭｮｯｰﾞﾟ" invalEndChars="‘“（〔［｛〈《「『【￥＄$([\{｢￡"/>
  <p:defaultTextStyle>
    <a:defPPr>
      <a:defRPr lang="en-US"/>
    </a:defPPr>
    <a:lvl1pPr algn="l" rtl="0" eaLnBrk="0" fontAlgn="base" hangingPunct="0">
      <a:spcBef>
        <a:spcPct val="0"/>
      </a:spcBef>
      <a:spcAft>
        <a:spcPct val="0"/>
      </a:spcAft>
      <a:defRPr sz="1400" kern="1200">
        <a:solidFill>
          <a:schemeClr val="tx1"/>
        </a:solidFill>
        <a:latin typeface="Arial" charset="0"/>
        <a:ea typeface="+mn-ea"/>
        <a:cs typeface="+mn-cs"/>
      </a:defRPr>
    </a:lvl1pPr>
    <a:lvl2pPr marL="457200" algn="l" rtl="0" eaLnBrk="0" fontAlgn="base" hangingPunct="0">
      <a:spcBef>
        <a:spcPct val="0"/>
      </a:spcBef>
      <a:spcAft>
        <a:spcPct val="0"/>
      </a:spcAft>
      <a:defRPr sz="1400" kern="1200">
        <a:solidFill>
          <a:schemeClr val="tx1"/>
        </a:solidFill>
        <a:latin typeface="Arial" charset="0"/>
        <a:ea typeface="+mn-ea"/>
        <a:cs typeface="+mn-cs"/>
      </a:defRPr>
    </a:lvl2pPr>
    <a:lvl3pPr marL="914400" algn="l" rtl="0" eaLnBrk="0" fontAlgn="base" hangingPunct="0">
      <a:spcBef>
        <a:spcPct val="0"/>
      </a:spcBef>
      <a:spcAft>
        <a:spcPct val="0"/>
      </a:spcAft>
      <a:defRPr sz="1400" kern="1200">
        <a:solidFill>
          <a:schemeClr val="tx1"/>
        </a:solidFill>
        <a:latin typeface="Arial" charset="0"/>
        <a:ea typeface="+mn-ea"/>
        <a:cs typeface="+mn-cs"/>
      </a:defRPr>
    </a:lvl3pPr>
    <a:lvl4pPr marL="1371600" algn="l" rtl="0" eaLnBrk="0" fontAlgn="base" hangingPunct="0">
      <a:spcBef>
        <a:spcPct val="0"/>
      </a:spcBef>
      <a:spcAft>
        <a:spcPct val="0"/>
      </a:spcAft>
      <a:defRPr sz="1400" kern="1200">
        <a:solidFill>
          <a:schemeClr val="tx1"/>
        </a:solidFill>
        <a:latin typeface="Arial" charset="0"/>
        <a:ea typeface="+mn-ea"/>
        <a:cs typeface="+mn-cs"/>
      </a:defRPr>
    </a:lvl4pPr>
    <a:lvl5pPr marL="1828800" algn="l" rtl="0" eaLnBrk="0" fontAlgn="base" hangingPunct="0">
      <a:spcBef>
        <a:spcPct val="0"/>
      </a:spcBef>
      <a:spcAft>
        <a:spcPct val="0"/>
      </a:spcAft>
      <a:defRPr sz="1400" kern="1200">
        <a:solidFill>
          <a:schemeClr val="tx1"/>
        </a:solidFill>
        <a:latin typeface="Arial" charset="0"/>
        <a:ea typeface="+mn-ea"/>
        <a:cs typeface="+mn-cs"/>
      </a:defRPr>
    </a:lvl5pPr>
    <a:lvl6pPr marL="2286000" algn="l" defTabSz="914400" rtl="0" eaLnBrk="1" latinLnBrk="0" hangingPunct="1">
      <a:defRPr sz="1400" kern="1200">
        <a:solidFill>
          <a:schemeClr val="tx1"/>
        </a:solidFill>
        <a:latin typeface="Arial" charset="0"/>
        <a:ea typeface="+mn-ea"/>
        <a:cs typeface="+mn-cs"/>
      </a:defRPr>
    </a:lvl6pPr>
    <a:lvl7pPr marL="2743200" algn="l" defTabSz="914400" rtl="0" eaLnBrk="1" latinLnBrk="0" hangingPunct="1">
      <a:defRPr sz="1400" kern="1200">
        <a:solidFill>
          <a:schemeClr val="tx1"/>
        </a:solidFill>
        <a:latin typeface="Arial" charset="0"/>
        <a:ea typeface="+mn-ea"/>
        <a:cs typeface="+mn-cs"/>
      </a:defRPr>
    </a:lvl7pPr>
    <a:lvl8pPr marL="3200400" algn="l" defTabSz="914400" rtl="0" eaLnBrk="1" latinLnBrk="0" hangingPunct="1">
      <a:defRPr sz="1400" kern="1200">
        <a:solidFill>
          <a:schemeClr val="tx1"/>
        </a:solidFill>
        <a:latin typeface="Arial" charset="0"/>
        <a:ea typeface="+mn-ea"/>
        <a:cs typeface="+mn-cs"/>
      </a:defRPr>
    </a:lvl8pPr>
    <a:lvl9pPr marL="3657600" algn="l" defTabSz="914400" rtl="0" eaLnBrk="1" latinLnBrk="0" hangingPunct="1">
      <a:defRPr sz="14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chemeClr val="tx1"/>
    </p:penClr>
  </p:showPr>
  <p:clrMru>
    <a:srgbClr val="0000CC"/>
    <a:srgbClr val="00B050"/>
    <a:srgbClr val="000000"/>
    <a:srgbClr val="FFFFFF"/>
    <a:srgbClr val="F75B15"/>
    <a:srgbClr val="00CC00"/>
    <a:srgbClr val="00FF00"/>
    <a:srgbClr val="990099"/>
    <a:srgbClr val="CC9900"/>
    <a:srgbClr val="FF00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221" autoAdjust="0"/>
    <p:restoredTop sz="94660"/>
  </p:normalViewPr>
  <p:slideViewPr>
    <p:cSldViewPr snapToGrid="0">
      <p:cViewPr varScale="1">
        <p:scale>
          <a:sx n="104" d="100"/>
          <a:sy n="104" d="100"/>
        </p:scale>
        <p:origin x="-414"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70" d="100"/>
        <a:sy n="70" d="100"/>
      </p:scale>
      <p:origin x="0" y="5808"/>
    </p:cViewPr>
  </p:sorter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handoutMaster" Target="handoutMasters/handout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ChangeArrowheads="1"/>
          </p:cNvSpPr>
          <p:nvPr/>
        </p:nvSpPr>
        <p:spPr bwMode="auto">
          <a:xfrm>
            <a:off x="3081338" y="8848725"/>
            <a:ext cx="693737" cy="257175"/>
          </a:xfrm>
          <a:prstGeom prst="rect">
            <a:avLst/>
          </a:prstGeom>
          <a:noFill/>
          <a:ln w="12700">
            <a:noFill/>
            <a:miter lim="800000"/>
            <a:headEnd/>
            <a:tailEnd/>
          </a:ln>
          <a:effectLst/>
        </p:spPr>
        <p:txBody>
          <a:bodyPr wrap="none" lIns="87312" tIns="44450" rIns="87312" bIns="44450">
            <a:spAutoFit/>
          </a:bodyPr>
          <a:lstStyle/>
          <a:p>
            <a:pPr algn="ctr" defTabSz="868363">
              <a:lnSpc>
                <a:spcPct val="90000"/>
              </a:lnSpc>
              <a:defRPr/>
            </a:pPr>
            <a:r>
              <a:rPr lang="en-US" sz="1200" dirty="0">
                <a:latin typeface="Times New Roman" pitchFamily="18" charset="0"/>
              </a:rPr>
              <a:t>Page </a:t>
            </a:r>
            <a:fld id="{39F6564D-F89B-415B-851D-0AA7255E6B84}" type="slidenum">
              <a:rPr lang="en-US" sz="1200">
                <a:latin typeface="Times New Roman" pitchFamily="18" charset="0"/>
              </a:rPr>
              <a:pPr algn="ctr" defTabSz="868363">
                <a:lnSpc>
                  <a:spcPct val="90000"/>
                </a:lnSpc>
                <a:defRPr/>
              </a:pPr>
              <a:t>‹#›</a:t>
            </a:fld>
            <a:endParaRPr lang="en-US" sz="1200" dirty="0">
              <a:latin typeface="Times New Roman" pitchFamily="18" charset="0"/>
            </a:endParaRP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body" sz="quarter" idx="3"/>
          </p:nvPr>
        </p:nvSpPr>
        <p:spPr bwMode="auto">
          <a:xfrm>
            <a:off x="914400" y="4416425"/>
            <a:ext cx="5029200" cy="4183063"/>
          </a:xfrm>
          <a:prstGeom prst="rect">
            <a:avLst/>
          </a:prstGeom>
          <a:noFill/>
          <a:ln w="12700">
            <a:noFill/>
            <a:miter lim="800000"/>
            <a:headEnd/>
            <a:tailEnd/>
          </a:ln>
          <a:effectLst/>
        </p:spPr>
        <p:txBody>
          <a:bodyPr vert="horz" wrap="square" lIns="90487" tIns="44450" rIns="90487" bIns="44450" numCol="1" anchor="t" anchorCtr="0" compatLnSpc="1">
            <a:prstTxWarp prst="textNoShape">
              <a:avLst/>
            </a:prstTxWarp>
          </a:bodyPr>
          <a:lstStyle/>
          <a:p>
            <a:pPr lvl="0"/>
            <a:r>
              <a:rPr lang="en-US" noProof="0" smtClean="0"/>
              <a:t>Body Text</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2051" name="Rectangle 3"/>
          <p:cNvSpPr>
            <a:spLocks noChangeArrowheads="1"/>
          </p:cNvSpPr>
          <p:nvPr/>
        </p:nvSpPr>
        <p:spPr bwMode="auto">
          <a:xfrm>
            <a:off x="3081338" y="8848725"/>
            <a:ext cx="693737" cy="257175"/>
          </a:xfrm>
          <a:prstGeom prst="rect">
            <a:avLst/>
          </a:prstGeom>
          <a:noFill/>
          <a:ln w="12700">
            <a:noFill/>
            <a:miter lim="800000"/>
            <a:headEnd/>
            <a:tailEnd/>
          </a:ln>
          <a:effectLst/>
        </p:spPr>
        <p:txBody>
          <a:bodyPr wrap="none" lIns="87312" tIns="44450" rIns="87312" bIns="44450">
            <a:spAutoFit/>
          </a:bodyPr>
          <a:lstStyle/>
          <a:p>
            <a:pPr algn="ctr" defTabSz="868363">
              <a:lnSpc>
                <a:spcPct val="90000"/>
              </a:lnSpc>
              <a:defRPr/>
            </a:pPr>
            <a:r>
              <a:rPr lang="en-US" sz="1200" dirty="0">
                <a:latin typeface="Times New Roman" pitchFamily="18" charset="0"/>
              </a:rPr>
              <a:t>Page </a:t>
            </a:r>
            <a:fld id="{2B967032-3FF6-4692-9E7A-ADBE7E2CA195}" type="slidenum">
              <a:rPr lang="en-US" sz="1200">
                <a:latin typeface="Times New Roman" pitchFamily="18" charset="0"/>
              </a:rPr>
              <a:pPr algn="ctr" defTabSz="868363">
                <a:lnSpc>
                  <a:spcPct val="90000"/>
                </a:lnSpc>
                <a:defRPr/>
              </a:pPr>
              <a:t>‹#›</a:t>
            </a:fld>
            <a:endParaRPr lang="en-US" sz="1200" dirty="0">
              <a:latin typeface="Times New Roman" pitchFamily="18" charset="0"/>
            </a:endParaRPr>
          </a:p>
        </p:txBody>
      </p:sp>
      <p:sp>
        <p:nvSpPr>
          <p:cNvPr id="73732" name="Rectangle 4"/>
          <p:cNvSpPr>
            <a:spLocks noGrp="1" noRot="1" noChangeAspect="1" noChangeArrowheads="1" noTextEdit="1"/>
          </p:cNvSpPr>
          <p:nvPr>
            <p:ph type="sldImg" idx="2"/>
          </p:nvPr>
        </p:nvSpPr>
        <p:spPr bwMode="auto">
          <a:xfrm>
            <a:off x="960438" y="588963"/>
            <a:ext cx="4937125" cy="3703637"/>
          </a:xfrm>
          <a:prstGeom prst="rect">
            <a:avLst/>
          </a:prstGeom>
          <a:noFill/>
          <a:ln w="12700">
            <a:solidFill>
              <a:schemeClr val="tx1"/>
            </a:solidFill>
            <a:miter lim="800000"/>
            <a:headEnd/>
            <a:tailEnd/>
          </a:ln>
        </p:spPr>
      </p:sp>
    </p:spTree>
  </p:cSld>
  <p:clrMap bg1="lt1" tx1="dk1" bg2="lt2" tx2="dk2" accent1="accent1" accent2="accent2" accent3="accent3" accent4="accent4" accent5="accent5" accent6="accent6" hlink="hlink" folHlink="folHlink"/>
  <p:notesStyle>
    <a:lvl1pPr algn="l" rtl="0" eaLnBrk="0" fontAlgn="base" hangingPunct="0">
      <a:lnSpc>
        <a:spcPct val="90000"/>
      </a:lnSpc>
      <a:spcBef>
        <a:spcPct val="40000"/>
      </a:spcBef>
      <a:spcAft>
        <a:spcPct val="0"/>
      </a:spcAft>
      <a:defRPr sz="1200" kern="1200">
        <a:solidFill>
          <a:schemeClr val="tx1"/>
        </a:solidFill>
        <a:latin typeface="Times New Roman" pitchFamily="18" charset="0"/>
        <a:ea typeface="+mn-ea"/>
        <a:cs typeface="+mn-cs"/>
      </a:defRPr>
    </a:lvl1pPr>
    <a:lvl2pPr marL="457200" algn="l" rtl="0" eaLnBrk="0" fontAlgn="base" hangingPunct="0">
      <a:lnSpc>
        <a:spcPct val="90000"/>
      </a:lnSpc>
      <a:spcBef>
        <a:spcPct val="40000"/>
      </a:spcBef>
      <a:spcAft>
        <a:spcPct val="0"/>
      </a:spcAft>
      <a:defRPr sz="1200" kern="1200">
        <a:solidFill>
          <a:schemeClr val="tx1"/>
        </a:solidFill>
        <a:latin typeface="Times New Roman" pitchFamily="18" charset="0"/>
        <a:ea typeface="+mn-ea"/>
        <a:cs typeface="+mn-cs"/>
      </a:defRPr>
    </a:lvl2pPr>
    <a:lvl3pPr marL="914400" algn="l" rtl="0" eaLnBrk="0" fontAlgn="base" hangingPunct="0">
      <a:lnSpc>
        <a:spcPct val="90000"/>
      </a:lnSpc>
      <a:spcBef>
        <a:spcPct val="4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lnSpc>
        <a:spcPct val="90000"/>
      </a:lnSpc>
      <a:spcBef>
        <a:spcPct val="4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lnSpc>
        <a:spcPct val="90000"/>
      </a:lnSpc>
      <a:spcBef>
        <a:spcPct val="4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ChangeArrowheads="1"/>
          </p:cNvSpPr>
          <p:nvPr>
            <p:ph type="body" idx="1"/>
          </p:nvPr>
        </p:nvSpPr>
        <p:spPr>
          <a:xfrm>
            <a:off x="876300" y="6069013"/>
            <a:ext cx="5067300" cy="2530475"/>
          </a:xfrm>
          <a:noFill/>
          <a:ln w="9525"/>
        </p:spPr>
        <p:txBody>
          <a:bodyPr/>
          <a:lstStyle/>
          <a:p>
            <a:endParaRPr lang="en-US" dirty="0" smtClean="0"/>
          </a:p>
        </p:txBody>
      </p:sp>
      <p:sp>
        <p:nvSpPr>
          <p:cNvPr id="74755" name="Rectangle 3"/>
          <p:cNvSpPr>
            <a:spLocks noGrp="1" noRot="1" noChangeAspect="1" noChangeArrowheads="1" noTextEdit="1"/>
          </p:cNvSpPr>
          <p:nvPr>
            <p:ph type="sldImg"/>
          </p:nvPr>
        </p:nvSpPr>
        <p:spPr>
          <a:ln cap="flat"/>
        </p:spPr>
      </p:sp>
      <p:sp>
        <p:nvSpPr>
          <p:cNvPr id="74756" name="Rectangle 4"/>
          <p:cNvSpPr>
            <a:spLocks noChangeArrowheads="1"/>
          </p:cNvSpPr>
          <p:nvPr/>
        </p:nvSpPr>
        <p:spPr bwMode="auto">
          <a:xfrm>
            <a:off x="996950" y="4732338"/>
            <a:ext cx="4483100" cy="1071562"/>
          </a:xfrm>
          <a:prstGeom prst="rect">
            <a:avLst/>
          </a:prstGeom>
          <a:solidFill>
            <a:schemeClr val="bg1"/>
          </a:solidFill>
          <a:ln w="12700">
            <a:solidFill>
              <a:schemeClr val="tx1"/>
            </a:solidFill>
            <a:miter lim="800000"/>
            <a:headEnd/>
            <a:tailEnd/>
          </a:ln>
        </p:spPr>
        <p:txBody>
          <a:bodyPr wrap="none" anchor="ctr"/>
          <a:lstStyle/>
          <a:p>
            <a:endParaRPr lang="en-US" sz="1800" dirty="0"/>
          </a:p>
        </p:txBody>
      </p:sp>
      <p:sp>
        <p:nvSpPr>
          <p:cNvPr id="74757" name="Line 5"/>
          <p:cNvSpPr>
            <a:spLocks noChangeShapeType="1"/>
          </p:cNvSpPr>
          <p:nvPr/>
        </p:nvSpPr>
        <p:spPr bwMode="auto">
          <a:xfrm>
            <a:off x="996950" y="5113338"/>
            <a:ext cx="4483100" cy="0"/>
          </a:xfrm>
          <a:prstGeom prst="line">
            <a:avLst/>
          </a:prstGeom>
          <a:noFill/>
          <a:ln w="12700">
            <a:solidFill>
              <a:schemeClr val="tx1"/>
            </a:solidFill>
            <a:round/>
            <a:headEnd/>
            <a:tailEnd/>
          </a:ln>
        </p:spPr>
        <p:txBody>
          <a:bodyPr wrap="none" anchor="ctr"/>
          <a:lstStyle/>
          <a:p>
            <a:endParaRPr lang="en-US" dirty="0"/>
          </a:p>
        </p:txBody>
      </p:sp>
      <p:sp>
        <p:nvSpPr>
          <p:cNvPr id="74758" name="Rectangle 6"/>
          <p:cNvSpPr>
            <a:spLocks noChangeArrowheads="1"/>
          </p:cNvSpPr>
          <p:nvPr/>
        </p:nvSpPr>
        <p:spPr bwMode="auto">
          <a:xfrm>
            <a:off x="1046163" y="4689475"/>
            <a:ext cx="4379912" cy="736600"/>
          </a:xfrm>
          <a:prstGeom prst="rect">
            <a:avLst/>
          </a:prstGeom>
          <a:noFill/>
          <a:ln w="12700">
            <a:noFill/>
            <a:miter lim="800000"/>
            <a:headEnd/>
            <a:tailEnd/>
          </a:ln>
        </p:spPr>
        <p:txBody>
          <a:bodyPr wrap="none" lIns="90487" tIns="44450" rIns="90487" bIns="44450">
            <a:spAutoFit/>
          </a:bodyPr>
          <a:lstStyle/>
          <a:p>
            <a:pPr>
              <a:tabLst>
                <a:tab pos="1143000" algn="l"/>
                <a:tab pos="2286000" algn="l"/>
                <a:tab pos="3429000" algn="l"/>
                <a:tab pos="4114800" algn="l"/>
              </a:tabLst>
            </a:pPr>
            <a:r>
              <a:rPr lang="en-US" sz="1200" dirty="0">
                <a:latin typeface="Palatino" charset="0"/>
              </a:rPr>
              <a:t>3-day,	5-half-day,	5-half-day,	4-day,</a:t>
            </a:r>
          </a:p>
          <a:p>
            <a:pPr>
              <a:tabLst>
                <a:tab pos="1143000" algn="l"/>
                <a:tab pos="2286000" algn="l"/>
                <a:tab pos="3429000" algn="l"/>
                <a:tab pos="4114800" algn="l"/>
              </a:tabLst>
            </a:pPr>
            <a:r>
              <a:rPr lang="en-US" sz="1200" dirty="0">
                <a:latin typeface="Palatino" charset="0"/>
              </a:rPr>
              <a:t>8:00 - 5:00	8:00 - 1:00		8:00 - 4:30</a:t>
            </a:r>
          </a:p>
          <a:p>
            <a:pPr>
              <a:spcBef>
                <a:spcPct val="50000"/>
              </a:spcBef>
              <a:tabLst>
                <a:tab pos="1143000" algn="l"/>
                <a:tab pos="2286000" algn="l"/>
                <a:tab pos="3429000" algn="l"/>
                <a:tab pos="4114800" algn="l"/>
              </a:tabLst>
            </a:pPr>
            <a:r>
              <a:rPr lang="en-US" sz="1200" dirty="0">
                <a:latin typeface="Palatino" charset="0"/>
              </a:rPr>
              <a:t>8:45-9:45, 2	12:05 - 1:00, 2		</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90500" y="850900"/>
            <a:ext cx="8763000" cy="363538"/>
          </a:xfrm>
        </p:spPr>
        <p:txBody>
          <a:bodyPr/>
          <a:lstStyle/>
          <a:p>
            <a:r>
              <a:rPr lang="en-US" smtClean="0"/>
              <a:t>Click to edit Master title style</a:t>
            </a:r>
            <a:endParaRPr lang="en-US"/>
          </a:p>
        </p:txBody>
      </p:sp>
      <p:sp>
        <p:nvSpPr>
          <p:cNvPr id="3" name="Content Placeholder 2"/>
          <p:cNvSpPr>
            <a:spLocks noGrp="1"/>
          </p:cNvSpPr>
          <p:nvPr>
            <p:ph idx="1"/>
          </p:nvPr>
        </p:nvSpPr>
        <p:spPr>
          <a:xfrm>
            <a:off x="609600" y="1517650"/>
            <a:ext cx="7924800" cy="4840288"/>
          </a:xfrm>
        </p:spPr>
        <p:txBody>
          <a:bodyPr/>
          <a:lstStyle>
            <a:lvl1pPr>
              <a:buSzPct val="60000"/>
              <a:defRPr/>
            </a:lvl1pPr>
            <a:lvl2pPr>
              <a:defRPr sz="1800"/>
            </a:lvl2pPr>
            <a:lvl3pPr>
              <a:buSzPct val="75000"/>
              <a:buFont typeface="Wingdings" pitchFamily="2" charset="2"/>
              <a:buChar char="Ø"/>
              <a:defRPr>
                <a:latin typeface="+mn-lt"/>
              </a:defRPr>
            </a:lvl3pPr>
            <a:lvl4pPr>
              <a:defRPr>
                <a:latin typeface="+mn-lt"/>
              </a:defRPr>
            </a:lvl4pPr>
            <a:lvl5pPr>
              <a:defRPr>
                <a:latin typeface="+mn-lt"/>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517650"/>
            <a:ext cx="3886200" cy="484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724400" y="1517650"/>
            <a:ext cx="3886200" cy="484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90500" y="850900"/>
            <a:ext cx="8763000" cy="363538"/>
          </a:xfrm>
        </p:spPr>
        <p:txBody>
          <a:bodyPr/>
          <a:lstStyle/>
          <a:p>
            <a:r>
              <a:rPr lang="en-US" smtClean="0"/>
              <a:t>Click to edit Master title style</a:t>
            </a: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24650" y="850900"/>
            <a:ext cx="2190750" cy="55070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52400" y="850900"/>
            <a:ext cx="6419850" cy="55070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7"/>
            <a:ext cx="7772400" cy="1470024"/>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24504" indent="0" algn="ctr">
              <a:buNone/>
              <a:defRPr>
                <a:solidFill>
                  <a:schemeClr val="tx1">
                    <a:tint val="75000"/>
                  </a:schemeClr>
                </a:solidFill>
              </a:defRPr>
            </a:lvl2pPr>
            <a:lvl3pPr marL="849010" indent="0" algn="ctr">
              <a:buNone/>
              <a:defRPr>
                <a:solidFill>
                  <a:schemeClr val="tx1">
                    <a:tint val="75000"/>
                  </a:schemeClr>
                </a:solidFill>
              </a:defRPr>
            </a:lvl3pPr>
            <a:lvl4pPr marL="1273517" indent="0" algn="ctr">
              <a:buNone/>
              <a:defRPr>
                <a:solidFill>
                  <a:schemeClr val="tx1">
                    <a:tint val="75000"/>
                  </a:schemeClr>
                </a:solidFill>
              </a:defRPr>
            </a:lvl4pPr>
            <a:lvl5pPr marL="1698021" indent="0" algn="ctr">
              <a:buNone/>
              <a:defRPr>
                <a:solidFill>
                  <a:schemeClr val="tx1">
                    <a:tint val="75000"/>
                  </a:schemeClr>
                </a:solidFill>
              </a:defRPr>
            </a:lvl5pPr>
            <a:lvl6pPr marL="2122527" indent="0" algn="ctr">
              <a:buNone/>
              <a:defRPr>
                <a:solidFill>
                  <a:schemeClr val="tx1">
                    <a:tint val="75000"/>
                  </a:schemeClr>
                </a:solidFill>
              </a:defRPr>
            </a:lvl6pPr>
            <a:lvl7pPr marL="2547031" indent="0" algn="ctr">
              <a:buNone/>
              <a:defRPr>
                <a:solidFill>
                  <a:schemeClr val="tx1">
                    <a:tint val="75000"/>
                  </a:schemeClr>
                </a:solidFill>
              </a:defRPr>
            </a:lvl7pPr>
            <a:lvl8pPr marL="2971537" indent="0" algn="ctr">
              <a:buNone/>
              <a:defRPr>
                <a:solidFill>
                  <a:schemeClr val="tx1">
                    <a:tint val="75000"/>
                  </a:schemeClr>
                </a:solidFill>
              </a:defRPr>
            </a:lvl8pPr>
            <a:lvl9pPr marL="3396042" indent="0" algn="ctr">
              <a:buNone/>
              <a:defRPr>
                <a:solidFill>
                  <a:schemeClr val="tx1">
                    <a:tint val="75000"/>
                  </a:schemeClr>
                </a:solidFill>
              </a:defRPr>
            </a:lvl9pPr>
          </a:lstStyle>
          <a:p>
            <a:r>
              <a:rPr lang="en-US" smtClean="0"/>
              <a:t>Click to edit Master subtitle style</a:t>
            </a:r>
            <a:endParaRPr lang="en-US"/>
          </a:p>
        </p:txBody>
      </p:sp>
      <p:sp>
        <p:nvSpPr>
          <p:cNvPr id="5" name="Footer Placeholder 4"/>
          <p:cNvSpPr>
            <a:spLocks noGrp="1"/>
          </p:cNvSpPr>
          <p:nvPr>
            <p:ph type="ftr" sz="quarter" idx="11"/>
          </p:nvPr>
        </p:nvSpPr>
        <p:spPr/>
        <p:txBody>
          <a:bodyPr/>
          <a:lstStyle/>
          <a:p>
            <a:endParaRPr lang="en-US"/>
          </a:p>
        </p:txBody>
      </p:sp>
      <p:sp>
        <p:nvSpPr>
          <p:cNvPr id="7"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cSld>
  <p:clrMapOvr>
    <a:masterClrMapping/>
  </p:clrMapOvr>
  <p:transition/>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0"/>
            <a:ext cx="8229600" cy="1143000"/>
          </a:xfrm>
          <a:prstGeom prst="rect">
            <a:avLst/>
          </a:prstGeom>
        </p:spPr>
        <p:txBody>
          <a:bodyPr/>
          <a:lstStyle/>
          <a:p>
            <a:r>
              <a:rPr lang="en-US" dirty="0" smtClean="0"/>
              <a:t>Click to edit Master title style</a:t>
            </a:r>
            <a:endParaRPr lang="en-US" dirty="0"/>
          </a:p>
        </p:txBody>
      </p:sp>
      <p:sp>
        <p:nvSpPr>
          <p:cNvPr id="3" name="Content Placeholder 2"/>
          <p:cNvSpPr>
            <a:spLocks noGrp="1"/>
          </p:cNvSpPr>
          <p:nvPr>
            <p:ph idx="1"/>
          </p:nvPr>
        </p:nvSpPr>
        <p:spPr>
          <a:xfrm>
            <a:off x="457200" y="1981200"/>
            <a:ext cx="8229600" cy="4144964"/>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Footer Placeholder 4"/>
          <p:cNvSpPr>
            <a:spLocks noGrp="1"/>
          </p:cNvSpPr>
          <p:nvPr>
            <p:ph type="ftr" sz="quarter" idx="11"/>
          </p:nvPr>
        </p:nvSpPr>
        <p:spPr/>
        <p:txBody>
          <a:bodyPr/>
          <a:lstStyle/>
          <a:p>
            <a:endParaRPr lang="en-US"/>
          </a:p>
        </p:txBody>
      </p:sp>
      <p:sp>
        <p:nvSpPr>
          <p:cNvPr id="6"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cSld>
  <p:clrMapOvr>
    <a:masterClrMapping/>
  </p:clrMapOvr>
  <p:transition/>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4" y="4406903"/>
            <a:ext cx="7772400" cy="1362076"/>
          </a:xfrm>
          <a:prstGeom prst="rect">
            <a:avLst/>
          </a:prstGeom>
        </p:spPr>
        <p:txBody>
          <a:bodyPr anchor="t"/>
          <a:lstStyle>
            <a:lvl1pPr algn="l">
              <a:defRPr sz="3700" b="1" cap="all"/>
            </a:lvl1pPr>
          </a:lstStyle>
          <a:p>
            <a:r>
              <a:rPr lang="en-US" smtClean="0"/>
              <a:t>Click to edit Master title style</a:t>
            </a:r>
            <a:endParaRPr lang="en-US"/>
          </a:p>
        </p:txBody>
      </p:sp>
      <p:sp>
        <p:nvSpPr>
          <p:cNvPr id="3" name="Text Placeholder 2"/>
          <p:cNvSpPr>
            <a:spLocks noGrp="1"/>
          </p:cNvSpPr>
          <p:nvPr>
            <p:ph type="body" idx="1"/>
          </p:nvPr>
        </p:nvSpPr>
        <p:spPr>
          <a:xfrm>
            <a:off x="722314" y="2906717"/>
            <a:ext cx="7772400" cy="1500187"/>
          </a:xfrm>
        </p:spPr>
        <p:txBody>
          <a:bodyPr anchor="b"/>
          <a:lstStyle>
            <a:lvl1pPr marL="0" indent="0">
              <a:buNone/>
              <a:defRPr sz="1900">
                <a:solidFill>
                  <a:schemeClr val="tx1">
                    <a:tint val="75000"/>
                  </a:schemeClr>
                </a:solidFill>
              </a:defRPr>
            </a:lvl1pPr>
            <a:lvl2pPr marL="424504" indent="0">
              <a:buNone/>
              <a:defRPr sz="1700">
                <a:solidFill>
                  <a:schemeClr val="tx1">
                    <a:tint val="75000"/>
                  </a:schemeClr>
                </a:solidFill>
              </a:defRPr>
            </a:lvl2pPr>
            <a:lvl3pPr marL="849010" indent="0">
              <a:buNone/>
              <a:defRPr sz="1500">
                <a:solidFill>
                  <a:schemeClr val="tx1">
                    <a:tint val="75000"/>
                  </a:schemeClr>
                </a:solidFill>
              </a:defRPr>
            </a:lvl3pPr>
            <a:lvl4pPr marL="1273517" indent="0">
              <a:buNone/>
              <a:defRPr sz="1300">
                <a:solidFill>
                  <a:schemeClr val="tx1">
                    <a:tint val="75000"/>
                  </a:schemeClr>
                </a:solidFill>
              </a:defRPr>
            </a:lvl4pPr>
            <a:lvl5pPr marL="1698021" indent="0">
              <a:buNone/>
              <a:defRPr sz="1300">
                <a:solidFill>
                  <a:schemeClr val="tx1">
                    <a:tint val="75000"/>
                  </a:schemeClr>
                </a:solidFill>
              </a:defRPr>
            </a:lvl5pPr>
            <a:lvl6pPr marL="2122527" indent="0">
              <a:buNone/>
              <a:defRPr sz="1300">
                <a:solidFill>
                  <a:schemeClr val="tx1">
                    <a:tint val="75000"/>
                  </a:schemeClr>
                </a:solidFill>
              </a:defRPr>
            </a:lvl6pPr>
            <a:lvl7pPr marL="2547031" indent="0">
              <a:buNone/>
              <a:defRPr sz="1300">
                <a:solidFill>
                  <a:schemeClr val="tx1">
                    <a:tint val="75000"/>
                  </a:schemeClr>
                </a:solidFill>
              </a:defRPr>
            </a:lvl7pPr>
            <a:lvl8pPr marL="2971537" indent="0">
              <a:buNone/>
              <a:defRPr sz="1300">
                <a:solidFill>
                  <a:schemeClr val="tx1">
                    <a:tint val="75000"/>
                  </a:schemeClr>
                </a:solidFill>
              </a:defRPr>
            </a:lvl8pPr>
            <a:lvl9pPr marL="3396042" indent="0">
              <a:buNone/>
              <a:defRPr sz="1300">
                <a:solidFill>
                  <a:schemeClr val="tx1">
                    <a:tint val="75000"/>
                  </a:schemeClr>
                </a:solidFill>
              </a:defRPr>
            </a:lvl9pPr>
          </a:lstStyle>
          <a:p>
            <a:pPr lvl="0"/>
            <a:r>
              <a:rPr lang="en-US" smtClean="0"/>
              <a:t>Click to edit Master text styles</a:t>
            </a:r>
          </a:p>
        </p:txBody>
      </p:sp>
      <p:sp>
        <p:nvSpPr>
          <p:cNvPr id="5" name="Footer Placeholder 4"/>
          <p:cNvSpPr>
            <a:spLocks noGrp="1"/>
          </p:cNvSpPr>
          <p:nvPr>
            <p:ph type="ftr" sz="quarter" idx="11"/>
          </p:nvPr>
        </p:nvSpPr>
        <p:spPr/>
        <p:txBody>
          <a:bodyPr/>
          <a:lstStyle/>
          <a:p>
            <a:endParaRPr lang="en-US"/>
          </a:p>
        </p:txBody>
      </p:sp>
      <p:sp>
        <p:nvSpPr>
          <p:cNvPr id="6"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cSld>
  <p:clrMapOvr>
    <a:masterClrMapping/>
  </p:clrMapOvr>
  <p:transition/>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838200"/>
            <a:ext cx="8229600" cy="685800"/>
          </a:xfrm>
          <a:prstGeom prst="rect">
            <a:avLst/>
          </a:prstGeom>
        </p:spPr>
        <p:txBody>
          <a:bodyPr/>
          <a:lstStyle/>
          <a:p>
            <a:r>
              <a:rPr lang="en-US" dirty="0" smtClean="0"/>
              <a:t>Click to edit Master title style</a:t>
            </a:r>
            <a:endParaRPr lang="en-US" dirty="0"/>
          </a:p>
        </p:txBody>
      </p:sp>
      <p:sp>
        <p:nvSpPr>
          <p:cNvPr id="3" name="Content Placeholder 2"/>
          <p:cNvSpPr>
            <a:spLocks noGrp="1"/>
          </p:cNvSpPr>
          <p:nvPr>
            <p:ph sz="half" idx="1"/>
          </p:nvPr>
        </p:nvSpPr>
        <p:spPr>
          <a:xfrm>
            <a:off x="457200" y="1600201"/>
            <a:ext cx="4038600" cy="4525963"/>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4648200" y="1600201"/>
            <a:ext cx="4038600" cy="4525963"/>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cSld>
  <p:clrMapOvr>
    <a:masterClrMapping/>
  </p:clrMapOvr>
  <p:transition/>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838200"/>
            <a:ext cx="8229600" cy="6858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733554"/>
            <a:ext cx="4040188" cy="639763"/>
          </a:xfrm>
        </p:spPr>
        <p:txBody>
          <a:bodyPr anchor="b"/>
          <a:lstStyle>
            <a:lvl1pPr marL="0" indent="0">
              <a:buNone/>
              <a:defRPr sz="2200" b="1"/>
            </a:lvl1pPr>
            <a:lvl2pPr marL="424504" indent="0">
              <a:buNone/>
              <a:defRPr sz="1900" b="1"/>
            </a:lvl2pPr>
            <a:lvl3pPr marL="849010" indent="0">
              <a:buNone/>
              <a:defRPr sz="1700" b="1"/>
            </a:lvl3pPr>
            <a:lvl4pPr marL="1273517" indent="0">
              <a:buNone/>
              <a:defRPr sz="1500" b="1"/>
            </a:lvl4pPr>
            <a:lvl5pPr marL="1698021" indent="0">
              <a:buNone/>
              <a:defRPr sz="1500" b="1"/>
            </a:lvl5pPr>
            <a:lvl6pPr marL="2122527" indent="0">
              <a:buNone/>
              <a:defRPr sz="1500" b="1"/>
            </a:lvl6pPr>
            <a:lvl7pPr marL="2547031" indent="0">
              <a:buNone/>
              <a:defRPr sz="1500" b="1"/>
            </a:lvl7pPr>
            <a:lvl8pPr marL="2971537" indent="0">
              <a:buNone/>
              <a:defRPr sz="1500" b="1"/>
            </a:lvl8pPr>
            <a:lvl9pPr marL="3396042" indent="0">
              <a:buNone/>
              <a:defRPr sz="1500" b="1"/>
            </a:lvl9pPr>
          </a:lstStyle>
          <a:p>
            <a:pPr lvl="0"/>
            <a:r>
              <a:rPr lang="en-US" smtClean="0"/>
              <a:t>Click to edit Master text styles</a:t>
            </a:r>
          </a:p>
        </p:txBody>
      </p:sp>
      <p:sp>
        <p:nvSpPr>
          <p:cNvPr id="4" name="Content Placeholder 3"/>
          <p:cNvSpPr>
            <a:spLocks noGrp="1"/>
          </p:cNvSpPr>
          <p:nvPr>
            <p:ph sz="half" idx="2"/>
          </p:nvPr>
        </p:nvSpPr>
        <p:spPr>
          <a:xfrm>
            <a:off x="457200" y="2373312"/>
            <a:ext cx="4040188" cy="3951288"/>
          </a:xfrm>
        </p:spPr>
        <p:txBody>
          <a:bodyPr/>
          <a:lstStyle>
            <a:lvl1pPr>
              <a:defRPr sz="2200"/>
            </a:lvl1pPr>
            <a:lvl2pPr>
              <a:defRPr sz="1900"/>
            </a:lvl2pPr>
            <a:lvl3pPr>
              <a:defRPr sz="1700"/>
            </a:lvl3pPr>
            <a:lvl4pPr>
              <a:defRPr sz="1500"/>
            </a:lvl4pPr>
            <a:lvl5pPr>
              <a:defRPr sz="1500"/>
            </a:lvl5pPr>
            <a:lvl6pPr>
              <a:defRPr sz="1500"/>
            </a:lvl6pPr>
            <a:lvl7pPr>
              <a:defRPr sz="1500"/>
            </a:lvl7pPr>
            <a:lvl8pPr>
              <a:defRPr sz="1500"/>
            </a:lvl8pPr>
            <a:lvl9pPr>
              <a:defRPr sz="15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4645027" y="1733554"/>
            <a:ext cx="4041774" cy="639763"/>
          </a:xfrm>
        </p:spPr>
        <p:txBody>
          <a:bodyPr anchor="b"/>
          <a:lstStyle>
            <a:lvl1pPr marL="0" indent="0">
              <a:buNone/>
              <a:defRPr sz="2200" b="1"/>
            </a:lvl1pPr>
            <a:lvl2pPr marL="424504" indent="0">
              <a:buNone/>
              <a:defRPr sz="1900" b="1"/>
            </a:lvl2pPr>
            <a:lvl3pPr marL="849010" indent="0">
              <a:buNone/>
              <a:defRPr sz="1700" b="1"/>
            </a:lvl3pPr>
            <a:lvl4pPr marL="1273517" indent="0">
              <a:buNone/>
              <a:defRPr sz="1500" b="1"/>
            </a:lvl4pPr>
            <a:lvl5pPr marL="1698021" indent="0">
              <a:buNone/>
              <a:defRPr sz="1500" b="1"/>
            </a:lvl5pPr>
            <a:lvl6pPr marL="2122527" indent="0">
              <a:buNone/>
              <a:defRPr sz="1500" b="1"/>
            </a:lvl6pPr>
            <a:lvl7pPr marL="2547031" indent="0">
              <a:buNone/>
              <a:defRPr sz="1500" b="1"/>
            </a:lvl7pPr>
            <a:lvl8pPr marL="2971537" indent="0">
              <a:buNone/>
              <a:defRPr sz="1500" b="1"/>
            </a:lvl8pPr>
            <a:lvl9pPr marL="3396042" indent="0">
              <a:buNone/>
              <a:defRPr sz="1500" b="1"/>
            </a:lvl9pPr>
          </a:lstStyle>
          <a:p>
            <a:pPr lvl="0"/>
            <a:r>
              <a:rPr lang="en-US" smtClean="0"/>
              <a:t>Click to edit Master text styles</a:t>
            </a:r>
          </a:p>
        </p:txBody>
      </p:sp>
      <p:sp>
        <p:nvSpPr>
          <p:cNvPr id="6" name="Content Placeholder 5"/>
          <p:cNvSpPr>
            <a:spLocks noGrp="1"/>
          </p:cNvSpPr>
          <p:nvPr>
            <p:ph sz="quarter" idx="4"/>
          </p:nvPr>
        </p:nvSpPr>
        <p:spPr>
          <a:xfrm>
            <a:off x="4645027" y="2373312"/>
            <a:ext cx="4041774" cy="3951288"/>
          </a:xfrm>
        </p:spPr>
        <p:txBody>
          <a:bodyPr/>
          <a:lstStyle>
            <a:lvl1pPr>
              <a:defRPr sz="2200"/>
            </a:lvl1pPr>
            <a:lvl2pPr>
              <a:defRPr sz="1900"/>
            </a:lvl2pPr>
            <a:lvl3pPr>
              <a:defRPr sz="1700"/>
            </a:lvl3pPr>
            <a:lvl4pPr>
              <a:defRPr sz="1500"/>
            </a:lvl4pPr>
            <a:lvl5pPr>
              <a:defRPr sz="1500"/>
            </a:lvl5pPr>
            <a:lvl6pPr>
              <a:defRPr sz="1500"/>
            </a:lvl6pPr>
            <a:lvl7pPr>
              <a:defRPr sz="1500"/>
            </a:lvl7pPr>
            <a:lvl8pPr>
              <a:defRPr sz="1500"/>
            </a:lvl8pPr>
            <a:lvl9pPr>
              <a:defRPr sz="15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8" name="Footer Placeholder 7"/>
          <p:cNvSpPr>
            <a:spLocks noGrp="1"/>
          </p:cNvSpPr>
          <p:nvPr>
            <p:ph type="ftr" sz="quarter" idx="11"/>
          </p:nvPr>
        </p:nvSpPr>
        <p:spPr/>
        <p:txBody>
          <a:bodyPr/>
          <a:lstStyle/>
          <a:p>
            <a:endParaRPr lang="en-US"/>
          </a:p>
        </p:txBody>
      </p:sp>
      <p:sp>
        <p:nvSpPr>
          <p:cNvPr id="9" name="Slide Number Placeholder 10"/>
          <p:cNvSpPr>
            <a:spLocks noGrp="1"/>
          </p:cNvSpPr>
          <p:nvPr>
            <p:ph type="sldNum" sz="quarter" idx="12"/>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cSld>
  <p:clrMapOvr>
    <a:masterClrMapping/>
  </p:clrMapOvr>
  <p:transition/>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33400" y="838200"/>
            <a:ext cx="8229600" cy="1143000"/>
          </a:xfrm>
          <a:prstGeom prst="rect">
            <a:avLst/>
          </a:prstGeom>
        </p:spPr>
        <p:txBody>
          <a:bodyPr/>
          <a:lstStyle/>
          <a:p>
            <a:r>
              <a:rPr lang="en-US" dirty="0" smtClean="0"/>
              <a:t>Click to edit Master title style</a:t>
            </a:r>
            <a:endParaRPr lang="en-US" dirty="0"/>
          </a:p>
        </p:txBody>
      </p:sp>
      <p:sp>
        <p:nvSpPr>
          <p:cNvPr id="4" name="Footer Placeholder 3"/>
          <p:cNvSpPr>
            <a:spLocks noGrp="1"/>
          </p:cNvSpPr>
          <p:nvPr>
            <p:ph type="ftr" sz="quarter" idx="11"/>
          </p:nvPr>
        </p:nvSpPr>
        <p:spPr/>
        <p:txBody>
          <a:bodyPr/>
          <a:lstStyle/>
          <a:p>
            <a:endParaRPr lang="en-US"/>
          </a:p>
        </p:txBody>
      </p:sp>
      <p:sp>
        <p:nvSpPr>
          <p:cNvPr id="5"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cSld>
  <p:clrMapOvr>
    <a:masterClrMapping/>
  </p:clrMapOvr>
  <p:transition/>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endParaRPr lang="en-US"/>
          </a:p>
        </p:txBody>
      </p:sp>
      <p:sp>
        <p:nvSpPr>
          <p:cNvPr id="4"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cSld>
  <p:clrMapOvr>
    <a:masterClrMapping/>
  </p:clrMapOvr>
  <p:transition/>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0" y="838200"/>
            <a:ext cx="7848599" cy="609600"/>
          </a:xfrm>
          <a:prstGeom prst="rect">
            <a:avLst/>
          </a:prstGeom>
        </p:spPr>
        <p:txBody>
          <a:bodyPr anchor="b"/>
          <a:lstStyle>
            <a:lvl1pPr algn="l">
              <a:defRPr sz="1900" b="1"/>
            </a:lvl1pPr>
          </a:lstStyle>
          <a:p>
            <a:r>
              <a:rPr lang="en-US" dirty="0" smtClean="0"/>
              <a:t>Click to edit Master title style</a:t>
            </a:r>
            <a:endParaRPr lang="en-US" dirty="0"/>
          </a:p>
        </p:txBody>
      </p:sp>
      <p:sp>
        <p:nvSpPr>
          <p:cNvPr id="3" name="Content Placeholder 2"/>
          <p:cNvSpPr>
            <a:spLocks noGrp="1"/>
          </p:cNvSpPr>
          <p:nvPr>
            <p:ph idx="1"/>
          </p:nvPr>
        </p:nvSpPr>
        <p:spPr>
          <a:xfrm>
            <a:off x="3575051" y="1524000"/>
            <a:ext cx="5111750" cy="4602168"/>
          </a:xfrm>
        </p:spPr>
        <p:txBody>
          <a:bodyPr/>
          <a:lstStyle>
            <a:lvl1pPr>
              <a:defRPr sz="3000"/>
            </a:lvl1pPr>
            <a:lvl2pPr>
              <a:defRPr sz="2600"/>
            </a:lvl2pPr>
            <a:lvl3pPr>
              <a:defRPr sz="2200"/>
            </a:lvl3pPr>
            <a:lvl4pPr>
              <a:defRPr sz="1900"/>
            </a:lvl4pPr>
            <a:lvl5pPr>
              <a:defRPr sz="1900"/>
            </a:lvl5pPr>
            <a:lvl6pPr>
              <a:defRPr sz="1900"/>
            </a:lvl6pPr>
            <a:lvl7pPr>
              <a:defRPr sz="1900"/>
            </a:lvl7pPr>
            <a:lvl8pPr>
              <a:defRPr sz="1900"/>
            </a:lvl8pPr>
            <a:lvl9pPr>
              <a:defRPr sz="19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Text Placeholder 3"/>
          <p:cNvSpPr>
            <a:spLocks noGrp="1"/>
          </p:cNvSpPr>
          <p:nvPr>
            <p:ph type="body" sz="half" idx="2"/>
          </p:nvPr>
        </p:nvSpPr>
        <p:spPr>
          <a:xfrm>
            <a:off x="457203" y="1435101"/>
            <a:ext cx="3008314" cy="4691064"/>
          </a:xfrm>
        </p:spPr>
        <p:txBody>
          <a:bodyPr/>
          <a:lstStyle>
            <a:lvl1pPr marL="0" indent="0">
              <a:buNone/>
              <a:defRPr sz="1300"/>
            </a:lvl1pPr>
            <a:lvl2pPr marL="424504" indent="0">
              <a:buNone/>
              <a:defRPr sz="1100"/>
            </a:lvl2pPr>
            <a:lvl3pPr marL="849010" indent="0">
              <a:buNone/>
              <a:defRPr sz="900"/>
            </a:lvl3pPr>
            <a:lvl4pPr marL="1273517" indent="0">
              <a:buNone/>
              <a:defRPr sz="900"/>
            </a:lvl4pPr>
            <a:lvl5pPr marL="1698021" indent="0">
              <a:buNone/>
              <a:defRPr sz="900"/>
            </a:lvl5pPr>
            <a:lvl6pPr marL="2122527" indent="0">
              <a:buNone/>
              <a:defRPr sz="900"/>
            </a:lvl6pPr>
            <a:lvl7pPr marL="2547031" indent="0">
              <a:buNone/>
              <a:defRPr sz="900"/>
            </a:lvl7pPr>
            <a:lvl8pPr marL="2971537" indent="0">
              <a:buNone/>
              <a:defRPr sz="900"/>
            </a:lvl8pPr>
            <a:lvl9pPr marL="3396042" indent="0">
              <a:buNone/>
              <a:defRPr sz="900"/>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endParaRPr lang="en-US"/>
          </a:p>
        </p:txBody>
      </p:sp>
      <p:sp>
        <p:nvSpPr>
          <p:cNvPr id="7"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cSld>
  <p:clrMapOvr>
    <a:masterClrMapping/>
  </p:clrMapOvr>
  <p:transition/>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3"/>
            <a:ext cx="5486400" cy="566740"/>
          </a:xfrm>
          <a:prstGeom prst="rect">
            <a:avLst/>
          </a:prstGeom>
        </p:spPr>
        <p:txBody>
          <a:bodyPr anchor="b"/>
          <a:lstStyle>
            <a:lvl1pPr algn="l">
              <a:defRPr sz="1900" b="1"/>
            </a:lvl1pPr>
          </a:lstStyle>
          <a:p>
            <a:r>
              <a:rPr lang="en-US" smtClean="0"/>
              <a:t>Click to edit Master title style</a:t>
            </a:r>
            <a:endParaRPr lang="en-US"/>
          </a:p>
        </p:txBody>
      </p:sp>
      <p:sp>
        <p:nvSpPr>
          <p:cNvPr id="3" name="Picture Placeholder 2"/>
          <p:cNvSpPr>
            <a:spLocks noGrp="1"/>
          </p:cNvSpPr>
          <p:nvPr>
            <p:ph type="pic" idx="1"/>
          </p:nvPr>
        </p:nvSpPr>
        <p:spPr>
          <a:xfrm>
            <a:off x="1792288" y="990599"/>
            <a:ext cx="5486400" cy="3736975"/>
          </a:xfrm>
        </p:spPr>
        <p:txBody>
          <a:bodyPr/>
          <a:lstStyle>
            <a:lvl1pPr marL="0" indent="0">
              <a:buNone/>
              <a:defRPr sz="3000"/>
            </a:lvl1pPr>
            <a:lvl2pPr marL="424504" indent="0">
              <a:buNone/>
              <a:defRPr sz="2600"/>
            </a:lvl2pPr>
            <a:lvl3pPr marL="849010" indent="0">
              <a:buNone/>
              <a:defRPr sz="2200"/>
            </a:lvl3pPr>
            <a:lvl4pPr marL="1273517" indent="0">
              <a:buNone/>
              <a:defRPr sz="1900"/>
            </a:lvl4pPr>
            <a:lvl5pPr marL="1698021" indent="0">
              <a:buNone/>
              <a:defRPr sz="1900"/>
            </a:lvl5pPr>
            <a:lvl6pPr marL="2122527" indent="0">
              <a:buNone/>
              <a:defRPr sz="1900"/>
            </a:lvl6pPr>
            <a:lvl7pPr marL="2547031" indent="0">
              <a:buNone/>
              <a:defRPr sz="1900"/>
            </a:lvl7pPr>
            <a:lvl8pPr marL="2971537" indent="0">
              <a:buNone/>
              <a:defRPr sz="1900"/>
            </a:lvl8pPr>
            <a:lvl9pPr marL="3396042" indent="0">
              <a:buNone/>
              <a:defRPr sz="1900"/>
            </a:lvl9pPr>
          </a:lstStyle>
          <a:p>
            <a:r>
              <a:rPr lang="en-US" dirty="0" smtClean="0"/>
              <a:t>Click icon to add picture</a:t>
            </a:r>
            <a:endParaRPr lang="en-US" dirty="0"/>
          </a:p>
        </p:txBody>
      </p:sp>
      <p:sp>
        <p:nvSpPr>
          <p:cNvPr id="4" name="Text Placeholder 3"/>
          <p:cNvSpPr>
            <a:spLocks noGrp="1"/>
          </p:cNvSpPr>
          <p:nvPr>
            <p:ph type="body" sz="half" idx="2"/>
          </p:nvPr>
        </p:nvSpPr>
        <p:spPr>
          <a:xfrm>
            <a:off x="1792288" y="5367343"/>
            <a:ext cx="5486400" cy="804861"/>
          </a:xfrm>
        </p:spPr>
        <p:txBody>
          <a:bodyPr/>
          <a:lstStyle>
            <a:lvl1pPr marL="0" indent="0">
              <a:buNone/>
              <a:defRPr sz="1300"/>
            </a:lvl1pPr>
            <a:lvl2pPr marL="424504" indent="0">
              <a:buNone/>
              <a:defRPr sz="1100"/>
            </a:lvl2pPr>
            <a:lvl3pPr marL="849010" indent="0">
              <a:buNone/>
              <a:defRPr sz="900"/>
            </a:lvl3pPr>
            <a:lvl4pPr marL="1273517" indent="0">
              <a:buNone/>
              <a:defRPr sz="900"/>
            </a:lvl4pPr>
            <a:lvl5pPr marL="1698021" indent="0">
              <a:buNone/>
              <a:defRPr sz="900"/>
            </a:lvl5pPr>
            <a:lvl6pPr marL="2122527" indent="0">
              <a:buNone/>
              <a:defRPr sz="900"/>
            </a:lvl6pPr>
            <a:lvl7pPr marL="2547031" indent="0">
              <a:buNone/>
              <a:defRPr sz="900"/>
            </a:lvl7pPr>
            <a:lvl8pPr marL="2971537" indent="0">
              <a:buNone/>
              <a:defRPr sz="900"/>
            </a:lvl8pPr>
            <a:lvl9pPr marL="3396042" indent="0">
              <a:buNone/>
              <a:defRPr sz="900"/>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endParaRPr lang="en-US"/>
          </a:p>
        </p:txBody>
      </p:sp>
      <p:sp>
        <p:nvSpPr>
          <p:cNvPr id="7"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cSld>
  <p:clrMapOvr>
    <a:masterClrMapping/>
  </p:clrMapOvr>
  <p:transition/>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868361"/>
            <a:ext cx="8229600" cy="655639"/>
          </a:xfrm>
          <a:prstGeom prst="rect">
            <a:avLst/>
          </a:prstGeom>
        </p:spPr>
        <p:txBody>
          <a:bodyPr/>
          <a:lstStyle/>
          <a:p>
            <a:r>
              <a:rPr lang="en-US" dirty="0"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smtClean="0"/>
              <a:t>Page: </a:t>
            </a:r>
            <a:fld id="{A8E54F2D-3D2C-43C8-A605-2CA5B98B9581}" type="slidenum">
              <a:rPr lang="en-US" smtClean="0"/>
              <a:pPr/>
              <a:t>‹#›</a:t>
            </a:fld>
            <a:endParaRPr lang="en-US" dirty="0"/>
          </a:p>
        </p:txBody>
      </p:sp>
    </p:spTree>
  </p:cSld>
  <p:clrMapOvr>
    <a:masterClrMapping/>
  </p:clrMapOvr>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image" Target="../media/image2.png"/><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theme" Target="../theme/theme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530" name="Rectangle 4"/>
          <p:cNvSpPr>
            <a:spLocks noGrp="1" noChangeArrowheads="1"/>
          </p:cNvSpPr>
          <p:nvPr>
            <p:ph type="body" idx="1"/>
          </p:nvPr>
        </p:nvSpPr>
        <p:spPr bwMode="auto">
          <a:xfrm>
            <a:off x="685800" y="1517650"/>
            <a:ext cx="7924800" cy="4840288"/>
          </a:xfrm>
          <a:prstGeom prst="rect">
            <a:avLst/>
          </a:prstGeom>
          <a:noFill/>
          <a:ln w="12700">
            <a:noFill/>
            <a:miter lim="800000"/>
            <a:headEnd/>
            <a:tailEnd/>
          </a:ln>
        </p:spPr>
        <p:txBody>
          <a:bodyPr vert="horz" wrap="square" lIns="90487" tIns="44450" rIns="90487" bIns="44450" numCol="1" anchor="t" anchorCtr="0" compatLnSpc="1">
            <a:prstTxWarp prst="textNoShape">
              <a:avLst/>
            </a:prstTxWarp>
          </a:bodyPr>
          <a:lstStyle/>
          <a:p>
            <a:pPr lvl="0"/>
            <a:r>
              <a:rPr lang="en-US" smtClean="0"/>
              <a:t>Body Text</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2531" name="Rectangle 59"/>
          <p:cNvSpPr>
            <a:spLocks noGrp="1" noChangeArrowheads="1"/>
          </p:cNvSpPr>
          <p:nvPr>
            <p:ph type="title"/>
          </p:nvPr>
        </p:nvSpPr>
        <p:spPr bwMode="auto">
          <a:xfrm>
            <a:off x="152400" y="850900"/>
            <a:ext cx="8763000" cy="363538"/>
          </a:xfrm>
          <a:prstGeom prst="rect">
            <a:avLst/>
          </a:prstGeom>
          <a:noFill/>
          <a:ln w="12700">
            <a:noFill/>
            <a:miter lim="800000"/>
            <a:headEnd/>
            <a:tailEnd/>
          </a:ln>
        </p:spPr>
        <p:txBody>
          <a:bodyPr vert="horz" wrap="square" lIns="90487" tIns="44450" rIns="90487" bIns="44450" numCol="1" anchor="b" anchorCtr="0" compatLnSpc="1">
            <a:prstTxWarp prst="textNoShape">
              <a:avLst/>
            </a:prstTxWarp>
          </a:bodyPr>
          <a:lstStyle/>
          <a:p>
            <a:pPr lvl="0"/>
            <a:r>
              <a:rPr lang="en-US" smtClean="0"/>
              <a:t>Slide Title</a:t>
            </a:r>
          </a:p>
        </p:txBody>
      </p:sp>
      <p:sp>
        <p:nvSpPr>
          <p:cNvPr id="25" name="Line 265"/>
          <p:cNvSpPr>
            <a:spLocks noChangeShapeType="1"/>
          </p:cNvSpPr>
          <p:nvPr userDrawn="1"/>
        </p:nvSpPr>
        <p:spPr bwMode="auto">
          <a:xfrm>
            <a:off x="0" y="1282700"/>
            <a:ext cx="9144000" cy="0"/>
          </a:xfrm>
          <a:prstGeom prst="line">
            <a:avLst/>
          </a:prstGeom>
          <a:noFill/>
          <a:ln w="28575">
            <a:solidFill>
              <a:srgbClr val="00005E"/>
            </a:solidFill>
            <a:round/>
            <a:headEnd/>
            <a:tailEnd/>
          </a:ln>
          <a:effectLst/>
        </p:spPr>
        <p:txBody>
          <a:bodyPr/>
          <a:lstStyle/>
          <a:p>
            <a:pPr>
              <a:defRPr/>
            </a:pPr>
            <a:endParaRPr lang="en-US" sz="1800" dirty="0">
              <a:latin typeface="Arial" pitchFamily="34" charset="0"/>
            </a:endParaRPr>
          </a:p>
        </p:txBody>
      </p:sp>
      <p:sp>
        <p:nvSpPr>
          <p:cNvPr id="58" name="Rectangle 125"/>
          <p:cNvSpPr>
            <a:spLocks noChangeArrowheads="1"/>
          </p:cNvSpPr>
          <p:nvPr userDrawn="1"/>
        </p:nvSpPr>
        <p:spPr bwMode="auto">
          <a:xfrm>
            <a:off x="8581697" y="6586538"/>
            <a:ext cx="362278" cy="274434"/>
          </a:xfrm>
          <a:prstGeom prst="rect">
            <a:avLst/>
          </a:prstGeom>
          <a:noFill/>
          <a:ln w="12700">
            <a:noFill/>
            <a:miter lim="800000"/>
            <a:headEnd/>
            <a:tailEnd/>
          </a:ln>
          <a:effectLst/>
        </p:spPr>
        <p:txBody>
          <a:bodyPr wrap="none" lIns="90487" tIns="44450" rIns="90487" bIns="44450">
            <a:spAutoFit/>
          </a:bodyPr>
          <a:lstStyle/>
          <a:p>
            <a:pPr algn="r">
              <a:defRPr/>
            </a:pPr>
            <a:fld id="{2C53E055-A373-4551-AD4F-F3FC552E903B}" type="slidenum">
              <a:rPr lang="en-US" sz="1200" smtClean="0">
                <a:solidFill>
                  <a:srgbClr val="00005E"/>
                </a:solidFill>
                <a:latin typeface="Times New Roman" pitchFamily="18" charset="0"/>
              </a:rPr>
              <a:pPr algn="r">
                <a:defRPr/>
              </a:pPr>
              <a:t>‹#›</a:t>
            </a:fld>
            <a:endParaRPr lang="en-US" sz="1200" dirty="0">
              <a:solidFill>
                <a:srgbClr val="00005E"/>
              </a:solidFill>
              <a:latin typeface="Times New Roman" pitchFamily="18" charset="0"/>
            </a:endParaRPr>
          </a:p>
        </p:txBody>
      </p:sp>
      <p:sp>
        <p:nvSpPr>
          <p:cNvPr id="6" name="TextBox 5"/>
          <p:cNvSpPr txBox="1"/>
          <p:nvPr userDrawn="1"/>
        </p:nvSpPr>
        <p:spPr>
          <a:xfrm>
            <a:off x="2983918" y="146649"/>
            <a:ext cx="3102132" cy="338554"/>
          </a:xfrm>
          <a:prstGeom prst="rect">
            <a:avLst/>
          </a:prstGeom>
          <a:noFill/>
        </p:spPr>
        <p:txBody>
          <a:bodyPr wrap="none" rtlCol="0">
            <a:spAutoFit/>
          </a:bodyPr>
          <a:lstStyle/>
          <a:p>
            <a:pPr algn="ctr"/>
            <a:r>
              <a:rPr lang="en-US" sz="1600" dirty="0" smtClean="0"/>
              <a:t>Introduction to NASA-STD-5020</a:t>
            </a:r>
            <a:endParaRPr lang="en-US" sz="1600"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2400" b="1">
          <a:solidFill>
            <a:schemeClr val="tx2"/>
          </a:solidFill>
          <a:latin typeface="+mj-lt"/>
          <a:ea typeface="+mj-ea"/>
          <a:cs typeface="+mj-cs"/>
        </a:defRPr>
      </a:lvl1pPr>
      <a:lvl2pPr algn="ctr" rtl="0" eaLnBrk="0" fontAlgn="base" hangingPunct="0">
        <a:lnSpc>
          <a:spcPct val="90000"/>
        </a:lnSpc>
        <a:spcBef>
          <a:spcPct val="0"/>
        </a:spcBef>
        <a:spcAft>
          <a:spcPct val="0"/>
        </a:spcAft>
        <a:defRPr sz="2400" b="1">
          <a:solidFill>
            <a:schemeClr val="tx2"/>
          </a:solidFill>
          <a:latin typeface="Arial" charset="0"/>
        </a:defRPr>
      </a:lvl2pPr>
      <a:lvl3pPr algn="ctr" rtl="0" eaLnBrk="0" fontAlgn="base" hangingPunct="0">
        <a:lnSpc>
          <a:spcPct val="90000"/>
        </a:lnSpc>
        <a:spcBef>
          <a:spcPct val="0"/>
        </a:spcBef>
        <a:spcAft>
          <a:spcPct val="0"/>
        </a:spcAft>
        <a:defRPr sz="2400" b="1">
          <a:solidFill>
            <a:schemeClr val="tx2"/>
          </a:solidFill>
          <a:latin typeface="Arial" charset="0"/>
        </a:defRPr>
      </a:lvl3pPr>
      <a:lvl4pPr algn="ctr" rtl="0" eaLnBrk="0" fontAlgn="base" hangingPunct="0">
        <a:lnSpc>
          <a:spcPct val="90000"/>
        </a:lnSpc>
        <a:spcBef>
          <a:spcPct val="0"/>
        </a:spcBef>
        <a:spcAft>
          <a:spcPct val="0"/>
        </a:spcAft>
        <a:defRPr sz="2400" b="1">
          <a:solidFill>
            <a:schemeClr val="tx2"/>
          </a:solidFill>
          <a:latin typeface="Arial" charset="0"/>
        </a:defRPr>
      </a:lvl4pPr>
      <a:lvl5pPr algn="ctr" rtl="0" eaLnBrk="0" fontAlgn="base" hangingPunct="0">
        <a:lnSpc>
          <a:spcPct val="90000"/>
        </a:lnSpc>
        <a:spcBef>
          <a:spcPct val="0"/>
        </a:spcBef>
        <a:spcAft>
          <a:spcPct val="0"/>
        </a:spcAft>
        <a:defRPr sz="2400" b="1">
          <a:solidFill>
            <a:schemeClr val="tx2"/>
          </a:solidFill>
          <a:latin typeface="Arial" charset="0"/>
        </a:defRPr>
      </a:lvl5pPr>
      <a:lvl6pPr marL="457200" algn="ctr" rtl="0" eaLnBrk="0" fontAlgn="base" hangingPunct="0">
        <a:lnSpc>
          <a:spcPct val="90000"/>
        </a:lnSpc>
        <a:spcBef>
          <a:spcPct val="0"/>
        </a:spcBef>
        <a:spcAft>
          <a:spcPct val="0"/>
        </a:spcAft>
        <a:defRPr sz="2400" b="1">
          <a:solidFill>
            <a:schemeClr val="tx2"/>
          </a:solidFill>
          <a:latin typeface="Arial" charset="0"/>
        </a:defRPr>
      </a:lvl6pPr>
      <a:lvl7pPr marL="914400" algn="ctr" rtl="0" eaLnBrk="0" fontAlgn="base" hangingPunct="0">
        <a:lnSpc>
          <a:spcPct val="90000"/>
        </a:lnSpc>
        <a:spcBef>
          <a:spcPct val="0"/>
        </a:spcBef>
        <a:spcAft>
          <a:spcPct val="0"/>
        </a:spcAft>
        <a:defRPr sz="2400" b="1">
          <a:solidFill>
            <a:schemeClr val="tx2"/>
          </a:solidFill>
          <a:latin typeface="Arial" charset="0"/>
        </a:defRPr>
      </a:lvl7pPr>
      <a:lvl8pPr marL="1371600" algn="ctr" rtl="0" eaLnBrk="0" fontAlgn="base" hangingPunct="0">
        <a:lnSpc>
          <a:spcPct val="90000"/>
        </a:lnSpc>
        <a:spcBef>
          <a:spcPct val="0"/>
        </a:spcBef>
        <a:spcAft>
          <a:spcPct val="0"/>
        </a:spcAft>
        <a:defRPr sz="2400" b="1">
          <a:solidFill>
            <a:schemeClr val="tx2"/>
          </a:solidFill>
          <a:latin typeface="Arial" charset="0"/>
        </a:defRPr>
      </a:lvl8pPr>
      <a:lvl9pPr marL="1828800" algn="ctr" rtl="0" eaLnBrk="0" fontAlgn="base" hangingPunct="0">
        <a:lnSpc>
          <a:spcPct val="90000"/>
        </a:lnSpc>
        <a:spcBef>
          <a:spcPct val="0"/>
        </a:spcBef>
        <a:spcAft>
          <a:spcPct val="0"/>
        </a:spcAft>
        <a:defRPr sz="2400" b="1">
          <a:solidFill>
            <a:schemeClr val="tx2"/>
          </a:solidFill>
          <a:latin typeface="Arial" charset="0"/>
        </a:defRPr>
      </a:lvl9pPr>
    </p:titleStyle>
    <p:bodyStyle>
      <a:lvl1pPr marL="228600" indent="-228600" algn="l" rtl="0" eaLnBrk="0" fontAlgn="base" hangingPunct="0">
        <a:lnSpc>
          <a:spcPct val="90000"/>
        </a:lnSpc>
        <a:spcBef>
          <a:spcPct val="50000"/>
        </a:spcBef>
        <a:spcAft>
          <a:spcPct val="0"/>
        </a:spcAft>
        <a:buSzPct val="50000"/>
        <a:buFont typeface="Monotype Sorts" pitchFamily="2" charset="2"/>
        <a:buChar char=""/>
        <a:defRPr>
          <a:solidFill>
            <a:schemeClr val="tx1"/>
          </a:solidFill>
          <a:latin typeface="+mn-lt"/>
          <a:ea typeface="+mn-ea"/>
          <a:cs typeface="+mn-cs"/>
        </a:defRPr>
      </a:lvl1pPr>
      <a:lvl2pPr marL="514350" indent="-171450" algn="l" rtl="0" eaLnBrk="0" fontAlgn="base" hangingPunct="0">
        <a:lnSpc>
          <a:spcPct val="90000"/>
        </a:lnSpc>
        <a:spcBef>
          <a:spcPct val="50000"/>
        </a:spcBef>
        <a:spcAft>
          <a:spcPct val="0"/>
        </a:spcAft>
        <a:buSzPct val="100000"/>
        <a:buChar char="–"/>
        <a:defRPr sz="1600">
          <a:solidFill>
            <a:schemeClr val="tx1"/>
          </a:solidFill>
          <a:latin typeface="+mn-lt"/>
        </a:defRPr>
      </a:lvl2pPr>
      <a:lvl3pPr marL="800100" indent="-171450" algn="l" rtl="0" eaLnBrk="0" fontAlgn="base" hangingPunct="0">
        <a:lnSpc>
          <a:spcPct val="90000"/>
        </a:lnSpc>
        <a:spcBef>
          <a:spcPct val="50000"/>
        </a:spcBef>
        <a:spcAft>
          <a:spcPct val="0"/>
        </a:spcAft>
        <a:buSzPct val="50000"/>
        <a:buFont typeface="Monotype Sorts" pitchFamily="2" charset="2"/>
        <a:buChar char=""/>
        <a:defRPr sz="1600">
          <a:solidFill>
            <a:schemeClr val="tx1"/>
          </a:solidFill>
          <a:latin typeface="Times New Roman" pitchFamily="18" charset="0"/>
        </a:defRPr>
      </a:lvl3pPr>
      <a:lvl4pPr marL="1085850" indent="-171450" algn="l" rtl="0" eaLnBrk="0" fontAlgn="base" hangingPunct="0">
        <a:lnSpc>
          <a:spcPct val="90000"/>
        </a:lnSpc>
        <a:spcBef>
          <a:spcPct val="50000"/>
        </a:spcBef>
        <a:spcAft>
          <a:spcPct val="0"/>
        </a:spcAft>
        <a:buSzPct val="75000"/>
        <a:buFont typeface="Monotype Sorts" pitchFamily="2" charset="2"/>
        <a:buChar char=""/>
        <a:defRPr sz="1400">
          <a:solidFill>
            <a:schemeClr val="tx1"/>
          </a:solidFill>
          <a:latin typeface="Times New Roman" pitchFamily="18" charset="0"/>
        </a:defRPr>
      </a:lvl4pPr>
      <a:lvl5pPr marL="1371600" indent="-171450" algn="l" rtl="0" eaLnBrk="0" fontAlgn="base" hangingPunct="0">
        <a:lnSpc>
          <a:spcPct val="90000"/>
        </a:lnSpc>
        <a:spcBef>
          <a:spcPct val="50000"/>
        </a:spcBef>
        <a:spcAft>
          <a:spcPct val="0"/>
        </a:spcAft>
        <a:buSzPct val="100000"/>
        <a:buChar char="–"/>
        <a:defRPr sz="1400">
          <a:solidFill>
            <a:schemeClr val="tx1"/>
          </a:solidFill>
          <a:latin typeface="Times New Roman" pitchFamily="18" charset="0"/>
        </a:defRPr>
      </a:lvl5pPr>
      <a:lvl6pPr marL="1828800" indent="-171450" algn="l" rtl="0" eaLnBrk="0" fontAlgn="base" hangingPunct="0">
        <a:lnSpc>
          <a:spcPct val="90000"/>
        </a:lnSpc>
        <a:spcBef>
          <a:spcPct val="50000"/>
        </a:spcBef>
        <a:spcAft>
          <a:spcPct val="0"/>
        </a:spcAft>
        <a:buSzPct val="100000"/>
        <a:buChar char="–"/>
        <a:defRPr sz="1400">
          <a:solidFill>
            <a:schemeClr val="tx1"/>
          </a:solidFill>
          <a:latin typeface="Times New Roman" pitchFamily="18" charset="0"/>
        </a:defRPr>
      </a:lvl6pPr>
      <a:lvl7pPr marL="2286000" indent="-171450" algn="l" rtl="0" eaLnBrk="0" fontAlgn="base" hangingPunct="0">
        <a:lnSpc>
          <a:spcPct val="90000"/>
        </a:lnSpc>
        <a:spcBef>
          <a:spcPct val="50000"/>
        </a:spcBef>
        <a:spcAft>
          <a:spcPct val="0"/>
        </a:spcAft>
        <a:buSzPct val="100000"/>
        <a:buChar char="–"/>
        <a:defRPr sz="1400">
          <a:solidFill>
            <a:schemeClr val="tx1"/>
          </a:solidFill>
          <a:latin typeface="Times New Roman" pitchFamily="18" charset="0"/>
        </a:defRPr>
      </a:lvl7pPr>
      <a:lvl8pPr marL="2743200" indent="-171450" algn="l" rtl="0" eaLnBrk="0" fontAlgn="base" hangingPunct="0">
        <a:lnSpc>
          <a:spcPct val="90000"/>
        </a:lnSpc>
        <a:spcBef>
          <a:spcPct val="50000"/>
        </a:spcBef>
        <a:spcAft>
          <a:spcPct val="0"/>
        </a:spcAft>
        <a:buSzPct val="100000"/>
        <a:buChar char="–"/>
        <a:defRPr sz="1400">
          <a:solidFill>
            <a:schemeClr val="tx1"/>
          </a:solidFill>
          <a:latin typeface="Times New Roman" pitchFamily="18" charset="0"/>
        </a:defRPr>
      </a:lvl8pPr>
      <a:lvl9pPr marL="3200400" indent="-171450" algn="l" rtl="0" eaLnBrk="0" fontAlgn="base" hangingPunct="0">
        <a:lnSpc>
          <a:spcPct val="90000"/>
        </a:lnSpc>
        <a:spcBef>
          <a:spcPct val="50000"/>
        </a:spcBef>
        <a:spcAft>
          <a:spcPct val="0"/>
        </a:spcAft>
        <a:buSzPct val="100000"/>
        <a:buChar char="–"/>
        <a:defRPr sz="1400">
          <a:solidFill>
            <a:schemeClr val="tx1"/>
          </a:solidFill>
          <a:latin typeface="Times New Roman" pitchFamily="18"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2" name="Rectangle 11"/>
          <p:cNvSpPr/>
          <p:nvPr userDrawn="1"/>
        </p:nvSpPr>
        <p:spPr>
          <a:xfrm>
            <a:off x="0" y="6553200"/>
            <a:ext cx="9144000" cy="304800"/>
          </a:xfrm>
          <a:prstGeom prst="rect">
            <a:avLst/>
          </a:prstGeom>
          <a:solidFill>
            <a:schemeClr val="bg1">
              <a:lumMod val="75000"/>
            </a:schemeClr>
          </a:solidFill>
        </p:spPr>
        <p:style>
          <a:lnRef idx="1">
            <a:schemeClr val="accent1"/>
          </a:lnRef>
          <a:fillRef idx="1002">
            <a:schemeClr val="dk2"/>
          </a:fillRef>
          <a:effectRef idx="1">
            <a:schemeClr val="accent1"/>
          </a:effectRef>
          <a:fontRef idx="minor">
            <a:schemeClr val="dk1"/>
          </a:fontRef>
        </p:style>
        <p:txBody>
          <a:bodyPr rtlCol="0" anchor="ctr"/>
          <a:lstStyle/>
          <a:p>
            <a:pPr algn="ctr"/>
            <a:endParaRPr lang="en-US"/>
          </a:p>
        </p:txBody>
      </p:sp>
      <p:sp>
        <p:nvSpPr>
          <p:cNvPr id="3" name="Text Placeholder 2"/>
          <p:cNvSpPr>
            <a:spLocks noGrp="1"/>
          </p:cNvSpPr>
          <p:nvPr>
            <p:ph type="body" idx="1"/>
          </p:nvPr>
        </p:nvSpPr>
        <p:spPr>
          <a:xfrm>
            <a:off x="457200" y="1600201"/>
            <a:ext cx="8229600" cy="4525963"/>
          </a:xfrm>
          <a:prstGeom prst="rect">
            <a:avLst/>
          </a:prstGeom>
        </p:spPr>
        <p:txBody>
          <a:bodyPr vert="horz" lIns="84900" tIns="42450" rIns="84900" bIns="4245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cxnSp>
        <p:nvCxnSpPr>
          <p:cNvPr id="8" name="Straight Connector 7"/>
          <p:cNvCxnSpPr/>
          <p:nvPr/>
        </p:nvCxnSpPr>
        <p:spPr>
          <a:xfrm rot="10800000">
            <a:off x="0" y="762000"/>
            <a:ext cx="9144000" cy="0"/>
          </a:xfrm>
          <a:prstGeom prst="line">
            <a:avLst/>
          </a:prstGeom>
          <a:ln w="25400"/>
        </p:spPr>
        <p:style>
          <a:lnRef idx="3">
            <a:schemeClr val="accent1"/>
          </a:lnRef>
          <a:fillRef idx="0">
            <a:schemeClr val="accent1"/>
          </a:fillRef>
          <a:effectRef idx="2">
            <a:schemeClr val="accent1"/>
          </a:effectRef>
          <a:fontRef idx="minor">
            <a:schemeClr val="tx1"/>
          </a:fontRef>
        </p:style>
      </p:cxnSp>
      <p:sp>
        <p:nvSpPr>
          <p:cNvPr id="9" name="TextBox 8"/>
          <p:cNvSpPr txBox="1"/>
          <p:nvPr/>
        </p:nvSpPr>
        <p:spPr>
          <a:xfrm>
            <a:off x="1371600" y="0"/>
            <a:ext cx="8305800" cy="707886"/>
          </a:xfrm>
          <a:prstGeom prst="rect">
            <a:avLst/>
          </a:prstGeom>
          <a:noFill/>
        </p:spPr>
        <p:txBody>
          <a:bodyPr wrap="squar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r>
              <a:rPr lang="en-US" sz="40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6350" stA="55000" endA="300" endPos="45500" dir="5400000" sy="-100000" algn="bl" rotWithShape="0"/>
                </a:effectLst>
              </a:rPr>
              <a:t>NESC Academy</a:t>
            </a:r>
            <a:r>
              <a:rPr lang="en-US" sz="4000" b="1" cap="all" baseline="0"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6350" stA="55000" endA="300" endPos="45500" dir="5400000" sy="-100000" algn="bl" rotWithShape="0"/>
                </a:effectLst>
              </a:rPr>
              <a:t> </a:t>
            </a:r>
            <a:r>
              <a:rPr lang="en-US" sz="40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6350" stA="55000" endA="300" endPos="45500" dir="5400000" sy="-100000" algn="bl" rotWithShape="0"/>
                </a:effectLst>
              </a:rPr>
              <a:t>Webcast</a:t>
            </a:r>
          </a:p>
        </p:txBody>
      </p:sp>
      <p:pic>
        <p:nvPicPr>
          <p:cNvPr id="10" name="Picture 9" descr="70564main_nesc_logo.jpg"/>
          <p:cNvPicPr>
            <a:picLocks noChangeAspect="1"/>
          </p:cNvPicPr>
          <p:nvPr/>
        </p:nvPicPr>
        <p:blipFill>
          <a:blip r:embed="rId12" cstate="print"/>
          <a:stretch>
            <a:fillRect/>
          </a:stretch>
        </p:blipFill>
        <p:spPr>
          <a:xfrm>
            <a:off x="0" y="0"/>
            <a:ext cx="1371600" cy="1371600"/>
          </a:xfrm>
          <a:prstGeom prst="rect">
            <a:avLst/>
          </a:prstGeom>
        </p:spPr>
      </p:pic>
      <p:cxnSp>
        <p:nvCxnSpPr>
          <p:cNvPr id="13" name="Straight Connector 12"/>
          <p:cNvCxnSpPr/>
          <p:nvPr/>
        </p:nvCxnSpPr>
        <p:spPr>
          <a:xfrm rot="10800000">
            <a:off x="0" y="6553200"/>
            <a:ext cx="9144000" cy="1"/>
          </a:xfrm>
          <a:prstGeom prst="line">
            <a:avLst/>
          </a:prstGeom>
        </p:spPr>
        <p:style>
          <a:lnRef idx="3">
            <a:schemeClr val="accent1"/>
          </a:lnRef>
          <a:fillRef idx="0">
            <a:schemeClr val="accent1"/>
          </a:fillRef>
          <a:effectRef idx="2">
            <a:schemeClr val="accent1"/>
          </a:effectRef>
          <a:fontRef idx="minor">
            <a:schemeClr val="tx1"/>
          </a:fontRef>
        </p:style>
      </p:cxnSp>
      <p:sp>
        <p:nvSpPr>
          <p:cNvPr id="14" name="TextBox 13"/>
          <p:cNvSpPr txBox="1"/>
          <p:nvPr/>
        </p:nvSpPr>
        <p:spPr>
          <a:xfrm>
            <a:off x="0" y="6581001"/>
            <a:ext cx="9144000" cy="276999"/>
          </a:xfrm>
          <a:prstGeom prst="rect">
            <a:avLst/>
          </a:prstGeom>
          <a:noFill/>
        </p:spPr>
        <p:txBody>
          <a:bodyPr wrap="square" rtlCol="0">
            <a:spAutoFit/>
          </a:bodyPr>
          <a:lstStyle/>
          <a:p>
            <a:pPr algn="ctr"/>
            <a:r>
              <a:rPr lang="en-US" sz="1200" b="1" i="1" dirty="0" smtClean="0">
                <a:latin typeface="+mj-lt"/>
              </a:rPr>
              <a:t>Learning from the Past, Looking to the Future</a:t>
            </a:r>
            <a:endParaRPr lang="en-US" sz="1200" b="1" i="1" dirty="0">
              <a:latin typeface="+mj-lt"/>
            </a:endParaRPr>
          </a:p>
        </p:txBody>
      </p:sp>
      <p:sp>
        <p:nvSpPr>
          <p:cNvPr id="11"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0" i="1">
                <a:solidFill>
                  <a:srgbClr val="000000"/>
                </a:solidFill>
                <a:latin typeface="+mj-lt"/>
              </a:defRPr>
            </a:lvl1pPr>
          </a:lstStyle>
          <a:p>
            <a:r>
              <a:rPr lang="en-US" b="1" dirty="0" smtClean="0">
                <a:solidFill>
                  <a:schemeClr val="tx1"/>
                </a:solidFill>
              </a:rPr>
              <a:t>Page</a:t>
            </a:r>
            <a:r>
              <a:rPr lang="en-US" dirty="0" smtClean="0"/>
              <a:t>: </a:t>
            </a:r>
            <a:fld id="{A8E54F2D-3D2C-43C8-A605-2CA5B98B9581}" type="slidenum">
              <a:rPr lang="en-US" smtClean="0"/>
              <a:pPr/>
              <a:t>‹#›</a:t>
            </a:fld>
            <a:endParaRPr lang="en-US" dirty="0"/>
          </a:p>
        </p:txBody>
      </p:sp>
      <p:sp>
        <p:nvSpPr>
          <p:cNvPr id="15" name="Footer Placeholder 1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Lst>
  <p:transition/>
  <p:timing>
    <p:tnLst>
      <p:par>
        <p:cTn id="1" dur="indefinite" restart="never" nodeType="tmRoot"/>
      </p:par>
    </p:tnLst>
  </p:timing>
  <p:hf hdr="0" ftr="0" dt="0"/>
  <p:txStyles>
    <p:titleStyle>
      <a:lvl1pPr algn="ctr" defTabSz="849010" rtl="0" eaLnBrk="1" latinLnBrk="0" hangingPunct="1">
        <a:spcBef>
          <a:spcPct val="0"/>
        </a:spcBef>
        <a:buNone/>
        <a:defRPr sz="4100" kern="1200">
          <a:solidFill>
            <a:schemeClr val="tx1"/>
          </a:solidFill>
          <a:latin typeface="+mj-lt"/>
          <a:ea typeface="+mj-ea"/>
          <a:cs typeface="+mj-cs"/>
        </a:defRPr>
      </a:lvl1pPr>
    </p:titleStyle>
    <p:bodyStyle>
      <a:lvl1pPr marL="318380" indent="-318380" algn="l" defTabSz="849010" rtl="0" eaLnBrk="1" latinLnBrk="0" hangingPunct="1">
        <a:spcBef>
          <a:spcPct val="20000"/>
        </a:spcBef>
        <a:buFont typeface="Arial" pitchFamily="34" charset="0"/>
        <a:buChar char="•"/>
        <a:defRPr sz="3000" kern="1200">
          <a:solidFill>
            <a:schemeClr val="tx1"/>
          </a:solidFill>
          <a:latin typeface="+mn-lt"/>
          <a:ea typeface="+mn-ea"/>
          <a:cs typeface="+mn-cs"/>
        </a:defRPr>
      </a:lvl1pPr>
      <a:lvl2pPr marL="689822" indent="-265315" algn="l" defTabSz="849010" rtl="0" eaLnBrk="1" latinLnBrk="0" hangingPunct="1">
        <a:spcBef>
          <a:spcPct val="20000"/>
        </a:spcBef>
        <a:buFont typeface="Arial" pitchFamily="34" charset="0"/>
        <a:buChar char="–"/>
        <a:defRPr sz="2600" kern="1200">
          <a:solidFill>
            <a:schemeClr val="tx1"/>
          </a:solidFill>
          <a:latin typeface="+mn-lt"/>
          <a:ea typeface="+mn-ea"/>
          <a:cs typeface="+mn-cs"/>
        </a:defRPr>
      </a:lvl2pPr>
      <a:lvl3pPr marL="1061264" indent="-212253" algn="l" defTabSz="849010" rtl="0" eaLnBrk="1" latinLnBrk="0" hangingPunct="1">
        <a:spcBef>
          <a:spcPct val="20000"/>
        </a:spcBef>
        <a:buFont typeface="Arial" pitchFamily="34" charset="0"/>
        <a:buChar char="•"/>
        <a:defRPr sz="2200" kern="1200">
          <a:solidFill>
            <a:schemeClr val="tx1"/>
          </a:solidFill>
          <a:latin typeface="+mn-lt"/>
          <a:ea typeface="+mn-ea"/>
          <a:cs typeface="+mn-cs"/>
        </a:defRPr>
      </a:lvl3pPr>
      <a:lvl4pPr marL="1485770"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4pPr>
      <a:lvl5pPr marL="1910274"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5pPr>
      <a:lvl6pPr marL="2334778"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6pPr>
      <a:lvl7pPr marL="2759284"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7pPr>
      <a:lvl8pPr marL="3183788"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8pPr>
      <a:lvl9pPr marL="3608295"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9pPr>
    </p:bodyStyle>
    <p:otherStyle>
      <a:defPPr>
        <a:defRPr lang="en-US"/>
      </a:defPPr>
      <a:lvl1pPr marL="0" algn="l" defTabSz="849010" rtl="0" eaLnBrk="1" latinLnBrk="0" hangingPunct="1">
        <a:defRPr sz="1700" kern="1200">
          <a:solidFill>
            <a:schemeClr val="tx1"/>
          </a:solidFill>
          <a:latin typeface="+mn-lt"/>
          <a:ea typeface="+mn-ea"/>
          <a:cs typeface="+mn-cs"/>
        </a:defRPr>
      </a:lvl1pPr>
      <a:lvl2pPr marL="424504" algn="l" defTabSz="849010" rtl="0" eaLnBrk="1" latinLnBrk="0" hangingPunct="1">
        <a:defRPr sz="1700" kern="1200">
          <a:solidFill>
            <a:schemeClr val="tx1"/>
          </a:solidFill>
          <a:latin typeface="+mn-lt"/>
          <a:ea typeface="+mn-ea"/>
          <a:cs typeface="+mn-cs"/>
        </a:defRPr>
      </a:lvl2pPr>
      <a:lvl3pPr marL="849010" algn="l" defTabSz="849010" rtl="0" eaLnBrk="1" latinLnBrk="0" hangingPunct="1">
        <a:defRPr sz="1700" kern="1200">
          <a:solidFill>
            <a:schemeClr val="tx1"/>
          </a:solidFill>
          <a:latin typeface="+mn-lt"/>
          <a:ea typeface="+mn-ea"/>
          <a:cs typeface="+mn-cs"/>
        </a:defRPr>
      </a:lvl3pPr>
      <a:lvl4pPr marL="1273517" algn="l" defTabSz="849010" rtl="0" eaLnBrk="1" latinLnBrk="0" hangingPunct="1">
        <a:defRPr sz="1700" kern="1200">
          <a:solidFill>
            <a:schemeClr val="tx1"/>
          </a:solidFill>
          <a:latin typeface="+mn-lt"/>
          <a:ea typeface="+mn-ea"/>
          <a:cs typeface="+mn-cs"/>
        </a:defRPr>
      </a:lvl4pPr>
      <a:lvl5pPr marL="1698021" algn="l" defTabSz="849010" rtl="0" eaLnBrk="1" latinLnBrk="0" hangingPunct="1">
        <a:defRPr sz="1700" kern="1200">
          <a:solidFill>
            <a:schemeClr val="tx1"/>
          </a:solidFill>
          <a:latin typeface="+mn-lt"/>
          <a:ea typeface="+mn-ea"/>
          <a:cs typeface="+mn-cs"/>
        </a:defRPr>
      </a:lvl5pPr>
      <a:lvl6pPr marL="2122527" algn="l" defTabSz="849010" rtl="0" eaLnBrk="1" latinLnBrk="0" hangingPunct="1">
        <a:defRPr sz="1700" kern="1200">
          <a:solidFill>
            <a:schemeClr val="tx1"/>
          </a:solidFill>
          <a:latin typeface="+mn-lt"/>
          <a:ea typeface="+mn-ea"/>
          <a:cs typeface="+mn-cs"/>
        </a:defRPr>
      </a:lvl6pPr>
      <a:lvl7pPr marL="2547031" algn="l" defTabSz="849010" rtl="0" eaLnBrk="1" latinLnBrk="0" hangingPunct="1">
        <a:defRPr sz="1700" kern="1200">
          <a:solidFill>
            <a:schemeClr val="tx1"/>
          </a:solidFill>
          <a:latin typeface="+mn-lt"/>
          <a:ea typeface="+mn-ea"/>
          <a:cs typeface="+mn-cs"/>
        </a:defRPr>
      </a:lvl7pPr>
      <a:lvl8pPr marL="2971537" algn="l" defTabSz="849010" rtl="0" eaLnBrk="1" latinLnBrk="0" hangingPunct="1">
        <a:defRPr sz="1700" kern="1200">
          <a:solidFill>
            <a:schemeClr val="tx1"/>
          </a:solidFill>
          <a:latin typeface="+mn-lt"/>
          <a:ea typeface="+mn-ea"/>
          <a:cs typeface="+mn-cs"/>
        </a:defRPr>
      </a:lvl8pPr>
      <a:lvl9pPr marL="3396042" algn="l" defTabSz="849010" rtl="0" eaLnBrk="1" latinLnBrk="0" hangingPunct="1">
        <a:defRPr sz="1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5.gif"/></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w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9.w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0.w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1.w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2.w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3.wm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4.wm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5.wm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6.wm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6.wm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wm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6.wm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wm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6.wm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wm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9.wmf"/><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image" Target="../media/image9.wm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1.wm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5.wmf"/><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6.xml"/><Relationship Id="rId4" Type="http://schemas.openxmlformats.org/officeDocument/2006/relationships/image" Target="../media/image25.png"/></Relationships>
</file>

<file path=ppt/slides/_rels/slide4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6.xml"/><Relationship Id="rId4" Type="http://schemas.openxmlformats.org/officeDocument/2006/relationships/image" Target="../media/image28.emf"/></Relationships>
</file>

<file path=ppt/slides/_rels/slide4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wmf"/><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31.wmf"/><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32.wmf"/><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hyperlink" Target="http://blog.sdrock.com/pastors/files/2012/11/new-improved.jpg" TargetMode="External"/><Relationship Id="rId2" Type="http://schemas.openxmlformats.org/officeDocument/2006/relationships/image" Target="../media/image33.wmf"/><Relationship Id="rId1" Type="http://schemas.openxmlformats.org/officeDocument/2006/relationships/slideLayout" Target="../slideLayouts/slideLayout2.xml"/><Relationship Id="rId4" Type="http://schemas.openxmlformats.org/officeDocument/2006/relationships/image" Target="../media/image34.jpeg"/></Relationships>
</file>

<file path=ppt/slides/_rels/slide5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wmf"/><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hyperlink" Target="http://blog.sdrock.com/pastors/files/2012/11/new-improved.jpg" TargetMode="External"/><Relationship Id="rId2" Type="http://schemas.openxmlformats.org/officeDocument/2006/relationships/image" Target="../media/image37.wmf"/><Relationship Id="rId1" Type="http://schemas.openxmlformats.org/officeDocument/2006/relationships/slideLayout" Target="../slideLayouts/slideLayout2.xml"/><Relationship Id="rId4" Type="http://schemas.openxmlformats.org/officeDocument/2006/relationships/image" Target="../media/image34.jpe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3000" dirty="0" smtClean="0">
                <a:solidFill>
                  <a:srgbClr val="0070C0"/>
                </a:solidFill>
              </a:rPr>
              <a:t>Joe Pellicciotti</a:t>
            </a:r>
            <a:br>
              <a:rPr lang="en-US" sz="3000" dirty="0" smtClean="0">
                <a:solidFill>
                  <a:srgbClr val="0070C0"/>
                </a:solidFill>
              </a:rPr>
            </a:br>
            <a:r>
              <a:rPr lang="en-US" sz="3000" dirty="0" smtClean="0">
                <a:solidFill>
                  <a:srgbClr val="0070C0"/>
                </a:solidFill>
              </a:rPr>
              <a:t>joseph.w.pellicciotti@nasa.gov</a:t>
            </a:r>
            <a:endParaRPr lang="en-US" sz="3000" dirty="0">
              <a:solidFill>
                <a:srgbClr val="0070C0"/>
              </a:solidFill>
            </a:endParaRPr>
          </a:p>
        </p:txBody>
      </p:sp>
      <p:sp>
        <p:nvSpPr>
          <p:cNvPr id="3" name="Content Placeholder 2"/>
          <p:cNvSpPr>
            <a:spLocks noGrp="1"/>
          </p:cNvSpPr>
          <p:nvPr>
            <p:ph type="subTitle" idx="1"/>
          </p:nvPr>
        </p:nvSpPr>
        <p:spPr>
          <a:xfrm>
            <a:off x="838200" y="4038600"/>
            <a:ext cx="7467600" cy="1066800"/>
          </a:xfrm>
        </p:spPr>
        <p:txBody>
          <a:bodyPr/>
          <a:lstStyle/>
          <a:p>
            <a:pPr algn="ctr">
              <a:spcBef>
                <a:spcPct val="0"/>
              </a:spcBef>
              <a:buNone/>
            </a:pPr>
            <a:r>
              <a:rPr lang="en-US" b="1" dirty="0" smtClean="0">
                <a:solidFill>
                  <a:srgbClr val="0070C0"/>
                </a:solidFill>
                <a:latin typeface="+mj-lt"/>
                <a:ea typeface="+mj-ea"/>
                <a:cs typeface="+mj-cs"/>
              </a:rPr>
              <a:t>An Overview of Fastener Requirements in the new NASA-STD-5020</a:t>
            </a:r>
          </a:p>
        </p:txBody>
      </p:sp>
      <p:sp>
        <p:nvSpPr>
          <p:cNvPr id="4" name="Slide Number Placeholder 3"/>
          <p:cNvSpPr>
            <a:spLocks noGrp="1"/>
          </p:cNvSpPr>
          <p:nvPr>
            <p:ph type="sldNum" sz="quarter" idx="4"/>
          </p:nvPr>
        </p:nvSpPr>
        <p:spPr>
          <a:prstGeom prst="rect">
            <a:avLst/>
          </a:prstGeom>
        </p:spPr>
        <p:txBody>
          <a:bodyPr/>
          <a:lstStyle/>
          <a:p>
            <a:r>
              <a:rPr lang="en-US" smtClean="0"/>
              <a:t>Page: </a:t>
            </a:r>
            <a:fld id="{A8E54F2D-3D2C-43C8-A605-2CA5B98B9581}" type="slidenum">
              <a:rPr lang="en-US" smtClean="0"/>
              <a:pPr/>
              <a:t>1</a:t>
            </a:fld>
            <a:endParaRPr lang="en-US" dirty="0"/>
          </a:p>
        </p:txBody>
      </p:sp>
      <p:sp>
        <p:nvSpPr>
          <p:cNvPr id="5" name="TextBox 4"/>
          <p:cNvSpPr txBox="1"/>
          <p:nvPr/>
        </p:nvSpPr>
        <p:spPr>
          <a:xfrm>
            <a:off x="533400" y="990600"/>
            <a:ext cx="8305800" cy="707886"/>
          </a:xfrm>
          <a:prstGeom prst="rect">
            <a:avLst/>
          </a:prstGeom>
          <a:noFill/>
        </p:spPr>
        <p:txBody>
          <a:bodyPr wrap="squar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en-US" sz="40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6350" stA="55000" endA="300" endPos="45500" dir="5400000" sy="-100000" algn="bl" rotWithShape="0"/>
                </a:effectLst>
              </a:rPr>
              <a:t>Welcome…</a:t>
            </a: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581400" y="2743200"/>
            <a:ext cx="76200" cy="76200"/>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pic>
        <p:nvPicPr>
          <p:cNvPr id="5" name="Picture 3"/>
          <p:cNvPicPr>
            <a:picLocks noChangeAspect="1" noChangeArrowheads="1"/>
          </p:cNvPicPr>
          <p:nvPr/>
        </p:nvPicPr>
        <p:blipFill>
          <a:blip r:embed="rId2" cstate="print"/>
          <a:srcRect/>
          <a:stretch>
            <a:fillRect/>
          </a:stretch>
        </p:blipFill>
        <p:spPr bwMode="auto">
          <a:xfrm>
            <a:off x="1371600" y="838200"/>
            <a:ext cx="5376162" cy="3657600"/>
          </a:xfrm>
          <a:prstGeom prst="rect">
            <a:avLst/>
          </a:prstGeom>
          <a:noFill/>
          <a:ln w="9525">
            <a:noFill/>
            <a:miter lim="800000"/>
            <a:headEnd/>
            <a:tailEnd/>
          </a:ln>
        </p:spPr>
      </p:pic>
      <p:sp>
        <p:nvSpPr>
          <p:cNvPr id="7" name="Rectangle 6"/>
          <p:cNvSpPr/>
          <p:nvPr/>
        </p:nvSpPr>
        <p:spPr>
          <a:xfrm>
            <a:off x="4876800" y="4223658"/>
            <a:ext cx="1219200" cy="228600"/>
          </a:xfrm>
          <a:prstGeom prst="rect">
            <a:avLst/>
          </a:prstGeom>
          <a:noFill/>
          <a:ln>
            <a:solidFill>
              <a:srgbClr val="FF0000"/>
            </a:solidFill>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3"/>
          <p:cNvPicPr>
            <a:picLocks noChangeAspect="1" noChangeArrowheads="1"/>
          </p:cNvPicPr>
          <p:nvPr/>
        </p:nvPicPr>
        <p:blipFill>
          <a:blip r:embed="rId3" cstate="print"/>
          <a:srcRect/>
          <a:stretch>
            <a:fillRect/>
          </a:stretch>
        </p:blipFill>
        <p:spPr bwMode="auto">
          <a:xfrm>
            <a:off x="3505200" y="4648200"/>
            <a:ext cx="3886200" cy="1909885"/>
          </a:xfrm>
          <a:prstGeom prst="rect">
            <a:avLst/>
          </a:prstGeom>
          <a:noFill/>
          <a:ln w="28575">
            <a:solidFill>
              <a:srgbClr val="FF0000"/>
            </a:solidFill>
            <a:miter lim="800000"/>
            <a:headEnd/>
            <a:tailEnd/>
          </a:ln>
          <a:effectLst>
            <a:glow rad="101600">
              <a:schemeClr val="accent3">
                <a:satMod val="175000"/>
                <a:alpha val="40000"/>
              </a:schemeClr>
            </a:glow>
          </a:effectLst>
        </p:spPr>
      </p:pic>
      <p:pic>
        <p:nvPicPr>
          <p:cNvPr id="10" name="Picture 4" descr="C:\Users\hvenus\AppData\Local\Microsoft\Windows\Temporary Internet Files\Content.IE5\HHBK2295\MM900185588[1].gif"/>
          <p:cNvPicPr>
            <a:picLocks noChangeAspect="1" noChangeArrowheads="1" noCrop="1"/>
          </p:cNvPicPr>
          <p:nvPr/>
        </p:nvPicPr>
        <p:blipFill>
          <a:blip r:embed="rId4" cstate="print"/>
          <a:srcRect/>
          <a:stretch>
            <a:fillRect/>
          </a:stretch>
        </p:blipFill>
        <p:spPr bwMode="auto">
          <a:xfrm>
            <a:off x="5257800" y="6019800"/>
            <a:ext cx="581025" cy="352425"/>
          </a:xfrm>
          <a:prstGeom prst="rect">
            <a:avLst/>
          </a:prstGeom>
          <a:noFill/>
          <a:effectLst>
            <a:glow rad="101600">
              <a:schemeClr val="accent3">
                <a:satMod val="175000"/>
                <a:alpha val="40000"/>
              </a:schemeClr>
            </a:glow>
          </a:effectLst>
        </p:spPr>
      </p:pic>
      <p:sp>
        <p:nvSpPr>
          <p:cNvPr id="8" name="Down Arrow 7"/>
          <p:cNvSpPr/>
          <p:nvPr/>
        </p:nvSpPr>
        <p:spPr>
          <a:xfrm>
            <a:off x="5257800" y="4452256"/>
            <a:ext cx="381000" cy="348344"/>
          </a:xfrm>
          <a:prstGeom prst="downArrow">
            <a:avLst/>
          </a:prstGeom>
          <a:solidFill>
            <a:srgbClr val="FF0000"/>
          </a:solidFill>
          <a:ln>
            <a:solidFill>
              <a:srgbClr val="FF0000"/>
            </a:solidFill>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descr="volume.png"/>
          <p:cNvPicPr>
            <a:picLocks noChangeAspect="1"/>
          </p:cNvPicPr>
          <p:nvPr/>
        </p:nvPicPr>
        <p:blipFill>
          <a:blip r:embed="rId5" cstate="print"/>
          <a:stretch>
            <a:fillRect/>
          </a:stretch>
        </p:blipFill>
        <p:spPr>
          <a:xfrm>
            <a:off x="2855048" y="4648200"/>
            <a:ext cx="623257" cy="1934695"/>
          </a:xfrm>
          <a:prstGeom prst="rect">
            <a:avLst/>
          </a:prstGeom>
          <a:ln w="19050">
            <a:solidFill>
              <a:srgbClr val="FF0000"/>
            </a:solidFill>
          </a:ln>
        </p:spPr>
      </p:pic>
      <p:sp>
        <p:nvSpPr>
          <p:cNvPr id="12" name="Rectangle 11"/>
          <p:cNvSpPr/>
          <p:nvPr/>
        </p:nvSpPr>
        <p:spPr>
          <a:xfrm>
            <a:off x="3581400" y="1447800"/>
            <a:ext cx="2590800" cy="1905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err="1" smtClean="0">
                <a:solidFill>
                  <a:schemeClr val="tx1">
                    <a:lumMod val="75000"/>
                    <a:lumOff val="25000"/>
                  </a:schemeClr>
                </a:solidFill>
              </a:rPr>
              <a:t>SLaMS</a:t>
            </a:r>
            <a:r>
              <a:rPr lang="en-US" sz="2400" dirty="0" smtClean="0">
                <a:solidFill>
                  <a:schemeClr val="tx1">
                    <a:lumMod val="75000"/>
                    <a:lumOff val="25000"/>
                  </a:schemeClr>
                </a:solidFill>
              </a:rPr>
              <a:t> Webcast </a:t>
            </a:r>
          </a:p>
          <a:p>
            <a:pPr algn="ctr"/>
            <a:r>
              <a:rPr lang="en-US" sz="2400" dirty="0" smtClean="0">
                <a:solidFill>
                  <a:schemeClr val="tx1">
                    <a:lumMod val="75000"/>
                    <a:lumOff val="25000"/>
                  </a:schemeClr>
                </a:solidFill>
              </a:rPr>
              <a:t>Series</a:t>
            </a:r>
            <a:endParaRPr lang="en-US" sz="2400" dirty="0">
              <a:solidFill>
                <a:schemeClr val="tx1">
                  <a:lumMod val="75000"/>
                  <a:lumOff val="25000"/>
                </a:schemeClr>
              </a:solidFill>
            </a:endParaRPr>
          </a:p>
        </p:txBody>
      </p:sp>
      <p:sp>
        <p:nvSpPr>
          <p:cNvPr id="13" name="Title 12"/>
          <p:cNvSpPr>
            <a:spLocks noGrp="1"/>
          </p:cNvSpPr>
          <p:nvPr>
            <p:ph type="ctrTitle"/>
          </p:nvPr>
        </p:nvSpPr>
        <p:spPr/>
        <p:txBody>
          <a:bodyPr/>
          <a:lstStyle/>
          <a:p>
            <a:endParaRPr lang="en-US"/>
          </a:p>
        </p:txBody>
      </p:sp>
      <p:sp>
        <p:nvSpPr>
          <p:cNvPr id="14" name="Subtitle 13"/>
          <p:cNvSpPr>
            <a:spLocks noGrp="1"/>
          </p:cNvSpPr>
          <p:nvPr>
            <p:ph type="subTitle" idx="1"/>
          </p:nvPr>
        </p:nvSpPr>
        <p:spPr/>
        <p:txBody>
          <a:bodyPr/>
          <a:lstStyle/>
          <a:p>
            <a:endParaRPr lang="en-US"/>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3555" name="Rectangle 1027"/>
          <p:cNvSpPr>
            <a:spLocks noGrp="1" noChangeArrowheads="1"/>
          </p:cNvSpPr>
          <p:nvPr>
            <p:ph type="title"/>
          </p:nvPr>
        </p:nvSpPr>
        <p:spPr>
          <a:xfrm>
            <a:off x="1252818" y="1443317"/>
            <a:ext cx="6638365" cy="1389529"/>
          </a:xfrm>
          <a:solidFill>
            <a:srgbClr val="FFCC99"/>
          </a:solidFill>
          <a:ln w="38100">
            <a:solidFill>
              <a:schemeClr val="tx1"/>
            </a:solidFill>
          </a:ln>
        </p:spPr>
        <p:txBody>
          <a:bodyPr anchor="ctr"/>
          <a:lstStyle/>
          <a:p>
            <a:pPr>
              <a:spcAft>
                <a:spcPts val="1200"/>
              </a:spcAft>
            </a:pPr>
            <a:r>
              <a:rPr lang="en-US" dirty="0" smtClean="0"/>
              <a:t>An Overview of the New</a:t>
            </a:r>
            <a:br>
              <a:rPr lang="en-US" dirty="0" smtClean="0"/>
            </a:br>
            <a:r>
              <a:rPr lang="en-US" dirty="0" smtClean="0"/>
              <a:t>NASA-STD-5020</a:t>
            </a:r>
            <a:br>
              <a:rPr lang="en-US" dirty="0" smtClean="0"/>
            </a:br>
            <a:r>
              <a:rPr lang="en-US" i="1" dirty="0" smtClean="0"/>
              <a:t>Requirements for Threaded Fastening Systems in Spaceflight Hardware</a:t>
            </a:r>
          </a:p>
        </p:txBody>
      </p:sp>
      <p:sp>
        <p:nvSpPr>
          <p:cNvPr id="23557" name="TextBox 24"/>
          <p:cNvSpPr txBox="1">
            <a:spLocks noChangeArrowheads="1"/>
          </p:cNvSpPr>
          <p:nvPr/>
        </p:nvSpPr>
        <p:spPr bwMode="auto">
          <a:xfrm>
            <a:off x="1126122" y="4358809"/>
            <a:ext cx="6891756" cy="1015663"/>
          </a:xfrm>
          <a:prstGeom prst="rect">
            <a:avLst/>
          </a:prstGeom>
          <a:noFill/>
          <a:ln w="9525">
            <a:noFill/>
            <a:miter lim="800000"/>
            <a:headEnd/>
            <a:tailEnd/>
          </a:ln>
        </p:spPr>
        <p:txBody>
          <a:bodyPr wrap="square">
            <a:spAutoFit/>
          </a:bodyPr>
          <a:lstStyle/>
          <a:p>
            <a:pPr algn="ctr"/>
            <a:r>
              <a:rPr lang="en-US" sz="2000" dirty="0" smtClean="0"/>
              <a:t>Rob Wingate, NASA Marshall Space Flight Center</a:t>
            </a:r>
          </a:p>
          <a:p>
            <a:pPr algn="ctr"/>
            <a:r>
              <a:rPr lang="en-US" sz="2000" dirty="0" smtClean="0"/>
              <a:t>rob.wingate@nasa.gov</a:t>
            </a:r>
          </a:p>
          <a:p>
            <a:pPr algn="ctr"/>
            <a:endParaRPr lang="en-US" sz="2000" dirty="0" smtClean="0"/>
          </a:p>
        </p:txBody>
      </p:sp>
      <p:sp>
        <p:nvSpPr>
          <p:cNvPr id="5" name="TextBox 4"/>
          <p:cNvSpPr txBox="1"/>
          <p:nvPr/>
        </p:nvSpPr>
        <p:spPr>
          <a:xfrm>
            <a:off x="3845216" y="5741387"/>
            <a:ext cx="1449436" cy="338554"/>
          </a:xfrm>
          <a:prstGeom prst="rect">
            <a:avLst/>
          </a:prstGeom>
          <a:noFill/>
        </p:spPr>
        <p:txBody>
          <a:bodyPr wrap="none" rtlCol="0">
            <a:spAutoFit/>
          </a:bodyPr>
          <a:lstStyle/>
          <a:p>
            <a:pPr algn="ctr"/>
            <a:r>
              <a:rPr lang="en-US" sz="1600" dirty="0" smtClean="0"/>
              <a:t>April 26, 2012</a:t>
            </a:r>
            <a:endParaRPr lang="en-US" sz="1600" dirty="0"/>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Acknowledgements</a:t>
            </a:r>
            <a:endParaRPr lang="en-US" dirty="0"/>
          </a:p>
        </p:txBody>
      </p:sp>
      <p:sp>
        <p:nvSpPr>
          <p:cNvPr id="3" name="Content Placeholder 2"/>
          <p:cNvSpPr>
            <a:spLocks noGrp="1"/>
          </p:cNvSpPr>
          <p:nvPr>
            <p:ph idx="1"/>
          </p:nvPr>
        </p:nvSpPr>
        <p:spPr>
          <a:xfrm>
            <a:off x="416860" y="1876238"/>
            <a:ext cx="8310281" cy="2740585"/>
          </a:xfrm>
        </p:spPr>
        <p:txBody>
          <a:bodyPr/>
          <a:lstStyle/>
          <a:p>
            <a:r>
              <a:rPr lang="en-US" dirty="0" smtClean="0"/>
              <a:t>Thanks to Tom Sarafin (</a:t>
            </a:r>
            <a:r>
              <a:rPr lang="en-US" dirty="0" err="1" smtClean="0"/>
              <a:t>Instar</a:t>
            </a:r>
            <a:r>
              <a:rPr lang="en-US" dirty="0" smtClean="0"/>
              <a:t> Engineering and Consulting, Inc.), who helped prepare the original charts upon which this presentation is based</a:t>
            </a:r>
          </a:p>
          <a:p>
            <a:r>
              <a:rPr lang="en-US" dirty="0" smtClean="0"/>
              <a:t>Thanks to Andy Hissam (MSFC) for providing torque-tension data</a:t>
            </a:r>
          </a:p>
          <a:p>
            <a:r>
              <a:rPr lang="en-US" dirty="0" smtClean="0"/>
              <a:t>Thanks to Dan </a:t>
            </a:r>
            <a:r>
              <a:rPr lang="en-US" dirty="0" err="1" smtClean="0"/>
              <a:t>McGuinness</a:t>
            </a:r>
            <a:r>
              <a:rPr lang="en-US" dirty="0" smtClean="0"/>
              <a:t> (GSFC) for use of charts he prepared for FEMCI</a:t>
            </a:r>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Why a New Standard for Threaded Fastening Systems?</a:t>
            </a:r>
            <a:endParaRPr lang="en-US" dirty="0"/>
          </a:p>
        </p:txBody>
      </p:sp>
      <p:sp>
        <p:nvSpPr>
          <p:cNvPr id="3" name="Content Placeholder 2"/>
          <p:cNvSpPr>
            <a:spLocks noGrp="1"/>
          </p:cNvSpPr>
          <p:nvPr>
            <p:ph idx="1"/>
          </p:nvPr>
        </p:nvSpPr>
        <p:spPr>
          <a:xfrm>
            <a:off x="295275" y="2777545"/>
            <a:ext cx="8553450" cy="3641189"/>
          </a:xfrm>
        </p:spPr>
        <p:txBody>
          <a:bodyPr/>
          <a:lstStyle/>
          <a:p>
            <a:pPr>
              <a:spcBef>
                <a:spcPts val="800"/>
              </a:spcBef>
            </a:pPr>
            <a:r>
              <a:rPr lang="en-US" sz="1600" dirty="0" smtClean="0"/>
              <a:t>STS-80 (1996):  Small screw with no locking feature backed out and jammed a gear in external airlock, preventing the astronauts from opening the hatch and performing the EVA part of the mission.</a:t>
            </a:r>
          </a:p>
          <a:p>
            <a:pPr>
              <a:spcBef>
                <a:spcPts val="800"/>
              </a:spcBef>
            </a:pPr>
            <a:r>
              <a:rPr lang="en-US" sz="1600" dirty="0" smtClean="0"/>
              <a:t>ISS Flight 12A:  Galled fastener almost caused loss of mission, and efforts to remove the bolt injured a crew member.</a:t>
            </a:r>
          </a:p>
          <a:p>
            <a:pPr>
              <a:spcBef>
                <a:spcPts val="800"/>
              </a:spcBef>
            </a:pPr>
            <a:r>
              <a:rPr lang="en-US" sz="1600" dirty="0" smtClean="0"/>
              <a:t>Multi-Purpose Logistics Module (MPLM):  Hundreds of fasteners too short to engage locking feature, not detected during installation.</a:t>
            </a:r>
          </a:p>
          <a:p>
            <a:pPr>
              <a:spcBef>
                <a:spcPts val="800"/>
              </a:spcBef>
            </a:pPr>
            <a:r>
              <a:rPr lang="en-US" sz="1600" dirty="0" smtClean="0"/>
              <a:t>Space Shuttle Ku Band Antenna:  After several missions, 2 of 4 main attachment bolts were discovered to be too short to engage locking features </a:t>
            </a:r>
            <a:r>
              <a:rPr lang="en-US" sz="1600" u="sng" dirty="0" smtClean="0"/>
              <a:t>or</a:t>
            </a:r>
            <a:r>
              <a:rPr lang="en-US" sz="1600" dirty="0" smtClean="0"/>
              <a:t> provide adequate strength; required risky repair on launch pad.</a:t>
            </a:r>
          </a:p>
          <a:p>
            <a:pPr>
              <a:spcBef>
                <a:spcPts val="800"/>
              </a:spcBef>
            </a:pPr>
            <a:r>
              <a:rPr lang="en-US" sz="1600" dirty="0" smtClean="0"/>
              <a:t>Countless arguments over how to perform fastener stress analysis.</a:t>
            </a:r>
          </a:p>
          <a:p>
            <a:pPr>
              <a:spcBef>
                <a:spcPts val="800"/>
              </a:spcBef>
            </a:pPr>
            <a:endParaRPr lang="en-US" sz="1600" dirty="0" smtClean="0"/>
          </a:p>
          <a:p>
            <a:pPr>
              <a:spcBef>
                <a:spcPts val="800"/>
              </a:spcBef>
            </a:pPr>
            <a:r>
              <a:rPr lang="en-US" sz="1600" b="1" i="1" dirty="0" smtClean="0">
                <a:solidFill>
                  <a:srgbClr val="FF0000"/>
                </a:solidFill>
              </a:rPr>
              <a:t>Many, many, more issues with fasteners have been encountered on other projects…</a:t>
            </a:r>
            <a:endParaRPr lang="en-US" sz="1600" b="1" i="1" dirty="0">
              <a:solidFill>
                <a:srgbClr val="FF0000"/>
              </a:solidFill>
            </a:endParaRPr>
          </a:p>
        </p:txBody>
      </p:sp>
      <p:sp>
        <p:nvSpPr>
          <p:cNvPr id="5" name="Text Box 4"/>
          <p:cNvSpPr txBox="1">
            <a:spLocks noChangeArrowheads="1"/>
          </p:cNvSpPr>
          <p:nvPr/>
        </p:nvSpPr>
        <p:spPr bwMode="auto">
          <a:xfrm>
            <a:off x="609600" y="1407456"/>
            <a:ext cx="7924800" cy="1200329"/>
          </a:xfrm>
          <a:prstGeom prst="rect">
            <a:avLst/>
          </a:prstGeom>
          <a:solidFill>
            <a:srgbClr val="FFFF99"/>
          </a:solidFill>
          <a:ln w="28575">
            <a:solidFill>
              <a:schemeClr val="tx1"/>
            </a:solidFill>
            <a:miter lim="800000"/>
            <a:headEnd/>
            <a:tailEnd/>
          </a:ln>
        </p:spPr>
        <p:txBody>
          <a:bodyPr wrap="square">
            <a:spAutoFit/>
          </a:bodyPr>
          <a:lstStyle/>
          <a:p>
            <a:r>
              <a:rPr lang="en-US" sz="1800" b="1" dirty="0" smtClean="0"/>
              <a:t>“Lack </a:t>
            </a:r>
            <a:r>
              <a:rPr lang="en-US" sz="1800" b="1" dirty="0"/>
              <a:t>of </a:t>
            </a:r>
            <a:r>
              <a:rPr lang="en-US" sz="1800" b="1" dirty="0" smtClean="0"/>
              <a:t>understanding [of fastened joints], </a:t>
            </a:r>
            <a:r>
              <a:rPr lang="en-US" sz="1800" b="1" dirty="0" smtClean="0"/>
              <a:t>inconsistency of procedures, and a </a:t>
            </a:r>
            <a:r>
              <a:rPr lang="en-US" sz="1800" b="1" dirty="0"/>
              <a:t>lack of </a:t>
            </a:r>
            <a:r>
              <a:rPr lang="en-US" sz="1800" b="1" dirty="0" smtClean="0"/>
              <a:t>engineering rigor have </a:t>
            </a:r>
            <a:r>
              <a:rPr lang="en-US" sz="1800" b="1" dirty="0"/>
              <a:t>led to </a:t>
            </a:r>
            <a:r>
              <a:rPr lang="en-US" sz="1800" b="1" u="sng" dirty="0" smtClean="0"/>
              <a:t>millions </a:t>
            </a:r>
            <a:r>
              <a:rPr lang="en-US" sz="1800" b="1" u="sng" dirty="0"/>
              <a:t>of dollars</a:t>
            </a:r>
            <a:r>
              <a:rPr lang="en-US" sz="1800" b="1" dirty="0"/>
              <a:t> in lost missions, lost hardware, and wasted time</a:t>
            </a:r>
            <a:r>
              <a:rPr lang="en-US" sz="1800" b="1" dirty="0" smtClean="0"/>
              <a:t>.”</a:t>
            </a:r>
          </a:p>
          <a:p>
            <a:pPr algn="r"/>
            <a:r>
              <a:rPr lang="en-US" sz="1800" b="1" dirty="0" smtClean="0"/>
              <a:t>—Chris Hansen, ISS Chief Engineer (2007)</a:t>
            </a:r>
            <a:endParaRPr lang="en-US" sz="18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1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10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13" dur="1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nodeType="after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1000" fill="hold"/>
                                        <p:tgtEl>
                                          <p:spTgt spid="3">
                                            <p:txEl>
                                              <p:pRg st="1" end="1"/>
                                            </p:txEl>
                                          </p:spTgt>
                                        </p:tgtEl>
                                        <p:attrNameLst>
                                          <p:attrName>ppt_x</p:attrName>
                                        </p:attrNameLst>
                                      </p:cBhvr>
                                      <p:tavLst>
                                        <p:tav tm="0">
                                          <p:val>
                                            <p:strVal val="1+#ppt_w/2"/>
                                          </p:val>
                                        </p:tav>
                                        <p:tav tm="100000">
                                          <p:val>
                                            <p:strVal val="#ppt_x"/>
                                          </p:val>
                                        </p:tav>
                                      </p:tavLst>
                                    </p:anim>
                                    <p:anim calcmode="lin" valueType="num">
                                      <p:cBhvr additive="base">
                                        <p:cTn id="18" dur="10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additive="base">
                                        <p:cTn id="23" dur="10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24" dur="10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par>
                          <p:cTn id="25" fill="hold">
                            <p:stCondLst>
                              <p:cond delay="1000"/>
                            </p:stCondLst>
                            <p:childTnLst>
                              <p:par>
                                <p:cTn id="26" presetID="2" presetClass="entr" presetSubtype="2" fill="hold" nodeType="after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additive="base">
                                        <p:cTn id="28" dur="1000" fill="hold"/>
                                        <p:tgtEl>
                                          <p:spTgt spid="3">
                                            <p:txEl>
                                              <p:pRg st="3" end="3"/>
                                            </p:txEl>
                                          </p:spTgt>
                                        </p:tgtEl>
                                        <p:attrNameLst>
                                          <p:attrName>ppt_x</p:attrName>
                                        </p:attrNameLst>
                                      </p:cBhvr>
                                      <p:tavLst>
                                        <p:tav tm="0">
                                          <p:val>
                                            <p:strVal val="1+#ppt_w/2"/>
                                          </p:val>
                                        </p:tav>
                                        <p:tav tm="100000">
                                          <p:val>
                                            <p:strVal val="#ppt_x"/>
                                          </p:val>
                                        </p:tav>
                                      </p:tavLst>
                                    </p:anim>
                                    <p:anim calcmode="lin" valueType="num">
                                      <p:cBhvr additive="base">
                                        <p:cTn id="29" dur="10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8" fill="hold" nodeType="click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 calcmode="lin" valueType="num">
                                      <p:cBhvr additive="base">
                                        <p:cTn id="34" dur="1000" fill="hold"/>
                                        <p:tgtEl>
                                          <p:spTgt spid="3">
                                            <p:txEl>
                                              <p:pRg st="4" end="4"/>
                                            </p:txEl>
                                          </p:spTgt>
                                        </p:tgtEl>
                                        <p:attrNameLst>
                                          <p:attrName>ppt_x</p:attrName>
                                        </p:attrNameLst>
                                      </p:cBhvr>
                                      <p:tavLst>
                                        <p:tav tm="0">
                                          <p:val>
                                            <p:strVal val="0-#ppt_w/2"/>
                                          </p:val>
                                        </p:tav>
                                        <p:tav tm="100000">
                                          <p:val>
                                            <p:strVal val="#ppt_x"/>
                                          </p:val>
                                        </p:tav>
                                      </p:tavLst>
                                    </p:anim>
                                    <p:anim calcmode="lin" valueType="num">
                                      <p:cBhvr additive="base">
                                        <p:cTn id="35" dur="10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par>
                          <p:cTn id="36" fill="hold">
                            <p:stCondLst>
                              <p:cond delay="1000"/>
                            </p:stCondLst>
                            <p:childTnLst>
                              <p:par>
                                <p:cTn id="37" presetID="2" presetClass="entr" presetSubtype="2" fill="hold" nodeType="after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anim calcmode="lin" valueType="num">
                                      <p:cBhvr additive="base">
                                        <p:cTn id="39" dur="1000" fill="hold"/>
                                        <p:tgtEl>
                                          <p:spTgt spid="3">
                                            <p:txEl>
                                              <p:pRg st="6" end="6"/>
                                            </p:txEl>
                                          </p:spTgt>
                                        </p:tgtEl>
                                        <p:attrNameLst>
                                          <p:attrName>ppt_x</p:attrName>
                                        </p:attrNameLst>
                                      </p:cBhvr>
                                      <p:tavLst>
                                        <p:tav tm="0">
                                          <p:val>
                                            <p:strVal val="1+#ppt_w/2"/>
                                          </p:val>
                                        </p:tav>
                                        <p:tav tm="100000">
                                          <p:val>
                                            <p:strVal val="#ppt_x"/>
                                          </p:val>
                                        </p:tav>
                                      </p:tavLst>
                                    </p:anim>
                                    <p:anim calcmode="lin" valueType="num">
                                      <p:cBhvr additive="base">
                                        <p:cTn id="40" dur="1000" fill="hold"/>
                                        <p:tgtEl>
                                          <p:spTgt spid="3">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Review of Skylab Threaded Fastener Failures</a:t>
            </a:r>
            <a:endParaRPr lang="en-US" dirty="0"/>
          </a:p>
        </p:txBody>
      </p:sp>
      <p:pic>
        <p:nvPicPr>
          <p:cNvPr id="1028" name="Picture 4"/>
          <p:cNvPicPr>
            <a:picLocks noGrp="1" noChangeAspect="1" noChangeArrowheads="1"/>
          </p:cNvPicPr>
          <p:nvPr>
            <p:ph idx="1"/>
          </p:nvPr>
        </p:nvPicPr>
        <p:blipFill>
          <a:blip r:embed="rId2" cstate="print"/>
          <a:srcRect/>
          <a:stretch>
            <a:fillRect/>
          </a:stretch>
        </p:blipFill>
        <p:spPr bwMode="auto">
          <a:xfrm>
            <a:off x="626901" y="1347315"/>
            <a:ext cx="6670957" cy="4840288"/>
          </a:xfrm>
          <a:prstGeom prst="rect">
            <a:avLst/>
          </a:prstGeom>
          <a:noFill/>
          <a:ln w="9525">
            <a:noFill/>
            <a:miter lim="800000"/>
            <a:headEnd/>
            <a:tailEnd/>
          </a:ln>
          <a:effectLst/>
        </p:spPr>
      </p:pic>
      <p:sp>
        <p:nvSpPr>
          <p:cNvPr id="10" name="Rectangle 116"/>
          <p:cNvSpPr>
            <a:spLocks noChangeArrowheads="1"/>
          </p:cNvSpPr>
          <p:nvPr/>
        </p:nvSpPr>
        <p:spPr bwMode="auto">
          <a:xfrm>
            <a:off x="1192307" y="1419035"/>
            <a:ext cx="4957462" cy="246221"/>
          </a:xfrm>
          <a:prstGeom prst="rect">
            <a:avLst/>
          </a:prstGeom>
          <a:solidFill>
            <a:schemeClr val="bg1"/>
          </a:solidFill>
          <a:ln w="9525">
            <a:noFill/>
            <a:miter lim="800000"/>
            <a:headEnd/>
            <a:tailEnd/>
          </a:ln>
        </p:spPr>
        <p:txBody>
          <a:bodyPr wrap="square" lIns="0" tIns="0" rIns="0" bIns="0">
            <a:spAutoFit/>
          </a:bodyPr>
          <a:lstStyle/>
          <a:p>
            <a:pPr algn="ctr" eaLnBrk="1" hangingPunct="1"/>
            <a:r>
              <a:rPr lang="en-US" sz="1600" dirty="0" smtClean="0"/>
              <a:t>Percentage breakdown by cause of 80 fastener issues</a:t>
            </a:r>
            <a:endParaRPr lang="en-US" sz="1600" dirty="0"/>
          </a:p>
        </p:txBody>
      </p:sp>
      <p:sp>
        <p:nvSpPr>
          <p:cNvPr id="11" name="Rectangle 116"/>
          <p:cNvSpPr>
            <a:spLocks noChangeArrowheads="1"/>
          </p:cNvSpPr>
          <p:nvPr/>
        </p:nvSpPr>
        <p:spPr bwMode="auto">
          <a:xfrm>
            <a:off x="708212" y="6362737"/>
            <a:ext cx="7727577" cy="246221"/>
          </a:xfrm>
          <a:prstGeom prst="rect">
            <a:avLst/>
          </a:prstGeom>
          <a:solidFill>
            <a:schemeClr val="bg1"/>
          </a:solidFill>
          <a:ln w="9525">
            <a:noFill/>
            <a:miter lim="800000"/>
            <a:headEnd/>
            <a:tailEnd/>
          </a:ln>
        </p:spPr>
        <p:txBody>
          <a:bodyPr wrap="square" lIns="0" tIns="0" rIns="0" bIns="0">
            <a:spAutoFit/>
          </a:bodyPr>
          <a:lstStyle/>
          <a:p>
            <a:pPr algn="ctr" eaLnBrk="1" hangingPunct="1"/>
            <a:r>
              <a:rPr lang="en-US" sz="1600" dirty="0" smtClean="0"/>
              <a:t>NASA-CR-151541, </a:t>
            </a:r>
            <a:r>
              <a:rPr lang="en-US" sz="1600" i="1" dirty="0" smtClean="0"/>
              <a:t>Investigation of Threaded Fastener Structural Integrity</a:t>
            </a:r>
            <a:r>
              <a:rPr lang="en-US" sz="1600" dirty="0" smtClean="0"/>
              <a:t>, 1977.</a:t>
            </a:r>
            <a:endParaRPr lang="en-US" sz="1600" dirty="0"/>
          </a:p>
        </p:txBody>
      </p:sp>
      <p:sp>
        <p:nvSpPr>
          <p:cNvPr id="12" name="Text Box 135"/>
          <p:cNvSpPr txBox="1">
            <a:spLocks noChangeArrowheads="1"/>
          </p:cNvSpPr>
          <p:nvPr/>
        </p:nvSpPr>
        <p:spPr bwMode="auto">
          <a:xfrm>
            <a:off x="6399628" y="1974956"/>
            <a:ext cx="2403714" cy="1200329"/>
          </a:xfrm>
          <a:prstGeom prst="rect">
            <a:avLst/>
          </a:prstGeom>
          <a:solidFill>
            <a:schemeClr val="bg1"/>
          </a:solidFill>
          <a:ln w="28575">
            <a:solidFill>
              <a:srgbClr val="FF0000"/>
            </a:solidFill>
            <a:miter lim="800000"/>
            <a:headEnd/>
            <a:tailEnd/>
          </a:ln>
        </p:spPr>
        <p:txBody>
          <a:bodyPr wrap="square">
            <a:spAutoFit/>
          </a:bodyPr>
          <a:lstStyle/>
          <a:p>
            <a:pPr algn="ctr" eaLnBrk="1" hangingPunct="1"/>
            <a:r>
              <a:rPr lang="en-US" sz="1800" b="1" dirty="0" smtClean="0">
                <a:solidFill>
                  <a:srgbClr val="FF0000"/>
                </a:solidFill>
                <a:latin typeface="Arial" pitchFamily="34" charset="0"/>
                <a:cs typeface="Arial" pitchFamily="34" charset="0"/>
              </a:rPr>
              <a:t>35 years later and similar problems are still being experienced</a:t>
            </a:r>
            <a:endParaRPr lang="en-US" sz="1800" b="1" dirty="0">
              <a:solidFill>
                <a:srgbClr val="FF0000"/>
              </a:solidFill>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1000" fill="hold"/>
                                        <p:tgtEl>
                                          <p:spTgt spid="12"/>
                                        </p:tgtEl>
                                        <p:attrNameLst>
                                          <p:attrName>ppt_x</p:attrName>
                                        </p:attrNameLst>
                                      </p:cBhvr>
                                      <p:tavLst>
                                        <p:tav tm="0">
                                          <p:val>
                                            <p:strVal val="0-#ppt_w/2"/>
                                          </p:val>
                                        </p:tav>
                                        <p:tav tm="100000">
                                          <p:val>
                                            <p:strVal val="#ppt_x"/>
                                          </p:val>
                                        </p:tav>
                                      </p:tavLst>
                                    </p:anim>
                                    <p:anim calcmode="lin" valueType="num">
                                      <p:cBhvr additive="base">
                                        <p:cTn id="8" dur="10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More Reasons for the New Standard</a:t>
            </a:r>
            <a:endParaRPr lang="en-US" dirty="0"/>
          </a:p>
        </p:txBody>
      </p:sp>
      <p:sp>
        <p:nvSpPr>
          <p:cNvPr id="3" name="Content Placeholder 2"/>
          <p:cNvSpPr>
            <a:spLocks noGrp="1"/>
          </p:cNvSpPr>
          <p:nvPr>
            <p:ph idx="1"/>
          </p:nvPr>
        </p:nvSpPr>
        <p:spPr>
          <a:xfrm>
            <a:off x="609600" y="2550710"/>
            <a:ext cx="7924800" cy="3500465"/>
          </a:xfrm>
        </p:spPr>
        <p:txBody>
          <a:bodyPr/>
          <a:lstStyle/>
          <a:p>
            <a:r>
              <a:rPr lang="en-US" dirty="0" smtClean="0"/>
              <a:t>NASA-STD-5020 is intended to replace NSTS 08307 as the standard for threaded fastening system analysis on all NASA projects</a:t>
            </a:r>
          </a:p>
          <a:p>
            <a:pPr lvl="1"/>
            <a:r>
              <a:rPr lang="en-US" dirty="0" smtClean="0"/>
              <a:t>Includes significant changes in analysis methodology</a:t>
            </a:r>
          </a:p>
          <a:p>
            <a:pPr lvl="1"/>
            <a:r>
              <a:rPr lang="en-US" dirty="0" smtClean="0"/>
              <a:t>Supporting justification provided in appendices</a:t>
            </a:r>
          </a:p>
          <a:p>
            <a:r>
              <a:rPr lang="en-US" dirty="0" smtClean="0"/>
              <a:t>And goes beyond NSTS 08307 by addressing … </a:t>
            </a:r>
          </a:p>
          <a:p>
            <a:pPr lvl="1"/>
            <a:r>
              <a:rPr lang="en-US" dirty="0" smtClean="0"/>
              <a:t>design considerations such as locking features, design </a:t>
            </a:r>
            <a:r>
              <a:rPr lang="en-US" dirty="0" err="1" smtClean="0"/>
              <a:t>preac</a:t>
            </a:r>
            <a:r>
              <a:rPr lang="en-US" dirty="0" smtClean="0"/>
              <a:t>, and material selection</a:t>
            </a:r>
          </a:p>
          <a:p>
            <a:pPr lvl="1"/>
            <a:r>
              <a:rPr lang="en-US" dirty="0" smtClean="0"/>
              <a:t>verification and quality assurance</a:t>
            </a:r>
          </a:p>
          <a:p>
            <a:pPr lvl="1"/>
            <a:r>
              <a:rPr lang="en-US" dirty="0" smtClean="0"/>
              <a:t>responsibilities of the hardware developer</a:t>
            </a:r>
            <a:endParaRPr lang="en-US" dirty="0"/>
          </a:p>
        </p:txBody>
      </p:sp>
      <p:sp>
        <p:nvSpPr>
          <p:cNvPr id="5" name="Content Placeholder 2"/>
          <p:cNvSpPr txBox="1">
            <a:spLocks/>
          </p:cNvSpPr>
          <p:nvPr/>
        </p:nvSpPr>
        <p:spPr bwMode="auto">
          <a:xfrm>
            <a:off x="650528" y="5801710"/>
            <a:ext cx="7842944" cy="688737"/>
          </a:xfrm>
          <a:prstGeom prst="rect">
            <a:avLst/>
          </a:prstGeom>
          <a:noFill/>
          <a:ln w="28575">
            <a:solidFill>
              <a:srgbClr val="FF0000"/>
            </a:solidFill>
            <a:miter lim="800000"/>
            <a:headEnd/>
            <a:tailEnd/>
          </a:ln>
        </p:spPr>
        <p:txBody>
          <a:bodyPr vert="horz" wrap="square" lIns="90487" tIns="44450" rIns="90487" bIns="44450" numCol="1" anchor="t" anchorCtr="0" compatLnSpc="1">
            <a:prstTxWarp prst="textNoShape">
              <a:avLst/>
            </a:prstTxWarp>
          </a:bodyPr>
          <a:lstStyle/>
          <a:p>
            <a:pPr marL="0" marR="0" lvl="0" indent="0" algn="ctr" defTabSz="914400" rtl="0" eaLnBrk="0" fontAlgn="base" latinLnBrk="0" hangingPunct="0">
              <a:lnSpc>
                <a:spcPct val="90000"/>
              </a:lnSpc>
              <a:spcBef>
                <a:spcPct val="50000"/>
              </a:spcBef>
              <a:spcAft>
                <a:spcPct val="0"/>
              </a:spcAft>
              <a:buClrTx/>
              <a:buSzPct val="50000"/>
              <a:buFont typeface="Monotype Sorts" pitchFamily="2" charset="2"/>
              <a:buNone/>
              <a:tabLst/>
              <a:defRPr/>
            </a:pPr>
            <a:r>
              <a:rPr kumimoji="0" lang="en-US" sz="2000" b="1" i="0" u="none" strike="noStrike" kern="0" cap="none" spc="0" normalizeH="0" baseline="0" noProof="0" dirty="0" smtClean="0">
                <a:ln>
                  <a:noFill/>
                </a:ln>
                <a:solidFill>
                  <a:srgbClr val="FF0000"/>
                </a:solidFill>
                <a:effectLst/>
                <a:uLnTx/>
                <a:uFillTx/>
                <a:latin typeface="+mn-lt"/>
                <a:ea typeface="+mn-ea"/>
                <a:cs typeface="+mn-cs"/>
              </a:rPr>
              <a:t>Be aware that some projects are still under contract to</a:t>
            </a:r>
            <a:r>
              <a:rPr kumimoji="0" lang="en-US" sz="2000" b="1" i="0" u="none" strike="noStrike" kern="0" cap="none" spc="0" normalizeH="0" noProof="0" dirty="0" smtClean="0">
                <a:ln>
                  <a:noFill/>
                </a:ln>
                <a:solidFill>
                  <a:srgbClr val="FF0000"/>
                </a:solidFill>
                <a:effectLst/>
                <a:uLnTx/>
                <a:uFillTx/>
                <a:latin typeface="+mn-lt"/>
                <a:ea typeface="+mn-ea"/>
                <a:cs typeface="+mn-cs"/>
              </a:rPr>
              <a:t> use NSTS 08307 even though it is no longer active</a:t>
            </a:r>
            <a:endParaRPr kumimoji="0" lang="en-US" sz="2000" b="1" i="0" u="none" strike="noStrike" kern="0" cap="none" spc="0" normalizeH="0" baseline="0" noProof="0" dirty="0" smtClean="0">
              <a:ln>
                <a:noFill/>
              </a:ln>
              <a:solidFill>
                <a:srgbClr val="FF0000"/>
              </a:solidFill>
              <a:effectLst/>
              <a:uLnTx/>
              <a:uFillTx/>
              <a:latin typeface="+mn-lt"/>
              <a:ea typeface="+mn-ea"/>
              <a:cs typeface="+mn-cs"/>
            </a:endParaRPr>
          </a:p>
        </p:txBody>
      </p:sp>
      <p:sp>
        <p:nvSpPr>
          <p:cNvPr id="6" name="TextBox 5"/>
          <p:cNvSpPr txBox="1"/>
          <p:nvPr/>
        </p:nvSpPr>
        <p:spPr>
          <a:xfrm>
            <a:off x="980050" y="1497104"/>
            <a:ext cx="7183900" cy="923330"/>
          </a:xfrm>
          <a:prstGeom prst="rect">
            <a:avLst/>
          </a:prstGeom>
          <a:solidFill>
            <a:srgbClr val="C2FAFE"/>
          </a:solidFill>
        </p:spPr>
        <p:txBody>
          <a:bodyPr wrap="square" rtlCol="0">
            <a:spAutoFit/>
          </a:bodyPr>
          <a:lstStyle/>
          <a:p>
            <a:pPr algn="ctr"/>
            <a:r>
              <a:rPr lang="en-US" sz="1800" b="1" dirty="0" smtClean="0"/>
              <a:t>As of December 9, 2011, NSTS 08307A, </a:t>
            </a:r>
            <a:r>
              <a:rPr lang="en-US" sz="1800" b="1" i="1" dirty="0" smtClean="0"/>
              <a:t>Space Shuttle Criteria for Preloaded Bolts </a:t>
            </a:r>
            <a:r>
              <a:rPr lang="en-US" sz="1800" b="1" dirty="0" smtClean="0"/>
              <a:t>is “retired,” with status </a:t>
            </a:r>
            <a:r>
              <a:rPr lang="en-US" sz="1800" b="1" dirty="0" smtClean="0"/>
              <a:t>now listed </a:t>
            </a:r>
            <a:r>
              <a:rPr lang="en-US" sz="1800" b="1" dirty="0" smtClean="0"/>
              <a:t>as “withdrawn” on the NASA Standards web site</a:t>
            </a:r>
            <a:endParaRPr lang="en-US" sz="18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1000"/>
                                        <p:tgtEl>
                                          <p:spTgt spid="6"/>
                                        </p:tgtEl>
                                      </p:cBhvr>
                                    </p:animEffect>
                                  </p:childTnLst>
                                </p:cTn>
                              </p:par>
                            </p:childTnLst>
                          </p:cTn>
                        </p:par>
                        <p:par>
                          <p:cTn id="8" fill="hold">
                            <p:stCondLst>
                              <p:cond delay="1000"/>
                            </p:stCondLst>
                            <p:childTnLst>
                              <p:par>
                                <p:cTn id="9" presetID="2" presetClass="entr" presetSubtype="8"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additive="base">
                                        <p:cTn id="11" dur="10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12" dur="1000" fill="hold"/>
                                        <p:tgtEl>
                                          <p:spTgt spid="3">
                                            <p:txEl>
                                              <p:pRg st="0" end="0"/>
                                            </p:txEl>
                                          </p:spTgt>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additive="base">
                                        <p:cTn id="15" dur="10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6" dur="1000" fill="hold"/>
                                        <p:tgtEl>
                                          <p:spTgt spid="3">
                                            <p:txEl>
                                              <p:pRg st="1" end="1"/>
                                            </p:txEl>
                                          </p:spTgt>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10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20" dur="10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1000" fill="hold"/>
                                        <p:tgtEl>
                                          <p:spTgt spid="3">
                                            <p:txEl>
                                              <p:pRg st="3" end="3"/>
                                            </p:txEl>
                                          </p:spTgt>
                                        </p:tgtEl>
                                        <p:attrNameLst>
                                          <p:attrName>ppt_x</p:attrName>
                                        </p:attrNameLst>
                                      </p:cBhvr>
                                      <p:tavLst>
                                        <p:tav tm="0">
                                          <p:val>
                                            <p:strVal val="1+#ppt_w/2"/>
                                          </p:val>
                                        </p:tav>
                                        <p:tav tm="100000">
                                          <p:val>
                                            <p:strVal val="#ppt_x"/>
                                          </p:val>
                                        </p:tav>
                                      </p:tavLst>
                                    </p:anim>
                                    <p:anim calcmode="lin" valueType="num">
                                      <p:cBhvr additive="base">
                                        <p:cTn id="26" dur="1000" fill="hold"/>
                                        <p:tgtEl>
                                          <p:spTgt spid="3">
                                            <p:txEl>
                                              <p:pRg st="3" end="3"/>
                                            </p:txEl>
                                          </p:spTgt>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1000" fill="hold"/>
                                        <p:tgtEl>
                                          <p:spTgt spid="3">
                                            <p:txEl>
                                              <p:pRg st="4" end="4"/>
                                            </p:txEl>
                                          </p:spTgt>
                                        </p:tgtEl>
                                        <p:attrNameLst>
                                          <p:attrName>ppt_x</p:attrName>
                                        </p:attrNameLst>
                                      </p:cBhvr>
                                      <p:tavLst>
                                        <p:tav tm="0">
                                          <p:val>
                                            <p:strVal val="1+#ppt_w/2"/>
                                          </p:val>
                                        </p:tav>
                                        <p:tav tm="100000">
                                          <p:val>
                                            <p:strVal val="#ppt_x"/>
                                          </p:val>
                                        </p:tav>
                                      </p:tavLst>
                                    </p:anim>
                                    <p:anim calcmode="lin" valueType="num">
                                      <p:cBhvr additive="base">
                                        <p:cTn id="30" dur="1000" fill="hold"/>
                                        <p:tgtEl>
                                          <p:spTgt spid="3">
                                            <p:txEl>
                                              <p:pRg st="4" end="4"/>
                                            </p:txEl>
                                          </p:spTgt>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anim calcmode="lin" valueType="num">
                                      <p:cBhvr additive="base">
                                        <p:cTn id="33" dur="1000" fill="hold"/>
                                        <p:tgtEl>
                                          <p:spTgt spid="3">
                                            <p:txEl>
                                              <p:pRg st="5" end="5"/>
                                            </p:txEl>
                                          </p:spTgt>
                                        </p:tgtEl>
                                        <p:attrNameLst>
                                          <p:attrName>ppt_x</p:attrName>
                                        </p:attrNameLst>
                                      </p:cBhvr>
                                      <p:tavLst>
                                        <p:tav tm="0">
                                          <p:val>
                                            <p:strVal val="1+#ppt_w/2"/>
                                          </p:val>
                                        </p:tav>
                                        <p:tav tm="100000">
                                          <p:val>
                                            <p:strVal val="#ppt_x"/>
                                          </p:val>
                                        </p:tav>
                                      </p:tavLst>
                                    </p:anim>
                                    <p:anim calcmode="lin" valueType="num">
                                      <p:cBhvr additive="base">
                                        <p:cTn id="34" dur="1000" fill="hold"/>
                                        <p:tgtEl>
                                          <p:spTgt spid="3">
                                            <p:txEl>
                                              <p:pRg st="5" end="5"/>
                                            </p:txEl>
                                          </p:spTgt>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1000" fill="hold"/>
                                        <p:tgtEl>
                                          <p:spTgt spid="3">
                                            <p:txEl>
                                              <p:pRg st="6" end="6"/>
                                            </p:txEl>
                                          </p:spTgt>
                                        </p:tgtEl>
                                        <p:attrNameLst>
                                          <p:attrName>ppt_x</p:attrName>
                                        </p:attrNameLst>
                                      </p:cBhvr>
                                      <p:tavLst>
                                        <p:tav tm="0">
                                          <p:val>
                                            <p:strVal val="1+#ppt_w/2"/>
                                          </p:val>
                                        </p:tav>
                                        <p:tav tm="100000">
                                          <p:val>
                                            <p:strVal val="#ppt_x"/>
                                          </p:val>
                                        </p:tav>
                                      </p:tavLst>
                                    </p:anim>
                                    <p:anim calcmode="lin" valueType="num">
                                      <p:cBhvr additive="base">
                                        <p:cTn id="38" dur="1000" fill="hold"/>
                                        <p:tgtEl>
                                          <p:spTgt spid="3">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additive="base">
                                        <p:cTn id="43" dur="1000" fill="hold"/>
                                        <p:tgtEl>
                                          <p:spTgt spid="5"/>
                                        </p:tgtEl>
                                        <p:attrNameLst>
                                          <p:attrName>ppt_x</p:attrName>
                                        </p:attrNameLst>
                                      </p:cBhvr>
                                      <p:tavLst>
                                        <p:tav tm="0">
                                          <p:val>
                                            <p:strVal val="0-#ppt_w/2"/>
                                          </p:val>
                                        </p:tav>
                                        <p:tav tm="100000">
                                          <p:val>
                                            <p:strVal val="#ppt_x"/>
                                          </p:val>
                                        </p:tav>
                                      </p:tavLst>
                                    </p:anim>
                                    <p:anim calcmode="lin" valueType="num">
                                      <p:cBhvr additive="base">
                                        <p:cTn id="4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Threaded Fastening System Standard Development</a:t>
            </a:r>
            <a:endParaRPr lang="en-US" dirty="0"/>
          </a:p>
        </p:txBody>
      </p:sp>
      <p:sp>
        <p:nvSpPr>
          <p:cNvPr id="3" name="Content Placeholder 2"/>
          <p:cNvSpPr>
            <a:spLocks noGrp="1"/>
          </p:cNvSpPr>
          <p:nvPr>
            <p:ph idx="1"/>
          </p:nvPr>
        </p:nvSpPr>
        <p:spPr>
          <a:xfrm>
            <a:off x="589430" y="1708832"/>
            <a:ext cx="7965141" cy="4859794"/>
          </a:xfrm>
        </p:spPr>
        <p:txBody>
          <a:bodyPr/>
          <a:lstStyle/>
          <a:p>
            <a:pPr>
              <a:spcBef>
                <a:spcPts val="0"/>
              </a:spcBef>
              <a:spcAft>
                <a:spcPts val="1200"/>
              </a:spcAft>
            </a:pPr>
            <a:r>
              <a:rPr lang="en-US" dirty="0" smtClean="0"/>
              <a:t>Sponsored by the NESC through the Mechanical Systems Technical Discipline Team</a:t>
            </a:r>
          </a:p>
          <a:p>
            <a:pPr>
              <a:spcBef>
                <a:spcPts val="0"/>
              </a:spcBef>
              <a:spcAft>
                <a:spcPts val="1200"/>
              </a:spcAft>
            </a:pPr>
            <a:r>
              <a:rPr lang="en-US" dirty="0" smtClean="0"/>
              <a:t>4-year development effort started in 2007</a:t>
            </a:r>
          </a:p>
          <a:p>
            <a:pPr>
              <a:spcBef>
                <a:spcPts val="0"/>
              </a:spcBef>
              <a:spcAft>
                <a:spcPts val="1200"/>
              </a:spcAft>
            </a:pPr>
            <a:r>
              <a:rPr lang="en-US" dirty="0" smtClean="0"/>
              <a:t>Multi-organization development team</a:t>
            </a:r>
          </a:p>
          <a:p>
            <a:pPr lvl="1">
              <a:spcBef>
                <a:spcPts val="0"/>
              </a:spcBef>
              <a:spcAft>
                <a:spcPts val="1200"/>
              </a:spcAft>
            </a:pPr>
            <a:r>
              <a:rPr lang="en-US" dirty="0" smtClean="0"/>
              <a:t>Multi-NASA center</a:t>
            </a:r>
          </a:p>
          <a:p>
            <a:pPr lvl="1">
              <a:spcBef>
                <a:spcPts val="0"/>
              </a:spcBef>
              <a:spcAft>
                <a:spcPts val="1200"/>
              </a:spcAft>
            </a:pPr>
            <a:r>
              <a:rPr lang="en-US" dirty="0" smtClean="0"/>
              <a:t>Industry participation</a:t>
            </a:r>
          </a:p>
          <a:p>
            <a:pPr lvl="1">
              <a:spcBef>
                <a:spcPts val="0"/>
              </a:spcBef>
              <a:spcAft>
                <a:spcPts val="1200"/>
              </a:spcAft>
            </a:pPr>
            <a:r>
              <a:rPr lang="en-US" dirty="0" smtClean="0"/>
              <a:t>Academia participation</a:t>
            </a:r>
          </a:p>
          <a:p>
            <a:pPr>
              <a:spcBef>
                <a:spcPts val="0"/>
              </a:spcBef>
              <a:spcAft>
                <a:spcPts val="1200"/>
              </a:spcAft>
            </a:pPr>
            <a:r>
              <a:rPr lang="en-US" dirty="0" smtClean="0"/>
              <a:t>Supported by test and analysis efforts</a:t>
            </a:r>
          </a:p>
          <a:p>
            <a:pPr>
              <a:spcBef>
                <a:spcPts val="0"/>
              </a:spcBef>
              <a:spcAft>
                <a:spcPts val="1200"/>
              </a:spcAft>
            </a:pPr>
            <a:r>
              <a:rPr lang="en-US" dirty="0" smtClean="0"/>
              <a:t>Multiple iterations to achieve final content</a:t>
            </a:r>
          </a:p>
          <a:p>
            <a:pPr>
              <a:spcBef>
                <a:spcPts val="0"/>
              </a:spcBef>
              <a:spcAft>
                <a:spcPts val="1200"/>
              </a:spcAft>
            </a:pPr>
            <a:r>
              <a:rPr lang="en-US" dirty="0" smtClean="0"/>
              <a:t>Extensive technical review</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Support Testing</a:t>
            </a:r>
            <a:endParaRPr lang="en-US" dirty="0"/>
          </a:p>
        </p:txBody>
      </p:sp>
      <p:sp>
        <p:nvSpPr>
          <p:cNvPr id="3" name="Content Placeholder 2"/>
          <p:cNvSpPr>
            <a:spLocks noGrp="1"/>
          </p:cNvSpPr>
          <p:nvPr>
            <p:ph idx="1"/>
          </p:nvPr>
        </p:nvSpPr>
        <p:spPr>
          <a:xfrm>
            <a:off x="589429" y="2456318"/>
            <a:ext cx="7965141" cy="3872764"/>
          </a:xfrm>
        </p:spPr>
        <p:txBody>
          <a:bodyPr/>
          <a:lstStyle/>
          <a:p>
            <a:pPr>
              <a:spcBef>
                <a:spcPts val="0"/>
              </a:spcBef>
              <a:spcAft>
                <a:spcPts val="1200"/>
              </a:spcAft>
            </a:pPr>
            <a:r>
              <a:rPr lang="en-US" dirty="0" smtClean="0"/>
              <a:t>GSFC:</a:t>
            </a:r>
          </a:p>
          <a:p>
            <a:pPr lvl="1">
              <a:spcBef>
                <a:spcPts val="0"/>
              </a:spcBef>
              <a:spcAft>
                <a:spcPts val="1200"/>
              </a:spcAft>
            </a:pPr>
            <a:r>
              <a:rPr lang="en-US" dirty="0" smtClean="0"/>
              <a:t>Ultimate, yield and pure shear strength, with and without preload</a:t>
            </a:r>
          </a:p>
          <a:p>
            <a:pPr lvl="1">
              <a:spcBef>
                <a:spcPts val="0"/>
              </a:spcBef>
              <a:spcAft>
                <a:spcPts val="1200"/>
              </a:spcAft>
            </a:pPr>
            <a:r>
              <a:rPr lang="en-US" dirty="0" smtClean="0"/>
              <a:t>Torque-tension testing (Orion)</a:t>
            </a:r>
          </a:p>
          <a:p>
            <a:pPr>
              <a:spcBef>
                <a:spcPts val="0"/>
              </a:spcBef>
              <a:spcAft>
                <a:spcPts val="1200"/>
              </a:spcAft>
            </a:pPr>
            <a:r>
              <a:rPr lang="en-US" dirty="0" smtClean="0"/>
              <a:t>MSFC:  Shear-tension interaction (NASA/TM—2012–217454,  </a:t>
            </a:r>
            <a:r>
              <a:rPr lang="en-US" i="1" dirty="0" smtClean="0"/>
              <a:t>Aerospace Threaded Fastener Strength in Combined Shear and Tension Loading)</a:t>
            </a:r>
            <a:endParaRPr lang="en-US" dirty="0" smtClean="0"/>
          </a:p>
          <a:p>
            <a:pPr>
              <a:spcBef>
                <a:spcPts val="0"/>
              </a:spcBef>
              <a:spcAft>
                <a:spcPts val="1200"/>
              </a:spcAft>
            </a:pPr>
            <a:r>
              <a:rPr lang="en-US" dirty="0" smtClean="0"/>
              <a:t>JSC:  Statistical studies of torque-tension relationship</a:t>
            </a:r>
          </a:p>
          <a:p>
            <a:pPr>
              <a:spcBef>
                <a:spcPts val="0"/>
              </a:spcBef>
              <a:spcAft>
                <a:spcPts val="1200"/>
              </a:spcAft>
            </a:pPr>
            <a:r>
              <a:rPr lang="en-US" dirty="0" smtClean="0"/>
              <a:t>Boeing: Adhesive-based secondary locking features, particularly use of </a:t>
            </a:r>
            <a:r>
              <a:rPr lang="en-US" dirty="0" err="1" smtClean="0"/>
              <a:t>Loctite</a:t>
            </a:r>
            <a:r>
              <a:rPr lang="en-US" dirty="0" smtClean="0"/>
              <a:t> for space-flight hardware (NASA/CR-2012-217760, </a:t>
            </a:r>
            <a:r>
              <a:rPr lang="en-US" i="1" dirty="0" smtClean="0"/>
              <a:t>Process Sensitivity, Performance, and Direct Verification Testing of Adhesive Locking Features</a:t>
            </a:r>
            <a:r>
              <a:rPr lang="en-US" dirty="0" smtClean="0"/>
              <a:t>)</a:t>
            </a:r>
          </a:p>
          <a:p>
            <a:pPr>
              <a:spcBef>
                <a:spcPts val="0"/>
              </a:spcBef>
              <a:spcAft>
                <a:spcPts val="1200"/>
              </a:spcAft>
            </a:pPr>
            <a:r>
              <a:rPr lang="en-US" dirty="0" smtClean="0"/>
              <a:t>Oakland University:  Fastener fatigue</a:t>
            </a:r>
          </a:p>
          <a:p>
            <a:pPr>
              <a:spcBef>
                <a:spcPts val="0"/>
              </a:spcBef>
              <a:spcAft>
                <a:spcPts val="1200"/>
              </a:spcAft>
            </a:pPr>
            <a:endParaRPr lang="en-US" dirty="0" smtClean="0"/>
          </a:p>
        </p:txBody>
      </p:sp>
      <p:sp>
        <p:nvSpPr>
          <p:cNvPr id="4" name="Rectangle 3"/>
          <p:cNvSpPr/>
          <p:nvPr/>
        </p:nvSpPr>
        <p:spPr>
          <a:xfrm>
            <a:off x="645458" y="1562562"/>
            <a:ext cx="7611035" cy="646331"/>
          </a:xfrm>
          <a:prstGeom prst="rect">
            <a:avLst/>
          </a:prstGeom>
        </p:spPr>
        <p:txBody>
          <a:bodyPr wrap="square">
            <a:spAutoFit/>
          </a:bodyPr>
          <a:lstStyle/>
          <a:p>
            <a:r>
              <a:rPr lang="en-US" sz="1800" b="1" dirty="0" smtClean="0"/>
              <a:t>Several test efforts were conducted at various locations to support requirements development and provide rationale</a:t>
            </a:r>
            <a:endParaRPr lang="en-US" sz="1800" b="1"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NASA-STD-5020 Contents Overview</a:t>
            </a:r>
            <a:endParaRPr lang="en-US" dirty="0"/>
          </a:p>
        </p:txBody>
      </p:sp>
      <p:sp>
        <p:nvSpPr>
          <p:cNvPr id="3" name="Content Placeholder 2"/>
          <p:cNvSpPr>
            <a:spLocks noGrp="1"/>
          </p:cNvSpPr>
          <p:nvPr>
            <p:ph idx="1"/>
          </p:nvPr>
        </p:nvSpPr>
        <p:spPr>
          <a:xfrm>
            <a:off x="838919" y="1483144"/>
            <a:ext cx="7466162" cy="4840288"/>
          </a:xfrm>
        </p:spPr>
        <p:txBody>
          <a:bodyPr/>
          <a:lstStyle/>
          <a:p>
            <a:pPr marL="342900" indent="-342900">
              <a:buSzPct val="100000"/>
              <a:buFont typeface="+mj-lt"/>
              <a:buAutoNum type="arabicPeriod"/>
            </a:pPr>
            <a:r>
              <a:rPr lang="en-US" dirty="0" smtClean="0"/>
              <a:t>Scope</a:t>
            </a:r>
          </a:p>
          <a:p>
            <a:pPr marL="342900" indent="-342900">
              <a:buSzPct val="100000"/>
              <a:buFont typeface="+mj-lt"/>
              <a:buAutoNum type="arabicPeriod"/>
            </a:pPr>
            <a:r>
              <a:rPr lang="en-US" dirty="0" smtClean="0"/>
              <a:t>Applicable Documents</a:t>
            </a:r>
          </a:p>
          <a:p>
            <a:pPr marL="342900" indent="-342900">
              <a:buSzPct val="100000"/>
              <a:buFont typeface="+mj-lt"/>
              <a:buAutoNum type="arabicPeriod"/>
            </a:pPr>
            <a:r>
              <a:rPr lang="en-US" dirty="0" smtClean="0"/>
              <a:t>Acronyms and Definitions</a:t>
            </a:r>
          </a:p>
          <a:p>
            <a:pPr marL="342900" indent="-342900">
              <a:buSzPct val="100000"/>
              <a:buFont typeface="+mj-lt"/>
              <a:buAutoNum type="arabicPeriod"/>
            </a:pPr>
            <a:r>
              <a:rPr lang="en-US" dirty="0" smtClean="0"/>
              <a:t>General Requirements</a:t>
            </a:r>
          </a:p>
          <a:p>
            <a:pPr marL="342900" indent="-342900">
              <a:buSzPct val="100000"/>
              <a:buFont typeface="+mj-lt"/>
              <a:buAutoNum type="arabicPeriod"/>
            </a:pPr>
            <a:r>
              <a:rPr lang="en-US" dirty="0" smtClean="0"/>
              <a:t>Design Requirements</a:t>
            </a:r>
          </a:p>
          <a:p>
            <a:pPr marL="342900" indent="-342900">
              <a:buSzPct val="100000"/>
              <a:buFont typeface="+mj-lt"/>
              <a:buAutoNum type="arabicPeriod"/>
            </a:pPr>
            <a:r>
              <a:rPr lang="en-US" dirty="0" smtClean="0"/>
              <a:t>Criteria for Analysis of Threaded Fastening Systems</a:t>
            </a:r>
          </a:p>
          <a:p>
            <a:pPr marL="342900" indent="-342900">
              <a:buSzPct val="100000"/>
              <a:buFont typeface="+mj-lt"/>
              <a:buAutoNum type="arabicPeriod"/>
            </a:pPr>
            <a:r>
              <a:rPr lang="en-US" dirty="0" smtClean="0"/>
              <a:t>Quality Assurance</a:t>
            </a:r>
          </a:p>
          <a:p>
            <a:pPr marL="342900" indent="-342900">
              <a:buNone/>
            </a:pPr>
            <a:r>
              <a:rPr lang="en-US" dirty="0" smtClean="0"/>
              <a:t>Appendix A.  Explanation and Justification of Fastener Analysis Criteria</a:t>
            </a:r>
          </a:p>
          <a:p>
            <a:pPr marL="342900" indent="-342900">
              <a:buNone/>
            </a:pPr>
            <a:r>
              <a:rPr lang="en-US" dirty="0" smtClean="0"/>
              <a:t>Appendix B.  Best Practices for Locking Features</a:t>
            </a:r>
          </a:p>
          <a:p>
            <a:pPr marL="342900" indent="-342900">
              <a:buNone/>
            </a:pPr>
            <a:r>
              <a:rPr lang="en-US" dirty="0" smtClean="0"/>
              <a:t>Appendix C.  Justification for the Low-Risk Fatigue Classification</a:t>
            </a:r>
          </a:p>
          <a:p>
            <a:pPr marL="342900" indent="-342900">
              <a:buNone/>
            </a:pPr>
            <a:r>
              <a:rPr lang="en-US" dirty="0" smtClean="0"/>
              <a:t>Appendix D.  References</a:t>
            </a:r>
            <a:endParaRPr 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4. General Requirements</a:t>
            </a:r>
            <a:endParaRPr lang="en-US" dirty="0"/>
          </a:p>
        </p:txBody>
      </p:sp>
      <p:sp>
        <p:nvSpPr>
          <p:cNvPr id="3" name="Content Placeholder 2"/>
          <p:cNvSpPr>
            <a:spLocks noGrp="1"/>
          </p:cNvSpPr>
          <p:nvPr>
            <p:ph idx="1"/>
          </p:nvPr>
        </p:nvSpPr>
        <p:spPr>
          <a:xfrm>
            <a:off x="609600" y="1401105"/>
            <a:ext cx="7924800" cy="4840288"/>
          </a:xfrm>
        </p:spPr>
        <p:txBody>
          <a:bodyPr/>
          <a:lstStyle/>
          <a:p>
            <a:r>
              <a:rPr lang="en-US" dirty="0" smtClean="0"/>
              <a:t>Contains t</a:t>
            </a:r>
            <a:r>
              <a:rPr lang="en-US" dirty="0" smtClean="0"/>
              <a:t>op-level </a:t>
            </a:r>
            <a:r>
              <a:rPr lang="en-US" dirty="0" smtClean="0"/>
              <a:t>requirements consistent with existing standards:</a:t>
            </a:r>
          </a:p>
          <a:p>
            <a:pPr lvl="1"/>
            <a:r>
              <a:rPr lang="en-US" dirty="0" smtClean="0"/>
              <a:t>Adequate structural strength</a:t>
            </a:r>
          </a:p>
          <a:p>
            <a:pPr lvl="1"/>
            <a:r>
              <a:rPr lang="en-US" dirty="0" smtClean="0"/>
              <a:t>Adequate structural life</a:t>
            </a:r>
          </a:p>
          <a:p>
            <a:pPr lvl="1"/>
            <a:r>
              <a:rPr lang="en-US" dirty="0" smtClean="0"/>
              <a:t>Adequate joint separation factor of safety</a:t>
            </a:r>
          </a:p>
          <a:p>
            <a:pPr lvl="1"/>
            <a:r>
              <a:rPr lang="en-US" dirty="0" smtClean="0"/>
              <a:t>Incorporation of locking features</a:t>
            </a:r>
          </a:p>
          <a:p>
            <a:r>
              <a:rPr lang="en-US" dirty="0" smtClean="0"/>
              <a:t>What is new:</a:t>
            </a:r>
          </a:p>
          <a:p>
            <a:pPr lvl="1"/>
            <a:r>
              <a:rPr lang="en-US" u="sng" dirty="0" smtClean="0"/>
              <a:t>Guidance</a:t>
            </a:r>
            <a:r>
              <a:rPr lang="en-US" dirty="0" smtClean="0"/>
              <a:t> on selection of fitting factors</a:t>
            </a:r>
          </a:p>
          <a:p>
            <a:pPr lvl="1"/>
            <a:r>
              <a:rPr lang="en-US" dirty="0" smtClean="0"/>
              <a:t>Low risk approach for fatigue life (limited applicability)</a:t>
            </a:r>
          </a:p>
          <a:p>
            <a:pPr lvl="1"/>
            <a:r>
              <a:rPr lang="en-US" dirty="0" smtClean="0"/>
              <a:t>Specification of joint separation factors of safety based on consequences of separation</a:t>
            </a:r>
          </a:p>
          <a:p>
            <a:pPr lvl="1"/>
            <a:r>
              <a:rPr lang="en-US" dirty="0" smtClean="0"/>
              <a:t>Clarification of the number of locking features required</a:t>
            </a:r>
          </a:p>
          <a:p>
            <a:pPr lvl="1"/>
            <a:r>
              <a:rPr lang="en-US" dirty="0" smtClean="0"/>
              <a:t>Requirement for a “Fastening System Control Plan”</a:t>
            </a:r>
            <a:endParaRPr lang="en-US" dirty="0"/>
          </a:p>
        </p:txBody>
      </p:sp>
      <p:sp>
        <p:nvSpPr>
          <p:cNvPr id="8" name="TextBox 7"/>
          <p:cNvSpPr txBox="1"/>
          <p:nvPr/>
        </p:nvSpPr>
        <p:spPr>
          <a:xfrm>
            <a:off x="578223" y="5896213"/>
            <a:ext cx="7987553" cy="707886"/>
          </a:xfrm>
          <a:prstGeom prst="rect">
            <a:avLst/>
          </a:prstGeom>
          <a:solidFill>
            <a:srgbClr val="FFCC99"/>
          </a:solidFill>
          <a:ln w="28575">
            <a:solidFill>
              <a:schemeClr val="tx1"/>
            </a:solidFill>
          </a:ln>
        </p:spPr>
        <p:txBody>
          <a:bodyPr wrap="square" rtlCol="0">
            <a:spAutoFit/>
          </a:bodyPr>
          <a:lstStyle/>
          <a:p>
            <a:pPr algn="ctr"/>
            <a:r>
              <a:rPr lang="en-US" sz="2000" b="1" dirty="0" smtClean="0"/>
              <a:t>The requirements and criteria specified in Sections 5 – 7 are for the purpose of ensuring the Section 4 requirements are met.</a:t>
            </a:r>
            <a:endParaRPr lang="en-US" sz="2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10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8" dur="1000" fill="hold"/>
                                        <p:tgtEl>
                                          <p:spTgt spid="3">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10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2" dur="1000" fill="hold"/>
                                        <p:tgtEl>
                                          <p:spTgt spid="3">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10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16" dur="1000" fill="hold"/>
                                        <p:tgtEl>
                                          <p:spTgt spid="3">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10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20" dur="1000" fill="hold"/>
                                        <p:tgtEl>
                                          <p:spTgt spid="3">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1000" fill="hold"/>
                                        <p:tgtEl>
                                          <p:spTgt spid="3">
                                            <p:txEl>
                                              <p:pRg st="4" end="4"/>
                                            </p:txEl>
                                          </p:spTgt>
                                        </p:tgtEl>
                                        <p:attrNameLst>
                                          <p:attrName>ppt_x</p:attrName>
                                        </p:attrNameLst>
                                      </p:cBhvr>
                                      <p:tavLst>
                                        <p:tav tm="0">
                                          <p:val>
                                            <p:strVal val="0-#ppt_w/2"/>
                                          </p:val>
                                        </p:tav>
                                        <p:tav tm="100000">
                                          <p:val>
                                            <p:strVal val="#ppt_x"/>
                                          </p:val>
                                        </p:tav>
                                      </p:tavLst>
                                    </p:anim>
                                    <p:anim calcmode="lin" valueType="num">
                                      <p:cBhvr additive="base">
                                        <p:cTn id="24" dur="10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2" fill="hold" nodeType="click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 calcmode="lin" valueType="num">
                                      <p:cBhvr additive="base">
                                        <p:cTn id="29" dur="1000" fill="hold"/>
                                        <p:tgtEl>
                                          <p:spTgt spid="3">
                                            <p:txEl>
                                              <p:pRg st="5" end="5"/>
                                            </p:txEl>
                                          </p:spTgt>
                                        </p:tgtEl>
                                        <p:attrNameLst>
                                          <p:attrName>ppt_x</p:attrName>
                                        </p:attrNameLst>
                                      </p:cBhvr>
                                      <p:tavLst>
                                        <p:tav tm="0">
                                          <p:val>
                                            <p:strVal val="1+#ppt_w/2"/>
                                          </p:val>
                                        </p:tav>
                                        <p:tav tm="100000">
                                          <p:val>
                                            <p:strVal val="#ppt_x"/>
                                          </p:val>
                                        </p:tav>
                                      </p:tavLst>
                                    </p:anim>
                                    <p:anim calcmode="lin" valueType="num">
                                      <p:cBhvr additive="base">
                                        <p:cTn id="30" dur="1000" fill="hold"/>
                                        <p:tgtEl>
                                          <p:spTgt spid="3">
                                            <p:txEl>
                                              <p:pRg st="5" end="5"/>
                                            </p:txEl>
                                          </p:spTgt>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 calcmode="lin" valueType="num">
                                      <p:cBhvr additive="base">
                                        <p:cTn id="33" dur="1000" fill="hold"/>
                                        <p:tgtEl>
                                          <p:spTgt spid="3">
                                            <p:txEl>
                                              <p:pRg st="6" end="6"/>
                                            </p:txEl>
                                          </p:spTgt>
                                        </p:tgtEl>
                                        <p:attrNameLst>
                                          <p:attrName>ppt_x</p:attrName>
                                        </p:attrNameLst>
                                      </p:cBhvr>
                                      <p:tavLst>
                                        <p:tav tm="0">
                                          <p:val>
                                            <p:strVal val="1+#ppt_w/2"/>
                                          </p:val>
                                        </p:tav>
                                        <p:tav tm="100000">
                                          <p:val>
                                            <p:strVal val="#ppt_x"/>
                                          </p:val>
                                        </p:tav>
                                      </p:tavLst>
                                    </p:anim>
                                    <p:anim calcmode="lin" valueType="num">
                                      <p:cBhvr additive="base">
                                        <p:cTn id="34" dur="1000" fill="hold"/>
                                        <p:tgtEl>
                                          <p:spTgt spid="3">
                                            <p:txEl>
                                              <p:pRg st="6" end="6"/>
                                            </p:txEl>
                                          </p:spTgt>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 calcmode="lin" valueType="num">
                                      <p:cBhvr additive="base">
                                        <p:cTn id="37" dur="1000" fill="hold"/>
                                        <p:tgtEl>
                                          <p:spTgt spid="3">
                                            <p:txEl>
                                              <p:pRg st="7" end="7"/>
                                            </p:txEl>
                                          </p:spTgt>
                                        </p:tgtEl>
                                        <p:attrNameLst>
                                          <p:attrName>ppt_x</p:attrName>
                                        </p:attrNameLst>
                                      </p:cBhvr>
                                      <p:tavLst>
                                        <p:tav tm="0">
                                          <p:val>
                                            <p:strVal val="1+#ppt_w/2"/>
                                          </p:val>
                                        </p:tav>
                                        <p:tav tm="100000">
                                          <p:val>
                                            <p:strVal val="#ppt_x"/>
                                          </p:val>
                                        </p:tav>
                                      </p:tavLst>
                                    </p:anim>
                                    <p:anim calcmode="lin" valueType="num">
                                      <p:cBhvr additive="base">
                                        <p:cTn id="38" dur="1000" fill="hold"/>
                                        <p:tgtEl>
                                          <p:spTgt spid="3">
                                            <p:txEl>
                                              <p:pRg st="7" end="7"/>
                                            </p:txEl>
                                          </p:spTgt>
                                        </p:tgtEl>
                                        <p:attrNameLst>
                                          <p:attrName>ppt_y</p:attrName>
                                        </p:attrNameLst>
                                      </p:cBhvr>
                                      <p:tavLst>
                                        <p:tav tm="0">
                                          <p:val>
                                            <p:strVal val="#ppt_y"/>
                                          </p:val>
                                        </p:tav>
                                        <p:tav tm="100000">
                                          <p:val>
                                            <p:strVal val="#ppt_y"/>
                                          </p:val>
                                        </p:tav>
                                      </p:tavLst>
                                    </p:anim>
                                  </p:childTnLst>
                                </p:cTn>
                              </p:par>
                              <p:par>
                                <p:cTn id="39" presetID="2" presetClass="entr" presetSubtype="2" fill="hold" nodeType="withEffect">
                                  <p:stCondLst>
                                    <p:cond delay="0"/>
                                  </p:stCondLst>
                                  <p:childTnLst>
                                    <p:set>
                                      <p:cBhvr>
                                        <p:cTn id="40" dur="1" fill="hold">
                                          <p:stCondLst>
                                            <p:cond delay="0"/>
                                          </p:stCondLst>
                                        </p:cTn>
                                        <p:tgtEl>
                                          <p:spTgt spid="3">
                                            <p:txEl>
                                              <p:pRg st="8" end="8"/>
                                            </p:txEl>
                                          </p:spTgt>
                                        </p:tgtEl>
                                        <p:attrNameLst>
                                          <p:attrName>style.visibility</p:attrName>
                                        </p:attrNameLst>
                                      </p:cBhvr>
                                      <p:to>
                                        <p:strVal val="visible"/>
                                      </p:to>
                                    </p:set>
                                    <p:anim calcmode="lin" valueType="num">
                                      <p:cBhvr additive="base">
                                        <p:cTn id="41" dur="1000" fill="hold"/>
                                        <p:tgtEl>
                                          <p:spTgt spid="3">
                                            <p:txEl>
                                              <p:pRg st="8" end="8"/>
                                            </p:txEl>
                                          </p:spTgt>
                                        </p:tgtEl>
                                        <p:attrNameLst>
                                          <p:attrName>ppt_x</p:attrName>
                                        </p:attrNameLst>
                                      </p:cBhvr>
                                      <p:tavLst>
                                        <p:tav tm="0">
                                          <p:val>
                                            <p:strVal val="1+#ppt_w/2"/>
                                          </p:val>
                                        </p:tav>
                                        <p:tav tm="100000">
                                          <p:val>
                                            <p:strVal val="#ppt_x"/>
                                          </p:val>
                                        </p:tav>
                                      </p:tavLst>
                                    </p:anim>
                                    <p:anim calcmode="lin" valueType="num">
                                      <p:cBhvr additive="base">
                                        <p:cTn id="42" dur="1000" fill="hold"/>
                                        <p:tgtEl>
                                          <p:spTgt spid="3">
                                            <p:txEl>
                                              <p:pRg st="8" end="8"/>
                                            </p:txEl>
                                          </p:spTgt>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stCondLst>
                                    <p:cond delay="0"/>
                                  </p:stCondLst>
                                  <p:childTnLst>
                                    <p:set>
                                      <p:cBhvr>
                                        <p:cTn id="44" dur="1" fill="hold">
                                          <p:stCondLst>
                                            <p:cond delay="0"/>
                                          </p:stCondLst>
                                        </p:cTn>
                                        <p:tgtEl>
                                          <p:spTgt spid="3">
                                            <p:txEl>
                                              <p:pRg st="9" end="9"/>
                                            </p:txEl>
                                          </p:spTgt>
                                        </p:tgtEl>
                                        <p:attrNameLst>
                                          <p:attrName>style.visibility</p:attrName>
                                        </p:attrNameLst>
                                      </p:cBhvr>
                                      <p:to>
                                        <p:strVal val="visible"/>
                                      </p:to>
                                    </p:set>
                                    <p:anim calcmode="lin" valueType="num">
                                      <p:cBhvr additive="base">
                                        <p:cTn id="45" dur="1000" fill="hold"/>
                                        <p:tgtEl>
                                          <p:spTgt spid="3">
                                            <p:txEl>
                                              <p:pRg st="9" end="9"/>
                                            </p:txEl>
                                          </p:spTgt>
                                        </p:tgtEl>
                                        <p:attrNameLst>
                                          <p:attrName>ppt_x</p:attrName>
                                        </p:attrNameLst>
                                      </p:cBhvr>
                                      <p:tavLst>
                                        <p:tav tm="0">
                                          <p:val>
                                            <p:strVal val="1+#ppt_w/2"/>
                                          </p:val>
                                        </p:tav>
                                        <p:tav tm="100000">
                                          <p:val>
                                            <p:strVal val="#ppt_x"/>
                                          </p:val>
                                        </p:tav>
                                      </p:tavLst>
                                    </p:anim>
                                    <p:anim calcmode="lin" valueType="num">
                                      <p:cBhvr additive="base">
                                        <p:cTn id="46" dur="1000" fill="hold"/>
                                        <p:tgtEl>
                                          <p:spTgt spid="3">
                                            <p:txEl>
                                              <p:pRg st="9" end="9"/>
                                            </p:txEl>
                                          </p:spTgt>
                                        </p:tgtEl>
                                        <p:attrNameLst>
                                          <p:attrName>ppt_y</p:attrName>
                                        </p:attrNameLst>
                                      </p:cBhvr>
                                      <p:tavLst>
                                        <p:tav tm="0">
                                          <p:val>
                                            <p:strVal val="#ppt_y"/>
                                          </p:val>
                                        </p:tav>
                                        <p:tav tm="100000">
                                          <p:val>
                                            <p:strVal val="#ppt_y"/>
                                          </p:val>
                                        </p:tav>
                                      </p:tavLst>
                                    </p:anim>
                                  </p:childTnLst>
                                </p:cTn>
                              </p:par>
                              <p:par>
                                <p:cTn id="47" presetID="2" presetClass="entr" presetSubtype="2" fill="hold" nodeType="withEffect">
                                  <p:stCondLst>
                                    <p:cond delay="0"/>
                                  </p:stCondLst>
                                  <p:childTnLst>
                                    <p:set>
                                      <p:cBhvr>
                                        <p:cTn id="48" dur="1" fill="hold">
                                          <p:stCondLst>
                                            <p:cond delay="0"/>
                                          </p:stCondLst>
                                        </p:cTn>
                                        <p:tgtEl>
                                          <p:spTgt spid="3">
                                            <p:txEl>
                                              <p:pRg st="10" end="10"/>
                                            </p:txEl>
                                          </p:spTgt>
                                        </p:tgtEl>
                                        <p:attrNameLst>
                                          <p:attrName>style.visibility</p:attrName>
                                        </p:attrNameLst>
                                      </p:cBhvr>
                                      <p:to>
                                        <p:strVal val="visible"/>
                                      </p:to>
                                    </p:set>
                                    <p:anim calcmode="lin" valueType="num">
                                      <p:cBhvr additive="base">
                                        <p:cTn id="49" dur="1000" fill="hold"/>
                                        <p:tgtEl>
                                          <p:spTgt spid="3">
                                            <p:txEl>
                                              <p:pRg st="10" end="10"/>
                                            </p:txEl>
                                          </p:spTgt>
                                        </p:tgtEl>
                                        <p:attrNameLst>
                                          <p:attrName>ppt_x</p:attrName>
                                        </p:attrNameLst>
                                      </p:cBhvr>
                                      <p:tavLst>
                                        <p:tav tm="0">
                                          <p:val>
                                            <p:strVal val="1+#ppt_w/2"/>
                                          </p:val>
                                        </p:tav>
                                        <p:tav tm="100000">
                                          <p:val>
                                            <p:strVal val="#ppt_x"/>
                                          </p:val>
                                        </p:tav>
                                      </p:tavLst>
                                    </p:anim>
                                    <p:anim calcmode="lin" valueType="num">
                                      <p:cBhvr additive="base">
                                        <p:cTn id="50" dur="1000" fill="hold"/>
                                        <p:tgtEl>
                                          <p:spTgt spid="3">
                                            <p:txEl>
                                              <p:pRg st="10" end="10"/>
                                            </p:txEl>
                                          </p:spTgt>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4. General Requirements:</a:t>
            </a:r>
            <a:br>
              <a:rPr lang="en-US" dirty="0" smtClean="0"/>
            </a:br>
            <a:r>
              <a:rPr lang="en-US" dirty="0" smtClean="0"/>
              <a:t>Fracture Control and Fatigue Life</a:t>
            </a:r>
            <a:endParaRPr lang="en-US" dirty="0"/>
          </a:p>
        </p:txBody>
      </p:sp>
      <p:sp>
        <p:nvSpPr>
          <p:cNvPr id="3" name="Content Placeholder 2"/>
          <p:cNvSpPr>
            <a:spLocks noGrp="1"/>
          </p:cNvSpPr>
          <p:nvPr>
            <p:ph idx="1"/>
          </p:nvPr>
        </p:nvSpPr>
        <p:spPr>
          <a:xfrm>
            <a:off x="606287" y="1431235"/>
            <a:ext cx="7924800" cy="4134678"/>
          </a:xfrm>
        </p:spPr>
        <p:txBody>
          <a:bodyPr/>
          <a:lstStyle/>
          <a:p>
            <a:r>
              <a:rPr lang="en-US" dirty="0" smtClean="0"/>
              <a:t>All threaded fastening systems </a:t>
            </a:r>
            <a:r>
              <a:rPr lang="en-US" b="1" dirty="0" smtClean="0">
                <a:solidFill>
                  <a:srgbClr val="FF0000"/>
                </a:solidFill>
              </a:rPr>
              <a:t>shall</a:t>
            </a:r>
            <a:r>
              <a:rPr lang="en-US" dirty="0" smtClean="0"/>
              <a:t> withstand the service life and service environment without fracture or fatigue failure.</a:t>
            </a:r>
          </a:p>
          <a:p>
            <a:r>
              <a:rPr lang="en-US" dirty="0" smtClean="0"/>
              <a:t>Verification may be by fatigue analysis, crack-growth analysis per NASA-STD-5019, or fatigue testing.</a:t>
            </a:r>
          </a:p>
          <a:p>
            <a:r>
              <a:rPr lang="en-US" dirty="0" smtClean="0"/>
              <a:t>Alternatively, with approval of the responsible Technical Authority,  fasteners shown to be low risk for fatigue failure may be acceptable without analysis or testing.</a:t>
            </a:r>
          </a:p>
          <a:p>
            <a:pPr lvl="1"/>
            <a:r>
              <a:rPr lang="en-US" dirty="0" smtClean="0"/>
              <a:t>If this approach is adopted, most A-286 fasteners (within certain load limitations) would be considered low risk if they </a:t>
            </a:r>
          </a:p>
          <a:p>
            <a:pPr lvl="2"/>
            <a:r>
              <a:rPr lang="en-US" dirty="0" smtClean="0"/>
              <a:t>have UNJ, UNR, or MJ threads;</a:t>
            </a:r>
          </a:p>
          <a:p>
            <a:pPr lvl="2"/>
            <a:r>
              <a:rPr lang="en-US" u="sng" dirty="0" smtClean="0"/>
              <a:t>and</a:t>
            </a:r>
            <a:r>
              <a:rPr lang="en-US" dirty="0" smtClean="0"/>
              <a:t> are used in joints containing no non-metallic clamped materials;</a:t>
            </a:r>
          </a:p>
          <a:p>
            <a:pPr lvl="2"/>
            <a:r>
              <a:rPr lang="en-US" u="sng" dirty="0" smtClean="0"/>
              <a:t>and</a:t>
            </a:r>
            <a:r>
              <a:rPr lang="en-US" dirty="0" smtClean="0"/>
              <a:t> satisfy the separation criteria.</a:t>
            </a:r>
          </a:p>
          <a:p>
            <a:pPr lvl="1"/>
            <a:r>
              <a:rPr lang="en-US" dirty="0" smtClean="0"/>
              <a:t>Section 4.2 provides a detailed definition of a low-risk fastener (based on fastener fatigue testing).</a:t>
            </a:r>
          </a:p>
        </p:txBody>
      </p:sp>
      <p:sp>
        <p:nvSpPr>
          <p:cNvPr id="6" name="TextBox 5"/>
          <p:cNvSpPr txBox="1"/>
          <p:nvPr/>
        </p:nvSpPr>
        <p:spPr>
          <a:xfrm>
            <a:off x="226422" y="5800190"/>
            <a:ext cx="8708571" cy="646331"/>
          </a:xfrm>
          <a:prstGeom prst="rect">
            <a:avLst/>
          </a:prstGeom>
          <a:solidFill>
            <a:srgbClr val="FFCC99"/>
          </a:solidFill>
          <a:ln w="28575">
            <a:solidFill>
              <a:schemeClr val="tx1"/>
            </a:solidFill>
          </a:ln>
        </p:spPr>
        <p:txBody>
          <a:bodyPr wrap="square" rtlCol="0">
            <a:spAutoFit/>
          </a:bodyPr>
          <a:lstStyle/>
          <a:p>
            <a:pPr algn="ctr"/>
            <a:r>
              <a:rPr lang="en-US" sz="1800" b="1" dirty="0" smtClean="0"/>
              <a:t>The requirement for fastening systems to have sufficient life is </a:t>
            </a:r>
            <a:r>
              <a:rPr lang="en-US" sz="1800" b="1" u="sng" dirty="0" smtClean="0"/>
              <a:t>not</a:t>
            </a:r>
            <a:r>
              <a:rPr lang="en-US" sz="1800" b="1" dirty="0" smtClean="0"/>
              <a:t> necessarily a requirement to perform fracture or fatigue analysis.</a:t>
            </a:r>
            <a:endParaRPr lang="en-US" sz="18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cs typeface="Arial" pitchFamily="34" charset="0"/>
              </a:rPr>
              <a:t>Fastener Life Requirements Are Not New or Unique</a:t>
            </a:r>
            <a:endParaRPr lang="en-US" dirty="0">
              <a:cs typeface="Arial" pitchFamily="34" charset="0"/>
            </a:endParaRPr>
          </a:p>
        </p:txBody>
      </p:sp>
      <p:sp>
        <p:nvSpPr>
          <p:cNvPr id="3" name="Content Placeholder 2"/>
          <p:cNvSpPr>
            <a:spLocks noGrp="1"/>
          </p:cNvSpPr>
          <p:nvPr>
            <p:ph idx="1"/>
          </p:nvPr>
        </p:nvSpPr>
        <p:spPr>
          <a:xfrm>
            <a:off x="412377" y="1679014"/>
            <a:ext cx="8319246" cy="4237692"/>
          </a:xfrm>
        </p:spPr>
        <p:txBody>
          <a:bodyPr/>
          <a:lstStyle/>
          <a:p>
            <a:r>
              <a:rPr lang="en-US" dirty="0" smtClean="0"/>
              <a:t>Service life requirements for NASA spacecraft structures exist in NASA-STD-5001A, </a:t>
            </a:r>
            <a:r>
              <a:rPr lang="en-US" i="1" dirty="0" smtClean="0"/>
              <a:t>Structural Design and Test Factors of Safety for Spaceflight Hardware</a:t>
            </a:r>
          </a:p>
          <a:p>
            <a:r>
              <a:rPr lang="en-US" dirty="0" smtClean="0"/>
              <a:t>Fastener fatigue and fracture requirements existed previously in NSTS 08307:</a:t>
            </a:r>
          </a:p>
          <a:p>
            <a:pPr lvl="1"/>
            <a:r>
              <a:rPr lang="en-US" dirty="0" smtClean="0"/>
              <a:t>As one of three basic requirements, “The bolt must have adequate fracture and fatigue life.”</a:t>
            </a:r>
          </a:p>
          <a:p>
            <a:pPr lvl="1"/>
            <a:r>
              <a:rPr lang="en-US" dirty="0" smtClean="0"/>
              <a:t>“All preloaded bolts must be assessed for fatigue life.”</a:t>
            </a:r>
          </a:p>
          <a:p>
            <a:pPr lvl="1"/>
            <a:r>
              <a:rPr lang="en-US" dirty="0" smtClean="0"/>
              <a:t>“Bolts used in hardware that is under fracture control must meet fracture control requirements in accordance with their hardware’s fracture control plan.”</a:t>
            </a:r>
          </a:p>
          <a:p>
            <a:r>
              <a:rPr lang="en-US" dirty="0" smtClean="0"/>
              <a:t>Verification of these requirements for fasteners has not always been rigorously enforced</a:t>
            </a:r>
          </a:p>
          <a:p>
            <a:endParaRPr lang="en-US"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4. General Requirements:  Joint Separation (Gapping)</a:t>
            </a:r>
            <a:endParaRPr lang="en-US" dirty="0"/>
          </a:p>
        </p:txBody>
      </p:sp>
      <p:sp>
        <p:nvSpPr>
          <p:cNvPr id="3" name="Content Placeholder 2"/>
          <p:cNvSpPr>
            <a:spLocks noGrp="1"/>
          </p:cNvSpPr>
          <p:nvPr>
            <p:ph idx="1"/>
          </p:nvPr>
        </p:nvSpPr>
        <p:spPr>
          <a:xfrm>
            <a:off x="685800" y="1454332"/>
            <a:ext cx="8035506" cy="818605"/>
          </a:xfrm>
        </p:spPr>
        <p:txBody>
          <a:bodyPr/>
          <a:lstStyle/>
          <a:p>
            <a:r>
              <a:rPr lang="en-US" dirty="0" smtClean="0"/>
              <a:t>Mechanical joints using threaded fastening system hardware </a:t>
            </a:r>
            <a:r>
              <a:rPr lang="en-US" b="1" dirty="0" smtClean="0">
                <a:solidFill>
                  <a:srgbClr val="FF0000"/>
                </a:solidFill>
              </a:rPr>
              <a:t>shall</a:t>
            </a:r>
            <a:r>
              <a:rPr lang="en-US" dirty="0" smtClean="0"/>
              <a:t> withstand the design separation load in conjunction with applicable maximum or minimum temperatures without separation</a:t>
            </a:r>
            <a:endParaRPr lang="en-US" dirty="0"/>
          </a:p>
        </p:txBody>
      </p:sp>
      <p:sp>
        <p:nvSpPr>
          <p:cNvPr id="4" name="TextBox 3"/>
          <p:cNvSpPr txBox="1"/>
          <p:nvPr/>
        </p:nvSpPr>
        <p:spPr>
          <a:xfrm>
            <a:off x="853441" y="5242559"/>
            <a:ext cx="7437120" cy="646331"/>
          </a:xfrm>
          <a:prstGeom prst="rect">
            <a:avLst/>
          </a:prstGeom>
          <a:solidFill>
            <a:srgbClr val="CCFFCC"/>
          </a:solidFill>
          <a:ln w="28575">
            <a:solidFill>
              <a:schemeClr val="tx1"/>
            </a:solidFill>
          </a:ln>
        </p:spPr>
        <p:txBody>
          <a:bodyPr wrap="square" rtlCol="0">
            <a:spAutoFit/>
          </a:bodyPr>
          <a:lstStyle/>
          <a:p>
            <a:pPr algn="ctr"/>
            <a:r>
              <a:rPr lang="en-US" sz="1800" b="1" dirty="0" smtClean="0"/>
              <a:t>Key point:  Joints that are not separation critical do not require a separation factor of safety greater than 1.0.</a:t>
            </a:r>
            <a:endParaRPr lang="en-US" sz="1800" b="1" dirty="0"/>
          </a:p>
        </p:txBody>
      </p:sp>
      <p:sp>
        <p:nvSpPr>
          <p:cNvPr id="5" name="Content Placeholder 2"/>
          <p:cNvSpPr txBox="1">
            <a:spLocks/>
          </p:cNvSpPr>
          <p:nvPr/>
        </p:nvSpPr>
        <p:spPr bwMode="auto">
          <a:xfrm>
            <a:off x="681446" y="3017521"/>
            <a:ext cx="8035506" cy="2085701"/>
          </a:xfrm>
          <a:prstGeom prst="rect">
            <a:avLst/>
          </a:prstGeom>
          <a:noFill/>
          <a:ln w="12700">
            <a:noFill/>
            <a:miter lim="800000"/>
            <a:headEnd/>
            <a:tailEnd/>
          </a:ln>
        </p:spPr>
        <p:txBody>
          <a:bodyPr vert="horz" wrap="square" lIns="90487" tIns="44450" rIns="90487" bIns="44450" numCol="1" anchor="t" anchorCtr="0" compatLnSpc="1">
            <a:prstTxWarp prst="textNoShape">
              <a:avLst/>
            </a:prstTxWarp>
          </a:bodyPr>
          <a:lstStyle/>
          <a:p>
            <a:pPr marL="228600" marR="0" lvl="0" indent="-228600" algn="l" defTabSz="914400" rtl="0" eaLnBrk="0" fontAlgn="base" latinLnBrk="0" hangingPunct="0">
              <a:lnSpc>
                <a:spcPct val="90000"/>
              </a:lnSpc>
              <a:spcBef>
                <a:spcPct val="50000"/>
              </a:spcBef>
              <a:spcAft>
                <a:spcPct val="0"/>
              </a:spcAft>
              <a:buClrTx/>
              <a:buSzPct val="50000"/>
              <a:buFont typeface="Monotype Sorts" pitchFamily="2" charset="2"/>
              <a:buChar char=""/>
              <a:tabLst/>
              <a:defRPr/>
            </a:pPr>
            <a:r>
              <a:rPr kumimoji="0" lang="en-US" sz="1800" b="0" i="0" u="none" strike="noStrike" kern="0" cap="none" spc="0" normalizeH="0" baseline="0" noProof="0" dirty="0" smtClean="0">
                <a:ln>
                  <a:noFill/>
                </a:ln>
                <a:solidFill>
                  <a:schemeClr val="tx1"/>
                </a:solidFill>
                <a:effectLst/>
                <a:uLnTx/>
                <a:uFillTx/>
                <a:latin typeface="+mn-lt"/>
                <a:ea typeface="+mn-ea"/>
                <a:cs typeface="+mn-cs"/>
              </a:rPr>
              <a:t>Separation factors of safety depend on whether the joint is </a:t>
            </a:r>
            <a:r>
              <a:rPr kumimoji="0" lang="en-US" sz="1800" b="1" i="1" u="none" strike="noStrike" kern="0" cap="none" spc="0" normalizeH="0" baseline="0" noProof="0" dirty="0" smtClean="0">
                <a:ln>
                  <a:noFill/>
                </a:ln>
                <a:solidFill>
                  <a:srgbClr val="FF0000"/>
                </a:solidFill>
                <a:effectLst/>
                <a:uLnTx/>
                <a:uFillTx/>
                <a:latin typeface="+mn-lt"/>
                <a:ea typeface="+mn-ea"/>
                <a:cs typeface="+mn-cs"/>
              </a:rPr>
              <a:t>separation critical</a:t>
            </a:r>
            <a:r>
              <a:rPr kumimoji="0" lang="en-US" sz="1800" b="0" i="0" u="none" strike="noStrike" kern="0" cap="none" spc="0" normalizeH="0" baseline="0" noProof="0" dirty="0" smtClean="0">
                <a:ln>
                  <a:noFill/>
                </a:ln>
                <a:solidFill>
                  <a:schemeClr val="tx1"/>
                </a:solidFill>
                <a:effectLst/>
                <a:uLnTx/>
                <a:uFillTx/>
                <a:latin typeface="+mn-lt"/>
                <a:ea typeface="+mn-ea"/>
                <a:cs typeface="+mn-cs"/>
              </a:rPr>
              <a:t>, which applies to </a:t>
            </a:r>
            <a:r>
              <a:rPr kumimoji="0" lang="en-US" sz="1800" b="0" i="0" u="none" strike="noStrike" kern="0" cap="none" spc="0" normalizeH="0" baseline="0" noProof="0" dirty="0" smtClean="0">
                <a:ln>
                  <a:noFill/>
                </a:ln>
                <a:solidFill>
                  <a:srgbClr val="FF0000"/>
                </a:solidFill>
                <a:effectLst/>
                <a:uLnTx/>
                <a:uFillTx/>
                <a:latin typeface="+mn-lt"/>
                <a:ea typeface="+mn-ea"/>
                <a:cs typeface="+mn-cs"/>
              </a:rPr>
              <a:t>a joint that fails to function as required when separated </a:t>
            </a:r>
            <a:r>
              <a:rPr kumimoji="0" lang="en-US" sz="1800" b="0" i="0" u="none" strike="noStrike" kern="0" cap="none" spc="0" normalizeH="0" baseline="0" noProof="0" dirty="0" smtClean="0">
                <a:ln>
                  <a:noFill/>
                </a:ln>
                <a:solidFill>
                  <a:schemeClr val="tx1"/>
                </a:solidFill>
                <a:effectLst/>
                <a:uLnTx/>
                <a:uFillTx/>
                <a:latin typeface="+mn-lt"/>
                <a:ea typeface="+mn-ea"/>
                <a:cs typeface="+mn-cs"/>
              </a:rPr>
              <a:t>(e.g., a joint that must maintain a seal in a pressurized system):</a:t>
            </a:r>
          </a:p>
          <a:p>
            <a:pPr marL="514350" marR="0" lvl="1" indent="-171450" algn="l" defTabSz="914400" rtl="0" eaLnBrk="0" fontAlgn="base" latinLnBrk="0" hangingPunct="0">
              <a:lnSpc>
                <a:spcPct val="90000"/>
              </a:lnSpc>
              <a:spcBef>
                <a:spcPct val="50000"/>
              </a:spcBef>
              <a:spcAft>
                <a:spcPct val="0"/>
              </a:spcAft>
              <a:buClrTx/>
              <a:buSzPct val="100000"/>
              <a:buFontTx/>
              <a:buChar char="–"/>
              <a:tabLst/>
              <a:defRPr/>
            </a:pPr>
            <a:r>
              <a:rPr kumimoji="0" lang="en-US" sz="1600" b="0" i="0" u="none" strike="noStrike" kern="0" cap="none" spc="0" normalizeH="0" baseline="0" noProof="0" dirty="0" smtClean="0">
                <a:ln>
                  <a:noFill/>
                </a:ln>
                <a:solidFill>
                  <a:schemeClr val="tx1"/>
                </a:solidFill>
                <a:effectLst/>
                <a:uLnTx/>
                <a:uFillTx/>
                <a:latin typeface="+mn-lt"/>
              </a:rPr>
              <a:t>1.0 for joints that are not separation critical</a:t>
            </a:r>
          </a:p>
          <a:p>
            <a:pPr marL="514350" marR="0" lvl="1" indent="-171450" algn="l" defTabSz="914400" rtl="0" eaLnBrk="0" fontAlgn="base" latinLnBrk="0" hangingPunct="0">
              <a:lnSpc>
                <a:spcPct val="90000"/>
              </a:lnSpc>
              <a:spcBef>
                <a:spcPct val="50000"/>
              </a:spcBef>
              <a:spcAft>
                <a:spcPct val="0"/>
              </a:spcAft>
              <a:buClrTx/>
              <a:buSzPct val="100000"/>
              <a:buFontTx/>
              <a:buChar char="–"/>
              <a:tabLst/>
              <a:defRPr/>
            </a:pPr>
            <a:r>
              <a:rPr kumimoji="0" lang="en-US" sz="1600" b="0" i="0" u="none" strike="noStrike" kern="0" cap="none" spc="0" normalizeH="0" baseline="0" noProof="0" dirty="0" smtClean="0">
                <a:ln>
                  <a:noFill/>
                </a:ln>
                <a:solidFill>
                  <a:schemeClr val="tx1"/>
                </a:solidFill>
                <a:effectLst/>
                <a:uLnTx/>
                <a:uFillTx/>
                <a:latin typeface="+mn-lt"/>
              </a:rPr>
              <a:t>1.2 for separation-critical joints if separation could not credibly lead to loss of life, bodily harm, or catastrophic structural failure</a:t>
            </a:r>
          </a:p>
          <a:p>
            <a:pPr marL="514350" marR="0" lvl="1" indent="-171450" algn="l" defTabSz="914400" rtl="0" eaLnBrk="0" fontAlgn="base" latinLnBrk="0" hangingPunct="0">
              <a:lnSpc>
                <a:spcPct val="90000"/>
              </a:lnSpc>
              <a:spcBef>
                <a:spcPct val="50000"/>
              </a:spcBef>
              <a:spcAft>
                <a:spcPct val="0"/>
              </a:spcAft>
              <a:buClrTx/>
              <a:buSzPct val="100000"/>
              <a:buFontTx/>
              <a:buChar char="–"/>
              <a:tabLst/>
              <a:defRPr/>
            </a:pPr>
            <a:r>
              <a:rPr kumimoji="0" lang="en-US" sz="1600" b="0" i="0" u="none" strike="noStrike" kern="0" cap="none" spc="0" normalizeH="0" baseline="0" noProof="0" dirty="0" smtClean="0">
                <a:ln>
                  <a:noFill/>
                </a:ln>
                <a:solidFill>
                  <a:schemeClr val="tx1"/>
                </a:solidFill>
                <a:effectLst/>
                <a:uLnTx/>
                <a:uFillTx/>
                <a:latin typeface="+mn-lt"/>
              </a:rPr>
              <a:t>1.4 for all other separation-critical joints</a:t>
            </a:r>
            <a:endParaRPr kumimoji="0" lang="en-US" sz="1600" b="0" i="0" u="none" strike="noStrike" kern="0" cap="none" spc="0" normalizeH="0" baseline="0" noProof="0" dirty="0">
              <a:ln>
                <a:noFill/>
              </a:ln>
              <a:solidFill>
                <a:schemeClr val="tx1"/>
              </a:solidFill>
              <a:effectLst/>
              <a:uLnTx/>
              <a:uFillTx/>
              <a:latin typeface="+mn-lt"/>
            </a:endParaRPr>
          </a:p>
        </p:txBody>
      </p:sp>
      <p:sp>
        <p:nvSpPr>
          <p:cNvPr id="6" name="TextBox 5"/>
          <p:cNvSpPr txBox="1"/>
          <p:nvPr/>
        </p:nvSpPr>
        <p:spPr>
          <a:xfrm>
            <a:off x="209005" y="2464526"/>
            <a:ext cx="8783174" cy="369332"/>
          </a:xfrm>
          <a:prstGeom prst="rect">
            <a:avLst/>
          </a:prstGeom>
          <a:solidFill>
            <a:srgbClr val="C2FAFE"/>
          </a:solidFill>
        </p:spPr>
        <p:txBody>
          <a:bodyPr wrap="none" rtlCol="0">
            <a:spAutoFit/>
          </a:bodyPr>
          <a:lstStyle/>
          <a:p>
            <a:pPr>
              <a:spcBef>
                <a:spcPts val="1200"/>
              </a:spcBef>
            </a:pPr>
            <a:r>
              <a:rPr lang="en-US" sz="1800" b="1" i="1" dirty="0" smtClean="0"/>
              <a:t>Design separation load </a:t>
            </a:r>
            <a:r>
              <a:rPr lang="en-US" sz="1800" dirty="0" smtClean="0"/>
              <a:t>= (limit load) x (separation factor of safety) x (fitting factor*)</a:t>
            </a:r>
            <a:endParaRPr lang="en-US" sz="1800" dirty="0"/>
          </a:p>
        </p:txBody>
      </p:sp>
      <p:sp>
        <p:nvSpPr>
          <p:cNvPr id="7" name="TextBox 6"/>
          <p:cNvSpPr txBox="1"/>
          <p:nvPr/>
        </p:nvSpPr>
        <p:spPr>
          <a:xfrm>
            <a:off x="452846" y="6156960"/>
            <a:ext cx="8220891" cy="338554"/>
          </a:xfrm>
          <a:prstGeom prst="rect">
            <a:avLst/>
          </a:prstGeom>
          <a:noFill/>
        </p:spPr>
        <p:txBody>
          <a:bodyPr wrap="square" rtlCol="0">
            <a:spAutoFit/>
          </a:bodyPr>
          <a:lstStyle/>
          <a:p>
            <a:pPr algn="ctr"/>
            <a:r>
              <a:rPr lang="en-US" sz="1600" dirty="0" smtClean="0"/>
              <a:t>*NASA-STD-5020 does not specify fitting factors; it provides guidance for selecting them.</a:t>
            </a:r>
            <a:endParaRPr lang="en-US" sz="16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Joint Separation Factor of Safety Contradiction</a:t>
            </a:r>
            <a:endParaRPr lang="en-US" dirty="0"/>
          </a:p>
        </p:txBody>
      </p:sp>
      <p:sp>
        <p:nvSpPr>
          <p:cNvPr id="7" name="Content Placeholder 6"/>
          <p:cNvSpPr>
            <a:spLocks noGrp="1"/>
          </p:cNvSpPr>
          <p:nvPr>
            <p:ph idx="1"/>
          </p:nvPr>
        </p:nvSpPr>
        <p:spPr>
          <a:xfrm>
            <a:off x="609600" y="2680447"/>
            <a:ext cx="7924800" cy="2779059"/>
          </a:xfrm>
        </p:spPr>
        <p:txBody>
          <a:bodyPr/>
          <a:lstStyle/>
          <a:p>
            <a:r>
              <a:rPr lang="en-US" dirty="0" smtClean="0"/>
              <a:t>This discrepancy was intentional</a:t>
            </a:r>
          </a:p>
          <a:p>
            <a:pPr lvl="1"/>
            <a:r>
              <a:rPr lang="en-US" dirty="0" smtClean="0"/>
              <a:t>It is the opinion of the NASA-STD-5020 team that the newer requirements are appropriate</a:t>
            </a:r>
          </a:p>
          <a:p>
            <a:pPr lvl="1"/>
            <a:r>
              <a:rPr lang="en-US" dirty="0" smtClean="0"/>
              <a:t>An effort will be made to remove fastener requirements, </a:t>
            </a:r>
            <a:r>
              <a:rPr lang="en-US" i="1" dirty="0" smtClean="0"/>
              <a:t>as appropriate</a:t>
            </a:r>
            <a:r>
              <a:rPr lang="en-US" dirty="0" smtClean="0"/>
              <a:t>,  from the other NASA standards as they come up for periodic review</a:t>
            </a:r>
          </a:p>
          <a:p>
            <a:pPr lvl="2"/>
            <a:r>
              <a:rPr lang="en-US" dirty="0" smtClean="0"/>
              <a:t>Other standards that may need revision are </a:t>
            </a:r>
            <a:r>
              <a:rPr lang="en-US" b="1" dirty="0" smtClean="0"/>
              <a:t>NASA-STD-5012</a:t>
            </a:r>
            <a:r>
              <a:rPr lang="en-US" dirty="0" smtClean="0"/>
              <a:t>, </a:t>
            </a:r>
            <a:r>
              <a:rPr lang="en-US" i="1" dirty="0" smtClean="0"/>
              <a:t>Strength and Life Assessment Requirements for Liquid Fueled Space Propulsion System Engines</a:t>
            </a:r>
            <a:r>
              <a:rPr lang="en-US" dirty="0" smtClean="0"/>
              <a:t>, and </a:t>
            </a:r>
            <a:r>
              <a:rPr lang="en-US" b="1" dirty="0" smtClean="0"/>
              <a:t>NASA-STD-5017</a:t>
            </a:r>
            <a:r>
              <a:rPr lang="en-US" dirty="0" smtClean="0"/>
              <a:t>, </a:t>
            </a:r>
            <a:r>
              <a:rPr lang="en-US" i="1" dirty="0" smtClean="0"/>
              <a:t>Design and Development Requirements for Mechanisms</a:t>
            </a:r>
            <a:endParaRPr lang="en-US" i="1" dirty="0"/>
          </a:p>
        </p:txBody>
      </p:sp>
      <p:sp>
        <p:nvSpPr>
          <p:cNvPr id="5" name="TextBox 4"/>
          <p:cNvSpPr txBox="1"/>
          <p:nvPr/>
        </p:nvSpPr>
        <p:spPr>
          <a:xfrm>
            <a:off x="853440" y="1720351"/>
            <a:ext cx="7437120" cy="646331"/>
          </a:xfrm>
          <a:prstGeom prst="rect">
            <a:avLst/>
          </a:prstGeom>
          <a:noFill/>
          <a:ln w="28575">
            <a:solidFill>
              <a:srgbClr val="0000CC"/>
            </a:solidFill>
          </a:ln>
        </p:spPr>
        <p:txBody>
          <a:bodyPr wrap="square" rtlCol="0">
            <a:spAutoFit/>
          </a:bodyPr>
          <a:lstStyle/>
          <a:p>
            <a:r>
              <a:rPr lang="en-US" sz="1800" b="1" dirty="0" smtClean="0">
                <a:solidFill>
                  <a:srgbClr val="0000CC"/>
                </a:solidFill>
              </a:rPr>
              <a:t>FAQ:  Do you know that the NASA-STD-5020 joint separation factors of safety do not agree with NASA-STD-5001A?</a:t>
            </a:r>
          </a:p>
        </p:txBody>
      </p:sp>
      <p:sp>
        <p:nvSpPr>
          <p:cNvPr id="6" name="Content Placeholder 2"/>
          <p:cNvSpPr txBox="1">
            <a:spLocks/>
          </p:cNvSpPr>
          <p:nvPr/>
        </p:nvSpPr>
        <p:spPr bwMode="auto">
          <a:xfrm>
            <a:off x="952794" y="5362425"/>
            <a:ext cx="7238413" cy="966650"/>
          </a:xfrm>
          <a:prstGeom prst="rect">
            <a:avLst/>
          </a:prstGeom>
          <a:noFill/>
          <a:ln w="28575">
            <a:solidFill>
              <a:srgbClr val="FF0000"/>
            </a:solidFill>
            <a:miter lim="800000"/>
            <a:headEnd/>
            <a:tailEnd/>
          </a:ln>
        </p:spPr>
        <p:txBody>
          <a:bodyPr vert="horz" wrap="square" lIns="90487" tIns="44450" rIns="90487" bIns="44450" numCol="1" anchor="t" anchorCtr="0" compatLnSpc="1">
            <a:prstTxWarp prst="textNoShape">
              <a:avLst/>
            </a:prstTxWarp>
          </a:bodyPr>
          <a:lstStyle/>
          <a:p>
            <a:pPr marL="0" marR="0" lvl="0" indent="0" algn="ctr" defTabSz="914400" rtl="0" eaLnBrk="0" fontAlgn="base" latinLnBrk="0" hangingPunct="0">
              <a:lnSpc>
                <a:spcPct val="90000"/>
              </a:lnSpc>
              <a:spcBef>
                <a:spcPct val="50000"/>
              </a:spcBef>
              <a:spcAft>
                <a:spcPct val="0"/>
              </a:spcAft>
              <a:buClrTx/>
              <a:buSzPct val="50000"/>
              <a:buFont typeface="Monotype Sorts" pitchFamily="2" charset="2"/>
              <a:buNone/>
              <a:tabLst/>
              <a:defRPr/>
            </a:pPr>
            <a:r>
              <a:rPr lang="en-US" sz="2000" b="1" kern="0" dirty="0" smtClean="0">
                <a:solidFill>
                  <a:srgbClr val="FF0000"/>
                </a:solidFill>
                <a:latin typeface="+mn-lt"/>
              </a:rPr>
              <a:t>Even though NASA-STD-5020 is released, do not change fastening system requirements on existing projects without prior approval from the project/program</a:t>
            </a:r>
            <a:endParaRPr kumimoji="0" lang="en-US" sz="2000" b="1" i="0" u="none" strike="noStrike" kern="0" cap="none" spc="0" normalizeH="0" baseline="0" noProof="0" dirty="0" smtClean="0">
              <a:ln>
                <a:noFill/>
              </a:ln>
              <a:solidFill>
                <a:srgbClr val="FF0000"/>
              </a:solidFill>
              <a:effectLst/>
              <a:uLnTx/>
              <a:uFillTx/>
              <a:latin typeface="+mn-lt"/>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1000" fill="hold"/>
                                        <p:tgtEl>
                                          <p:spTgt spid="7">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anim calcmode="lin" valueType="num">
                                      <p:cBhvr additive="base">
                                        <p:cTn id="11"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12" dur="1000" fill="hold"/>
                                        <p:tgtEl>
                                          <p:spTgt spid="7">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anim calcmode="lin" valueType="num">
                                      <p:cBhvr additive="base">
                                        <p:cTn id="15" dur="10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16" dur="1000" fill="hold"/>
                                        <p:tgtEl>
                                          <p:spTgt spid="7">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anim calcmode="lin" valueType="num">
                                      <p:cBhvr additive="base">
                                        <p:cTn id="19" dur="1000" fill="hold"/>
                                        <p:tgtEl>
                                          <p:spTgt spid="7">
                                            <p:txEl>
                                              <p:pRg st="3" end="3"/>
                                            </p:txEl>
                                          </p:spTgt>
                                        </p:tgtEl>
                                        <p:attrNameLst>
                                          <p:attrName>ppt_x</p:attrName>
                                        </p:attrNameLst>
                                      </p:cBhvr>
                                      <p:tavLst>
                                        <p:tav tm="0">
                                          <p:val>
                                            <p:strVal val="#ppt_x"/>
                                          </p:val>
                                        </p:tav>
                                        <p:tav tm="100000">
                                          <p:val>
                                            <p:strVal val="#ppt_x"/>
                                          </p:val>
                                        </p:tav>
                                      </p:tavLst>
                                    </p:anim>
                                    <p:anim calcmode="lin" valueType="num">
                                      <p:cBhvr additive="base">
                                        <p:cTn id="20" dur="1000" fill="hold"/>
                                        <p:tgtEl>
                                          <p:spTgt spid="7">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1000" fill="hold"/>
                                        <p:tgtEl>
                                          <p:spTgt spid="6"/>
                                        </p:tgtEl>
                                        <p:attrNameLst>
                                          <p:attrName>ppt_x</p:attrName>
                                        </p:attrNameLst>
                                      </p:cBhvr>
                                      <p:tavLst>
                                        <p:tav tm="0">
                                          <p:val>
                                            <p:strVal val="0-#ppt_w/2"/>
                                          </p:val>
                                        </p:tav>
                                        <p:tav tm="100000">
                                          <p:val>
                                            <p:strVal val="#ppt_x"/>
                                          </p:val>
                                        </p:tav>
                                      </p:tavLst>
                                    </p:anim>
                                    <p:anim calcmode="lin" valueType="num">
                                      <p:cBhvr additive="base">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4. General Requirements:  Locking Features</a:t>
            </a:r>
            <a:endParaRPr lang="en-US" dirty="0"/>
          </a:p>
        </p:txBody>
      </p:sp>
      <p:sp>
        <p:nvSpPr>
          <p:cNvPr id="3" name="Content Placeholder 2"/>
          <p:cNvSpPr>
            <a:spLocks noGrp="1"/>
          </p:cNvSpPr>
          <p:nvPr>
            <p:ph idx="1"/>
          </p:nvPr>
        </p:nvSpPr>
        <p:spPr>
          <a:xfrm>
            <a:off x="478766" y="1537251"/>
            <a:ext cx="8294298" cy="2597427"/>
          </a:xfrm>
        </p:spPr>
        <p:txBody>
          <a:bodyPr/>
          <a:lstStyle/>
          <a:p>
            <a:r>
              <a:rPr lang="en-US" dirty="0" smtClean="0"/>
              <a:t>Regardless of the magnitude of preload, each threaded fastening system in spaceflight hardware </a:t>
            </a:r>
            <a:r>
              <a:rPr lang="en-US" b="1" dirty="0" smtClean="0">
                <a:solidFill>
                  <a:srgbClr val="FF0000"/>
                </a:solidFill>
              </a:rPr>
              <a:t>shall</a:t>
            </a:r>
            <a:r>
              <a:rPr lang="en-US" dirty="0" smtClean="0"/>
              <a:t> incorporate a minimum of </a:t>
            </a:r>
            <a:r>
              <a:rPr lang="en-US" u="sng" dirty="0" smtClean="0"/>
              <a:t>one locking feature that does not depend upon preload</a:t>
            </a:r>
            <a:r>
              <a:rPr lang="en-US" dirty="0" smtClean="0"/>
              <a:t> to function.</a:t>
            </a:r>
          </a:p>
          <a:p>
            <a:r>
              <a:rPr lang="en-US" dirty="0" smtClean="0"/>
              <a:t>Locking features </a:t>
            </a:r>
            <a:r>
              <a:rPr lang="en-US" b="1" dirty="0" smtClean="0">
                <a:solidFill>
                  <a:srgbClr val="FF0000"/>
                </a:solidFill>
              </a:rPr>
              <a:t>shall</a:t>
            </a:r>
            <a:r>
              <a:rPr lang="en-US" dirty="0" smtClean="0"/>
              <a:t> be verifiable during or after installation.</a:t>
            </a:r>
          </a:p>
          <a:p>
            <a:pPr lvl="1"/>
            <a:r>
              <a:rPr lang="en-US" dirty="0" smtClean="0"/>
              <a:t>Acceptable methods of verification for different types of locking features appear in section 7.6.</a:t>
            </a:r>
          </a:p>
          <a:p>
            <a:r>
              <a:rPr lang="en-US" dirty="0" smtClean="0"/>
              <a:t>A mechanical locking feature, such as safety wire, </a:t>
            </a:r>
            <a:r>
              <a:rPr lang="en-US" b="1" dirty="0" smtClean="0">
                <a:solidFill>
                  <a:srgbClr val="FF0000"/>
                </a:solidFill>
              </a:rPr>
              <a:t>shall</a:t>
            </a:r>
            <a:r>
              <a:rPr lang="en-US" dirty="0" smtClean="0"/>
              <a:t> be used on any bolt subject to rotation in operation (bolt serves as an axis of rotation between moving parts).</a:t>
            </a:r>
            <a:endParaRPr lang="en-US" dirty="0"/>
          </a:p>
        </p:txBody>
      </p:sp>
      <p:sp>
        <p:nvSpPr>
          <p:cNvPr id="5" name="TextBox 4"/>
          <p:cNvSpPr txBox="1"/>
          <p:nvPr/>
        </p:nvSpPr>
        <p:spPr>
          <a:xfrm>
            <a:off x="636104" y="4558747"/>
            <a:ext cx="7765774" cy="1200329"/>
          </a:xfrm>
          <a:prstGeom prst="rect">
            <a:avLst/>
          </a:prstGeom>
          <a:solidFill>
            <a:srgbClr val="CCFFCC"/>
          </a:solidFill>
          <a:ln w="28575">
            <a:solidFill>
              <a:schemeClr val="tx1"/>
            </a:solidFill>
          </a:ln>
        </p:spPr>
        <p:txBody>
          <a:bodyPr wrap="square" rtlCol="0">
            <a:spAutoFit/>
          </a:bodyPr>
          <a:lstStyle/>
          <a:p>
            <a:pPr algn="ctr"/>
            <a:r>
              <a:rPr lang="en-US" sz="1800" b="1" dirty="0" smtClean="0"/>
              <a:t>Liquid locking compounds and other adhesives are acceptable locking features if adequately verified, e.g., by torque measurement on witness coupons that are representative of and processed with the hardware being verified.</a:t>
            </a:r>
            <a:endParaRPr lang="en-US" sz="18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4. General Requirements:  Fastening System Control Plan</a:t>
            </a:r>
            <a:endParaRPr lang="en-US" dirty="0"/>
          </a:p>
        </p:txBody>
      </p:sp>
      <p:sp>
        <p:nvSpPr>
          <p:cNvPr id="3" name="Content Placeholder 2"/>
          <p:cNvSpPr>
            <a:spLocks noGrp="1"/>
          </p:cNvSpPr>
          <p:nvPr>
            <p:ph idx="1"/>
          </p:nvPr>
        </p:nvSpPr>
        <p:spPr>
          <a:xfrm>
            <a:off x="478766" y="1523999"/>
            <a:ext cx="8294298" cy="2756453"/>
          </a:xfrm>
        </p:spPr>
        <p:txBody>
          <a:bodyPr/>
          <a:lstStyle/>
          <a:p>
            <a:r>
              <a:rPr lang="en-US" dirty="0" smtClean="0"/>
              <a:t>Each hardware developer </a:t>
            </a:r>
            <a:r>
              <a:rPr lang="en-US" b="1" dirty="0" smtClean="0">
                <a:solidFill>
                  <a:srgbClr val="FF0000"/>
                </a:solidFill>
              </a:rPr>
              <a:t>shall</a:t>
            </a:r>
            <a:r>
              <a:rPr lang="en-US" dirty="0" smtClean="0"/>
              <a:t> submit a Fastening System Control Plan (FSCP) to the Technical Authority at the Preliminary Requirements Review (PRR) or equivalent Project milestone review that …</a:t>
            </a:r>
          </a:p>
          <a:p>
            <a:pPr lvl="1"/>
            <a:r>
              <a:rPr lang="en-US" dirty="0" smtClean="0"/>
              <a:t>Shows how the requirements in this Standard are to be satisfied.</a:t>
            </a:r>
          </a:p>
          <a:p>
            <a:pPr lvl="1"/>
            <a:r>
              <a:rPr lang="en-US" dirty="0" smtClean="0"/>
              <a:t>Includes any organization-specific requirements and criteria for design, analysis, fastener installation, and verification.</a:t>
            </a:r>
          </a:p>
          <a:p>
            <a:pPr lvl="1"/>
            <a:r>
              <a:rPr lang="en-US" dirty="0" smtClean="0"/>
              <a:t>Captures or refers to organization-specific processes for ensuring quality and integrity.</a:t>
            </a:r>
          </a:p>
          <a:p>
            <a:r>
              <a:rPr lang="en-US" dirty="0" smtClean="0"/>
              <a:t>Any tailoring of NASA-STD-5020 should be documented in the FSCP.</a:t>
            </a:r>
            <a:endParaRPr lang="en-US" dirty="0"/>
          </a:p>
        </p:txBody>
      </p:sp>
      <p:grpSp>
        <p:nvGrpSpPr>
          <p:cNvPr id="9" name="Group 8"/>
          <p:cNvGrpSpPr/>
          <p:nvPr/>
        </p:nvGrpSpPr>
        <p:grpSpPr>
          <a:xfrm>
            <a:off x="503583" y="4399721"/>
            <a:ext cx="8110330" cy="2107095"/>
            <a:chOff x="503583" y="4267199"/>
            <a:chExt cx="8110330" cy="2107095"/>
          </a:xfrm>
        </p:grpSpPr>
        <p:sp>
          <p:nvSpPr>
            <p:cNvPr id="8" name="Rectangle 7"/>
            <p:cNvSpPr/>
            <p:nvPr/>
          </p:nvSpPr>
          <p:spPr bwMode="auto">
            <a:xfrm>
              <a:off x="503583" y="4267199"/>
              <a:ext cx="8110330" cy="2107095"/>
            </a:xfrm>
            <a:prstGeom prst="rect">
              <a:avLst/>
            </a:prstGeom>
            <a:solidFill>
              <a:srgbClr val="C2FAFE"/>
            </a:solidFill>
            <a:ln w="28575" cap="flat" cmpd="sng" algn="ctr">
              <a:solidFill>
                <a:schemeClr val="tx1"/>
              </a:solidFill>
              <a:prstDash val="solid"/>
              <a:round/>
              <a:headEnd type="triangl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charset="0"/>
              </a:endParaRPr>
            </a:p>
          </p:txBody>
        </p:sp>
        <p:sp>
          <p:nvSpPr>
            <p:cNvPr id="5" name="TextBox 4"/>
            <p:cNvSpPr txBox="1"/>
            <p:nvPr/>
          </p:nvSpPr>
          <p:spPr>
            <a:xfrm>
              <a:off x="675861" y="4306956"/>
              <a:ext cx="6314549" cy="369332"/>
            </a:xfrm>
            <a:prstGeom prst="rect">
              <a:avLst/>
            </a:prstGeom>
            <a:noFill/>
          </p:spPr>
          <p:txBody>
            <a:bodyPr wrap="none" rtlCol="0">
              <a:spAutoFit/>
            </a:bodyPr>
            <a:lstStyle/>
            <a:p>
              <a:r>
                <a:rPr lang="en-US" sz="1800" b="1" dirty="0" smtClean="0"/>
                <a:t>There are two reasons for inclusion of this requirement:</a:t>
              </a:r>
              <a:endParaRPr lang="en-US" sz="1800" b="1" dirty="0"/>
            </a:p>
          </p:txBody>
        </p:sp>
        <p:sp>
          <p:nvSpPr>
            <p:cNvPr id="6" name="TextBox 5"/>
            <p:cNvSpPr txBox="1"/>
            <p:nvPr/>
          </p:nvSpPr>
          <p:spPr>
            <a:xfrm>
              <a:off x="940906" y="4717773"/>
              <a:ext cx="7527234" cy="1605568"/>
            </a:xfrm>
            <a:prstGeom prst="rect">
              <a:avLst/>
            </a:prstGeom>
            <a:noFill/>
          </p:spPr>
          <p:txBody>
            <a:bodyPr wrap="square" rtlCol="0">
              <a:spAutoFit/>
            </a:bodyPr>
            <a:lstStyle/>
            <a:p>
              <a:pPr marL="342900" indent="-342900">
                <a:spcAft>
                  <a:spcPts val="1000"/>
                </a:spcAft>
                <a:buFont typeface="+mj-lt"/>
                <a:buAutoNum type="arabicPeriod"/>
              </a:pPr>
              <a:r>
                <a:rPr lang="en-US" sz="1800" b="1" dirty="0" smtClean="0"/>
                <a:t>The FSCP allows hardware developers to demonstrate that they understand the potential pitfalls associated with threaded fasteners and know how to avoid them.</a:t>
              </a:r>
            </a:p>
            <a:p>
              <a:pPr marL="342900" indent="-342900">
                <a:spcAft>
                  <a:spcPts val="1000"/>
                </a:spcAft>
                <a:buFont typeface="+mj-lt"/>
                <a:buAutoNum type="arabicPeriod"/>
              </a:pPr>
              <a:r>
                <a:rPr lang="en-US" sz="1800" b="1" dirty="0" smtClean="0"/>
                <a:t>The FSCP gives developers more ownership and responsibility for ensuring threaded fastening systems are dependable.</a:t>
              </a:r>
              <a:endParaRPr lang="en-US" sz="1800" b="1" dirty="0"/>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5. Design Requirements</a:t>
            </a:r>
            <a:endParaRPr lang="en-US" dirty="0"/>
          </a:p>
        </p:txBody>
      </p:sp>
      <p:sp>
        <p:nvSpPr>
          <p:cNvPr id="3" name="Content Placeholder 2"/>
          <p:cNvSpPr>
            <a:spLocks noGrp="1"/>
          </p:cNvSpPr>
          <p:nvPr>
            <p:ph idx="1"/>
          </p:nvPr>
        </p:nvSpPr>
        <p:spPr>
          <a:xfrm>
            <a:off x="815340" y="1889759"/>
            <a:ext cx="7513320" cy="4170381"/>
          </a:xfrm>
        </p:spPr>
        <p:txBody>
          <a:bodyPr/>
          <a:lstStyle/>
          <a:p>
            <a:r>
              <a:rPr lang="en-US" sz="2000" dirty="0" smtClean="0"/>
              <a:t>Materials (defers to NASA-STD-6016, </a:t>
            </a:r>
            <a:r>
              <a:rPr lang="en-US" sz="2000" i="1" dirty="0" smtClean="0"/>
              <a:t>Standard Materials and Processes Requirements for Spacecraft</a:t>
            </a:r>
            <a:r>
              <a:rPr lang="en-US" sz="2000" dirty="0" smtClean="0"/>
              <a:t>)</a:t>
            </a:r>
            <a:endParaRPr lang="en-US" sz="2000" dirty="0" smtClean="0"/>
          </a:p>
          <a:p>
            <a:r>
              <a:rPr lang="en-US" sz="2000" dirty="0" smtClean="0"/>
              <a:t>Configuration control </a:t>
            </a:r>
            <a:r>
              <a:rPr lang="en-US" sz="2000" dirty="0" smtClean="0"/>
              <a:t>of lubricants, coatings, sealants, and locking features</a:t>
            </a:r>
          </a:p>
          <a:p>
            <a:r>
              <a:rPr lang="en-US" sz="2000" dirty="0" smtClean="0"/>
              <a:t>Avoiding dimensional interference through </a:t>
            </a:r>
          </a:p>
          <a:p>
            <a:pPr lvl="1"/>
            <a:r>
              <a:rPr lang="en-US" sz="1800" dirty="0" smtClean="0"/>
              <a:t>compatibility of thread forms</a:t>
            </a:r>
          </a:p>
          <a:p>
            <a:pPr lvl="1"/>
            <a:r>
              <a:rPr lang="en-US" sz="1800" dirty="0" smtClean="0"/>
              <a:t>control of dimensions and tolerances</a:t>
            </a:r>
          </a:p>
          <a:p>
            <a:pPr lvl="1"/>
            <a:r>
              <a:rPr lang="en-US" sz="1800" dirty="0" smtClean="0"/>
              <a:t>selection of fastener grip and length</a:t>
            </a:r>
          </a:p>
          <a:p>
            <a:pPr lvl="1"/>
            <a:r>
              <a:rPr lang="en-US" sz="1800" dirty="0" smtClean="0"/>
              <a:t>use of washers and chamfered bolt holes</a:t>
            </a:r>
          </a:p>
          <a:p>
            <a:r>
              <a:rPr lang="en-US" sz="2000" dirty="0" smtClean="0"/>
              <a:t>Control of installation methods and parameters that affect preload</a:t>
            </a:r>
          </a:p>
        </p:txBody>
      </p:sp>
      <p:sp>
        <p:nvSpPr>
          <p:cNvPr id="4" name="TextBox 3"/>
          <p:cNvSpPr txBox="1"/>
          <p:nvPr/>
        </p:nvSpPr>
        <p:spPr>
          <a:xfrm>
            <a:off x="627017" y="1436914"/>
            <a:ext cx="4583306" cy="400110"/>
          </a:xfrm>
          <a:prstGeom prst="rect">
            <a:avLst/>
          </a:prstGeom>
          <a:noFill/>
        </p:spPr>
        <p:txBody>
          <a:bodyPr wrap="none" rtlCol="0">
            <a:spAutoFit/>
          </a:bodyPr>
          <a:lstStyle/>
          <a:p>
            <a:r>
              <a:rPr lang="en-US" sz="2000" b="1" dirty="0" smtClean="0"/>
              <a:t>Section 5 requirements pertain to …</a:t>
            </a:r>
            <a:endParaRPr lang="en-US" sz="2000" b="1"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6. Analysis Criteria</a:t>
            </a:r>
            <a:endParaRPr lang="en-US" dirty="0"/>
          </a:p>
        </p:txBody>
      </p:sp>
      <p:sp>
        <p:nvSpPr>
          <p:cNvPr id="3" name="Content Placeholder 2"/>
          <p:cNvSpPr>
            <a:spLocks noGrp="1"/>
          </p:cNvSpPr>
          <p:nvPr>
            <p:ph idx="1"/>
          </p:nvPr>
        </p:nvSpPr>
        <p:spPr>
          <a:xfrm>
            <a:off x="685800" y="1517650"/>
            <a:ext cx="8078638" cy="2916327"/>
          </a:xfrm>
        </p:spPr>
        <p:txBody>
          <a:bodyPr/>
          <a:lstStyle/>
          <a:p>
            <a:pPr marL="457200" indent="-457200">
              <a:buNone/>
              <a:tabLst>
                <a:tab pos="1147763" algn="l"/>
              </a:tabLst>
            </a:pPr>
            <a:r>
              <a:rPr lang="en-US" dirty="0" smtClean="0"/>
              <a:t>6.1	Nominal, Maximum, and Minimum Preloads</a:t>
            </a:r>
          </a:p>
          <a:p>
            <a:pPr marL="457200" indent="-457200">
              <a:buNone/>
              <a:tabLst>
                <a:tab pos="1147763" algn="l"/>
              </a:tabLst>
            </a:pPr>
            <a:r>
              <a:rPr lang="en-US" sz="1600" dirty="0" smtClean="0"/>
              <a:t>	Requires that the nominal nut factor (or other factor relating preload to the parameter being controlled during installation) be substantiated by test</a:t>
            </a:r>
          </a:p>
          <a:p>
            <a:pPr marL="457200" indent="-457200">
              <a:buNone/>
              <a:tabLst>
                <a:tab pos="1147763" algn="l"/>
              </a:tabLst>
            </a:pPr>
            <a:r>
              <a:rPr lang="en-US" sz="1600" dirty="0" smtClean="0"/>
              <a:t>	But allows use of either test-derived variation or assumed variation</a:t>
            </a:r>
          </a:p>
          <a:p>
            <a:pPr marL="457200" indent="-457200">
              <a:buNone/>
              <a:tabLst>
                <a:tab pos="1147763" algn="l"/>
              </a:tabLst>
            </a:pPr>
            <a:r>
              <a:rPr lang="en-US" dirty="0" smtClean="0"/>
              <a:t>6.2	Strength Under Ultimate Design Loads</a:t>
            </a:r>
          </a:p>
          <a:p>
            <a:pPr marL="457200" indent="-457200">
              <a:buNone/>
              <a:tabLst>
                <a:tab pos="1147763" algn="l"/>
              </a:tabLst>
            </a:pPr>
            <a:r>
              <a:rPr lang="en-US" sz="1600" dirty="0" smtClean="0"/>
              <a:t>	6.2.1	Ultimate-Strength Analysis for Tensile Loading</a:t>
            </a:r>
          </a:p>
          <a:p>
            <a:pPr marL="457200" indent="-457200">
              <a:buNone/>
              <a:tabLst>
                <a:tab pos="1147763" algn="l"/>
              </a:tabLst>
            </a:pPr>
            <a:r>
              <a:rPr lang="en-US" sz="1600" dirty="0" smtClean="0"/>
              <a:t>	6.2.2	Ultimate-Strength Analysis for Shear Loading</a:t>
            </a:r>
          </a:p>
          <a:p>
            <a:pPr marL="457200" indent="-457200">
              <a:buNone/>
              <a:tabLst>
                <a:tab pos="1147763" algn="l"/>
              </a:tabLst>
            </a:pPr>
            <a:r>
              <a:rPr lang="en-US" sz="1600" dirty="0" smtClean="0"/>
              <a:t>	6.2.3	Ultimate-Strength Analysis for Interaction of Tension, Shear, and Bending</a:t>
            </a:r>
          </a:p>
          <a:p>
            <a:pPr marL="457200" indent="-457200">
              <a:buNone/>
              <a:tabLst>
                <a:tab pos="1147763" algn="l"/>
              </a:tabLst>
            </a:pPr>
            <a:r>
              <a:rPr lang="en-US" dirty="0" smtClean="0"/>
              <a:t>6.3	Strength Under Yield Design Loads</a:t>
            </a:r>
          </a:p>
          <a:p>
            <a:pPr marL="457200" indent="-457200">
              <a:buNone/>
              <a:tabLst>
                <a:tab pos="1147763" algn="l"/>
              </a:tabLst>
            </a:pPr>
            <a:r>
              <a:rPr lang="en-US" dirty="0" smtClean="0"/>
              <a:t>6.4	Friction as a Load Path for Shear Loading:  Joint-Slip Analysis</a:t>
            </a:r>
          </a:p>
          <a:p>
            <a:pPr marL="457200" indent="-457200">
              <a:buNone/>
              <a:tabLst>
                <a:tab pos="1147763" algn="l"/>
              </a:tabLst>
            </a:pPr>
            <a:r>
              <a:rPr lang="en-US" dirty="0" smtClean="0"/>
              <a:t>6.5	Joint Separation Analysis</a:t>
            </a:r>
            <a:endParaRPr lang="en-US"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Case Study: Nominal, Maximum, and Minimum Preloads Based on Torque-Tension Data</a:t>
            </a:r>
            <a:endParaRPr lang="en-US" dirty="0"/>
          </a:p>
        </p:txBody>
      </p:sp>
      <p:sp>
        <p:nvSpPr>
          <p:cNvPr id="3" name="Content Placeholder 2"/>
          <p:cNvSpPr>
            <a:spLocks noGrp="1"/>
          </p:cNvSpPr>
          <p:nvPr>
            <p:ph idx="1"/>
          </p:nvPr>
        </p:nvSpPr>
        <p:spPr>
          <a:xfrm>
            <a:off x="609600" y="1398493"/>
            <a:ext cx="7924800" cy="5217459"/>
          </a:xfrm>
        </p:spPr>
        <p:txBody>
          <a:bodyPr/>
          <a:lstStyle/>
          <a:p>
            <a:r>
              <a:rPr lang="en-US" dirty="0" smtClean="0"/>
              <a:t>Case study bolted joint:  </a:t>
            </a:r>
          </a:p>
          <a:p>
            <a:pPr lvl="1"/>
            <a:r>
              <a:rPr lang="en-US" dirty="0" smtClean="0"/>
              <a:t>Not separation critical</a:t>
            </a:r>
          </a:p>
          <a:p>
            <a:pPr lvl="1"/>
            <a:r>
              <a:rPr lang="en-US" dirty="0" smtClean="0"/>
              <a:t>Fastening hardware re-use is allowed</a:t>
            </a:r>
          </a:p>
          <a:p>
            <a:r>
              <a:rPr lang="en-US" dirty="0" smtClean="0"/>
              <a:t>The fastening system:</a:t>
            </a:r>
          </a:p>
          <a:p>
            <a:pPr lvl="1"/>
            <a:r>
              <a:rPr lang="en-US" dirty="0" smtClean="0"/>
              <a:t>Bolt:  ¼-28 UNJ, Double Hex Head, A-286, 200 </a:t>
            </a:r>
            <a:r>
              <a:rPr lang="en-US" dirty="0" err="1" smtClean="0"/>
              <a:t>ksi</a:t>
            </a:r>
            <a:endParaRPr lang="en-US" dirty="0" smtClean="0"/>
          </a:p>
          <a:p>
            <a:pPr lvl="1"/>
            <a:r>
              <a:rPr lang="en-US" dirty="0" smtClean="0"/>
              <a:t>Nut:  ¼-28 UNJ, Double Hex Nut, Self-locking, A-286, 200 </a:t>
            </a:r>
            <a:r>
              <a:rPr lang="en-US" dirty="0" err="1" smtClean="0"/>
              <a:t>ksi</a:t>
            </a:r>
            <a:endParaRPr lang="en-US" dirty="0" smtClean="0"/>
          </a:p>
          <a:p>
            <a:pPr lvl="1"/>
            <a:r>
              <a:rPr lang="en-US" dirty="0" smtClean="0"/>
              <a:t>Washer:  Countersunk Washer, Alloy 718, High Bearing, Passivated</a:t>
            </a:r>
          </a:p>
          <a:p>
            <a:pPr lvl="1"/>
            <a:r>
              <a:rPr lang="en-US" dirty="0" smtClean="0"/>
              <a:t>Lubricant:  Dry film lubricant as received on bolt and nut</a:t>
            </a:r>
          </a:p>
          <a:p>
            <a:r>
              <a:rPr lang="en-US" dirty="0" smtClean="0"/>
              <a:t>NASA-STD-5020 guidance:</a:t>
            </a:r>
          </a:p>
          <a:p>
            <a:pPr lvl="1"/>
            <a:r>
              <a:rPr lang="en-US" dirty="0" smtClean="0"/>
              <a:t>Nominal initial preload shall be substantiated by torque-tension tests of a minimum of six sets of the fastening system hardware</a:t>
            </a:r>
          </a:p>
          <a:p>
            <a:pPr lvl="1"/>
            <a:r>
              <a:rPr lang="en-US" dirty="0" smtClean="0"/>
              <a:t>At least three tests (installation and removal) should be performed on each of the six sets</a:t>
            </a:r>
          </a:p>
          <a:p>
            <a:pPr lvl="1"/>
            <a:r>
              <a:rPr lang="en-US" dirty="0" smtClean="0"/>
              <a:t>May determine preload variation using test data statistics</a:t>
            </a:r>
          </a:p>
        </p:txBody>
      </p:sp>
      <p:pic>
        <p:nvPicPr>
          <p:cNvPr id="4" name="Picture 3"/>
          <p:cNvPicPr>
            <a:picLocks noChangeAspect="1" noChangeArrowheads="1"/>
          </p:cNvPicPr>
          <p:nvPr/>
        </p:nvPicPr>
        <p:blipFill>
          <a:blip r:embed="rId2" cstate="print"/>
          <a:srcRect l="2008" t="10095" r="14939" b="5644"/>
          <a:stretch>
            <a:fillRect/>
          </a:stretch>
        </p:blipFill>
        <p:spPr bwMode="auto">
          <a:xfrm>
            <a:off x="5452336" y="1398493"/>
            <a:ext cx="3351014" cy="1425393"/>
          </a:xfrm>
          <a:prstGeom prst="rect">
            <a:avLst/>
          </a:prstGeom>
          <a:noFill/>
          <a:ln w="28575">
            <a:solidFill>
              <a:srgbClr val="0000CC"/>
            </a:solid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Torque-Tension Testing</a:t>
            </a:r>
            <a:endParaRPr lang="en-US" dirty="0"/>
          </a:p>
        </p:txBody>
      </p:sp>
      <p:pic>
        <p:nvPicPr>
          <p:cNvPr id="1026" name="Picture 2"/>
          <p:cNvPicPr>
            <a:picLocks noGrp="1" noChangeAspect="1" noChangeArrowheads="1"/>
          </p:cNvPicPr>
          <p:nvPr>
            <p:ph idx="1"/>
          </p:nvPr>
        </p:nvPicPr>
        <p:blipFill>
          <a:blip r:embed="rId2" cstate="print"/>
          <a:srcRect/>
          <a:stretch>
            <a:fillRect/>
          </a:stretch>
        </p:blipFill>
        <p:spPr bwMode="auto">
          <a:xfrm>
            <a:off x="977462" y="1428003"/>
            <a:ext cx="7189076" cy="5218386"/>
          </a:xfrm>
          <a:prstGeom prst="rect">
            <a:avLst/>
          </a:prstGeom>
          <a:noFill/>
          <a:ln w="9525">
            <a:noFill/>
            <a:miter lim="800000"/>
            <a:headEnd/>
            <a:tailEnd/>
          </a:ln>
          <a:effectLst/>
        </p:spPr>
      </p:pic>
      <p:sp>
        <p:nvSpPr>
          <p:cNvPr id="5" name="Rectangle 116"/>
          <p:cNvSpPr>
            <a:spLocks noChangeArrowheads="1"/>
          </p:cNvSpPr>
          <p:nvPr/>
        </p:nvSpPr>
        <p:spPr bwMode="auto">
          <a:xfrm>
            <a:off x="5386943" y="3573450"/>
            <a:ext cx="1426233" cy="246221"/>
          </a:xfrm>
          <a:prstGeom prst="rect">
            <a:avLst/>
          </a:prstGeom>
          <a:solidFill>
            <a:schemeClr val="bg1"/>
          </a:solidFill>
          <a:ln w="9525">
            <a:noFill/>
            <a:miter lim="800000"/>
            <a:headEnd/>
            <a:tailEnd/>
          </a:ln>
        </p:spPr>
        <p:txBody>
          <a:bodyPr wrap="square" lIns="0" tIns="0" rIns="0" bIns="0">
            <a:spAutoFit/>
          </a:bodyPr>
          <a:lstStyle/>
          <a:p>
            <a:pPr eaLnBrk="1" hangingPunct="1"/>
            <a:r>
              <a:rPr lang="en-US" sz="1600" dirty="0" smtClean="0">
                <a:solidFill>
                  <a:srgbClr val="0070C0"/>
                </a:solidFill>
              </a:rPr>
              <a:t>Bolt 1, Cycle 1</a:t>
            </a:r>
            <a:endParaRPr lang="en-US" sz="1600" dirty="0">
              <a:solidFill>
                <a:srgbClr val="0070C0"/>
              </a:solidFill>
            </a:endParaRPr>
          </a:p>
        </p:txBody>
      </p:sp>
      <p:grpSp>
        <p:nvGrpSpPr>
          <p:cNvPr id="11" name="Group 10"/>
          <p:cNvGrpSpPr/>
          <p:nvPr/>
        </p:nvGrpSpPr>
        <p:grpSpPr>
          <a:xfrm>
            <a:off x="1066800" y="2667000"/>
            <a:ext cx="4320143" cy="3370730"/>
            <a:chOff x="1066800" y="2667000"/>
            <a:chExt cx="4320143" cy="3370730"/>
          </a:xfrm>
        </p:grpSpPr>
        <p:cxnSp>
          <p:nvCxnSpPr>
            <p:cNvPr id="12" name="Straight Connector 11"/>
            <p:cNvCxnSpPr/>
            <p:nvPr/>
          </p:nvCxnSpPr>
          <p:spPr bwMode="auto">
            <a:xfrm>
              <a:off x="1640540" y="5486400"/>
              <a:ext cx="0" cy="551330"/>
            </a:xfrm>
            <a:prstGeom prst="line">
              <a:avLst/>
            </a:prstGeom>
            <a:solidFill>
              <a:schemeClr val="bg1"/>
            </a:solidFill>
            <a:ln w="28575" cap="flat" cmpd="sng" algn="ctr">
              <a:solidFill>
                <a:srgbClr val="FF0000"/>
              </a:solidFill>
              <a:prstDash val="solid"/>
              <a:round/>
              <a:headEnd type="none" w="med" len="med"/>
              <a:tailEnd type="none" w="med" len="med"/>
            </a:ln>
            <a:effectLst/>
          </p:spPr>
        </p:cxnSp>
        <p:cxnSp>
          <p:nvCxnSpPr>
            <p:cNvPr id="13" name="Straight Connector 12"/>
            <p:cNvCxnSpPr/>
            <p:nvPr/>
          </p:nvCxnSpPr>
          <p:spPr bwMode="auto">
            <a:xfrm>
              <a:off x="1896035" y="5486400"/>
              <a:ext cx="0" cy="551330"/>
            </a:xfrm>
            <a:prstGeom prst="line">
              <a:avLst/>
            </a:prstGeom>
            <a:solidFill>
              <a:schemeClr val="bg1"/>
            </a:solidFill>
            <a:ln w="28575" cap="flat" cmpd="sng" algn="ctr">
              <a:solidFill>
                <a:srgbClr val="FF0000"/>
              </a:solidFill>
              <a:prstDash val="solid"/>
              <a:round/>
              <a:headEnd type="none" w="med" len="med"/>
              <a:tailEnd type="none" w="med" len="med"/>
            </a:ln>
            <a:effectLst/>
          </p:spPr>
        </p:cxnSp>
        <p:cxnSp>
          <p:nvCxnSpPr>
            <p:cNvPr id="16" name="Straight Arrow Connector 15"/>
            <p:cNvCxnSpPr/>
            <p:nvPr/>
          </p:nvCxnSpPr>
          <p:spPr bwMode="auto">
            <a:xfrm>
              <a:off x="1066800" y="5638800"/>
              <a:ext cx="573740" cy="0"/>
            </a:xfrm>
            <a:prstGeom prst="straightConnector1">
              <a:avLst/>
            </a:prstGeom>
            <a:solidFill>
              <a:schemeClr val="bg1"/>
            </a:solidFill>
            <a:ln w="28575" cap="flat" cmpd="sng" algn="ctr">
              <a:solidFill>
                <a:srgbClr val="FF0000"/>
              </a:solidFill>
              <a:prstDash val="solid"/>
              <a:round/>
              <a:headEnd type="none" w="med" len="med"/>
              <a:tailEnd type="arrow"/>
            </a:ln>
            <a:effectLst/>
          </p:spPr>
        </p:cxnSp>
        <p:cxnSp>
          <p:nvCxnSpPr>
            <p:cNvPr id="17" name="Straight Arrow Connector 16"/>
            <p:cNvCxnSpPr/>
            <p:nvPr/>
          </p:nvCxnSpPr>
          <p:spPr bwMode="auto">
            <a:xfrm>
              <a:off x="1896035" y="5638800"/>
              <a:ext cx="313765" cy="0"/>
            </a:xfrm>
            <a:prstGeom prst="straightConnector1">
              <a:avLst/>
            </a:prstGeom>
            <a:solidFill>
              <a:schemeClr val="bg1"/>
            </a:solidFill>
            <a:ln w="28575" cap="flat" cmpd="sng" algn="ctr">
              <a:solidFill>
                <a:srgbClr val="FF0000"/>
              </a:solidFill>
              <a:prstDash val="solid"/>
              <a:round/>
              <a:headEnd type="arrow" w="med" len="med"/>
              <a:tailEnd type="none" w="med" len="med"/>
            </a:ln>
            <a:effectLst/>
          </p:spPr>
        </p:cxnSp>
        <p:sp>
          <p:nvSpPr>
            <p:cNvPr id="28" name="Rectangle 27"/>
            <p:cNvSpPr/>
            <p:nvPr/>
          </p:nvSpPr>
          <p:spPr bwMode="auto">
            <a:xfrm>
              <a:off x="1788459" y="2667000"/>
              <a:ext cx="3598484" cy="584775"/>
            </a:xfrm>
            <a:prstGeom prst="rect">
              <a:avLst/>
            </a:prstGeom>
            <a:solidFill>
              <a:schemeClr val="bg1"/>
            </a:solidFill>
            <a:ln w="9525">
              <a:solidFill>
                <a:srgbClr val="FF0000"/>
              </a:solidFill>
              <a:miter lim="800000"/>
              <a:headEnd/>
              <a:tailEnd/>
            </a:ln>
          </p:spPr>
          <p:txBody>
            <a:bodyPr wrap="square">
              <a:spAutoFit/>
            </a:bodyPr>
            <a:lstStyle/>
            <a:p>
              <a:pPr algn="ctr" eaLnBrk="1" hangingPunct="1"/>
              <a:r>
                <a:rPr lang="en-US" sz="1600" b="1" dirty="0" smtClean="0">
                  <a:solidFill>
                    <a:srgbClr val="FF0000"/>
                  </a:solidFill>
                  <a:latin typeface="Arial" pitchFamily="34" charset="0"/>
                  <a:cs typeface="Arial" pitchFamily="34" charset="0"/>
                </a:rPr>
                <a:t>Running torque (prevailing torque, locking torque) of self-locking nut</a:t>
              </a:r>
            </a:p>
          </p:txBody>
        </p:sp>
        <p:cxnSp>
          <p:nvCxnSpPr>
            <p:cNvPr id="10" name="Straight Connector 9"/>
            <p:cNvCxnSpPr>
              <a:stCxn id="28" idx="2"/>
            </p:cNvCxnSpPr>
            <p:nvPr/>
          </p:nvCxnSpPr>
          <p:spPr bwMode="auto">
            <a:xfrm flipH="1">
              <a:off x="2209800" y="3251775"/>
              <a:ext cx="1377901" cy="2387025"/>
            </a:xfrm>
            <a:prstGeom prst="line">
              <a:avLst/>
            </a:prstGeom>
            <a:solidFill>
              <a:schemeClr val="bg1"/>
            </a:solidFill>
            <a:ln w="28575" cap="flat" cmpd="sng" algn="ctr">
              <a:solidFill>
                <a:srgbClr val="FF0000"/>
              </a:solidFill>
              <a:prstDash val="solid"/>
              <a:round/>
              <a:headEnd type="none" w="med" len="med"/>
              <a:tailEnd type="none" w="med" len="med"/>
            </a:ln>
            <a:effectLst/>
          </p:spPr>
        </p:cxn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1000" fill="hold"/>
                                        <p:tgtEl>
                                          <p:spTgt spid="11"/>
                                        </p:tgtEl>
                                        <p:attrNameLst>
                                          <p:attrName>ppt_x</p:attrName>
                                        </p:attrNameLst>
                                      </p:cBhvr>
                                      <p:tavLst>
                                        <p:tav tm="0">
                                          <p:val>
                                            <p:strVal val="#ppt_x"/>
                                          </p:val>
                                        </p:tav>
                                        <p:tav tm="100000">
                                          <p:val>
                                            <p:strVal val="#ppt_x"/>
                                          </p:val>
                                        </p:tav>
                                      </p:tavLst>
                                    </p:anim>
                                    <p:anim calcmode="lin" valueType="num">
                                      <p:cBhvr additive="base">
                                        <p:cTn id="8" dur="10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Torque-Tension Testing</a:t>
            </a:r>
            <a:endParaRPr lang="en-US" dirty="0"/>
          </a:p>
        </p:txBody>
      </p:sp>
      <p:pic>
        <p:nvPicPr>
          <p:cNvPr id="2050" name="Picture 2"/>
          <p:cNvPicPr>
            <a:picLocks noGrp="1" noChangeAspect="1" noChangeArrowheads="1"/>
          </p:cNvPicPr>
          <p:nvPr>
            <p:ph idx="1"/>
          </p:nvPr>
        </p:nvPicPr>
        <p:blipFill>
          <a:blip r:embed="rId2" cstate="print"/>
          <a:srcRect/>
          <a:stretch>
            <a:fillRect/>
          </a:stretch>
        </p:blipFill>
        <p:spPr bwMode="auto">
          <a:xfrm>
            <a:off x="977462" y="1428000"/>
            <a:ext cx="7189076" cy="5218386"/>
          </a:xfrm>
          <a:prstGeom prst="rect">
            <a:avLst/>
          </a:prstGeom>
          <a:noFill/>
          <a:ln w="9525">
            <a:noFill/>
            <a:miter lim="800000"/>
            <a:headEnd/>
            <a:tailEnd/>
          </a:ln>
          <a:effectLst/>
        </p:spPr>
      </p:pic>
      <p:sp>
        <p:nvSpPr>
          <p:cNvPr id="5" name="Rectangle 116"/>
          <p:cNvSpPr>
            <a:spLocks noChangeArrowheads="1"/>
          </p:cNvSpPr>
          <p:nvPr/>
        </p:nvSpPr>
        <p:spPr bwMode="auto">
          <a:xfrm>
            <a:off x="3764338" y="3618271"/>
            <a:ext cx="1426233" cy="246221"/>
          </a:xfrm>
          <a:prstGeom prst="rect">
            <a:avLst/>
          </a:prstGeom>
          <a:solidFill>
            <a:schemeClr val="bg1"/>
          </a:solidFill>
          <a:ln w="9525">
            <a:noFill/>
            <a:miter lim="800000"/>
            <a:headEnd/>
            <a:tailEnd/>
          </a:ln>
        </p:spPr>
        <p:txBody>
          <a:bodyPr wrap="square" lIns="0" tIns="0" rIns="0" bIns="0">
            <a:spAutoFit/>
          </a:bodyPr>
          <a:lstStyle/>
          <a:p>
            <a:pPr algn="r" eaLnBrk="1" hangingPunct="1"/>
            <a:r>
              <a:rPr lang="en-US" sz="1600" dirty="0" smtClean="0">
                <a:solidFill>
                  <a:srgbClr val="0070C0"/>
                </a:solidFill>
              </a:rPr>
              <a:t>Bolt 1, Cycle 1</a:t>
            </a:r>
            <a:endParaRPr lang="en-US" sz="1600" dirty="0">
              <a:solidFill>
                <a:srgbClr val="0070C0"/>
              </a:solidFill>
            </a:endParaRPr>
          </a:p>
        </p:txBody>
      </p:sp>
      <p:sp>
        <p:nvSpPr>
          <p:cNvPr id="6" name="Rectangle 116"/>
          <p:cNvSpPr>
            <a:spLocks noChangeArrowheads="1"/>
          </p:cNvSpPr>
          <p:nvPr/>
        </p:nvSpPr>
        <p:spPr bwMode="auto">
          <a:xfrm>
            <a:off x="5431772" y="4174084"/>
            <a:ext cx="1426233" cy="246221"/>
          </a:xfrm>
          <a:prstGeom prst="rect">
            <a:avLst/>
          </a:prstGeom>
          <a:solidFill>
            <a:schemeClr val="bg1"/>
          </a:solidFill>
          <a:ln w="9525">
            <a:noFill/>
            <a:miter lim="800000"/>
            <a:headEnd/>
            <a:tailEnd/>
          </a:ln>
        </p:spPr>
        <p:txBody>
          <a:bodyPr wrap="square" lIns="0" tIns="0" rIns="0" bIns="0">
            <a:spAutoFit/>
          </a:bodyPr>
          <a:lstStyle/>
          <a:p>
            <a:pPr eaLnBrk="1" hangingPunct="1"/>
            <a:r>
              <a:rPr lang="en-US" sz="1600" dirty="0" smtClean="0">
                <a:solidFill>
                  <a:srgbClr val="0070C0"/>
                </a:solidFill>
              </a:rPr>
              <a:t>Bolt 1, Cycle 2</a:t>
            </a:r>
            <a:endParaRPr lang="en-US" sz="1600" dirty="0">
              <a:solidFill>
                <a:srgbClr val="0070C0"/>
              </a:solidFill>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Torque-Tension Testing</a:t>
            </a:r>
            <a:endParaRPr lang="en-US" dirty="0"/>
          </a:p>
        </p:txBody>
      </p:sp>
      <p:pic>
        <p:nvPicPr>
          <p:cNvPr id="3074" name="Picture 2"/>
          <p:cNvPicPr>
            <a:picLocks noGrp="1" noChangeAspect="1" noChangeArrowheads="1"/>
          </p:cNvPicPr>
          <p:nvPr>
            <p:ph idx="1"/>
          </p:nvPr>
        </p:nvPicPr>
        <p:blipFill>
          <a:blip r:embed="rId2" cstate="print"/>
          <a:srcRect/>
          <a:stretch>
            <a:fillRect/>
          </a:stretch>
        </p:blipFill>
        <p:spPr bwMode="auto">
          <a:xfrm>
            <a:off x="977462" y="1428000"/>
            <a:ext cx="7189076" cy="5218386"/>
          </a:xfrm>
          <a:prstGeom prst="rect">
            <a:avLst/>
          </a:prstGeom>
          <a:noFill/>
          <a:ln w="9525">
            <a:noFill/>
            <a:miter lim="800000"/>
            <a:headEnd/>
            <a:tailEnd/>
          </a:ln>
          <a:effectLst/>
        </p:spPr>
      </p:pic>
      <p:sp>
        <p:nvSpPr>
          <p:cNvPr id="5" name="Rectangle 116"/>
          <p:cNvSpPr>
            <a:spLocks noChangeArrowheads="1"/>
          </p:cNvSpPr>
          <p:nvPr/>
        </p:nvSpPr>
        <p:spPr bwMode="auto">
          <a:xfrm>
            <a:off x="3764338" y="3618271"/>
            <a:ext cx="1426233" cy="246221"/>
          </a:xfrm>
          <a:prstGeom prst="rect">
            <a:avLst/>
          </a:prstGeom>
          <a:solidFill>
            <a:schemeClr val="bg1"/>
          </a:solidFill>
          <a:ln w="9525">
            <a:noFill/>
            <a:miter lim="800000"/>
            <a:headEnd/>
            <a:tailEnd/>
          </a:ln>
        </p:spPr>
        <p:txBody>
          <a:bodyPr wrap="square" lIns="0" tIns="0" rIns="0" bIns="0">
            <a:spAutoFit/>
          </a:bodyPr>
          <a:lstStyle/>
          <a:p>
            <a:pPr algn="r" eaLnBrk="1" hangingPunct="1"/>
            <a:r>
              <a:rPr lang="en-US" sz="1600" dirty="0" smtClean="0">
                <a:solidFill>
                  <a:srgbClr val="0070C0"/>
                </a:solidFill>
              </a:rPr>
              <a:t>Bolt 1, Cycle 1</a:t>
            </a:r>
            <a:endParaRPr lang="en-US" sz="1600" dirty="0">
              <a:solidFill>
                <a:srgbClr val="0070C0"/>
              </a:solidFill>
            </a:endParaRPr>
          </a:p>
        </p:txBody>
      </p:sp>
      <p:sp>
        <p:nvSpPr>
          <p:cNvPr id="6" name="Rectangle 116"/>
          <p:cNvSpPr>
            <a:spLocks noChangeArrowheads="1"/>
          </p:cNvSpPr>
          <p:nvPr/>
        </p:nvSpPr>
        <p:spPr bwMode="auto">
          <a:xfrm>
            <a:off x="5521429" y="4711945"/>
            <a:ext cx="1426233" cy="246221"/>
          </a:xfrm>
          <a:prstGeom prst="rect">
            <a:avLst/>
          </a:prstGeom>
          <a:solidFill>
            <a:schemeClr val="bg1"/>
          </a:solidFill>
          <a:ln w="9525">
            <a:noFill/>
            <a:miter lim="800000"/>
            <a:headEnd/>
            <a:tailEnd/>
          </a:ln>
        </p:spPr>
        <p:txBody>
          <a:bodyPr wrap="square" lIns="0" tIns="0" rIns="0" bIns="0">
            <a:spAutoFit/>
          </a:bodyPr>
          <a:lstStyle/>
          <a:p>
            <a:pPr eaLnBrk="1" hangingPunct="1"/>
            <a:r>
              <a:rPr lang="en-US" sz="1600" dirty="0" smtClean="0">
                <a:solidFill>
                  <a:srgbClr val="0070C0"/>
                </a:solidFill>
              </a:rPr>
              <a:t>Bolt 1, Cycle 2</a:t>
            </a:r>
            <a:endParaRPr lang="en-US" sz="1600" dirty="0">
              <a:solidFill>
                <a:srgbClr val="0070C0"/>
              </a:solidFill>
            </a:endParaRPr>
          </a:p>
        </p:txBody>
      </p:sp>
      <p:sp>
        <p:nvSpPr>
          <p:cNvPr id="7" name="Rectangle 116"/>
          <p:cNvSpPr>
            <a:spLocks noChangeArrowheads="1"/>
          </p:cNvSpPr>
          <p:nvPr/>
        </p:nvSpPr>
        <p:spPr bwMode="auto">
          <a:xfrm>
            <a:off x="6139993" y="4147168"/>
            <a:ext cx="1426233" cy="246221"/>
          </a:xfrm>
          <a:prstGeom prst="rect">
            <a:avLst/>
          </a:prstGeom>
          <a:solidFill>
            <a:schemeClr val="bg1"/>
          </a:solidFill>
          <a:ln w="9525">
            <a:noFill/>
            <a:miter lim="800000"/>
            <a:headEnd/>
            <a:tailEnd/>
          </a:ln>
        </p:spPr>
        <p:txBody>
          <a:bodyPr wrap="square" lIns="0" tIns="0" rIns="0" bIns="0">
            <a:spAutoFit/>
          </a:bodyPr>
          <a:lstStyle/>
          <a:p>
            <a:pPr eaLnBrk="1" hangingPunct="1"/>
            <a:r>
              <a:rPr lang="en-US" sz="1600" dirty="0" smtClean="0">
                <a:solidFill>
                  <a:srgbClr val="0070C0"/>
                </a:solidFill>
              </a:rPr>
              <a:t>Bolt 1, Cycle 3</a:t>
            </a:r>
            <a:endParaRPr lang="en-US" sz="1600" dirty="0">
              <a:solidFill>
                <a:srgbClr val="0070C0"/>
              </a:solidFill>
            </a:endParaRPr>
          </a:p>
        </p:txBody>
      </p:sp>
      <p:cxnSp>
        <p:nvCxnSpPr>
          <p:cNvPr id="9" name="Straight Connector 8"/>
          <p:cNvCxnSpPr>
            <a:stCxn id="6" idx="1"/>
          </p:cNvCxnSpPr>
          <p:nvPr/>
        </p:nvCxnSpPr>
        <p:spPr bwMode="auto">
          <a:xfrm flipH="1" flipV="1">
            <a:off x="4939553" y="4554071"/>
            <a:ext cx="581876" cy="280985"/>
          </a:xfrm>
          <a:prstGeom prst="line">
            <a:avLst/>
          </a:prstGeom>
          <a:solidFill>
            <a:schemeClr val="bg1"/>
          </a:solidFill>
          <a:ln w="12700" cap="flat" cmpd="sng" algn="ctr">
            <a:solidFill>
              <a:schemeClr val="tx1"/>
            </a:solidFill>
            <a:prstDash val="solid"/>
            <a:round/>
            <a:headEnd type="none" w="med" len="med"/>
            <a:tailEnd type="none" w="med" len="med"/>
          </a:ln>
          <a:effectLst/>
        </p:spPr>
      </p:cxnSp>
      <p:cxnSp>
        <p:nvCxnSpPr>
          <p:cNvPr id="11" name="Straight Connector 10"/>
          <p:cNvCxnSpPr>
            <a:stCxn id="7" idx="1"/>
          </p:cNvCxnSpPr>
          <p:nvPr/>
        </p:nvCxnSpPr>
        <p:spPr bwMode="auto">
          <a:xfrm flipH="1" flipV="1">
            <a:off x="5862918" y="4105835"/>
            <a:ext cx="277075" cy="164444"/>
          </a:xfrm>
          <a:prstGeom prst="line">
            <a:avLst/>
          </a:prstGeom>
          <a:solidFill>
            <a:schemeClr val="bg1"/>
          </a:solidFill>
          <a:ln w="12700" cap="flat" cmpd="sng" algn="ctr">
            <a:solidFill>
              <a:schemeClr val="tx1"/>
            </a:solidFill>
            <a:prstDash val="solid"/>
            <a:round/>
            <a:headEnd type="none" w="med" len="med"/>
            <a:tailEnd type="none" w="med" len="med"/>
          </a:ln>
          <a:effectLst/>
        </p:spPr>
      </p:cxn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Torque-Tension Testing, 2 bolts, 3 cycles ea.</a:t>
            </a:r>
            <a:endParaRPr lang="en-US" dirty="0"/>
          </a:p>
        </p:txBody>
      </p:sp>
      <p:pic>
        <p:nvPicPr>
          <p:cNvPr id="4098" name="Picture 2"/>
          <p:cNvPicPr>
            <a:picLocks noGrp="1" noChangeAspect="1" noChangeArrowheads="1"/>
          </p:cNvPicPr>
          <p:nvPr>
            <p:ph idx="1"/>
          </p:nvPr>
        </p:nvPicPr>
        <p:blipFill>
          <a:blip r:embed="rId2" cstate="print"/>
          <a:srcRect/>
          <a:stretch>
            <a:fillRect/>
          </a:stretch>
        </p:blipFill>
        <p:spPr bwMode="auto">
          <a:xfrm>
            <a:off x="977462" y="1428000"/>
            <a:ext cx="7189076" cy="5218386"/>
          </a:xfrm>
          <a:prstGeom prst="rect">
            <a:avLst/>
          </a:prstGeom>
          <a:noFill/>
          <a:ln w="9525">
            <a:noFill/>
            <a:miter lim="800000"/>
            <a:headEnd/>
            <a:tailEnd/>
          </a:ln>
          <a:effectLst/>
        </p:spPr>
      </p:pic>
      <p:sp>
        <p:nvSpPr>
          <p:cNvPr id="6" name="Rectangle 116"/>
          <p:cNvSpPr>
            <a:spLocks noChangeArrowheads="1"/>
          </p:cNvSpPr>
          <p:nvPr/>
        </p:nvSpPr>
        <p:spPr bwMode="auto">
          <a:xfrm>
            <a:off x="6526306" y="1817201"/>
            <a:ext cx="1426233" cy="492443"/>
          </a:xfrm>
          <a:prstGeom prst="rect">
            <a:avLst/>
          </a:prstGeom>
          <a:solidFill>
            <a:schemeClr val="bg1"/>
          </a:solidFill>
          <a:ln w="9525">
            <a:solidFill>
              <a:schemeClr val="tx1"/>
            </a:solidFill>
            <a:miter lim="800000"/>
            <a:headEnd/>
            <a:tailEnd/>
          </a:ln>
        </p:spPr>
        <p:txBody>
          <a:bodyPr wrap="square" lIns="0" tIns="0" rIns="0" bIns="0">
            <a:spAutoFit/>
          </a:bodyPr>
          <a:lstStyle/>
          <a:p>
            <a:pPr eaLnBrk="1" hangingPunct="1"/>
            <a:r>
              <a:rPr lang="en-US" sz="1600" dirty="0" smtClean="0">
                <a:solidFill>
                  <a:srgbClr val="0070C0"/>
                </a:solidFill>
              </a:rPr>
              <a:t>Bolt 1, 3 cycles</a:t>
            </a:r>
          </a:p>
          <a:p>
            <a:pPr eaLnBrk="1" hangingPunct="1"/>
            <a:r>
              <a:rPr lang="en-US" sz="1600" dirty="0" smtClean="0">
                <a:solidFill>
                  <a:srgbClr val="7030A0"/>
                </a:solidFill>
              </a:rPr>
              <a:t>Bolt 2, 3 cycles</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Torque-Tension Testing, 3 bolts, 3 cycles ea.</a:t>
            </a:r>
            <a:endParaRPr lang="en-US" dirty="0"/>
          </a:p>
        </p:txBody>
      </p:sp>
      <p:pic>
        <p:nvPicPr>
          <p:cNvPr id="5122" name="Picture 2"/>
          <p:cNvPicPr>
            <a:picLocks noGrp="1" noChangeAspect="1" noChangeArrowheads="1"/>
          </p:cNvPicPr>
          <p:nvPr>
            <p:ph idx="1"/>
          </p:nvPr>
        </p:nvPicPr>
        <p:blipFill>
          <a:blip r:embed="rId2" cstate="print"/>
          <a:srcRect/>
          <a:stretch>
            <a:fillRect/>
          </a:stretch>
        </p:blipFill>
        <p:spPr bwMode="auto">
          <a:xfrm>
            <a:off x="977462" y="1428000"/>
            <a:ext cx="7189076" cy="5218386"/>
          </a:xfrm>
          <a:prstGeom prst="rect">
            <a:avLst/>
          </a:prstGeom>
          <a:noFill/>
          <a:ln w="9525">
            <a:noFill/>
            <a:miter lim="800000"/>
            <a:headEnd/>
            <a:tailEnd/>
          </a:ln>
          <a:effectLst/>
        </p:spPr>
      </p:pic>
      <p:sp>
        <p:nvSpPr>
          <p:cNvPr id="6" name="Rectangle 116"/>
          <p:cNvSpPr>
            <a:spLocks noChangeArrowheads="1"/>
          </p:cNvSpPr>
          <p:nvPr/>
        </p:nvSpPr>
        <p:spPr bwMode="auto">
          <a:xfrm>
            <a:off x="6526306" y="1826166"/>
            <a:ext cx="1426233" cy="738664"/>
          </a:xfrm>
          <a:prstGeom prst="rect">
            <a:avLst/>
          </a:prstGeom>
          <a:solidFill>
            <a:schemeClr val="bg1"/>
          </a:solidFill>
          <a:ln w="9525">
            <a:solidFill>
              <a:schemeClr val="tx1"/>
            </a:solidFill>
            <a:miter lim="800000"/>
            <a:headEnd/>
            <a:tailEnd/>
          </a:ln>
        </p:spPr>
        <p:txBody>
          <a:bodyPr wrap="square" lIns="0" tIns="0" rIns="0" bIns="0">
            <a:spAutoFit/>
          </a:bodyPr>
          <a:lstStyle/>
          <a:p>
            <a:pPr eaLnBrk="1" hangingPunct="1"/>
            <a:r>
              <a:rPr lang="en-US" sz="1600" dirty="0" smtClean="0">
                <a:solidFill>
                  <a:srgbClr val="0070C0"/>
                </a:solidFill>
              </a:rPr>
              <a:t>Bolt 1, 3 cycles</a:t>
            </a:r>
          </a:p>
          <a:p>
            <a:pPr eaLnBrk="1" hangingPunct="1"/>
            <a:r>
              <a:rPr lang="en-US" sz="1600" dirty="0" smtClean="0">
                <a:solidFill>
                  <a:srgbClr val="7030A0"/>
                </a:solidFill>
              </a:rPr>
              <a:t>Bolt 2, 3 cycles</a:t>
            </a:r>
          </a:p>
          <a:p>
            <a:pPr eaLnBrk="1" hangingPunct="1"/>
            <a:r>
              <a:rPr lang="en-US" sz="1600" dirty="0" smtClean="0">
                <a:solidFill>
                  <a:srgbClr val="CC3300"/>
                </a:solidFill>
              </a:rPr>
              <a:t>Bolt 3, 3 cycles</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Torque-Tension Testing, 4 bolts, 3 cycles ea.</a:t>
            </a:r>
            <a:endParaRPr lang="en-US" dirty="0"/>
          </a:p>
        </p:txBody>
      </p:sp>
      <p:pic>
        <p:nvPicPr>
          <p:cNvPr id="6146" name="Picture 2"/>
          <p:cNvPicPr>
            <a:picLocks noGrp="1" noChangeAspect="1" noChangeArrowheads="1"/>
          </p:cNvPicPr>
          <p:nvPr>
            <p:ph idx="1"/>
          </p:nvPr>
        </p:nvPicPr>
        <p:blipFill>
          <a:blip r:embed="rId2" cstate="print"/>
          <a:srcRect/>
          <a:stretch>
            <a:fillRect/>
          </a:stretch>
        </p:blipFill>
        <p:spPr bwMode="auto">
          <a:xfrm>
            <a:off x="977462" y="1428000"/>
            <a:ext cx="7189076" cy="5218386"/>
          </a:xfrm>
          <a:prstGeom prst="rect">
            <a:avLst/>
          </a:prstGeom>
          <a:noFill/>
          <a:ln w="9525">
            <a:noFill/>
            <a:miter lim="800000"/>
            <a:headEnd/>
            <a:tailEnd/>
          </a:ln>
          <a:effectLst/>
        </p:spPr>
      </p:pic>
      <p:sp>
        <p:nvSpPr>
          <p:cNvPr id="7" name="Rectangle 116"/>
          <p:cNvSpPr>
            <a:spLocks noChangeArrowheads="1"/>
          </p:cNvSpPr>
          <p:nvPr/>
        </p:nvSpPr>
        <p:spPr bwMode="auto">
          <a:xfrm>
            <a:off x="6526306" y="1826166"/>
            <a:ext cx="1426233" cy="984885"/>
          </a:xfrm>
          <a:prstGeom prst="rect">
            <a:avLst/>
          </a:prstGeom>
          <a:solidFill>
            <a:schemeClr val="bg1"/>
          </a:solidFill>
          <a:ln w="9525">
            <a:solidFill>
              <a:schemeClr val="tx1"/>
            </a:solidFill>
            <a:miter lim="800000"/>
            <a:headEnd/>
            <a:tailEnd/>
          </a:ln>
        </p:spPr>
        <p:txBody>
          <a:bodyPr wrap="square" lIns="0" tIns="0" rIns="0" bIns="0">
            <a:spAutoFit/>
          </a:bodyPr>
          <a:lstStyle/>
          <a:p>
            <a:pPr eaLnBrk="1" hangingPunct="1"/>
            <a:r>
              <a:rPr lang="en-US" sz="1600" dirty="0" smtClean="0">
                <a:solidFill>
                  <a:srgbClr val="0070C0"/>
                </a:solidFill>
              </a:rPr>
              <a:t>Bolt 1, 3 cycles</a:t>
            </a:r>
          </a:p>
          <a:p>
            <a:pPr eaLnBrk="1" hangingPunct="1"/>
            <a:r>
              <a:rPr lang="en-US" sz="1600" dirty="0" smtClean="0">
                <a:solidFill>
                  <a:srgbClr val="7030A0"/>
                </a:solidFill>
              </a:rPr>
              <a:t>Bolt 2, 3 cycles</a:t>
            </a:r>
          </a:p>
          <a:p>
            <a:pPr eaLnBrk="1" hangingPunct="1"/>
            <a:r>
              <a:rPr lang="en-US" sz="1600" dirty="0" smtClean="0">
                <a:solidFill>
                  <a:srgbClr val="CC3300"/>
                </a:solidFill>
              </a:rPr>
              <a:t>Bolt 3, 3 cycles</a:t>
            </a:r>
          </a:p>
          <a:p>
            <a:pPr eaLnBrk="1" hangingPunct="1"/>
            <a:r>
              <a:rPr lang="en-US" sz="1600" dirty="0" smtClean="0">
                <a:solidFill>
                  <a:srgbClr val="00B050"/>
                </a:solidFill>
              </a:rPr>
              <a:t>Bolt 4, 3 cycles</a:t>
            </a:r>
            <a:endParaRPr lang="en-US" sz="1600" dirty="0" smtClean="0">
              <a:solidFill>
                <a:srgbClr val="FF0000"/>
              </a:solidFill>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Torque-Tension Testing, 5 bolts, 3 cycles ea.</a:t>
            </a:r>
            <a:endParaRPr lang="en-US" dirty="0"/>
          </a:p>
        </p:txBody>
      </p:sp>
      <p:pic>
        <p:nvPicPr>
          <p:cNvPr id="7170" name="Picture 2"/>
          <p:cNvPicPr>
            <a:picLocks noGrp="1" noChangeAspect="1" noChangeArrowheads="1"/>
          </p:cNvPicPr>
          <p:nvPr>
            <p:ph idx="1"/>
          </p:nvPr>
        </p:nvPicPr>
        <p:blipFill>
          <a:blip r:embed="rId2" cstate="print"/>
          <a:srcRect/>
          <a:stretch>
            <a:fillRect/>
          </a:stretch>
        </p:blipFill>
        <p:spPr bwMode="auto">
          <a:xfrm>
            <a:off x="977462" y="1428000"/>
            <a:ext cx="7189076" cy="5218386"/>
          </a:xfrm>
          <a:prstGeom prst="rect">
            <a:avLst/>
          </a:prstGeom>
          <a:noFill/>
          <a:ln w="9525">
            <a:noFill/>
            <a:miter lim="800000"/>
            <a:headEnd/>
            <a:tailEnd/>
          </a:ln>
          <a:effectLst/>
        </p:spPr>
      </p:pic>
      <p:sp>
        <p:nvSpPr>
          <p:cNvPr id="5" name="Rectangle 116"/>
          <p:cNvSpPr>
            <a:spLocks noChangeArrowheads="1"/>
          </p:cNvSpPr>
          <p:nvPr/>
        </p:nvSpPr>
        <p:spPr bwMode="auto">
          <a:xfrm>
            <a:off x="6526305" y="1825858"/>
            <a:ext cx="1426233" cy="1231106"/>
          </a:xfrm>
          <a:prstGeom prst="rect">
            <a:avLst/>
          </a:prstGeom>
          <a:solidFill>
            <a:schemeClr val="bg1"/>
          </a:solidFill>
          <a:ln w="9525">
            <a:solidFill>
              <a:schemeClr val="tx1"/>
            </a:solidFill>
            <a:miter lim="800000"/>
            <a:headEnd/>
            <a:tailEnd/>
          </a:ln>
        </p:spPr>
        <p:txBody>
          <a:bodyPr wrap="square" lIns="0" tIns="0" rIns="0" bIns="0">
            <a:spAutoFit/>
          </a:bodyPr>
          <a:lstStyle/>
          <a:p>
            <a:pPr eaLnBrk="1" hangingPunct="1"/>
            <a:r>
              <a:rPr lang="en-US" sz="1600" dirty="0" smtClean="0">
                <a:solidFill>
                  <a:srgbClr val="0070C0"/>
                </a:solidFill>
              </a:rPr>
              <a:t>Bolt 1, 3 cycles</a:t>
            </a:r>
          </a:p>
          <a:p>
            <a:pPr eaLnBrk="1" hangingPunct="1"/>
            <a:r>
              <a:rPr lang="en-US" sz="1600" dirty="0" smtClean="0">
                <a:solidFill>
                  <a:srgbClr val="7030A0"/>
                </a:solidFill>
              </a:rPr>
              <a:t>Bolt 2, 3 cycles</a:t>
            </a:r>
          </a:p>
          <a:p>
            <a:pPr eaLnBrk="1" hangingPunct="1"/>
            <a:r>
              <a:rPr lang="en-US" sz="1600" dirty="0" smtClean="0">
                <a:solidFill>
                  <a:srgbClr val="CC3300"/>
                </a:solidFill>
              </a:rPr>
              <a:t>Bolt 3, 3 cycles</a:t>
            </a:r>
          </a:p>
          <a:p>
            <a:pPr eaLnBrk="1" hangingPunct="1"/>
            <a:r>
              <a:rPr lang="en-US" sz="1600" dirty="0" smtClean="0">
                <a:solidFill>
                  <a:srgbClr val="00B050"/>
                </a:solidFill>
              </a:rPr>
              <a:t>Bolt 4, 3 cycles</a:t>
            </a:r>
            <a:endParaRPr lang="en-US" sz="1600" dirty="0" smtClean="0">
              <a:solidFill>
                <a:srgbClr val="FF0000"/>
              </a:solidFill>
            </a:endParaRPr>
          </a:p>
          <a:p>
            <a:pPr eaLnBrk="1" hangingPunct="1"/>
            <a:r>
              <a:rPr lang="en-US" sz="1600" dirty="0" smtClean="0">
                <a:solidFill>
                  <a:srgbClr val="FF0000"/>
                </a:solidFill>
              </a:rPr>
              <a:t>Bolt 5, 3 cycles</a:t>
            </a:r>
            <a:endParaRPr lang="en-US" sz="1600" dirty="0">
              <a:solidFill>
                <a:srgbClr val="FF0000"/>
              </a:solidFill>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Torque-Tension Testing, 6 bolts, 3 cycles ea.</a:t>
            </a:r>
            <a:endParaRPr lang="en-US" dirty="0"/>
          </a:p>
        </p:txBody>
      </p:sp>
      <p:pic>
        <p:nvPicPr>
          <p:cNvPr id="8194" name="Picture 2"/>
          <p:cNvPicPr>
            <a:picLocks noGrp="1" noChangeAspect="1" noChangeArrowheads="1"/>
          </p:cNvPicPr>
          <p:nvPr>
            <p:ph idx="1"/>
          </p:nvPr>
        </p:nvPicPr>
        <p:blipFill>
          <a:blip r:embed="rId2" cstate="print"/>
          <a:srcRect/>
          <a:stretch>
            <a:fillRect/>
          </a:stretch>
        </p:blipFill>
        <p:spPr bwMode="auto">
          <a:xfrm>
            <a:off x="977462" y="1436965"/>
            <a:ext cx="7189076" cy="5218386"/>
          </a:xfrm>
          <a:prstGeom prst="rect">
            <a:avLst/>
          </a:prstGeom>
          <a:noFill/>
          <a:ln w="9525">
            <a:noFill/>
            <a:miter lim="800000"/>
            <a:headEnd/>
            <a:tailEnd/>
          </a:ln>
          <a:effectLst/>
        </p:spPr>
      </p:pic>
      <p:sp>
        <p:nvSpPr>
          <p:cNvPr id="5" name="Rectangle 116"/>
          <p:cNvSpPr>
            <a:spLocks noChangeArrowheads="1"/>
          </p:cNvSpPr>
          <p:nvPr/>
        </p:nvSpPr>
        <p:spPr bwMode="auto">
          <a:xfrm>
            <a:off x="6526306" y="1826166"/>
            <a:ext cx="1426233" cy="1477328"/>
          </a:xfrm>
          <a:prstGeom prst="rect">
            <a:avLst/>
          </a:prstGeom>
          <a:solidFill>
            <a:schemeClr val="bg1"/>
          </a:solidFill>
          <a:ln w="9525">
            <a:solidFill>
              <a:schemeClr val="tx1"/>
            </a:solidFill>
            <a:miter lim="800000"/>
            <a:headEnd/>
            <a:tailEnd/>
          </a:ln>
        </p:spPr>
        <p:txBody>
          <a:bodyPr wrap="square" lIns="0" tIns="0" rIns="0" bIns="0">
            <a:spAutoFit/>
          </a:bodyPr>
          <a:lstStyle/>
          <a:p>
            <a:pPr eaLnBrk="1" hangingPunct="1"/>
            <a:r>
              <a:rPr lang="en-US" sz="1600" dirty="0" smtClean="0">
                <a:solidFill>
                  <a:srgbClr val="0070C0"/>
                </a:solidFill>
              </a:rPr>
              <a:t>Bolt 1, 3 cycles</a:t>
            </a:r>
          </a:p>
          <a:p>
            <a:pPr eaLnBrk="1" hangingPunct="1"/>
            <a:r>
              <a:rPr lang="en-US" sz="1600" dirty="0" smtClean="0">
                <a:solidFill>
                  <a:srgbClr val="7030A0"/>
                </a:solidFill>
              </a:rPr>
              <a:t>Bolt 2, 3 cycles</a:t>
            </a:r>
          </a:p>
          <a:p>
            <a:pPr eaLnBrk="1" hangingPunct="1"/>
            <a:r>
              <a:rPr lang="en-US" sz="1600" dirty="0" smtClean="0">
                <a:solidFill>
                  <a:srgbClr val="CC3300"/>
                </a:solidFill>
              </a:rPr>
              <a:t>Bolt 3, 3 cycles</a:t>
            </a:r>
          </a:p>
          <a:p>
            <a:pPr eaLnBrk="1" hangingPunct="1"/>
            <a:r>
              <a:rPr lang="en-US" sz="1600" dirty="0" smtClean="0">
                <a:solidFill>
                  <a:srgbClr val="00B050"/>
                </a:solidFill>
              </a:rPr>
              <a:t>Bolt 4, 3 cycles</a:t>
            </a:r>
            <a:endParaRPr lang="en-US" sz="1600" dirty="0" smtClean="0">
              <a:solidFill>
                <a:srgbClr val="FF0000"/>
              </a:solidFill>
            </a:endParaRPr>
          </a:p>
          <a:p>
            <a:pPr eaLnBrk="1" hangingPunct="1"/>
            <a:r>
              <a:rPr lang="en-US" sz="1600" dirty="0" smtClean="0">
                <a:solidFill>
                  <a:srgbClr val="FF0000"/>
                </a:solidFill>
              </a:rPr>
              <a:t>Bolt 5, 3 cycles</a:t>
            </a:r>
            <a:endParaRPr lang="en-US" sz="1600" dirty="0" smtClean="0">
              <a:solidFill>
                <a:srgbClr val="5AC9EC"/>
              </a:solidFill>
            </a:endParaRPr>
          </a:p>
          <a:p>
            <a:pPr eaLnBrk="1" hangingPunct="1"/>
            <a:r>
              <a:rPr lang="en-US" sz="1600" dirty="0" smtClean="0">
                <a:solidFill>
                  <a:srgbClr val="1694BC"/>
                </a:solidFill>
              </a:rPr>
              <a:t>Bolt 6, 3 cycles</a:t>
            </a:r>
            <a:endParaRPr lang="en-US" sz="1600" dirty="0">
              <a:solidFill>
                <a:srgbClr val="1694BC"/>
              </a:solidFill>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Preload Variation Concepts</a:t>
            </a:r>
            <a:endParaRPr lang="en-US" dirty="0"/>
          </a:p>
        </p:txBody>
      </p:sp>
      <p:pic>
        <p:nvPicPr>
          <p:cNvPr id="8194" name="Picture 2"/>
          <p:cNvPicPr>
            <a:picLocks noGrp="1" noChangeAspect="1" noChangeArrowheads="1"/>
          </p:cNvPicPr>
          <p:nvPr>
            <p:ph idx="1"/>
          </p:nvPr>
        </p:nvPicPr>
        <p:blipFill>
          <a:blip r:embed="rId2" cstate="print"/>
          <a:srcRect/>
          <a:stretch>
            <a:fillRect/>
          </a:stretch>
        </p:blipFill>
        <p:spPr bwMode="auto">
          <a:xfrm>
            <a:off x="977462" y="1436965"/>
            <a:ext cx="7189076" cy="5218386"/>
          </a:xfrm>
          <a:prstGeom prst="rect">
            <a:avLst/>
          </a:prstGeom>
          <a:noFill/>
          <a:ln w="9525">
            <a:noFill/>
            <a:miter lim="800000"/>
            <a:headEnd/>
            <a:tailEnd/>
          </a:ln>
          <a:effectLst/>
        </p:spPr>
      </p:pic>
      <p:cxnSp>
        <p:nvCxnSpPr>
          <p:cNvPr id="23" name="Straight Arrow Connector 22"/>
          <p:cNvCxnSpPr/>
          <p:nvPr/>
        </p:nvCxnSpPr>
        <p:spPr bwMode="auto">
          <a:xfrm flipV="1">
            <a:off x="5153585" y="3886200"/>
            <a:ext cx="0" cy="1066800"/>
          </a:xfrm>
          <a:prstGeom prst="straightConnector1">
            <a:avLst/>
          </a:prstGeom>
          <a:solidFill>
            <a:schemeClr val="bg1"/>
          </a:solidFill>
          <a:ln w="28575" cap="flat" cmpd="sng" algn="ctr">
            <a:solidFill>
              <a:schemeClr val="tx1"/>
            </a:solidFill>
            <a:prstDash val="solid"/>
            <a:round/>
            <a:headEnd type="arrow" w="med" len="med"/>
            <a:tailEnd type="arrow" w="med" len="med"/>
          </a:ln>
          <a:effectLst/>
        </p:spPr>
      </p:cxnSp>
      <p:sp>
        <p:nvSpPr>
          <p:cNvPr id="18" name="Text Box 135"/>
          <p:cNvSpPr txBox="1">
            <a:spLocks noChangeArrowheads="1"/>
          </p:cNvSpPr>
          <p:nvPr/>
        </p:nvSpPr>
        <p:spPr bwMode="auto">
          <a:xfrm>
            <a:off x="5534585" y="4800600"/>
            <a:ext cx="3380815" cy="1077218"/>
          </a:xfrm>
          <a:prstGeom prst="rect">
            <a:avLst/>
          </a:prstGeom>
          <a:solidFill>
            <a:schemeClr val="bg1"/>
          </a:solidFill>
          <a:ln w="9525">
            <a:solidFill>
              <a:schemeClr val="tx1"/>
            </a:solidFill>
            <a:miter lim="800000"/>
            <a:headEnd/>
            <a:tailEnd/>
          </a:ln>
        </p:spPr>
        <p:txBody>
          <a:bodyPr wrap="square">
            <a:spAutoFit/>
          </a:bodyPr>
          <a:lstStyle/>
          <a:p>
            <a:pPr algn="ctr" eaLnBrk="1" hangingPunct="1"/>
            <a:r>
              <a:rPr lang="en-US" sz="1600" b="1" dirty="0" smtClean="0">
                <a:latin typeface="Arial" pitchFamily="34" charset="0"/>
                <a:cs typeface="Arial" pitchFamily="34" charset="0"/>
              </a:rPr>
              <a:t>@ 78 in-lb</a:t>
            </a:r>
          </a:p>
          <a:p>
            <a:pPr algn="ctr" eaLnBrk="1" hangingPunct="1"/>
            <a:r>
              <a:rPr lang="en-US" sz="1600" b="1" dirty="0" smtClean="0">
                <a:latin typeface="Arial" pitchFamily="34" charset="0"/>
                <a:cs typeface="Arial" pitchFamily="34" charset="0"/>
              </a:rPr>
              <a:t>Measured range: 2130 – 4080 lb</a:t>
            </a:r>
          </a:p>
          <a:p>
            <a:pPr algn="ctr" eaLnBrk="1" hangingPunct="1"/>
            <a:r>
              <a:rPr lang="en-US" sz="1600" b="1" dirty="0" smtClean="0">
                <a:latin typeface="Arial" pitchFamily="34" charset="0"/>
                <a:cs typeface="Arial" pitchFamily="34" charset="0"/>
              </a:rPr>
              <a:t>(-32% to +30% from </a:t>
            </a:r>
            <a:r>
              <a:rPr lang="en-US" sz="1600" b="1" dirty="0" err="1" smtClean="0">
                <a:latin typeface="Arial" pitchFamily="34" charset="0"/>
                <a:cs typeface="Arial" pitchFamily="34" charset="0"/>
              </a:rPr>
              <a:t>avg</a:t>
            </a:r>
            <a:r>
              <a:rPr lang="en-US" sz="1600" b="1" dirty="0" smtClean="0">
                <a:latin typeface="Arial" pitchFamily="34" charset="0"/>
                <a:cs typeface="Arial" pitchFamily="34" charset="0"/>
              </a:rPr>
              <a:t>)</a:t>
            </a:r>
          </a:p>
          <a:p>
            <a:pPr algn="ctr" eaLnBrk="1" hangingPunct="1"/>
            <a:r>
              <a:rPr lang="en-US" sz="1600" b="1" dirty="0" err="1" smtClean="0">
                <a:latin typeface="Arial" pitchFamily="34" charset="0"/>
                <a:cs typeface="Arial" pitchFamily="34" charset="0"/>
              </a:rPr>
              <a:t>Coeff</a:t>
            </a:r>
            <a:r>
              <a:rPr lang="en-US" sz="1600" b="1" dirty="0" smtClean="0">
                <a:latin typeface="Arial" pitchFamily="34" charset="0"/>
                <a:cs typeface="Arial" pitchFamily="34" charset="0"/>
              </a:rPr>
              <a:t>. Var. = 19.1%</a:t>
            </a:r>
          </a:p>
        </p:txBody>
      </p:sp>
      <p:cxnSp>
        <p:nvCxnSpPr>
          <p:cNvPr id="32" name="Straight Arrow Connector 31"/>
          <p:cNvCxnSpPr/>
          <p:nvPr/>
        </p:nvCxnSpPr>
        <p:spPr bwMode="auto">
          <a:xfrm flipV="1">
            <a:off x="4343400" y="4572000"/>
            <a:ext cx="0" cy="673387"/>
          </a:xfrm>
          <a:prstGeom prst="straightConnector1">
            <a:avLst/>
          </a:prstGeom>
          <a:solidFill>
            <a:schemeClr val="bg1"/>
          </a:solidFill>
          <a:ln w="28575" cap="flat" cmpd="sng" algn="ctr">
            <a:solidFill>
              <a:schemeClr val="tx1"/>
            </a:solidFill>
            <a:prstDash val="solid"/>
            <a:round/>
            <a:headEnd type="arrow" w="med" len="med"/>
            <a:tailEnd type="arrow" w="med" len="med"/>
          </a:ln>
          <a:effectLst/>
        </p:spPr>
      </p:cxnSp>
      <p:sp>
        <p:nvSpPr>
          <p:cNvPr id="35" name="Text Box 135"/>
          <p:cNvSpPr txBox="1">
            <a:spLocks noChangeArrowheads="1"/>
          </p:cNvSpPr>
          <p:nvPr/>
        </p:nvSpPr>
        <p:spPr bwMode="auto">
          <a:xfrm>
            <a:off x="1724585" y="2596009"/>
            <a:ext cx="3429000" cy="1077218"/>
          </a:xfrm>
          <a:prstGeom prst="rect">
            <a:avLst/>
          </a:prstGeom>
          <a:solidFill>
            <a:schemeClr val="bg1"/>
          </a:solidFill>
          <a:ln w="9525">
            <a:solidFill>
              <a:schemeClr val="tx1"/>
            </a:solidFill>
            <a:miter lim="800000"/>
            <a:headEnd/>
            <a:tailEnd/>
          </a:ln>
        </p:spPr>
        <p:txBody>
          <a:bodyPr wrap="square">
            <a:spAutoFit/>
          </a:bodyPr>
          <a:lstStyle/>
          <a:p>
            <a:pPr algn="ctr" eaLnBrk="1" hangingPunct="1"/>
            <a:r>
              <a:rPr lang="en-US" sz="1600" b="1" dirty="0" smtClean="0">
                <a:latin typeface="Arial" pitchFamily="34" charset="0"/>
                <a:cs typeface="Arial" pitchFamily="34" charset="0"/>
              </a:rPr>
              <a:t>@ 60 in-lb</a:t>
            </a:r>
          </a:p>
          <a:p>
            <a:pPr algn="ctr" eaLnBrk="1" hangingPunct="1"/>
            <a:r>
              <a:rPr lang="en-US" sz="1600" b="1" dirty="0" smtClean="0">
                <a:latin typeface="Arial" pitchFamily="34" charset="0"/>
                <a:cs typeface="Arial" pitchFamily="34" charset="0"/>
              </a:rPr>
              <a:t>Measured range: 1543 – 2800 lb</a:t>
            </a:r>
          </a:p>
          <a:p>
            <a:pPr algn="ctr" eaLnBrk="1" hangingPunct="1"/>
            <a:r>
              <a:rPr lang="en-US" sz="1600" b="1" dirty="0" smtClean="0">
                <a:latin typeface="Arial" pitchFamily="34" charset="0"/>
                <a:cs typeface="Arial" pitchFamily="34" charset="0"/>
              </a:rPr>
              <a:t>(-29% to +30% from </a:t>
            </a:r>
            <a:r>
              <a:rPr lang="en-US" sz="1600" b="1" dirty="0" err="1" smtClean="0">
                <a:latin typeface="Arial" pitchFamily="34" charset="0"/>
                <a:cs typeface="Arial" pitchFamily="34" charset="0"/>
              </a:rPr>
              <a:t>avg</a:t>
            </a:r>
            <a:r>
              <a:rPr lang="en-US" sz="1600" b="1" dirty="0" smtClean="0">
                <a:latin typeface="Arial" pitchFamily="34" charset="0"/>
                <a:cs typeface="Arial" pitchFamily="34" charset="0"/>
              </a:rPr>
              <a:t>)</a:t>
            </a:r>
          </a:p>
          <a:p>
            <a:pPr algn="ctr" eaLnBrk="1" hangingPunct="1"/>
            <a:r>
              <a:rPr lang="en-US" sz="1600" b="1" dirty="0" err="1" smtClean="0">
                <a:latin typeface="Arial" pitchFamily="34" charset="0"/>
                <a:cs typeface="Arial" pitchFamily="34" charset="0"/>
              </a:rPr>
              <a:t>Coeff</a:t>
            </a:r>
            <a:r>
              <a:rPr lang="en-US" sz="1600" b="1" dirty="0" smtClean="0">
                <a:latin typeface="Arial" pitchFamily="34" charset="0"/>
                <a:cs typeface="Arial" pitchFamily="34" charset="0"/>
              </a:rPr>
              <a:t>. Var. = 15.8%</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1000" fill="hold"/>
                                        <p:tgtEl>
                                          <p:spTgt spid="32"/>
                                        </p:tgtEl>
                                        <p:attrNameLst>
                                          <p:attrName>ppt_x</p:attrName>
                                        </p:attrNameLst>
                                      </p:cBhvr>
                                      <p:tavLst>
                                        <p:tav tm="0">
                                          <p:val>
                                            <p:strVal val="#ppt_x"/>
                                          </p:val>
                                        </p:tav>
                                        <p:tav tm="100000">
                                          <p:val>
                                            <p:strVal val="#ppt_x"/>
                                          </p:val>
                                        </p:tav>
                                      </p:tavLst>
                                    </p:anim>
                                    <p:anim calcmode="lin" valueType="num">
                                      <p:cBhvr additive="base">
                                        <p:cTn id="8" dur="1000" fill="hold"/>
                                        <p:tgtEl>
                                          <p:spTgt spid="3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5"/>
                                        </p:tgtEl>
                                        <p:attrNameLst>
                                          <p:attrName>style.visibility</p:attrName>
                                        </p:attrNameLst>
                                      </p:cBhvr>
                                      <p:to>
                                        <p:strVal val="visible"/>
                                      </p:to>
                                    </p:set>
                                    <p:anim calcmode="lin" valueType="num">
                                      <p:cBhvr additive="base">
                                        <p:cTn id="11" dur="1000" fill="hold"/>
                                        <p:tgtEl>
                                          <p:spTgt spid="35"/>
                                        </p:tgtEl>
                                        <p:attrNameLst>
                                          <p:attrName>ppt_x</p:attrName>
                                        </p:attrNameLst>
                                      </p:cBhvr>
                                      <p:tavLst>
                                        <p:tav tm="0">
                                          <p:val>
                                            <p:strVal val="#ppt_x"/>
                                          </p:val>
                                        </p:tav>
                                        <p:tav tm="100000">
                                          <p:val>
                                            <p:strVal val="#ppt_x"/>
                                          </p:val>
                                        </p:tav>
                                      </p:tavLst>
                                    </p:anim>
                                    <p:anim calcmode="lin" valueType="num">
                                      <p:cBhvr additive="base">
                                        <p:cTn id="12" dur="1000" fill="hold"/>
                                        <p:tgtEl>
                                          <p:spTgt spid="35"/>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 presetClass="entr" presetSubtype="4" fill="hold" nodeType="afterEffect">
                                  <p:stCondLst>
                                    <p:cond delay="0"/>
                                  </p:stCondLst>
                                  <p:childTnLst>
                                    <p:set>
                                      <p:cBhvr>
                                        <p:cTn id="15" dur="1" fill="hold">
                                          <p:stCondLst>
                                            <p:cond delay="0"/>
                                          </p:stCondLst>
                                        </p:cTn>
                                        <p:tgtEl>
                                          <p:spTgt spid="23"/>
                                        </p:tgtEl>
                                        <p:attrNameLst>
                                          <p:attrName>style.visibility</p:attrName>
                                        </p:attrNameLst>
                                      </p:cBhvr>
                                      <p:to>
                                        <p:strVal val="visible"/>
                                      </p:to>
                                    </p:set>
                                    <p:anim calcmode="lin" valueType="num">
                                      <p:cBhvr additive="base">
                                        <p:cTn id="16" dur="1000" fill="hold"/>
                                        <p:tgtEl>
                                          <p:spTgt spid="23"/>
                                        </p:tgtEl>
                                        <p:attrNameLst>
                                          <p:attrName>ppt_x</p:attrName>
                                        </p:attrNameLst>
                                      </p:cBhvr>
                                      <p:tavLst>
                                        <p:tav tm="0">
                                          <p:val>
                                            <p:strVal val="#ppt_x"/>
                                          </p:val>
                                        </p:tav>
                                        <p:tav tm="100000">
                                          <p:val>
                                            <p:strVal val="#ppt_x"/>
                                          </p:val>
                                        </p:tav>
                                      </p:tavLst>
                                    </p:anim>
                                    <p:anim calcmode="lin" valueType="num">
                                      <p:cBhvr additive="base">
                                        <p:cTn id="17" dur="1000" fill="hold"/>
                                        <p:tgtEl>
                                          <p:spTgt spid="23"/>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18"/>
                                        </p:tgtEl>
                                        <p:attrNameLst>
                                          <p:attrName>style.visibility</p:attrName>
                                        </p:attrNameLst>
                                      </p:cBhvr>
                                      <p:to>
                                        <p:strVal val="visible"/>
                                      </p:to>
                                    </p:set>
                                    <p:anim calcmode="lin" valueType="num">
                                      <p:cBhvr additive="base">
                                        <p:cTn id="20" dur="1000" fill="hold"/>
                                        <p:tgtEl>
                                          <p:spTgt spid="18"/>
                                        </p:tgtEl>
                                        <p:attrNameLst>
                                          <p:attrName>ppt_x</p:attrName>
                                        </p:attrNameLst>
                                      </p:cBhvr>
                                      <p:tavLst>
                                        <p:tav tm="0">
                                          <p:val>
                                            <p:strVal val="#ppt_x"/>
                                          </p:val>
                                        </p:tav>
                                        <p:tav tm="100000">
                                          <p:val>
                                            <p:strVal val="#ppt_x"/>
                                          </p:val>
                                        </p:tav>
                                      </p:tavLst>
                                    </p:anim>
                                    <p:anim calcmode="lin" valueType="num">
                                      <p:cBhvr additive="base">
                                        <p:cTn id="21" dur="10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3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Preload Variation Concepts</a:t>
            </a:r>
            <a:endParaRPr lang="en-US" dirty="0"/>
          </a:p>
        </p:txBody>
      </p:sp>
      <p:pic>
        <p:nvPicPr>
          <p:cNvPr id="8194" name="Picture 2"/>
          <p:cNvPicPr>
            <a:picLocks noGrp="1" noChangeAspect="1" noChangeArrowheads="1"/>
          </p:cNvPicPr>
          <p:nvPr>
            <p:ph idx="1"/>
          </p:nvPr>
        </p:nvPicPr>
        <p:blipFill>
          <a:blip r:embed="rId2" cstate="print"/>
          <a:srcRect/>
          <a:stretch>
            <a:fillRect/>
          </a:stretch>
        </p:blipFill>
        <p:spPr bwMode="auto">
          <a:xfrm>
            <a:off x="977462" y="1436965"/>
            <a:ext cx="7189076" cy="5218386"/>
          </a:xfrm>
          <a:prstGeom prst="rect">
            <a:avLst/>
          </a:prstGeom>
          <a:noFill/>
          <a:ln w="9525">
            <a:noFill/>
            <a:miter lim="800000"/>
            <a:headEnd/>
            <a:tailEnd/>
          </a:ln>
          <a:effectLst/>
        </p:spPr>
      </p:pic>
      <p:pic>
        <p:nvPicPr>
          <p:cNvPr id="9221" name="Picture 5"/>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rot="5400000">
            <a:off x="3902890" y="3681393"/>
            <a:ext cx="3738283" cy="1377816"/>
          </a:xfrm>
          <a:prstGeom prst="rect">
            <a:avLst/>
          </a:prstGeom>
          <a:noFill/>
          <a:ln w="9525">
            <a:noFill/>
            <a:miter lim="800000"/>
            <a:headEnd/>
            <a:tailEnd/>
          </a:ln>
          <a:effectLst/>
        </p:spPr>
      </p:pic>
      <p:sp>
        <p:nvSpPr>
          <p:cNvPr id="9" name="Text Box 135"/>
          <p:cNvSpPr txBox="1">
            <a:spLocks noChangeArrowheads="1"/>
          </p:cNvSpPr>
          <p:nvPr/>
        </p:nvSpPr>
        <p:spPr bwMode="auto">
          <a:xfrm>
            <a:off x="5341792" y="2151799"/>
            <a:ext cx="3473316" cy="584775"/>
          </a:xfrm>
          <a:prstGeom prst="rect">
            <a:avLst/>
          </a:prstGeom>
          <a:solidFill>
            <a:schemeClr val="bg1"/>
          </a:solidFill>
          <a:ln w="9525">
            <a:solidFill>
              <a:schemeClr val="tx1"/>
            </a:solidFill>
            <a:miter lim="800000"/>
            <a:headEnd/>
            <a:tailEnd/>
          </a:ln>
        </p:spPr>
        <p:txBody>
          <a:bodyPr wrap="square">
            <a:spAutoFit/>
          </a:bodyPr>
          <a:lstStyle/>
          <a:p>
            <a:pPr eaLnBrk="1" hangingPunct="1"/>
            <a:r>
              <a:rPr lang="en-US" sz="1600" b="1" dirty="0" smtClean="0">
                <a:latin typeface="Arial" pitchFamily="34" charset="0"/>
                <a:cs typeface="Arial" pitchFamily="34" charset="0"/>
              </a:rPr>
              <a:t>Preload is approximately normally distributed at any torque</a:t>
            </a:r>
            <a:endParaRPr lang="en-US" sz="1600" b="1" dirty="0">
              <a:latin typeface="Arial" pitchFamily="34" charset="0"/>
              <a:cs typeface="Arial" pitchFamily="34" charset="0"/>
            </a:endParaRPr>
          </a:p>
        </p:txBody>
      </p:sp>
      <p:cxnSp>
        <p:nvCxnSpPr>
          <p:cNvPr id="11" name="Straight Arrow Connector 10"/>
          <p:cNvCxnSpPr/>
          <p:nvPr/>
        </p:nvCxnSpPr>
        <p:spPr bwMode="auto">
          <a:xfrm flipH="1" flipV="1">
            <a:off x="1658471" y="3720363"/>
            <a:ext cx="3576921" cy="17929"/>
          </a:xfrm>
          <a:prstGeom prst="straightConnector1">
            <a:avLst/>
          </a:prstGeom>
          <a:solidFill>
            <a:schemeClr val="bg1"/>
          </a:solidFill>
          <a:ln w="28575" cap="flat" cmpd="sng" algn="ctr">
            <a:solidFill>
              <a:srgbClr val="FF0000"/>
            </a:solidFill>
            <a:prstDash val="solid"/>
            <a:round/>
            <a:headEnd type="none" w="med" len="med"/>
            <a:tailEnd type="arrow" w="med" len="med"/>
          </a:ln>
          <a:effectLst/>
        </p:spPr>
      </p:cxnSp>
      <p:cxnSp>
        <p:nvCxnSpPr>
          <p:cNvPr id="13" name="Straight Arrow Connector 12"/>
          <p:cNvCxnSpPr/>
          <p:nvPr/>
        </p:nvCxnSpPr>
        <p:spPr bwMode="auto">
          <a:xfrm flipH="1">
            <a:off x="1649506" y="4993341"/>
            <a:ext cx="3594850" cy="0"/>
          </a:xfrm>
          <a:prstGeom prst="straightConnector1">
            <a:avLst/>
          </a:prstGeom>
          <a:solidFill>
            <a:schemeClr val="bg1"/>
          </a:solidFill>
          <a:ln w="28575" cap="flat" cmpd="sng" algn="ctr">
            <a:solidFill>
              <a:srgbClr val="FF0000"/>
            </a:solidFill>
            <a:prstDash val="solid"/>
            <a:round/>
            <a:headEnd type="none" w="med" len="med"/>
            <a:tailEnd type="arrow" w="med" len="med"/>
          </a:ln>
          <a:effectLst/>
        </p:spPr>
      </p:cxnSp>
      <p:sp>
        <p:nvSpPr>
          <p:cNvPr id="16" name="Text Box 135"/>
          <p:cNvSpPr txBox="1">
            <a:spLocks noChangeArrowheads="1"/>
          </p:cNvSpPr>
          <p:nvPr/>
        </p:nvSpPr>
        <p:spPr bwMode="auto">
          <a:xfrm>
            <a:off x="2757180" y="3206829"/>
            <a:ext cx="2442376" cy="584775"/>
          </a:xfrm>
          <a:prstGeom prst="rect">
            <a:avLst/>
          </a:prstGeom>
          <a:noFill/>
          <a:ln w="9525">
            <a:noFill/>
            <a:miter lim="800000"/>
            <a:headEnd/>
            <a:tailEnd/>
          </a:ln>
        </p:spPr>
        <p:txBody>
          <a:bodyPr wrap="square">
            <a:spAutoFit/>
          </a:bodyPr>
          <a:lstStyle/>
          <a:p>
            <a:pPr algn="ctr" eaLnBrk="1" hangingPunct="1">
              <a:spcAft>
                <a:spcPts val="0"/>
              </a:spcAft>
            </a:pPr>
            <a:r>
              <a:rPr lang="en-US" sz="1600" b="1" dirty="0" smtClean="0">
                <a:solidFill>
                  <a:srgbClr val="FF0000"/>
                </a:solidFill>
                <a:latin typeface="Arial" pitchFamily="34" charset="0"/>
                <a:cs typeface="Arial" pitchFamily="34" charset="0"/>
              </a:rPr>
              <a:t>(</a:t>
            </a:r>
            <a:r>
              <a:rPr lang="en-US" sz="1600" b="1" i="1" dirty="0" err="1" smtClean="0">
                <a:solidFill>
                  <a:srgbClr val="FF0000"/>
                </a:solidFill>
                <a:latin typeface="Arial" pitchFamily="34" charset="0"/>
                <a:cs typeface="Arial" pitchFamily="34" charset="0"/>
              </a:rPr>
              <a:t>P</a:t>
            </a:r>
            <a:r>
              <a:rPr lang="en-US" sz="1600" b="1" i="1" baseline="-25000" dirty="0" err="1" smtClean="0">
                <a:solidFill>
                  <a:srgbClr val="FF0000"/>
                </a:solidFill>
                <a:latin typeface="Arial" pitchFamily="34" charset="0"/>
                <a:cs typeface="Arial" pitchFamily="34" charset="0"/>
              </a:rPr>
              <a:t>pi</a:t>
            </a:r>
            <a:r>
              <a:rPr lang="en-US" sz="1600" b="1" i="1" baseline="-25000" dirty="0" smtClean="0">
                <a:solidFill>
                  <a:srgbClr val="FF0000"/>
                </a:solidFill>
                <a:latin typeface="Arial" pitchFamily="34" charset="0"/>
                <a:cs typeface="Arial" pitchFamily="34" charset="0"/>
              </a:rPr>
              <a:t>-max</a:t>
            </a:r>
            <a:r>
              <a:rPr lang="en-US" sz="1600" b="1" dirty="0" smtClean="0">
                <a:solidFill>
                  <a:srgbClr val="FF0000"/>
                </a:solidFill>
                <a:latin typeface="Arial" pitchFamily="34" charset="0"/>
                <a:cs typeface="Arial" pitchFamily="34" charset="0"/>
              </a:rPr>
              <a:t>)</a:t>
            </a:r>
          </a:p>
          <a:p>
            <a:pPr algn="ctr" eaLnBrk="1" hangingPunct="1">
              <a:spcAft>
                <a:spcPts val="0"/>
              </a:spcAft>
            </a:pPr>
            <a:r>
              <a:rPr lang="en-US" sz="1600" b="1" dirty="0" smtClean="0">
                <a:solidFill>
                  <a:srgbClr val="FF0000"/>
                </a:solidFill>
                <a:latin typeface="Arial" pitchFamily="34" charset="0"/>
                <a:cs typeface="Arial" pitchFamily="34" charset="0"/>
              </a:rPr>
              <a:t>95</a:t>
            </a:r>
            <a:r>
              <a:rPr lang="en-US" sz="1600" b="1" baseline="30000" dirty="0" smtClean="0">
                <a:solidFill>
                  <a:srgbClr val="FF0000"/>
                </a:solidFill>
                <a:latin typeface="Arial" pitchFamily="34" charset="0"/>
                <a:cs typeface="Arial" pitchFamily="34" charset="0"/>
              </a:rPr>
              <a:t>th</a:t>
            </a:r>
            <a:r>
              <a:rPr lang="en-US" sz="1600" b="1" dirty="0" smtClean="0">
                <a:solidFill>
                  <a:srgbClr val="FF0000"/>
                </a:solidFill>
                <a:latin typeface="Arial" pitchFamily="34" charset="0"/>
                <a:cs typeface="Arial" pitchFamily="34" charset="0"/>
              </a:rPr>
              <a:t> Percentile Preload</a:t>
            </a:r>
            <a:endParaRPr lang="en-US" sz="1600" b="1" dirty="0">
              <a:solidFill>
                <a:srgbClr val="FF0000"/>
              </a:solidFill>
              <a:latin typeface="Arial" pitchFamily="34" charset="0"/>
              <a:cs typeface="Arial" pitchFamily="34" charset="0"/>
            </a:endParaRPr>
          </a:p>
        </p:txBody>
      </p:sp>
      <p:sp>
        <p:nvSpPr>
          <p:cNvPr id="17" name="Text Box 135"/>
          <p:cNvSpPr txBox="1">
            <a:spLocks noChangeArrowheads="1"/>
          </p:cNvSpPr>
          <p:nvPr/>
        </p:nvSpPr>
        <p:spPr bwMode="auto">
          <a:xfrm>
            <a:off x="1080782" y="4954951"/>
            <a:ext cx="2442376" cy="584775"/>
          </a:xfrm>
          <a:prstGeom prst="rect">
            <a:avLst/>
          </a:prstGeom>
          <a:noFill/>
          <a:ln w="9525">
            <a:noFill/>
            <a:miter lim="800000"/>
            <a:headEnd/>
            <a:tailEnd/>
          </a:ln>
        </p:spPr>
        <p:txBody>
          <a:bodyPr wrap="square">
            <a:spAutoFit/>
          </a:bodyPr>
          <a:lstStyle/>
          <a:p>
            <a:pPr algn="ctr" eaLnBrk="1" hangingPunct="1"/>
            <a:r>
              <a:rPr lang="en-US" sz="1600" b="1" dirty="0" smtClean="0">
                <a:solidFill>
                  <a:srgbClr val="FF0000"/>
                </a:solidFill>
                <a:latin typeface="Arial" pitchFamily="34" charset="0"/>
                <a:cs typeface="Arial" pitchFamily="34" charset="0"/>
              </a:rPr>
              <a:t>5</a:t>
            </a:r>
            <a:r>
              <a:rPr lang="en-US" sz="1600" b="1" baseline="30000" dirty="0" smtClean="0">
                <a:solidFill>
                  <a:srgbClr val="FF0000"/>
                </a:solidFill>
                <a:latin typeface="Arial" pitchFamily="34" charset="0"/>
                <a:cs typeface="Arial" pitchFamily="34" charset="0"/>
              </a:rPr>
              <a:t>th</a:t>
            </a:r>
            <a:r>
              <a:rPr lang="en-US" sz="1600" b="1" dirty="0" smtClean="0">
                <a:solidFill>
                  <a:srgbClr val="FF0000"/>
                </a:solidFill>
                <a:latin typeface="Arial" pitchFamily="34" charset="0"/>
                <a:cs typeface="Arial" pitchFamily="34" charset="0"/>
              </a:rPr>
              <a:t> Percentile Preload</a:t>
            </a:r>
          </a:p>
          <a:p>
            <a:pPr algn="ctr" eaLnBrk="1" hangingPunct="1"/>
            <a:r>
              <a:rPr lang="en-US" sz="1600" b="1" dirty="0" smtClean="0">
                <a:solidFill>
                  <a:srgbClr val="FF0000"/>
                </a:solidFill>
                <a:latin typeface="Arial" pitchFamily="34" charset="0"/>
                <a:cs typeface="Arial" pitchFamily="34" charset="0"/>
              </a:rPr>
              <a:t>(</a:t>
            </a:r>
            <a:r>
              <a:rPr lang="en-US" sz="1600" b="1" i="1" dirty="0" err="1" smtClean="0">
                <a:solidFill>
                  <a:srgbClr val="FF0000"/>
                </a:solidFill>
                <a:latin typeface="Arial" pitchFamily="34" charset="0"/>
                <a:cs typeface="Arial" pitchFamily="34" charset="0"/>
              </a:rPr>
              <a:t>P</a:t>
            </a:r>
            <a:r>
              <a:rPr lang="en-US" sz="1600" b="1" i="1" baseline="-25000" dirty="0" err="1" smtClean="0">
                <a:solidFill>
                  <a:srgbClr val="FF0000"/>
                </a:solidFill>
                <a:latin typeface="Arial" pitchFamily="34" charset="0"/>
                <a:cs typeface="Arial" pitchFamily="34" charset="0"/>
              </a:rPr>
              <a:t>pi</a:t>
            </a:r>
            <a:r>
              <a:rPr lang="en-US" sz="1600" b="1" i="1" baseline="-25000" dirty="0" smtClean="0">
                <a:solidFill>
                  <a:srgbClr val="FF0000"/>
                </a:solidFill>
                <a:latin typeface="Arial" pitchFamily="34" charset="0"/>
                <a:cs typeface="Arial" pitchFamily="34" charset="0"/>
              </a:rPr>
              <a:t>-min</a:t>
            </a:r>
            <a:r>
              <a:rPr lang="en-US" sz="1600" b="1" dirty="0" smtClean="0">
                <a:solidFill>
                  <a:srgbClr val="FF0000"/>
                </a:solidFill>
                <a:latin typeface="Arial" pitchFamily="34" charset="0"/>
                <a:cs typeface="Arial" pitchFamily="34" charset="0"/>
              </a:rPr>
              <a:t>)</a:t>
            </a:r>
            <a:endParaRPr lang="en-US" sz="1600" b="1" dirty="0">
              <a:solidFill>
                <a:srgbClr val="FF0000"/>
              </a:solidFill>
              <a:latin typeface="Arial" pitchFamily="34" charset="0"/>
              <a:cs typeface="Arial" pitchFamily="34" charset="0"/>
            </a:endParaRPr>
          </a:p>
        </p:txBody>
      </p:sp>
      <p:sp>
        <p:nvSpPr>
          <p:cNvPr id="28" name="Text Box 135"/>
          <p:cNvSpPr txBox="1">
            <a:spLocks noChangeArrowheads="1"/>
          </p:cNvSpPr>
          <p:nvPr/>
        </p:nvSpPr>
        <p:spPr bwMode="auto">
          <a:xfrm>
            <a:off x="409574" y="2292431"/>
            <a:ext cx="3176308" cy="830997"/>
          </a:xfrm>
          <a:prstGeom prst="rect">
            <a:avLst/>
          </a:prstGeom>
          <a:solidFill>
            <a:schemeClr val="bg1"/>
          </a:solidFill>
          <a:ln w="9525">
            <a:solidFill>
              <a:schemeClr val="tx1"/>
            </a:solidFill>
            <a:miter lim="800000"/>
            <a:headEnd/>
            <a:tailEnd/>
          </a:ln>
        </p:spPr>
        <p:txBody>
          <a:bodyPr wrap="square">
            <a:spAutoFit/>
          </a:bodyPr>
          <a:lstStyle/>
          <a:p>
            <a:pPr algn="ctr" eaLnBrk="1" hangingPunct="1"/>
            <a:r>
              <a:rPr lang="en-US" sz="1600" b="1" dirty="0" smtClean="0">
                <a:solidFill>
                  <a:srgbClr val="00B050"/>
                </a:solidFill>
                <a:latin typeface="Arial" pitchFamily="34" charset="0"/>
                <a:cs typeface="Arial" pitchFamily="34" charset="0"/>
              </a:rPr>
              <a:t>2-sided tolerance interval to contain 90% of the population with 95% confidence</a:t>
            </a:r>
            <a:endParaRPr lang="en-US" sz="1600" b="1" dirty="0">
              <a:solidFill>
                <a:srgbClr val="00B050"/>
              </a:solidFill>
              <a:latin typeface="Arial" pitchFamily="34" charset="0"/>
              <a:cs typeface="Arial" pitchFamily="34" charset="0"/>
            </a:endParaRPr>
          </a:p>
        </p:txBody>
      </p:sp>
      <p:cxnSp>
        <p:nvCxnSpPr>
          <p:cNvPr id="30" name="Straight Connector 29"/>
          <p:cNvCxnSpPr>
            <a:endCxn id="28" idx="2"/>
          </p:cNvCxnSpPr>
          <p:nvPr/>
        </p:nvCxnSpPr>
        <p:spPr bwMode="auto">
          <a:xfrm flipH="1" flipV="1">
            <a:off x="1997728" y="3123428"/>
            <a:ext cx="1478902" cy="953275"/>
          </a:xfrm>
          <a:prstGeom prst="line">
            <a:avLst/>
          </a:prstGeom>
          <a:solidFill>
            <a:schemeClr val="bg1"/>
          </a:solidFill>
          <a:ln w="19050" cap="flat" cmpd="sng" algn="ctr">
            <a:solidFill>
              <a:schemeClr val="tx1"/>
            </a:solidFill>
            <a:prstDash val="solid"/>
            <a:round/>
            <a:headEnd type="none" w="med" len="med"/>
            <a:tailEnd type="none" w="med" len="med"/>
          </a:ln>
          <a:effectLst/>
        </p:spPr>
      </p:cxnSp>
      <p:sp>
        <p:nvSpPr>
          <p:cNvPr id="33" name="Freeform 32"/>
          <p:cNvSpPr/>
          <p:nvPr/>
        </p:nvSpPr>
        <p:spPr bwMode="auto">
          <a:xfrm>
            <a:off x="5153410" y="3742169"/>
            <a:ext cx="1088824" cy="1252675"/>
          </a:xfrm>
          <a:custGeom>
            <a:avLst/>
            <a:gdLst>
              <a:gd name="connsiteX0" fmla="*/ 0 w 1088824"/>
              <a:gd name="connsiteY0" fmla="*/ 0 h 1252675"/>
              <a:gd name="connsiteX1" fmla="*/ 105711 w 1088824"/>
              <a:gd name="connsiteY1" fmla="*/ 0 h 1252675"/>
              <a:gd name="connsiteX2" fmla="*/ 232565 w 1088824"/>
              <a:gd name="connsiteY2" fmla="*/ 116282 h 1252675"/>
              <a:gd name="connsiteX3" fmla="*/ 449272 w 1088824"/>
              <a:gd name="connsiteY3" fmla="*/ 237849 h 1252675"/>
              <a:gd name="connsiteX4" fmla="*/ 882687 w 1088824"/>
              <a:gd name="connsiteY4" fmla="*/ 428129 h 1252675"/>
              <a:gd name="connsiteX5" fmla="*/ 1035968 w 1088824"/>
              <a:gd name="connsiteY5" fmla="*/ 523269 h 1252675"/>
              <a:gd name="connsiteX6" fmla="*/ 1072967 w 1088824"/>
              <a:gd name="connsiteY6" fmla="*/ 570839 h 1252675"/>
              <a:gd name="connsiteX7" fmla="*/ 1088824 w 1088824"/>
              <a:gd name="connsiteY7" fmla="*/ 613123 h 1252675"/>
              <a:gd name="connsiteX8" fmla="*/ 1062396 w 1088824"/>
              <a:gd name="connsiteY8" fmla="*/ 681836 h 1252675"/>
              <a:gd name="connsiteX9" fmla="*/ 988398 w 1088824"/>
              <a:gd name="connsiteY9" fmla="*/ 761119 h 1252675"/>
              <a:gd name="connsiteX10" fmla="*/ 776976 w 1088824"/>
              <a:gd name="connsiteY10" fmla="*/ 866830 h 1252675"/>
              <a:gd name="connsiteX11" fmla="*/ 391131 w 1088824"/>
              <a:gd name="connsiteY11" fmla="*/ 1046539 h 1252675"/>
              <a:gd name="connsiteX12" fmla="*/ 184995 w 1088824"/>
              <a:gd name="connsiteY12" fmla="*/ 1173392 h 1252675"/>
              <a:gd name="connsiteX13" fmla="*/ 110997 w 1088824"/>
              <a:gd name="connsiteY13" fmla="*/ 1252675 h 1252675"/>
              <a:gd name="connsiteX14" fmla="*/ 0 w 1088824"/>
              <a:gd name="connsiteY14" fmla="*/ 1252675 h 1252675"/>
              <a:gd name="connsiteX15" fmla="*/ 0 w 1088824"/>
              <a:gd name="connsiteY15" fmla="*/ 0 h 1252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088824" h="1252675">
                <a:moveTo>
                  <a:pt x="0" y="0"/>
                </a:moveTo>
                <a:lnTo>
                  <a:pt x="105711" y="0"/>
                </a:lnTo>
                <a:lnTo>
                  <a:pt x="232565" y="116282"/>
                </a:lnTo>
                <a:lnTo>
                  <a:pt x="449272" y="237849"/>
                </a:lnTo>
                <a:lnTo>
                  <a:pt x="882687" y="428129"/>
                </a:lnTo>
                <a:lnTo>
                  <a:pt x="1035968" y="523269"/>
                </a:lnTo>
                <a:lnTo>
                  <a:pt x="1072967" y="570839"/>
                </a:lnTo>
                <a:lnTo>
                  <a:pt x="1088824" y="613123"/>
                </a:lnTo>
                <a:lnTo>
                  <a:pt x="1062396" y="681836"/>
                </a:lnTo>
                <a:lnTo>
                  <a:pt x="988398" y="761119"/>
                </a:lnTo>
                <a:lnTo>
                  <a:pt x="776976" y="866830"/>
                </a:lnTo>
                <a:lnTo>
                  <a:pt x="391131" y="1046539"/>
                </a:lnTo>
                <a:lnTo>
                  <a:pt x="184995" y="1173392"/>
                </a:lnTo>
                <a:lnTo>
                  <a:pt x="110997" y="1252675"/>
                </a:lnTo>
                <a:lnTo>
                  <a:pt x="0" y="1252675"/>
                </a:lnTo>
                <a:lnTo>
                  <a:pt x="0" y="0"/>
                </a:lnTo>
                <a:close/>
              </a:path>
            </a:pathLst>
          </a:custGeom>
          <a:solidFill>
            <a:srgbClr val="00B050">
              <a:alpha val="40000"/>
            </a:srgbClr>
          </a:solidFill>
          <a:ln w="12700" cap="flat" cmpd="sng" algn="ctr">
            <a:solidFill>
              <a:srgbClr val="000000">
                <a:alpha val="40000"/>
              </a:srgbClr>
            </a:solidFill>
            <a:prstDash val="solid"/>
            <a:round/>
            <a:headEnd type="triangl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p:txBody>
      </p:sp>
      <p:cxnSp>
        <p:nvCxnSpPr>
          <p:cNvPr id="14" name="Straight Arrow Connector 13"/>
          <p:cNvCxnSpPr/>
          <p:nvPr/>
        </p:nvCxnSpPr>
        <p:spPr bwMode="auto">
          <a:xfrm flipH="1">
            <a:off x="1659031" y="4353485"/>
            <a:ext cx="3493994" cy="2241"/>
          </a:xfrm>
          <a:prstGeom prst="straightConnector1">
            <a:avLst/>
          </a:prstGeom>
          <a:solidFill>
            <a:schemeClr val="bg1"/>
          </a:solidFill>
          <a:ln w="28575" cap="flat" cmpd="sng" algn="ctr">
            <a:solidFill>
              <a:schemeClr val="tx1"/>
            </a:solidFill>
            <a:prstDash val="solid"/>
            <a:round/>
            <a:headEnd type="none" w="med" len="med"/>
            <a:tailEnd type="arrow" w="med" len="med"/>
          </a:ln>
          <a:effectLst/>
        </p:spPr>
      </p:cxnSp>
      <p:sp>
        <p:nvSpPr>
          <p:cNvPr id="15" name="Text Box 135"/>
          <p:cNvSpPr txBox="1">
            <a:spLocks noChangeArrowheads="1"/>
          </p:cNvSpPr>
          <p:nvPr/>
        </p:nvSpPr>
        <p:spPr bwMode="auto">
          <a:xfrm>
            <a:off x="1325620" y="4049519"/>
            <a:ext cx="2442376" cy="661720"/>
          </a:xfrm>
          <a:prstGeom prst="rect">
            <a:avLst/>
          </a:prstGeom>
          <a:noFill/>
          <a:ln w="9525">
            <a:noFill/>
            <a:miter lim="800000"/>
            <a:headEnd/>
            <a:tailEnd/>
          </a:ln>
        </p:spPr>
        <p:txBody>
          <a:bodyPr wrap="square">
            <a:spAutoFit/>
          </a:bodyPr>
          <a:lstStyle/>
          <a:p>
            <a:pPr algn="ctr" eaLnBrk="1" hangingPunct="1">
              <a:spcAft>
                <a:spcPts val="600"/>
              </a:spcAft>
            </a:pPr>
            <a:r>
              <a:rPr lang="en-US" sz="1600" b="1" dirty="0" smtClean="0">
                <a:latin typeface="Arial" pitchFamily="34" charset="0"/>
                <a:cs typeface="Arial" pitchFamily="34" charset="0"/>
              </a:rPr>
              <a:t>Nominal Preload</a:t>
            </a:r>
          </a:p>
          <a:p>
            <a:pPr algn="ctr" eaLnBrk="1" hangingPunct="1">
              <a:spcAft>
                <a:spcPts val="600"/>
              </a:spcAft>
            </a:pPr>
            <a:r>
              <a:rPr lang="en-US" sz="1600" b="1" dirty="0" smtClean="0">
                <a:latin typeface="Arial" pitchFamily="34" charset="0"/>
                <a:cs typeface="Arial" pitchFamily="34" charset="0"/>
              </a:rPr>
              <a:t>(</a:t>
            </a:r>
            <a:r>
              <a:rPr lang="en-US" sz="1600" b="1" i="1" dirty="0" err="1" smtClean="0">
                <a:latin typeface="Arial" pitchFamily="34" charset="0"/>
                <a:cs typeface="Arial" pitchFamily="34" charset="0"/>
              </a:rPr>
              <a:t>P</a:t>
            </a:r>
            <a:r>
              <a:rPr lang="en-US" sz="1600" b="1" i="1" baseline="-25000" dirty="0" err="1" smtClean="0">
                <a:latin typeface="Arial" pitchFamily="34" charset="0"/>
                <a:cs typeface="Arial" pitchFamily="34" charset="0"/>
              </a:rPr>
              <a:t>pi</a:t>
            </a:r>
            <a:r>
              <a:rPr lang="en-US" sz="1600" b="1" i="1" baseline="-25000" dirty="0" smtClean="0">
                <a:latin typeface="Arial" pitchFamily="34" charset="0"/>
                <a:cs typeface="Arial" pitchFamily="34" charset="0"/>
              </a:rPr>
              <a:t>-nom</a:t>
            </a:r>
            <a:r>
              <a:rPr lang="en-US" sz="1600" b="1" dirty="0" smtClean="0">
                <a:latin typeface="Arial" pitchFamily="34" charset="0"/>
                <a:cs typeface="Arial" pitchFamily="34" charset="0"/>
              </a:rPr>
              <a:t>)</a:t>
            </a:r>
            <a:endParaRPr lang="en-US" sz="1600" b="1" dirty="0">
              <a:latin typeface="Arial" pitchFamily="34" charset="0"/>
              <a:cs typeface="Arial" pitchFamily="34" charset="0"/>
            </a:endParaRPr>
          </a:p>
        </p:txBody>
      </p:sp>
      <p:cxnSp>
        <p:nvCxnSpPr>
          <p:cNvPr id="23" name="Straight Arrow Connector 22"/>
          <p:cNvCxnSpPr/>
          <p:nvPr/>
        </p:nvCxnSpPr>
        <p:spPr bwMode="auto">
          <a:xfrm flipV="1">
            <a:off x="5153585" y="2743200"/>
            <a:ext cx="0" cy="3331126"/>
          </a:xfrm>
          <a:prstGeom prst="straightConnector1">
            <a:avLst/>
          </a:prstGeom>
          <a:solidFill>
            <a:schemeClr val="bg1"/>
          </a:solidFill>
          <a:ln w="28575" cap="flat" cmpd="sng" algn="ctr">
            <a:solidFill>
              <a:schemeClr val="tx1"/>
            </a:solidFill>
            <a:prstDash val="solid"/>
            <a:round/>
            <a:headEnd type="none" w="med" len="med"/>
            <a:tailEnd type="arrow" w="med" len="med"/>
          </a:ln>
          <a:effectLst/>
        </p:spPr>
      </p:cxnSp>
      <p:sp>
        <p:nvSpPr>
          <p:cNvPr id="19" name="Up-Down Arrow 18"/>
          <p:cNvSpPr/>
          <p:nvPr/>
        </p:nvSpPr>
        <p:spPr bwMode="auto">
          <a:xfrm>
            <a:off x="3415537" y="3742169"/>
            <a:ext cx="215153" cy="1251172"/>
          </a:xfrm>
          <a:prstGeom prst="upDownArrow">
            <a:avLst/>
          </a:prstGeom>
          <a:solidFill>
            <a:srgbClr val="00B050">
              <a:alpha val="74902"/>
            </a:srgbClr>
          </a:solidFill>
          <a:ln w="12700" cap="flat" cmpd="sng" algn="ctr">
            <a:solidFill>
              <a:srgbClr val="00B050"/>
            </a:solidFill>
            <a:prstDash val="solid"/>
            <a:round/>
            <a:headEnd type="triangl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2000" fill="hold"/>
                                        <p:tgtEl>
                                          <p:spTgt spid="23"/>
                                        </p:tgtEl>
                                        <p:attrNameLst>
                                          <p:attrName>ppt_x</p:attrName>
                                        </p:attrNameLst>
                                      </p:cBhvr>
                                      <p:tavLst>
                                        <p:tav tm="0">
                                          <p:val>
                                            <p:strVal val="#ppt_x"/>
                                          </p:val>
                                        </p:tav>
                                        <p:tav tm="100000">
                                          <p:val>
                                            <p:strVal val="#ppt_x"/>
                                          </p:val>
                                        </p:tav>
                                      </p:tavLst>
                                    </p:anim>
                                    <p:anim calcmode="lin" valueType="num">
                                      <p:cBhvr additive="base">
                                        <p:cTn id="8" dur="2000" fill="hold"/>
                                        <p:tgtEl>
                                          <p:spTgt spid="23"/>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2" presetClass="entr" presetSubtype="4" fill="hold" nodeType="afterEffect">
                                  <p:stCondLst>
                                    <p:cond delay="0"/>
                                  </p:stCondLst>
                                  <p:childTnLst>
                                    <p:set>
                                      <p:cBhvr>
                                        <p:cTn id="11" dur="1" fill="hold">
                                          <p:stCondLst>
                                            <p:cond delay="0"/>
                                          </p:stCondLst>
                                        </p:cTn>
                                        <p:tgtEl>
                                          <p:spTgt spid="9221"/>
                                        </p:tgtEl>
                                        <p:attrNameLst>
                                          <p:attrName>style.visibility</p:attrName>
                                        </p:attrNameLst>
                                      </p:cBhvr>
                                      <p:to>
                                        <p:strVal val="visible"/>
                                      </p:to>
                                    </p:set>
                                    <p:anim calcmode="lin" valueType="num">
                                      <p:cBhvr additive="base">
                                        <p:cTn id="12" dur="1000" fill="hold"/>
                                        <p:tgtEl>
                                          <p:spTgt spid="9221"/>
                                        </p:tgtEl>
                                        <p:attrNameLst>
                                          <p:attrName>ppt_x</p:attrName>
                                        </p:attrNameLst>
                                      </p:cBhvr>
                                      <p:tavLst>
                                        <p:tav tm="0">
                                          <p:val>
                                            <p:strVal val="#ppt_x"/>
                                          </p:val>
                                        </p:tav>
                                        <p:tav tm="100000">
                                          <p:val>
                                            <p:strVal val="#ppt_x"/>
                                          </p:val>
                                        </p:tav>
                                      </p:tavLst>
                                    </p:anim>
                                    <p:anim calcmode="lin" valueType="num">
                                      <p:cBhvr additive="base">
                                        <p:cTn id="13" dur="1000" fill="hold"/>
                                        <p:tgtEl>
                                          <p:spTgt spid="9221"/>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1000" fill="hold"/>
                                        <p:tgtEl>
                                          <p:spTgt spid="9"/>
                                        </p:tgtEl>
                                        <p:attrNameLst>
                                          <p:attrName>ppt_x</p:attrName>
                                        </p:attrNameLst>
                                      </p:cBhvr>
                                      <p:tavLst>
                                        <p:tav tm="0">
                                          <p:val>
                                            <p:strVal val="#ppt_x"/>
                                          </p:val>
                                        </p:tav>
                                        <p:tav tm="100000">
                                          <p:val>
                                            <p:strVal val="#ppt_x"/>
                                          </p:val>
                                        </p:tav>
                                      </p:tavLst>
                                    </p:anim>
                                    <p:anim calcmode="lin" valueType="num">
                                      <p:cBhvr additive="base">
                                        <p:cTn id="17" dur="10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2" fill="hold" nodeType="click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2000" fill="hold"/>
                                        <p:tgtEl>
                                          <p:spTgt spid="14"/>
                                        </p:tgtEl>
                                        <p:attrNameLst>
                                          <p:attrName>ppt_x</p:attrName>
                                        </p:attrNameLst>
                                      </p:cBhvr>
                                      <p:tavLst>
                                        <p:tav tm="0">
                                          <p:val>
                                            <p:strVal val="1+#ppt_w/2"/>
                                          </p:val>
                                        </p:tav>
                                        <p:tav tm="100000">
                                          <p:val>
                                            <p:strVal val="#ppt_x"/>
                                          </p:val>
                                        </p:tav>
                                      </p:tavLst>
                                    </p:anim>
                                    <p:anim calcmode="lin" valueType="num">
                                      <p:cBhvr additive="base">
                                        <p:cTn id="23" dur="2000" fill="hold"/>
                                        <p:tgtEl>
                                          <p:spTgt spid="14"/>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2000" fill="hold"/>
                                        <p:tgtEl>
                                          <p:spTgt spid="15"/>
                                        </p:tgtEl>
                                        <p:attrNameLst>
                                          <p:attrName>ppt_x</p:attrName>
                                        </p:attrNameLst>
                                      </p:cBhvr>
                                      <p:tavLst>
                                        <p:tav tm="0">
                                          <p:val>
                                            <p:strVal val="1+#ppt_w/2"/>
                                          </p:val>
                                        </p:tav>
                                        <p:tav tm="100000">
                                          <p:val>
                                            <p:strVal val="#ppt_x"/>
                                          </p:val>
                                        </p:tav>
                                      </p:tavLst>
                                    </p:anim>
                                    <p:anim calcmode="lin" valueType="num">
                                      <p:cBhvr additive="base">
                                        <p:cTn id="27" dur="20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2" fill="hold" nodeType="click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1000" fill="hold"/>
                                        <p:tgtEl>
                                          <p:spTgt spid="11"/>
                                        </p:tgtEl>
                                        <p:attrNameLst>
                                          <p:attrName>ppt_x</p:attrName>
                                        </p:attrNameLst>
                                      </p:cBhvr>
                                      <p:tavLst>
                                        <p:tav tm="0">
                                          <p:val>
                                            <p:strVal val="1+#ppt_w/2"/>
                                          </p:val>
                                        </p:tav>
                                        <p:tav tm="100000">
                                          <p:val>
                                            <p:strVal val="#ppt_x"/>
                                          </p:val>
                                        </p:tav>
                                      </p:tavLst>
                                    </p:anim>
                                    <p:anim calcmode="lin" valueType="num">
                                      <p:cBhvr additive="base">
                                        <p:cTn id="33" dur="1000" fill="hold"/>
                                        <p:tgtEl>
                                          <p:spTgt spid="11"/>
                                        </p:tgtEl>
                                        <p:attrNameLst>
                                          <p:attrName>ppt_y</p:attrName>
                                        </p:attrNameLst>
                                      </p:cBhvr>
                                      <p:tavLst>
                                        <p:tav tm="0">
                                          <p:val>
                                            <p:strVal val="#ppt_y"/>
                                          </p:val>
                                        </p:tav>
                                        <p:tav tm="100000">
                                          <p:val>
                                            <p:strVal val="#ppt_y"/>
                                          </p:val>
                                        </p:tav>
                                      </p:tavLst>
                                    </p:anim>
                                  </p:childTnLst>
                                </p:cTn>
                              </p:par>
                              <p:par>
                                <p:cTn id="34" presetID="2" presetClass="entr" presetSubtype="2" fill="hold" grpId="0" nodeType="withEffect">
                                  <p:stCondLst>
                                    <p:cond delay="0"/>
                                  </p:stCondLst>
                                  <p:childTnLst>
                                    <p:set>
                                      <p:cBhvr>
                                        <p:cTn id="35" dur="1" fill="hold">
                                          <p:stCondLst>
                                            <p:cond delay="0"/>
                                          </p:stCondLst>
                                        </p:cTn>
                                        <p:tgtEl>
                                          <p:spTgt spid="16"/>
                                        </p:tgtEl>
                                        <p:attrNameLst>
                                          <p:attrName>style.visibility</p:attrName>
                                        </p:attrNameLst>
                                      </p:cBhvr>
                                      <p:to>
                                        <p:strVal val="visible"/>
                                      </p:to>
                                    </p:set>
                                    <p:anim calcmode="lin" valueType="num">
                                      <p:cBhvr additive="base">
                                        <p:cTn id="36" dur="1000" fill="hold"/>
                                        <p:tgtEl>
                                          <p:spTgt spid="16"/>
                                        </p:tgtEl>
                                        <p:attrNameLst>
                                          <p:attrName>ppt_x</p:attrName>
                                        </p:attrNameLst>
                                      </p:cBhvr>
                                      <p:tavLst>
                                        <p:tav tm="0">
                                          <p:val>
                                            <p:strVal val="1+#ppt_w/2"/>
                                          </p:val>
                                        </p:tav>
                                        <p:tav tm="100000">
                                          <p:val>
                                            <p:strVal val="#ppt_x"/>
                                          </p:val>
                                        </p:tav>
                                      </p:tavLst>
                                    </p:anim>
                                    <p:anim calcmode="lin" valueType="num">
                                      <p:cBhvr additive="base">
                                        <p:cTn id="37" dur="1000" fill="hold"/>
                                        <p:tgtEl>
                                          <p:spTgt spid="16"/>
                                        </p:tgtEl>
                                        <p:attrNameLst>
                                          <p:attrName>ppt_y</p:attrName>
                                        </p:attrNameLst>
                                      </p:cBhvr>
                                      <p:tavLst>
                                        <p:tav tm="0">
                                          <p:val>
                                            <p:strVal val="#ppt_y"/>
                                          </p:val>
                                        </p:tav>
                                        <p:tav tm="100000">
                                          <p:val>
                                            <p:strVal val="#ppt_y"/>
                                          </p:val>
                                        </p:tav>
                                      </p:tavLst>
                                    </p:anim>
                                  </p:childTnLst>
                                </p:cTn>
                              </p:par>
                            </p:childTnLst>
                          </p:cTn>
                        </p:par>
                        <p:par>
                          <p:cTn id="38" fill="hold">
                            <p:stCondLst>
                              <p:cond delay="1000"/>
                            </p:stCondLst>
                            <p:childTnLst>
                              <p:par>
                                <p:cTn id="39" presetID="2" presetClass="entr" presetSubtype="2" fill="hold" nodeType="after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1000" fill="hold"/>
                                        <p:tgtEl>
                                          <p:spTgt spid="13"/>
                                        </p:tgtEl>
                                        <p:attrNameLst>
                                          <p:attrName>ppt_x</p:attrName>
                                        </p:attrNameLst>
                                      </p:cBhvr>
                                      <p:tavLst>
                                        <p:tav tm="0">
                                          <p:val>
                                            <p:strVal val="1+#ppt_w/2"/>
                                          </p:val>
                                        </p:tav>
                                        <p:tav tm="100000">
                                          <p:val>
                                            <p:strVal val="#ppt_x"/>
                                          </p:val>
                                        </p:tav>
                                      </p:tavLst>
                                    </p:anim>
                                    <p:anim calcmode="lin" valueType="num">
                                      <p:cBhvr additive="base">
                                        <p:cTn id="42" dur="1000" fill="hold"/>
                                        <p:tgtEl>
                                          <p:spTgt spid="13"/>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17"/>
                                        </p:tgtEl>
                                        <p:attrNameLst>
                                          <p:attrName>style.visibility</p:attrName>
                                        </p:attrNameLst>
                                      </p:cBhvr>
                                      <p:to>
                                        <p:strVal val="visible"/>
                                      </p:to>
                                    </p:set>
                                    <p:anim calcmode="lin" valueType="num">
                                      <p:cBhvr additive="base">
                                        <p:cTn id="45" dur="1000" fill="hold"/>
                                        <p:tgtEl>
                                          <p:spTgt spid="17"/>
                                        </p:tgtEl>
                                        <p:attrNameLst>
                                          <p:attrName>ppt_x</p:attrName>
                                        </p:attrNameLst>
                                      </p:cBhvr>
                                      <p:tavLst>
                                        <p:tav tm="0">
                                          <p:val>
                                            <p:strVal val="1+#ppt_w/2"/>
                                          </p:val>
                                        </p:tav>
                                        <p:tav tm="100000">
                                          <p:val>
                                            <p:strVal val="#ppt_x"/>
                                          </p:val>
                                        </p:tav>
                                      </p:tavLst>
                                    </p:anim>
                                    <p:anim calcmode="lin" valueType="num">
                                      <p:cBhvr additive="base">
                                        <p:cTn id="46" dur="1000" fill="hold"/>
                                        <p:tgtEl>
                                          <p:spTgt spid="17"/>
                                        </p:tgtEl>
                                        <p:attrNameLst>
                                          <p:attrName>ppt_y</p:attrName>
                                        </p:attrNameLst>
                                      </p:cBhvr>
                                      <p:tavLst>
                                        <p:tav tm="0">
                                          <p:val>
                                            <p:strVal val="#ppt_y"/>
                                          </p:val>
                                        </p:tav>
                                        <p:tav tm="100000">
                                          <p:val>
                                            <p:strVal val="#ppt_y"/>
                                          </p:val>
                                        </p:tav>
                                      </p:tavLst>
                                    </p:anim>
                                  </p:childTnLst>
                                </p:cTn>
                              </p:par>
                            </p:childTnLst>
                          </p:cTn>
                        </p:par>
                        <p:par>
                          <p:cTn id="47" fill="hold">
                            <p:stCondLst>
                              <p:cond delay="2000"/>
                            </p:stCondLst>
                            <p:childTnLst>
                              <p:par>
                                <p:cTn id="48" presetID="10" presetClass="entr" presetSubtype="0" fill="hold" grpId="0" nodeType="afterEffect">
                                  <p:stCondLst>
                                    <p:cond delay="0"/>
                                  </p:stCondLst>
                                  <p:childTnLst>
                                    <p:set>
                                      <p:cBhvr>
                                        <p:cTn id="49" dur="1" fill="hold">
                                          <p:stCondLst>
                                            <p:cond delay="0"/>
                                          </p:stCondLst>
                                        </p:cTn>
                                        <p:tgtEl>
                                          <p:spTgt spid="28"/>
                                        </p:tgtEl>
                                        <p:attrNameLst>
                                          <p:attrName>style.visibility</p:attrName>
                                        </p:attrNameLst>
                                      </p:cBhvr>
                                      <p:to>
                                        <p:strVal val="visible"/>
                                      </p:to>
                                    </p:set>
                                    <p:animEffect transition="in" filter="fade">
                                      <p:cBhvr>
                                        <p:cTn id="50" dur="2000"/>
                                        <p:tgtEl>
                                          <p:spTgt spid="28"/>
                                        </p:tgtEl>
                                      </p:cBhvr>
                                    </p:animEffect>
                                  </p:childTnLst>
                                </p:cTn>
                              </p:par>
                              <p:par>
                                <p:cTn id="51" presetID="10" presetClass="entr" presetSubtype="0" fill="hold" nodeType="withEffect">
                                  <p:stCondLst>
                                    <p:cond delay="0"/>
                                  </p:stCondLst>
                                  <p:childTnLst>
                                    <p:set>
                                      <p:cBhvr>
                                        <p:cTn id="52" dur="1" fill="hold">
                                          <p:stCondLst>
                                            <p:cond delay="0"/>
                                          </p:stCondLst>
                                        </p:cTn>
                                        <p:tgtEl>
                                          <p:spTgt spid="30"/>
                                        </p:tgtEl>
                                        <p:attrNameLst>
                                          <p:attrName>style.visibility</p:attrName>
                                        </p:attrNameLst>
                                      </p:cBhvr>
                                      <p:to>
                                        <p:strVal val="visible"/>
                                      </p:to>
                                    </p:set>
                                    <p:animEffect transition="in" filter="fade">
                                      <p:cBhvr>
                                        <p:cTn id="53" dur="2000"/>
                                        <p:tgtEl>
                                          <p:spTgt spid="30"/>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33"/>
                                        </p:tgtEl>
                                        <p:attrNameLst>
                                          <p:attrName>style.visibility</p:attrName>
                                        </p:attrNameLst>
                                      </p:cBhvr>
                                      <p:to>
                                        <p:strVal val="visible"/>
                                      </p:to>
                                    </p:set>
                                    <p:animEffect transition="in" filter="fade">
                                      <p:cBhvr>
                                        <p:cTn id="56" dur="2000"/>
                                        <p:tgtEl>
                                          <p:spTgt spid="33"/>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fade">
                                      <p:cBhvr>
                                        <p:cTn id="59" dur="2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6" grpId="0"/>
      <p:bldP spid="17" grpId="0"/>
      <p:bldP spid="28" grpId="0" animBg="1"/>
      <p:bldP spid="33" grpId="0" animBg="1"/>
      <p:bldP spid="15" grpId="0"/>
      <p:bldP spid="1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Preload Variation In Practice</a:t>
            </a:r>
            <a:endParaRPr lang="en-US" dirty="0"/>
          </a:p>
        </p:txBody>
      </p:sp>
      <p:pic>
        <p:nvPicPr>
          <p:cNvPr id="8194" name="Picture 2"/>
          <p:cNvPicPr>
            <a:picLocks noGrp="1" noChangeAspect="1" noChangeArrowheads="1"/>
          </p:cNvPicPr>
          <p:nvPr>
            <p:ph idx="1"/>
          </p:nvPr>
        </p:nvPicPr>
        <p:blipFill>
          <a:blip r:embed="rId2" cstate="print"/>
          <a:srcRect/>
          <a:stretch>
            <a:fillRect/>
          </a:stretch>
        </p:blipFill>
        <p:spPr bwMode="auto">
          <a:xfrm>
            <a:off x="977462" y="1436965"/>
            <a:ext cx="7189076" cy="5218386"/>
          </a:xfrm>
          <a:prstGeom prst="rect">
            <a:avLst/>
          </a:prstGeom>
          <a:noFill/>
          <a:ln w="9525">
            <a:noFill/>
            <a:miter lim="800000"/>
            <a:headEnd/>
            <a:tailEnd/>
          </a:ln>
          <a:effectLst/>
        </p:spPr>
      </p:pic>
      <p:sp>
        <p:nvSpPr>
          <p:cNvPr id="14" name="5-Point Star 13"/>
          <p:cNvSpPr/>
          <p:nvPr/>
        </p:nvSpPr>
        <p:spPr bwMode="auto">
          <a:xfrm>
            <a:off x="1532954" y="2501151"/>
            <a:ext cx="215153" cy="197224"/>
          </a:xfrm>
          <a:prstGeom prst="star5">
            <a:avLst/>
          </a:prstGeom>
          <a:noFill/>
          <a:ln w="28575" cap="flat" cmpd="sng" algn="ctr">
            <a:solidFill>
              <a:srgbClr val="FF0000"/>
            </a:solidFill>
            <a:prstDash val="solid"/>
            <a:round/>
            <a:headEnd type="triangl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p:txBody>
      </p:sp>
      <p:cxnSp>
        <p:nvCxnSpPr>
          <p:cNvPr id="19" name="Straight Arrow Connector 18"/>
          <p:cNvCxnSpPr/>
          <p:nvPr/>
        </p:nvCxnSpPr>
        <p:spPr bwMode="auto">
          <a:xfrm>
            <a:off x="1721212" y="2623841"/>
            <a:ext cx="5567093" cy="27751"/>
          </a:xfrm>
          <a:prstGeom prst="straightConnector1">
            <a:avLst/>
          </a:prstGeom>
          <a:solidFill>
            <a:schemeClr val="bg1"/>
          </a:solidFill>
          <a:ln w="28575" cap="flat" cmpd="sng" algn="ctr">
            <a:solidFill>
              <a:srgbClr val="FF0000"/>
            </a:solidFill>
            <a:prstDash val="solid"/>
            <a:round/>
            <a:headEnd type="none" w="med" len="med"/>
            <a:tailEnd type="arrow" w="med" len="med"/>
          </a:ln>
          <a:effectLst/>
        </p:spPr>
      </p:cxnSp>
      <p:sp>
        <p:nvSpPr>
          <p:cNvPr id="20" name="5-Point Star 19"/>
          <p:cNvSpPr/>
          <p:nvPr/>
        </p:nvSpPr>
        <p:spPr bwMode="auto">
          <a:xfrm>
            <a:off x="1532954" y="3693459"/>
            <a:ext cx="215153" cy="197224"/>
          </a:xfrm>
          <a:prstGeom prst="star5">
            <a:avLst/>
          </a:prstGeom>
          <a:noFill/>
          <a:ln w="28575" cap="flat" cmpd="sng" algn="ctr">
            <a:solidFill>
              <a:srgbClr val="0070C0"/>
            </a:solidFill>
            <a:prstDash val="solid"/>
            <a:round/>
            <a:headEnd type="triangl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p:txBody>
      </p:sp>
      <p:cxnSp>
        <p:nvCxnSpPr>
          <p:cNvPr id="21" name="Straight Arrow Connector 20"/>
          <p:cNvCxnSpPr/>
          <p:nvPr/>
        </p:nvCxnSpPr>
        <p:spPr bwMode="auto">
          <a:xfrm>
            <a:off x="1712242" y="3822609"/>
            <a:ext cx="6212558" cy="35006"/>
          </a:xfrm>
          <a:prstGeom prst="straightConnector1">
            <a:avLst/>
          </a:prstGeom>
          <a:solidFill>
            <a:schemeClr val="bg1"/>
          </a:solidFill>
          <a:ln w="28575" cap="flat" cmpd="sng" algn="ctr">
            <a:solidFill>
              <a:srgbClr val="0070C0"/>
            </a:solidFill>
            <a:prstDash val="solid"/>
            <a:round/>
            <a:headEnd type="none" w="med" len="med"/>
            <a:tailEnd type="arrow" w="med" len="med"/>
          </a:ln>
          <a:effectLst/>
        </p:spPr>
      </p:cxnSp>
      <p:sp>
        <p:nvSpPr>
          <p:cNvPr id="12" name="Oval 11"/>
          <p:cNvSpPr/>
          <p:nvPr/>
        </p:nvSpPr>
        <p:spPr bwMode="auto">
          <a:xfrm>
            <a:off x="5638800" y="3624284"/>
            <a:ext cx="840491" cy="510705"/>
          </a:xfrm>
          <a:prstGeom prst="ellipse">
            <a:avLst/>
          </a:prstGeom>
          <a:solidFill>
            <a:srgbClr val="00B050">
              <a:alpha val="40000"/>
            </a:srgbClr>
          </a:solidFill>
          <a:ln w="28575" cap="flat" cmpd="sng" algn="ctr">
            <a:solidFill>
              <a:srgbClr val="00B050"/>
            </a:solidFill>
            <a:prstDash val="solid"/>
            <a:round/>
            <a:headEnd type="triangl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p:txBody>
      </p:sp>
      <p:sp>
        <p:nvSpPr>
          <p:cNvPr id="13" name="Text Box 135"/>
          <p:cNvSpPr txBox="1">
            <a:spLocks noChangeArrowheads="1"/>
          </p:cNvSpPr>
          <p:nvPr/>
        </p:nvSpPr>
        <p:spPr bwMode="auto">
          <a:xfrm>
            <a:off x="4760258" y="1649500"/>
            <a:ext cx="4132730" cy="584775"/>
          </a:xfrm>
          <a:prstGeom prst="rect">
            <a:avLst/>
          </a:prstGeom>
          <a:solidFill>
            <a:schemeClr val="bg1"/>
          </a:solidFill>
          <a:ln w="9525">
            <a:solidFill>
              <a:schemeClr val="tx1"/>
            </a:solidFill>
            <a:miter lim="800000"/>
            <a:headEnd/>
            <a:tailEnd/>
          </a:ln>
        </p:spPr>
        <p:txBody>
          <a:bodyPr wrap="square">
            <a:spAutoFit/>
          </a:bodyPr>
          <a:lstStyle/>
          <a:p>
            <a:pPr eaLnBrk="1" hangingPunct="1"/>
            <a:r>
              <a:rPr lang="en-US" sz="1600" b="1" dirty="0" smtClean="0">
                <a:solidFill>
                  <a:srgbClr val="00B050"/>
                </a:solidFill>
                <a:latin typeface="Arial" pitchFamily="34" charset="0"/>
                <a:cs typeface="Arial" pitchFamily="34" charset="0"/>
              </a:rPr>
              <a:t>Visual estimate of region </a:t>
            </a:r>
            <a:r>
              <a:rPr lang="en-US" sz="1600" b="1" dirty="0" smtClean="0">
                <a:solidFill>
                  <a:srgbClr val="00B050"/>
                </a:solidFill>
                <a:latin typeface="Arial" pitchFamily="34" charset="0"/>
                <a:cs typeface="Arial" pitchFamily="34" charset="0"/>
              </a:rPr>
              <a:t>where nominal preloads approach target preload</a:t>
            </a:r>
            <a:endParaRPr lang="en-US" sz="1600" b="1" dirty="0">
              <a:solidFill>
                <a:srgbClr val="00B050"/>
              </a:solidFill>
              <a:latin typeface="Arial" pitchFamily="34" charset="0"/>
              <a:cs typeface="Arial" pitchFamily="34" charset="0"/>
            </a:endParaRPr>
          </a:p>
        </p:txBody>
      </p:sp>
      <p:cxnSp>
        <p:nvCxnSpPr>
          <p:cNvPr id="15" name="Straight Connector 14"/>
          <p:cNvCxnSpPr>
            <a:stCxn id="12" idx="7"/>
            <a:endCxn id="13" idx="2"/>
          </p:cNvCxnSpPr>
          <p:nvPr/>
        </p:nvCxnSpPr>
        <p:spPr bwMode="auto">
          <a:xfrm flipV="1">
            <a:off x="6356204" y="2234275"/>
            <a:ext cx="470419" cy="1464800"/>
          </a:xfrm>
          <a:prstGeom prst="line">
            <a:avLst/>
          </a:prstGeom>
          <a:solidFill>
            <a:schemeClr val="bg1"/>
          </a:solidFill>
          <a:ln w="19050" cap="flat" cmpd="sng" algn="ctr">
            <a:solidFill>
              <a:schemeClr val="tx1"/>
            </a:solidFill>
            <a:prstDash val="solid"/>
            <a:round/>
            <a:headEnd type="none" w="med" len="med"/>
            <a:tailEnd type="none" w="med" len="med"/>
          </a:ln>
          <a:effectLst/>
        </p:spPr>
      </p:cxnSp>
      <p:sp>
        <p:nvSpPr>
          <p:cNvPr id="11" name="Flowchart: Connector 10"/>
          <p:cNvSpPr/>
          <p:nvPr/>
        </p:nvSpPr>
        <p:spPr bwMode="auto">
          <a:xfrm>
            <a:off x="5123879" y="3752850"/>
            <a:ext cx="215153" cy="197224"/>
          </a:xfrm>
          <a:prstGeom prst="flowChartConnector">
            <a:avLst/>
          </a:prstGeom>
          <a:noFill/>
          <a:ln w="28575" cap="flat" cmpd="sng" algn="ctr">
            <a:solidFill>
              <a:srgbClr val="F1A00F"/>
            </a:solidFill>
            <a:prstDash val="solid"/>
            <a:round/>
            <a:headEnd type="triangl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p:txBody>
      </p:sp>
      <p:cxnSp>
        <p:nvCxnSpPr>
          <p:cNvPr id="16" name="Straight Arrow Connector 15"/>
          <p:cNvCxnSpPr/>
          <p:nvPr/>
        </p:nvCxnSpPr>
        <p:spPr bwMode="auto">
          <a:xfrm flipH="1" flipV="1">
            <a:off x="5222240" y="3901440"/>
            <a:ext cx="1270" cy="2172886"/>
          </a:xfrm>
          <a:prstGeom prst="straightConnector1">
            <a:avLst/>
          </a:prstGeom>
          <a:noFill/>
          <a:ln w="28575" cap="flat" cmpd="sng" algn="ctr">
            <a:solidFill>
              <a:srgbClr val="F1A00F"/>
            </a:solidFill>
            <a:prstDash val="solid"/>
            <a:round/>
            <a:headEnd type="arrow" w="med" len="med"/>
            <a:tailEnd type="none" w="med" len="med"/>
          </a:ln>
          <a:effectLst/>
        </p:spPr>
      </p:cxnSp>
      <p:sp>
        <p:nvSpPr>
          <p:cNvPr id="22" name="Rectangle 21"/>
          <p:cNvSpPr/>
          <p:nvPr/>
        </p:nvSpPr>
        <p:spPr bwMode="auto">
          <a:xfrm>
            <a:off x="5593970" y="5118848"/>
            <a:ext cx="3245225" cy="824748"/>
          </a:xfrm>
          <a:prstGeom prst="rect">
            <a:avLst/>
          </a:prstGeom>
          <a:solidFill>
            <a:schemeClr val="bg1"/>
          </a:solidFill>
          <a:ln w="12700" cap="flat" cmpd="sng" algn="ctr">
            <a:solidFill>
              <a:schemeClr val="tx1"/>
            </a:solidFill>
            <a:prstDash val="solid"/>
            <a:round/>
            <a:headEnd type="triangl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lang="en-US" sz="1600" b="1" dirty="0" smtClean="0">
                <a:solidFill>
                  <a:srgbClr val="AA710A"/>
                </a:solidFill>
              </a:rPr>
              <a:t>CAUTION:  preload data for statistics does not exist for all test bolts above this torque</a:t>
            </a:r>
            <a:endParaRPr kumimoji="0" lang="en-US" sz="1600" b="1" i="0" u="none" strike="noStrike" cap="none" normalizeH="0" baseline="0" dirty="0" smtClean="0">
              <a:ln>
                <a:noFill/>
              </a:ln>
              <a:solidFill>
                <a:srgbClr val="AA710A"/>
              </a:solidFill>
              <a:effectLst/>
              <a:latin typeface="Arial" charset="0"/>
            </a:endParaRPr>
          </a:p>
        </p:txBody>
      </p:sp>
      <p:cxnSp>
        <p:nvCxnSpPr>
          <p:cNvPr id="23" name="Straight Connector 22"/>
          <p:cNvCxnSpPr>
            <a:stCxn id="22" idx="1"/>
          </p:cNvCxnSpPr>
          <p:nvPr/>
        </p:nvCxnSpPr>
        <p:spPr bwMode="auto">
          <a:xfrm flipH="1">
            <a:off x="5244354" y="5531222"/>
            <a:ext cx="349616" cy="143433"/>
          </a:xfrm>
          <a:prstGeom prst="line">
            <a:avLst/>
          </a:prstGeom>
          <a:solidFill>
            <a:schemeClr val="bg1"/>
          </a:solidFill>
          <a:ln w="19050" cap="flat" cmpd="sng" algn="ctr">
            <a:solidFill>
              <a:schemeClr val="tx1"/>
            </a:solidFill>
            <a:prstDash val="solid"/>
            <a:round/>
            <a:headEnd type="none" w="med" len="med"/>
            <a:tailEnd type="none" w="med" len="med"/>
          </a:ln>
          <a:effectLst/>
        </p:spPr>
      </p:cxnSp>
      <p:sp>
        <p:nvSpPr>
          <p:cNvPr id="34" name="Rectangle 33"/>
          <p:cNvSpPr/>
          <p:nvPr/>
        </p:nvSpPr>
        <p:spPr bwMode="auto">
          <a:xfrm>
            <a:off x="6006346" y="4455460"/>
            <a:ext cx="2958359" cy="600634"/>
          </a:xfrm>
          <a:prstGeom prst="rect">
            <a:avLst/>
          </a:prstGeom>
          <a:solidFill>
            <a:schemeClr val="bg1"/>
          </a:solidFill>
          <a:ln w="12700" cap="flat" cmpd="sng" algn="ctr">
            <a:solidFill>
              <a:schemeClr val="tx1"/>
            </a:solidFill>
            <a:prstDash val="solid"/>
            <a:round/>
            <a:headEnd type="triangl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lang="en-US" sz="1600" b="1" i="1" dirty="0" smtClean="0">
                <a:solidFill>
                  <a:srgbClr val="FF0000"/>
                </a:solidFill>
              </a:rPr>
              <a:t>Tests should probably have been run to higher preload</a:t>
            </a:r>
            <a:endParaRPr kumimoji="0" lang="en-US" sz="1600" b="1" i="1" u="none" strike="noStrike" cap="none" normalizeH="0" baseline="0" dirty="0" smtClean="0">
              <a:ln>
                <a:noFill/>
              </a:ln>
              <a:solidFill>
                <a:srgbClr val="FF0000"/>
              </a:solidFill>
              <a:effectLst/>
              <a:latin typeface="Arial" charset="0"/>
            </a:endParaRPr>
          </a:p>
        </p:txBody>
      </p:sp>
      <p:cxnSp>
        <p:nvCxnSpPr>
          <p:cNvPr id="35" name="Straight Arrow Connector 34"/>
          <p:cNvCxnSpPr>
            <a:endCxn id="37" idx="2"/>
          </p:cNvCxnSpPr>
          <p:nvPr/>
        </p:nvCxnSpPr>
        <p:spPr bwMode="auto">
          <a:xfrm flipV="1">
            <a:off x="5028075" y="3375210"/>
            <a:ext cx="17374" cy="2681186"/>
          </a:xfrm>
          <a:prstGeom prst="straightConnector1">
            <a:avLst/>
          </a:prstGeom>
          <a:solidFill>
            <a:schemeClr val="bg1"/>
          </a:solidFill>
          <a:ln w="28575" cap="flat" cmpd="sng" algn="ctr">
            <a:solidFill>
              <a:schemeClr val="tx1"/>
            </a:solidFill>
            <a:prstDash val="solid"/>
            <a:round/>
            <a:headEnd type="none" w="med" len="med"/>
            <a:tailEnd type="arrow" w="med" len="med"/>
          </a:ln>
          <a:effectLst/>
        </p:spPr>
      </p:cxnSp>
      <p:sp>
        <p:nvSpPr>
          <p:cNvPr id="37" name="Text Box 135"/>
          <p:cNvSpPr txBox="1">
            <a:spLocks noChangeArrowheads="1"/>
          </p:cNvSpPr>
          <p:nvPr/>
        </p:nvSpPr>
        <p:spPr bwMode="auto">
          <a:xfrm>
            <a:off x="3940549" y="2790435"/>
            <a:ext cx="2209800" cy="584775"/>
          </a:xfrm>
          <a:prstGeom prst="rect">
            <a:avLst/>
          </a:prstGeom>
          <a:solidFill>
            <a:schemeClr val="bg1"/>
          </a:solidFill>
          <a:ln w="9525">
            <a:solidFill>
              <a:schemeClr val="tx1"/>
            </a:solidFill>
            <a:miter lim="800000"/>
            <a:headEnd/>
            <a:tailEnd/>
          </a:ln>
        </p:spPr>
        <p:txBody>
          <a:bodyPr wrap="square">
            <a:spAutoFit/>
          </a:bodyPr>
          <a:lstStyle/>
          <a:p>
            <a:pPr algn="ctr" eaLnBrk="1" hangingPunct="1"/>
            <a:r>
              <a:rPr lang="en-US" sz="1600" b="1" dirty="0" smtClean="0">
                <a:latin typeface="Arial" pitchFamily="34" charset="0"/>
                <a:cs typeface="Arial" pitchFamily="34" charset="0"/>
              </a:rPr>
              <a:t>Consider preload variation @ 75 in-lb</a:t>
            </a:r>
            <a:endParaRPr lang="en-US" sz="1600" b="1" dirty="0">
              <a:latin typeface="Arial" pitchFamily="34" charset="0"/>
              <a:cs typeface="Arial" pitchFamily="34" charset="0"/>
            </a:endParaRPr>
          </a:p>
        </p:txBody>
      </p:sp>
      <p:sp>
        <p:nvSpPr>
          <p:cNvPr id="42" name="Text Box 135"/>
          <p:cNvSpPr txBox="1">
            <a:spLocks noChangeArrowheads="1"/>
          </p:cNvSpPr>
          <p:nvPr/>
        </p:nvSpPr>
        <p:spPr bwMode="auto">
          <a:xfrm>
            <a:off x="1735202" y="2339785"/>
            <a:ext cx="2442376" cy="338554"/>
          </a:xfrm>
          <a:prstGeom prst="rect">
            <a:avLst/>
          </a:prstGeom>
          <a:noFill/>
          <a:ln w="9525">
            <a:noFill/>
            <a:miter lim="800000"/>
            <a:headEnd/>
            <a:tailEnd/>
          </a:ln>
        </p:spPr>
        <p:txBody>
          <a:bodyPr wrap="square">
            <a:spAutoFit/>
          </a:bodyPr>
          <a:lstStyle/>
          <a:p>
            <a:pPr eaLnBrk="1" hangingPunct="1"/>
            <a:r>
              <a:rPr lang="en-US" sz="1600" b="1" dirty="0" smtClean="0">
                <a:solidFill>
                  <a:srgbClr val="FF0000"/>
                </a:solidFill>
                <a:latin typeface="Arial" pitchFamily="34" charset="0"/>
                <a:cs typeface="Arial" pitchFamily="34" charset="0"/>
              </a:rPr>
              <a:t>Yield Allowable</a:t>
            </a:r>
          </a:p>
        </p:txBody>
      </p:sp>
      <p:sp>
        <p:nvSpPr>
          <p:cNvPr id="43" name="Text Box 135"/>
          <p:cNvSpPr txBox="1">
            <a:spLocks noChangeArrowheads="1"/>
          </p:cNvSpPr>
          <p:nvPr/>
        </p:nvSpPr>
        <p:spPr bwMode="auto">
          <a:xfrm>
            <a:off x="800482" y="2454985"/>
            <a:ext cx="828703" cy="338554"/>
          </a:xfrm>
          <a:prstGeom prst="rect">
            <a:avLst/>
          </a:prstGeom>
          <a:noFill/>
          <a:ln w="9525">
            <a:noFill/>
            <a:miter lim="800000"/>
            <a:headEnd/>
            <a:tailEnd/>
          </a:ln>
        </p:spPr>
        <p:txBody>
          <a:bodyPr wrap="square">
            <a:spAutoFit/>
          </a:bodyPr>
          <a:lstStyle/>
          <a:p>
            <a:pPr eaLnBrk="1" hangingPunct="1"/>
            <a:r>
              <a:rPr lang="en-US" sz="1600" b="1" i="1" dirty="0" smtClean="0">
                <a:solidFill>
                  <a:srgbClr val="FF0000"/>
                </a:solidFill>
                <a:latin typeface="Arial" pitchFamily="34" charset="0"/>
                <a:cs typeface="Arial" pitchFamily="34" charset="0"/>
              </a:rPr>
              <a:t>P</a:t>
            </a:r>
            <a:r>
              <a:rPr lang="en-US" sz="1600" b="1" i="1" baseline="-25000" dirty="0" smtClean="0">
                <a:solidFill>
                  <a:srgbClr val="FF0000"/>
                </a:solidFill>
                <a:latin typeface="Arial" pitchFamily="34" charset="0"/>
                <a:cs typeface="Arial" pitchFamily="34" charset="0"/>
              </a:rPr>
              <a:t>ty-allow</a:t>
            </a:r>
          </a:p>
        </p:txBody>
      </p:sp>
      <p:sp>
        <p:nvSpPr>
          <p:cNvPr id="44" name="Text Box 135"/>
          <p:cNvSpPr txBox="1">
            <a:spLocks noChangeArrowheads="1"/>
          </p:cNvSpPr>
          <p:nvPr/>
        </p:nvSpPr>
        <p:spPr bwMode="auto">
          <a:xfrm>
            <a:off x="1516274" y="3493696"/>
            <a:ext cx="2735392" cy="661720"/>
          </a:xfrm>
          <a:prstGeom prst="rect">
            <a:avLst/>
          </a:prstGeom>
          <a:noFill/>
          <a:ln w="9525">
            <a:noFill/>
            <a:miter lim="800000"/>
            <a:headEnd/>
            <a:tailEnd/>
          </a:ln>
        </p:spPr>
        <p:txBody>
          <a:bodyPr wrap="square">
            <a:spAutoFit/>
          </a:bodyPr>
          <a:lstStyle/>
          <a:p>
            <a:pPr algn="ctr" eaLnBrk="1" hangingPunct="1">
              <a:spcAft>
                <a:spcPts val="600"/>
              </a:spcAft>
            </a:pPr>
            <a:r>
              <a:rPr lang="en-US" sz="1600" b="1" dirty="0" smtClean="0">
                <a:solidFill>
                  <a:srgbClr val="0070C0"/>
                </a:solidFill>
                <a:latin typeface="Arial" pitchFamily="34" charset="0"/>
                <a:cs typeface="Arial" pitchFamily="34" charset="0"/>
              </a:rPr>
              <a:t>Target Nominal Preload</a:t>
            </a:r>
          </a:p>
          <a:p>
            <a:pPr algn="ctr" eaLnBrk="1" hangingPunct="1">
              <a:spcAft>
                <a:spcPts val="600"/>
              </a:spcAft>
            </a:pPr>
            <a:r>
              <a:rPr lang="en-US" sz="1600" b="1" dirty="0" smtClean="0">
                <a:solidFill>
                  <a:srgbClr val="0070C0"/>
                </a:solidFill>
                <a:latin typeface="Arial" pitchFamily="34" charset="0"/>
                <a:cs typeface="Arial" pitchFamily="34" charset="0"/>
              </a:rPr>
              <a:t>e.g., (0.65) x (</a:t>
            </a:r>
            <a:r>
              <a:rPr lang="en-US" sz="1600" b="1" i="1" dirty="0" smtClean="0">
                <a:solidFill>
                  <a:srgbClr val="0070C0"/>
                </a:solidFill>
                <a:latin typeface="Arial" pitchFamily="34" charset="0"/>
                <a:cs typeface="Arial" pitchFamily="34" charset="0"/>
              </a:rPr>
              <a:t>P</a:t>
            </a:r>
            <a:r>
              <a:rPr lang="en-US" sz="1600" b="1" i="1" baseline="-25000" dirty="0" smtClean="0">
                <a:solidFill>
                  <a:srgbClr val="0070C0"/>
                </a:solidFill>
                <a:latin typeface="Arial" pitchFamily="34" charset="0"/>
                <a:cs typeface="Arial" pitchFamily="34" charset="0"/>
              </a:rPr>
              <a:t>ty-allow</a:t>
            </a:r>
            <a:r>
              <a:rPr lang="en-US" sz="1600" b="1" dirty="0" smtClean="0">
                <a:solidFill>
                  <a:srgbClr val="0070C0"/>
                </a:solidFill>
                <a:latin typeface="Arial" pitchFamily="34" charset="0"/>
                <a:cs typeface="Arial" pitchFamily="34" charset="0"/>
              </a:rPr>
              <a:t>)</a:t>
            </a:r>
            <a:endParaRPr lang="en-US" sz="1600" b="1" dirty="0">
              <a:solidFill>
                <a:srgbClr val="0070C0"/>
              </a:solidFill>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additive="base">
                                        <p:cTn id="7" dur="1000" fill="hold"/>
                                        <p:tgtEl>
                                          <p:spTgt spid="43"/>
                                        </p:tgtEl>
                                        <p:attrNameLst>
                                          <p:attrName>ppt_x</p:attrName>
                                        </p:attrNameLst>
                                      </p:cBhvr>
                                      <p:tavLst>
                                        <p:tav tm="0">
                                          <p:val>
                                            <p:strVal val="#ppt_x"/>
                                          </p:val>
                                        </p:tav>
                                        <p:tav tm="100000">
                                          <p:val>
                                            <p:strVal val="#ppt_x"/>
                                          </p:val>
                                        </p:tav>
                                      </p:tavLst>
                                    </p:anim>
                                    <p:anim calcmode="lin" valueType="num">
                                      <p:cBhvr additive="base">
                                        <p:cTn id="8" dur="1000" fill="hold"/>
                                        <p:tgtEl>
                                          <p:spTgt spid="43"/>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1000" fill="hold"/>
                                        <p:tgtEl>
                                          <p:spTgt spid="14"/>
                                        </p:tgtEl>
                                        <p:attrNameLst>
                                          <p:attrName>ppt_x</p:attrName>
                                        </p:attrNameLst>
                                      </p:cBhvr>
                                      <p:tavLst>
                                        <p:tav tm="0">
                                          <p:val>
                                            <p:strVal val="#ppt_x"/>
                                          </p:val>
                                        </p:tav>
                                        <p:tav tm="100000">
                                          <p:val>
                                            <p:strVal val="#ppt_x"/>
                                          </p:val>
                                        </p:tav>
                                      </p:tavLst>
                                    </p:anim>
                                    <p:anim calcmode="lin" valueType="num">
                                      <p:cBhvr additive="base">
                                        <p:cTn id="12" dur="1000" fill="hold"/>
                                        <p:tgtEl>
                                          <p:spTgt spid="14"/>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 presetClass="entr" presetSubtype="8" fill="hold" nodeType="afterEffect">
                                  <p:stCondLst>
                                    <p:cond delay="0"/>
                                  </p:stCondLst>
                                  <p:childTnLst>
                                    <p:set>
                                      <p:cBhvr>
                                        <p:cTn id="15" dur="1" fill="hold">
                                          <p:stCondLst>
                                            <p:cond delay="0"/>
                                          </p:stCondLst>
                                        </p:cTn>
                                        <p:tgtEl>
                                          <p:spTgt spid="19"/>
                                        </p:tgtEl>
                                        <p:attrNameLst>
                                          <p:attrName>style.visibility</p:attrName>
                                        </p:attrNameLst>
                                      </p:cBhvr>
                                      <p:to>
                                        <p:strVal val="visible"/>
                                      </p:to>
                                    </p:set>
                                    <p:anim calcmode="lin" valueType="num">
                                      <p:cBhvr additive="base">
                                        <p:cTn id="16" dur="1000" fill="hold"/>
                                        <p:tgtEl>
                                          <p:spTgt spid="19"/>
                                        </p:tgtEl>
                                        <p:attrNameLst>
                                          <p:attrName>ppt_x</p:attrName>
                                        </p:attrNameLst>
                                      </p:cBhvr>
                                      <p:tavLst>
                                        <p:tav tm="0">
                                          <p:val>
                                            <p:strVal val="0-#ppt_w/2"/>
                                          </p:val>
                                        </p:tav>
                                        <p:tav tm="100000">
                                          <p:val>
                                            <p:strVal val="#ppt_x"/>
                                          </p:val>
                                        </p:tav>
                                      </p:tavLst>
                                    </p:anim>
                                    <p:anim calcmode="lin" valueType="num">
                                      <p:cBhvr additive="base">
                                        <p:cTn id="17" dur="1000" fill="hold"/>
                                        <p:tgtEl>
                                          <p:spTgt spid="19"/>
                                        </p:tgtEl>
                                        <p:attrNameLst>
                                          <p:attrName>ppt_y</p:attrName>
                                        </p:attrNameLst>
                                      </p:cBhvr>
                                      <p:tavLst>
                                        <p:tav tm="0">
                                          <p:val>
                                            <p:strVal val="#ppt_y"/>
                                          </p:val>
                                        </p:tav>
                                        <p:tav tm="100000">
                                          <p:val>
                                            <p:strVal val="#ppt_y"/>
                                          </p:val>
                                        </p:tav>
                                      </p:tavLst>
                                    </p:anim>
                                  </p:childTnLst>
                                </p:cTn>
                              </p:par>
                              <p:par>
                                <p:cTn id="18" presetID="2" presetClass="entr" presetSubtype="8" fill="hold" grpId="0" nodeType="withEffect">
                                  <p:stCondLst>
                                    <p:cond delay="0"/>
                                  </p:stCondLst>
                                  <p:childTnLst>
                                    <p:set>
                                      <p:cBhvr>
                                        <p:cTn id="19" dur="1" fill="hold">
                                          <p:stCondLst>
                                            <p:cond delay="0"/>
                                          </p:stCondLst>
                                        </p:cTn>
                                        <p:tgtEl>
                                          <p:spTgt spid="42"/>
                                        </p:tgtEl>
                                        <p:attrNameLst>
                                          <p:attrName>style.visibility</p:attrName>
                                        </p:attrNameLst>
                                      </p:cBhvr>
                                      <p:to>
                                        <p:strVal val="visible"/>
                                      </p:to>
                                    </p:set>
                                    <p:anim calcmode="lin" valueType="num">
                                      <p:cBhvr additive="base">
                                        <p:cTn id="20" dur="1000" fill="hold"/>
                                        <p:tgtEl>
                                          <p:spTgt spid="42"/>
                                        </p:tgtEl>
                                        <p:attrNameLst>
                                          <p:attrName>ppt_x</p:attrName>
                                        </p:attrNameLst>
                                      </p:cBhvr>
                                      <p:tavLst>
                                        <p:tav tm="0">
                                          <p:val>
                                            <p:strVal val="0-#ppt_w/2"/>
                                          </p:val>
                                        </p:tav>
                                        <p:tav tm="100000">
                                          <p:val>
                                            <p:strVal val="#ppt_x"/>
                                          </p:val>
                                        </p:tav>
                                      </p:tavLst>
                                    </p:anim>
                                    <p:anim calcmode="lin" valueType="num">
                                      <p:cBhvr additive="base">
                                        <p:cTn id="21" dur="1000" fill="hold"/>
                                        <p:tgtEl>
                                          <p:spTgt spid="42"/>
                                        </p:tgtEl>
                                        <p:attrNameLst>
                                          <p:attrName>ppt_y</p:attrName>
                                        </p:attrNameLst>
                                      </p:cBhvr>
                                      <p:tavLst>
                                        <p:tav tm="0">
                                          <p:val>
                                            <p:strVal val="#ppt_y"/>
                                          </p:val>
                                        </p:tav>
                                        <p:tav tm="100000">
                                          <p:val>
                                            <p:strVal val="#ppt_y"/>
                                          </p:val>
                                        </p:tav>
                                      </p:tavLst>
                                    </p:anim>
                                  </p:childTnLst>
                                </p:cTn>
                              </p:par>
                            </p:childTnLst>
                          </p:cTn>
                        </p:par>
                        <p:par>
                          <p:cTn id="22" fill="hold">
                            <p:stCondLst>
                              <p:cond delay="2000"/>
                            </p:stCondLst>
                            <p:childTnLst>
                              <p:par>
                                <p:cTn id="23" presetID="2" presetClass="entr" presetSubtype="4" fill="hold" grpId="0" nodeType="after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1000" fill="hold"/>
                                        <p:tgtEl>
                                          <p:spTgt spid="20"/>
                                        </p:tgtEl>
                                        <p:attrNameLst>
                                          <p:attrName>ppt_x</p:attrName>
                                        </p:attrNameLst>
                                      </p:cBhvr>
                                      <p:tavLst>
                                        <p:tav tm="0">
                                          <p:val>
                                            <p:strVal val="#ppt_x"/>
                                          </p:val>
                                        </p:tav>
                                        <p:tav tm="100000">
                                          <p:val>
                                            <p:strVal val="#ppt_x"/>
                                          </p:val>
                                        </p:tav>
                                      </p:tavLst>
                                    </p:anim>
                                    <p:anim calcmode="lin" valueType="num">
                                      <p:cBhvr additive="base">
                                        <p:cTn id="26" dur="1000" fill="hold"/>
                                        <p:tgtEl>
                                          <p:spTgt spid="20"/>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44"/>
                                        </p:tgtEl>
                                        <p:attrNameLst>
                                          <p:attrName>style.visibility</p:attrName>
                                        </p:attrNameLst>
                                      </p:cBhvr>
                                      <p:to>
                                        <p:strVal val="visible"/>
                                      </p:to>
                                    </p:set>
                                    <p:anim calcmode="lin" valueType="num">
                                      <p:cBhvr additive="base">
                                        <p:cTn id="29" dur="1000" fill="hold"/>
                                        <p:tgtEl>
                                          <p:spTgt spid="44"/>
                                        </p:tgtEl>
                                        <p:attrNameLst>
                                          <p:attrName>ppt_x</p:attrName>
                                        </p:attrNameLst>
                                      </p:cBhvr>
                                      <p:tavLst>
                                        <p:tav tm="0">
                                          <p:val>
                                            <p:strVal val="#ppt_x"/>
                                          </p:val>
                                        </p:tav>
                                        <p:tav tm="100000">
                                          <p:val>
                                            <p:strVal val="#ppt_x"/>
                                          </p:val>
                                        </p:tav>
                                      </p:tavLst>
                                    </p:anim>
                                    <p:anim calcmode="lin" valueType="num">
                                      <p:cBhvr additive="base">
                                        <p:cTn id="30" dur="1000" fill="hold"/>
                                        <p:tgtEl>
                                          <p:spTgt spid="44"/>
                                        </p:tgtEl>
                                        <p:attrNameLst>
                                          <p:attrName>ppt_y</p:attrName>
                                        </p:attrNameLst>
                                      </p:cBhvr>
                                      <p:tavLst>
                                        <p:tav tm="0">
                                          <p:val>
                                            <p:strVal val="1+#ppt_h/2"/>
                                          </p:val>
                                        </p:tav>
                                        <p:tav tm="100000">
                                          <p:val>
                                            <p:strVal val="#ppt_y"/>
                                          </p:val>
                                        </p:tav>
                                      </p:tavLst>
                                    </p:anim>
                                  </p:childTnLst>
                                </p:cTn>
                              </p:par>
                            </p:childTnLst>
                          </p:cTn>
                        </p:par>
                        <p:par>
                          <p:cTn id="31" fill="hold">
                            <p:stCondLst>
                              <p:cond delay="3000"/>
                            </p:stCondLst>
                            <p:childTnLst>
                              <p:par>
                                <p:cTn id="32" presetID="2" presetClass="entr" presetSubtype="8" fill="hold" nodeType="afterEffect">
                                  <p:stCondLst>
                                    <p:cond delay="0"/>
                                  </p:stCondLst>
                                  <p:childTnLst>
                                    <p:set>
                                      <p:cBhvr>
                                        <p:cTn id="33" dur="1" fill="hold">
                                          <p:stCondLst>
                                            <p:cond delay="0"/>
                                          </p:stCondLst>
                                        </p:cTn>
                                        <p:tgtEl>
                                          <p:spTgt spid="21"/>
                                        </p:tgtEl>
                                        <p:attrNameLst>
                                          <p:attrName>style.visibility</p:attrName>
                                        </p:attrNameLst>
                                      </p:cBhvr>
                                      <p:to>
                                        <p:strVal val="visible"/>
                                      </p:to>
                                    </p:set>
                                    <p:anim calcmode="lin" valueType="num">
                                      <p:cBhvr additive="base">
                                        <p:cTn id="34" dur="1000" fill="hold"/>
                                        <p:tgtEl>
                                          <p:spTgt spid="21"/>
                                        </p:tgtEl>
                                        <p:attrNameLst>
                                          <p:attrName>ppt_x</p:attrName>
                                        </p:attrNameLst>
                                      </p:cBhvr>
                                      <p:tavLst>
                                        <p:tav tm="0">
                                          <p:val>
                                            <p:strVal val="0-#ppt_w/2"/>
                                          </p:val>
                                        </p:tav>
                                        <p:tav tm="100000">
                                          <p:val>
                                            <p:strVal val="#ppt_x"/>
                                          </p:val>
                                        </p:tav>
                                      </p:tavLst>
                                    </p:anim>
                                    <p:anim calcmode="lin" valueType="num">
                                      <p:cBhvr additive="base">
                                        <p:cTn id="35" dur="1000" fill="hold"/>
                                        <p:tgtEl>
                                          <p:spTgt spid="21"/>
                                        </p:tgtEl>
                                        <p:attrNameLst>
                                          <p:attrName>ppt_y</p:attrName>
                                        </p:attrNameLst>
                                      </p:cBhvr>
                                      <p:tavLst>
                                        <p:tav tm="0">
                                          <p:val>
                                            <p:strVal val="#ppt_y"/>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3" presetClass="entr" presetSubtype="10" fill="hold" grpId="0" nodeType="click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blinds(horizontal)">
                                      <p:cBhvr>
                                        <p:cTn id="40" dur="500"/>
                                        <p:tgtEl>
                                          <p:spTgt spid="12"/>
                                        </p:tgtEl>
                                      </p:cBhvr>
                                    </p:animEffect>
                                  </p:childTnLst>
                                </p:cTn>
                              </p:par>
                              <p:par>
                                <p:cTn id="41" presetID="3" presetClass="entr" presetSubtype="10"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blinds(horizontal)">
                                      <p:cBhvr>
                                        <p:cTn id="43" dur="500"/>
                                        <p:tgtEl>
                                          <p:spTgt spid="15"/>
                                        </p:tgtEl>
                                      </p:cBhvr>
                                    </p:animEffect>
                                  </p:childTnLst>
                                </p:cTn>
                              </p:par>
                              <p:par>
                                <p:cTn id="44" presetID="3" presetClass="entr" presetSubtype="10"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blinds(horizontal)">
                                      <p:cBhvr>
                                        <p:cTn id="46" dur="500"/>
                                        <p:tgtEl>
                                          <p:spTgt spid="13"/>
                                        </p:tgtEl>
                                      </p:cBhvr>
                                    </p:animEffect>
                                  </p:childTnLst>
                                </p:cTn>
                              </p:par>
                            </p:childTnLst>
                          </p:cTn>
                        </p:par>
                      </p:childTnLst>
                    </p:cTn>
                  </p:par>
                  <p:par>
                    <p:cTn id="47" fill="hold">
                      <p:stCondLst>
                        <p:cond delay="indefinite"/>
                      </p:stCondLst>
                      <p:childTnLst>
                        <p:par>
                          <p:cTn id="48" fill="hold">
                            <p:stCondLst>
                              <p:cond delay="0"/>
                            </p:stCondLst>
                            <p:childTnLst>
                              <p:par>
                                <p:cTn id="49" presetID="2" presetClass="entr" presetSubtype="8" fill="hold" grpId="0" nodeType="click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1000" fill="hold"/>
                                        <p:tgtEl>
                                          <p:spTgt spid="11"/>
                                        </p:tgtEl>
                                        <p:attrNameLst>
                                          <p:attrName>ppt_x</p:attrName>
                                        </p:attrNameLst>
                                      </p:cBhvr>
                                      <p:tavLst>
                                        <p:tav tm="0">
                                          <p:val>
                                            <p:strVal val="0-#ppt_w/2"/>
                                          </p:val>
                                        </p:tav>
                                        <p:tav tm="100000">
                                          <p:val>
                                            <p:strVal val="#ppt_x"/>
                                          </p:val>
                                        </p:tav>
                                      </p:tavLst>
                                    </p:anim>
                                    <p:anim calcmode="lin" valueType="num">
                                      <p:cBhvr additive="base">
                                        <p:cTn id="52" dur="1000" fill="hold"/>
                                        <p:tgtEl>
                                          <p:spTgt spid="11"/>
                                        </p:tgtEl>
                                        <p:attrNameLst>
                                          <p:attrName>ppt_y</p:attrName>
                                        </p:attrNameLst>
                                      </p:cBhvr>
                                      <p:tavLst>
                                        <p:tav tm="0">
                                          <p:val>
                                            <p:strVal val="#ppt_y"/>
                                          </p:val>
                                        </p:tav>
                                        <p:tav tm="100000">
                                          <p:val>
                                            <p:strVal val="#ppt_y"/>
                                          </p:val>
                                        </p:tav>
                                      </p:tavLst>
                                    </p:anim>
                                  </p:childTnLst>
                                </p:cTn>
                              </p:par>
                            </p:childTnLst>
                          </p:cTn>
                        </p:par>
                        <p:par>
                          <p:cTn id="53" fill="hold">
                            <p:stCondLst>
                              <p:cond delay="1000"/>
                            </p:stCondLst>
                            <p:childTnLst>
                              <p:par>
                                <p:cTn id="54" presetID="2" presetClass="entr" presetSubtype="1" fill="hold" nodeType="afterEffect">
                                  <p:stCondLst>
                                    <p:cond delay="0"/>
                                  </p:stCondLst>
                                  <p:childTnLst>
                                    <p:set>
                                      <p:cBhvr>
                                        <p:cTn id="55" dur="1" fill="hold">
                                          <p:stCondLst>
                                            <p:cond delay="0"/>
                                          </p:stCondLst>
                                        </p:cTn>
                                        <p:tgtEl>
                                          <p:spTgt spid="16"/>
                                        </p:tgtEl>
                                        <p:attrNameLst>
                                          <p:attrName>style.visibility</p:attrName>
                                        </p:attrNameLst>
                                      </p:cBhvr>
                                      <p:to>
                                        <p:strVal val="visible"/>
                                      </p:to>
                                    </p:set>
                                    <p:anim calcmode="lin" valueType="num">
                                      <p:cBhvr additive="base">
                                        <p:cTn id="56" dur="1000" fill="hold"/>
                                        <p:tgtEl>
                                          <p:spTgt spid="16"/>
                                        </p:tgtEl>
                                        <p:attrNameLst>
                                          <p:attrName>ppt_x</p:attrName>
                                        </p:attrNameLst>
                                      </p:cBhvr>
                                      <p:tavLst>
                                        <p:tav tm="0">
                                          <p:val>
                                            <p:strVal val="#ppt_x"/>
                                          </p:val>
                                        </p:tav>
                                        <p:tav tm="100000">
                                          <p:val>
                                            <p:strVal val="#ppt_x"/>
                                          </p:val>
                                        </p:tav>
                                      </p:tavLst>
                                    </p:anim>
                                    <p:anim calcmode="lin" valueType="num">
                                      <p:cBhvr additive="base">
                                        <p:cTn id="57" dur="1000" fill="hold"/>
                                        <p:tgtEl>
                                          <p:spTgt spid="16"/>
                                        </p:tgtEl>
                                        <p:attrNameLst>
                                          <p:attrName>ppt_y</p:attrName>
                                        </p:attrNameLst>
                                      </p:cBhvr>
                                      <p:tavLst>
                                        <p:tav tm="0">
                                          <p:val>
                                            <p:strVal val="0-#ppt_h/2"/>
                                          </p:val>
                                        </p:tav>
                                        <p:tav tm="100000">
                                          <p:val>
                                            <p:strVal val="#ppt_y"/>
                                          </p:val>
                                        </p:tav>
                                      </p:tavLst>
                                    </p:anim>
                                  </p:childTnLst>
                                </p:cTn>
                              </p:par>
                            </p:childTnLst>
                          </p:cTn>
                        </p:par>
                        <p:par>
                          <p:cTn id="58" fill="hold">
                            <p:stCondLst>
                              <p:cond delay="2000"/>
                            </p:stCondLst>
                            <p:childTnLst>
                              <p:par>
                                <p:cTn id="59" presetID="5" presetClass="entr" presetSubtype="10" fill="hold" nodeType="afterEffect">
                                  <p:stCondLst>
                                    <p:cond delay="0"/>
                                  </p:stCondLst>
                                  <p:childTnLst>
                                    <p:set>
                                      <p:cBhvr>
                                        <p:cTn id="60" dur="1" fill="hold">
                                          <p:stCondLst>
                                            <p:cond delay="0"/>
                                          </p:stCondLst>
                                        </p:cTn>
                                        <p:tgtEl>
                                          <p:spTgt spid="23"/>
                                        </p:tgtEl>
                                        <p:attrNameLst>
                                          <p:attrName>style.visibility</p:attrName>
                                        </p:attrNameLst>
                                      </p:cBhvr>
                                      <p:to>
                                        <p:strVal val="visible"/>
                                      </p:to>
                                    </p:set>
                                    <p:animEffect transition="in" filter="checkerboard(across)">
                                      <p:cBhvr>
                                        <p:cTn id="61" dur="500"/>
                                        <p:tgtEl>
                                          <p:spTgt spid="23"/>
                                        </p:tgtEl>
                                      </p:cBhvr>
                                    </p:animEffect>
                                  </p:childTnLst>
                                </p:cTn>
                              </p:par>
                              <p:par>
                                <p:cTn id="62" presetID="5" presetClass="entr" presetSubtype="10" fill="hold" grpId="0" nodeType="withEffect">
                                  <p:stCondLst>
                                    <p:cond delay="0"/>
                                  </p:stCondLst>
                                  <p:childTnLst>
                                    <p:set>
                                      <p:cBhvr>
                                        <p:cTn id="63" dur="1" fill="hold">
                                          <p:stCondLst>
                                            <p:cond delay="0"/>
                                          </p:stCondLst>
                                        </p:cTn>
                                        <p:tgtEl>
                                          <p:spTgt spid="22"/>
                                        </p:tgtEl>
                                        <p:attrNameLst>
                                          <p:attrName>style.visibility</p:attrName>
                                        </p:attrNameLst>
                                      </p:cBhvr>
                                      <p:to>
                                        <p:strVal val="visible"/>
                                      </p:to>
                                    </p:set>
                                    <p:animEffect transition="in" filter="checkerboard(across)">
                                      <p:cBhvr>
                                        <p:cTn id="64" dur="500"/>
                                        <p:tgtEl>
                                          <p:spTgt spid="22"/>
                                        </p:tgtEl>
                                      </p:cBhvr>
                                    </p:animEffect>
                                  </p:childTnLst>
                                </p:cTn>
                              </p:par>
                            </p:childTnLst>
                          </p:cTn>
                        </p:par>
                        <p:par>
                          <p:cTn id="65" fill="hold">
                            <p:stCondLst>
                              <p:cond delay="2500"/>
                            </p:stCondLst>
                            <p:childTnLst>
                              <p:par>
                                <p:cTn id="66" presetID="3" presetClass="entr" presetSubtype="10" fill="hold" grpId="0" nodeType="afterEffect">
                                  <p:stCondLst>
                                    <p:cond delay="0"/>
                                  </p:stCondLst>
                                  <p:childTnLst>
                                    <p:set>
                                      <p:cBhvr>
                                        <p:cTn id="67" dur="1" fill="hold">
                                          <p:stCondLst>
                                            <p:cond delay="0"/>
                                          </p:stCondLst>
                                        </p:cTn>
                                        <p:tgtEl>
                                          <p:spTgt spid="34"/>
                                        </p:tgtEl>
                                        <p:attrNameLst>
                                          <p:attrName>style.visibility</p:attrName>
                                        </p:attrNameLst>
                                      </p:cBhvr>
                                      <p:to>
                                        <p:strVal val="visible"/>
                                      </p:to>
                                    </p:set>
                                    <p:animEffect transition="in" filter="blinds(horizontal)">
                                      <p:cBhvr>
                                        <p:cTn id="68" dur="500"/>
                                        <p:tgtEl>
                                          <p:spTgt spid="34"/>
                                        </p:tgtEl>
                                      </p:cBhvr>
                                    </p:animEffect>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37"/>
                                        </p:tgtEl>
                                        <p:attrNameLst>
                                          <p:attrName>style.visibility</p:attrName>
                                        </p:attrNameLst>
                                      </p:cBhvr>
                                      <p:to>
                                        <p:strVal val="visible"/>
                                      </p:to>
                                    </p:set>
                                    <p:anim calcmode="lin" valueType="num">
                                      <p:cBhvr additive="base">
                                        <p:cTn id="73" dur="1000" fill="hold"/>
                                        <p:tgtEl>
                                          <p:spTgt spid="37"/>
                                        </p:tgtEl>
                                        <p:attrNameLst>
                                          <p:attrName>ppt_x</p:attrName>
                                        </p:attrNameLst>
                                      </p:cBhvr>
                                      <p:tavLst>
                                        <p:tav tm="0">
                                          <p:val>
                                            <p:strVal val="#ppt_x"/>
                                          </p:val>
                                        </p:tav>
                                        <p:tav tm="100000">
                                          <p:val>
                                            <p:strVal val="#ppt_x"/>
                                          </p:val>
                                        </p:tav>
                                      </p:tavLst>
                                    </p:anim>
                                    <p:anim calcmode="lin" valueType="num">
                                      <p:cBhvr additive="base">
                                        <p:cTn id="74" dur="1000" fill="hold"/>
                                        <p:tgtEl>
                                          <p:spTgt spid="37"/>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35"/>
                                        </p:tgtEl>
                                        <p:attrNameLst>
                                          <p:attrName>style.visibility</p:attrName>
                                        </p:attrNameLst>
                                      </p:cBhvr>
                                      <p:to>
                                        <p:strVal val="visible"/>
                                      </p:to>
                                    </p:set>
                                    <p:anim calcmode="lin" valueType="num">
                                      <p:cBhvr additive="base">
                                        <p:cTn id="77" dur="1000" fill="hold"/>
                                        <p:tgtEl>
                                          <p:spTgt spid="35"/>
                                        </p:tgtEl>
                                        <p:attrNameLst>
                                          <p:attrName>ppt_x</p:attrName>
                                        </p:attrNameLst>
                                      </p:cBhvr>
                                      <p:tavLst>
                                        <p:tav tm="0">
                                          <p:val>
                                            <p:strVal val="#ppt_x"/>
                                          </p:val>
                                        </p:tav>
                                        <p:tav tm="100000">
                                          <p:val>
                                            <p:strVal val="#ppt_x"/>
                                          </p:val>
                                        </p:tav>
                                      </p:tavLst>
                                    </p:anim>
                                    <p:anim calcmode="lin" valueType="num">
                                      <p:cBhvr additive="base">
                                        <p:cTn id="78" dur="1000" fill="hold"/>
                                        <p:tgtEl>
                                          <p:spTgt spid="3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20" grpId="0" animBg="1"/>
      <p:bldP spid="12" grpId="0" animBg="1"/>
      <p:bldP spid="13" grpId="0" animBg="1"/>
      <p:bldP spid="11" grpId="0" animBg="1"/>
      <p:bldP spid="22" grpId="0" animBg="1"/>
      <p:bldP spid="34" grpId="0" animBg="1"/>
      <p:bldP spid="37" grpId="0" animBg="1"/>
      <p:bldP spid="42" grpId="0"/>
      <p:bldP spid="43" grpId="0"/>
      <p:bldP spid="4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smtClean="0"/>
              <a:t>90/95 Tolerance Interval for Preload Variation @ 75 in-lb</a:t>
            </a:r>
            <a:endParaRPr lang="en-US" dirty="0"/>
          </a:p>
        </p:txBody>
      </p:sp>
      <p:sp>
        <p:nvSpPr>
          <p:cNvPr id="8" name="Rectangle 7"/>
          <p:cNvSpPr/>
          <p:nvPr/>
        </p:nvSpPr>
        <p:spPr>
          <a:xfrm>
            <a:off x="104369" y="2337042"/>
            <a:ext cx="4422796" cy="646331"/>
          </a:xfrm>
          <a:prstGeom prst="rect">
            <a:avLst/>
          </a:prstGeom>
        </p:spPr>
        <p:txBody>
          <a:bodyPr wrap="square">
            <a:spAutoFit/>
          </a:bodyPr>
          <a:lstStyle/>
          <a:p>
            <a:pPr marL="860425" indent="-860425"/>
            <a:r>
              <a:rPr lang="en-US" sz="1800" i="1" dirty="0" err="1" smtClean="0">
                <a:latin typeface="Arial" pitchFamily="34" charset="0"/>
                <a:cs typeface="Arial" pitchFamily="34" charset="0"/>
              </a:rPr>
              <a:t>P</a:t>
            </a:r>
            <a:r>
              <a:rPr lang="en-US" sz="1800" i="1" baseline="-25000" dirty="0" err="1" smtClean="0">
                <a:latin typeface="Arial" pitchFamily="34" charset="0"/>
                <a:cs typeface="Arial" pitchFamily="34" charset="0"/>
              </a:rPr>
              <a:t>pi</a:t>
            </a:r>
            <a:r>
              <a:rPr lang="en-US" sz="1800" i="1" baseline="-25000" dirty="0" smtClean="0">
                <a:latin typeface="Arial" pitchFamily="34" charset="0"/>
                <a:cs typeface="Arial" pitchFamily="34" charset="0"/>
              </a:rPr>
              <a:t>-nom</a:t>
            </a:r>
            <a:r>
              <a:rPr lang="en-US" sz="1800" i="1" dirty="0" smtClean="0">
                <a:latin typeface="Arial" pitchFamily="34" charset="0"/>
                <a:cs typeface="Arial" pitchFamily="34" charset="0"/>
              </a:rPr>
              <a:t> </a:t>
            </a:r>
            <a:r>
              <a:rPr lang="en-US" sz="1800" dirty="0" smtClean="0">
                <a:latin typeface="Arial" pitchFamily="34" charset="0"/>
                <a:cs typeface="Arial" pitchFamily="34" charset="0"/>
              </a:rPr>
              <a:t>= mean preload at 75 in-lb from the 18 torque-tension curves</a:t>
            </a:r>
            <a:endParaRPr lang="en-US" sz="1800" dirty="0"/>
          </a:p>
        </p:txBody>
      </p:sp>
      <p:sp>
        <p:nvSpPr>
          <p:cNvPr id="9" name="Rectangle 8"/>
          <p:cNvSpPr/>
          <p:nvPr/>
        </p:nvSpPr>
        <p:spPr>
          <a:xfrm>
            <a:off x="104369" y="3245249"/>
            <a:ext cx="3400821" cy="923330"/>
          </a:xfrm>
          <a:prstGeom prst="rect">
            <a:avLst/>
          </a:prstGeom>
        </p:spPr>
        <p:txBody>
          <a:bodyPr wrap="square">
            <a:spAutoFit/>
          </a:bodyPr>
          <a:lstStyle/>
          <a:p>
            <a:pPr marL="511175" indent="-511175"/>
            <a:r>
              <a:rPr lang="el-GR" sz="1800" i="1" dirty="0" smtClean="0">
                <a:latin typeface="Arial"/>
                <a:cs typeface="Arial"/>
              </a:rPr>
              <a:t>σ</a:t>
            </a:r>
            <a:r>
              <a:rPr lang="en-US" sz="1800" i="1" baseline="-25000" dirty="0" smtClean="0">
                <a:latin typeface="Arial" pitchFamily="34" charset="0"/>
                <a:cs typeface="Arial" pitchFamily="34" charset="0"/>
              </a:rPr>
              <a:t>pi</a:t>
            </a:r>
            <a:r>
              <a:rPr lang="en-US" sz="1800" i="1" dirty="0" smtClean="0">
                <a:latin typeface="Arial" pitchFamily="34" charset="0"/>
                <a:cs typeface="Arial" pitchFamily="34" charset="0"/>
              </a:rPr>
              <a:t> </a:t>
            </a:r>
            <a:r>
              <a:rPr lang="en-US" sz="1800" dirty="0" smtClean="0">
                <a:latin typeface="Arial" pitchFamily="34" charset="0"/>
                <a:cs typeface="Arial" pitchFamily="34" charset="0"/>
              </a:rPr>
              <a:t>= standard deviation of the sample of 18 preload values at 75 in-lb</a:t>
            </a:r>
            <a:endParaRPr lang="en-US" sz="1800" dirty="0"/>
          </a:p>
        </p:txBody>
      </p:sp>
      <p:sp>
        <p:nvSpPr>
          <p:cNvPr id="10" name="Rectangle 9"/>
          <p:cNvSpPr/>
          <p:nvPr/>
        </p:nvSpPr>
        <p:spPr>
          <a:xfrm>
            <a:off x="1880830" y="1653987"/>
            <a:ext cx="5382339" cy="369332"/>
          </a:xfrm>
          <a:prstGeom prst="rect">
            <a:avLst/>
          </a:prstGeom>
          <a:solidFill>
            <a:srgbClr val="FFFF99"/>
          </a:solidFill>
          <a:ln>
            <a:noFill/>
          </a:ln>
        </p:spPr>
        <p:txBody>
          <a:bodyPr wrap="square">
            <a:spAutoFit/>
          </a:bodyPr>
          <a:lstStyle/>
          <a:p>
            <a:pPr algn="ctr"/>
            <a:r>
              <a:rPr lang="en-US" sz="1800" b="1" dirty="0" smtClean="0"/>
              <a:t>90/95 Tolerance Limits </a:t>
            </a:r>
            <a:r>
              <a:rPr lang="en-US" sz="1800" b="1" dirty="0" smtClean="0">
                <a:latin typeface="Arial" pitchFamily="34" charset="0"/>
                <a:cs typeface="Arial" pitchFamily="34" charset="0"/>
              </a:rPr>
              <a:t>= </a:t>
            </a:r>
            <a:r>
              <a:rPr lang="en-US" sz="1800" b="1" i="1" dirty="0" err="1" smtClean="0">
                <a:latin typeface="Arial" pitchFamily="34" charset="0"/>
                <a:cs typeface="Arial" pitchFamily="34" charset="0"/>
              </a:rPr>
              <a:t>P</a:t>
            </a:r>
            <a:r>
              <a:rPr lang="en-US" sz="1800" b="1" i="1" baseline="-25000" dirty="0" err="1" smtClean="0">
                <a:latin typeface="Arial" pitchFamily="34" charset="0"/>
                <a:cs typeface="Arial" pitchFamily="34" charset="0"/>
              </a:rPr>
              <a:t>pi</a:t>
            </a:r>
            <a:r>
              <a:rPr lang="en-US" sz="1800" b="1" i="1" baseline="-25000" dirty="0" smtClean="0">
                <a:latin typeface="Arial" pitchFamily="34" charset="0"/>
                <a:cs typeface="Arial" pitchFamily="34" charset="0"/>
              </a:rPr>
              <a:t>-nom</a:t>
            </a:r>
            <a:r>
              <a:rPr lang="en-US" sz="1800" b="1" i="1" dirty="0" smtClean="0">
                <a:latin typeface="Arial" pitchFamily="34" charset="0"/>
                <a:cs typeface="Arial" pitchFamily="34" charset="0"/>
              </a:rPr>
              <a:t> </a:t>
            </a:r>
            <a:r>
              <a:rPr lang="en-US" sz="1800" b="1" dirty="0" smtClean="0">
                <a:latin typeface="Arial" pitchFamily="34" charset="0"/>
                <a:cs typeface="Arial" pitchFamily="34" charset="0"/>
                <a:sym typeface="Symbol"/>
              </a:rPr>
              <a:t></a:t>
            </a:r>
            <a:r>
              <a:rPr lang="en-US" sz="1800" b="1" dirty="0" smtClean="0">
                <a:latin typeface="Arial" pitchFamily="34" charset="0"/>
                <a:cs typeface="Arial" pitchFamily="34" charset="0"/>
              </a:rPr>
              <a:t> </a:t>
            </a:r>
            <a:r>
              <a:rPr lang="en-US" sz="1800" b="1" i="1" dirty="0" smtClean="0">
                <a:latin typeface="Arial" pitchFamily="34" charset="0"/>
                <a:cs typeface="Arial" pitchFamily="34" charset="0"/>
              </a:rPr>
              <a:t>s</a:t>
            </a:r>
            <a:r>
              <a:rPr lang="en-US" sz="1800" b="1" dirty="0" smtClean="0">
                <a:latin typeface="Arial" pitchFamily="34" charset="0"/>
                <a:cs typeface="Arial" pitchFamily="34" charset="0"/>
              </a:rPr>
              <a:t> </a:t>
            </a:r>
            <a:r>
              <a:rPr lang="en-US" sz="1800" b="1" dirty="0" smtClean="0">
                <a:latin typeface="Arial" pitchFamily="34" charset="0"/>
                <a:cs typeface="Arial" pitchFamily="34" charset="0"/>
                <a:sym typeface="Symbol"/>
              </a:rPr>
              <a:t></a:t>
            </a:r>
            <a:r>
              <a:rPr lang="en-US" sz="1800" b="1" dirty="0" smtClean="0">
                <a:latin typeface="Arial" pitchFamily="34" charset="0"/>
                <a:cs typeface="Arial" pitchFamily="34" charset="0"/>
              </a:rPr>
              <a:t> </a:t>
            </a:r>
            <a:r>
              <a:rPr lang="el-GR" sz="1800" b="1" i="1" dirty="0" smtClean="0">
                <a:latin typeface="Arial"/>
                <a:cs typeface="Arial"/>
              </a:rPr>
              <a:t>σ</a:t>
            </a:r>
            <a:r>
              <a:rPr lang="en-US" sz="1800" b="1" i="1" baseline="-25000" dirty="0" smtClean="0">
                <a:latin typeface="Arial" pitchFamily="34" charset="0"/>
                <a:cs typeface="Arial" pitchFamily="34" charset="0"/>
              </a:rPr>
              <a:t>pi</a:t>
            </a:r>
            <a:endParaRPr lang="en-US" sz="1800" b="1" dirty="0"/>
          </a:p>
        </p:txBody>
      </p:sp>
      <p:grpSp>
        <p:nvGrpSpPr>
          <p:cNvPr id="14" name="Group 13"/>
          <p:cNvGrpSpPr/>
          <p:nvPr/>
        </p:nvGrpSpPr>
        <p:grpSpPr>
          <a:xfrm>
            <a:off x="4410821" y="3380292"/>
            <a:ext cx="4600575" cy="2171700"/>
            <a:chOff x="4301378" y="4046443"/>
            <a:chExt cx="4600575" cy="2171700"/>
          </a:xfrm>
        </p:grpSpPr>
        <p:pic>
          <p:nvPicPr>
            <p:cNvPr id="1026" name="Picture 2"/>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4301378" y="4046443"/>
              <a:ext cx="4600575" cy="2171700"/>
            </a:xfrm>
            <a:prstGeom prst="rect">
              <a:avLst/>
            </a:prstGeom>
            <a:noFill/>
            <a:ln w="9525">
              <a:noFill/>
              <a:miter lim="800000"/>
              <a:headEnd/>
              <a:tailEnd/>
            </a:ln>
          </p:spPr>
        </p:pic>
        <p:sp>
          <p:nvSpPr>
            <p:cNvPr id="13" name="Oval 12"/>
            <p:cNvSpPr/>
            <p:nvPr/>
          </p:nvSpPr>
          <p:spPr bwMode="auto">
            <a:xfrm>
              <a:off x="5791201" y="5396752"/>
              <a:ext cx="885314" cy="322729"/>
            </a:xfrm>
            <a:prstGeom prst="ellipse">
              <a:avLst/>
            </a:prstGeom>
            <a:noFill/>
            <a:ln w="28575" cap="flat" cmpd="sng" algn="ctr">
              <a:solidFill>
                <a:srgbClr val="FF0000"/>
              </a:solidFill>
              <a:prstDash val="solid"/>
              <a:round/>
              <a:headEnd type="triangl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p:txBody>
        </p:sp>
      </p:grpSp>
      <p:sp>
        <p:nvSpPr>
          <p:cNvPr id="15" name="Rectangle 14"/>
          <p:cNvSpPr/>
          <p:nvPr/>
        </p:nvSpPr>
        <p:spPr>
          <a:xfrm>
            <a:off x="4374204" y="2337042"/>
            <a:ext cx="4673809" cy="923330"/>
          </a:xfrm>
          <a:prstGeom prst="rect">
            <a:avLst/>
          </a:prstGeom>
        </p:spPr>
        <p:txBody>
          <a:bodyPr wrap="square">
            <a:spAutoFit/>
          </a:bodyPr>
          <a:lstStyle/>
          <a:p>
            <a:pPr marL="403225" indent="-403225"/>
            <a:r>
              <a:rPr lang="en-US" sz="1800" i="1" dirty="0" smtClean="0">
                <a:latin typeface="Arial"/>
                <a:cs typeface="Arial"/>
              </a:rPr>
              <a:t>s</a:t>
            </a:r>
            <a:r>
              <a:rPr lang="en-US" sz="1800" i="1" dirty="0" smtClean="0">
                <a:latin typeface="Arial" pitchFamily="34" charset="0"/>
                <a:cs typeface="Arial" pitchFamily="34" charset="0"/>
              </a:rPr>
              <a:t> </a:t>
            </a:r>
            <a:r>
              <a:rPr lang="en-US" sz="1800" dirty="0" smtClean="0">
                <a:latin typeface="Arial" pitchFamily="34" charset="0"/>
                <a:cs typeface="Arial" pitchFamily="34" charset="0"/>
              </a:rPr>
              <a:t>= a factor taken from NASA-STD-5020, Appendix A.2, Table 2 corresponding to the number of data points in the sample</a:t>
            </a:r>
            <a:endParaRPr lang="en-US" sz="1800" dirty="0"/>
          </a:p>
        </p:txBody>
      </p:sp>
      <p:sp>
        <p:nvSpPr>
          <p:cNvPr id="17" name="Rectangle 16"/>
          <p:cNvSpPr/>
          <p:nvPr/>
        </p:nvSpPr>
        <p:spPr>
          <a:xfrm>
            <a:off x="1880830" y="5822575"/>
            <a:ext cx="5382339" cy="369332"/>
          </a:xfrm>
          <a:prstGeom prst="rect">
            <a:avLst/>
          </a:prstGeom>
          <a:solidFill>
            <a:srgbClr val="FFFF99"/>
          </a:solidFill>
          <a:ln>
            <a:noFill/>
          </a:ln>
        </p:spPr>
        <p:txBody>
          <a:bodyPr wrap="square">
            <a:spAutoFit/>
          </a:bodyPr>
          <a:lstStyle/>
          <a:p>
            <a:pPr algn="ctr"/>
            <a:r>
              <a:rPr lang="en-US" sz="1800" b="1" dirty="0" smtClean="0">
                <a:latin typeface="Arial" pitchFamily="34" charset="0"/>
                <a:cs typeface="Arial" pitchFamily="34" charset="0"/>
                <a:sym typeface="Symbol"/>
              </a:rPr>
              <a:t>Preload Variation:  </a:t>
            </a:r>
            <a:r>
              <a:rPr lang="en-US" sz="1800" b="1" i="1" dirty="0" smtClean="0">
                <a:latin typeface="Arial" pitchFamily="34" charset="0"/>
                <a:cs typeface="Arial" pitchFamily="34" charset="0"/>
                <a:sym typeface="Symbol"/>
              </a:rPr>
              <a:t></a:t>
            </a:r>
            <a:r>
              <a:rPr lang="en-US" sz="1800" b="1" i="1" baseline="-25000" dirty="0" smtClean="0">
                <a:latin typeface="Arial" pitchFamily="34" charset="0"/>
                <a:cs typeface="Arial" pitchFamily="34" charset="0"/>
                <a:sym typeface="Symbol"/>
              </a:rPr>
              <a:t>90/95</a:t>
            </a:r>
            <a:r>
              <a:rPr lang="en-US" sz="1800" b="1" dirty="0" smtClean="0">
                <a:latin typeface="Arial" pitchFamily="34" charset="0"/>
                <a:cs typeface="Arial" pitchFamily="34" charset="0"/>
              </a:rPr>
              <a:t> = </a:t>
            </a:r>
            <a:r>
              <a:rPr lang="en-US" sz="1800" b="1" dirty="0" smtClean="0">
                <a:latin typeface="Arial" pitchFamily="34" charset="0"/>
                <a:cs typeface="Arial" pitchFamily="34" charset="0"/>
                <a:sym typeface="Symbol"/>
              </a:rPr>
              <a:t>(</a:t>
            </a:r>
            <a:r>
              <a:rPr lang="en-US" sz="1800" b="1" i="1" dirty="0" smtClean="0">
                <a:latin typeface="Arial" pitchFamily="34" charset="0"/>
                <a:cs typeface="Arial" pitchFamily="34" charset="0"/>
              </a:rPr>
              <a:t>s</a:t>
            </a:r>
            <a:r>
              <a:rPr lang="en-US" sz="1800" b="1" dirty="0" smtClean="0">
                <a:latin typeface="Arial" pitchFamily="34" charset="0"/>
                <a:cs typeface="Arial" pitchFamily="34" charset="0"/>
              </a:rPr>
              <a:t> </a:t>
            </a:r>
            <a:r>
              <a:rPr lang="en-US" sz="1800" b="1" dirty="0" smtClean="0">
                <a:latin typeface="Arial" pitchFamily="34" charset="0"/>
                <a:cs typeface="Arial" pitchFamily="34" charset="0"/>
                <a:sym typeface="Symbol"/>
              </a:rPr>
              <a:t></a:t>
            </a:r>
            <a:r>
              <a:rPr lang="en-US" sz="1800" b="1" dirty="0" smtClean="0">
                <a:latin typeface="Arial" pitchFamily="34" charset="0"/>
                <a:cs typeface="Arial" pitchFamily="34" charset="0"/>
              </a:rPr>
              <a:t> </a:t>
            </a:r>
            <a:r>
              <a:rPr lang="el-GR" sz="1800" b="1" i="1" dirty="0" smtClean="0">
                <a:latin typeface="Arial"/>
                <a:cs typeface="Arial"/>
              </a:rPr>
              <a:t>σ</a:t>
            </a:r>
            <a:r>
              <a:rPr lang="en-US" sz="1800" b="1" i="1" baseline="-25000" dirty="0" smtClean="0">
                <a:latin typeface="Arial" pitchFamily="34" charset="0"/>
                <a:cs typeface="Arial" pitchFamily="34" charset="0"/>
              </a:rPr>
              <a:t>pi</a:t>
            </a:r>
            <a:r>
              <a:rPr lang="en-US" sz="1800" b="1" dirty="0" smtClean="0">
                <a:latin typeface="Arial" pitchFamily="34" charset="0"/>
                <a:cs typeface="Arial" pitchFamily="34" charset="0"/>
              </a:rPr>
              <a:t>)</a:t>
            </a:r>
            <a:r>
              <a:rPr lang="en-US" sz="1800" b="1" i="1" dirty="0" smtClean="0">
                <a:latin typeface="Arial" pitchFamily="34" charset="0"/>
                <a:cs typeface="Arial" pitchFamily="34" charset="0"/>
              </a:rPr>
              <a:t>/</a:t>
            </a:r>
            <a:r>
              <a:rPr lang="en-US" sz="1800" b="1" i="1" dirty="0" err="1" smtClean="0">
                <a:latin typeface="Arial" pitchFamily="34" charset="0"/>
                <a:cs typeface="Arial" pitchFamily="34" charset="0"/>
              </a:rPr>
              <a:t>P</a:t>
            </a:r>
            <a:r>
              <a:rPr lang="en-US" sz="1800" b="1" i="1" baseline="-25000" dirty="0" err="1" smtClean="0">
                <a:latin typeface="Arial" pitchFamily="34" charset="0"/>
                <a:cs typeface="Arial" pitchFamily="34" charset="0"/>
              </a:rPr>
              <a:t>pi</a:t>
            </a:r>
            <a:r>
              <a:rPr lang="en-US" sz="1800" b="1" i="1" baseline="-25000" dirty="0" smtClean="0">
                <a:latin typeface="Arial" pitchFamily="34" charset="0"/>
                <a:cs typeface="Arial" pitchFamily="34" charset="0"/>
              </a:rPr>
              <a:t>-nom</a:t>
            </a:r>
            <a:endParaRPr lang="en-US" sz="1800" b="1"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90/95 Tolerance Interval for Preload Variation @ 75 in-lb</a:t>
            </a:r>
            <a:endParaRPr lang="en-US" dirty="0"/>
          </a:p>
        </p:txBody>
      </p:sp>
      <p:pic>
        <p:nvPicPr>
          <p:cNvPr id="8194" name="Picture 2"/>
          <p:cNvPicPr>
            <a:picLocks noGrp="1" noChangeAspect="1" noChangeArrowheads="1"/>
          </p:cNvPicPr>
          <p:nvPr>
            <p:ph idx="1"/>
          </p:nvPr>
        </p:nvPicPr>
        <p:blipFill>
          <a:blip r:embed="rId2" cstate="print"/>
          <a:srcRect/>
          <a:stretch>
            <a:fillRect/>
          </a:stretch>
        </p:blipFill>
        <p:spPr bwMode="auto">
          <a:xfrm>
            <a:off x="977462" y="1436965"/>
            <a:ext cx="7189076" cy="5218386"/>
          </a:xfrm>
          <a:prstGeom prst="rect">
            <a:avLst/>
          </a:prstGeom>
          <a:noFill/>
          <a:ln w="9525">
            <a:noFill/>
            <a:miter lim="800000"/>
            <a:headEnd/>
            <a:tailEnd/>
          </a:ln>
          <a:effectLst/>
        </p:spPr>
      </p:pic>
      <p:sp>
        <p:nvSpPr>
          <p:cNvPr id="14" name="5-Point Star 13"/>
          <p:cNvSpPr/>
          <p:nvPr/>
        </p:nvSpPr>
        <p:spPr bwMode="auto">
          <a:xfrm>
            <a:off x="1532954" y="2501151"/>
            <a:ext cx="215153" cy="197224"/>
          </a:xfrm>
          <a:prstGeom prst="star5">
            <a:avLst/>
          </a:prstGeom>
          <a:noFill/>
          <a:ln w="28575" cap="flat" cmpd="sng" algn="ctr">
            <a:solidFill>
              <a:srgbClr val="FF0000"/>
            </a:solidFill>
            <a:prstDash val="solid"/>
            <a:round/>
            <a:headEnd type="triangl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p:txBody>
      </p:sp>
      <p:cxnSp>
        <p:nvCxnSpPr>
          <p:cNvPr id="19" name="Straight Arrow Connector 18"/>
          <p:cNvCxnSpPr/>
          <p:nvPr/>
        </p:nvCxnSpPr>
        <p:spPr bwMode="auto">
          <a:xfrm>
            <a:off x="1721212" y="2623841"/>
            <a:ext cx="5567093" cy="27751"/>
          </a:xfrm>
          <a:prstGeom prst="straightConnector1">
            <a:avLst/>
          </a:prstGeom>
          <a:solidFill>
            <a:schemeClr val="bg1"/>
          </a:solidFill>
          <a:ln w="28575" cap="flat" cmpd="sng" algn="ctr">
            <a:solidFill>
              <a:srgbClr val="FF0000"/>
            </a:solidFill>
            <a:prstDash val="solid"/>
            <a:round/>
            <a:headEnd type="none" w="med" len="med"/>
            <a:tailEnd type="arrow" w="med" len="med"/>
          </a:ln>
          <a:effectLst/>
        </p:spPr>
      </p:cxnSp>
      <p:sp>
        <p:nvSpPr>
          <p:cNvPr id="37" name="Text Box 135"/>
          <p:cNvSpPr txBox="1">
            <a:spLocks noChangeArrowheads="1"/>
          </p:cNvSpPr>
          <p:nvPr/>
        </p:nvSpPr>
        <p:spPr bwMode="auto">
          <a:xfrm>
            <a:off x="6096000" y="3013501"/>
            <a:ext cx="2476500" cy="1077218"/>
          </a:xfrm>
          <a:prstGeom prst="rect">
            <a:avLst/>
          </a:prstGeom>
          <a:solidFill>
            <a:schemeClr val="bg1"/>
          </a:solidFill>
          <a:ln w="9525">
            <a:solidFill>
              <a:srgbClr val="0000CC"/>
            </a:solidFill>
            <a:miter lim="800000"/>
            <a:headEnd/>
            <a:tailEnd/>
          </a:ln>
        </p:spPr>
        <p:txBody>
          <a:bodyPr wrap="square">
            <a:spAutoFit/>
          </a:bodyPr>
          <a:lstStyle/>
          <a:p>
            <a:pPr eaLnBrk="1" hangingPunct="1"/>
            <a:r>
              <a:rPr lang="en-US" sz="1600" b="1" dirty="0" smtClean="0">
                <a:solidFill>
                  <a:srgbClr val="0000CC"/>
                </a:solidFill>
                <a:latin typeface="Arial" pitchFamily="34" charset="0"/>
                <a:cs typeface="Arial" pitchFamily="34" charset="0"/>
              </a:rPr>
              <a:t>@ 75 in-lb:</a:t>
            </a:r>
          </a:p>
          <a:p>
            <a:pPr eaLnBrk="1" hangingPunct="1"/>
            <a:r>
              <a:rPr lang="en-US" sz="1600" b="1" dirty="0" smtClean="0">
                <a:solidFill>
                  <a:srgbClr val="0000CC"/>
                </a:solidFill>
                <a:latin typeface="Arial" pitchFamily="34" charset="0"/>
                <a:cs typeface="Arial" pitchFamily="34" charset="0"/>
              </a:rPr>
              <a:t>Mean preload = 2953 lb</a:t>
            </a:r>
          </a:p>
          <a:p>
            <a:pPr eaLnBrk="1" hangingPunct="1"/>
            <a:r>
              <a:rPr lang="en-US" sz="1600" b="1" dirty="0" smtClean="0">
                <a:solidFill>
                  <a:srgbClr val="0000CC"/>
                </a:solidFill>
                <a:latin typeface="Arial" pitchFamily="34" charset="0"/>
                <a:cs typeface="Arial" pitchFamily="34" charset="0"/>
              </a:rPr>
              <a:t>Std Dev = 558 lb</a:t>
            </a:r>
          </a:p>
          <a:p>
            <a:pPr eaLnBrk="1" hangingPunct="1"/>
            <a:r>
              <a:rPr lang="en-US" sz="1600" b="1" i="1" dirty="0" smtClean="0">
                <a:solidFill>
                  <a:srgbClr val="0000CC"/>
                </a:solidFill>
                <a:latin typeface="Arial" pitchFamily="34" charset="0"/>
                <a:cs typeface="Arial" pitchFamily="34" charset="0"/>
                <a:sym typeface="Symbol"/>
              </a:rPr>
              <a:t></a:t>
            </a:r>
            <a:r>
              <a:rPr lang="en-US" sz="1600" b="1" baseline="-25000" dirty="0" smtClean="0">
                <a:solidFill>
                  <a:srgbClr val="0000CC"/>
                </a:solidFill>
                <a:latin typeface="Arial" pitchFamily="34" charset="0"/>
                <a:cs typeface="Arial" pitchFamily="34" charset="0"/>
                <a:sym typeface="Symbol"/>
              </a:rPr>
              <a:t>90/95</a:t>
            </a:r>
            <a:r>
              <a:rPr lang="en-US" sz="1600" b="1" dirty="0" smtClean="0">
                <a:solidFill>
                  <a:srgbClr val="0000CC"/>
                </a:solidFill>
                <a:latin typeface="Arial" pitchFamily="34" charset="0"/>
                <a:cs typeface="Arial" pitchFamily="34" charset="0"/>
                <a:sym typeface="Symbol"/>
              </a:rPr>
              <a:t> = 0.449</a:t>
            </a:r>
            <a:endParaRPr lang="en-US" sz="1600" b="1" dirty="0">
              <a:solidFill>
                <a:srgbClr val="0000CC"/>
              </a:solidFill>
              <a:latin typeface="Arial" pitchFamily="34" charset="0"/>
              <a:cs typeface="Arial" pitchFamily="34" charset="0"/>
            </a:endParaRPr>
          </a:p>
        </p:txBody>
      </p:sp>
      <p:sp>
        <p:nvSpPr>
          <p:cNvPr id="43" name="Text Box 135"/>
          <p:cNvSpPr txBox="1">
            <a:spLocks noChangeArrowheads="1"/>
          </p:cNvSpPr>
          <p:nvPr/>
        </p:nvSpPr>
        <p:spPr bwMode="auto">
          <a:xfrm>
            <a:off x="800482" y="2454985"/>
            <a:ext cx="828703" cy="338554"/>
          </a:xfrm>
          <a:prstGeom prst="rect">
            <a:avLst/>
          </a:prstGeom>
          <a:noFill/>
          <a:ln w="9525">
            <a:noFill/>
            <a:miter lim="800000"/>
            <a:headEnd/>
            <a:tailEnd/>
          </a:ln>
        </p:spPr>
        <p:txBody>
          <a:bodyPr wrap="square">
            <a:spAutoFit/>
          </a:bodyPr>
          <a:lstStyle/>
          <a:p>
            <a:pPr eaLnBrk="1" hangingPunct="1"/>
            <a:r>
              <a:rPr lang="en-US" sz="1600" b="1" i="1" dirty="0" smtClean="0">
                <a:solidFill>
                  <a:srgbClr val="FF0000"/>
                </a:solidFill>
                <a:latin typeface="Arial" pitchFamily="34" charset="0"/>
                <a:cs typeface="Arial" pitchFamily="34" charset="0"/>
              </a:rPr>
              <a:t>P</a:t>
            </a:r>
            <a:r>
              <a:rPr lang="en-US" sz="1600" b="1" i="1" baseline="-25000" dirty="0" smtClean="0">
                <a:solidFill>
                  <a:srgbClr val="FF0000"/>
                </a:solidFill>
                <a:latin typeface="Arial" pitchFamily="34" charset="0"/>
                <a:cs typeface="Arial" pitchFamily="34" charset="0"/>
              </a:rPr>
              <a:t>ty-allow</a:t>
            </a:r>
          </a:p>
        </p:txBody>
      </p:sp>
      <p:grpSp>
        <p:nvGrpSpPr>
          <p:cNvPr id="56" name="Group 55"/>
          <p:cNvGrpSpPr/>
          <p:nvPr/>
        </p:nvGrpSpPr>
        <p:grpSpPr>
          <a:xfrm>
            <a:off x="3898638" y="3640723"/>
            <a:ext cx="2197362" cy="1723156"/>
            <a:chOff x="3898638" y="3640723"/>
            <a:chExt cx="2197362" cy="1723156"/>
          </a:xfrm>
        </p:grpSpPr>
        <p:cxnSp>
          <p:nvCxnSpPr>
            <p:cNvPr id="35" name="Straight Arrow Connector 34"/>
            <p:cNvCxnSpPr/>
            <p:nvPr/>
          </p:nvCxnSpPr>
          <p:spPr bwMode="auto">
            <a:xfrm flipV="1">
              <a:off x="5020235" y="3817005"/>
              <a:ext cx="20759" cy="1361777"/>
            </a:xfrm>
            <a:prstGeom prst="straightConnector1">
              <a:avLst/>
            </a:prstGeom>
            <a:solidFill>
              <a:schemeClr val="bg1"/>
            </a:solidFill>
            <a:ln w="28575" cap="flat" cmpd="sng" algn="ctr">
              <a:solidFill>
                <a:srgbClr val="0000CC"/>
              </a:solidFill>
              <a:prstDash val="solid"/>
              <a:round/>
              <a:headEnd type="none" w="med" len="med"/>
              <a:tailEnd type="none" w="med" len="med"/>
            </a:ln>
            <a:effectLst/>
          </p:spPr>
        </p:cxnSp>
        <p:cxnSp>
          <p:nvCxnSpPr>
            <p:cNvPr id="45" name="Straight Connector 44"/>
            <p:cNvCxnSpPr/>
            <p:nvPr/>
          </p:nvCxnSpPr>
          <p:spPr bwMode="auto">
            <a:xfrm>
              <a:off x="4850494" y="3810000"/>
              <a:ext cx="381000" cy="0"/>
            </a:xfrm>
            <a:prstGeom prst="line">
              <a:avLst/>
            </a:prstGeom>
            <a:solidFill>
              <a:schemeClr val="bg1"/>
            </a:solidFill>
            <a:ln w="28575" cap="flat" cmpd="sng" algn="ctr">
              <a:solidFill>
                <a:srgbClr val="0000CC"/>
              </a:solidFill>
              <a:prstDash val="solid"/>
              <a:round/>
              <a:headEnd type="none" w="med" len="med"/>
              <a:tailEnd type="none" w="med" len="med"/>
            </a:ln>
            <a:effectLst/>
          </p:spPr>
        </p:cxnSp>
        <p:cxnSp>
          <p:nvCxnSpPr>
            <p:cNvPr id="46" name="Straight Connector 45"/>
            <p:cNvCxnSpPr/>
            <p:nvPr/>
          </p:nvCxnSpPr>
          <p:spPr bwMode="auto">
            <a:xfrm>
              <a:off x="4829735" y="5194602"/>
              <a:ext cx="381000" cy="0"/>
            </a:xfrm>
            <a:prstGeom prst="line">
              <a:avLst/>
            </a:prstGeom>
            <a:solidFill>
              <a:schemeClr val="bg1"/>
            </a:solidFill>
            <a:ln w="28575" cap="flat" cmpd="sng" algn="ctr">
              <a:solidFill>
                <a:srgbClr val="0000CC"/>
              </a:solidFill>
              <a:prstDash val="solid"/>
              <a:round/>
              <a:headEnd type="none" w="med" len="med"/>
              <a:tailEnd type="none" w="med" len="med"/>
            </a:ln>
            <a:effectLst/>
          </p:spPr>
        </p:cxnSp>
        <p:sp>
          <p:nvSpPr>
            <p:cNvPr id="51" name="Text Box 135"/>
            <p:cNvSpPr txBox="1">
              <a:spLocks noChangeArrowheads="1"/>
            </p:cNvSpPr>
            <p:nvPr/>
          </p:nvSpPr>
          <p:spPr bwMode="auto">
            <a:xfrm>
              <a:off x="3898638" y="3640723"/>
              <a:ext cx="914400" cy="338554"/>
            </a:xfrm>
            <a:prstGeom prst="rect">
              <a:avLst/>
            </a:prstGeom>
            <a:noFill/>
            <a:ln w="9525">
              <a:noFill/>
              <a:miter lim="800000"/>
              <a:headEnd/>
              <a:tailEnd/>
            </a:ln>
          </p:spPr>
          <p:txBody>
            <a:bodyPr wrap="square">
              <a:spAutoFit/>
            </a:bodyPr>
            <a:lstStyle/>
            <a:p>
              <a:pPr algn="r" eaLnBrk="1" hangingPunct="1"/>
              <a:r>
                <a:rPr lang="en-US" sz="1600" b="1" dirty="0" smtClean="0">
                  <a:solidFill>
                    <a:srgbClr val="0000CC"/>
                  </a:solidFill>
                  <a:latin typeface="Arial" pitchFamily="34" charset="0"/>
                  <a:cs typeface="Arial" pitchFamily="34" charset="0"/>
                </a:rPr>
                <a:t>4279 lb</a:t>
              </a:r>
              <a:endParaRPr lang="en-US" sz="1600" b="1" dirty="0">
                <a:solidFill>
                  <a:srgbClr val="0000CC"/>
                </a:solidFill>
                <a:latin typeface="Arial" pitchFamily="34" charset="0"/>
                <a:cs typeface="Arial" pitchFamily="34" charset="0"/>
              </a:endParaRPr>
            </a:p>
          </p:txBody>
        </p:sp>
        <p:sp>
          <p:nvSpPr>
            <p:cNvPr id="52" name="Text Box 135"/>
            <p:cNvSpPr txBox="1">
              <a:spLocks noChangeArrowheads="1"/>
            </p:cNvSpPr>
            <p:nvPr/>
          </p:nvSpPr>
          <p:spPr bwMode="auto">
            <a:xfrm>
              <a:off x="5181600" y="5025325"/>
              <a:ext cx="914400" cy="338554"/>
            </a:xfrm>
            <a:prstGeom prst="rect">
              <a:avLst/>
            </a:prstGeom>
            <a:noFill/>
            <a:ln w="9525">
              <a:noFill/>
              <a:miter lim="800000"/>
              <a:headEnd/>
              <a:tailEnd/>
            </a:ln>
          </p:spPr>
          <p:txBody>
            <a:bodyPr wrap="square">
              <a:spAutoFit/>
            </a:bodyPr>
            <a:lstStyle/>
            <a:p>
              <a:pPr eaLnBrk="1" hangingPunct="1"/>
              <a:r>
                <a:rPr lang="en-US" sz="1600" b="1" dirty="0" smtClean="0">
                  <a:solidFill>
                    <a:srgbClr val="0000CC"/>
                  </a:solidFill>
                  <a:latin typeface="Arial" pitchFamily="34" charset="0"/>
                  <a:cs typeface="Arial" pitchFamily="34" charset="0"/>
                </a:rPr>
                <a:t>1626 lb</a:t>
              </a:r>
              <a:endParaRPr lang="en-US" sz="1600" b="1" dirty="0">
                <a:solidFill>
                  <a:srgbClr val="0000CC"/>
                </a:solidFill>
                <a:latin typeface="Arial" pitchFamily="34" charset="0"/>
                <a:cs typeface="Arial" pitchFamily="34" charset="0"/>
              </a:endParaRPr>
            </a:p>
          </p:txBody>
        </p:sp>
      </p:grpSp>
      <p:grpSp>
        <p:nvGrpSpPr>
          <p:cNvPr id="57" name="Group 56"/>
          <p:cNvGrpSpPr/>
          <p:nvPr/>
        </p:nvGrpSpPr>
        <p:grpSpPr>
          <a:xfrm>
            <a:off x="4921735" y="4218948"/>
            <a:ext cx="1174265" cy="366501"/>
            <a:chOff x="4921735" y="4218948"/>
            <a:chExt cx="1174265" cy="366501"/>
          </a:xfrm>
        </p:grpSpPr>
        <p:sp>
          <p:nvSpPr>
            <p:cNvPr id="30" name="Flowchart: Connector 29"/>
            <p:cNvSpPr/>
            <p:nvPr/>
          </p:nvSpPr>
          <p:spPr bwMode="auto">
            <a:xfrm>
              <a:off x="4921735" y="4388225"/>
              <a:ext cx="215153" cy="197224"/>
            </a:xfrm>
            <a:prstGeom prst="flowChartConnector">
              <a:avLst/>
            </a:prstGeom>
            <a:noFill/>
            <a:ln w="28575" cap="flat" cmpd="sng" algn="ctr">
              <a:solidFill>
                <a:srgbClr val="0000CC"/>
              </a:solidFill>
              <a:prstDash val="solid"/>
              <a:round/>
              <a:headEnd type="none" w="med" len="med"/>
              <a:tailEnd type="arrow"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p:txBody>
        </p:sp>
        <p:sp>
          <p:nvSpPr>
            <p:cNvPr id="53" name="Text Box 135"/>
            <p:cNvSpPr txBox="1">
              <a:spLocks noChangeArrowheads="1"/>
            </p:cNvSpPr>
            <p:nvPr/>
          </p:nvSpPr>
          <p:spPr bwMode="auto">
            <a:xfrm>
              <a:off x="5181600" y="4218948"/>
              <a:ext cx="914400" cy="338554"/>
            </a:xfrm>
            <a:prstGeom prst="rect">
              <a:avLst/>
            </a:prstGeom>
            <a:noFill/>
            <a:ln w="9525">
              <a:noFill/>
              <a:miter lim="800000"/>
              <a:headEnd/>
              <a:tailEnd/>
            </a:ln>
          </p:spPr>
          <p:txBody>
            <a:bodyPr wrap="square">
              <a:spAutoFit/>
            </a:bodyPr>
            <a:lstStyle/>
            <a:p>
              <a:pPr eaLnBrk="1" hangingPunct="1"/>
              <a:r>
                <a:rPr lang="en-US" sz="1600" b="1" dirty="0" smtClean="0">
                  <a:solidFill>
                    <a:srgbClr val="0000CC"/>
                  </a:solidFill>
                  <a:latin typeface="Arial" pitchFamily="34" charset="0"/>
                  <a:cs typeface="Arial" pitchFamily="34" charset="0"/>
                </a:rPr>
                <a:t>2953 lb</a:t>
              </a:r>
              <a:endParaRPr lang="en-US" sz="1600" b="1" dirty="0">
                <a:solidFill>
                  <a:srgbClr val="0000CC"/>
                </a:solidFill>
                <a:latin typeface="Arial" pitchFamily="34" charset="0"/>
                <a:cs typeface="Arial" pitchFamily="34" charset="0"/>
              </a:endParaRPr>
            </a:p>
          </p:txBody>
        </p:sp>
      </p:grpSp>
      <p:pic>
        <p:nvPicPr>
          <p:cNvPr id="54" name="Picture 5"/>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rot="5400000">
            <a:off x="3669166" y="3758225"/>
            <a:ext cx="4081041" cy="1504146"/>
          </a:xfrm>
          <a:prstGeom prst="rect">
            <a:avLst/>
          </a:prstGeom>
          <a:noFill/>
          <a:ln w="9525">
            <a:noFill/>
            <a:miter lim="800000"/>
            <a:headEnd/>
            <a:tailEnd/>
          </a:ln>
          <a:effectLst/>
        </p:spPr>
      </p:pic>
      <p:cxnSp>
        <p:nvCxnSpPr>
          <p:cNvPr id="18" name="Straight Arrow Connector 17"/>
          <p:cNvCxnSpPr>
            <a:endCxn id="54" idx="2"/>
          </p:cNvCxnSpPr>
          <p:nvPr/>
        </p:nvCxnSpPr>
        <p:spPr bwMode="auto">
          <a:xfrm flipV="1">
            <a:off x="1655786" y="4510299"/>
            <a:ext cx="3301828" cy="1923"/>
          </a:xfrm>
          <a:prstGeom prst="straightConnector1">
            <a:avLst/>
          </a:prstGeom>
          <a:solidFill>
            <a:schemeClr val="bg1"/>
          </a:solidFill>
          <a:ln w="28575" cap="flat" cmpd="sng" algn="ctr">
            <a:solidFill>
              <a:srgbClr val="0000CC"/>
            </a:solidFill>
            <a:prstDash val="solid"/>
            <a:round/>
            <a:headEnd type="arrow" w="med" len="med"/>
            <a:tailEnd type="none" w="med" len="med"/>
          </a:ln>
          <a:effectLst/>
        </p:spPr>
      </p:cxnSp>
      <p:sp>
        <p:nvSpPr>
          <p:cNvPr id="22" name="Text Box 135"/>
          <p:cNvSpPr txBox="1">
            <a:spLocks noChangeArrowheads="1"/>
          </p:cNvSpPr>
          <p:nvPr/>
        </p:nvSpPr>
        <p:spPr bwMode="auto">
          <a:xfrm>
            <a:off x="1689861" y="4129111"/>
            <a:ext cx="828703" cy="338554"/>
          </a:xfrm>
          <a:prstGeom prst="rect">
            <a:avLst/>
          </a:prstGeom>
          <a:noFill/>
          <a:ln w="9525">
            <a:noFill/>
            <a:miter lim="800000"/>
            <a:headEnd/>
            <a:tailEnd/>
          </a:ln>
        </p:spPr>
        <p:txBody>
          <a:bodyPr wrap="square">
            <a:spAutoFit/>
          </a:bodyPr>
          <a:lstStyle/>
          <a:p>
            <a:pPr eaLnBrk="1" hangingPunct="1"/>
            <a:r>
              <a:rPr lang="en-US" sz="1600" b="1" i="1" dirty="0" err="1" smtClean="0">
                <a:solidFill>
                  <a:srgbClr val="0000CC"/>
                </a:solidFill>
                <a:latin typeface="Arial" pitchFamily="34" charset="0"/>
                <a:cs typeface="Arial" pitchFamily="34" charset="0"/>
              </a:rPr>
              <a:t>P</a:t>
            </a:r>
            <a:r>
              <a:rPr lang="en-US" sz="1600" b="1" i="1" baseline="-25000" dirty="0" err="1" smtClean="0">
                <a:solidFill>
                  <a:srgbClr val="0000CC"/>
                </a:solidFill>
                <a:latin typeface="Arial" pitchFamily="34" charset="0"/>
                <a:cs typeface="Arial" pitchFamily="34" charset="0"/>
              </a:rPr>
              <a:t>pi</a:t>
            </a:r>
            <a:r>
              <a:rPr lang="en-US" sz="1600" b="1" i="1" baseline="-25000" dirty="0" smtClean="0">
                <a:solidFill>
                  <a:srgbClr val="0000CC"/>
                </a:solidFill>
                <a:latin typeface="Arial" pitchFamily="34" charset="0"/>
                <a:cs typeface="Arial" pitchFamily="34" charset="0"/>
              </a:rPr>
              <a:t>-nom</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1000" fill="hold"/>
                                        <p:tgtEl>
                                          <p:spTgt spid="37"/>
                                        </p:tgtEl>
                                        <p:attrNameLst>
                                          <p:attrName>ppt_x</p:attrName>
                                        </p:attrNameLst>
                                      </p:cBhvr>
                                      <p:tavLst>
                                        <p:tav tm="0">
                                          <p:val>
                                            <p:strVal val="#ppt_x"/>
                                          </p:val>
                                        </p:tav>
                                        <p:tav tm="100000">
                                          <p:val>
                                            <p:strVal val="#ppt_x"/>
                                          </p:val>
                                        </p:tav>
                                      </p:tavLst>
                                    </p:anim>
                                    <p:anim calcmode="lin" valueType="num">
                                      <p:cBhvr additive="base">
                                        <p:cTn id="8" dur="1000" fill="hold"/>
                                        <p:tgtEl>
                                          <p:spTgt spid="37"/>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7"/>
                                        </p:tgtEl>
                                        <p:attrNameLst>
                                          <p:attrName>style.visibility</p:attrName>
                                        </p:attrNameLst>
                                      </p:cBhvr>
                                      <p:to>
                                        <p:strVal val="visible"/>
                                      </p:to>
                                    </p:set>
                                    <p:anim calcmode="lin" valueType="num">
                                      <p:cBhvr additive="base">
                                        <p:cTn id="11" dur="1000" fill="hold"/>
                                        <p:tgtEl>
                                          <p:spTgt spid="57"/>
                                        </p:tgtEl>
                                        <p:attrNameLst>
                                          <p:attrName>ppt_x</p:attrName>
                                        </p:attrNameLst>
                                      </p:cBhvr>
                                      <p:tavLst>
                                        <p:tav tm="0">
                                          <p:val>
                                            <p:strVal val="#ppt_x"/>
                                          </p:val>
                                        </p:tav>
                                        <p:tav tm="100000">
                                          <p:val>
                                            <p:strVal val="#ppt_x"/>
                                          </p:val>
                                        </p:tav>
                                      </p:tavLst>
                                    </p:anim>
                                    <p:anim calcmode="lin" valueType="num">
                                      <p:cBhvr additive="base">
                                        <p:cTn id="12" dur="1000" fill="hold"/>
                                        <p:tgtEl>
                                          <p:spTgt spid="57"/>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 presetClass="entr" presetSubtype="2" fill="hold" nodeType="afterEffect">
                                  <p:stCondLst>
                                    <p:cond delay="0"/>
                                  </p:stCondLst>
                                  <p:childTnLst>
                                    <p:set>
                                      <p:cBhvr>
                                        <p:cTn id="15" dur="1" fill="hold">
                                          <p:stCondLst>
                                            <p:cond delay="0"/>
                                          </p:stCondLst>
                                        </p:cTn>
                                        <p:tgtEl>
                                          <p:spTgt spid="18"/>
                                        </p:tgtEl>
                                        <p:attrNameLst>
                                          <p:attrName>style.visibility</p:attrName>
                                        </p:attrNameLst>
                                      </p:cBhvr>
                                      <p:to>
                                        <p:strVal val="visible"/>
                                      </p:to>
                                    </p:set>
                                    <p:anim calcmode="lin" valueType="num">
                                      <p:cBhvr additive="base">
                                        <p:cTn id="16" dur="1000" fill="hold"/>
                                        <p:tgtEl>
                                          <p:spTgt spid="18"/>
                                        </p:tgtEl>
                                        <p:attrNameLst>
                                          <p:attrName>ppt_x</p:attrName>
                                        </p:attrNameLst>
                                      </p:cBhvr>
                                      <p:tavLst>
                                        <p:tav tm="0">
                                          <p:val>
                                            <p:strVal val="1+#ppt_w/2"/>
                                          </p:val>
                                        </p:tav>
                                        <p:tav tm="100000">
                                          <p:val>
                                            <p:strVal val="#ppt_x"/>
                                          </p:val>
                                        </p:tav>
                                      </p:tavLst>
                                    </p:anim>
                                    <p:anim calcmode="lin" valueType="num">
                                      <p:cBhvr additive="base">
                                        <p:cTn id="17" dur="1000" fill="hold"/>
                                        <p:tgtEl>
                                          <p:spTgt spid="18"/>
                                        </p:tgtEl>
                                        <p:attrNameLst>
                                          <p:attrName>ppt_y</p:attrName>
                                        </p:attrNameLst>
                                      </p:cBhvr>
                                      <p:tavLst>
                                        <p:tav tm="0">
                                          <p:val>
                                            <p:strVal val="#ppt_y"/>
                                          </p:val>
                                        </p:tav>
                                        <p:tav tm="100000">
                                          <p:val>
                                            <p:strVal val="#ppt_y"/>
                                          </p:val>
                                        </p:tav>
                                      </p:tavLst>
                                    </p:anim>
                                  </p:childTnLst>
                                </p:cTn>
                              </p:par>
                              <p:par>
                                <p:cTn id="18" presetID="2" presetClass="entr" presetSubtype="8" fill="hold" grpId="0" nodeType="withEffect">
                                  <p:stCondLst>
                                    <p:cond delay="0"/>
                                  </p:stCondLst>
                                  <p:childTnLst>
                                    <p:set>
                                      <p:cBhvr>
                                        <p:cTn id="19" dur="1" fill="hold">
                                          <p:stCondLst>
                                            <p:cond delay="0"/>
                                          </p:stCondLst>
                                        </p:cTn>
                                        <p:tgtEl>
                                          <p:spTgt spid="22"/>
                                        </p:tgtEl>
                                        <p:attrNameLst>
                                          <p:attrName>style.visibility</p:attrName>
                                        </p:attrNameLst>
                                      </p:cBhvr>
                                      <p:to>
                                        <p:strVal val="visible"/>
                                      </p:to>
                                    </p:set>
                                    <p:anim calcmode="lin" valueType="num">
                                      <p:cBhvr additive="base">
                                        <p:cTn id="20" dur="1000" fill="hold"/>
                                        <p:tgtEl>
                                          <p:spTgt spid="22"/>
                                        </p:tgtEl>
                                        <p:attrNameLst>
                                          <p:attrName>ppt_x</p:attrName>
                                        </p:attrNameLst>
                                      </p:cBhvr>
                                      <p:tavLst>
                                        <p:tav tm="0">
                                          <p:val>
                                            <p:strVal val="0-#ppt_w/2"/>
                                          </p:val>
                                        </p:tav>
                                        <p:tav tm="100000">
                                          <p:val>
                                            <p:strVal val="#ppt_x"/>
                                          </p:val>
                                        </p:tav>
                                      </p:tavLst>
                                    </p:anim>
                                    <p:anim calcmode="lin" valueType="num">
                                      <p:cBhvr additive="base">
                                        <p:cTn id="21" dur="1000" fill="hold"/>
                                        <p:tgtEl>
                                          <p:spTgt spid="22"/>
                                        </p:tgtEl>
                                        <p:attrNameLst>
                                          <p:attrName>ppt_y</p:attrName>
                                        </p:attrNameLst>
                                      </p:cBhvr>
                                      <p:tavLst>
                                        <p:tav tm="0">
                                          <p:val>
                                            <p:strVal val="#ppt_y"/>
                                          </p:val>
                                        </p:tav>
                                        <p:tav tm="100000">
                                          <p:val>
                                            <p:strVal val="#ppt_y"/>
                                          </p:val>
                                        </p:tav>
                                      </p:tavLst>
                                    </p:anim>
                                  </p:childTnLst>
                                </p:cTn>
                              </p:par>
                            </p:childTnLst>
                          </p:cTn>
                        </p:par>
                        <p:par>
                          <p:cTn id="22" fill="hold">
                            <p:stCondLst>
                              <p:cond delay="2000"/>
                            </p:stCondLst>
                            <p:childTnLst>
                              <p:par>
                                <p:cTn id="23" presetID="2" presetClass="entr" presetSubtype="4" fill="hold" nodeType="afterEffect">
                                  <p:stCondLst>
                                    <p:cond delay="0"/>
                                  </p:stCondLst>
                                  <p:childTnLst>
                                    <p:set>
                                      <p:cBhvr>
                                        <p:cTn id="24" dur="1" fill="hold">
                                          <p:stCondLst>
                                            <p:cond delay="0"/>
                                          </p:stCondLst>
                                        </p:cTn>
                                        <p:tgtEl>
                                          <p:spTgt spid="56"/>
                                        </p:tgtEl>
                                        <p:attrNameLst>
                                          <p:attrName>style.visibility</p:attrName>
                                        </p:attrNameLst>
                                      </p:cBhvr>
                                      <p:to>
                                        <p:strVal val="visible"/>
                                      </p:to>
                                    </p:set>
                                    <p:anim calcmode="lin" valueType="num">
                                      <p:cBhvr additive="base">
                                        <p:cTn id="25" dur="1000" fill="hold"/>
                                        <p:tgtEl>
                                          <p:spTgt spid="56"/>
                                        </p:tgtEl>
                                        <p:attrNameLst>
                                          <p:attrName>ppt_x</p:attrName>
                                        </p:attrNameLst>
                                      </p:cBhvr>
                                      <p:tavLst>
                                        <p:tav tm="0">
                                          <p:val>
                                            <p:strVal val="#ppt_x"/>
                                          </p:val>
                                        </p:tav>
                                        <p:tav tm="100000">
                                          <p:val>
                                            <p:strVal val="#ppt_x"/>
                                          </p:val>
                                        </p:tav>
                                      </p:tavLst>
                                    </p:anim>
                                    <p:anim calcmode="lin" valueType="num">
                                      <p:cBhvr additive="base">
                                        <p:cTn id="26" dur="1000" fill="hold"/>
                                        <p:tgtEl>
                                          <p:spTgt spid="56"/>
                                        </p:tgtEl>
                                        <p:attrNameLst>
                                          <p:attrName>ppt_y</p:attrName>
                                        </p:attrNameLst>
                                      </p:cBhvr>
                                      <p:tavLst>
                                        <p:tav tm="0">
                                          <p:val>
                                            <p:strVal val="1+#ppt_h/2"/>
                                          </p:val>
                                        </p:tav>
                                        <p:tav tm="100000">
                                          <p:val>
                                            <p:strVal val="#ppt_y"/>
                                          </p:val>
                                        </p:tav>
                                      </p:tavLst>
                                    </p:anim>
                                  </p:childTnLst>
                                </p:cTn>
                              </p:par>
                            </p:childTnLst>
                          </p:cTn>
                        </p:par>
                        <p:par>
                          <p:cTn id="27" fill="hold">
                            <p:stCondLst>
                              <p:cond delay="3000"/>
                            </p:stCondLst>
                            <p:childTnLst>
                              <p:par>
                                <p:cTn id="28" presetID="2" presetClass="entr" presetSubtype="4" fill="hold" nodeType="afterEffect">
                                  <p:stCondLst>
                                    <p:cond delay="0"/>
                                  </p:stCondLst>
                                  <p:childTnLst>
                                    <p:set>
                                      <p:cBhvr>
                                        <p:cTn id="29" dur="1" fill="hold">
                                          <p:stCondLst>
                                            <p:cond delay="0"/>
                                          </p:stCondLst>
                                        </p:cTn>
                                        <p:tgtEl>
                                          <p:spTgt spid="54"/>
                                        </p:tgtEl>
                                        <p:attrNameLst>
                                          <p:attrName>style.visibility</p:attrName>
                                        </p:attrNameLst>
                                      </p:cBhvr>
                                      <p:to>
                                        <p:strVal val="visible"/>
                                      </p:to>
                                    </p:set>
                                    <p:anim calcmode="lin" valueType="num">
                                      <p:cBhvr additive="base">
                                        <p:cTn id="30" dur="1000" fill="hold"/>
                                        <p:tgtEl>
                                          <p:spTgt spid="54"/>
                                        </p:tgtEl>
                                        <p:attrNameLst>
                                          <p:attrName>ppt_x</p:attrName>
                                        </p:attrNameLst>
                                      </p:cBhvr>
                                      <p:tavLst>
                                        <p:tav tm="0">
                                          <p:val>
                                            <p:strVal val="#ppt_x"/>
                                          </p:val>
                                        </p:tav>
                                        <p:tav tm="100000">
                                          <p:val>
                                            <p:strVal val="#ppt_x"/>
                                          </p:val>
                                        </p:tav>
                                      </p:tavLst>
                                    </p:anim>
                                    <p:anim calcmode="lin" valueType="num">
                                      <p:cBhvr additive="base">
                                        <p:cTn id="31" dur="1000" fill="hold"/>
                                        <p:tgtEl>
                                          <p:spTgt spid="5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2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Grp="1" noChangeAspect="1" noChangeArrowheads="1"/>
          </p:cNvPicPr>
          <p:nvPr>
            <p:ph idx="1"/>
          </p:nvPr>
        </p:nvPicPr>
        <p:blipFill>
          <a:blip r:embed="rId2" cstate="print"/>
          <a:srcRect/>
          <a:stretch>
            <a:fillRect/>
          </a:stretch>
        </p:blipFill>
        <p:spPr bwMode="auto">
          <a:xfrm>
            <a:off x="977462" y="1436965"/>
            <a:ext cx="7189076" cy="5218386"/>
          </a:xfrm>
          <a:prstGeom prst="rect">
            <a:avLst/>
          </a:prstGeom>
          <a:noFill/>
          <a:ln w="9525">
            <a:noFill/>
            <a:miter lim="800000"/>
            <a:headEnd/>
            <a:tailEnd/>
          </a:ln>
          <a:effectLst/>
        </p:spPr>
      </p:pic>
      <p:sp>
        <p:nvSpPr>
          <p:cNvPr id="2" name="Title 1"/>
          <p:cNvSpPr>
            <a:spLocks noGrp="1"/>
          </p:cNvSpPr>
          <p:nvPr>
            <p:ph type="title"/>
          </p:nvPr>
        </p:nvSpPr>
        <p:spPr/>
        <p:txBody>
          <a:bodyPr/>
          <a:lstStyle/>
          <a:p>
            <a:r>
              <a:rPr lang="en-US" dirty="0" smtClean="0"/>
              <a:t>Including the Torque Range from the Drawing</a:t>
            </a:r>
            <a:br>
              <a:rPr lang="en-US" dirty="0" smtClean="0"/>
            </a:br>
            <a:r>
              <a:rPr lang="en-US" dirty="0" smtClean="0"/>
              <a:t>(method per NASA-STD-5020) </a:t>
            </a:r>
            <a:endParaRPr lang="en-US" dirty="0"/>
          </a:p>
        </p:txBody>
      </p:sp>
      <p:sp>
        <p:nvSpPr>
          <p:cNvPr id="14" name="5-Point Star 13"/>
          <p:cNvSpPr/>
          <p:nvPr/>
        </p:nvSpPr>
        <p:spPr bwMode="auto">
          <a:xfrm>
            <a:off x="1532954" y="2501151"/>
            <a:ext cx="215153" cy="197224"/>
          </a:xfrm>
          <a:prstGeom prst="star5">
            <a:avLst/>
          </a:prstGeom>
          <a:noFill/>
          <a:ln w="28575" cap="flat" cmpd="sng" algn="ctr">
            <a:solidFill>
              <a:srgbClr val="FF0000"/>
            </a:solidFill>
            <a:prstDash val="solid"/>
            <a:round/>
            <a:headEnd type="triangl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p:txBody>
      </p:sp>
      <p:cxnSp>
        <p:nvCxnSpPr>
          <p:cNvPr id="19" name="Straight Arrow Connector 18"/>
          <p:cNvCxnSpPr/>
          <p:nvPr/>
        </p:nvCxnSpPr>
        <p:spPr bwMode="auto">
          <a:xfrm>
            <a:off x="1721212" y="2623841"/>
            <a:ext cx="5567093" cy="27751"/>
          </a:xfrm>
          <a:prstGeom prst="straightConnector1">
            <a:avLst/>
          </a:prstGeom>
          <a:solidFill>
            <a:schemeClr val="bg1"/>
          </a:solidFill>
          <a:ln w="28575" cap="flat" cmpd="sng" algn="ctr">
            <a:solidFill>
              <a:srgbClr val="FF0000"/>
            </a:solidFill>
            <a:prstDash val="solid"/>
            <a:round/>
            <a:headEnd type="none" w="med" len="med"/>
            <a:tailEnd type="arrow" w="med" len="med"/>
          </a:ln>
          <a:effectLst/>
        </p:spPr>
      </p:cxnSp>
      <p:sp>
        <p:nvSpPr>
          <p:cNvPr id="37" name="Text Box 135"/>
          <p:cNvSpPr txBox="1">
            <a:spLocks noChangeArrowheads="1"/>
          </p:cNvSpPr>
          <p:nvPr/>
        </p:nvSpPr>
        <p:spPr bwMode="auto">
          <a:xfrm>
            <a:off x="3333750" y="1612629"/>
            <a:ext cx="2476500" cy="338554"/>
          </a:xfrm>
          <a:prstGeom prst="rect">
            <a:avLst/>
          </a:prstGeom>
          <a:solidFill>
            <a:schemeClr val="bg1"/>
          </a:solidFill>
          <a:ln w="9525">
            <a:solidFill>
              <a:schemeClr val="tx1"/>
            </a:solidFill>
            <a:miter lim="800000"/>
            <a:headEnd/>
            <a:tailEnd/>
          </a:ln>
        </p:spPr>
        <p:txBody>
          <a:bodyPr wrap="square">
            <a:spAutoFit/>
          </a:bodyPr>
          <a:lstStyle/>
          <a:p>
            <a:pPr eaLnBrk="1" hangingPunct="1"/>
            <a:r>
              <a:rPr lang="en-US" sz="1600" b="1" dirty="0" smtClean="0">
                <a:latin typeface="Arial" pitchFamily="34" charset="0"/>
                <a:cs typeface="Arial" pitchFamily="34" charset="0"/>
              </a:rPr>
              <a:t>Example:  75 </a:t>
            </a:r>
            <a:r>
              <a:rPr lang="en-US" sz="1600" b="1" dirty="0" smtClean="0">
                <a:latin typeface="Arial" pitchFamily="34" charset="0"/>
                <a:cs typeface="Arial" pitchFamily="34" charset="0"/>
                <a:sym typeface="Symbol"/>
              </a:rPr>
              <a:t> 4 in-lb</a:t>
            </a:r>
            <a:endParaRPr lang="en-US" sz="1600" b="1" dirty="0">
              <a:latin typeface="Arial" pitchFamily="34" charset="0"/>
              <a:cs typeface="Arial" pitchFamily="34" charset="0"/>
            </a:endParaRPr>
          </a:p>
        </p:txBody>
      </p:sp>
      <p:sp>
        <p:nvSpPr>
          <p:cNvPr id="43" name="Text Box 135"/>
          <p:cNvSpPr txBox="1">
            <a:spLocks noChangeArrowheads="1"/>
          </p:cNvSpPr>
          <p:nvPr/>
        </p:nvSpPr>
        <p:spPr bwMode="auto">
          <a:xfrm>
            <a:off x="800482" y="2454985"/>
            <a:ext cx="828703" cy="338554"/>
          </a:xfrm>
          <a:prstGeom prst="rect">
            <a:avLst/>
          </a:prstGeom>
          <a:noFill/>
          <a:ln w="9525">
            <a:noFill/>
            <a:miter lim="800000"/>
            <a:headEnd/>
            <a:tailEnd/>
          </a:ln>
        </p:spPr>
        <p:txBody>
          <a:bodyPr wrap="square">
            <a:spAutoFit/>
          </a:bodyPr>
          <a:lstStyle/>
          <a:p>
            <a:pPr eaLnBrk="1" hangingPunct="1"/>
            <a:r>
              <a:rPr lang="en-US" sz="1600" b="1" i="1" dirty="0" smtClean="0">
                <a:solidFill>
                  <a:srgbClr val="FF0000"/>
                </a:solidFill>
                <a:latin typeface="Arial" pitchFamily="34" charset="0"/>
                <a:cs typeface="Arial" pitchFamily="34" charset="0"/>
              </a:rPr>
              <a:t>P</a:t>
            </a:r>
            <a:r>
              <a:rPr lang="en-US" sz="1600" b="1" i="1" baseline="-25000" dirty="0" smtClean="0">
                <a:solidFill>
                  <a:srgbClr val="FF0000"/>
                </a:solidFill>
                <a:latin typeface="Arial" pitchFamily="34" charset="0"/>
                <a:cs typeface="Arial" pitchFamily="34" charset="0"/>
              </a:rPr>
              <a:t>ty-allow</a:t>
            </a:r>
          </a:p>
        </p:txBody>
      </p:sp>
      <p:sp>
        <p:nvSpPr>
          <p:cNvPr id="51" name="Text Box 135"/>
          <p:cNvSpPr txBox="1">
            <a:spLocks noChangeArrowheads="1"/>
          </p:cNvSpPr>
          <p:nvPr/>
        </p:nvSpPr>
        <p:spPr bwMode="auto">
          <a:xfrm>
            <a:off x="5325035" y="3269736"/>
            <a:ext cx="2771440" cy="338554"/>
          </a:xfrm>
          <a:prstGeom prst="rect">
            <a:avLst/>
          </a:prstGeom>
          <a:solidFill>
            <a:schemeClr val="bg1"/>
          </a:solidFill>
          <a:ln w="9525">
            <a:solidFill>
              <a:srgbClr val="C00000"/>
            </a:solidFill>
            <a:miter lim="800000"/>
            <a:headEnd/>
            <a:tailEnd/>
          </a:ln>
        </p:spPr>
        <p:txBody>
          <a:bodyPr wrap="square">
            <a:spAutoFit/>
          </a:bodyPr>
          <a:lstStyle/>
          <a:p>
            <a:pPr eaLnBrk="1" hangingPunct="1"/>
            <a:r>
              <a:rPr lang="en-US" sz="1600" b="1" dirty="0" smtClean="0">
                <a:solidFill>
                  <a:srgbClr val="C00000"/>
                </a:solidFill>
                <a:latin typeface="Arial" pitchFamily="34" charset="0"/>
                <a:cs typeface="Arial" pitchFamily="34" charset="0"/>
              </a:rPr>
              <a:t>(79/75) </a:t>
            </a:r>
            <a:r>
              <a:rPr lang="en-US" sz="1600" b="1" dirty="0" smtClean="0">
                <a:solidFill>
                  <a:srgbClr val="C00000"/>
                </a:solidFill>
                <a:latin typeface="Arial" pitchFamily="34" charset="0"/>
                <a:cs typeface="Arial" pitchFamily="34" charset="0"/>
                <a:sym typeface="Symbol"/>
              </a:rPr>
              <a:t> </a:t>
            </a:r>
            <a:r>
              <a:rPr lang="en-US" sz="1600" b="1" dirty="0" smtClean="0">
                <a:solidFill>
                  <a:srgbClr val="0000CC"/>
                </a:solidFill>
                <a:latin typeface="Arial" pitchFamily="34" charset="0"/>
                <a:cs typeface="Arial" pitchFamily="34" charset="0"/>
              </a:rPr>
              <a:t>4279 lb</a:t>
            </a:r>
            <a:r>
              <a:rPr lang="en-US" sz="1600" b="1" dirty="0" smtClean="0">
                <a:solidFill>
                  <a:srgbClr val="C00000"/>
                </a:solidFill>
                <a:latin typeface="Arial" pitchFamily="34" charset="0"/>
                <a:cs typeface="Arial" pitchFamily="34" charset="0"/>
              </a:rPr>
              <a:t> = 4507 lb </a:t>
            </a:r>
            <a:endParaRPr lang="en-US" sz="1600" b="1" dirty="0">
              <a:solidFill>
                <a:srgbClr val="C00000"/>
              </a:solidFill>
              <a:latin typeface="Arial" pitchFamily="34" charset="0"/>
              <a:cs typeface="Arial" pitchFamily="34" charset="0"/>
            </a:endParaRPr>
          </a:p>
        </p:txBody>
      </p:sp>
      <p:cxnSp>
        <p:nvCxnSpPr>
          <p:cNvPr id="21" name="Straight Connector 20"/>
          <p:cNvCxnSpPr/>
          <p:nvPr/>
        </p:nvCxnSpPr>
        <p:spPr bwMode="auto">
          <a:xfrm>
            <a:off x="5195065" y="3124200"/>
            <a:ext cx="0" cy="2930496"/>
          </a:xfrm>
          <a:prstGeom prst="line">
            <a:avLst/>
          </a:prstGeom>
          <a:solidFill>
            <a:schemeClr val="bg1"/>
          </a:solidFill>
          <a:ln w="28575" cap="flat" cmpd="sng" algn="ctr">
            <a:solidFill>
              <a:schemeClr val="tx1"/>
            </a:solidFill>
            <a:prstDash val="dash"/>
            <a:round/>
            <a:headEnd type="none" w="med" len="med"/>
            <a:tailEnd type="none" w="med" len="med"/>
          </a:ln>
          <a:effectLst/>
        </p:spPr>
      </p:cxnSp>
      <p:cxnSp>
        <p:nvCxnSpPr>
          <p:cNvPr id="24" name="Straight Connector 23"/>
          <p:cNvCxnSpPr/>
          <p:nvPr/>
        </p:nvCxnSpPr>
        <p:spPr bwMode="auto">
          <a:xfrm>
            <a:off x="4836460" y="3124200"/>
            <a:ext cx="0" cy="2930491"/>
          </a:xfrm>
          <a:prstGeom prst="line">
            <a:avLst/>
          </a:prstGeom>
          <a:solidFill>
            <a:schemeClr val="bg1"/>
          </a:solidFill>
          <a:ln w="28575" cap="flat" cmpd="sng" algn="ctr">
            <a:solidFill>
              <a:schemeClr val="tx1"/>
            </a:solidFill>
            <a:prstDash val="dash"/>
            <a:round/>
            <a:headEnd type="none" w="med" len="med"/>
            <a:tailEnd type="none" w="med" len="med"/>
          </a:ln>
          <a:effectLst/>
        </p:spPr>
      </p:cxnSp>
      <p:cxnSp>
        <p:nvCxnSpPr>
          <p:cNvPr id="34" name="Straight Connector 33"/>
          <p:cNvCxnSpPr/>
          <p:nvPr/>
        </p:nvCxnSpPr>
        <p:spPr bwMode="auto">
          <a:xfrm>
            <a:off x="1629185" y="3684510"/>
            <a:ext cx="3565880" cy="0"/>
          </a:xfrm>
          <a:prstGeom prst="line">
            <a:avLst/>
          </a:prstGeom>
          <a:solidFill>
            <a:schemeClr val="bg1"/>
          </a:solidFill>
          <a:ln w="28575" cap="flat" cmpd="sng" algn="ctr">
            <a:solidFill>
              <a:srgbClr val="C00000"/>
            </a:solidFill>
            <a:prstDash val="solid"/>
            <a:round/>
            <a:headEnd type="arrow" w="med" len="med"/>
            <a:tailEnd type="oval" w="lg" len="lg"/>
          </a:ln>
          <a:effectLst/>
        </p:spPr>
      </p:cxnSp>
      <p:cxnSp>
        <p:nvCxnSpPr>
          <p:cNvPr id="36" name="Straight Connector 35"/>
          <p:cNvCxnSpPr/>
          <p:nvPr/>
        </p:nvCxnSpPr>
        <p:spPr bwMode="auto">
          <a:xfrm>
            <a:off x="1629185" y="5266464"/>
            <a:ext cx="3207275" cy="0"/>
          </a:xfrm>
          <a:prstGeom prst="line">
            <a:avLst/>
          </a:prstGeom>
          <a:solidFill>
            <a:schemeClr val="bg1"/>
          </a:solidFill>
          <a:ln w="28575" cap="flat" cmpd="sng" algn="ctr">
            <a:solidFill>
              <a:srgbClr val="C00000"/>
            </a:solidFill>
            <a:prstDash val="solid"/>
            <a:round/>
            <a:headEnd type="arrow" w="med" len="med"/>
            <a:tailEnd type="oval" w="lg" len="lg"/>
          </a:ln>
          <a:effectLst/>
        </p:spPr>
      </p:cxnSp>
      <p:sp>
        <p:nvSpPr>
          <p:cNvPr id="38" name="Text Box 135"/>
          <p:cNvSpPr txBox="1">
            <a:spLocks noChangeArrowheads="1"/>
          </p:cNvSpPr>
          <p:nvPr/>
        </p:nvSpPr>
        <p:spPr bwMode="auto">
          <a:xfrm>
            <a:off x="5325035" y="5283369"/>
            <a:ext cx="2771440" cy="338554"/>
          </a:xfrm>
          <a:prstGeom prst="rect">
            <a:avLst/>
          </a:prstGeom>
          <a:solidFill>
            <a:schemeClr val="bg1"/>
          </a:solidFill>
          <a:ln w="9525">
            <a:solidFill>
              <a:srgbClr val="C00000"/>
            </a:solidFill>
            <a:miter lim="800000"/>
            <a:headEnd/>
            <a:tailEnd/>
          </a:ln>
        </p:spPr>
        <p:txBody>
          <a:bodyPr wrap="square">
            <a:spAutoFit/>
          </a:bodyPr>
          <a:lstStyle/>
          <a:p>
            <a:pPr eaLnBrk="1" hangingPunct="1"/>
            <a:r>
              <a:rPr lang="en-US" sz="1600" b="1" dirty="0" smtClean="0">
                <a:solidFill>
                  <a:srgbClr val="C00000"/>
                </a:solidFill>
                <a:latin typeface="Arial" pitchFamily="34" charset="0"/>
                <a:cs typeface="Arial" pitchFamily="34" charset="0"/>
              </a:rPr>
              <a:t>(71/75) </a:t>
            </a:r>
            <a:r>
              <a:rPr lang="en-US" sz="1600" b="1" dirty="0" smtClean="0">
                <a:solidFill>
                  <a:srgbClr val="C00000"/>
                </a:solidFill>
                <a:latin typeface="Arial" pitchFamily="34" charset="0"/>
                <a:cs typeface="Arial" pitchFamily="34" charset="0"/>
                <a:sym typeface="Symbol"/>
              </a:rPr>
              <a:t> </a:t>
            </a:r>
            <a:r>
              <a:rPr lang="en-US" sz="1600" b="1" dirty="0" smtClean="0">
                <a:solidFill>
                  <a:srgbClr val="0000CC"/>
                </a:solidFill>
                <a:latin typeface="Arial" pitchFamily="34" charset="0"/>
                <a:cs typeface="Arial" pitchFamily="34" charset="0"/>
                <a:sym typeface="Symbol"/>
              </a:rPr>
              <a:t>1626</a:t>
            </a:r>
            <a:r>
              <a:rPr lang="en-US" sz="1600" b="1" dirty="0" smtClean="0">
                <a:solidFill>
                  <a:srgbClr val="0000CC"/>
                </a:solidFill>
                <a:latin typeface="Arial" pitchFamily="34" charset="0"/>
                <a:cs typeface="Arial" pitchFamily="34" charset="0"/>
              </a:rPr>
              <a:t> lb</a:t>
            </a:r>
            <a:r>
              <a:rPr lang="en-US" sz="1600" b="1" dirty="0" smtClean="0">
                <a:solidFill>
                  <a:srgbClr val="C00000"/>
                </a:solidFill>
                <a:latin typeface="Arial" pitchFamily="34" charset="0"/>
                <a:cs typeface="Arial" pitchFamily="34" charset="0"/>
              </a:rPr>
              <a:t> = 1539 lb </a:t>
            </a:r>
            <a:endParaRPr lang="en-US" sz="1600" b="1" dirty="0">
              <a:solidFill>
                <a:srgbClr val="C00000"/>
              </a:solidFill>
              <a:latin typeface="Arial" pitchFamily="34" charset="0"/>
              <a:cs typeface="Arial" pitchFamily="34" charset="0"/>
            </a:endParaRPr>
          </a:p>
        </p:txBody>
      </p:sp>
      <p:sp>
        <p:nvSpPr>
          <p:cNvPr id="44" name="Text Box 135"/>
          <p:cNvSpPr txBox="1">
            <a:spLocks noChangeArrowheads="1"/>
          </p:cNvSpPr>
          <p:nvPr/>
        </p:nvSpPr>
        <p:spPr bwMode="auto">
          <a:xfrm>
            <a:off x="1609697" y="3309174"/>
            <a:ext cx="828703" cy="338554"/>
          </a:xfrm>
          <a:prstGeom prst="rect">
            <a:avLst/>
          </a:prstGeom>
          <a:noFill/>
          <a:ln w="9525">
            <a:noFill/>
            <a:miter lim="800000"/>
            <a:headEnd/>
            <a:tailEnd/>
          </a:ln>
        </p:spPr>
        <p:txBody>
          <a:bodyPr wrap="square">
            <a:spAutoFit/>
          </a:bodyPr>
          <a:lstStyle/>
          <a:p>
            <a:pPr eaLnBrk="1" hangingPunct="1"/>
            <a:r>
              <a:rPr lang="en-US" sz="1600" b="1" i="1" dirty="0" err="1" smtClean="0">
                <a:solidFill>
                  <a:srgbClr val="C00000"/>
                </a:solidFill>
                <a:latin typeface="Arial" pitchFamily="34" charset="0"/>
                <a:cs typeface="Arial" pitchFamily="34" charset="0"/>
              </a:rPr>
              <a:t>P</a:t>
            </a:r>
            <a:r>
              <a:rPr lang="en-US" sz="1600" b="1" i="1" baseline="-25000" dirty="0" err="1" smtClean="0">
                <a:solidFill>
                  <a:srgbClr val="C00000"/>
                </a:solidFill>
                <a:latin typeface="Arial" pitchFamily="34" charset="0"/>
                <a:cs typeface="Arial" pitchFamily="34" charset="0"/>
              </a:rPr>
              <a:t>pi</a:t>
            </a:r>
            <a:r>
              <a:rPr lang="en-US" sz="1600" b="1" i="1" baseline="-25000" dirty="0" smtClean="0">
                <a:solidFill>
                  <a:srgbClr val="C00000"/>
                </a:solidFill>
                <a:latin typeface="Arial" pitchFamily="34" charset="0"/>
                <a:cs typeface="Arial" pitchFamily="34" charset="0"/>
              </a:rPr>
              <a:t>-max</a:t>
            </a:r>
          </a:p>
        </p:txBody>
      </p:sp>
      <p:sp>
        <p:nvSpPr>
          <p:cNvPr id="47" name="Text Box 135"/>
          <p:cNvSpPr txBox="1">
            <a:spLocks noChangeArrowheads="1"/>
          </p:cNvSpPr>
          <p:nvPr/>
        </p:nvSpPr>
        <p:spPr bwMode="auto">
          <a:xfrm>
            <a:off x="1602290" y="4883085"/>
            <a:ext cx="828703" cy="338554"/>
          </a:xfrm>
          <a:prstGeom prst="rect">
            <a:avLst/>
          </a:prstGeom>
          <a:noFill/>
          <a:ln w="9525">
            <a:noFill/>
            <a:miter lim="800000"/>
            <a:headEnd/>
            <a:tailEnd/>
          </a:ln>
        </p:spPr>
        <p:txBody>
          <a:bodyPr wrap="square">
            <a:spAutoFit/>
          </a:bodyPr>
          <a:lstStyle/>
          <a:p>
            <a:pPr eaLnBrk="1" hangingPunct="1"/>
            <a:r>
              <a:rPr lang="en-US" sz="1600" b="1" i="1" dirty="0" err="1" smtClean="0">
                <a:solidFill>
                  <a:srgbClr val="C00000"/>
                </a:solidFill>
                <a:latin typeface="Arial" pitchFamily="34" charset="0"/>
                <a:cs typeface="Arial" pitchFamily="34" charset="0"/>
              </a:rPr>
              <a:t>P</a:t>
            </a:r>
            <a:r>
              <a:rPr lang="en-US" sz="1600" b="1" i="1" baseline="-25000" dirty="0" err="1" smtClean="0">
                <a:solidFill>
                  <a:srgbClr val="C00000"/>
                </a:solidFill>
                <a:latin typeface="Arial" pitchFamily="34" charset="0"/>
                <a:cs typeface="Arial" pitchFamily="34" charset="0"/>
              </a:rPr>
              <a:t>pi</a:t>
            </a:r>
            <a:r>
              <a:rPr lang="en-US" sz="1600" b="1" i="1" baseline="-25000" dirty="0" smtClean="0">
                <a:solidFill>
                  <a:srgbClr val="C00000"/>
                </a:solidFill>
                <a:latin typeface="Arial" pitchFamily="34" charset="0"/>
                <a:cs typeface="Arial" pitchFamily="34" charset="0"/>
              </a:rPr>
              <a:t>-min</a:t>
            </a:r>
          </a:p>
        </p:txBody>
      </p:sp>
      <p:cxnSp>
        <p:nvCxnSpPr>
          <p:cNvPr id="20" name="Straight Arrow Connector 19"/>
          <p:cNvCxnSpPr/>
          <p:nvPr/>
        </p:nvCxnSpPr>
        <p:spPr bwMode="auto">
          <a:xfrm flipH="1" flipV="1">
            <a:off x="5002306" y="3818965"/>
            <a:ext cx="17929" cy="1359818"/>
          </a:xfrm>
          <a:prstGeom prst="straightConnector1">
            <a:avLst/>
          </a:prstGeom>
          <a:solidFill>
            <a:schemeClr val="bg1"/>
          </a:solidFill>
          <a:ln w="28575" cap="flat" cmpd="sng" algn="ctr">
            <a:solidFill>
              <a:srgbClr val="0000CC"/>
            </a:solidFill>
            <a:prstDash val="solid"/>
            <a:round/>
            <a:headEnd type="oval" w="lg" len="lg"/>
            <a:tailEnd type="oval" w="lg" len="lg"/>
          </a:ln>
          <a:effectLst/>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1000" fill="hold"/>
                                        <p:tgtEl>
                                          <p:spTgt spid="37"/>
                                        </p:tgtEl>
                                        <p:attrNameLst>
                                          <p:attrName>ppt_x</p:attrName>
                                        </p:attrNameLst>
                                      </p:cBhvr>
                                      <p:tavLst>
                                        <p:tav tm="0">
                                          <p:val>
                                            <p:strVal val="#ppt_x"/>
                                          </p:val>
                                        </p:tav>
                                        <p:tav tm="100000">
                                          <p:val>
                                            <p:strVal val="#ppt_x"/>
                                          </p:val>
                                        </p:tav>
                                      </p:tavLst>
                                    </p:anim>
                                    <p:anim calcmode="lin" valueType="num">
                                      <p:cBhvr additive="base">
                                        <p:cTn id="8" dur="1000" fill="hold"/>
                                        <p:tgtEl>
                                          <p:spTgt spid="37"/>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2" presetClass="entr" presetSubtype="4" fill="hold" nodeType="after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additive="base">
                                        <p:cTn id="12" dur="1000" fill="hold"/>
                                        <p:tgtEl>
                                          <p:spTgt spid="24"/>
                                        </p:tgtEl>
                                        <p:attrNameLst>
                                          <p:attrName>ppt_x</p:attrName>
                                        </p:attrNameLst>
                                      </p:cBhvr>
                                      <p:tavLst>
                                        <p:tav tm="0">
                                          <p:val>
                                            <p:strVal val="#ppt_x"/>
                                          </p:val>
                                        </p:tav>
                                        <p:tav tm="100000">
                                          <p:val>
                                            <p:strVal val="#ppt_x"/>
                                          </p:val>
                                        </p:tav>
                                      </p:tavLst>
                                    </p:anim>
                                    <p:anim calcmode="lin" valueType="num">
                                      <p:cBhvr additive="base">
                                        <p:cTn id="13" dur="1000" fill="hold"/>
                                        <p:tgtEl>
                                          <p:spTgt spid="24"/>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21"/>
                                        </p:tgtEl>
                                        <p:attrNameLst>
                                          <p:attrName>style.visibility</p:attrName>
                                        </p:attrNameLst>
                                      </p:cBhvr>
                                      <p:to>
                                        <p:strVal val="visible"/>
                                      </p:to>
                                    </p:set>
                                    <p:anim calcmode="lin" valueType="num">
                                      <p:cBhvr additive="base">
                                        <p:cTn id="16" dur="1000" fill="hold"/>
                                        <p:tgtEl>
                                          <p:spTgt spid="21"/>
                                        </p:tgtEl>
                                        <p:attrNameLst>
                                          <p:attrName>ppt_x</p:attrName>
                                        </p:attrNameLst>
                                      </p:cBhvr>
                                      <p:tavLst>
                                        <p:tav tm="0">
                                          <p:val>
                                            <p:strVal val="#ppt_x"/>
                                          </p:val>
                                        </p:tav>
                                        <p:tav tm="100000">
                                          <p:val>
                                            <p:strVal val="#ppt_x"/>
                                          </p:val>
                                        </p:tav>
                                      </p:tavLst>
                                    </p:anim>
                                    <p:anim calcmode="lin" valueType="num">
                                      <p:cBhvr additive="base">
                                        <p:cTn id="17" dur="10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2" fill="hold" nodeType="clickEffect">
                                  <p:stCondLst>
                                    <p:cond delay="0"/>
                                  </p:stCondLst>
                                  <p:childTnLst>
                                    <p:set>
                                      <p:cBhvr>
                                        <p:cTn id="21" dur="1" fill="hold">
                                          <p:stCondLst>
                                            <p:cond delay="0"/>
                                          </p:stCondLst>
                                        </p:cTn>
                                        <p:tgtEl>
                                          <p:spTgt spid="34"/>
                                        </p:tgtEl>
                                        <p:attrNameLst>
                                          <p:attrName>style.visibility</p:attrName>
                                        </p:attrNameLst>
                                      </p:cBhvr>
                                      <p:to>
                                        <p:strVal val="visible"/>
                                      </p:to>
                                    </p:set>
                                    <p:anim calcmode="lin" valueType="num">
                                      <p:cBhvr additive="base">
                                        <p:cTn id="22" dur="1000" fill="hold"/>
                                        <p:tgtEl>
                                          <p:spTgt spid="34"/>
                                        </p:tgtEl>
                                        <p:attrNameLst>
                                          <p:attrName>ppt_x</p:attrName>
                                        </p:attrNameLst>
                                      </p:cBhvr>
                                      <p:tavLst>
                                        <p:tav tm="0">
                                          <p:val>
                                            <p:strVal val="1+#ppt_w/2"/>
                                          </p:val>
                                        </p:tav>
                                        <p:tav tm="100000">
                                          <p:val>
                                            <p:strVal val="#ppt_x"/>
                                          </p:val>
                                        </p:tav>
                                      </p:tavLst>
                                    </p:anim>
                                    <p:anim calcmode="lin" valueType="num">
                                      <p:cBhvr additive="base">
                                        <p:cTn id="23" dur="1000" fill="hold"/>
                                        <p:tgtEl>
                                          <p:spTgt spid="34"/>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51"/>
                                        </p:tgtEl>
                                        <p:attrNameLst>
                                          <p:attrName>style.visibility</p:attrName>
                                        </p:attrNameLst>
                                      </p:cBhvr>
                                      <p:to>
                                        <p:strVal val="visible"/>
                                      </p:to>
                                    </p:set>
                                    <p:anim calcmode="lin" valueType="num">
                                      <p:cBhvr additive="base">
                                        <p:cTn id="26" dur="1000" fill="hold"/>
                                        <p:tgtEl>
                                          <p:spTgt spid="51"/>
                                        </p:tgtEl>
                                        <p:attrNameLst>
                                          <p:attrName>ppt_x</p:attrName>
                                        </p:attrNameLst>
                                      </p:cBhvr>
                                      <p:tavLst>
                                        <p:tav tm="0">
                                          <p:val>
                                            <p:strVal val="1+#ppt_w/2"/>
                                          </p:val>
                                        </p:tav>
                                        <p:tav tm="100000">
                                          <p:val>
                                            <p:strVal val="#ppt_x"/>
                                          </p:val>
                                        </p:tav>
                                      </p:tavLst>
                                    </p:anim>
                                    <p:anim calcmode="lin" valueType="num">
                                      <p:cBhvr additive="base">
                                        <p:cTn id="27" dur="1000" fill="hold"/>
                                        <p:tgtEl>
                                          <p:spTgt spid="51"/>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44"/>
                                        </p:tgtEl>
                                        <p:attrNameLst>
                                          <p:attrName>style.visibility</p:attrName>
                                        </p:attrNameLst>
                                      </p:cBhvr>
                                      <p:to>
                                        <p:strVal val="visible"/>
                                      </p:to>
                                    </p:set>
                                    <p:anim calcmode="lin" valueType="num">
                                      <p:cBhvr additive="base">
                                        <p:cTn id="30" dur="1000" fill="hold"/>
                                        <p:tgtEl>
                                          <p:spTgt spid="44"/>
                                        </p:tgtEl>
                                        <p:attrNameLst>
                                          <p:attrName>ppt_x</p:attrName>
                                        </p:attrNameLst>
                                      </p:cBhvr>
                                      <p:tavLst>
                                        <p:tav tm="0">
                                          <p:val>
                                            <p:strVal val="0-#ppt_w/2"/>
                                          </p:val>
                                        </p:tav>
                                        <p:tav tm="100000">
                                          <p:val>
                                            <p:strVal val="#ppt_x"/>
                                          </p:val>
                                        </p:tav>
                                      </p:tavLst>
                                    </p:anim>
                                    <p:anim calcmode="lin" valueType="num">
                                      <p:cBhvr additive="base">
                                        <p:cTn id="31" dur="1000" fill="hold"/>
                                        <p:tgtEl>
                                          <p:spTgt spid="44"/>
                                        </p:tgtEl>
                                        <p:attrNameLst>
                                          <p:attrName>ppt_y</p:attrName>
                                        </p:attrNameLst>
                                      </p:cBhvr>
                                      <p:tavLst>
                                        <p:tav tm="0">
                                          <p:val>
                                            <p:strVal val="#ppt_y"/>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2" fill="hold" nodeType="clickEffect">
                                  <p:stCondLst>
                                    <p:cond delay="0"/>
                                  </p:stCondLst>
                                  <p:childTnLst>
                                    <p:set>
                                      <p:cBhvr>
                                        <p:cTn id="35" dur="1" fill="hold">
                                          <p:stCondLst>
                                            <p:cond delay="0"/>
                                          </p:stCondLst>
                                        </p:cTn>
                                        <p:tgtEl>
                                          <p:spTgt spid="36"/>
                                        </p:tgtEl>
                                        <p:attrNameLst>
                                          <p:attrName>style.visibility</p:attrName>
                                        </p:attrNameLst>
                                      </p:cBhvr>
                                      <p:to>
                                        <p:strVal val="visible"/>
                                      </p:to>
                                    </p:set>
                                    <p:anim calcmode="lin" valueType="num">
                                      <p:cBhvr additive="base">
                                        <p:cTn id="36" dur="1000" fill="hold"/>
                                        <p:tgtEl>
                                          <p:spTgt spid="36"/>
                                        </p:tgtEl>
                                        <p:attrNameLst>
                                          <p:attrName>ppt_x</p:attrName>
                                        </p:attrNameLst>
                                      </p:cBhvr>
                                      <p:tavLst>
                                        <p:tav tm="0">
                                          <p:val>
                                            <p:strVal val="1+#ppt_w/2"/>
                                          </p:val>
                                        </p:tav>
                                        <p:tav tm="100000">
                                          <p:val>
                                            <p:strVal val="#ppt_x"/>
                                          </p:val>
                                        </p:tav>
                                      </p:tavLst>
                                    </p:anim>
                                    <p:anim calcmode="lin" valueType="num">
                                      <p:cBhvr additive="base">
                                        <p:cTn id="37" dur="1000" fill="hold"/>
                                        <p:tgtEl>
                                          <p:spTgt spid="36"/>
                                        </p:tgtEl>
                                        <p:attrNameLst>
                                          <p:attrName>ppt_y</p:attrName>
                                        </p:attrNameLst>
                                      </p:cBhvr>
                                      <p:tavLst>
                                        <p:tav tm="0">
                                          <p:val>
                                            <p:strVal val="#ppt_y"/>
                                          </p:val>
                                        </p:tav>
                                        <p:tav tm="100000">
                                          <p:val>
                                            <p:strVal val="#ppt_y"/>
                                          </p:val>
                                        </p:tav>
                                      </p:tavLst>
                                    </p:anim>
                                  </p:childTnLst>
                                </p:cTn>
                              </p:par>
                              <p:par>
                                <p:cTn id="38" presetID="2" presetClass="entr" presetSubtype="2" fill="hold" grpId="1" nodeType="withEffect">
                                  <p:stCondLst>
                                    <p:cond delay="0"/>
                                  </p:stCondLst>
                                  <p:childTnLst>
                                    <p:set>
                                      <p:cBhvr>
                                        <p:cTn id="39" dur="1" fill="hold">
                                          <p:stCondLst>
                                            <p:cond delay="0"/>
                                          </p:stCondLst>
                                        </p:cTn>
                                        <p:tgtEl>
                                          <p:spTgt spid="38"/>
                                        </p:tgtEl>
                                        <p:attrNameLst>
                                          <p:attrName>style.visibility</p:attrName>
                                        </p:attrNameLst>
                                      </p:cBhvr>
                                      <p:to>
                                        <p:strVal val="visible"/>
                                      </p:to>
                                    </p:set>
                                    <p:anim calcmode="lin" valueType="num">
                                      <p:cBhvr additive="base">
                                        <p:cTn id="40" dur="1000" fill="hold"/>
                                        <p:tgtEl>
                                          <p:spTgt spid="38"/>
                                        </p:tgtEl>
                                        <p:attrNameLst>
                                          <p:attrName>ppt_x</p:attrName>
                                        </p:attrNameLst>
                                      </p:cBhvr>
                                      <p:tavLst>
                                        <p:tav tm="0">
                                          <p:val>
                                            <p:strVal val="1+#ppt_w/2"/>
                                          </p:val>
                                        </p:tav>
                                        <p:tav tm="100000">
                                          <p:val>
                                            <p:strVal val="#ppt_x"/>
                                          </p:val>
                                        </p:tav>
                                      </p:tavLst>
                                    </p:anim>
                                    <p:anim calcmode="lin" valueType="num">
                                      <p:cBhvr additive="base">
                                        <p:cTn id="41" dur="1000" fill="hold"/>
                                        <p:tgtEl>
                                          <p:spTgt spid="38"/>
                                        </p:tgtEl>
                                        <p:attrNameLst>
                                          <p:attrName>ppt_y</p:attrName>
                                        </p:attrNameLst>
                                      </p:cBhvr>
                                      <p:tavLst>
                                        <p:tav tm="0">
                                          <p:val>
                                            <p:strVal val="#ppt_y"/>
                                          </p:val>
                                        </p:tav>
                                        <p:tav tm="100000">
                                          <p:val>
                                            <p:strVal val="#ppt_y"/>
                                          </p:val>
                                        </p:tav>
                                      </p:tavLst>
                                    </p:anim>
                                  </p:childTnLst>
                                </p:cTn>
                              </p:par>
                              <p:par>
                                <p:cTn id="42" presetID="2" presetClass="entr" presetSubtype="8" fill="hold" grpId="0" nodeType="withEffect">
                                  <p:stCondLst>
                                    <p:cond delay="0"/>
                                  </p:stCondLst>
                                  <p:childTnLst>
                                    <p:set>
                                      <p:cBhvr>
                                        <p:cTn id="43" dur="1" fill="hold">
                                          <p:stCondLst>
                                            <p:cond delay="0"/>
                                          </p:stCondLst>
                                        </p:cTn>
                                        <p:tgtEl>
                                          <p:spTgt spid="47"/>
                                        </p:tgtEl>
                                        <p:attrNameLst>
                                          <p:attrName>style.visibility</p:attrName>
                                        </p:attrNameLst>
                                      </p:cBhvr>
                                      <p:to>
                                        <p:strVal val="visible"/>
                                      </p:to>
                                    </p:set>
                                    <p:anim calcmode="lin" valueType="num">
                                      <p:cBhvr additive="base">
                                        <p:cTn id="44" dur="1000" fill="hold"/>
                                        <p:tgtEl>
                                          <p:spTgt spid="47"/>
                                        </p:tgtEl>
                                        <p:attrNameLst>
                                          <p:attrName>ppt_x</p:attrName>
                                        </p:attrNameLst>
                                      </p:cBhvr>
                                      <p:tavLst>
                                        <p:tav tm="0">
                                          <p:val>
                                            <p:strVal val="0-#ppt_w/2"/>
                                          </p:val>
                                        </p:tav>
                                        <p:tav tm="100000">
                                          <p:val>
                                            <p:strVal val="#ppt_x"/>
                                          </p:val>
                                        </p:tav>
                                      </p:tavLst>
                                    </p:anim>
                                    <p:anim calcmode="lin" valueType="num">
                                      <p:cBhvr additive="base">
                                        <p:cTn id="45" dur="1000" fill="hold"/>
                                        <p:tgtEl>
                                          <p:spTgt spid="4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51" grpId="0" animBg="1"/>
      <p:bldP spid="38" grpId="1" animBg="1"/>
      <p:bldP spid="44" grpId="0"/>
      <p:bldP spid="4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Grp="1" noChangeAspect="1" noChangeArrowheads="1"/>
          </p:cNvPicPr>
          <p:nvPr>
            <p:ph idx="1"/>
          </p:nvPr>
        </p:nvPicPr>
        <p:blipFill>
          <a:blip r:embed="rId2" cstate="print"/>
          <a:srcRect/>
          <a:stretch>
            <a:fillRect/>
          </a:stretch>
        </p:blipFill>
        <p:spPr bwMode="auto">
          <a:xfrm>
            <a:off x="977462" y="1436965"/>
            <a:ext cx="7189076" cy="5218386"/>
          </a:xfrm>
          <a:prstGeom prst="rect">
            <a:avLst/>
          </a:prstGeom>
          <a:noFill/>
          <a:ln w="9525">
            <a:noFill/>
            <a:miter lim="800000"/>
            <a:headEnd/>
            <a:tailEnd/>
          </a:ln>
          <a:effectLst/>
        </p:spPr>
      </p:pic>
      <p:pic>
        <p:nvPicPr>
          <p:cNvPr id="25" name="Picture 5"/>
          <p:cNvPicPr preferRelativeResize="0">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rot="5400000">
            <a:off x="3573911" y="3573912"/>
            <a:ext cx="4684023" cy="1579353"/>
          </a:xfrm>
          <a:prstGeom prst="rect">
            <a:avLst/>
          </a:prstGeom>
          <a:noFill/>
          <a:ln w="9525">
            <a:noFill/>
            <a:miter lim="800000"/>
            <a:headEnd/>
            <a:tailEnd/>
          </a:ln>
          <a:effectLst/>
        </p:spPr>
      </p:pic>
      <p:pic>
        <p:nvPicPr>
          <p:cNvPr id="26" name="Picture 5"/>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rot="5400000">
            <a:off x="3478216" y="3856838"/>
            <a:ext cx="4081041" cy="1504146"/>
          </a:xfrm>
          <a:prstGeom prst="rect">
            <a:avLst/>
          </a:prstGeom>
          <a:noFill/>
          <a:ln w="9525">
            <a:noFill/>
            <a:miter lim="800000"/>
            <a:headEnd/>
            <a:tailEnd/>
          </a:ln>
          <a:effectLst/>
        </p:spPr>
      </p:pic>
      <p:sp>
        <p:nvSpPr>
          <p:cNvPr id="2" name="Title 1"/>
          <p:cNvSpPr>
            <a:spLocks noGrp="1"/>
          </p:cNvSpPr>
          <p:nvPr>
            <p:ph type="title"/>
          </p:nvPr>
        </p:nvSpPr>
        <p:spPr/>
        <p:txBody>
          <a:bodyPr/>
          <a:lstStyle/>
          <a:p>
            <a:r>
              <a:rPr lang="en-US" dirty="0" smtClean="0"/>
              <a:t>Including the Torque Range from the Drawing</a:t>
            </a:r>
            <a:br>
              <a:rPr lang="en-US" dirty="0" smtClean="0"/>
            </a:br>
            <a:r>
              <a:rPr lang="en-US" dirty="0" smtClean="0"/>
              <a:t>(alternative method) </a:t>
            </a:r>
            <a:endParaRPr lang="en-US" dirty="0"/>
          </a:p>
        </p:txBody>
      </p:sp>
      <p:sp>
        <p:nvSpPr>
          <p:cNvPr id="14" name="5-Point Star 13"/>
          <p:cNvSpPr/>
          <p:nvPr/>
        </p:nvSpPr>
        <p:spPr bwMode="auto">
          <a:xfrm>
            <a:off x="1532954" y="2501151"/>
            <a:ext cx="215153" cy="197224"/>
          </a:xfrm>
          <a:prstGeom prst="star5">
            <a:avLst/>
          </a:prstGeom>
          <a:noFill/>
          <a:ln w="28575" cap="flat" cmpd="sng" algn="ctr">
            <a:solidFill>
              <a:srgbClr val="FF0000"/>
            </a:solidFill>
            <a:prstDash val="solid"/>
            <a:round/>
            <a:headEnd type="triangl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p:txBody>
      </p:sp>
      <p:cxnSp>
        <p:nvCxnSpPr>
          <p:cNvPr id="19" name="Straight Arrow Connector 18"/>
          <p:cNvCxnSpPr/>
          <p:nvPr/>
        </p:nvCxnSpPr>
        <p:spPr bwMode="auto">
          <a:xfrm>
            <a:off x="1721212" y="2623841"/>
            <a:ext cx="5567093" cy="27751"/>
          </a:xfrm>
          <a:prstGeom prst="straightConnector1">
            <a:avLst/>
          </a:prstGeom>
          <a:solidFill>
            <a:schemeClr val="bg1"/>
          </a:solidFill>
          <a:ln w="28575" cap="flat" cmpd="sng" algn="ctr">
            <a:solidFill>
              <a:srgbClr val="FF0000"/>
            </a:solidFill>
            <a:prstDash val="solid"/>
            <a:round/>
            <a:headEnd type="none" w="med" len="med"/>
            <a:tailEnd type="arrow" w="med" len="med"/>
          </a:ln>
          <a:effectLst/>
        </p:spPr>
      </p:cxnSp>
      <p:sp>
        <p:nvSpPr>
          <p:cNvPr id="37" name="Text Box 135"/>
          <p:cNvSpPr txBox="1">
            <a:spLocks noChangeArrowheads="1"/>
          </p:cNvSpPr>
          <p:nvPr/>
        </p:nvSpPr>
        <p:spPr bwMode="auto">
          <a:xfrm>
            <a:off x="3333750" y="1612629"/>
            <a:ext cx="2476500" cy="338554"/>
          </a:xfrm>
          <a:prstGeom prst="rect">
            <a:avLst/>
          </a:prstGeom>
          <a:solidFill>
            <a:schemeClr val="bg1"/>
          </a:solidFill>
          <a:ln w="9525">
            <a:solidFill>
              <a:schemeClr val="tx1"/>
            </a:solidFill>
            <a:miter lim="800000"/>
            <a:headEnd/>
            <a:tailEnd/>
          </a:ln>
        </p:spPr>
        <p:txBody>
          <a:bodyPr wrap="square">
            <a:spAutoFit/>
          </a:bodyPr>
          <a:lstStyle/>
          <a:p>
            <a:pPr eaLnBrk="1" hangingPunct="1"/>
            <a:r>
              <a:rPr lang="en-US" sz="1600" b="1" dirty="0" smtClean="0">
                <a:latin typeface="Arial" pitchFamily="34" charset="0"/>
                <a:cs typeface="Arial" pitchFamily="34" charset="0"/>
              </a:rPr>
              <a:t>Example:  75 </a:t>
            </a:r>
            <a:r>
              <a:rPr lang="en-US" sz="1600" b="1" dirty="0" smtClean="0">
                <a:latin typeface="Arial" pitchFamily="34" charset="0"/>
                <a:cs typeface="Arial" pitchFamily="34" charset="0"/>
                <a:sym typeface="Symbol"/>
              </a:rPr>
              <a:t> 4 in-lb</a:t>
            </a:r>
            <a:endParaRPr lang="en-US" sz="1600" b="1" dirty="0">
              <a:latin typeface="Arial" pitchFamily="34" charset="0"/>
              <a:cs typeface="Arial" pitchFamily="34" charset="0"/>
            </a:endParaRPr>
          </a:p>
        </p:txBody>
      </p:sp>
      <p:sp>
        <p:nvSpPr>
          <p:cNvPr id="43" name="Text Box 135"/>
          <p:cNvSpPr txBox="1">
            <a:spLocks noChangeArrowheads="1"/>
          </p:cNvSpPr>
          <p:nvPr/>
        </p:nvSpPr>
        <p:spPr bwMode="auto">
          <a:xfrm>
            <a:off x="800482" y="2454985"/>
            <a:ext cx="828703" cy="338554"/>
          </a:xfrm>
          <a:prstGeom prst="rect">
            <a:avLst/>
          </a:prstGeom>
          <a:noFill/>
          <a:ln w="9525">
            <a:noFill/>
            <a:miter lim="800000"/>
            <a:headEnd/>
            <a:tailEnd/>
          </a:ln>
        </p:spPr>
        <p:txBody>
          <a:bodyPr wrap="square">
            <a:spAutoFit/>
          </a:bodyPr>
          <a:lstStyle/>
          <a:p>
            <a:pPr eaLnBrk="1" hangingPunct="1"/>
            <a:r>
              <a:rPr lang="en-US" sz="1600" b="1" i="1" dirty="0" smtClean="0">
                <a:solidFill>
                  <a:srgbClr val="FF0000"/>
                </a:solidFill>
                <a:latin typeface="Arial" pitchFamily="34" charset="0"/>
                <a:cs typeface="Arial" pitchFamily="34" charset="0"/>
              </a:rPr>
              <a:t>P</a:t>
            </a:r>
            <a:r>
              <a:rPr lang="en-US" sz="1600" b="1" i="1" baseline="-25000" dirty="0" smtClean="0">
                <a:solidFill>
                  <a:srgbClr val="FF0000"/>
                </a:solidFill>
                <a:latin typeface="Arial" pitchFamily="34" charset="0"/>
                <a:cs typeface="Arial" pitchFamily="34" charset="0"/>
              </a:rPr>
              <a:t>ty-allow</a:t>
            </a:r>
          </a:p>
        </p:txBody>
      </p:sp>
      <p:cxnSp>
        <p:nvCxnSpPr>
          <p:cNvPr id="35" name="Straight Arrow Connector 34"/>
          <p:cNvCxnSpPr/>
          <p:nvPr/>
        </p:nvCxnSpPr>
        <p:spPr bwMode="auto">
          <a:xfrm flipH="1" flipV="1">
            <a:off x="5002306" y="3818965"/>
            <a:ext cx="17929" cy="1359818"/>
          </a:xfrm>
          <a:prstGeom prst="straightConnector1">
            <a:avLst/>
          </a:prstGeom>
          <a:solidFill>
            <a:schemeClr val="bg1"/>
          </a:solidFill>
          <a:ln w="28575" cap="flat" cmpd="sng" algn="ctr">
            <a:solidFill>
              <a:srgbClr val="0000CC"/>
            </a:solidFill>
            <a:prstDash val="solid"/>
            <a:round/>
            <a:headEnd type="oval" w="lg" len="lg"/>
            <a:tailEnd type="oval" w="lg" len="lg"/>
          </a:ln>
          <a:effectLst/>
        </p:spPr>
      </p:cxnSp>
      <p:cxnSp>
        <p:nvCxnSpPr>
          <p:cNvPr id="21" name="Straight Connector 20"/>
          <p:cNvCxnSpPr/>
          <p:nvPr/>
        </p:nvCxnSpPr>
        <p:spPr bwMode="auto">
          <a:xfrm>
            <a:off x="5195065" y="3124200"/>
            <a:ext cx="0" cy="2930496"/>
          </a:xfrm>
          <a:prstGeom prst="line">
            <a:avLst/>
          </a:prstGeom>
          <a:solidFill>
            <a:schemeClr val="bg1"/>
          </a:solidFill>
          <a:ln w="28575" cap="flat" cmpd="sng" algn="ctr">
            <a:solidFill>
              <a:schemeClr val="tx1"/>
            </a:solidFill>
            <a:prstDash val="dash"/>
            <a:round/>
            <a:headEnd type="none" w="med" len="med"/>
            <a:tailEnd type="none" w="med" len="med"/>
          </a:ln>
          <a:effectLst/>
        </p:spPr>
      </p:cxnSp>
      <p:cxnSp>
        <p:nvCxnSpPr>
          <p:cNvPr id="24" name="Straight Connector 23"/>
          <p:cNvCxnSpPr/>
          <p:nvPr/>
        </p:nvCxnSpPr>
        <p:spPr bwMode="auto">
          <a:xfrm>
            <a:off x="4836460" y="3124200"/>
            <a:ext cx="0" cy="2930491"/>
          </a:xfrm>
          <a:prstGeom prst="line">
            <a:avLst/>
          </a:prstGeom>
          <a:solidFill>
            <a:schemeClr val="bg1"/>
          </a:solidFill>
          <a:ln w="28575" cap="flat" cmpd="sng" algn="ctr">
            <a:solidFill>
              <a:schemeClr val="tx1"/>
            </a:solidFill>
            <a:prstDash val="dash"/>
            <a:round/>
            <a:headEnd type="none" w="med" len="med"/>
            <a:tailEnd type="none" w="med" len="med"/>
          </a:ln>
          <a:effectLst/>
        </p:spPr>
      </p:cxnSp>
      <p:cxnSp>
        <p:nvCxnSpPr>
          <p:cNvPr id="34" name="Straight Connector 33"/>
          <p:cNvCxnSpPr/>
          <p:nvPr/>
        </p:nvCxnSpPr>
        <p:spPr bwMode="auto">
          <a:xfrm>
            <a:off x="1629185" y="3567965"/>
            <a:ext cx="3565880" cy="0"/>
          </a:xfrm>
          <a:prstGeom prst="line">
            <a:avLst/>
          </a:prstGeom>
          <a:solidFill>
            <a:schemeClr val="bg1"/>
          </a:solidFill>
          <a:ln w="28575" cap="flat" cmpd="sng" algn="ctr">
            <a:solidFill>
              <a:srgbClr val="F75B15"/>
            </a:solidFill>
            <a:prstDash val="solid"/>
            <a:round/>
            <a:headEnd type="arrow" w="med" len="med"/>
            <a:tailEnd type="none" w="lg" len="lg"/>
          </a:ln>
          <a:effectLst/>
        </p:spPr>
      </p:cxnSp>
      <p:cxnSp>
        <p:nvCxnSpPr>
          <p:cNvPr id="36" name="Straight Connector 35"/>
          <p:cNvCxnSpPr/>
          <p:nvPr/>
        </p:nvCxnSpPr>
        <p:spPr bwMode="auto">
          <a:xfrm>
            <a:off x="1629185" y="5257499"/>
            <a:ext cx="3207275" cy="0"/>
          </a:xfrm>
          <a:prstGeom prst="line">
            <a:avLst/>
          </a:prstGeom>
          <a:solidFill>
            <a:schemeClr val="bg1"/>
          </a:solidFill>
          <a:ln w="28575" cap="flat" cmpd="sng" algn="ctr">
            <a:solidFill>
              <a:srgbClr val="00B050"/>
            </a:solidFill>
            <a:prstDash val="solid"/>
            <a:round/>
            <a:headEnd type="arrow" w="med" len="med"/>
            <a:tailEnd type="none" w="lg" len="lg"/>
          </a:ln>
          <a:effectLst/>
        </p:spPr>
      </p:cxnSp>
      <p:sp>
        <p:nvSpPr>
          <p:cNvPr id="44" name="Text Box 135"/>
          <p:cNvSpPr txBox="1">
            <a:spLocks noChangeArrowheads="1"/>
          </p:cNvSpPr>
          <p:nvPr/>
        </p:nvSpPr>
        <p:spPr bwMode="auto">
          <a:xfrm>
            <a:off x="1609697" y="3210559"/>
            <a:ext cx="828703" cy="338554"/>
          </a:xfrm>
          <a:prstGeom prst="rect">
            <a:avLst/>
          </a:prstGeom>
          <a:noFill/>
          <a:ln w="9525">
            <a:noFill/>
            <a:miter lim="800000"/>
            <a:headEnd/>
            <a:tailEnd/>
          </a:ln>
        </p:spPr>
        <p:txBody>
          <a:bodyPr wrap="square">
            <a:spAutoFit/>
          </a:bodyPr>
          <a:lstStyle/>
          <a:p>
            <a:pPr eaLnBrk="1" hangingPunct="1"/>
            <a:r>
              <a:rPr lang="en-US" sz="1600" b="1" i="1" dirty="0" err="1" smtClean="0">
                <a:solidFill>
                  <a:srgbClr val="F75B15"/>
                </a:solidFill>
                <a:latin typeface="Arial" pitchFamily="34" charset="0"/>
                <a:cs typeface="Arial" pitchFamily="34" charset="0"/>
              </a:rPr>
              <a:t>P</a:t>
            </a:r>
            <a:r>
              <a:rPr lang="en-US" sz="1600" b="1" i="1" baseline="-25000" dirty="0" err="1" smtClean="0">
                <a:solidFill>
                  <a:srgbClr val="F75B15"/>
                </a:solidFill>
                <a:latin typeface="Arial" pitchFamily="34" charset="0"/>
                <a:cs typeface="Arial" pitchFamily="34" charset="0"/>
              </a:rPr>
              <a:t>pi</a:t>
            </a:r>
            <a:r>
              <a:rPr lang="en-US" sz="1600" b="1" i="1" baseline="-25000" dirty="0" smtClean="0">
                <a:solidFill>
                  <a:srgbClr val="F75B15"/>
                </a:solidFill>
                <a:latin typeface="Arial" pitchFamily="34" charset="0"/>
                <a:cs typeface="Arial" pitchFamily="34" charset="0"/>
              </a:rPr>
              <a:t>-max</a:t>
            </a:r>
          </a:p>
        </p:txBody>
      </p:sp>
      <p:sp>
        <p:nvSpPr>
          <p:cNvPr id="47" name="Text Box 135"/>
          <p:cNvSpPr txBox="1">
            <a:spLocks noChangeArrowheads="1"/>
          </p:cNvSpPr>
          <p:nvPr/>
        </p:nvSpPr>
        <p:spPr bwMode="auto">
          <a:xfrm>
            <a:off x="1602290" y="4865461"/>
            <a:ext cx="828703" cy="338554"/>
          </a:xfrm>
          <a:prstGeom prst="rect">
            <a:avLst/>
          </a:prstGeom>
          <a:noFill/>
          <a:ln w="9525">
            <a:noFill/>
            <a:miter lim="800000"/>
            <a:headEnd/>
            <a:tailEnd/>
          </a:ln>
        </p:spPr>
        <p:txBody>
          <a:bodyPr wrap="square">
            <a:spAutoFit/>
          </a:bodyPr>
          <a:lstStyle/>
          <a:p>
            <a:pPr eaLnBrk="1" hangingPunct="1"/>
            <a:r>
              <a:rPr lang="en-US" sz="1600" b="1" i="1" dirty="0" err="1" smtClean="0">
                <a:solidFill>
                  <a:srgbClr val="00B050"/>
                </a:solidFill>
                <a:latin typeface="Arial" pitchFamily="34" charset="0"/>
                <a:cs typeface="Arial" pitchFamily="34" charset="0"/>
              </a:rPr>
              <a:t>P</a:t>
            </a:r>
            <a:r>
              <a:rPr lang="en-US" sz="1600" b="1" i="1" baseline="-25000" dirty="0" err="1" smtClean="0">
                <a:solidFill>
                  <a:srgbClr val="00B050"/>
                </a:solidFill>
                <a:latin typeface="Arial" pitchFamily="34" charset="0"/>
                <a:cs typeface="Arial" pitchFamily="34" charset="0"/>
              </a:rPr>
              <a:t>pi</a:t>
            </a:r>
            <a:r>
              <a:rPr lang="en-US" sz="1600" b="1" i="1" baseline="-25000" dirty="0" smtClean="0">
                <a:solidFill>
                  <a:srgbClr val="00B050"/>
                </a:solidFill>
                <a:latin typeface="Arial" pitchFamily="34" charset="0"/>
                <a:cs typeface="Arial" pitchFamily="34" charset="0"/>
              </a:rPr>
              <a:t>-min</a:t>
            </a:r>
          </a:p>
        </p:txBody>
      </p:sp>
      <p:cxnSp>
        <p:nvCxnSpPr>
          <p:cNvPr id="18" name="Straight Connector 17"/>
          <p:cNvCxnSpPr/>
          <p:nvPr/>
        </p:nvCxnSpPr>
        <p:spPr bwMode="auto">
          <a:xfrm>
            <a:off x="4836460" y="3978239"/>
            <a:ext cx="0" cy="1279260"/>
          </a:xfrm>
          <a:prstGeom prst="line">
            <a:avLst/>
          </a:prstGeom>
          <a:solidFill>
            <a:schemeClr val="bg1"/>
          </a:solidFill>
          <a:ln w="28575" cap="flat" cmpd="sng" algn="ctr">
            <a:solidFill>
              <a:srgbClr val="00B050"/>
            </a:solidFill>
            <a:prstDash val="solid"/>
            <a:round/>
            <a:headEnd type="oval" w="lg" len="lg"/>
            <a:tailEnd type="oval" w="lg" len="lg"/>
          </a:ln>
          <a:effectLst/>
        </p:spPr>
      </p:cxnSp>
      <p:cxnSp>
        <p:nvCxnSpPr>
          <p:cNvPr id="16" name="Straight Connector 15"/>
          <p:cNvCxnSpPr/>
          <p:nvPr/>
        </p:nvCxnSpPr>
        <p:spPr bwMode="auto">
          <a:xfrm>
            <a:off x="5195065" y="3567043"/>
            <a:ext cx="0" cy="1582260"/>
          </a:xfrm>
          <a:prstGeom prst="line">
            <a:avLst/>
          </a:prstGeom>
          <a:solidFill>
            <a:schemeClr val="bg1"/>
          </a:solidFill>
          <a:ln w="28575" cap="flat" cmpd="sng" algn="ctr">
            <a:solidFill>
              <a:srgbClr val="F75B15"/>
            </a:solidFill>
            <a:prstDash val="solid"/>
            <a:round/>
            <a:headEnd type="oval" w="lg" len="lg"/>
            <a:tailEnd type="oval" w="lg" len="lg"/>
          </a:ln>
          <a:effectLst/>
        </p:spPr>
      </p:cxnSp>
      <p:sp>
        <p:nvSpPr>
          <p:cNvPr id="27" name="Text Box 135"/>
          <p:cNvSpPr txBox="1">
            <a:spLocks noChangeArrowheads="1"/>
          </p:cNvSpPr>
          <p:nvPr/>
        </p:nvSpPr>
        <p:spPr bwMode="auto">
          <a:xfrm>
            <a:off x="5257800" y="3276600"/>
            <a:ext cx="914400" cy="338554"/>
          </a:xfrm>
          <a:prstGeom prst="rect">
            <a:avLst/>
          </a:prstGeom>
          <a:noFill/>
          <a:ln w="9525">
            <a:noFill/>
            <a:miter lim="800000"/>
            <a:headEnd/>
            <a:tailEnd/>
          </a:ln>
        </p:spPr>
        <p:txBody>
          <a:bodyPr wrap="square">
            <a:spAutoFit/>
          </a:bodyPr>
          <a:lstStyle/>
          <a:p>
            <a:pPr algn="r" eaLnBrk="1" hangingPunct="1"/>
            <a:r>
              <a:rPr lang="en-US" sz="1600" b="1" dirty="0" smtClean="0">
                <a:solidFill>
                  <a:srgbClr val="F75B15"/>
                </a:solidFill>
                <a:latin typeface="Arial" pitchFamily="34" charset="0"/>
                <a:cs typeface="Arial" pitchFamily="34" charset="0"/>
              </a:rPr>
              <a:t>4703 lb</a:t>
            </a:r>
            <a:endParaRPr lang="en-US" sz="1600" b="1" dirty="0">
              <a:solidFill>
                <a:srgbClr val="F75B15"/>
              </a:solidFill>
              <a:latin typeface="Arial" pitchFamily="34" charset="0"/>
              <a:cs typeface="Arial" pitchFamily="34" charset="0"/>
            </a:endParaRPr>
          </a:p>
        </p:txBody>
      </p:sp>
      <p:sp>
        <p:nvSpPr>
          <p:cNvPr id="28" name="Text Box 135"/>
          <p:cNvSpPr txBox="1">
            <a:spLocks noChangeArrowheads="1"/>
          </p:cNvSpPr>
          <p:nvPr/>
        </p:nvSpPr>
        <p:spPr bwMode="auto">
          <a:xfrm>
            <a:off x="3852263" y="5334000"/>
            <a:ext cx="914400" cy="338554"/>
          </a:xfrm>
          <a:prstGeom prst="rect">
            <a:avLst/>
          </a:prstGeom>
          <a:noFill/>
          <a:ln w="9525">
            <a:noFill/>
            <a:miter lim="800000"/>
            <a:headEnd/>
            <a:tailEnd/>
          </a:ln>
        </p:spPr>
        <p:txBody>
          <a:bodyPr wrap="square">
            <a:spAutoFit/>
          </a:bodyPr>
          <a:lstStyle/>
          <a:p>
            <a:pPr algn="r" eaLnBrk="1" hangingPunct="1"/>
            <a:r>
              <a:rPr lang="en-US" sz="1600" b="1" dirty="0" smtClean="0">
                <a:solidFill>
                  <a:srgbClr val="00B050"/>
                </a:solidFill>
                <a:latin typeface="Arial" pitchFamily="34" charset="0"/>
                <a:cs typeface="Arial" pitchFamily="34" charset="0"/>
              </a:rPr>
              <a:t>1557 lb</a:t>
            </a:r>
            <a:endParaRPr lang="en-US" sz="1600" b="1" dirty="0">
              <a:solidFill>
                <a:srgbClr val="00B050"/>
              </a:solidFill>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1000" fill="hold"/>
                                        <p:tgtEl>
                                          <p:spTgt spid="37"/>
                                        </p:tgtEl>
                                        <p:attrNameLst>
                                          <p:attrName>ppt_x</p:attrName>
                                        </p:attrNameLst>
                                      </p:cBhvr>
                                      <p:tavLst>
                                        <p:tav tm="0">
                                          <p:val>
                                            <p:strVal val="#ppt_x"/>
                                          </p:val>
                                        </p:tav>
                                        <p:tav tm="100000">
                                          <p:val>
                                            <p:strVal val="#ppt_x"/>
                                          </p:val>
                                        </p:tav>
                                      </p:tavLst>
                                    </p:anim>
                                    <p:anim calcmode="lin" valueType="num">
                                      <p:cBhvr additive="base">
                                        <p:cTn id="8" dur="1000" fill="hold"/>
                                        <p:tgtEl>
                                          <p:spTgt spid="37"/>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additive="base">
                                        <p:cTn id="11" dur="1000" fill="hold"/>
                                        <p:tgtEl>
                                          <p:spTgt spid="24"/>
                                        </p:tgtEl>
                                        <p:attrNameLst>
                                          <p:attrName>ppt_x</p:attrName>
                                        </p:attrNameLst>
                                      </p:cBhvr>
                                      <p:tavLst>
                                        <p:tav tm="0">
                                          <p:val>
                                            <p:strVal val="#ppt_x"/>
                                          </p:val>
                                        </p:tav>
                                        <p:tav tm="100000">
                                          <p:val>
                                            <p:strVal val="#ppt_x"/>
                                          </p:val>
                                        </p:tav>
                                      </p:tavLst>
                                    </p:anim>
                                    <p:anim calcmode="lin" valueType="num">
                                      <p:cBhvr additive="base">
                                        <p:cTn id="12" dur="1000" fill="hold"/>
                                        <p:tgtEl>
                                          <p:spTgt spid="24"/>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1"/>
                                        </p:tgtEl>
                                        <p:attrNameLst>
                                          <p:attrName>style.visibility</p:attrName>
                                        </p:attrNameLst>
                                      </p:cBhvr>
                                      <p:to>
                                        <p:strVal val="visible"/>
                                      </p:to>
                                    </p:set>
                                    <p:anim calcmode="lin" valueType="num">
                                      <p:cBhvr additive="base">
                                        <p:cTn id="15" dur="1000" fill="hold"/>
                                        <p:tgtEl>
                                          <p:spTgt spid="21"/>
                                        </p:tgtEl>
                                        <p:attrNameLst>
                                          <p:attrName>ppt_x</p:attrName>
                                        </p:attrNameLst>
                                      </p:cBhvr>
                                      <p:tavLst>
                                        <p:tav tm="0">
                                          <p:val>
                                            <p:strVal val="#ppt_x"/>
                                          </p:val>
                                        </p:tav>
                                        <p:tav tm="100000">
                                          <p:val>
                                            <p:strVal val="#ppt_x"/>
                                          </p:val>
                                        </p:tav>
                                      </p:tavLst>
                                    </p:anim>
                                    <p:anim calcmode="lin" valueType="num">
                                      <p:cBhvr additive="base">
                                        <p:cTn id="16" dur="10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25"/>
                                        </p:tgtEl>
                                        <p:attrNameLst>
                                          <p:attrName>style.visibility</p:attrName>
                                        </p:attrNameLst>
                                      </p:cBhvr>
                                      <p:to>
                                        <p:strVal val="visible"/>
                                      </p:to>
                                    </p:set>
                                    <p:anim calcmode="lin" valueType="num">
                                      <p:cBhvr additive="base">
                                        <p:cTn id="21" dur="1000" fill="hold"/>
                                        <p:tgtEl>
                                          <p:spTgt spid="25"/>
                                        </p:tgtEl>
                                        <p:attrNameLst>
                                          <p:attrName>ppt_x</p:attrName>
                                        </p:attrNameLst>
                                      </p:cBhvr>
                                      <p:tavLst>
                                        <p:tav tm="0">
                                          <p:val>
                                            <p:strVal val="#ppt_x"/>
                                          </p:val>
                                        </p:tav>
                                        <p:tav tm="100000">
                                          <p:val>
                                            <p:strVal val="#ppt_x"/>
                                          </p:val>
                                        </p:tav>
                                      </p:tavLst>
                                    </p:anim>
                                    <p:anim calcmode="lin" valueType="num">
                                      <p:cBhvr additive="base">
                                        <p:cTn id="22" dur="1000" fill="hold"/>
                                        <p:tgtEl>
                                          <p:spTgt spid="25"/>
                                        </p:tgtEl>
                                        <p:attrNameLst>
                                          <p:attrName>ppt_y</p:attrName>
                                        </p:attrNameLst>
                                      </p:cBhvr>
                                      <p:tavLst>
                                        <p:tav tm="0">
                                          <p:val>
                                            <p:strVal val="1+#ppt_h/2"/>
                                          </p:val>
                                        </p:tav>
                                        <p:tav tm="100000">
                                          <p:val>
                                            <p:strVal val="#ppt_y"/>
                                          </p:val>
                                        </p:tav>
                                      </p:tavLst>
                                    </p:anim>
                                  </p:childTnLst>
                                </p:cTn>
                              </p:par>
                            </p:childTnLst>
                          </p:cTn>
                        </p:par>
                        <p:par>
                          <p:cTn id="23" fill="hold">
                            <p:stCondLst>
                              <p:cond delay="1000"/>
                            </p:stCondLst>
                            <p:childTnLst>
                              <p:par>
                                <p:cTn id="24" presetID="2" presetClass="entr" presetSubtype="4" fill="hold" nodeType="after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1000" fill="hold"/>
                                        <p:tgtEl>
                                          <p:spTgt spid="16"/>
                                        </p:tgtEl>
                                        <p:attrNameLst>
                                          <p:attrName>ppt_x</p:attrName>
                                        </p:attrNameLst>
                                      </p:cBhvr>
                                      <p:tavLst>
                                        <p:tav tm="0">
                                          <p:val>
                                            <p:strVal val="#ppt_x"/>
                                          </p:val>
                                        </p:tav>
                                        <p:tav tm="100000">
                                          <p:val>
                                            <p:strVal val="#ppt_x"/>
                                          </p:val>
                                        </p:tav>
                                      </p:tavLst>
                                    </p:anim>
                                    <p:anim calcmode="lin" valueType="num">
                                      <p:cBhvr additive="base">
                                        <p:cTn id="27" dur="1000" fill="hold"/>
                                        <p:tgtEl>
                                          <p:spTgt spid="16"/>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27"/>
                                        </p:tgtEl>
                                        <p:attrNameLst>
                                          <p:attrName>style.visibility</p:attrName>
                                        </p:attrNameLst>
                                      </p:cBhvr>
                                      <p:to>
                                        <p:strVal val="visible"/>
                                      </p:to>
                                    </p:set>
                                    <p:anim calcmode="lin" valueType="num">
                                      <p:cBhvr additive="base">
                                        <p:cTn id="30" dur="1000" fill="hold"/>
                                        <p:tgtEl>
                                          <p:spTgt spid="27"/>
                                        </p:tgtEl>
                                        <p:attrNameLst>
                                          <p:attrName>ppt_x</p:attrName>
                                        </p:attrNameLst>
                                      </p:cBhvr>
                                      <p:tavLst>
                                        <p:tav tm="0">
                                          <p:val>
                                            <p:strVal val="#ppt_x"/>
                                          </p:val>
                                        </p:tav>
                                        <p:tav tm="100000">
                                          <p:val>
                                            <p:strVal val="#ppt_x"/>
                                          </p:val>
                                        </p:tav>
                                      </p:tavLst>
                                    </p:anim>
                                    <p:anim calcmode="lin" valueType="num">
                                      <p:cBhvr additive="base">
                                        <p:cTn id="31" dur="1000" fill="hold"/>
                                        <p:tgtEl>
                                          <p:spTgt spid="27"/>
                                        </p:tgtEl>
                                        <p:attrNameLst>
                                          <p:attrName>ppt_y</p:attrName>
                                        </p:attrNameLst>
                                      </p:cBhvr>
                                      <p:tavLst>
                                        <p:tav tm="0">
                                          <p:val>
                                            <p:strVal val="1+#ppt_h/2"/>
                                          </p:val>
                                        </p:tav>
                                        <p:tav tm="100000">
                                          <p:val>
                                            <p:strVal val="#ppt_y"/>
                                          </p:val>
                                        </p:tav>
                                      </p:tavLst>
                                    </p:anim>
                                  </p:childTnLst>
                                </p:cTn>
                              </p:par>
                            </p:childTnLst>
                          </p:cTn>
                        </p:par>
                        <p:par>
                          <p:cTn id="32" fill="hold">
                            <p:stCondLst>
                              <p:cond delay="2000"/>
                            </p:stCondLst>
                            <p:childTnLst>
                              <p:par>
                                <p:cTn id="33" presetID="2" presetClass="entr" presetSubtype="2" fill="hold" nodeType="afterEffect">
                                  <p:stCondLst>
                                    <p:cond delay="0"/>
                                  </p:stCondLst>
                                  <p:childTnLst>
                                    <p:set>
                                      <p:cBhvr>
                                        <p:cTn id="34" dur="1" fill="hold">
                                          <p:stCondLst>
                                            <p:cond delay="0"/>
                                          </p:stCondLst>
                                        </p:cTn>
                                        <p:tgtEl>
                                          <p:spTgt spid="34"/>
                                        </p:tgtEl>
                                        <p:attrNameLst>
                                          <p:attrName>style.visibility</p:attrName>
                                        </p:attrNameLst>
                                      </p:cBhvr>
                                      <p:to>
                                        <p:strVal val="visible"/>
                                      </p:to>
                                    </p:set>
                                    <p:anim calcmode="lin" valueType="num">
                                      <p:cBhvr additive="base">
                                        <p:cTn id="35" dur="1000" fill="hold"/>
                                        <p:tgtEl>
                                          <p:spTgt spid="34"/>
                                        </p:tgtEl>
                                        <p:attrNameLst>
                                          <p:attrName>ppt_x</p:attrName>
                                        </p:attrNameLst>
                                      </p:cBhvr>
                                      <p:tavLst>
                                        <p:tav tm="0">
                                          <p:val>
                                            <p:strVal val="1+#ppt_w/2"/>
                                          </p:val>
                                        </p:tav>
                                        <p:tav tm="100000">
                                          <p:val>
                                            <p:strVal val="#ppt_x"/>
                                          </p:val>
                                        </p:tav>
                                      </p:tavLst>
                                    </p:anim>
                                    <p:anim calcmode="lin" valueType="num">
                                      <p:cBhvr additive="base">
                                        <p:cTn id="36" dur="1000" fill="hold"/>
                                        <p:tgtEl>
                                          <p:spTgt spid="34"/>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44"/>
                                        </p:tgtEl>
                                        <p:attrNameLst>
                                          <p:attrName>style.visibility</p:attrName>
                                        </p:attrNameLst>
                                      </p:cBhvr>
                                      <p:to>
                                        <p:strVal val="visible"/>
                                      </p:to>
                                    </p:set>
                                    <p:anim calcmode="lin" valueType="num">
                                      <p:cBhvr additive="base">
                                        <p:cTn id="39" dur="1000" fill="hold"/>
                                        <p:tgtEl>
                                          <p:spTgt spid="44"/>
                                        </p:tgtEl>
                                        <p:attrNameLst>
                                          <p:attrName>ppt_x</p:attrName>
                                        </p:attrNameLst>
                                      </p:cBhvr>
                                      <p:tavLst>
                                        <p:tav tm="0">
                                          <p:val>
                                            <p:strVal val="0-#ppt_w/2"/>
                                          </p:val>
                                        </p:tav>
                                        <p:tav tm="100000">
                                          <p:val>
                                            <p:strVal val="#ppt_x"/>
                                          </p:val>
                                        </p:tav>
                                      </p:tavLst>
                                    </p:anim>
                                    <p:anim calcmode="lin" valueType="num">
                                      <p:cBhvr additive="base">
                                        <p:cTn id="40" dur="1000" fill="hold"/>
                                        <p:tgtEl>
                                          <p:spTgt spid="44"/>
                                        </p:tgtEl>
                                        <p:attrNameLst>
                                          <p:attrName>ppt_y</p:attrName>
                                        </p:attrNameLst>
                                      </p:cBhvr>
                                      <p:tavLst>
                                        <p:tav tm="0">
                                          <p:val>
                                            <p:strVal val="#ppt_y"/>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26"/>
                                        </p:tgtEl>
                                        <p:attrNameLst>
                                          <p:attrName>style.visibility</p:attrName>
                                        </p:attrNameLst>
                                      </p:cBhvr>
                                      <p:to>
                                        <p:strVal val="visible"/>
                                      </p:to>
                                    </p:set>
                                    <p:anim calcmode="lin" valueType="num">
                                      <p:cBhvr additive="base">
                                        <p:cTn id="45" dur="1000" fill="hold"/>
                                        <p:tgtEl>
                                          <p:spTgt spid="26"/>
                                        </p:tgtEl>
                                        <p:attrNameLst>
                                          <p:attrName>ppt_x</p:attrName>
                                        </p:attrNameLst>
                                      </p:cBhvr>
                                      <p:tavLst>
                                        <p:tav tm="0">
                                          <p:val>
                                            <p:strVal val="#ppt_x"/>
                                          </p:val>
                                        </p:tav>
                                        <p:tav tm="100000">
                                          <p:val>
                                            <p:strVal val="#ppt_x"/>
                                          </p:val>
                                        </p:tav>
                                      </p:tavLst>
                                    </p:anim>
                                    <p:anim calcmode="lin" valueType="num">
                                      <p:cBhvr additive="base">
                                        <p:cTn id="46" dur="1000" fill="hold"/>
                                        <p:tgtEl>
                                          <p:spTgt spid="26"/>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8"/>
                                        </p:tgtEl>
                                        <p:attrNameLst>
                                          <p:attrName>style.visibility</p:attrName>
                                        </p:attrNameLst>
                                      </p:cBhvr>
                                      <p:to>
                                        <p:strVal val="visible"/>
                                      </p:to>
                                    </p:set>
                                    <p:anim calcmode="lin" valueType="num">
                                      <p:cBhvr additive="base">
                                        <p:cTn id="49" dur="1000" fill="hold"/>
                                        <p:tgtEl>
                                          <p:spTgt spid="18"/>
                                        </p:tgtEl>
                                        <p:attrNameLst>
                                          <p:attrName>ppt_x</p:attrName>
                                        </p:attrNameLst>
                                      </p:cBhvr>
                                      <p:tavLst>
                                        <p:tav tm="0">
                                          <p:val>
                                            <p:strVal val="#ppt_x"/>
                                          </p:val>
                                        </p:tav>
                                        <p:tav tm="100000">
                                          <p:val>
                                            <p:strVal val="#ppt_x"/>
                                          </p:val>
                                        </p:tav>
                                      </p:tavLst>
                                    </p:anim>
                                    <p:anim calcmode="lin" valueType="num">
                                      <p:cBhvr additive="base">
                                        <p:cTn id="50" dur="1000" fill="hold"/>
                                        <p:tgtEl>
                                          <p:spTgt spid="18"/>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28"/>
                                        </p:tgtEl>
                                        <p:attrNameLst>
                                          <p:attrName>style.visibility</p:attrName>
                                        </p:attrNameLst>
                                      </p:cBhvr>
                                      <p:to>
                                        <p:strVal val="visible"/>
                                      </p:to>
                                    </p:set>
                                    <p:anim calcmode="lin" valueType="num">
                                      <p:cBhvr additive="base">
                                        <p:cTn id="53" dur="1000" fill="hold"/>
                                        <p:tgtEl>
                                          <p:spTgt spid="28"/>
                                        </p:tgtEl>
                                        <p:attrNameLst>
                                          <p:attrName>ppt_x</p:attrName>
                                        </p:attrNameLst>
                                      </p:cBhvr>
                                      <p:tavLst>
                                        <p:tav tm="0">
                                          <p:val>
                                            <p:strVal val="#ppt_x"/>
                                          </p:val>
                                        </p:tav>
                                        <p:tav tm="100000">
                                          <p:val>
                                            <p:strVal val="#ppt_x"/>
                                          </p:val>
                                        </p:tav>
                                      </p:tavLst>
                                    </p:anim>
                                    <p:anim calcmode="lin" valueType="num">
                                      <p:cBhvr additive="base">
                                        <p:cTn id="54" dur="1000" fill="hold"/>
                                        <p:tgtEl>
                                          <p:spTgt spid="28"/>
                                        </p:tgtEl>
                                        <p:attrNameLst>
                                          <p:attrName>ppt_y</p:attrName>
                                        </p:attrNameLst>
                                      </p:cBhvr>
                                      <p:tavLst>
                                        <p:tav tm="0">
                                          <p:val>
                                            <p:strVal val="1+#ppt_h/2"/>
                                          </p:val>
                                        </p:tav>
                                        <p:tav tm="100000">
                                          <p:val>
                                            <p:strVal val="#ppt_y"/>
                                          </p:val>
                                        </p:tav>
                                      </p:tavLst>
                                    </p:anim>
                                  </p:childTnLst>
                                </p:cTn>
                              </p:par>
                            </p:childTnLst>
                          </p:cTn>
                        </p:par>
                        <p:par>
                          <p:cTn id="55" fill="hold">
                            <p:stCondLst>
                              <p:cond delay="1000"/>
                            </p:stCondLst>
                            <p:childTnLst>
                              <p:par>
                                <p:cTn id="56" presetID="2" presetClass="entr" presetSubtype="2" fill="hold" nodeType="afterEffect">
                                  <p:stCondLst>
                                    <p:cond delay="0"/>
                                  </p:stCondLst>
                                  <p:childTnLst>
                                    <p:set>
                                      <p:cBhvr>
                                        <p:cTn id="57" dur="1" fill="hold">
                                          <p:stCondLst>
                                            <p:cond delay="0"/>
                                          </p:stCondLst>
                                        </p:cTn>
                                        <p:tgtEl>
                                          <p:spTgt spid="36"/>
                                        </p:tgtEl>
                                        <p:attrNameLst>
                                          <p:attrName>style.visibility</p:attrName>
                                        </p:attrNameLst>
                                      </p:cBhvr>
                                      <p:to>
                                        <p:strVal val="visible"/>
                                      </p:to>
                                    </p:set>
                                    <p:anim calcmode="lin" valueType="num">
                                      <p:cBhvr additive="base">
                                        <p:cTn id="58" dur="1000" fill="hold"/>
                                        <p:tgtEl>
                                          <p:spTgt spid="36"/>
                                        </p:tgtEl>
                                        <p:attrNameLst>
                                          <p:attrName>ppt_x</p:attrName>
                                        </p:attrNameLst>
                                      </p:cBhvr>
                                      <p:tavLst>
                                        <p:tav tm="0">
                                          <p:val>
                                            <p:strVal val="1+#ppt_w/2"/>
                                          </p:val>
                                        </p:tav>
                                        <p:tav tm="100000">
                                          <p:val>
                                            <p:strVal val="#ppt_x"/>
                                          </p:val>
                                        </p:tav>
                                      </p:tavLst>
                                    </p:anim>
                                    <p:anim calcmode="lin" valueType="num">
                                      <p:cBhvr additive="base">
                                        <p:cTn id="59" dur="1000" fill="hold"/>
                                        <p:tgtEl>
                                          <p:spTgt spid="36"/>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47"/>
                                        </p:tgtEl>
                                        <p:attrNameLst>
                                          <p:attrName>style.visibility</p:attrName>
                                        </p:attrNameLst>
                                      </p:cBhvr>
                                      <p:to>
                                        <p:strVal val="visible"/>
                                      </p:to>
                                    </p:set>
                                    <p:anim calcmode="lin" valueType="num">
                                      <p:cBhvr additive="base">
                                        <p:cTn id="62" dur="1000" fill="hold"/>
                                        <p:tgtEl>
                                          <p:spTgt spid="47"/>
                                        </p:tgtEl>
                                        <p:attrNameLst>
                                          <p:attrName>ppt_x</p:attrName>
                                        </p:attrNameLst>
                                      </p:cBhvr>
                                      <p:tavLst>
                                        <p:tav tm="0">
                                          <p:val>
                                            <p:strVal val="0-#ppt_w/2"/>
                                          </p:val>
                                        </p:tav>
                                        <p:tav tm="100000">
                                          <p:val>
                                            <p:strVal val="#ppt_x"/>
                                          </p:val>
                                        </p:tav>
                                      </p:tavLst>
                                    </p:anim>
                                    <p:anim calcmode="lin" valueType="num">
                                      <p:cBhvr additive="base">
                                        <p:cTn id="63" dur="1000" fill="hold"/>
                                        <p:tgtEl>
                                          <p:spTgt spid="4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44" grpId="0"/>
      <p:bldP spid="47" grpId="0"/>
      <p:bldP spid="27" grpId="0"/>
      <p:bldP spid="28"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Adjusting for Running Torque</a:t>
            </a:r>
            <a:endParaRPr lang="en-US" dirty="0"/>
          </a:p>
        </p:txBody>
      </p:sp>
      <p:pic>
        <p:nvPicPr>
          <p:cNvPr id="1029" name="Picture 5"/>
          <p:cNvPicPr>
            <a:picLocks noChangeAspect="1" noChangeArrowheads="1"/>
          </p:cNvPicPr>
          <p:nvPr/>
        </p:nvPicPr>
        <p:blipFill>
          <a:blip r:embed="rId2" cstate="print"/>
          <a:srcRect/>
          <a:stretch>
            <a:fillRect/>
          </a:stretch>
        </p:blipFill>
        <p:spPr bwMode="auto">
          <a:xfrm>
            <a:off x="977462" y="1433424"/>
            <a:ext cx="7189076" cy="5218386"/>
          </a:xfrm>
          <a:prstGeom prst="rect">
            <a:avLst/>
          </a:prstGeom>
          <a:noFill/>
          <a:ln w="9525">
            <a:noFill/>
            <a:miter lim="800000"/>
            <a:headEnd/>
            <a:tailEnd/>
          </a:ln>
          <a:effectLst/>
        </p:spPr>
      </p:pic>
      <p:cxnSp>
        <p:nvCxnSpPr>
          <p:cNvPr id="21" name="Straight Arrow Connector 20"/>
          <p:cNvCxnSpPr/>
          <p:nvPr/>
        </p:nvCxnSpPr>
        <p:spPr bwMode="auto">
          <a:xfrm flipH="1">
            <a:off x="1963271" y="5616389"/>
            <a:ext cx="762000" cy="0"/>
          </a:xfrm>
          <a:prstGeom prst="straightConnector1">
            <a:avLst/>
          </a:prstGeom>
          <a:solidFill>
            <a:schemeClr val="bg1"/>
          </a:solidFill>
          <a:ln w="28575" cap="flat" cmpd="sng" algn="ctr">
            <a:solidFill>
              <a:schemeClr val="tx1"/>
            </a:solidFill>
            <a:prstDash val="sysDash"/>
            <a:round/>
            <a:headEnd type="none" w="med" len="med"/>
            <a:tailEnd type="arrow"/>
          </a:ln>
          <a:effectLst/>
        </p:spPr>
      </p:cxnSp>
      <p:sp>
        <p:nvSpPr>
          <p:cNvPr id="32" name="Rectangle 31"/>
          <p:cNvSpPr/>
          <p:nvPr/>
        </p:nvSpPr>
        <p:spPr bwMode="auto">
          <a:xfrm rot="19593258">
            <a:off x="2084291" y="4314078"/>
            <a:ext cx="3473824" cy="307777"/>
          </a:xfrm>
          <a:prstGeom prst="rect">
            <a:avLst/>
          </a:prstGeom>
          <a:noFill/>
          <a:ln w="9525">
            <a:noFill/>
            <a:miter lim="800000"/>
            <a:headEnd/>
            <a:tailEnd/>
          </a:ln>
        </p:spPr>
        <p:txBody>
          <a:bodyPr wrap="square">
            <a:spAutoFit/>
          </a:bodyPr>
          <a:lstStyle/>
          <a:p>
            <a:pPr eaLnBrk="1" hangingPunct="1"/>
            <a:r>
              <a:rPr lang="en-US" b="1" dirty="0" smtClean="0">
                <a:solidFill>
                  <a:srgbClr val="C00000"/>
                </a:solidFill>
                <a:latin typeface="Arial" pitchFamily="34" charset="0"/>
                <a:cs typeface="Arial" pitchFamily="34" charset="0"/>
              </a:rPr>
              <a:t>Adjusted for running torque</a:t>
            </a:r>
          </a:p>
        </p:txBody>
      </p:sp>
      <p:sp>
        <p:nvSpPr>
          <p:cNvPr id="33" name="Rectangle 116"/>
          <p:cNvSpPr>
            <a:spLocks noChangeArrowheads="1"/>
          </p:cNvSpPr>
          <p:nvPr/>
        </p:nvSpPr>
        <p:spPr bwMode="auto">
          <a:xfrm rot="19727931">
            <a:off x="2724425" y="5348461"/>
            <a:ext cx="1426233" cy="246221"/>
          </a:xfrm>
          <a:prstGeom prst="rect">
            <a:avLst/>
          </a:prstGeom>
          <a:noFill/>
          <a:ln w="9525">
            <a:noFill/>
            <a:miter lim="800000"/>
            <a:headEnd/>
            <a:tailEnd/>
          </a:ln>
        </p:spPr>
        <p:txBody>
          <a:bodyPr wrap="square" lIns="0" tIns="0" rIns="0" bIns="0">
            <a:spAutoFit/>
          </a:bodyPr>
          <a:lstStyle/>
          <a:p>
            <a:pPr eaLnBrk="1" hangingPunct="1"/>
            <a:r>
              <a:rPr lang="en-US" sz="1600" dirty="0" smtClean="0">
                <a:solidFill>
                  <a:srgbClr val="0070C0"/>
                </a:solidFill>
              </a:rPr>
              <a:t>Bolt 1, Cycle 1</a:t>
            </a:r>
            <a:endParaRPr lang="en-US" sz="1600" dirty="0">
              <a:solidFill>
                <a:srgbClr val="0070C0"/>
              </a:solidFill>
            </a:endParaRPr>
          </a:p>
        </p:txBody>
      </p:sp>
      <p:cxnSp>
        <p:nvCxnSpPr>
          <p:cNvPr id="34" name="Straight Arrow Connector 33"/>
          <p:cNvCxnSpPr/>
          <p:nvPr/>
        </p:nvCxnSpPr>
        <p:spPr bwMode="auto">
          <a:xfrm flipV="1">
            <a:off x="4786020" y="3713630"/>
            <a:ext cx="17374" cy="2369661"/>
          </a:xfrm>
          <a:prstGeom prst="straightConnector1">
            <a:avLst/>
          </a:prstGeom>
          <a:solidFill>
            <a:schemeClr val="bg1"/>
          </a:solidFill>
          <a:ln w="28575" cap="flat" cmpd="sng" algn="ctr">
            <a:solidFill>
              <a:schemeClr val="tx1"/>
            </a:solidFill>
            <a:prstDash val="solid"/>
            <a:round/>
            <a:headEnd type="none" w="med" len="med"/>
            <a:tailEnd type="arrow" w="med" len="med"/>
          </a:ln>
          <a:effectLst/>
        </p:spPr>
      </p:cxnSp>
      <p:sp>
        <p:nvSpPr>
          <p:cNvPr id="36" name="Text Box 135"/>
          <p:cNvSpPr txBox="1">
            <a:spLocks noChangeArrowheads="1"/>
          </p:cNvSpPr>
          <p:nvPr/>
        </p:nvSpPr>
        <p:spPr bwMode="auto">
          <a:xfrm>
            <a:off x="4572000" y="2984919"/>
            <a:ext cx="3473316" cy="584775"/>
          </a:xfrm>
          <a:prstGeom prst="rect">
            <a:avLst/>
          </a:prstGeom>
          <a:solidFill>
            <a:schemeClr val="bg1"/>
          </a:solidFill>
          <a:ln w="9525">
            <a:solidFill>
              <a:schemeClr val="tx1"/>
            </a:solidFill>
            <a:miter lim="800000"/>
            <a:headEnd/>
            <a:tailEnd/>
          </a:ln>
        </p:spPr>
        <p:txBody>
          <a:bodyPr wrap="square">
            <a:spAutoFit/>
          </a:bodyPr>
          <a:lstStyle/>
          <a:p>
            <a:pPr eaLnBrk="1" hangingPunct="1"/>
            <a:r>
              <a:rPr lang="en-US" sz="1600" b="1" dirty="0" smtClean="0">
                <a:latin typeface="Arial" pitchFamily="34" charset="0"/>
                <a:cs typeface="Arial" pitchFamily="34" charset="0"/>
              </a:rPr>
              <a:t>Preload is greater at any torque if adjusted for running torque</a:t>
            </a:r>
            <a:endParaRPr lang="en-US" sz="1600" b="1" dirty="0">
              <a:latin typeface="Arial" pitchFamily="34" charset="0"/>
              <a:cs typeface="Arial" pitchFamily="34" charset="0"/>
            </a:endParaRPr>
          </a:p>
        </p:txBody>
      </p:sp>
      <p:sp>
        <p:nvSpPr>
          <p:cNvPr id="38" name="Rectangle 37"/>
          <p:cNvSpPr/>
          <p:nvPr/>
        </p:nvSpPr>
        <p:spPr bwMode="auto">
          <a:xfrm>
            <a:off x="5441570" y="4733364"/>
            <a:ext cx="3245225" cy="1102659"/>
          </a:xfrm>
          <a:prstGeom prst="rect">
            <a:avLst/>
          </a:prstGeom>
          <a:solidFill>
            <a:schemeClr val="bg1"/>
          </a:solidFill>
          <a:ln w="12700" cap="flat" cmpd="sng" algn="ctr">
            <a:solidFill>
              <a:schemeClr val="tx1"/>
            </a:solidFill>
            <a:prstDash val="solid"/>
            <a:round/>
            <a:headEnd type="triangl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lang="en-US" sz="1600" b="1" dirty="0" smtClean="0">
                <a:solidFill>
                  <a:srgbClr val="AA710A"/>
                </a:solidFill>
              </a:rPr>
              <a:t>CAUTION:  if adjusting preload data for running torque, make sure to not double book the  adjustment in the analysis</a:t>
            </a:r>
            <a:endParaRPr kumimoji="0" lang="en-US" sz="1600" b="1" i="0" u="none" strike="noStrike" cap="none" normalizeH="0" baseline="0" dirty="0" smtClean="0">
              <a:ln>
                <a:noFill/>
              </a:ln>
              <a:solidFill>
                <a:srgbClr val="AA710A"/>
              </a:solidFill>
              <a:effectLst/>
              <a:latin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1000" fill="hold"/>
                                        <p:tgtEl>
                                          <p:spTgt spid="21"/>
                                        </p:tgtEl>
                                        <p:attrNameLst>
                                          <p:attrName>ppt_x</p:attrName>
                                        </p:attrNameLst>
                                      </p:cBhvr>
                                      <p:tavLst>
                                        <p:tav tm="0">
                                          <p:val>
                                            <p:strVal val="1+#ppt_w/2"/>
                                          </p:val>
                                        </p:tav>
                                        <p:tav tm="100000">
                                          <p:val>
                                            <p:strVal val="#ppt_x"/>
                                          </p:val>
                                        </p:tav>
                                      </p:tavLst>
                                    </p:anim>
                                    <p:anim calcmode="lin" valueType="num">
                                      <p:cBhvr additive="base">
                                        <p:cTn id="8" dur="1000" fill="hold"/>
                                        <p:tgtEl>
                                          <p:spTgt spid="21"/>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cBhvr additive="base">
                                        <p:cTn id="11" dur="1000" fill="hold"/>
                                        <p:tgtEl>
                                          <p:spTgt spid="32"/>
                                        </p:tgtEl>
                                        <p:attrNameLst>
                                          <p:attrName>ppt_x</p:attrName>
                                        </p:attrNameLst>
                                      </p:cBhvr>
                                      <p:tavLst>
                                        <p:tav tm="0">
                                          <p:val>
                                            <p:strVal val="1+#ppt_w/2"/>
                                          </p:val>
                                        </p:tav>
                                        <p:tav tm="100000">
                                          <p:val>
                                            <p:strVal val="#ppt_x"/>
                                          </p:val>
                                        </p:tav>
                                      </p:tavLst>
                                    </p:anim>
                                    <p:anim calcmode="lin" valueType="num">
                                      <p:cBhvr additive="base">
                                        <p:cTn id="12" dur="1000" fill="hold"/>
                                        <p:tgtEl>
                                          <p:spTgt spid="32"/>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4"/>
                                        </p:tgtEl>
                                        <p:attrNameLst>
                                          <p:attrName>style.visibility</p:attrName>
                                        </p:attrNameLst>
                                      </p:cBhvr>
                                      <p:to>
                                        <p:strVal val="visible"/>
                                      </p:to>
                                    </p:set>
                                    <p:anim calcmode="lin" valueType="num">
                                      <p:cBhvr additive="base">
                                        <p:cTn id="17" dur="1000" fill="hold"/>
                                        <p:tgtEl>
                                          <p:spTgt spid="34"/>
                                        </p:tgtEl>
                                        <p:attrNameLst>
                                          <p:attrName>ppt_x</p:attrName>
                                        </p:attrNameLst>
                                      </p:cBhvr>
                                      <p:tavLst>
                                        <p:tav tm="0">
                                          <p:val>
                                            <p:strVal val="#ppt_x"/>
                                          </p:val>
                                        </p:tav>
                                        <p:tav tm="100000">
                                          <p:val>
                                            <p:strVal val="#ppt_x"/>
                                          </p:val>
                                        </p:tav>
                                      </p:tavLst>
                                    </p:anim>
                                    <p:anim calcmode="lin" valueType="num">
                                      <p:cBhvr additive="base">
                                        <p:cTn id="18" dur="1000" fill="hold"/>
                                        <p:tgtEl>
                                          <p:spTgt spid="34"/>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36"/>
                                        </p:tgtEl>
                                        <p:attrNameLst>
                                          <p:attrName>style.visibility</p:attrName>
                                        </p:attrNameLst>
                                      </p:cBhvr>
                                      <p:to>
                                        <p:strVal val="visible"/>
                                      </p:to>
                                    </p:set>
                                    <p:anim calcmode="lin" valueType="num">
                                      <p:cBhvr additive="base">
                                        <p:cTn id="21" dur="1000" fill="hold"/>
                                        <p:tgtEl>
                                          <p:spTgt spid="36"/>
                                        </p:tgtEl>
                                        <p:attrNameLst>
                                          <p:attrName>ppt_x</p:attrName>
                                        </p:attrNameLst>
                                      </p:cBhvr>
                                      <p:tavLst>
                                        <p:tav tm="0">
                                          <p:val>
                                            <p:strVal val="#ppt_x"/>
                                          </p:val>
                                        </p:tav>
                                        <p:tav tm="100000">
                                          <p:val>
                                            <p:strVal val="#ppt_x"/>
                                          </p:val>
                                        </p:tav>
                                      </p:tavLst>
                                    </p:anim>
                                    <p:anim calcmode="lin" valueType="num">
                                      <p:cBhvr additive="base">
                                        <p:cTn id="22" dur="1000" fill="hold"/>
                                        <p:tgtEl>
                                          <p:spTgt spid="36"/>
                                        </p:tgtEl>
                                        <p:attrNameLst>
                                          <p:attrName>ppt_y</p:attrName>
                                        </p:attrNameLst>
                                      </p:cBhvr>
                                      <p:tavLst>
                                        <p:tav tm="0">
                                          <p:val>
                                            <p:strVal val="1+#ppt_h/2"/>
                                          </p:val>
                                        </p:tav>
                                        <p:tav tm="100000">
                                          <p:val>
                                            <p:strVal val="#ppt_y"/>
                                          </p:val>
                                        </p:tav>
                                      </p:tavLst>
                                    </p:anim>
                                  </p:childTnLst>
                                </p:cTn>
                              </p:par>
                            </p:childTnLst>
                          </p:cTn>
                        </p:par>
                        <p:par>
                          <p:cTn id="23" fill="hold">
                            <p:stCondLst>
                              <p:cond delay="1000"/>
                            </p:stCondLst>
                            <p:childTnLst>
                              <p:par>
                                <p:cTn id="24" presetID="2" presetClass="entr" presetSubtype="4" fill="hold" grpId="0" nodeType="afterEffect">
                                  <p:stCondLst>
                                    <p:cond delay="0"/>
                                  </p:stCondLst>
                                  <p:childTnLst>
                                    <p:set>
                                      <p:cBhvr>
                                        <p:cTn id="25" dur="1" fill="hold">
                                          <p:stCondLst>
                                            <p:cond delay="0"/>
                                          </p:stCondLst>
                                        </p:cTn>
                                        <p:tgtEl>
                                          <p:spTgt spid="38"/>
                                        </p:tgtEl>
                                        <p:attrNameLst>
                                          <p:attrName>style.visibility</p:attrName>
                                        </p:attrNameLst>
                                      </p:cBhvr>
                                      <p:to>
                                        <p:strVal val="visible"/>
                                      </p:to>
                                    </p:set>
                                    <p:anim calcmode="lin" valueType="num">
                                      <p:cBhvr additive="base">
                                        <p:cTn id="26" dur="1000" fill="hold"/>
                                        <p:tgtEl>
                                          <p:spTgt spid="38"/>
                                        </p:tgtEl>
                                        <p:attrNameLst>
                                          <p:attrName>ppt_x</p:attrName>
                                        </p:attrNameLst>
                                      </p:cBhvr>
                                      <p:tavLst>
                                        <p:tav tm="0">
                                          <p:val>
                                            <p:strVal val="#ppt_x"/>
                                          </p:val>
                                        </p:tav>
                                        <p:tav tm="100000">
                                          <p:val>
                                            <p:strVal val="#ppt_x"/>
                                          </p:val>
                                        </p:tav>
                                      </p:tavLst>
                                    </p:anim>
                                    <p:anim calcmode="lin" valueType="num">
                                      <p:cBhvr additive="base">
                                        <p:cTn id="27" dur="1000" fill="hold"/>
                                        <p:tgtEl>
                                          <p:spTgt spid="3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6" grpId="0" animBg="1"/>
      <p:bldP spid="38"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Nut Factor Relationship</a:t>
            </a:r>
            <a:endParaRPr lang="en-US" dirty="0"/>
          </a:p>
        </p:txBody>
      </p:sp>
      <p:pic>
        <p:nvPicPr>
          <p:cNvPr id="1026" name="Picture 2"/>
          <p:cNvPicPr>
            <a:picLocks noGrp="1" noChangeAspect="1" noChangeArrowheads="1"/>
          </p:cNvPicPr>
          <p:nvPr>
            <p:ph idx="1"/>
          </p:nvPr>
        </p:nvPicPr>
        <p:blipFill>
          <a:blip r:embed="rId2" cstate="print"/>
          <a:srcRect/>
          <a:stretch>
            <a:fillRect/>
          </a:stretch>
        </p:blipFill>
        <p:spPr bwMode="auto">
          <a:xfrm>
            <a:off x="977462" y="1436968"/>
            <a:ext cx="7189076" cy="5218386"/>
          </a:xfrm>
          <a:prstGeom prst="rect">
            <a:avLst/>
          </a:prstGeom>
          <a:noFill/>
          <a:ln w="9525">
            <a:noFill/>
            <a:miter lim="800000"/>
            <a:headEnd/>
            <a:tailEnd/>
          </a:ln>
          <a:effectLst/>
        </p:spPr>
      </p:pic>
      <p:sp>
        <p:nvSpPr>
          <p:cNvPr id="5" name="Rectangle 116"/>
          <p:cNvSpPr>
            <a:spLocks noChangeArrowheads="1"/>
          </p:cNvSpPr>
          <p:nvPr/>
        </p:nvSpPr>
        <p:spPr bwMode="auto">
          <a:xfrm>
            <a:off x="5386943" y="3582415"/>
            <a:ext cx="1426233" cy="246221"/>
          </a:xfrm>
          <a:prstGeom prst="rect">
            <a:avLst/>
          </a:prstGeom>
          <a:solidFill>
            <a:schemeClr val="bg1"/>
          </a:solidFill>
          <a:ln w="9525">
            <a:noFill/>
            <a:miter lim="800000"/>
            <a:headEnd/>
            <a:tailEnd/>
          </a:ln>
        </p:spPr>
        <p:txBody>
          <a:bodyPr wrap="square" lIns="0" tIns="0" rIns="0" bIns="0">
            <a:spAutoFit/>
          </a:bodyPr>
          <a:lstStyle/>
          <a:p>
            <a:pPr eaLnBrk="1" hangingPunct="1"/>
            <a:r>
              <a:rPr lang="en-US" sz="1600" dirty="0" smtClean="0">
                <a:solidFill>
                  <a:srgbClr val="0070C0"/>
                </a:solidFill>
              </a:rPr>
              <a:t>Bolt 1, Cycle 1</a:t>
            </a:r>
            <a:endParaRPr lang="en-US" sz="1600" dirty="0">
              <a:solidFill>
                <a:srgbClr val="0070C0"/>
              </a:solidFill>
            </a:endParaRPr>
          </a:p>
        </p:txBody>
      </p:sp>
      <p:cxnSp>
        <p:nvCxnSpPr>
          <p:cNvPr id="10" name="Straight Connector 9"/>
          <p:cNvCxnSpPr/>
          <p:nvPr/>
        </p:nvCxnSpPr>
        <p:spPr bwMode="auto">
          <a:xfrm flipH="1">
            <a:off x="1647930" y="4096972"/>
            <a:ext cx="3376716" cy="1960604"/>
          </a:xfrm>
          <a:prstGeom prst="line">
            <a:avLst/>
          </a:prstGeom>
          <a:solidFill>
            <a:schemeClr val="bg1"/>
          </a:solidFill>
          <a:ln w="28575" cap="flat" cmpd="sng" algn="ctr">
            <a:solidFill>
              <a:srgbClr val="FF0000"/>
            </a:solidFill>
            <a:prstDash val="dash"/>
            <a:round/>
            <a:headEnd type="none" w="med" len="med"/>
            <a:tailEnd type="none" w="med" len="med"/>
          </a:ln>
          <a:effectLst/>
        </p:spPr>
      </p:cxnSp>
      <p:cxnSp>
        <p:nvCxnSpPr>
          <p:cNvPr id="18" name="Straight Connector 17"/>
          <p:cNvCxnSpPr/>
          <p:nvPr/>
        </p:nvCxnSpPr>
        <p:spPr bwMode="auto">
          <a:xfrm>
            <a:off x="5024645" y="3464890"/>
            <a:ext cx="0" cy="2691825"/>
          </a:xfrm>
          <a:prstGeom prst="line">
            <a:avLst/>
          </a:prstGeom>
          <a:solidFill>
            <a:schemeClr val="bg1"/>
          </a:solidFill>
          <a:ln w="28575" cap="flat" cmpd="sng" algn="ctr">
            <a:solidFill>
              <a:schemeClr val="tx1"/>
            </a:solidFill>
            <a:prstDash val="solid"/>
            <a:round/>
            <a:headEnd type="arrow" w="med" len="med"/>
            <a:tailEnd type="none" w="med" len="med"/>
          </a:ln>
          <a:effectLst/>
        </p:spPr>
      </p:cxnSp>
      <p:sp>
        <p:nvSpPr>
          <p:cNvPr id="22" name="Text Box 135"/>
          <p:cNvSpPr txBox="1">
            <a:spLocks noChangeArrowheads="1"/>
          </p:cNvSpPr>
          <p:nvPr/>
        </p:nvSpPr>
        <p:spPr bwMode="auto">
          <a:xfrm>
            <a:off x="2243977" y="4323138"/>
            <a:ext cx="1552015" cy="338554"/>
          </a:xfrm>
          <a:prstGeom prst="rect">
            <a:avLst/>
          </a:prstGeom>
          <a:solidFill>
            <a:schemeClr val="bg1"/>
          </a:solidFill>
          <a:ln w="9525">
            <a:solidFill>
              <a:srgbClr val="FF0000"/>
            </a:solidFill>
            <a:miter lim="800000"/>
            <a:headEnd/>
            <a:tailEnd/>
          </a:ln>
        </p:spPr>
        <p:txBody>
          <a:bodyPr wrap="square">
            <a:spAutoFit/>
          </a:bodyPr>
          <a:lstStyle/>
          <a:p>
            <a:pPr eaLnBrk="1" hangingPunct="1"/>
            <a:r>
              <a:rPr lang="en-US" sz="1600" b="1" i="1" dirty="0" smtClean="0">
                <a:solidFill>
                  <a:srgbClr val="FF0000"/>
                </a:solidFill>
                <a:latin typeface="Arial" pitchFamily="34" charset="0"/>
                <a:cs typeface="Arial" pitchFamily="34" charset="0"/>
              </a:rPr>
              <a:t>P = T</a:t>
            </a:r>
            <a:r>
              <a:rPr lang="en-US" sz="1600" b="1" i="1" dirty="0" smtClean="0">
                <a:solidFill>
                  <a:srgbClr val="FF0000"/>
                </a:solidFill>
                <a:latin typeface="Mathcad UniMath"/>
                <a:cs typeface="Arial" pitchFamily="34" charset="0"/>
                <a:sym typeface="Symbol"/>
              </a:rPr>
              <a:t>/</a:t>
            </a:r>
            <a:r>
              <a:rPr lang="en-US" sz="1600" b="1" i="1" dirty="0" smtClean="0">
                <a:solidFill>
                  <a:srgbClr val="FF0000"/>
                </a:solidFill>
                <a:latin typeface="Arial" pitchFamily="34" charset="0"/>
                <a:cs typeface="Arial" pitchFamily="34" charset="0"/>
                <a:sym typeface="Symbol"/>
              </a:rPr>
              <a:t>(K</a:t>
            </a:r>
            <a:r>
              <a:rPr lang="en-US" sz="1600" b="1" i="1" dirty="0" smtClean="0">
                <a:solidFill>
                  <a:srgbClr val="FF0000"/>
                </a:solidFill>
                <a:latin typeface="Mathcad UniMath"/>
                <a:cs typeface="Arial" pitchFamily="34" charset="0"/>
                <a:sym typeface="Symbol"/>
              </a:rPr>
              <a:t>·</a:t>
            </a:r>
            <a:r>
              <a:rPr lang="en-US" sz="1600" b="1" i="1" dirty="0" smtClean="0">
                <a:solidFill>
                  <a:srgbClr val="FF0000"/>
                </a:solidFill>
                <a:latin typeface="Arial" pitchFamily="34" charset="0"/>
                <a:cs typeface="Arial" pitchFamily="34" charset="0"/>
                <a:sym typeface="Symbol"/>
              </a:rPr>
              <a:t>D)</a:t>
            </a:r>
            <a:endParaRPr lang="en-US" sz="1600" b="1" i="1" dirty="0">
              <a:solidFill>
                <a:srgbClr val="FF0000"/>
              </a:solidFill>
              <a:latin typeface="Arial" pitchFamily="34" charset="0"/>
              <a:cs typeface="Arial" pitchFamily="34" charset="0"/>
            </a:endParaRPr>
          </a:p>
        </p:txBody>
      </p:sp>
      <p:sp>
        <p:nvSpPr>
          <p:cNvPr id="23" name="Text Box 135"/>
          <p:cNvSpPr txBox="1">
            <a:spLocks noChangeArrowheads="1"/>
          </p:cNvSpPr>
          <p:nvPr/>
        </p:nvSpPr>
        <p:spPr bwMode="auto">
          <a:xfrm>
            <a:off x="3940549" y="2799400"/>
            <a:ext cx="2209800" cy="584775"/>
          </a:xfrm>
          <a:prstGeom prst="rect">
            <a:avLst/>
          </a:prstGeom>
          <a:solidFill>
            <a:schemeClr val="bg1"/>
          </a:solidFill>
          <a:ln w="9525">
            <a:solidFill>
              <a:schemeClr val="tx1"/>
            </a:solidFill>
            <a:miter lim="800000"/>
            <a:headEnd/>
            <a:tailEnd/>
          </a:ln>
        </p:spPr>
        <p:txBody>
          <a:bodyPr wrap="square">
            <a:spAutoFit/>
          </a:bodyPr>
          <a:lstStyle/>
          <a:p>
            <a:pPr algn="ctr" eaLnBrk="1" hangingPunct="1"/>
            <a:r>
              <a:rPr lang="en-US" sz="1600" b="1" dirty="0" smtClean="0">
                <a:latin typeface="Arial" pitchFamily="34" charset="0"/>
                <a:cs typeface="Arial" pitchFamily="34" charset="0"/>
              </a:rPr>
              <a:t>Consider nut factor @ any torque</a:t>
            </a:r>
            <a:endParaRPr lang="en-US" sz="1600" b="1" dirty="0">
              <a:latin typeface="Arial" pitchFamily="34" charset="0"/>
              <a:cs typeface="Arial" pitchFamily="34" charset="0"/>
            </a:endParaRPr>
          </a:p>
        </p:txBody>
      </p:sp>
      <p:cxnSp>
        <p:nvCxnSpPr>
          <p:cNvPr id="24" name="Straight Connector 23"/>
          <p:cNvCxnSpPr/>
          <p:nvPr/>
        </p:nvCxnSpPr>
        <p:spPr bwMode="auto">
          <a:xfrm>
            <a:off x="4038600" y="4661692"/>
            <a:ext cx="0" cy="562680"/>
          </a:xfrm>
          <a:prstGeom prst="line">
            <a:avLst/>
          </a:prstGeom>
          <a:solidFill>
            <a:schemeClr val="bg1"/>
          </a:solidFill>
          <a:ln w="19050" cap="flat" cmpd="sng" algn="ctr">
            <a:solidFill>
              <a:srgbClr val="FF0000"/>
            </a:solidFill>
            <a:prstDash val="solid"/>
            <a:round/>
            <a:headEnd type="none" w="med" len="med"/>
            <a:tailEnd type="none" w="med" len="med"/>
          </a:ln>
          <a:effectLst/>
        </p:spPr>
      </p:cxnSp>
      <p:cxnSp>
        <p:nvCxnSpPr>
          <p:cNvPr id="25" name="Straight Connector 24"/>
          <p:cNvCxnSpPr/>
          <p:nvPr/>
        </p:nvCxnSpPr>
        <p:spPr bwMode="auto">
          <a:xfrm>
            <a:off x="3124200" y="5224372"/>
            <a:ext cx="914400" cy="0"/>
          </a:xfrm>
          <a:prstGeom prst="line">
            <a:avLst/>
          </a:prstGeom>
          <a:solidFill>
            <a:schemeClr val="bg1"/>
          </a:solidFill>
          <a:ln w="19050" cap="flat" cmpd="sng" algn="ctr">
            <a:solidFill>
              <a:srgbClr val="FF0000"/>
            </a:solidFill>
            <a:prstDash val="solid"/>
            <a:round/>
            <a:headEnd type="none" w="med" len="med"/>
            <a:tailEnd type="none" w="med" len="med"/>
          </a:ln>
          <a:effectLst/>
        </p:spPr>
      </p:cxnSp>
      <p:sp>
        <p:nvSpPr>
          <p:cNvPr id="31" name="Rectangle 30"/>
          <p:cNvSpPr/>
          <p:nvPr/>
        </p:nvSpPr>
        <p:spPr>
          <a:xfrm>
            <a:off x="4038508" y="4811115"/>
            <a:ext cx="284052" cy="307777"/>
          </a:xfrm>
          <a:prstGeom prst="rect">
            <a:avLst/>
          </a:prstGeom>
        </p:spPr>
        <p:txBody>
          <a:bodyPr wrap="none">
            <a:spAutoFit/>
          </a:bodyPr>
          <a:lstStyle/>
          <a:p>
            <a:r>
              <a:rPr lang="en-US" b="1" i="1" dirty="0" smtClean="0">
                <a:solidFill>
                  <a:srgbClr val="FF0000"/>
                </a:solidFill>
                <a:latin typeface="Arial" pitchFamily="34" charset="0"/>
                <a:cs typeface="Arial" pitchFamily="34" charset="0"/>
              </a:rPr>
              <a:t>1</a:t>
            </a:r>
            <a:endParaRPr lang="en-US" dirty="0">
              <a:solidFill>
                <a:srgbClr val="FF0000"/>
              </a:solidFill>
            </a:endParaRPr>
          </a:p>
        </p:txBody>
      </p:sp>
      <p:sp>
        <p:nvSpPr>
          <p:cNvPr id="32" name="Rectangle 31"/>
          <p:cNvSpPr/>
          <p:nvPr/>
        </p:nvSpPr>
        <p:spPr>
          <a:xfrm>
            <a:off x="3429000" y="5195092"/>
            <a:ext cx="503664" cy="307777"/>
          </a:xfrm>
          <a:prstGeom prst="rect">
            <a:avLst/>
          </a:prstGeom>
        </p:spPr>
        <p:txBody>
          <a:bodyPr wrap="none">
            <a:spAutoFit/>
          </a:bodyPr>
          <a:lstStyle/>
          <a:p>
            <a:r>
              <a:rPr lang="en-US" b="1" i="1" dirty="0" smtClean="0">
                <a:solidFill>
                  <a:srgbClr val="FF0000"/>
                </a:solidFill>
                <a:latin typeface="Arial" pitchFamily="34" charset="0"/>
                <a:cs typeface="Arial" pitchFamily="34" charset="0"/>
              </a:rPr>
              <a:t>K</a:t>
            </a:r>
            <a:r>
              <a:rPr lang="en-US" b="1" i="1" dirty="0" smtClean="0">
                <a:solidFill>
                  <a:srgbClr val="FF0000"/>
                </a:solidFill>
                <a:latin typeface="Mathcad UniMath"/>
                <a:cs typeface="Arial" pitchFamily="34" charset="0"/>
              </a:rPr>
              <a:t>·</a:t>
            </a:r>
            <a:r>
              <a:rPr lang="en-US" b="1" i="1" dirty="0" smtClean="0">
                <a:solidFill>
                  <a:srgbClr val="FF0000"/>
                </a:solidFill>
                <a:latin typeface="Arial" pitchFamily="34" charset="0"/>
                <a:cs typeface="Arial" pitchFamily="34" charset="0"/>
              </a:rPr>
              <a:t>D</a:t>
            </a:r>
            <a:endParaRPr lang="en-US"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1000" fill="hold"/>
                                        <p:tgtEl>
                                          <p:spTgt spid="23"/>
                                        </p:tgtEl>
                                        <p:attrNameLst>
                                          <p:attrName>ppt_x</p:attrName>
                                        </p:attrNameLst>
                                      </p:cBhvr>
                                      <p:tavLst>
                                        <p:tav tm="0">
                                          <p:val>
                                            <p:strVal val="#ppt_x"/>
                                          </p:val>
                                        </p:tav>
                                        <p:tav tm="100000">
                                          <p:val>
                                            <p:strVal val="#ppt_x"/>
                                          </p:val>
                                        </p:tav>
                                      </p:tavLst>
                                    </p:anim>
                                    <p:anim calcmode="lin" valueType="num">
                                      <p:cBhvr additive="base">
                                        <p:cTn id="8" dur="1000" fill="hold"/>
                                        <p:tgtEl>
                                          <p:spTgt spid="23"/>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1000" fill="hold"/>
                                        <p:tgtEl>
                                          <p:spTgt spid="18"/>
                                        </p:tgtEl>
                                        <p:attrNameLst>
                                          <p:attrName>ppt_x</p:attrName>
                                        </p:attrNameLst>
                                      </p:cBhvr>
                                      <p:tavLst>
                                        <p:tav tm="0">
                                          <p:val>
                                            <p:strVal val="#ppt_x"/>
                                          </p:val>
                                        </p:tav>
                                        <p:tav tm="100000">
                                          <p:val>
                                            <p:strVal val="#ppt_x"/>
                                          </p:val>
                                        </p:tav>
                                      </p:tavLst>
                                    </p:anim>
                                    <p:anim calcmode="lin" valueType="num">
                                      <p:cBhvr additive="base">
                                        <p:cTn id="12" dur="10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12"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0-#ppt_w/2"/>
                                          </p:val>
                                        </p:tav>
                                        <p:tav tm="100000">
                                          <p:val>
                                            <p:strVal val="#ppt_x"/>
                                          </p:val>
                                        </p:tav>
                                      </p:tavLst>
                                    </p:anim>
                                    <p:anim calcmode="lin" valueType="num">
                                      <p:cBhvr additive="base">
                                        <p:cTn id="18" dur="500" fill="hold"/>
                                        <p:tgtEl>
                                          <p:spTgt spid="10"/>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22"/>
                                        </p:tgtEl>
                                        <p:attrNameLst>
                                          <p:attrName>style.visibility</p:attrName>
                                        </p:attrNameLst>
                                      </p:cBhvr>
                                      <p:to>
                                        <p:strVal val="visible"/>
                                      </p:to>
                                    </p:set>
                                    <p:anim calcmode="lin" valueType="num">
                                      <p:cBhvr additive="base">
                                        <p:cTn id="21" dur="1000" fill="hold"/>
                                        <p:tgtEl>
                                          <p:spTgt spid="22"/>
                                        </p:tgtEl>
                                        <p:attrNameLst>
                                          <p:attrName>ppt_x</p:attrName>
                                        </p:attrNameLst>
                                      </p:cBhvr>
                                      <p:tavLst>
                                        <p:tav tm="0">
                                          <p:val>
                                            <p:strVal val="0-#ppt_w/2"/>
                                          </p:val>
                                        </p:tav>
                                        <p:tav tm="100000">
                                          <p:val>
                                            <p:strVal val="#ppt_x"/>
                                          </p:val>
                                        </p:tav>
                                      </p:tavLst>
                                    </p:anim>
                                    <p:anim calcmode="lin" valueType="num">
                                      <p:cBhvr additive="base">
                                        <p:cTn id="22" dur="1000" fill="hold"/>
                                        <p:tgtEl>
                                          <p:spTgt spid="22"/>
                                        </p:tgtEl>
                                        <p:attrNameLst>
                                          <p:attrName>ppt_y</p:attrName>
                                        </p:attrNameLst>
                                      </p:cBhvr>
                                      <p:tavLst>
                                        <p:tav tm="0">
                                          <p:val>
                                            <p:strVal val="1+#ppt_h/2"/>
                                          </p:val>
                                        </p:tav>
                                        <p:tav tm="100000">
                                          <p:val>
                                            <p:strVal val="#ppt_y"/>
                                          </p:val>
                                        </p:tav>
                                      </p:tavLst>
                                    </p:anim>
                                  </p:childTnLst>
                                </p:cTn>
                              </p:par>
                            </p:childTnLst>
                          </p:cTn>
                        </p:par>
                        <p:par>
                          <p:cTn id="23" fill="hold">
                            <p:stCondLst>
                              <p:cond delay="1000"/>
                            </p:stCondLst>
                            <p:childTnLst>
                              <p:par>
                                <p:cTn id="24" presetID="2" presetClass="entr" presetSubtype="4" fill="hold" nodeType="afterEffect">
                                  <p:stCondLst>
                                    <p:cond delay="0"/>
                                  </p:stCondLst>
                                  <p:childTnLst>
                                    <p:set>
                                      <p:cBhvr>
                                        <p:cTn id="25" dur="1" fill="hold">
                                          <p:stCondLst>
                                            <p:cond delay="0"/>
                                          </p:stCondLst>
                                        </p:cTn>
                                        <p:tgtEl>
                                          <p:spTgt spid="25"/>
                                        </p:tgtEl>
                                        <p:attrNameLst>
                                          <p:attrName>style.visibility</p:attrName>
                                        </p:attrNameLst>
                                      </p:cBhvr>
                                      <p:to>
                                        <p:strVal val="visible"/>
                                      </p:to>
                                    </p:set>
                                    <p:anim calcmode="lin" valueType="num">
                                      <p:cBhvr additive="base">
                                        <p:cTn id="26" dur="1000" fill="hold"/>
                                        <p:tgtEl>
                                          <p:spTgt spid="25"/>
                                        </p:tgtEl>
                                        <p:attrNameLst>
                                          <p:attrName>ppt_x</p:attrName>
                                        </p:attrNameLst>
                                      </p:cBhvr>
                                      <p:tavLst>
                                        <p:tav tm="0">
                                          <p:val>
                                            <p:strVal val="#ppt_x"/>
                                          </p:val>
                                        </p:tav>
                                        <p:tav tm="100000">
                                          <p:val>
                                            <p:strVal val="#ppt_x"/>
                                          </p:val>
                                        </p:tav>
                                      </p:tavLst>
                                    </p:anim>
                                    <p:anim calcmode="lin" valueType="num">
                                      <p:cBhvr additive="base">
                                        <p:cTn id="27" dur="1000" fill="hold"/>
                                        <p:tgtEl>
                                          <p:spTgt spid="25"/>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32"/>
                                        </p:tgtEl>
                                        <p:attrNameLst>
                                          <p:attrName>style.visibility</p:attrName>
                                        </p:attrNameLst>
                                      </p:cBhvr>
                                      <p:to>
                                        <p:strVal val="visible"/>
                                      </p:to>
                                    </p:set>
                                    <p:anim calcmode="lin" valueType="num">
                                      <p:cBhvr additive="base">
                                        <p:cTn id="30" dur="1000" fill="hold"/>
                                        <p:tgtEl>
                                          <p:spTgt spid="32"/>
                                        </p:tgtEl>
                                        <p:attrNameLst>
                                          <p:attrName>ppt_x</p:attrName>
                                        </p:attrNameLst>
                                      </p:cBhvr>
                                      <p:tavLst>
                                        <p:tav tm="0">
                                          <p:val>
                                            <p:strVal val="#ppt_x"/>
                                          </p:val>
                                        </p:tav>
                                        <p:tav tm="100000">
                                          <p:val>
                                            <p:strVal val="#ppt_x"/>
                                          </p:val>
                                        </p:tav>
                                      </p:tavLst>
                                    </p:anim>
                                    <p:anim calcmode="lin" valueType="num">
                                      <p:cBhvr additive="base">
                                        <p:cTn id="31" dur="1000" fill="hold"/>
                                        <p:tgtEl>
                                          <p:spTgt spid="32"/>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31"/>
                                        </p:tgtEl>
                                        <p:attrNameLst>
                                          <p:attrName>style.visibility</p:attrName>
                                        </p:attrNameLst>
                                      </p:cBhvr>
                                      <p:to>
                                        <p:strVal val="visible"/>
                                      </p:to>
                                    </p:set>
                                    <p:anim calcmode="lin" valueType="num">
                                      <p:cBhvr additive="base">
                                        <p:cTn id="34" dur="1000" fill="hold"/>
                                        <p:tgtEl>
                                          <p:spTgt spid="31"/>
                                        </p:tgtEl>
                                        <p:attrNameLst>
                                          <p:attrName>ppt_x</p:attrName>
                                        </p:attrNameLst>
                                      </p:cBhvr>
                                      <p:tavLst>
                                        <p:tav tm="0">
                                          <p:val>
                                            <p:strVal val="#ppt_x"/>
                                          </p:val>
                                        </p:tav>
                                        <p:tav tm="100000">
                                          <p:val>
                                            <p:strVal val="#ppt_x"/>
                                          </p:val>
                                        </p:tav>
                                      </p:tavLst>
                                    </p:anim>
                                    <p:anim calcmode="lin" valueType="num">
                                      <p:cBhvr additive="base">
                                        <p:cTn id="35" dur="1000" fill="hold"/>
                                        <p:tgtEl>
                                          <p:spTgt spid="31"/>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24"/>
                                        </p:tgtEl>
                                        <p:attrNameLst>
                                          <p:attrName>style.visibility</p:attrName>
                                        </p:attrNameLst>
                                      </p:cBhvr>
                                      <p:to>
                                        <p:strVal val="visible"/>
                                      </p:to>
                                    </p:set>
                                    <p:anim calcmode="lin" valueType="num">
                                      <p:cBhvr additive="base">
                                        <p:cTn id="38" dur="1000" fill="hold"/>
                                        <p:tgtEl>
                                          <p:spTgt spid="24"/>
                                        </p:tgtEl>
                                        <p:attrNameLst>
                                          <p:attrName>ppt_x</p:attrName>
                                        </p:attrNameLst>
                                      </p:cBhvr>
                                      <p:tavLst>
                                        <p:tav tm="0">
                                          <p:val>
                                            <p:strVal val="#ppt_x"/>
                                          </p:val>
                                        </p:tav>
                                        <p:tav tm="100000">
                                          <p:val>
                                            <p:strVal val="#ppt_x"/>
                                          </p:val>
                                        </p:tav>
                                      </p:tavLst>
                                    </p:anim>
                                    <p:anim calcmode="lin" valueType="num">
                                      <p:cBhvr additive="base">
                                        <p:cTn id="39" dur="10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31" grpId="0"/>
      <p:bldP spid="32"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Nut Factor Variation</a:t>
            </a:r>
            <a:br>
              <a:rPr lang="en-US" dirty="0" smtClean="0"/>
            </a:br>
            <a:r>
              <a:rPr lang="en-US" dirty="0" smtClean="0"/>
              <a:t>(@ given torque on different curves)</a:t>
            </a:r>
            <a:endParaRPr lang="en-US" dirty="0"/>
          </a:p>
        </p:txBody>
      </p:sp>
      <p:pic>
        <p:nvPicPr>
          <p:cNvPr id="3074" name="Picture 2"/>
          <p:cNvPicPr>
            <a:picLocks noGrp="1" noChangeAspect="1" noChangeArrowheads="1"/>
          </p:cNvPicPr>
          <p:nvPr>
            <p:ph idx="1"/>
          </p:nvPr>
        </p:nvPicPr>
        <p:blipFill>
          <a:blip r:embed="rId2" cstate="print"/>
          <a:srcRect/>
          <a:stretch>
            <a:fillRect/>
          </a:stretch>
        </p:blipFill>
        <p:spPr bwMode="auto">
          <a:xfrm>
            <a:off x="977462" y="1428000"/>
            <a:ext cx="7189076" cy="5218386"/>
          </a:xfrm>
          <a:prstGeom prst="rect">
            <a:avLst/>
          </a:prstGeom>
          <a:noFill/>
          <a:ln w="9525">
            <a:noFill/>
            <a:miter lim="800000"/>
            <a:headEnd/>
            <a:tailEnd/>
          </a:ln>
          <a:effectLst/>
        </p:spPr>
      </p:pic>
      <p:cxnSp>
        <p:nvCxnSpPr>
          <p:cNvPr id="10" name="Straight Connector 9"/>
          <p:cNvCxnSpPr/>
          <p:nvPr/>
        </p:nvCxnSpPr>
        <p:spPr bwMode="auto">
          <a:xfrm flipH="1">
            <a:off x="1634202" y="4088243"/>
            <a:ext cx="3376716" cy="1960604"/>
          </a:xfrm>
          <a:prstGeom prst="line">
            <a:avLst/>
          </a:prstGeom>
          <a:solidFill>
            <a:schemeClr val="bg1"/>
          </a:solidFill>
          <a:ln w="28575" cap="flat" cmpd="sng" algn="ctr">
            <a:solidFill>
              <a:srgbClr val="FF0000"/>
            </a:solidFill>
            <a:prstDash val="solid"/>
            <a:round/>
            <a:headEnd type="none" w="med" len="med"/>
            <a:tailEnd type="none" w="med" len="med"/>
          </a:ln>
          <a:effectLst/>
        </p:spPr>
      </p:cxnSp>
      <p:cxnSp>
        <p:nvCxnSpPr>
          <p:cNvPr id="12" name="Straight Connector 11"/>
          <p:cNvCxnSpPr/>
          <p:nvPr/>
        </p:nvCxnSpPr>
        <p:spPr bwMode="auto">
          <a:xfrm>
            <a:off x="5024645" y="3464890"/>
            <a:ext cx="0" cy="2691825"/>
          </a:xfrm>
          <a:prstGeom prst="line">
            <a:avLst/>
          </a:prstGeom>
          <a:solidFill>
            <a:schemeClr val="bg1"/>
          </a:solidFill>
          <a:ln w="28575" cap="flat" cmpd="sng" algn="ctr">
            <a:solidFill>
              <a:schemeClr val="tx1"/>
            </a:solidFill>
            <a:prstDash val="solid"/>
            <a:round/>
            <a:headEnd type="arrow" w="med" len="med"/>
            <a:tailEnd type="none" w="med" len="med"/>
          </a:ln>
          <a:effectLst/>
        </p:spPr>
      </p:cxnSp>
      <p:sp>
        <p:nvSpPr>
          <p:cNvPr id="14" name="Text Box 135"/>
          <p:cNvSpPr txBox="1">
            <a:spLocks noChangeArrowheads="1"/>
          </p:cNvSpPr>
          <p:nvPr/>
        </p:nvSpPr>
        <p:spPr bwMode="auto">
          <a:xfrm>
            <a:off x="3940549" y="2799400"/>
            <a:ext cx="2209800" cy="584775"/>
          </a:xfrm>
          <a:prstGeom prst="rect">
            <a:avLst/>
          </a:prstGeom>
          <a:solidFill>
            <a:schemeClr val="bg1"/>
          </a:solidFill>
          <a:ln w="9525">
            <a:solidFill>
              <a:schemeClr val="tx1"/>
            </a:solidFill>
            <a:miter lim="800000"/>
            <a:headEnd/>
            <a:tailEnd/>
          </a:ln>
        </p:spPr>
        <p:txBody>
          <a:bodyPr wrap="square">
            <a:spAutoFit/>
          </a:bodyPr>
          <a:lstStyle/>
          <a:p>
            <a:pPr algn="ctr" eaLnBrk="1" hangingPunct="1"/>
            <a:r>
              <a:rPr lang="en-US" sz="1600" b="1" dirty="0" smtClean="0">
                <a:latin typeface="Arial" pitchFamily="34" charset="0"/>
                <a:cs typeface="Arial" pitchFamily="34" charset="0"/>
              </a:rPr>
              <a:t>Consider nut factor @ 75 in-lb</a:t>
            </a:r>
            <a:endParaRPr lang="en-US" sz="1600" b="1" dirty="0">
              <a:latin typeface="Arial" pitchFamily="34" charset="0"/>
              <a:cs typeface="Arial" pitchFamily="34" charset="0"/>
            </a:endParaRPr>
          </a:p>
        </p:txBody>
      </p:sp>
      <p:cxnSp>
        <p:nvCxnSpPr>
          <p:cNvPr id="19" name="Straight Connector 18"/>
          <p:cNvCxnSpPr/>
          <p:nvPr/>
        </p:nvCxnSpPr>
        <p:spPr bwMode="auto">
          <a:xfrm flipH="1">
            <a:off x="1631576" y="4455459"/>
            <a:ext cx="3397624" cy="1595717"/>
          </a:xfrm>
          <a:prstGeom prst="line">
            <a:avLst/>
          </a:prstGeom>
          <a:solidFill>
            <a:schemeClr val="bg1"/>
          </a:solidFill>
          <a:ln w="28575" cap="flat" cmpd="sng" algn="ctr">
            <a:solidFill>
              <a:srgbClr val="FF0000"/>
            </a:solidFill>
            <a:prstDash val="dash"/>
            <a:round/>
            <a:headEnd type="none" w="med" len="med"/>
            <a:tailEnd type="none" w="med" len="med"/>
          </a:ln>
          <a:effectLst/>
        </p:spPr>
      </p:cxnSp>
      <p:cxnSp>
        <p:nvCxnSpPr>
          <p:cNvPr id="22" name="Straight Connector 21"/>
          <p:cNvCxnSpPr/>
          <p:nvPr/>
        </p:nvCxnSpPr>
        <p:spPr bwMode="auto">
          <a:xfrm flipH="1">
            <a:off x="1631576" y="4661647"/>
            <a:ext cx="3388659" cy="1380565"/>
          </a:xfrm>
          <a:prstGeom prst="line">
            <a:avLst/>
          </a:prstGeom>
          <a:solidFill>
            <a:schemeClr val="bg1"/>
          </a:solidFill>
          <a:ln w="28575" cap="flat" cmpd="sng" algn="ctr">
            <a:solidFill>
              <a:srgbClr val="FF0000"/>
            </a:solidFill>
            <a:prstDash val="sysDot"/>
            <a:round/>
            <a:headEnd type="none" w="med" len="med"/>
            <a:tailEnd type="none" w="med" len="med"/>
          </a:ln>
          <a:effectLst/>
        </p:spPr>
      </p:cxnSp>
      <p:sp>
        <p:nvSpPr>
          <p:cNvPr id="28" name="Rectangle 116"/>
          <p:cNvSpPr>
            <a:spLocks noChangeArrowheads="1"/>
          </p:cNvSpPr>
          <p:nvPr/>
        </p:nvSpPr>
        <p:spPr bwMode="auto">
          <a:xfrm>
            <a:off x="5118007" y="3751729"/>
            <a:ext cx="2618532" cy="246221"/>
          </a:xfrm>
          <a:prstGeom prst="rect">
            <a:avLst/>
          </a:prstGeom>
          <a:solidFill>
            <a:srgbClr val="FFFFFF">
              <a:alpha val="50196"/>
            </a:srgbClr>
          </a:solidFill>
          <a:ln w="9525">
            <a:noFill/>
            <a:miter lim="800000"/>
            <a:headEnd/>
            <a:tailEnd/>
          </a:ln>
        </p:spPr>
        <p:txBody>
          <a:bodyPr wrap="square" lIns="0" tIns="0" rIns="0" bIns="0">
            <a:spAutoFit/>
          </a:bodyPr>
          <a:lstStyle/>
          <a:p>
            <a:pPr eaLnBrk="1" hangingPunct="1"/>
            <a:r>
              <a:rPr lang="en-US" sz="1600" dirty="0" smtClean="0">
                <a:solidFill>
                  <a:srgbClr val="FF0000"/>
                </a:solidFill>
              </a:rPr>
              <a:t>K = 0.081 (Bolt 1, Cycle 1) </a:t>
            </a:r>
            <a:endParaRPr lang="en-US" sz="1600" dirty="0">
              <a:solidFill>
                <a:srgbClr val="FF0000"/>
              </a:solidFill>
            </a:endParaRPr>
          </a:p>
        </p:txBody>
      </p:sp>
      <p:sp>
        <p:nvSpPr>
          <p:cNvPr id="29" name="Rectangle 116"/>
          <p:cNvSpPr>
            <a:spLocks noChangeArrowheads="1"/>
          </p:cNvSpPr>
          <p:nvPr/>
        </p:nvSpPr>
        <p:spPr bwMode="auto">
          <a:xfrm>
            <a:off x="5118007" y="4307546"/>
            <a:ext cx="2618532" cy="246221"/>
          </a:xfrm>
          <a:prstGeom prst="rect">
            <a:avLst/>
          </a:prstGeom>
          <a:solidFill>
            <a:srgbClr val="FFFFFF">
              <a:alpha val="50196"/>
            </a:srgbClr>
          </a:solidFill>
          <a:ln w="9525">
            <a:noFill/>
            <a:miter lim="800000"/>
            <a:headEnd/>
            <a:tailEnd/>
          </a:ln>
        </p:spPr>
        <p:txBody>
          <a:bodyPr wrap="square" lIns="0" tIns="0" rIns="0" bIns="0">
            <a:spAutoFit/>
          </a:bodyPr>
          <a:lstStyle/>
          <a:p>
            <a:pPr eaLnBrk="1" hangingPunct="1"/>
            <a:r>
              <a:rPr lang="en-US" sz="1600" dirty="0" smtClean="0">
                <a:solidFill>
                  <a:srgbClr val="FF0000"/>
                </a:solidFill>
              </a:rPr>
              <a:t>K = 0.099 (Bolt 1, Cycle 2) </a:t>
            </a:r>
            <a:endParaRPr lang="en-US" sz="1600" dirty="0">
              <a:solidFill>
                <a:srgbClr val="FF0000"/>
              </a:solidFill>
            </a:endParaRPr>
          </a:p>
        </p:txBody>
      </p:sp>
      <p:sp>
        <p:nvSpPr>
          <p:cNvPr id="30" name="Rectangle 116"/>
          <p:cNvSpPr>
            <a:spLocks noChangeArrowheads="1"/>
          </p:cNvSpPr>
          <p:nvPr/>
        </p:nvSpPr>
        <p:spPr bwMode="auto">
          <a:xfrm>
            <a:off x="5118007" y="4621296"/>
            <a:ext cx="2618532" cy="246221"/>
          </a:xfrm>
          <a:prstGeom prst="rect">
            <a:avLst/>
          </a:prstGeom>
          <a:solidFill>
            <a:srgbClr val="FFFFFF">
              <a:alpha val="50196"/>
            </a:srgbClr>
          </a:solidFill>
          <a:ln w="9525">
            <a:noFill/>
            <a:miter lim="800000"/>
            <a:headEnd/>
            <a:tailEnd/>
          </a:ln>
        </p:spPr>
        <p:txBody>
          <a:bodyPr wrap="square" lIns="0" tIns="0" rIns="0" bIns="0">
            <a:spAutoFit/>
          </a:bodyPr>
          <a:lstStyle/>
          <a:p>
            <a:pPr eaLnBrk="1" hangingPunct="1"/>
            <a:r>
              <a:rPr lang="en-US" sz="1600" dirty="0" smtClean="0">
                <a:solidFill>
                  <a:srgbClr val="FF0000"/>
                </a:solidFill>
              </a:rPr>
              <a:t>K = 0.114 (Bolt 1, Cycle 3) </a:t>
            </a:r>
            <a:endParaRPr lang="en-US" sz="1600"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000" fill="hold"/>
                                        <p:tgtEl>
                                          <p:spTgt spid="14"/>
                                        </p:tgtEl>
                                        <p:attrNameLst>
                                          <p:attrName>ppt_x</p:attrName>
                                        </p:attrNameLst>
                                      </p:cBhvr>
                                      <p:tavLst>
                                        <p:tav tm="0">
                                          <p:val>
                                            <p:strVal val="#ppt_x"/>
                                          </p:val>
                                        </p:tav>
                                        <p:tav tm="100000">
                                          <p:val>
                                            <p:strVal val="#ppt_x"/>
                                          </p:val>
                                        </p:tav>
                                      </p:tavLst>
                                    </p:anim>
                                    <p:anim calcmode="lin" valueType="num">
                                      <p:cBhvr additive="base">
                                        <p:cTn id="8" dur="1000" fill="hold"/>
                                        <p:tgtEl>
                                          <p:spTgt spid="14"/>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1000" fill="hold"/>
                                        <p:tgtEl>
                                          <p:spTgt spid="12"/>
                                        </p:tgtEl>
                                        <p:attrNameLst>
                                          <p:attrName>ppt_x</p:attrName>
                                        </p:attrNameLst>
                                      </p:cBhvr>
                                      <p:tavLst>
                                        <p:tav tm="0">
                                          <p:val>
                                            <p:strVal val="#ppt_x"/>
                                          </p:val>
                                        </p:tav>
                                        <p:tav tm="100000">
                                          <p:val>
                                            <p:strVal val="#ppt_x"/>
                                          </p:val>
                                        </p:tav>
                                      </p:tavLst>
                                    </p:anim>
                                    <p:anim calcmode="lin" valueType="num">
                                      <p:cBhvr additive="base">
                                        <p:cTn id="12" dur="10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12"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1000" fill="hold"/>
                                        <p:tgtEl>
                                          <p:spTgt spid="10"/>
                                        </p:tgtEl>
                                        <p:attrNameLst>
                                          <p:attrName>ppt_x</p:attrName>
                                        </p:attrNameLst>
                                      </p:cBhvr>
                                      <p:tavLst>
                                        <p:tav tm="0">
                                          <p:val>
                                            <p:strVal val="0-#ppt_w/2"/>
                                          </p:val>
                                        </p:tav>
                                        <p:tav tm="100000">
                                          <p:val>
                                            <p:strVal val="#ppt_x"/>
                                          </p:val>
                                        </p:tav>
                                      </p:tavLst>
                                    </p:anim>
                                    <p:anim calcmode="lin" valueType="num">
                                      <p:cBhvr additive="base">
                                        <p:cTn id="18" dur="1000" fill="hold"/>
                                        <p:tgtEl>
                                          <p:spTgt spid="10"/>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28"/>
                                        </p:tgtEl>
                                        <p:attrNameLst>
                                          <p:attrName>style.visibility</p:attrName>
                                        </p:attrNameLst>
                                      </p:cBhvr>
                                      <p:to>
                                        <p:strVal val="visible"/>
                                      </p:to>
                                    </p:set>
                                    <p:anim calcmode="lin" valueType="num">
                                      <p:cBhvr additive="base">
                                        <p:cTn id="21" dur="1000" fill="hold"/>
                                        <p:tgtEl>
                                          <p:spTgt spid="28"/>
                                        </p:tgtEl>
                                        <p:attrNameLst>
                                          <p:attrName>ppt_x</p:attrName>
                                        </p:attrNameLst>
                                      </p:cBhvr>
                                      <p:tavLst>
                                        <p:tav tm="0">
                                          <p:val>
                                            <p:strVal val="0-#ppt_w/2"/>
                                          </p:val>
                                        </p:tav>
                                        <p:tav tm="100000">
                                          <p:val>
                                            <p:strVal val="#ppt_x"/>
                                          </p:val>
                                        </p:tav>
                                      </p:tavLst>
                                    </p:anim>
                                    <p:anim calcmode="lin" valueType="num">
                                      <p:cBhvr additive="base">
                                        <p:cTn id="22" dur="1000" fill="hold"/>
                                        <p:tgtEl>
                                          <p:spTgt spid="28"/>
                                        </p:tgtEl>
                                        <p:attrNameLst>
                                          <p:attrName>ppt_y</p:attrName>
                                        </p:attrNameLst>
                                      </p:cBhvr>
                                      <p:tavLst>
                                        <p:tav tm="0">
                                          <p:val>
                                            <p:strVal val="1+#ppt_h/2"/>
                                          </p:val>
                                        </p:tav>
                                        <p:tav tm="100000">
                                          <p:val>
                                            <p:strVal val="#ppt_y"/>
                                          </p:val>
                                        </p:tav>
                                      </p:tavLst>
                                    </p:anim>
                                  </p:childTnLst>
                                </p:cTn>
                              </p:par>
                            </p:childTnLst>
                          </p:cTn>
                        </p:par>
                        <p:par>
                          <p:cTn id="23" fill="hold">
                            <p:stCondLst>
                              <p:cond delay="1000"/>
                            </p:stCondLst>
                            <p:childTnLst>
                              <p:par>
                                <p:cTn id="24" presetID="2" presetClass="entr" presetSubtype="12" fill="hold" nodeType="afterEffect">
                                  <p:stCondLst>
                                    <p:cond delay="0"/>
                                  </p:stCondLst>
                                  <p:childTnLst>
                                    <p:set>
                                      <p:cBhvr>
                                        <p:cTn id="25" dur="1" fill="hold">
                                          <p:stCondLst>
                                            <p:cond delay="0"/>
                                          </p:stCondLst>
                                        </p:cTn>
                                        <p:tgtEl>
                                          <p:spTgt spid="19"/>
                                        </p:tgtEl>
                                        <p:attrNameLst>
                                          <p:attrName>style.visibility</p:attrName>
                                        </p:attrNameLst>
                                      </p:cBhvr>
                                      <p:to>
                                        <p:strVal val="visible"/>
                                      </p:to>
                                    </p:set>
                                    <p:anim calcmode="lin" valueType="num">
                                      <p:cBhvr additive="base">
                                        <p:cTn id="26" dur="1000" fill="hold"/>
                                        <p:tgtEl>
                                          <p:spTgt spid="19"/>
                                        </p:tgtEl>
                                        <p:attrNameLst>
                                          <p:attrName>ppt_x</p:attrName>
                                        </p:attrNameLst>
                                      </p:cBhvr>
                                      <p:tavLst>
                                        <p:tav tm="0">
                                          <p:val>
                                            <p:strVal val="0-#ppt_w/2"/>
                                          </p:val>
                                        </p:tav>
                                        <p:tav tm="100000">
                                          <p:val>
                                            <p:strVal val="#ppt_x"/>
                                          </p:val>
                                        </p:tav>
                                      </p:tavLst>
                                    </p:anim>
                                    <p:anim calcmode="lin" valueType="num">
                                      <p:cBhvr additive="base">
                                        <p:cTn id="27" dur="1000" fill="hold"/>
                                        <p:tgtEl>
                                          <p:spTgt spid="1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29"/>
                                        </p:tgtEl>
                                        <p:attrNameLst>
                                          <p:attrName>style.visibility</p:attrName>
                                        </p:attrNameLst>
                                      </p:cBhvr>
                                      <p:to>
                                        <p:strVal val="visible"/>
                                      </p:to>
                                    </p:set>
                                    <p:anim calcmode="lin" valueType="num">
                                      <p:cBhvr additive="base">
                                        <p:cTn id="30" dur="1000" fill="hold"/>
                                        <p:tgtEl>
                                          <p:spTgt spid="29"/>
                                        </p:tgtEl>
                                        <p:attrNameLst>
                                          <p:attrName>ppt_x</p:attrName>
                                        </p:attrNameLst>
                                      </p:cBhvr>
                                      <p:tavLst>
                                        <p:tav tm="0">
                                          <p:val>
                                            <p:strVal val="0-#ppt_w/2"/>
                                          </p:val>
                                        </p:tav>
                                        <p:tav tm="100000">
                                          <p:val>
                                            <p:strVal val="#ppt_x"/>
                                          </p:val>
                                        </p:tav>
                                      </p:tavLst>
                                    </p:anim>
                                    <p:anim calcmode="lin" valueType="num">
                                      <p:cBhvr additive="base">
                                        <p:cTn id="31" dur="1000" fill="hold"/>
                                        <p:tgtEl>
                                          <p:spTgt spid="29"/>
                                        </p:tgtEl>
                                        <p:attrNameLst>
                                          <p:attrName>ppt_y</p:attrName>
                                        </p:attrNameLst>
                                      </p:cBhvr>
                                      <p:tavLst>
                                        <p:tav tm="0">
                                          <p:val>
                                            <p:strVal val="1+#ppt_h/2"/>
                                          </p:val>
                                        </p:tav>
                                        <p:tav tm="100000">
                                          <p:val>
                                            <p:strVal val="#ppt_y"/>
                                          </p:val>
                                        </p:tav>
                                      </p:tavLst>
                                    </p:anim>
                                  </p:childTnLst>
                                </p:cTn>
                              </p:par>
                            </p:childTnLst>
                          </p:cTn>
                        </p:par>
                        <p:par>
                          <p:cTn id="32" fill="hold">
                            <p:stCondLst>
                              <p:cond delay="2000"/>
                            </p:stCondLst>
                            <p:childTnLst>
                              <p:par>
                                <p:cTn id="33" presetID="2" presetClass="entr" presetSubtype="12" fill="hold" nodeType="afterEffect">
                                  <p:stCondLst>
                                    <p:cond delay="0"/>
                                  </p:stCondLst>
                                  <p:childTnLst>
                                    <p:set>
                                      <p:cBhvr>
                                        <p:cTn id="34" dur="1" fill="hold">
                                          <p:stCondLst>
                                            <p:cond delay="0"/>
                                          </p:stCondLst>
                                        </p:cTn>
                                        <p:tgtEl>
                                          <p:spTgt spid="22"/>
                                        </p:tgtEl>
                                        <p:attrNameLst>
                                          <p:attrName>style.visibility</p:attrName>
                                        </p:attrNameLst>
                                      </p:cBhvr>
                                      <p:to>
                                        <p:strVal val="visible"/>
                                      </p:to>
                                    </p:set>
                                    <p:anim calcmode="lin" valueType="num">
                                      <p:cBhvr additive="base">
                                        <p:cTn id="35" dur="1000" fill="hold"/>
                                        <p:tgtEl>
                                          <p:spTgt spid="22"/>
                                        </p:tgtEl>
                                        <p:attrNameLst>
                                          <p:attrName>ppt_x</p:attrName>
                                        </p:attrNameLst>
                                      </p:cBhvr>
                                      <p:tavLst>
                                        <p:tav tm="0">
                                          <p:val>
                                            <p:strVal val="0-#ppt_w/2"/>
                                          </p:val>
                                        </p:tav>
                                        <p:tav tm="100000">
                                          <p:val>
                                            <p:strVal val="#ppt_x"/>
                                          </p:val>
                                        </p:tav>
                                      </p:tavLst>
                                    </p:anim>
                                    <p:anim calcmode="lin" valueType="num">
                                      <p:cBhvr additive="base">
                                        <p:cTn id="36" dur="1000" fill="hold"/>
                                        <p:tgtEl>
                                          <p:spTgt spid="22"/>
                                        </p:tgtEl>
                                        <p:attrNameLst>
                                          <p:attrName>ppt_y</p:attrName>
                                        </p:attrNameLst>
                                      </p:cBhvr>
                                      <p:tavLst>
                                        <p:tav tm="0">
                                          <p:val>
                                            <p:strVal val="1+#ppt_h/2"/>
                                          </p:val>
                                        </p:tav>
                                        <p:tav tm="100000">
                                          <p:val>
                                            <p:strVal val="#ppt_y"/>
                                          </p:val>
                                        </p:tav>
                                      </p:tavLst>
                                    </p:anim>
                                  </p:childTnLst>
                                </p:cTn>
                              </p:par>
                              <p:par>
                                <p:cTn id="37" presetID="2" presetClass="entr" presetSubtype="12" fill="hold" grpId="0" nodeType="withEffect">
                                  <p:stCondLst>
                                    <p:cond delay="0"/>
                                  </p:stCondLst>
                                  <p:childTnLst>
                                    <p:set>
                                      <p:cBhvr>
                                        <p:cTn id="38" dur="1" fill="hold">
                                          <p:stCondLst>
                                            <p:cond delay="0"/>
                                          </p:stCondLst>
                                        </p:cTn>
                                        <p:tgtEl>
                                          <p:spTgt spid="30"/>
                                        </p:tgtEl>
                                        <p:attrNameLst>
                                          <p:attrName>style.visibility</p:attrName>
                                        </p:attrNameLst>
                                      </p:cBhvr>
                                      <p:to>
                                        <p:strVal val="visible"/>
                                      </p:to>
                                    </p:set>
                                    <p:anim calcmode="lin" valueType="num">
                                      <p:cBhvr additive="base">
                                        <p:cTn id="39" dur="1000" fill="hold"/>
                                        <p:tgtEl>
                                          <p:spTgt spid="30"/>
                                        </p:tgtEl>
                                        <p:attrNameLst>
                                          <p:attrName>ppt_x</p:attrName>
                                        </p:attrNameLst>
                                      </p:cBhvr>
                                      <p:tavLst>
                                        <p:tav tm="0">
                                          <p:val>
                                            <p:strVal val="0-#ppt_w/2"/>
                                          </p:val>
                                        </p:tav>
                                        <p:tav tm="100000">
                                          <p:val>
                                            <p:strVal val="#ppt_x"/>
                                          </p:val>
                                        </p:tav>
                                      </p:tavLst>
                                    </p:anim>
                                    <p:anim calcmode="lin" valueType="num">
                                      <p:cBhvr additive="base">
                                        <p:cTn id="40" dur="10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28" grpId="0" animBg="1"/>
      <p:bldP spid="29" grpId="0" animBg="1"/>
      <p:bldP spid="30"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Rectangle 57"/>
          <p:cNvSpPr/>
          <p:nvPr/>
        </p:nvSpPr>
        <p:spPr bwMode="auto">
          <a:xfrm>
            <a:off x="6329083" y="2286024"/>
            <a:ext cx="2330824" cy="770964"/>
          </a:xfrm>
          <a:prstGeom prst="rect">
            <a:avLst/>
          </a:prstGeom>
          <a:solidFill>
            <a:schemeClr val="bg1"/>
          </a:solidFill>
          <a:ln w="12700" cap="flat" cmpd="sng" algn="ctr">
            <a:noFill/>
            <a:prstDash val="solid"/>
            <a:round/>
            <a:headEnd type="triangl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p:txBody>
      </p:sp>
      <p:sp>
        <p:nvSpPr>
          <p:cNvPr id="2" name="Title 1"/>
          <p:cNvSpPr>
            <a:spLocks noGrp="1"/>
          </p:cNvSpPr>
          <p:nvPr>
            <p:ph type="title"/>
          </p:nvPr>
        </p:nvSpPr>
        <p:spPr/>
        <p:txBody>
          <a:bodyPr/>
          <a:lstStyle/>
          <a:p>
            <a:r>
              <a:rPr lang="en-US" dirty="0" smtClean="0"/>
              <a:t>Nut Factor Statistics</a:t>
            </a:r>
            <a:endParaRPr lang="en-US" dirty="0"/>
          </a:p>
        </p:txBody>
      </p:sp>
      <p:pic>
        <p:nvPicPr>
          <p:cNvPr id="7170" name="Picture 2"/>
          <p:cNvPicPr>
            <a:picLocks noGrp="1" noChangeAspect="1" noChangeArrowheads="1"/>
          </p:cNvPicPr>
          <p:nvPr>
            <p:ph idx="1"/>
          </p:nvPr>
        </p:nvPicPr>
        <p:blipFill>
          <a:blip r:embed="rId2" cstate="print"/>
          <a:srcRect/>
          <a:stretch>
            <a:fillRect/>
          </a:stretch>
        </p:blipFill>
        <p:spPr bwMode="auto">
          <a:xfrm>
            <a:off x="977462" y="1428000"/>
            <a:ext cx="7189076" cy="5218386"/>
          </a:xfrm>
          <a:prstGeom prst="rect">
            <a:avLst/>
          </a:prstGeom>
          <a:noFill/>
          <a:ln w="9525">
            <a:noFill/>
            <a:miter lim="800000"/>
            <a:headEnd/>
            <a:tailEnd/>
          </a:ln>
          <a:effectLst/>
        </p:spPr>
      </p:pic>
      <p:cxnSp>
        <p:nvCxnSpPr>
          <p:cNvPr id="6" name="Straight Connector 5"/>
          <p:cNvCxnSpPr/>
          <p:nvPr/>
        </p:nvCxnSpPr>
        <p:spPr bwMode="auto">
          <a:xfrm>
            <a:off x="5024645" y="3464890"/>
            <a:ext cx="0" cy="2691825"/>
          </a:xfrm>
          <a:prstGeom prst="line">
            <a:avLst/>
          </a:prstGeom>
          <a:solidFill>
            <a:schemeClr val="bg1"/>
          </a:solidFill>
          <a:ln w="28575" cap="flat" cmpd="sng" algn="ctr">
            <a:solidFill>
              <a:schemeClr val="tx1"/>
            </a:solidFill>
            <a:prstDash val="solid"/>
            <a:round/>
            <a:headEnd type="arrow" w="med" len="med"/>
            <a:tailEnd type="none" w="med" len="med"/>
          </a:ln>
          <a:effectLst/>
        </p:spPr>
      </p:cxnSp>
      <p:sp>
        <p:nvSpPr>
          <p:cNvPr id="8" name="Text Box 135"/>
          <p:cNvSpPr txBox="1">
            <a:spLocks noChangeArrowheads="1"/>
          </p:cNvSpPr>
          <p:nvPr/>
        </p:nvSpPr>
        <p:spPr bwMode="auto">
          <a:xfrm>
            <a:off x="3940549" y="2799400"/>
            <a:ext cx="2209800" cy="584775"/>
          </a:xfrm>
          <a:prstGeom prst="rect">
            <a:avLst/>
          </a:prstGeom>
          <a:solidFill>
            <a:schemeClr val="bg1"/>
          </a:solidFill>
          <a:ln w="9525">
            <a:solidFill>
              <a:schemeClr val="tx1"/>
            </a:solidFill>
            <a:miter lim="800000"/>
            <a:headEnd/>
            <a:tailEnd/>
          </a:ln>
        </p:spPr>
        <p:txBody>
          <a:bodyPr wrap="square">
            <a:spAutoFit/>
          </a:bodyPr>
          <a:lstStyle/>
          <a:p>
            <a:pPr algn="ctr" eaLnBrk="1" hangingPunct="1"/>
            <a:r>
              <a:rPr lang="en-US" sz="1600" b="1" dirty="0" smtClean="0">
                <a:latin typeface="Arial" pitchFamily="34" charset="0"/>
                <a:cs typeface="Arial" pitchFamily="34" charset="0"/>
              </a:rPr>
              <a:t>Consider nut factor @ any torque</a:t>
            </a:r>
            <a:endParaRPr lang="en-US" sz="1600" b="1" dirty="0">
              <a:latin typeface="Arial" pitchFamily="34" charset="0"/>
              <a:cs typeface="Arial" pitchFamily="34" charset="0"/>
            </a:endParaRPr>
          </a:p>
        </p:txBody>
      </p:sp>
      <p:sp>
        <p:nvSpPr>
          <p:cNvPr id="57" name="Rectangle 56"/>
          <p:cNvSpPr/>
          <p:nvPr/>
        </p:nvSpPr>
        <p:spPr bwMode="auto">
          <a:xfrm>
            <a:off x="6275295" y="1515038"/>
            <a:ext cx="2259106" cy="2339785"/>
          </a:xfrm>
          <a:prstGeom prst="rect">
            <a:avLst/>
          </a:prstGeom>
          <a:solidFill>
            <a:schemeClr val="bg1"/>
          </a:solidFill>
          <a:ln w="12700" cap="flat" cmpd="sng" algn="ctr">
            <a:solidFill>
              <a:srgbClr val="000000"/>
            </a:solidFill>
            <a:prstDash val="solid"/>
            <a:round/>
            <a:headEnd type="triangl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p:txBody>
      </p:sp>
      <p:grpSp>
        <p:nvGrpSpPr>
          <p:cNvPr id="18" name="Group 17"/>
          <p:cNvGrpSpPr/>
          <p:nvPr/>
        </p:nvGrpSpPr>
        <p:grpSpPr>
          <a:xfrm>
            <a:off x="6243916" y="1515834"/>
            <a:ext cx="2214275" cy="695751"/>
            <a:chOff x="493059" y="2161293"/>
            <a:chExt cx="2214275" cy="695751"/>
          </a:xfrm>
        </p:grpSpPr>
        <p:sp>
          <p:nvSpPr>
            <p:cNvPr id="19" name="Text Box 135"/>
            <p:cNvSpPr txBox="1">
              <a:spLocks noChangeArrowheads="1"/>
            </p:cNvSpPr>
            <p:nvPr/>
          </p:nvSpPr>
          <p:spPr bwMode="auto">
            <a:xfrm>
              <a:off x="493059" y="2385409"/>
              <a:ext cx="1004047" cy="338554"/>
            </a:xfrm>
            <a:prstGeom prst="rect">
              <a:avLst/>
            </a:prstGeom>
            <a:noFill/>
            <a:ln w="9525">
              <a:noFill/>
              <a:miter lim="800000"/>
              <a:headEnd/>
              <a:tailEnd/>
            </a:ln>
          </p:spPr>
          <p:txBody>
            <a:bodyPr wrap="square">
              <a:spAutoFit/>
            </a:bodyPr>
            <a:lstStyle/>
            <a:p>
              <a:pPr eaLnBrk="1" hangingPunct="1"/>
              <a:r>
                <a:rPr lang="en-US" sz="1600" b="1" i="1" dirty="0" err="1" smtClean="0">
                  <a:latin typeface="Arial" pitchFamily="34" charset="0"/>
                  <a:cs typeface="Arial" pitchFamily="34" charset="0"/>
                  <a:sym typeface="Symbol"/>
                </a:rPr>
                <a:t>P</a:t>
              </a:r>
              <a:r>
                <a:rPr lang="en-US" sz="1600" b="1" i="1" baseline="-25000" dirty="0" err="1" smtClean="0">
                  <a:latin typeface="Arial" pitchFamily="34" charset="0"/>
                  <a:cs typeface="Arial" pitchFamily="34" charset="0"/>
                  <a:sym typeface="Symbol"/>
                </a:rPr>
                <a:t>pi</a:t>
              </a:r>
              <a:r>
                <a:rPr lang="en-US" sz="1600" b="1" i="1" baseline="-25000" dirty="0" smtClean="0">
                  <a:latin typeface="Arial" pitchFamily="34" charset="0"/>
                  <a:cs typeface="Arial" pitchFamily="34" charset="0"/>
                  <a:sym typeface="Symbol"/>
                </a:rPr>
                <a:t>-nom</a:t>
              </a:r>
              <a:r>
                <a:rPr lang="en-US" sz="1600" b="1" i="1" dirty="0" smtClean="0">
                  <a:latin typeface="Arial" pitchFamily="34" charset="0"/>
                  <a:cs typeface="Arial" pitchFamily="34" charset="0"/>
                  <a:sym typeface="Symbol"/>
                </a:rPr>
                <a:t> = </a:t>
              </a:r>
              <a:endParaRPr lang="en-US" sz="1600" b="1" i="1" dirty="0">
                <a:latin typeface="Arial" pitchFamily="34" charset="0"/>
                <a:cs typeface="Arial" pitchFamily="34" charset="0"/>
              </a:endParaRPr>
            </a:p>
          </p:txBody>
        </p:sp>
        <p:sp>
          <p:nvSpPr>
            <p:cNvPr id="20" name="Text Box 135"/>
            <p:cNvSpPr txBox="1">
              <a:spLocks noChangeArrowheads="1"/>
            </p:cNvSpPr>
            <p:nvPr/>
          </p:nvSpPr>
          <p:spPr bwMode="auto">
            <a:xfrm>
              <a:off x="2017053" y="2385409"/>
              <a:ext cx="690281" cy="338554"/>
            </a:xfrm>
            <a:prstGeom prst="rect">
              <a:avLst/>
            </a:prstGeom>
            <a:noFill/>
            <a:ln w="9525">
              <a:noFill/>
              <a:miter lim="800000"/>
              <a:headEnd/>
              <a:tailEnd/>
            </a:ln>
          </p:spPr>
          <p:txBody>
            <a:bodyPr wrap="square">
              <a:spAutoFit/>
            </a:bodyPr>
            <a:lstStyle/>
            <a:p>
              <a:pPr algn="ctr" eaLnBrk="1" hangingPunct="1"/>
              <a:r>
                <a:rPr lang="en-US" sz="1600" b="1" i="1" dirty="0" err="1" smtClean="0">
                  <a:latin typeface="Arial" pitchFamily="34" charset="0"/>
                  <a:cs typeface="Arial" pitchFamily="34" charset="0"/>
                  <a:sym typeface="Symbol"/>
                </a:rPr>
                <a:t>P</a:t>
              </a:r>
              <a:r>
                <a:rPr lang="en-US" sz="1600" b="1" i="1" baseline="-25000" dirty="0" err="1" smtClean="0">
                  <a:latin typeface="Arial" pitchFamily="34" charset="0"/>
                  <a:cs typeface="Arial" pitchFamily="34" charset="0"/>
                  <a:sym typeface="Symbol"/>
                </a:rPr>
                <a:t>pi</a:t>
              </a:r>
              <a:r>
                <a:rPr lang="en-US" sz="1600" b="1" i="1" baseline="-25000" dirty="0" smtClean="0">
                  <a:latin typeface="Arial" pitchFamily="34" charset="0"/>
                  <a:cs typeface="Arial" pitchFamily="34" charset="0"/>
                  <a:sym typeface="Symbol"/>
                </a:rPr>
                <a:t>-j</a:t>
              </a:r>
              <a:endParaRPr lang="en-US" sz="1600" b="1" i="1" baseline="-25000" dirty="0">
                <a:latin typeface="Arial" pitchFamily="34" charset="0"/>
                <a:cs typeface="Arial" pitchFamily="34" charset="0"/>
              </a:endParaRPr>
            </a:p>
          </p:txBody>
        </p:sp>
        <p:grpSp>
          <p:nvGrpSpPr>
            <p:cNvPr id="21" name="Group 11"/>
            <p:cNvGrpSpPr/>
            <p:nvPr/>
          </p:nvGrpSpPr>
          <p:grpSpPr>
            <a:xfrm>
              <a:off x="1452284" y="2264387"/>
              <a:ext cx="412375" cy="580598"/>
              <a:chOff x="1299884" y="3304548"/>
              <a:chExt cx="412375" cy="580598"/>
            </a:xfrm>
            <a:noFill/>
          </p:grpSpPr>
          <p:sp>
            <p:nvSpPr>
              <p:cNvPr id="26" name="Text Box 135"/>
              <p:cNvSpPr txBox="1">
                <a:spLocks noChangeArrowheads="1"/>
              </p:cNvSpPr>
              <p:nvPr/>
            </p:nvSpPr>
            <p:spPr bwMode="auto">
              <a:xfrm>
                <a:off x="1299884" y="3304548"/>
                <a:ext cx="412375" cy="338554"/>
              </a:xfrm>
              <a:prstGeom prst="rect">
                <a:avLst/>
              </a:prstGeom>
              <a:grpFill/>
              <a:ln w="9525">
                <a:noFill/>
                <a:miter lim="800000"/>
                <a:headEnd/>
                <a:tailEnd/>
              </a:ln>
            </p:spPr>
            <p:txBody>
              <a:bodyPr wrap="square">
                <a:spAutoFit/>
              </a:bodyPr>
              <a:lstStyle/>
              <a:p>
                <a:pPr algn="ctr" eaLnBrk="1" hangingPunct="1"/>
                <a:r>
                  <a:rPr lang="en-US" sz="1600" b="1" i="1" dirty="0" smtClean="0">
                    <a:latin typeface="Arial" pitchFamily="34" charset="0"/>
                    <a:cs typeface="Arial" pitchFamily="34" charset="0"/>
                    <a:sym typeface="Symbol"/>
                  </a:rPr>
                  <a:t>1</a:t>
                </a:r>
                <a:endParaRPr lang="en-US" sz="1600" b="1" i="1" dirty="0">
                  <a:latin typeface="Arial" pitchFamily="34" charset="0"/>
                  <a:cs typeface="Arial" pitchFamily="34" charset="0"/>
                </a:endParaRPr>
              </a:p>
            </p:txBody>
          </p:sp>
          <p:sp>
            <p:nvSpPr>
              <p:cNvPr id="27" name="Text Box 135"/>
              <p:cNvSpPr txBox="1">
                <a:spLocks noChangeArrowheads="1"/>
              </p:cNvSpPr>
              <p:nvPr/>
            </p:nvSpPr>
            <p:spPr bwMode="auto">
              <a:xfrm>
                <a:off x="1299884" y="3546592"/>
                <a:ext cx="412375" cy="338554"/>
              </a:xfrm>
              <a:prstGeom prst="rect">
                <a:avLst/>
              </a:prstGeom>
              <a:grpFill/>
              <a:ln w="9525">
                <a:noFill/>
                <a:miter lim="800000"/>
                <a:headEnd/>
                <a:tailEnd/>
              </a:ln>
            </p:spPr>
            <p:txBody>
              <a:bodyPr wrap="square">
                <a:spAutoFit/>
              </a:bodyPr>
              <a:lstStyle/>
              <a:p>
                <a:pPr algn="ctr" eaLnBrk="1" hangingPunct="1"/>
                <a:r>
                  <a:rPr lang="en-US" sz="1600" b="1" i="1" dirty="0" smtClean="0">
                    <a:latin typeface="Arial" pitchFamily="34" charset="0"/>
                    <a:cs typeface="Arial" pitchFamily="34" charset="0"/>
                    <a:sym typeface="Symbol"/>
                  </a:rPr>
                  <a:t>m</a:t>
                </a:r>
                <a:endParaRPr lang="en-US" sz="1600" b="1" i="1" dirty="0">
                  <a:latin typeface="Arial" pitchFamily="34" charset="0"/>
                  <a:cs typeface="Arial" pitchFamily="34" charset="0"/>
                </a:endParaRPr>
              </a:p>
            </p:txBody>
          </p:sp>
          <p:cxnSp>
            <p:nvCxnSpPr>
              <p:cNvPr id="28" name="Straight Connector 27"/>
              <p:cNvCxnSpPr/>
              <p:nvPr/>
            </p:nvCxnSpPr>
            <p:spPr bwMode="auto">
              <a:xfrm>
                <a:off x="1331260" y="3603812"/>
                <a:ext cx="349623" cy="0"/>
              </a:xfrm>
              <a:prstGeom prst="line">
                <a:avLst/>
              </a:prstGeom>
              <a:grpFill/>
              <a:ln w="28575" cap="flat" cmpd="sng" algn="ctr">
                <a:solidFill>
                  <a:srgbClr val="000000"/>
                </a:solidFill>
                <a:prstDash val="solid"/>
                <a:round/>
                <a:headEnd type="none" w="med" len="med"/>
                <a:tailEnd type="none" w="med" len="med"/>
              </a:ln>
              <a:effectLst/>
            </p:spPr>
          </p:cxnSp>
        </p:grpSp>
        <p:grpSp>
          <p:nvGrpSpPr>
            <p:cNvPr id="22" name="Group 14"/>
            <p:cNvGrpSpPr/>
            <p:nvPr/>
          </p:nvGrpSpPr>
          <p:grpSpPr>
            <a:xfrm>
              <a:off x="1698790" y="2161293"/>
              <a:ext cx="690281" cy="695751"/>
              <a:chOff x="1698790" y="2161293"/>
              <a:chExt cx="690281" cy="695751"/>
            </a:xfrm>
          </p:grpSpPr>
          <p:sp>
            <p:nvSpPr>
              <p:cNvPr id="23" name="Text Box 135"/>
              <p:cNvSpPr txBox="1">
                <a:spLocks noChangeArrowheads="1"/>
              </p:cNvSpPr>
              <p:nvPr/>
            </p:nvSpPr>
            <p:spPr bwMode="auto">
              <a:xfrm>
                <a:off x="1837743" y="2262299"/>
                <a:ext cx="412375" cy="584775"/>
              </a:xfrm>
              <a:prstGeom prst="rect">
                <a:avLst/>
              </a:prstGeom>
              <a:noFill/>
              <a:ln w="9525">
                <a:noFill/>
                <a:miter lim="800000"/>
                <a:headEnd/>
                <a:tailEnd/>
              </a:ln>
            </p:spPr>
            <p:txBody>
              <a:bodyPr wrap="square">
                <a:spAutoFit/>
              </a:bodyPr>
              <a:lstStyle/>
              <a:p>
                <a:pPr algn="ctr" eaLnBrk="1" hangingPunct="1"/>
                <a:r>
                  <a:rPr lang="el-GR" sz="3200" b="1" dirty="0" smtClean="0">
                    <a:latin typeface="Cambria Math"/>
                    <a:ea typeface="Cambria Math"/>
                    <a:cs typeface="Arial" pitchFamily="34" charset="0"/>
                  </a:rPr>
                  <a:t>Σ</a:t>
                </a:r>
                <a:endParaRPr lang="en-US" sz="3200" b="1" dirty="0">
                  <a:latin typeface="Arial" pitchFamily="34" charset="0"/>
                  <a:cs typeface="Arial" pitchFamily="34" charset="0"/>
                </a:endParaRPr>
              </a:p>
            </p:txBody>
          </p:sp>
          <p:sp>
            <p:nvSpPr>
              <p:cNvPr id="24" name="Text Box 135"/>
              <p:cNvSpPr txBox="1">
                <a:spLocks noChangeArrowheads="1"/>
              </p:cNvSpPr>
              <p:nvPr/>
            </p:nvSpPr>
            <p:spPr bwMode="auto">
              <a:xfrm>
                <a:off x="1698790" y="2600564"/>
                <a:ext cx="690281" cy="256480"/>
              </a:xfrm>
              <a:prstGeom prst="rect">
                <a:avLst/>
              </a:prstGeom>
              <a:noFill/>
              <a:ln w="9525">
                <a:noFill/>
                <a:miter lim="800000"/>
                <a:headEnd/>
                <a:tailEnd/>
              </a:ln>
            </p:spPr>
            <p:txBody>
              <a:bodyPr wrap="square">
                <a:spAutoFit/>
              </a:bodyPr>
              <a:lstStyle/>
              <a:p>
                <a:pPr algn="ctr" eaLnBrk="1" hangingPunct="1"/>
                <a:r>
                  <a:rPr lang="en-US" sz="1600" b="1" i="1" baseline="-25000" dirty="0" smtClean="0">
                    <a:latin typeface="Arial" pitchFamily="34" charset="0"/>
                    <a:cs typeface="Arial" pitchFamily="34" charset="0"/>
                    <a:sym typeface="Symbol"/>
                  </a:rPr>
                  <a:t>j=1</a:t>
                </a:r>
                <a:endParaRPr lang="en-US" sz="1600" b="1" i="1" baseline="-25000" dirty="0">
                  <a:latin typeface="Arial" pitchFamily="34" charset="0"/>
                  <a:cs typeface="Arial" pitchFamily="34" charset="0"/>
                </a:endParaRPr>
              </a:p>
            </p:txBody>
          </p:sp>
          <p:sp>
            <p:nvSpPr>
              <p:cNvPr id="25" name="Text Box 135"/>
              <p:cNvSpPr txBox="1">
                <a:spLocks noChangeArrowheads="1"/>
              </p:cNvSpPr>
              <p:nvPr/>
            </p:nvSpPr>
            <p:spPr bwMode="auto">
              <a:xfrm>
                <a:off x="1698790" y="2161293"/>
                <a:ext cx="690281" cy="256480"/>
              </a:xfrm>
              <a:prstGeom prst="rect">
                <a:avLst/>
              </a:prstGeom>
              <a:noFill/>
              <a:ln w="9525">
                <a:noFill/>
                <a:miter lim="800000"/>
                <a:headEnd/>
                <a:tailEnd/>
              </a:ln>
            </p:spPr>
            <p:txBody>
              <a:bodyPr wrap="square">
                <a:spAutoFit/>
              </a:bodyPr>
              <a:lstStyle/>
              <a:p>
                <a:pPr algn="ctr" eaLnBrk="1" hangingPunct="1"/>
                <a:r>
                  <a:rPr lang="en-US" sz="1600" b="1" i="1" baseline="-25000" dirty="0" smtClean="0">
                    <a:latin typeface="Arial" pitchFamily="34" charset="0"/>
                    <a:cs typeface="Arial" pitchFamily="34" charset="0"/>
                    <a:sym typeface="Symbol"/>
                  </a:rPr>
                  <a:t>m</a:t>
                </a:r>
                <a:endParaRPr lang="en-US" sz="1600" b="1" i="1" baseline="-25000" dirty="0">
                  <a:latin typeface="Arial" pitchFamily="34" charset="0"/>
                  <a:cs typeface="Arial" pitchFamily="34" charset="0"/>
                </a:endParaRPr>
              </a:p>
            </p:txBody>
          </p:sp>
        </p:grpSp>
      </p:grpSp>
      <p:grpSp>
        <p:nvGrpSpPr>
          <p:cNvPr id="29" name="Group 28"/>
          <p:cNvGrpSpPr/>
          <p:nvPr/>
        </p:nvGrpSpPr>
        <p:grpSpPr>
          <a:xfrm>
            <a:off x="6181163" y="2274041"/>
            <a:ext cx="2259095" cy="756961"/>
            <a:chOff x="4805083" y="2058892"/>
            <a:chExt cx="2259095" cy="756961"/>
          </a:xfrm>
        </p:grpSpPr>
        <p:sp>
          <p:nvSpPr>
            <p:cNvPr id="30" name="Text Box 135"/>
            <p:cNvSpPr txBox="1">
              <a:spLocks noChangeArrowheads="1"/>
            </p:cNvSpPr>
            <p:nvPr/>
          </p:nvSpPr>
          <p:spPr bwMode="auto">
            <a:xfrm>
              <a:off x="4805083" y="2300245"/>
              <a:ext cx="1004047" cy="338554"/>
            </a:xfrm>
            <a:prstGeom prst="rect">
              <a:avLst/>
            </a:prstGeom>
            <a:noFill/>
            <a:ln w="9525">
              <a:noFill/>
              <a:miter lim="800000"/>
              <a:headEnd/>
              <a:tailEnd/>
            </a:ln>
          </p:spPr>
          <p:txBody>
            <a:bodyPr wrap="square">
              <a:spAutoFit/>
            </a:bodyPr>
            <a:lstStyle/>
            <a:p>
              <a:pPr algn="r" eaLnBrk="1" hangingPunct="1"/>
              <a:r>
                <a:rPr lang="en-US" sz="1600" b="1" i="1" dirty="0" smtClean="0">
                  <a:latin typeface="Arial" pitchFamily="34" charset="0"/>
                  <a:cs typeface="Arial" pitchFamily="34" charset="0"/>
                  <a:sym typeface="Symbol"/>
                </a:rPr>
                <a:t>= </a:t>
              </a:r>
              <a:endParaRPr lang="en-US" sz="1600" b="1" i="1" dirty="0">
                <a:latin typeface="Arial" pitchFamily="34" charset="0"/>
                <a:cs typeface="Arial" pitchFamily="34" charset="0"/>
              </a:endParaRPr>
            </a:p>
          </p:txBody>
        </p:sp>
        <p:grpSp>
          <p:nvGrpSpPr>
            <p:cNvPr id="31" name="Group 11"/>
            <p:cNvGrpSpPr/>
            <p:nvPr/>
          </p:nvGrpSpPr>
          <p:grpSpPr>
            <a:xfrm>
              <a:off x="5800168" y="2179223"/>
              <a:ext cx="412375" cy="580598"/>
              <a:chOff x="1299884" y="3304548"/>
              <a:chExt cx="412375" cy="580598"/>
            </a:xfrm>
            <a:noFill/>
          </p:grpSpPr>
          <p:sp>
            <p:nvSpPr>
              <p:cNvPr id="40" name="Text Box 135"/>
              <p:cNvSpPr txBox="1">
                <a:spLocks noChangeArrowheads="1"/>
              </p:cNvSpPr>
              <p:nvPr/>
            </p:nvSpPr>
            <p:spPr bwMode="auto">
              <a:xfrm>
                <a:off x="1299884" y="3304548"/>
                <a:ext cx="412375" cy="338554"/>
              </a:xfrm>
              <a:prstGeom prst="rect">
                <a:avLst/>
              </a:prstGeom>
              <a:grpFill/>
              <a:ln w="9525">
                <a:noFill/>
                <a:miter lim="800000"/>
                <a:headEnd/>
                <a:tailEnd/>
              </a:ln>
            </p:spPr>
            <p:txBody>
              <a:bodyPr wrap="square">
                <a:spAutoFit/>
              </a:bodyPr>
              <a:lstStyle/>
              <a:p>
                <a:pPr algn="ctr" eaLnBrk="1" hangingPunct="1"/>
                <a:r>
                  <a:rPr lang="en-US" sz="1600" b="1" i="1" dirty="0" smtClean="0">
                    <a:latin typeface="Arial" pitchFamily="34" charset="0"/>
                    <a:cs typeface="Arial" pitchFamily="34" charset="0"/>
                    <a:sym typeface="Symbol"/>
                  </a:rPr>
                  <a:t>1</a:t>
                </a:r>
                <a:endParaRPr lang="en-US" sz="1600" b="1" i="1" dirty="0">
                  <a:latin typeface="Arial" pitchFamily="34" charset="0"/>
                  <a:cs typeface="Arial" pitchFamily="34" charset="0"/>
                </a:endParaRPr>
              </a:p>
            </p:txBody>
          </p:sp>
          <p:sp>
            <p:nvSpPr>
              <p:cNvPr id="41" name="Text Box 135"/>
              <p:cNvSpPr txBox="1">
                <a:spLocks noChangeArrowheads="1"/>
              </p:cNvSpPr>
              <p:nvPr/>
            </p:nvSpPr>
            <p:spPr bwMode="auto">
              <a:xfrm>
                <a:off x="1299884" y="3546592"/>
                <a:ext cx="412375" cy="338554"/>
              </a:xfrm>
              <a:prstGeom prst="rect">
                <a:avLst/>
              </a:prstGeom>
              <a:grpFill/>
              <a:ln w="9525">
                <a:noFill/>
                <a:miter lim="800000"/>
                <a:headEnd/>
                <a:tailEnd/>
              </a:ln>
            </p:spPr>
            <p:txBody>
              <a:bodyPr wrap="square">
                <a:spAutoFit/>
              </a:bodyPr>
              <a:lstStyle/>
              <a:p>
                <a:pPr algn="ctr" eaLnBrk="1" hangingPunct="1"/>
                <a:r>
                  <a:rPr lang="en-US" sz="1600" b="1" i="1" dirty="0" smtClean="0">
                    <a:latin typeface="Arial" pitchFamily="34" charset="0"/>
                    <a:cs typeface="Arial" pitchFamily="34" charset="0"/>
                    <a:sym typeface="Symbol"/>
                  </a:rPr>
                  <a:t>m</a:t>
                </a:r>
                <a:endParaRPr lang="en-US" sz="1600" b="1" i="1" dirty="0">
                  <a:latin typeface="Arial" pitchFamily="34" charset="0"/>
                  <a:cs typeface="Arial" pitchFamily="34" charset="0"/>
                </a:endParaRPr>
              </a:p>
            </p:txBody>
          </p:sp>
          <p:cxnSp>
            <p:nvCxnSpPr>
              <p:cNvPr id="42" name="Straight Connector 41"/>
              <p:cNvCxnSpPr/>
              <p:nvPr/>
            </p:nvCxnSpPr>
            <p:spPr bwMode="auto">
              <a:xfrm>
                <a:off x="1331260" y="3603812"/>
                <a:ext cx="349623" cy="0"/>
              </a:xfrm>
              <a:prstGeom prst="line">
                <a:avLst/>
              </a:prstGeom>
              <a:grpFill/>
              <a:ln w="28575" cap="flat" cmpd="sng" algn="ctr">
                <a:solidFill>
                  <a:srgbClr val="000000"/>
                </a:solidFill>
                <a:prstDash val="solid"/>
                <a:round/>
                <a:headEnd type="none" w="med" len="med"/>
                <a:tailEnd type="none" w="med" len="med"/>
              </a:ln>
              <a:effectLst/>
            </p:spPr>
          </p:cxnSp>
        </p:grpSp>
        <p:grpSp>
          <p:nvGrpSpPr>
            <p:cNvPr id="32" name="Group 14"/>
            <p:cNvGrpSpPr/>
            <p:nvPr/>
          </p:nvGrpSpPr>
          <p:grpSpPr>
            <a:xfrm>
              <a:off x="5992884" y="2058892"/>
              <a:ext cx="690281" cy="695751"/>
              <a:chOff x="1698790" y="2161293"/>
              <a:chExt cx="690281" cy="695751"/>
            </a:xfrm>
          </p:grpSpPr>
          <p:sp>
            <p:nvSpPr>
              <p:cNvPr id="37" name="Text Box 135"/>
              <p:cNvSpPr txBox="1">
                <a:spLocks noChangeArrowheads="1"/>
              </p:cNvSpPr>
              <p:nvPr/>
            </p:nvSpPr>
            <p:spPr bwMode="auto">
              <a:xfrm>
                <a:off x="1837743" y="2262299"/>
                <a:ext cx="412375" cy="584775"/>
              </a:xfrm>
              <a:prstGeom prst="rect">
                <a:avLst/>
              </a:prstGeom>
              <a:noFill/>
              <a:ln w="9525">
                <a:noFill/>
                <a:miter lim="800000"/>
                <a:headEnd/>
                <a:tailEnd/>
              </a:ln>
            </p:spPr>
            <p:txBody>
              <a:bodyPr wrap="square">
                <a:spAutoFit/>
              </a:bodyPr>
              <a:lstStyle/>
              <a:p>
                <a:pPr algn="ctr" eaLnBrk="1" hangingPunct="1"/>
                <a:r>
                  <a:rPr lang="el-GR" sz="3200" b="1" dirty="0" smtClean="0">
                    <a:latin typeface="Cambria Math"/>
                    <a:ea typeface="Cambria Math"/>
                    <a:cs typeface="Arial" pitchFamily="34" charset="0"/>
                  </a:rPr>
                  <a:t>Σ</a:t>
                </a:r>
                <a:endParaRPr lang="en-US" sz="3200" b="1" dirty="0">
                  <a:latin typeface="Arial" pitchFamily="34" charset="0"/>
                  <a:cs typeface="Arial" pitchFamily="34" charset="0"/>
                </a:endParaRPr>
              </a:p>
            </p:txBody>
          </p:sp>
          <p:sp>
            <p:nvSpPr>
              <p:cNvPr id="38" name="Text Box 135"/>
              <p:cNvSpPr txBox="1">
                <a:spLocks noChangeArrowheads="1"/>
              </p:cNvSpPr>
              <p:nvPr/>
            </p:nvSpPr>
            <p:spPr bwMode="auto">
              <a:xfrm>
                <a:off x="1698790" y="2600564"/>
                <a:ext cx="690281" cy="256480"/>
              </a:xfrm>
              <a:prstGeom prst="rect">
                <a:avLst/>
              </a:prstGeom>
              <a:noFill/>
              <a:ln w="9525">
                <a:noFill/>
                <a:miter lim="800000"/>
                <a:headEnd/>
                <a:tailEnd/>
              </a:ln>
            </p:spPr>
            <p:txBody>
              <a:bodyPr wrap="square">
                <a:spAutoFit/>
              </a:bodyPr>
              <a:lstStyle/>
              <a:p>
                <a:pPr algn="ctr" eaLnBrk="1" hangingPunct="1"/>
                <a:r>
                  <a:rPr lang="en-US" sz="1600" b="1" i="1" baseline="-25000" dirty="0" smtClean="0">
                    <a:latin typeface="Arial" pitchFamily="34" charset="0"/>
                    <a:cs typeface="Arial" pitchFamily="34" charset="0"/>
                    <a:sym typeface="Symbol"/>
                  </a:rPr>
                  <a:t>j=1</a:t>
                </a:r>
                <a:endParaRPr lang="en-US" sz="1600" b="1" i="1" baseline="-25000" dirty="0">
                  <a:latin typeface="Arial" pitchFamily="34" charset="0"/>
                  <a:cs typeface="Arial" pitchFamily="34" charset="0"/>
                </a:endParaRPr>
              </a:p>
            </p:txBody>
          </p:sp>
          <p:sp>
            <p:nvSpPr>
              <p:cNvPr id="39" name="Text Box 135"/>
              <p:cNvSpPr txBox="1">
                <a:spLocks noChangeArrowheads="1"/>
              </p:cNvSpPr>
              <p:nvPr/>
            </p:nvSpPr>
            <p:spPr bwMode="auto">
              <a:xfrm>
                <a:off x="1698790" y="2161293"/>
                <a:ext cx="690281" cy="256480"/>
              </a:xfrm>
              <a:prstGeom prst="rect">
                <a:avLst/>
              </a:prstGeom>
              <a:noFill/>
              <a:ln w="9525">
                <a:noFill/>
                <a:miter lim="800000"/>
                <a:headEnd/>
                <a:tailEnd/>
              </a:ln>
            </p:spPr>
            <p:txBody>
              <a:bodyPr wrap="square">
                <a:spAutoFit/>
              </a:bodyPr>
              <a:lstStyle/>
              <a:p>
                <a:pPr algn="ctr" eaLnBrk="1" hangingPunct="1"/>
                <a:r>
                  <a:rPr lang="en-US" sz="1600" b="1" i="1" baseline="-25000" dirty="0" smtClean="0">
                    <a:latin typeface="Arial" pitchFamily="34" charset="0"/>
                    <a:cs typeface="Arial" pitchFamily="34" charset="0"/>
                    <a:sym typeface="Symbol"/>
                  </a:rPr>
                  <a:t>m</a:t>
                </a:r>
                <a:endParaRPr lang="en-US" sz="1600" b="1" i="1" baseline="-25000" dirty="0">
                  <a:latin typeface="Arial" pitchFamily="34" charset="0"/>
                  <a:cs typeface="Arial" pitchFamily="34" charset="0"/>
                </a:endParaRPr>
              </a:p>
            </p:txBody>
          </p:sp>
        </p:grpSp>
        <p:grpSp>
          <p:nvGrpSpPr>
            <p:cNvPr id="33" name="Group 31"/>
            <p:cNvGrpSpPr/>
            <p:nvPr/>
          </p:nvGrpSpPr>
          <p:grpSpPr>
            <a:xfrm>
              <a:off x="6373897" y="2176982"/>
              <a:ext cx="690281" cy="638871"/>
              <a:chOff x="5665689" y="4335233"/>
              <a:chExt cx="690281" cy="638871"/>
            </a:xfrm>
            <a:noFill/>
          </p:grpSpPr>
          <p:sp>
            <p:nvSpPr>
              <p:cNvPr id="34" name="Text Box 135"/>
              <p:cNvSpPr txBox="1">
                <a:spLocks noChangeArrowheads="1"/>
              </p:cNvSpPr>
              <p:nvPr/>
            </p:nvSpPr>
            <p:spPr bwMode="auto">
              <a:xfrm>
                <a:off x="5665689" y="4635550"/>
                <a:ext cx="690281" cy="338554"/>
              </a:xfrm>
              <a:prstGeom prst="rect">
                <a:avLst/>
              </a:prstGeom>
              <a:grpFill/>
              <a:ln w="9525">
                <a:noFill/>
                <a:miter lim="800000"/>
                <a:headEnd/>
                <a:tailEnd/>
              </a:ln>
            </p:spPr>
            <p:txBody>
              <a:bodyPr wrap="square">
                <a:spAutoFit/>
              </a:bodyPr>
              <a:lstStyle/>
              <a:p>
                <a:pPr algn="ctr" eaLnBrk="1" hangingPunct="1"/>
                <a:r>
                  <a:rPr lang="en-US" sz="1600" b="1" i="1" dirty="0" err="1" smtClean="0">
                    <a:latin typeface="Arial" pitchFamily="34" charset="0"/>
                    <a:cs typeface="Arial" pitchFamily="34" charset="0"/>
                    <a:sym typeface="Symbol"/>
                  </a:rPr>
                  <a:t>K</a:t>
                </a:r>
                <a:r>
                  <a:rPr lang="en-US" sz="1600" b="1" i="1" baseline="-25000" dirty="0" err="1" smtClean="0">
                    <a:latin typeface="Arial" pitchFamily="34" charset="0"/>
                    <a:cs typeface="Arial" pitchFamily="34" charset="0"/>
                    <a:sym typeface="Symbol"/>
                  </a:rPr>
                  <a:t>j</a:t>
                </a:r>
                <a:r>
                  <a:rPr lang="en-US" sz="1600" b="1" i="1" dirty="0" smtClean="0">
                    <a:latin typeface="Arial" pitchFamily="34" charset="0"/>
                    <a:cs typeface="Arial" pitchFamily="34" charset="0"/>
                    <a:sym typeface="Symbol"/>
                  </a:rPr>
                  <a:t> D</a:t>
                </a:r>
                <a:endParaRPr lang="en-US" sz="1600" b="1" i="1" baseline="-25000" dirty="0">
                  <a:latin typeface="Arial" pitchFamily="34" charset="0"/>
                  <a:cs typeface="Arial" pitchFamily="34" charset="0"/>
                </a:endParaRPr>
              </a:p>
            </p:txBody>
          </p:sp>
          <p:sp>
            <p:nvSpPr>
              <p:cNvPr id="35" name="Text Box 135"/>
              <p:cNvSpPr txBox="1">
                <a:spLocks noChangeArrowheads="1"/>
              </p:cNvSpPr>
              <p:nvPr/>
            </p:nvSpPr>
            <p:spPr bwMode="auto">
              <a:xfrm>
                <a:off x="5804642" y="4335233"/>
                <a:ext cx="412375" cy="338554"/>
              </a:xfrm>
              <a:prstGeom prst="rect">
                <a:avLst/>
              </a:prstGeom>
              <a:grpFill/>
              <a:ln w="9525">
                <a:noFill/>
                <a:miter lim="800000"/>
                <a:headEnd/>
                <a:tailEnd/>
              </a:ln>
            </p:spPr>
            <p:txBody>
              <a:bodyPr wrap="square">
                <a:spAutoFit/>
              </a:bodyPr>
              <a:lstStyle/>
              <a:p>
                <a:pPr algn="ctr" eaLnBrk="1" hangingPunct="1"/>
                <a:r>
                  <a:rPr lang="en-US" sz="1600" b="1" i="1" dirty="0" smtClean="0">
                    <a:latin typeface="Arial" pitchFamily="34" charset="0"/>
                    <a:cs typeface="Arial" pitchFamily="34" charset="0"/>
                    <a:sym typeface="Symbol"/>
                  </a:rPr>
                  <a:t>T</a:t>
                </a:r>
                <a:endParaRPr lang="en-US" sz="1600" b="1" i="1" dirty="0">
                  <a:latin typeface="Arial" pitchFamily="34" charset="0"/>
                  <a:cs typeface="Arial" pitchFamily="34" charset="0"/>
                </a:endParaRPr>
              </a:p>
            </p:txBody>
          </p:sp>
          <p:cxnSp>
            <p:nvCxnSpPr>
              <p:cNvPr id="36" name="Straight Connector 35"/>
              <p:cNvCxnSpPr/>
              <p:nvPr/>
            </p:nvCxnSpPr>
            <p:spPr bwMode="auto">
              <a:xfrm>
                <a:off x="5836018" y="4634497"/>
                <a:ext cx="349623" cy="0"/>
              </a:xfrm>
              <a:prstGeom prst="line">
                <a:avLst/>
              </a:prstGeom>
              <a:grpFill/>
              <a:ln w="28575" cap="flat" cmpd="sng" algn="ctr">
                <a:solidFill>
                  <a:srgbClr val="000000"/>
                </a:solidFill>
                <a:prstDash val="solid"/>
                <a:round/>
                <a:headEnd type="none" w="med" len="med"/>
                <a:tailEnd type="none" w="med" len="med"/>
              </a:ln>
              <a:effectLst/>
            </p:spPr>
          </p:cxnSp>
        </p:grpSp>
      </p:grpSp>
      <p:grpSp>
        <p:nvGrpSpPr>
          <p:cNvPr id="43" name="Group 42"/>
          <p:cNvGrpSpPr/>
          <p:nvPr/>
        </p:nvGrpSpPr>
        <p:grpSpPr>
          <a:xfrm>
            <a:off x="6176681" y="3018109"/>
            <a:ext cx="2268060" cy="756961"/>
            <a:chOff x="5199529" y="4138704"/>
            <a:chExt cx="2268060" cy="756961"/>
          </a:xfrm>
        </p:grpSpPr>
        <p:sp>
          <p:nvSpPr>
            <p:cNvPr id="44" name="Text Box 135"/>
            <p:cNvSpPr txBox="1">
              <a:spLocks noChangeArrowheads="1"/>
            </p:cNvSpPr>
            <p:nvPr/>
          </p:nvSpPr>
          <p:spPr bwMode="auto">
            <a:xfrm>
              <a:off x="5199529" y="4380057"/>
              <a:ext cx="1004047" cy="338554"/>
            </a:xfrm>
            <a:prstGeom prst="rect">
              <a:avLst/>
            </a:prstGeom>
            <a:noFill/>
            <a:ln w="9525">
              <a:noFill/>
              <a:miter lim="800000"/>
              <a:headEnd/>
              <a:tailEnd/>
            </a:ln>
          </p:spPr>
          <p:txBody>
            <a:bodyPr wrap="square">
              <a:spAutoFit/>
            </a:bodyPr>
            <a:lstStyle/>
            <a:p>
              <a:pPr algn="r" eaLnBrk="1" hangingPunct="1"/>
              <a:r>
                <a:rPr lang="en-US" sz="1600" b="1" i="1" dirty="0" smtClean="0">
                  <a:latin typeface="Arial" pitchFamily="34" charset="0"/>
                  <a:cs typeface="Arial" pitchFamily="34" charset="0"/>
                  <a:sym typeface="Symbol"/>
                </a:rPr>
                <a:t>= </a:t>
              </a:r>
              <a:endParaRPr lang="en-US" sz="1600" b="1" i="1" dirty="0">
                <a:latin typeface="Arial" pitchFamily="34" charset="0"/>
                <a:cs typeface="Arial" pitchFamily="34" charset="0"/>
              </a:endParaRPr>
            </a:p>
          </p:txBody>
        </p:sp>
        <p:grpSp>
          <p:nvGrpSpPr>
            <p:cNvPr id="45" name="Group 52"/>
            <p:cNvGrpSpPr/>
            <p:nvPr/>
          </p:nvGrpSpPr>
          <p:grpSpPr>
            <a:xfrm>
              <a:off x="6122899" y="4241106"/>
              <a:ext cx="546843" cy="616458"/>
              <a:chOff x="5674663" y="5281011"/>
              <a:chExt cx="546843" cy="616458"/>
            </a:xfrm>
          </p:grpSpPr>
          <p:sp>
            <p:nvSpPr>
              <p:cNvPr id="54" name="Text Box 135"/>
              <p:cNvSpPr txBox="1">
                <a:spLocks noChangeArrowheads="1"/>
              </p:cNvSpPr>
              <p:nvPr/>
            </p:nvSpPr>
            <p:spPr bwMode="auto">
              <a:xfrm>
                <a:off x="5741897" y="5281011"/>
                <a:ext cx="412375" cy="338554"/>
              </a:xfrm>
              <a:prstGeom prst="rect">
                <a:avLst/>
              </a:prstGeom>
              <a:noFill/>
              <a:ln w="9525">
                <a:noFill/>
                <a:miter lim="800000"/>
                <a:headEnd/>
                <a:tailEnd/>
              </a:ln>
            </p:spPr>
            <p:txBody>
              <a:bodyPr wrap="square">
                <a:spAutoFit/>
              </a:bodyPr>
              <a:lstStyle/>
              <a:p>
                <a:pPr algn="ctr" eaLnBrk="1" hangingPunct="1"/>
                <a:r>
                  <a:rPr lang="en-US" sz="1600" b="1" i="1" dirty="0" smtClean="0">
                    <a:latin typeface="Arial" pitchFamily="34" charset="0"/>
                    <a:cs typeface="Arial" pitchFamily="34" charset="0"/>
                    <a:sym typeface="Symbol"/>
                  </a:rPr>
                  <a:t>T</a:t>
                </a:r>
                <a:endParaRPr lang="en-US" sz="1600" b="1" i="1" dirty="0">
                  <a:latin typeface="Arial" pitchFamily="34" charset="0"/>
                  <a:cs typeface="Arial" pitchFamily="34" charset="0"/>
                </a:endParaRPr>
              </a:p>
            </p:txBody>
          </p:sp>
          <p:sp>
            <p:nvSpPr>
              <p:cNvPr id="55" name="Text Box 135"/>
              <p:cNvSpPr txBox="1">
                <a:spLocks noChangeArrowheads="1"/>
              </p:cNvSpPr>
              <p:nvPr/>
            </p:nvSpPr>
            <p:spPr bwMode="auto">
              <a:xfrm>
                <a:off x="5674663" y="5558915"/>
                <a:ext cx="546843" cy="338554"/>
              </a:xfrm>
              <a:prstGeom prst="rect">
                <a:avLst/>
              </a:prstGeom>
              <a:noFill/>
              <a:ln w="9525">
                <a:noFill/>
                <a:miter lim="800000"/>
                <a:headEnd/>
                <a:tailEnd/>
              </a:ln>
            </p:spPr>
            <p:txBody>
              <a:bodyPr wrap="square">
                <a:spAutoFit/>
              </a:bodyPr>
              <a:lstStyle/>
              <a:p>
                <a:pPr algn="ctr" eaLnBrk="1" hangingPunct="1"/>
                <a:r>
                  <a:rPr lang="en-US" sz="1600" b="1" i="1" dirty="0" err="1" smtClean="0">
                    <a:latin typeface="Arial" pitchFamily="34" charset="0"/>
                    <a:cs typeface="Arial" pitchFamily="34" charset="0"/>
                    <a:sym typeface="Symbol"/>
                  </a:rPr>
                  <a:t>mD</a:t>
                </a:r>
                <a:endParaRPr lang="en-US" sz="1600" b="1" i="1" dirty="0">
                  <a:latin typeface="Arial" pitchFamily="34" charset="0"/>
                  <a:cs typeface="Arial" pitchFamily="34" charset="0"/>
                </a:endParaRPr>
              </a:p>
            </p:txBody>
          </p:sp>
          <p:cxnSp>
            <p:nvCxnSpPr>
              <p:cNvPr id="56" name="Straight Connector 55"/>
              <p:cNvCxnSpPr/>
              <p:nvPr/>
            </p:nvCxnSpPr>
            <p:spPr bwMode="auto">
              <a:xfrm>
                <a:off x="5773273" y="5589240"/>
                <a:ext cx="349623" cy="0"/>
              </a:xfrm>
              <a:prstGeom prst="line">
                <a:avLst/>
              </a:prstGeom>
              <a:noFill/>
              <a:ln w="28575" cap="flat" cmpd="sng" algn="ctr">
                <a:solidFill>
                  <a:srgbClr val="000000"/>
                </a:solidFill>
                <a:prstDash val="solid"/>
                <a:round/>
                <a:headEnd type="none" w="med" len="med"/>
                <a:tailEnd type="none" w="med" len="med"/>
              </a:ln>
              <a:effectLst/>
            </p:spPr>
          </p:cxnSp>
        </p:grpSp>
        <p:grpSp>
          <p:nvGrpSpPr>
            <p:cNvPr id="46" name="Group 14"/>
            <p:cNvGrpSpPr/>
            <p:nvPr/>
          </p:nvGrpSpPr>
          <p:grpSpPr>
            <a:xfrm>
              <a:off x="6432155" y="4138704"/>
              <a:ext cx="690281" cy="695751"/>
              <a:chOff x="1698790" y="2161293"/>
              <a:chExt cx="690281" cy="695751"/>
            </a:xfrm>
          </p:grpSpPr>
          <p:sp>
            <p:nvSpPr>
              <p:cNvPr id="51" name="Text Box 135"/>
              <p:cNvSpPr txBox="1">
                <a:spLocks noChangeArrowheads="1"/>
              </p:cNvSpPr>
              <p:nvPr/>
            </p:nvSpPr>
            <p:spPr bwMode="auto">
              <a:xfrm>
                <a:off x="1837743" y="2262299"/>
                <a:ext cx="412375" cy="584775"/>
              </a:xfrm>
              <a:prstGeom prst="rect">
                <a:avLst/>
              </a:prstGeom>
              <a:noFill/>
              <a:ln w="9525">
                <a:noFill/>
                <a:miter lim="800000"/>
                <a:headEnd/>
                <a:tailEnd/>
              </a:ln>
            </p:spPr>
            <p:txBody>
              <a:bodyPr wrap="square">
                <a:spAutoFit/>
              </a:bodyPr>
              <a:lstStyle/>
              <a:p>
                <a:pPr algn="ctr" eaLnBrk="1" hangingPunct="1"/>
                <a:r>
                  <a:rPr lang="el-GR" sz="3200" b="1" dirty="0" smtClean="0">
                    <a:latin typeface="Cambria Math"/>
                    <a:ea typeface="Cambria Math"/>
                    <a:cs typeface="Arial" pitchFamily="34" charset="0"/>
                  </a:rPr>
                  <a:t>Σ</a:t>
                </a:r>
                <a:endParaRPr lang="en-US" sz="3200" b="1" dirty="0">
                  <a:latin typeface="Arial" pitchFamily="34" charset="0"/>
                  <a:cs typeface="Arial" pitchFamily="34" charset="0"/>
                </a:endParaRPr>
              </a:p>
            </p:txBody>
          </p:sp>
          <p:sp>
            <p:nvSpPr>
              <p:cNvPr id="52" name="Text Box 135"/>
              <p:cNvSpPr txBox="1">
                <a:spLocks noChangeArrowheads="1"/>
              </p:cNvSpPr>
              <p:nvPr/>
            </p:nvSpPr>
            <p:spPr bwMode="auto">
              <a:xfrm>
                <a:off x="1698790" y="2600564"/>
                <a:ext cx="690281" cy="256480"/>
              </a:xfrm>
              <a:prstGeom prst="rect">
                <a:avLst/>
              </a:prstGeom>
              <a:noFill/>
              <a:ln w="9525">
                <a:noFill/>
                <a:miter lim="800000"/>
                <a:headEnd/>
                <a:tailEnd/>
              </a:ln>
            </p:spPr>
            <p:txBody>
              <a:bodyPr wrap="square">
                <a:spAutoFit/>
              </a:bodyPr>
              <a:lstStyle/>
              <a:p>
                <a:pPr algn="ctr" eaLnBrk="1" hangingPunct="1"/>
                <a:r>
                  <a:rPr lang="en-US" sz="1600" b="1" i="1" baseline="-25000" dirty="0" smtClean="0">
                    <a:latin typeface="Arial" pitchFamily="34" charset="0"/>
                    <a:cs typeface="Arial" pitchFamily="34" charset="0"/>
                    <a:sym typeface="Symbol"/>
                  </a:rPr>
                  <a:t>j=1</a:t>
                </a:r>
                <a:endParaRPr lang="en-US" sz="1600" b="1" i="1" baseline="-25000" dirty="0">
                  <a:latin typeface="Arial" pitchFamily="34" charset="0"/>
                  <a:cs typeface="Arial" pitchFamily="34" charset="0"/>
                </a:endParaRPr>
              </a:p>
            </p:txBody>
          </p:sp>
          <p:sp>
            <p:nvSpPr>
              <p:cNvPr id="53" name="Text Box 135"/>
              <p:cNvSpPr txBox="1">
                <a:spLocks noChangeArrowheads="1"/>
              </p:cNvSpPr>
              <p:nvPr/>
            </p:nvSpPr>
            <p:spPr bwMode="auto">
              <a:xfrm>
                <a:off x="1698790" y="2161293"/>
                <a:ext cx="690281" cy="256480"/>
              </a:xfrm>
              <a:prstGeom prst="rect">
                <a:avLst/>
              </a:prstGeom>
              <a:noFill/>
              <a:ln w="9525">
                <a:noFill/>
                <a:miter lim="800000"/>
                <a:headEnd/>
                <a:tailEnd/>
              </a:ln>
            </p:spPr>
            <p:txBody>
              <a:bodyPr wrap="square">
                <a:spAutoFit/>
              </a:bodyPr>
              <a:lstStyle/>
              <a:p>
                <a:pPr algn="ctr" eaLnBrk="1" hangingPunct="1"/>
                <a:r>
                  <a:rPr lang="en-US" sz="1600" b="1" i="1" baseline="-25000" dirty="0" smtClean="0">
                    <a:latin typeface="Arial" pitchFamily="34" charset="0"/>
                    <a:cs typeface="Arial" pitchFamily="34" charset="0"/>
                    <a:sym typeface="Symbol"/>
                  </a:rPr>
                  <a:t>m</a:t>
                </a:r>
                <a:endParaRPr lang="en-US" sz="1600" b="1" i="1" baseline="-25000" dirty="0">
                  <a:latin typeface="Arial" pitchFamily="34" charset="0"/>
                  <a:cs typeface="Arial" pitchFamily="34" charset="0"/>
                </a:endParaRPr>
              </a:p>
            </p:txBody>
          </p:sp>
        </p:grpSp>
        <p:grpSp>
          <p:nvGrpSpPr>
            <p:cNvPr id="47" name="Group 31"/>
            <p:cNvGrpSpPr/>
            <p:nvPr/>
          </p:nvGrpSpPr>
          <p:grpSpPr>
            <a:xfrm>
              <a:off x="6777308" y="4256794"/>
              <a:ext cx="690281" cy="638871"/>
              <a:chOff x="5665689" y="4335233"/>
              <a:chExt cx="690281" cy="638871"/>
            </a:xfrm>
            <a:noFill/>
          </p:grpSpPr>
          <p:sp>
            <p:nvSpPr>
              <p:cNvPr id="48" name="Text Box 135"/>
              <p:cNvSpPr txBox="1">
                <a:spLocks noChangeArrowheads="1"/>
              </p:cNvSpPr>
              <p:nvPr/>
            </p:nvSpPr>
            <p:spPr bwMode="auto">
              <a:xfrm>
                <a:off x="5665689" y="4635550"/>
                <a:ext cx="690281" cy="338554"/>
              </a:xfrm>
              <a:prstGeom prst="rect">
                <a:avLst/>
              </a:prstGeom>
              <a:grpFill/>
              <a:ln w="9525">
                <a:noFill/>
                <a:miter lim="800000"/>
                <a:headEnd/>
                <a:tailEnd/>
              </a:ln>
            </p:spPr>
            <p:txBody>
              <a:bodyPr wrap="square">
                <a:spAutoFit/>
              </a:bodyPr>
              <a:lstStyle/>
              <a:p>
                <a:pPr algn="ctr" eaLnBrk="1" hangingPunct="1"/>
                <a:r>
                  <a:rPr lang="en-US" sz="1600" b="1" i="1" dirty="0" err="1" smtClean="0">
                    <a:latin typeface="Arial" pitchFamily="34" charset="0"/>
                    <a:cs typeface="Arial" pitchFamily="34" charset="0"/>
                    <a:sym typeface="Symbol"/>
                  </a:rPr>
                  <a:t>K</a:t>
                </a:r>
                <a:r>
                  <a:rPr lang="en-US" sz="1600" b="1" i="1" baseline="-25000" dirty="0" err="1" smtClean="0">
                    <a:latin typeface="Arial" pitchFamily="34" charset="0"/>
                    <a:cs typeface="Arial" pitchFamily="34" charset="0"/>
                    <a:sym typeface="Symbol"/>
                  </a:rPr>
                  <a:t>j</a:t>
                </a:r>
                <a:endParaRPr lang="en-US" sz="1600" b="1" i="1" baseline="-25000" dirty="0">
                  <a:latin typeface="Arial" pitchFamily="34" charset="0"/>
                  <a:cs typeface="Arial" pitchFamily="34" charset="0"/>
                </a:endParaRPr>
              </a:p>
            </p:txBody>
          </p:sp>
          <p:sp>
            <p:nvSpPr>
              <p:cNvPr id="49" name="Text Box 135"/>
              <p:cNvSpPr txBox="1">
                <a:spLocks noChangeArrowheads="1"/>
              </p:cNvSpPr>
              <p:nvPr/>
            </p:nvSpPr>
            <p:spPr bwMode="auto">
              <a:xfrm>
                <a:off x="5804642" y="4335233"/>
                <a:ext cx="412375" cy="338554"/>
              </a:xfrm>
              <a:prstGeom prst="rect">
                <a:avLst/>
              </a:prstGeom>
              <a:grpFill/>
              <a:ln w="9525">
                <a:noFill/>
                <a:miter lim="800000"/>
                <a:headEnd/>
                <a:tailEnd/>
              </a:ln>
            </p:spPr>
            <p:txBody>
              <a:bodyPr wrap="square">
                <a:spAutoFit/>
              </a:bodyPr>
              <a:lstStyle/>
              <a:p>
                <a:pPr algn="ctr" eaLnBrk="1" hangingPunct="1"/>
                <a:r>
                  <a:rPr lang="en-US" sz="1600" b="1" i="1" dirty="0" smtClean="0">
                    <a:latin typeface="Arial" pitchFamily="34" charset="0"/>
                    <a:cs typeface="Arial" pitchFamily="34" charset="0"/>
                  </a:rPr>
                  <a:t>1</a:t>
                </a:r>
                <a:endParaRPr lang="en-US" sz="1600" b="1" i="1" dirty="0">
                  <a:latin typeface="Arial" pitchFamily="34" charset="0"/>
                  <a:cs typeface="Arial" pitchFamily="34" charset="0"/>
                </a:endParaRPr>
              </a:p>
            </p:txBody>
          </p:sp>
          <p:cxnSp>
            <p:nvCxnSpPr>
              <p:cNvPr id="50" name="Straight Connector 49"/>
              <p:cNvCxnSpPr/>
              <p:nvPr/>
            </p:nvCxnSpPr>
            <p:spPr bwMode="auto">
              <a:xfrm>
                <a:off x="5836018" y="4634497"/>
                <a:ext cx="349623" cy="0"/>
              </a:xfrm>
              <a:prstGeom prst="line">
                <a:avLst/>
              </a:prstGeom>
              <a:grpFill/>
              <a:ln w="28575" cap="flat" cmpd="sng" algn="ctr">
                <a:solidFill>
                  <a:srgbClr val="000000"/>
                </a:solidFill>
                <a:prstDash val="solid"/>
                <a:round/>
                <a:headEnd type="none" w="med" len="med"/>
                <a:tailEnd type="none" w="med" len="med"/>
              </a:ln>
              <a:effectLst/>
            </p:spPr>
          </p:cxnSp>
        </p:grpSp>
      </p:grpSp>
      <p:sp>
        <p:nvSpPr>
          <p:cNvPr id="60" name="Rectangle 59"/>
          <p:cNvSpPr/>
          <p:nvPr/>
        </p:nvSpPr>
        <p:spPr bwMode="auto">
          <a:xfrm>
            <a:off x="5325037" y="5199529"/>
            <a:ext cx="3182470" cy="636494"/>
          </a:xfrm>
          <a:prstGeom prst="rect">
            <a:avLst/>
          </a:prstGeom>
          <a:solidFill>
            <a:schemeClr val="bg1"/>
          </a:solidFill>
          <a:ln w="12700" cap="flat" cmpd="sng" algn="ctr">
            <a:solidFill>
              <a:schemeClr val="tx1"/>
            </a:solidFill>
            <a:prstDash val="solid"/>
            <a:round/>
            <a:headEnd type="triangl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lang="en-US" sz="1600" b="1" dirty="0" smtClean="0">
                <a:solidFill>
                  <a:srgbClr val="AA710A"/>
                </a:solidFill>
              </a:rPr>
              <a:t>CAUTION:  statistics are on the reciprocal of the nut factor</a:t>
            </a:r>
            <a:endParaRPr kumimoji="0" lang="en-US" sz="1600" b="1" i="0" u="none" strike="noStrike" cap="none" normalizeH="0" baseline="0" dirty="0" smtClean="0">
              <a:ln>
                <a:noFill/>
              </a:ln>
              <a:solidFill>
                <a:srgbClr val="AA710A"/>
              </a:solidFill>
              <a:effectLst/>
              <a:latin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cBhvr additive="base">
                                        <p:cTn id="7" dur="1000" fill="hold"/>
                                        <p:tgtEl>
                                          <p:spTgt spid="60"/>
                                        </p:tgtEl>
                                        <p:attrNameLst>
                                          <p:attrName>ppt_x</p:attrName>
                                        </p:attrNameLst>
                                      </p:cBhvr>
                                      <p:tavLst>
                                        <p:tav tm="0">
                                          <p:val>
                                            <p:strVal val="#ppt_x"/>
                                          </p:val>
                                        </p:tav>
                                        <p:tav tm="100000">
                                          <p:val>
                                            <p:strVal val="#ppt_x"/>
                                          </p:val>
                                        </p:tav>
                                      </p:tavLst>
                                    </p:anim>
                                    <p:anim calcmode="lin" valueType="num">
                                      <p:cBhvr additive="base">
                                        <p:cTn id="8" dur="1000" fill="hold"/>
                                        <p:tgtEl>
                                          <p:spTgt spid="6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p:txBody>
          <a:bodyPr/>
          <a:lstStyle/>
          <a:p>
            <a:r>
              <a:rPr lang="en-US" dirty="0" smtClean="0"/>
              <a:t>Analysis Criteria Continued</a:t>
            </a:r>
            <a:br>
              <a:rPr lang="en-US" dirty="0" smtClean="0"/>
            </a:br>
            <a:r>
              <a:rPr lang="en-US" dirty="0" smtClean="0"/>
              <a:t>Key Differences Between NASA-STD-5020 and NSTS 08307</a:t>
            </a:r>
          </a:p>
        </p:txBody>
      </p:sp>
      <p:sp>
        <p:nvSpPr>
          <p:cNvPr id="3" name="TextBox 2"/>
          <p:cNvSpPr txBox="1"/>
          <p:nvPr/>
        </p:nvSpPr>
        <p:spPr>
          <a:xfrm>
            <a:off x="2383341" y="1397479"/>
            <a:ext cx="4426213" cy="400110"/>
          </a:xfrm>
          <a:prstGeom prst="rect">
            <a:avLst/>
          </a:prstGeom>
          <a:solidFill>
            <a:srgbClr val="FFCC99"/>
          </a:solidFill>
        </p:spPr>
        <p:txBody>
          <a:bodyPr wrap="none" rtlCol="0">
            <a:spAutoFit/>
          </a:bodyPr>
          <a:lstStyle/>
          <a:p>
            <a:pPr algn="ctr"/>
            <a:r>
              <a:rPr lang="en-US" sz="2000" b="1" dirty="0" smtClean="0"/>
              <a:t>Ultimate strength analysis, tension</a:t>
            </a:r>
            <a:endParaRPr lang="en-US" sz="2000" b="1" dirty="0"/>
          </a:p>
        </p:txBody>
      </p:sp>
      <p:sp>
        <p:nvSpPr>
          <p:cNvPr id="4" name="Content Placeholder 2"/>
          <p:cNvSpPr>
            <a:spLocks noGrp="1"/>
          </p:cNvSpPr>
          <p:nvPr>
            <p:ph idx="1"/>
          </p:nvPr>
        </p:nvSpPr>
        <p:spPr>
          <a:xfrm>
            <a:off x="381001" y="2165229"/>
            <a:ext cx="3975340" cy="2284851"/>
          </a:xfrm>
        </p:spPr>
        <p:txBody>
          <a:bodyPr/>
          <a:lstStyle/>
          <a:p>
            <a:pPr marL="0" indent="0">
              <a:buNone/>
            </a:pPr>
            <a:r>
              <a:rPr lang="en-US" dirty="0" smtClean="0"/>
              <a:t>Requires calculation of a margin of safety (</a:t>
            </a:r>
            <a:r>
              <a:rPr lang="en-US" i="1" dirty="0" smtClean="0"/>
              <a:t>MS</a:t>
            </a:r>
            <a:r>
              <a:rPr lang="en-US" dirty="0" smtClean="0"/>
              <a:t>) two ways, one based on total bolt load when including preload and one based solely on applied load.  The lower </a:t>
            </a:r>
            <a:r>
              <a:rPr lang="en-US" i="1" dirty="0" smtClean="0"/>
              <a:t>MS</a:t>
            </a:r>
            <a:r>
              <a:rPr lang="en-US" dirty="0" smtClean="0"/>
              <a:t> applies.</a:t>
            </a:r>
          </a:p>
          <a:p>
            <a:pPr marL="0" indent="0">
              <a:buNone/>
            </a:pPr>
            <a:r>
              <a:rPr lang="en-US" i="1" dirty="0" smtClean="0"/>
              <a:t>MS</a:t>
            </a:r>
            <a:r>
              <a:rPr lang="en-US" dirty="0" smtClean="0"/>
              <a:t> calculated by comparing the predicted fastener load to the allowable fastener load.</a:t>
            </a:r>
          </a:p>
        </p:txBody>
      </p:sp>
      <p:sp>
        <p:nvSpPr>
          <p:cNvPr id="5" name="TextBox 4"/>
          <p:cNvSpPr txBox="1"/>
          <p:nvPr/>
        </p:nvSpPr>
        <p:spPr>
          <a:xfrm>
            <a:off x="1595887" y="1820173"/>
            <a:ext cx="1505540" cy="369332"/>
          </a:xfrm>
          <a:prstGeom prst="rect">
            <a:avLst/>
          </a:prstGeom>
          <a:noFill/>
        </p:spPr>
        <p:txBody>
          <a:bodyPr wrap="none" rtlCol="0">
            <a:spAutoFit/>
          </a:bodyPr>
          <a:lstStyle/>
          <a:p>
            <a:r>
              <a:rPr lang="en-US" sz="1800" b="1" u="sng" dirty="0" smtClean="0"/>
              <a:t>NSTS 08307</a:t>
            </a:r>
            <a:endParaRPr lang="en-US" sz="1800" b="1" u="sng" dirty="0"/>
          </a:p>
        </p:txBody>
      </p:sp>
      <p:sp>
        <p:nvSpPr>
          <p:cNvPr id="6" name="Content Placeholder 2"/>
          <p:cNvSpPr txBox="1">
            <a:spLocks/>
          </p:cNvSpPr>
          <p:nvPr/>
        </p:nvSpPr>
        <p:spPr bwMode="auto">
          <a:xfrm>
            <a:off x="4598126" y="2162354"/>
            <a:ext cx="4328982" cy="2966996"/>
          </a:xfrm>
          <a:prstGeom prst="rect">
            <a:avLst/>
          </a:prstGeom>
          <a:noFill/>
          <a:ln w="12700">
            <a:noFill/>
            <a:miter lim="800000"/>
            <a:headEnd/>
            <a:tailEnd/>
          </a:ln>
        </p:spPr>
        <p:txBody>
          <a:bodyPr vert="horz" wrap="square" lIns="90487" tIns="44450" rIns="90487" bIns="44450" numCol="1" anchor="t" anchorCtr="0" compatLnSpc="1">
            <a:prstTxWarp prst="textNoShape">
              <a:avLst/>
            </a:prstTxWarp>
          </a:bodyPr>
          <a:lstStyle/>
          <a:p>
            <a:pPr lvl="0">
              <a:lnSpc>
                <a:spcPct val="90000"/>
              </a:lnSpc>
              <a:spcBef>
                <a:spcPct val="50000"/>
              </a:spcBef>
              <a:buSzPct val="50000"/>
            </a:pPr>
            <a:r>
              <a:rPr lang="en-US" sz="1800" kern="0" dirty="0" smtClean="0">
                <a:latin typeface="+mn-lt"/>
              </a:rPr>
              <a:t>Requires determination of whether rupture can occur before separation and calculation of the </a:t>
            </a:r>
            <a:r>
              <a:rPr lang="en-US" sz="1800" i="1" kern="0" dirty="0" smtClean="0">
                <a:latin typeface="+mn-lt"/>
              </a:rPr>
              <a:t>MS</a:t>
            </a:r>
            <a:r>
              <a:rPr lang="en-US" sz="1800" kern="0" dirty="0" smtClean="0">
                <a:latin typeface="+mn-lt"/>
              </a:rPr>
              <a:t> accordingly:</a:t>
            </a:r>
          </a:p>
          <a:p>
            <a:pPr marL="233363" lvl="0" indent="-233363">
              <a:lnSpc>
                <a:spcPct val="90000"/>
              </a:lnSpc>
              <a:spcBef>
                <a:spcPct val="50000"/>
              </a:spcBef>
              <a:buSzPct val="100000"/>
              <a:buFont typeface="Arial" pitchFamily="34" charset="0"/>
              <a:buChar char="•"/>
            </a:pPr>
            <a:r>
              <a:rPr lang="en-US" sz="1800" kern="0" dirty="0" smtClean="0">
                <a:latin typeface="+mn-lt"/>
              </a:rPr>
              <a:t>Rupture before separation:  Account for preload</a:t>
            </a:r>
          </a:p>
          <a:p>
            <a:pPr marL="233363" lvl="0" indent="-233363">
              <a:lnSpc>
                <a:spcPct val="90000"/>
              </a:lnSpc>
              <a:spcBef>
                <a:spcPct val="50000"/>
              </a:spcBef>
              <a:buSzPct val="100000"/>
              <a:buFont typeface="Arial" pitchFamily="34" charset="0"/>
              <a:buChar char="•"/>
            </a:pPr>
            <a:r>
              <a:rPr kumimoji="0" lang="en-US" sz="1800" b="0" i="0" u="none" strike="noStrike" kern="0" cap="none" spc="0" normalizeH="0" baseline="0" noProof="0" dirty="0" smtClean="0">
                <a:ln>
                  <a:noFill/>
                </a:ln>
                <a:solidFill>
                  <a:schemeClr val="tx1"/>
                </a:solidFill>
                <a:effectLst/>
                <a:uLnTx/>
                <a:uFillTx/>
                <a:latin typeface="+mn-lt"/>
                <a:ea typeface="+mn-ea"/>
                <a:cs typeface="+mn-cs"/>
              </a:rPr>
              <a:t>Separation</a:t>
            </a:r>
            <a:r>
              <a:rPr kumimoji="0" lang="en-US" sz="1800" b="0" i="0" u="none" strike="noStrike" kern="0" cap="none" spc="0" normalizeH="0" noProof="0" dirty="0" smtClean="0">
                <a:ln>
                  <a:noFill/>
                </a:ln>
                <a:solidFill>
                  <a:schemeClr val="tx1"/>
                </a:solidFill>
                <a:effectLst/>
                <a:uLnTx/>
                <a:uFillTx/>
                <a:latin typeface="+mn-lt"/>
                <a:ea typeface="+mn-ea"/>
                <a:cs typeface="+mn-cs"/>
              </a:rPr>
              <a:t> before rupture:  Ignore preload</a:t>
            </a:r>
          </a:p>
          <a:p>
            <a:pPr lvl="0">
              <a:lnSpc>
                <a:spcPct val="90000"/>
              </a:lnSpc>
              <a:spcBef>
                <a:spcPct val="50000"/>
              </a:spcBef>
              <a:buSzPct val="100000"/>
            </a:pPr>
            <a:r>
              <a:rPr lang="en-US" sz="1800" i="1" kern="0" dirty="0" smtClean="0">
                <a:latin typeface="+mn-lt"/>
              </a:rPr>
              <a:t>MS</a:t>
            </a:r>
            <a:r>
              <a:rPr lang="en-US" sz="1800" kern="0" dirty="0" smtClean="0">
                <a:latin typeface="+mn-lt"/>
              </a:rPr>
              <a:t> calculated in a way that indicates how much the applied load can increase before the criteria are not satisfied.</a:t>
            </a:r>
            <a:endParaRPr kumimoji="0" lang="en-US" sz="1800" b="0" i="0" u="none" strike="noStrike" kern="0" cap="none" spc="0" normalizeH="0" noProof="0" dirty="0" smtClean="0">
              <a:ln>
                <a:noFill/>
              </a:ln>
              <a:solidFill>
                <a:schemeClr val="tx1"/>
              </a:solidFill>
              <a:effectLst/>
              <a:uLnTx/>
              <a:uFillTx/>
              <a:latin typeface="+mn-lt"/>
              <a:ea typeface="+mn-ea"/>
              <a:cs typeface="+mn-cs"/>
            </a:endParaRPr>
          </a:p>
          <a:p>
            <a:pPr marL="233363" lvl="0" indent="-233363">
              <a:lnSpc>
                <a:spcPct val="90000"/>
              </a:lnSpc>
              <a:spcBef>
                <a:spcPct val="50000"/>
              </a:spcBef>
              <a:buSzPct val="100000"/>
            </a:pPr>
            <a:endParaRPr kumimoji="0" lang="en-US" sz="1800" b="0" i="0" u="none" strike="noStrike" kern="0" cap="none" spc="0" normalizeH="0" baseline="0" noProof="0" dirty="0" smtClean="0">
              <a:ln>
                <a:noFill/>
              </a:ln>
              <a:solidFill>
                <a:schemeClr val="tx1"/>
              </a:solidFill>
              <a:effectLst/>
              <a:uLnTx/>
              <a:uFillTx/>
              <a:latin typeface="+mn-lt"/>
              <a:ea typeface="+mn-ea"/>
              <a:cs typeface="+mn-cs"/>
            </a:endParaRPr>
          </a:p>
        </p:txBody>
      </p:sp>
      <p:sp>
        <p:nvSpPr>
          <p:cNvPr id="7" name="TextBox 6"/>
          <p:cNvSpPr txBox="1"/>
          <p:nvPr/>
        </p:nvSpPr>
        <p:spPr>
          <a:xfrm>
            <a:off x="5578415" y="1817297"/>
            <a:ext cx="1967205" cy="369332"/>
          </a:xfrm>
          <a:prstGeom prst="rect">
            <a:avLst/>
          </a:prstGeom>
          <a:noFill/>
        </p:spPr>
        <p:txBody>
          <a:bodyPr wrap="none" rtlCol="0">
            <a:spAutoFit/>
          </a:bodyPr>
          <a:lstStyle/>
          <a:p>
            <a:r>
              <a:rPr lang="en-US" sz="1800" b="1" u="sng" dirty="0" smtClean="0"/>
              <a:t>NASA-STD-5020</a:t>
            </a:r>
            <a:endParaRPr lang="en-US" sz="1800" b="1" u="sng" dirty="0"/>
          </a:p>
        </p:txBody>
      </p:sp>
      <p:sp>
        <p:nvSpPr>
          <p:cNvPr id="8" name="TextBox 7"/>
          <p:cNvSpPr txBox="1"/>
          <p:nvPr/>
        </p:nvSpPr>
        <p:spPr>
          <a:xfrm>
            <a:off x="668547" y="5538447"/>
            <a:ext cx="7806906" cy="646331"/>
          </a:xfrm>
          <a:prstGeom prst="rect">
            <a:avLst/>
          </a:prstGeom>
          <a:solidFill>
            <a:srgbClr val="CCFFCC"/>
          </a:solidFill>
          <a:ln w="28575">
            <a:solidFill>
              <a:schemeClr val="tx1"/>
            </a:solidFill>
          </a:ln>
        </p:spPr>
        <p:txBody>
          <a:bodyPr wrap="square" rtlCol="0">
            <a:spAutoFit/>
          </a:bodyPr>
          <a:lstStyle/>
          <a:p>
            <a:pPr algn="ctr"/>
            <a:r>
              <a:rPr lang="en-US" sz="1800" b="1" dirty="0" smtClean="0"/>
              <a:t>Purpose:  Encourage better understanding of the joint behavior; simplify and make the </a:t>
            </a:r>
            <a:r>
              <a:rPr lang="en-US" sz="1800" b="1" i="1" dirty="0" smtClean="0"/>
              <a:t>MS</a:t>
            </a:r>
            <a:r>
              <a:rPr lang="en-US" sz="1800" b="1" dirty="0" smtClean="0"/>
              <a:t> more meaningful.</a:t>
            </a:r>
            <a:endParaRPr lang="en-US" sz="18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 calcmode="lin" valueType="num">
                                      <p:cBhvr additive="base">
                                        <p:cTn id="12"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4">
                                            <p:txEl>
                                              <p:pRg st="0" end="0"/>
                                            </p:txEl>
                                          </p:spTgt>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4">
                                            <p:txEl>
                                              <p:pRg st="1" end="1"/>
                                            </p:txEl>
                                          </p:spTgt>
                                        </p:tgtEl>
                                        <p:attrNameLst>
                                          <p:attrName>style.visibility</p:attrName>
                                        </p:attrNameLst>
                                      </p:cBhvr>
                                      <p:to>
                                        <p:strVal val="visible"/>
                                      </p:to>
                                    </p:set>
                                    <p:anim calcmode="lin" valueType="num">
                                      <p:cBhvr additive="base">
                                        <p:cTn id="16"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 fill="hold"/>
                                        <p:tgtEl>
                                          <p:spTgt spid="7"/>
                                        </p:tgtEl>
                                        <p:attrNameLst>
                                          <p:attrName>ppt_x</p:attrName>
                                        </p:attrNameLst>
                                      </p:cBhvr>
                                      <p:tavLst>
                                        <p:tav tm="0">
                                          <p:val>
                                            <p:strVal val="#ppt_x"/>
                                          </p:val>
                                        </p:tav>
                                        <p:tav tm="100000">
                                          <p:val>
                                            <p:strVal val="#ppt_x"/>
                                          </p:val>
                                        </p:tav>
                                      </p:tavLst>
                                    </p:anim>
                                    <p:anim calcmode="lin" valueType="num">
                                      <p:cBhvr additive="base">
                                        <p:cTn id="23" dur="500" fill="hold"/>
                                        <p:tgtEl>
                                          <p:spTgt spid="7"/>
                                        </p:tgtEl>
                                        <p:attrNameLst>
                                          <p:attrName>ppt_y</p:attrName>
                                        </p:attrNameLst>
                                      </p:cBhvr>
                                      <p:tavLst>
                                        <p:tav tm="0">
                                          <p:val>
                                            <p:strVal val="1+#ppt_h/2"/>
                                          </p:val>
                                        </p:tav>
                                        <p:tav tm="100000">
                                          <p:val>
                                            <p:strVal val="#ppt_y"/>
                                          </p:val>
                                        </p:tav>
                                      </p:tavLst>
                                    </p:anim>
                                  </p:childTnLst>
                                </p:cTn>
                              </p:par>
                            </p:childTnLst>
                          </p:cTn>
                        </p:par>
                        <p:par>
                          <p:cTn id="24" fill="hold">
                            <p:stCondLst>
                              <p:cond delay="500"/>
                            </p:stCondLst>
                            <p:childTnLst>
                              <p:par>
                                <p:cTn id="25" presetID="2" presetClass="entr" presetSubtype="4"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8" fill="hold" grpId="0" nodeType="click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500" fill="hold"/>
                                        <p:tgtEl>
                                          <p:spTgt spid="8"/>
                                        </p:tgtEl>
                                        <p:attrNameLst>
                                          <p:attrName>ppt_x</p:attrName>
                                        </p:attrNameLst>
                                      </p:cBhvr>
                                      <p:tavLst>
                                        <p:tav tm="0">
                                          <p:val>
                                            <p:strVal val="0-#ppt_w/2"/>
                                          </p:val>
                                        </p:tav>
                                        <p:tav tm="100000">
                                          <p:val>
                                            <p:strVal val="#ppt_x"/>
                                          </p:val>
                                        </p:tav>
                                      </p:tavLst>
                                    </p:anim>
                                    <p:anim calcmode="lin" valueType="num">
                                      <p:cBhvr additive="base">
                                        <p:cTn id="34"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allAtOnce"/>
      <p:bldP spid="5" grpId="0"/>
      <p:bldP spid="6" grpId="0"/>
      <p:bldP spid="7" grpId="0"/>
      <p:bldP spid="8"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p:txBody>
          <a:bodyPr/>
          <a:lstStyle/>
          <a:p>
            <a:r>
              <a:rPr lang="en-US" dirty="0" smtClean="0"/>
              <a:t>Key Differences Between NASA-STD-5020 and NSTS 08307</a:t>
            </a:r>
          </a:p>
        </p:txBody>
      </p:sp>
      <p:sp>
        <p:nvSpPr>
          <p:cNvPr id="3" name="TextBox 2"/>
          <p:cNvSpPr txBox="1"/>
          <p:nvPr/>
        </p:nvSpPr>
        <p:spPr>
          <a:xfrm>
            <a:off x="434650" y="1397479"/>
            <a:ext cx="8323624" cy="369332"/>
          </a:xfrm>
          <a:prstGeom prst="rect">
            <a:avLst/>
          </a:prstGeom>
          <a:solidFill>
            <a:srgbClr val="FFCC99"/>
          </a:solidFill>
        </p:spPr>
        <p:txBody>
          <a:bodyPr wrap="none" rtlCol="0">
            <a:spAutoFit/>
          </a:bodyPr>
          <a:lstStyle/>
          <a:p>
            <a:pPr algn="ctr"/>
            <a:r>
              <a:rPr lang="en-US" sz="1800" b="1" dirty="0" smtClean="0"/>
              <a:t>Margin of Safety for Ultimate Tensile Strength:  Separation Before Rupture</a:t>
            </a:r>
            <a:endParaRPr lang="en-US" sz="1800" b="1" dirty="0"/>
          </a:p>
        </p:txBody>
      </p:sp>
      <p:grpSp>
        <p:nvGrpSpPr>
          <p:cNvPr id="2" name="Group 2"/>
          <p:cNvGrpSpPr>
            <a:grpSpLocks/>
          </p:cNvGrpSpPr>
          <p:nvPr/>
        </p:nvGrpSpPr>
        <p:grpSpPr bwMode="auto">
          <a:xfrm>
            <a:off x="2613564" y="1942172"/>
            <a:ext cx="4214813" cy="3832225"/>
            <a:chOff x="192" y="774387"/>
            <a:chExt cx="3819" cy="3832225"/>
          </a:xfrm>
        </p:grpSpPr>
        <p:sp>
          <p:nvSpPr>
            <p:cNvPr id="49" name="Line 3"/>
            <p:cNvSpPr>
              <a:spLocks noChangeShapeType="1"/>
            </p:cNvSpPr>
            <p:nvPr/>
          </p:nvSpPr>
          <p:spPr bwMode="auto">
            <a:xfrm>
              <a:off x="192" y="774387"/>
              <a:ext cx="0" cy="3832225"/>
            </a:xfrm>
            <a:prstGeom prst="line">
              <a:avLst/>
            </a:prstGeom>
            <a:noFill/>
            <a:ln w="19050">
              <a:solidFill>
                <a:schemeClr val="folHlink"/>
              </a:solidFill>
              <a:round/>
              <a:headEnd/>
              <a:tailEnd/>
            </a:ln>
          </p:spPr>
          <p:txBody>
            <a:bodyPr/>
            <a:lstStyle/>
            <a:p>
              <a:endParaRPr lang="en-US" dirty="0"/>
            </a:p>
          </p:txBody>
        </p:sp>
        <p:sp>
          <p:nvSpPr>
            <p:cNvPr id="50" name="Line 4"/>
            <p:cNvSpPr>
              <a:spLocks noChangeShapeType="1"/>
            </p:cNvSpPr>
            <p:nvPr/>
          </p:nvSpPr>
          <p:spPr bwMode="auto">
            <a:xfrm>
              <a:off x="261" y="774387"/>
              <a:ext cx="0" cy="3832225"/>
            </a:xfrm>
            <a:prstGeom prst="line">
              <a:avLst/>
            </a:prstGeom>
            <a:noFill/>
            <a:ln w="3175">
              <a:solidFill>
                <a:schemeClr val="folHlink"/>
              </a:solidFill>
              <a:round/>
              <a:headEnd/>
              <a:tailEnd/>
            </a:ln>
          </p:spPr>
          <p:txBody>
            <a:bodyPr/>
            <a:lstStyle/>
            <a:p>
              <a:endParaRPr lang="en-US" dirty="0"/>
            </a:p>
          </p:txBody>
        </p:sp>
        <p:sp>
          <p:nvSpPr>
            <p:cNvPr id="51" name="Line 5"/>
            <p:cNvSpPr>
              <a:spLocks noChangeShapeType="1"/>
            </p:cNvSpPr>
            <p:nvPr/>
          </p:nvSpPr>
          <p:spPr bwMode="auto">
            <a:xfrm>
              <a:off x="331" y="774387"/>
              <a:ext cx="0" cy="3832225"/>
            </a:xfrm>
            <a:prstGeom prst="line">
              <a:avLst/>
            </a:prstGeom>
            <a:noFill/>
            <a:ln w="3175">
              <a:solidFill>
                <a:schemeClr val="folHlink"/>
              </a:solidFill>
              <a:round/>
              <a:headEnd/>
              <a:tailEnd/>
            </a:ln>
          </p:spPr>
          <p:txBody>
            <a:bodyPr/>
            <a:lstStyle/>
            <a:p>
              <a:endParaRPr lang="en-US" dirty="0"/>
            </a:p>
          </p:txBody>
        </p:sp>
        <p:sp>
          <p:nvSpPr>
            <p:cNvPr id="52" name="Line 6"/>
            <p:cNvSpPr>
              <a:spLocks noChangeShapeType="1"/>
            </p:cNvSpPr>
            <p:nvPr/>
          </p:nvSpPr>
          <p:spPr bwMode="auto">
            <a:xfrm>
              <a:off x="400" y="774387"/>
              <a:ext cx="0" cy="3832225"/>
            </a:xfrm>
            <a:prstGeom prst="line">
              <a:avLst/>
            </a:prstGeom>
            <a:noFill/>
            <a:ln w="3175">
              <a:solidFill>
                <a:schemeClr val="folHlink"/>
              </a:solidFill>
              <a:round/>
              <a:headEnd/>
              <a:tailEnd/>
            </a:ln>
          </p:spPr>
          <p:txBody>
            <a:bodyPr/>
            <a:lstStyle/>
            <a:p>
              <a:endParaRPr lang="en-US" dirty="0"/>
            </a:p>
          </p:txBody>
        </p:sp>
        <p:sp>
          <p:nvSpPr>
            <p:cNvPr id="53" name="Line 7"/>
            <p:cNvSpPr>
              <a:spLocks noChangeShapeType="1"/>
            </p:cNvSpPr>
            <p:nvPr/>
          </p:nvSpPr>
          <p:spPr bwMode="auto">
            <a:xfrm>
              <a:off x="470" y="774387"/>
              <a:ext cx="0" cy="3832225"/>
            </a:xfrm>
            <a:prstGeom prst="line">
              <a:avLst/>
            </a:prstGeom>
            <a:noFill/>
            <a:ln w="3175">
              <a:solidFill>
                <a:schemeClr val="folHlink"/>
              </a:solidFill>
              <a:round/>
              <a:headEnd/>
              <a:tailEnd/>
            </a:ln>
          </p:spPr>
          <p:txBody>
            <a:bodyPr/>
            <a:lstStyle/>
            <a:p>
              <a:endParaRPr lang="en-US" dirty="0"/>
            </a:p>
          </p:txBody>
        </p:sp>
        <p:sp>
          <p:nvSpPr>
            <p:cNvPr id="54" name="Line 8"/>
            <p:cNvSpPr>
              <a:spLocks noChangeShapeType="1"/>
            </p:cNvSpPr>
            <p:nvPr/>
          </p:nvSpPr>
          <p:spPr bwMode="auto">
            <a:xfrm>
              <a:off x="539" y="774387"/>
              <a:ext cx="0" cy="3832225"/>
            </a:xfrm>
            <a:prstGeom prst="line">
              <a:avLst/>
            </a:prstGeom>
            <a:noFill/>
            <a:ln w="12700">
              <a:solidFill>
                <a:schemeClr val="folHlink"/>
              </a:solidFill>
              <a:round/>
              <a:headEnd/>
              <a:tailEnd/>
            </a:ln>
          </p:spPr>
          <p:txBody>
            <a:bodyPr/>
            <a:lstStyle/>
            <a:p>
              <a:endParaRPr lang="en-US" dirty="0"/>
            </a:p>
          </p:txBody>
        </p:sp>
        <p:sp>
          <p:nvSpPr>
            <p:cNvPr id="55" name="Line 9"/>
            <p:cNvSpPr>
              <a:spLocks noChangeShapeType="1"/>
            </p:cNvSpPr>
            <p:nvPr/>
          </p:nvSpPr>
          <p:spPr bwMode="auto">
            <a:xfrm>
              <a:off x="609" y="774387"/>
              <a:ext cx="0" cy="3832225"/>
            </a:xfrm>
            <a:prstGeom prst="line">
              <a:avLst/>
            </a:prstGeom>
            <a:noFill/>
            <a:ln w="3175">
              <a:solidFill>
                <a:schemeClr val="folHlink"/>
              </a:solidFill>
              <a:round/>
              <a:headEnd/>
              <a:tailEnd/>
            </a:ln>
          </p:spPr>
          <p:txBody>
            <a:bodyPr/>
            <a:lstStyle/>
            <a:p>
              <a:endParaRPr lang="en-US" dirty="0"/>
            </a:p>
          </p:txBody>
        </p:sp>
        <p:sp>
          <p:nvSpPr>
            <p:cNvPr id="56" name="Line 10"/>
            <p:cNvSpPr>
              <a:spLocks noChangeShapeType="1"/>
            </p:cNvSpPr>
            <p:nvPr/>
          </p:nvSpPr>
          <p:spPr bwMode="auto">
            <a:xfrm>
              <a:off x="678" y="774387"/>
              <a:ext cx="0" cy="3832225"/>
            </a:xfrm>
            <a:prstGeom prst="line">
              <a:avLst/>
            </a:prstGeom>
            <a:noFill/>
            <a:ln w="3175">
              <a:solidFill>
                <a:schemeClr val="folHlink"/>
              </a:solidFill>
              <a:round/>
              <a:headEnd/>
              <a:tailEnd/>
            </a:ln>
          </p:spPr>
          <p:txBody>
            <a:bodyPr/>
            <a:lstStyle/>
            <a:p>
              <a:endParaRPr lang="en-US" dirty="0"/>
            </a:p>
          </p:txBody>
        </p:sp>
        <p:sp>
          <p:nvSpPr>
            <p:cNvPr id="57" name="Line 11"/>
            <p:cNvSpPr>
              <a:spLocks noChangeShapeType="1"/>
            </p:cNvSpPr>
            <p:nvPr/>
          </p:nvSpPr>
          <p:spPr bwMode="auto">
            <a:xfrm>
              <a:off x="747" y="774387"/>
              <a:ext cx="0" cy="3832225"/>
            </a:xfrm>
            <a:prstGeom prst="line">
              <a:avLst/>
            </a:prstGeom>
            <a:noFill/>
            <a:ln w="3175">
              <a:solidFill>
                <a:schemeClr val="folHlink"/>
              </a:solidFill>
              <a:round/>
              <a:headEnd/>
              <a:tailEnd/>
            </a:ln>
          </p:spPr>
          <p:txBody>
            <a:bodyPr/>
            <a:lstStyle/>
            <a:p>
              <a:endParaRPr lang="en-US" dirty="0"/>
            </a:p>
          </p:txBody>
        </p:sp>
        <p:sp>
          <p:nvSpPr>
            <p:cNvPr id="58" name="Line 12"/>
            <p:cNvSpPr>
              <a:spLocks noChangeShapeType="1"/>
            </p:cNvSpPr>
            <p:nvPr/>
          </p:nvSpPr>
          <p:spPr bwMode="auto">
            <a:xfrm>
              <a:off x="817" y="774387"/>
              <a:ext cx="0" cy="3832225"/>
            </a:xfrm>
            <a:prstGeom prst="line">
              <a:avLst/>
            </a:prstGeom>
            <a:noFill/>
            <a:ln w="3175">
              <a:solidFill>
                <a:schemeClr val="folHlink"/>
              </a:solidFill>
              <a:round/>
              <a:headEnd/>
              <a:tailEnd/>
            </a:ln>
          </p:spPr>
          <p:txBody>
            <a:bodyPr/>
            <a:lstStyle/>
            <a:p>
              <a:endParaRPr lang="en-US" dirty="0"/>
            </a:p>
          </p:txBody>
        </p:sp>
        <p:sp>
          <p:nvSpPr>
            <p:cNvPr id="59" name="Line 13"/>
            <p:cNvSpPr>
              <a:spLocks noChangeShapeType="1"/>
            </p:cNvSpPr>
            <p:nvPr/>
          </p:nvSpPr>
          <p:spPr bwMode="auto">
            <a:xfrm>
              <a:off x="886" y="774387"/>
              <a:ext cx="0" cy="3832225"/>
            </a:xfrm>
            <a:prstGeom prst="line">
              <a:avLst/>
            </a:prstGeom>
            <a:noFill/>
            <a:ln w="19050">
              <a:solidFill>
                <a:schemeClr val="folHlink"/>
              </a:solidFill>
              <a:round/>
              <a:headEnd/>
              <a:tailEnd/>
            </a:ln>
          </p:spPr>
          <p:txBody>
            <a:bodyPr/>
            <a:lstStyle/>
            <a:p>
              <a:endParaRPr lang="en-US" dirty="0"/>
            </a:p>
          </p:txBody>
        </p:sp>
        <p:sp>
          <p:nvSpPr>
            <p:cNvPr id="60" name="Line 14"/>
            <p:cNvSpPr>
              <a:spLocks noChangeShapeType="1"/>
            </p:cNvSpPr>
            <p:nvPr/>
          </p:nvSpPr>
          <p:spPr bwMode="auto">
            <a:xfrm>
              <a:off x="956" y="774387"/>
              <a:ext cx="0" cy="3832225"/>
            </a:xfrm>
            <a:prstGeom prst="line">
              <a:avLst/>
            </a:prstGeom>
            <a:noFill/>
            <a:ln w="3175">
              <a:solidFill>
                <a:schemeClr val="folHlink"/>
              </a:solidFill>
              <a:round/>
              <a:headEnd/>
              <a:tailEnd/>
            </a:ln>
          </p:spPr>
          <p:txBody>
            <a:bodyPr/>
            <a:lstStyle/>
            <a:p>
              <a:endParaRPr lang="en-US" dirty="0"/>
            </a:p>
          </p:txBody>
        </p:sp>
        <p:sp>
          <p:nvSpPr>
            <p:cNvPr id="61" name="Line 15"/>
            <p:cNvSpPr>
              <a:spLocks noChangeShapeType="1"/>
            </p:cNvSpPr>
            <p:nvPr/>
          </p:nvSpPr>
          <p:spPr bwMode="auto">
            <a:xfrm>
              <a:off x="1025" y="774387"/>
              <a:ext cx="0" cy="3832225"/>
            </a:xfrm>
            <a:prstGeom prst="line">
              <a:avLst/>
            </a:prstGeom>
            <a:noFill/>
            <a:ln w="3175">
              <a:solidFill>
                <a:schemeClr val="folHlink"/>
              </a:solidFill>
              <a:round/>
              <a:headEnd/>
              <a:tailEnd/>
            </a:ln>
          </p:spPr>
          <p:txBody>
            <a:bodyPr/>
            <a:lstStyle/>
            <a:p>
              <a:endParaRPr lang="en-US" dirty="0"/>
            </a:p>
          </p:txBody>
        </p:sp>
        <p:sp>
          <p:nvSpPr>
            <p:cNvPr id="62" name="Line 16"/>
            <p:cNvSpPr>
              <a:spLocks noChangeShapeType="1"/>
            </p:cNvSpPr>
            <p:nvPr/>
          </p:nvSpPr>
          <p:spPr bwMode="auto">
            <a:xfrm>
              <a:off x="1095" y="774387"/>
              <a:ext cx="0" cy="3832225"/>
            </a:xfrm>
            <a:prstGeom prst="line">
              <a:avLst/>
            </a:prstGeom>
            <a:noFill/>
            <a:ln w="3175">
              <a:solidFill>
                <a:schemeClr val="folHlink"/>
              </a:solidFill>
              <a:round/>
              <a:headEnd/>
              <a:tailEnd/>
            </a:ln>
          </p:spPr>
          <p:txBody>
            <a:bodyPr/>
            <a:lstStyle/>
            <a:p>
              <a:endParaRPr lang="en-US" dirty="0"/>
            </a:p>
          </p:txBody>
        </p:sp>
        <p:sp>
          <p:nvSpPr>
            <p:cNvPr id="63" name="Line 17"/>
            <p:cNvSpPr>
              <a:spLocks noChangeShapeType="1"/>
            </p:cNvSpPr>
            <p:nvPr/>
          </p:nvSpPr>
          <p:spPr bwMode="auto">
            <a:xfrm>
              <a:off x="1164" y="774387"/>
              <a:ext cx="0" cy="3832225"/>
            </a:xfrm>
            <a:prstGeom prst="line">
              <a:avLst/>
            </a:prstGeom>
            <a:noFill/>
            <a:ln w="3175">
              <a:solidFill>
                <a:schemeClr val="folHlink"/>
              </a:solidFill>
              <a:round/>
              <a:headEnd/>
              <a:tailEnd/>
            </a:ln>
          </p:spPr>
          <p:txBody>
            <a:bodyPr/>
            <a:lstStyle/>
            <a:p>
              <a:endParaRPr lang="en-US" dirty="0"/>
            </a:p>
          </p:txBody>
        </p:sp>
        <p:sp>
          <p:nvSpPr>
            <p:cNvPr id="64" name="Line 18"/>
            <p:cNvSpPr>
              <a:spLocks noChangeShapeType="1"/>
            </p:cNvSpPr>
            <p:nvPr/>
          </p:nvSpPr>
          <p:spPr bwMode="auto">
            <a:xfrm>
              <a:off x="1233" y="774387"/>
              <a:ext cx="0" cy="3832225"/>
            </a:xfrm>
            <a:prstGeom prst="line">
              <a:avLst/>
            </a:prstGeom>
            <a:noFill/>
            <a:ln w="12700">
              <a:solidFill>
                <a:schemeClr val="folHlink"/>
              </a:solidFill>
              <a:round/>
              <a:headEnd/>
              <a:tailEnd/>
            </a:ln>
          </p:spPr>
          <p:txBody>
            <a:bodyPr/>
            <a:lstStyle/>
            <a:p>
              <a:endParaRPr lang="en-US" dirty="0"/>
            </a:p>
          </p:txBody>
        </p:sp>
        <p:sp>
          <p:nvSpPr>
            <p:cNvPr id="65" name="Line 19"/>
            <p:cNvSpPr>
              <a:spLocks noChangeShapeType="1"/>
            </p:cNvSpPr>
            <p:nvPr/>
          </p:nvSpPr>
          <p:spPr bwMode="auto">
            <a:xfrm>
              <a:off x="1303" y="774387"/>
              <a:ext cx="0" cy="3832225"/>
            </a:xfrm>
            <a:prstGeom prst="line">
              <a:avLst/>
            </a:prstGeom>
            <a:noFill/>
            <a:ln w="3175">
              <a:solidFill>
                <a:schemeClr val="folHlink"/>
              </a:solidFill>
              <a:round/>
              <a:headEnd/>
              <a:tailEnd/>
            </a:ln>
          </p:spPr>
          <p:txBody>
            <a:bodyPr/>
            <a:lstStyle/>
            <a:p>
              <a:endParaRPr lang="en-US" dirty="0"/>
            </a:p>
          </p:txBody>
        </p:sp>
        <p:sp>
          <p:nvSpPr>
            <p:cNvPr id="66" name="Line 20"/>
            <p:cNvSpPr>
              <a:spLocks noChangeShapeType="1"/>
            </p:cNvSpPr>
            <p:nvPr/>
          </p:nvSpPr>
          <p:spPr bwMode="auto">
            <a:xfrm>
              <a:off x="1372" y="774387"/>
              <a:ext cx="0" cy="3832225"/>
            </a:xfrm>
            <a:prstGeom prst="line">
              <a:avLst/>
            </a:prstGeom>
            <a:noFill/>
            <a:ln w="3175">
              <a:solidFill>
                <a:schemeClr val="folHlink"/>
              </a:solidFill>
              <a:round/>
              <a:headEnd/>
              <a:tailEnd/>
            </a:ln>
          </p:spPr>
          <p:txBody>
            <a:bodyPr/>
            <a:lstStyle/>
            <a:p>
              <a:endParaRPr lang="en-US" dirty="0"/>
            </a:p>
          </p:txBody>
        </p:sp>
        <p:sp>
          <p:nvSpPr>
            <p:cNvPr id="67" name="Line 21"/>
            <p:cNvSpPr>
              <a:spLocks noChangeShapeType="1"/>
            </p:cNvSpPr>
            <p:nvPr/>
          </p:nvSpPr>
          <p:spPr bwMode="auto">
            <a:xfrm>
              <a:off x="1442" y="774387"/>
              <a:ext cx="0" cy="3832225"/>
            </a:xfrm>
            <a:prstGeom prst="line">
              <a:avLst/>
            </a:prstGeom>
            <a:noFill/>
            <a:ln w="3175">
              <a:solidFill>
                <a:schemeClr val="folHlink"/>
              </a:solidFill>
              <a:round/>
              <a:headEnd/>
              <a:tailEnd/>
            </a:ln>
          </p:spPr>
          <p:txBody>
            <a:bodyPr/>
            <a:lstStyle/>
            <a:p>
              <a:endParaRPr lang="en-US" dirty="0"/>
            </a:p>
          </p:txBody>
        </p:sp>
        <p:sp>
          <p:nvSpPr>
            <p:cNvPr id="68" name="Line 22"/>
            <p:cNvSpPr>
              <a:spLocks noChangeShapeType="1"/>
            </p:cNvSpPr>
            <p:nvPr/>
          </p:nvSpPr>
          <p:spPr bwMode="auto">
            <a:xfrm>
              <a:off x="1511" y="774387"/>
              <a:ext cx="0" cy="3832225"/>
            </a:xfrm>
            <a:prstGeom prst="line">
              <a:avLst/>
            </a:prstGeom>
            <a:noFill/>
            <a:ln w="3175">
              <a:solidFill>
                <a:schemeClr val="folHlink"/>
              </a:solidFill>
              <a:round/>
              <a:headEnd/>
              <a:tailEnd/>
            </a:ln>
          </p:spPr>
          <p:txBody>
            <a:bodyPr/>
            <a:lstStyle/>
            <a:p>
              <a:endParaRPr lang="en-US" dirty="0"/>
            </a:p>
          </p:txBody>
        </p:sp>
        <p:sp>
          <p:nvSpPr>
            <p:cNvPr id="69" name="Line 23"/>
            <p:cNvSpPr>
              <a:spLocks noChangeShapeType="1"/>
            </p:cNvSpPr>
            <p:nvPr/>
          </p:nvSpPr>
          <p:spPr bwMode="auto">
            <a:xfrm>
              <a:off x="1581" y="774387"/>
              <a:ext cx="0" cy="3832225"/>
            </a:xfrm>
            <a:prstGeom prst="line">
              <a:avLst/>
            </a:prstGeom>
            <a:noFill/>
            <a:ln w="19050">
              <a:solidFill>
                <a:schemeClr val="folHlink"/>
              </a:solidFill>
              <a:round/>
              <a:headEnd/>
              <a:tailEnd/>
            </a:ln>
          </p:spPr>
          <p:txBody>
            <a:bodyPr/>
            <a:lstStyle/>
            <a:p>
              <a:endParaRPr lang="en-US" dirty="0"/>
            </a:p>
          </p:txBody>
        </p:sp>
        <p:sp>
          <p:nvSpPr>
            <p:cNvPr id="70" name="Line 24"/>
            <p:cNvSpPr>
              <a:spLocks noChangeShapeType="1"/>
            </p:cNvSpPr>
            <p:nvPr/>
          </p:nvSpPr>
          <p:spPr bwMode="auto">
            <a:xfrm>
              <a:off x="1650" y="774387"/>
              <a:ext cx="0" cy="3832225"/>
            </a:xfrm>
            <a:prstGeom prst="line">
              <a:avLst/>
            </a:prstGeom>
            <a:noFill/>
            <a:ln w="3175">
              <a:solidFill>
                <a:schemeClr val="folHlink"/>
              </a:solidFill>
              <a:round/>
              <a:headEnd/>
              <a:tailEnd/>
            </a:ln>
          </p:spPr>
          <p:txBody>
            <a:bodyPr/>
            <a:lstStyle/>
            <a:p>
              <a:endParaRPr lang="en-US" dirty="0"/>
            </a:p>
          </p:txBody>
        </p:sp>
        <p:sp>
          <p:nvSpPr>
            <p:cNvPr id="71" name="Line 25"/>
            <p:cNvSpPr>
              <a:spLocks noChangeShapeType="1"/>
            </p:cNvSpPr>
            <p:nvPr/>
          </p:nvSpPr>
          <p:spPr bwMode="auto">
            <a:xfrm>
              <a:off x="1719" y="774387"/>
              <a:ext cx="0" cy="3832225"/>
            </a:xfrm>
            <a:prstGeom prst="line">
              <a:avLst/>
            </a:prstGeom>
            <a:noFill/>
            <a:ln w="3175">
              <a:solidFill>
                <a:schemeClr val="folHlink"/>
              </a:solidFill>
              <a:round/>
              <a:headEnd/>
              <a:tailEnd/>
            </a:ln>
          </p:spPr>
          <p:txBody>
            <a:bodyPr/>
            <a:lstStyle/>
            <a:p>
              <a:endParaRPr lang="en-US" dirty="0"/>
            </a:p>
          </p:txBody>
        </p:sp>
        <p:sp>
          <p:nvSpPr>
            <p:cNvPr id="72" name="Line 26"/>
            <p:cNvSpPr>
              <a:spLocks noChangeShapeType="1"/>
            </p:cNvSpPr>
            <p:nvPr/>
          </p:nvSpPr>
          <p:spPr bwMode="auto">
            <a:xfrm>
              <a:off x="1789" y="774387"/>
              <a:ext cx="0" cy="3832225"/>
            </a:xfrm>
            <a:prstGeom prst="line">
              <a:avLst/>
            </a:prstGeom>
            <a:noFill/>
            <a:ln w="3175">
              <a:solidFill>
                <a:schemeClr val="folHlink"/>
              </a:solidFill>
              <a:round/>
              <a:headEnd/>
              <a:tailEnd/>
            </a:ln>
          </p:spPr>
          <p:txBody>
            <a:bodyPr/>
            <a:lstStyle/>
            <a:p>
              <a:endParaRPr lang="en-US" dirty="0"/>
            </a:p>
          </p:txBody>
        </p:sp>
        <p:sp>
          <p:nvSpPr>
            <p:cNvPr id="73" name="Line 27"/>
            <p:cNvSpPr>
              <a:spLocks noChangeShapeType="1"/>
            </p:cNvSpPr>
            <p:nvPr/>
          </p:nvSpPr>
          <p:spPr bwMode="auto">
            <a:xfrm>
              <a:off x="1858" y="774387"/>
              <a:ext cx="0" cy="3832225"/>
            </a:xfrm>
            <a:prstGeom prst="line">
              <a:avLst/>
            </a:prstGeom>
            <a:noFill/>
            <a:ln w="3175">
              <a:solidFill>
                <a:schemeClr val="folHlink"/>
              </a:solidFill>
              <a:round/>
              <a:headEnd/>
              <a:tailEnd/>
            </a:ln>
          </p:spPr>
          <p:txBody>
            <a:bodyPr/>
            <a:lstStyle/>
            <a:p>
              <a:endParaRPr lang="en-US" dirty="0"/>
            </a:p>
          </p:txBody>
        </p:sp>
        <p:sp>
          <p:nvSpPr>
            <p:cNvPr id="74" name="Line 28"/>
            <p:cNvSpPr>
              <a:spLocks noChangeShapeType="1"/>
            </p:cNvSpPr>
            <p:nvPr/>
          </p:nvSpPr>
          <p:spPr bwMode="auto">
            <a:xfrm>
              <a:off x="1928" y="774387"/>
              <a:ext cx="0" cy="3832225"/>
            </a:xfrm>
            <a:prstGeom prst="line">
              <a:avLst/>
            </a:prstGeom>
            <a:noFill/>
            <a:ln w="12700">
              <a:solidFill>
                <a:schemeClr val="folHlink"/>
              </a:solidFill>
              <a:round/>
              <a:headEnd/>
              <a:tailEnd/>
            </a:ln>
          </p:spPr>
          <p:txBody>
            <a:bodyPr/>
            <a:lstStyle/>
            <a:p>
              <a:endParaRPr lang="en-US" dirty="0"/>
            </a:p>
          </p:txBody>
        </p:sp>
        <p:sp>
          <p:nvSpPr>
            <p:cNvPr id="75" name="Line 29"/>
            <p:cNvSpPr>
              <a:spLocks noChangeShapeType="1"/>
            </p:cNvSpPr>
            <p:nvPr/>
          </p:nvSpPr>
          <p:spPr bwMode="auto">
            <a:xfrm>
              <a:off x="1997" y="774387"/>
              <a:ext cx="0" cy="3832225"/>
            </a:xfrm>
            <a:prstGeom prst="line">
              <a:avLst/>
            </a:prstGeom>
            <a:noFill/>
            <a:ln w="3175">
              <a:solidFill>
                <a:schemeClr val="folHlink"/>
              </a:solidFill>
              <a:round/>
              <a:headEnd/>
              <a:tailEnd/>
            </a:ln>
          </p:spPr>
          <p:txBody>
            <a:bodyPr/>
            <a:lstStyle/>
            <a:p>
              <a:endParaRPr lang="en-US" dirty="0"/>
            </a:p>
          </p:txBody>
        </p:sp>
        <p:sp>
          <p:nvSpPr>
            <p:cNvPr id="76" name="Line 30"/>
            <p:cNvSpPr>
              <a:spLocks noChangeShapeType="1"/>
            </p:cNvSpPr>
            <p:nvPr/>
          </p:nvSpPr>
          <p:spPr bwMode="auto">
            <a:xfrm>
              <a:off x="2067" y="774387"/>
              <a:ext cx="0" cy="3832225"/>
            </a:xfrm>
            <a:prstGeom prst="line">
              <a:avLst/>
            </a:prstGeom>
            <a:noFill/>
            <a:ln w="3175">
              <a:solidFill>
                <a:schemeClr val="folHlink"/>
              </a:solidFill>
              <a:round/>
              <a:headEnd/>
              <a:tailEnd/>
            </a:ln>
          </p:spPr>
          <p:txBody>
            <a:bodyPr/>
            <a:lstStyle/>
            <a:p>
              <a:endParaRPr lang="en-US" dirty="0"/>
            </a:p>
          </p:txBody>
        </p:sp>
        <p:sp>
          <p:nvSpPr>
            <p:cNvPr id="77" name="Line 31"/>
            <p:cNvSpPr>
              <a:spLocks noChangeShapeType="1"/>
            </p:cNvSpPr>
            <p:nvPr/>
          </p:nvSpPr>
          <p:spPr bwMode="auto">
            <a:xfrm>
              <a:off x="2136" y="774387"/>
              <a:ext cx="0" cy="3832225"/>
            </a:xfrm>
            <a:prstGeom prst="line">
              <a:avLst/>
            </a:prstGeom>
            <a:noFill/>
            <a:ln w="3175">
              <a:solidFill>
                <a:schemeClr val="folHlink"/>
              </a:solidFill>
              <a:round/>
              <a:headEnd/>
              <a:tailEnd/>
            </a:ln>
          </p:spPr>
          <p:txBody>
            <a:bodyPr/>
            <a:lstStyle/>
            <a:p>
              <a:endParaRPr lang="en-US" dirty="0"/>
            </a:p>
          </p:txBody>
        </p:sp>
        <p:sp>
          <p:nvSpPr>
            <p:cNvPr id="78" name="Line 32"/>
            <p:cNvSpPr>
              <a:spLocks noChangeShapeType="1"/>
            </p:cNvSpPr>
            <p:nvPr/>
          </p:nvSpPr>
          <p:spPr bwMode="auto">
            <a:xfrm>
              <a:off x="2205" y="774387"/>
              <a:ext cx="0" cy="3832225"/>
            </a:xfrm>
            <a:prstGeom prst="line">
              <a:avLst/>
            </a:prstGeom>
            <a:noFill/>
            <a:ln w="3175">
              <a:solidFill>
                <a:schemeClr val="folHlink"/>
              </a:solidFill>
              <a:round/>
              <a:headEnd/>
              <a:tailEnd/>
            </a:ln>
          </p:spPr>
          <p:txBody>
            <a:bodyPr/>
            <a:lstStyle/>
            <a:p>
              <a:endParaRPr lang="en-US" dirty="0"/>
            </a:p>
          </p:txBody>
        </p:sp>
        <p:sp>
          <p:nvSpPr>
            <p:cNvPr id="79" name="Line 33"/>
            <p:cNvSpPr>
              <a:spLocks noChangeShapeType="1"/>
            </p:cNvSpPr>
            <p:nvPr/>
          </p:nvSpPr>
          <p:spPr bwMode="auto">
            <a:xfrm>
              <a:off x="2275" y="774387"/>
              <a:ext cx="0" cy="3832225"/>
            </a:xfrm>
            <a:prstGeom prst="line">
              <a:avLst/>
            </a:prstGeom>
            <a:noFill/>
            <a:ln w="19050">
              <a:solidFill>
                <a:schemeClr val="folHlink"/>
              </a:solidFill>
              <a:round/>
              <a:headEnd/>
              <a:tailEnd/>
            </a:ln>
          </p:spPr>
          <p:txBody>
            <a:bodyPr/>
            <a:lstStyle/>
            <a:p>
              <a:endParaRPr lang="en-US" dirty="0"/>
            </a:p>
          </p:txBody>
        </p:sp>
        <p:sp>
          <p:nvSpPr>
            <p:cNvPr id="80" name="Line 34"/>
            <p:cNvSpPr>
              <a:spLocks noChangeShapeType="1"/>
            </p:cNvSpPr>
            <p:nvPr/>
          </p:nvSpPr>
          <p:spPr bwMode="auto">
            <a:xfrm>
              <a:off x="2344" y="774387"/>
              <a:ext cx="0" cy="3832225"/>
            </a:xfrm>
            <a:prstGeom prst="line">
              <a:avLst/>
            </a:prstGeom>
            <a:noFill/>
            <a:ln w="3175">
              <a:solidFill>
                <a:schemeClr val="folHlink"/>
              </a:solidFill>
              <a:round/>
              <a:headEnd/>
              <a:tailEnd/>
            </a:ln>
          </p:spPr>
          <p:txBody>
            <a:bodyPr/>
            <a:lstStyle/>
            <a:p>
              <a:endParaRPr lang="en-US" dirty="0"/>
            </a:p>
          </p:txBody>
        </p:sp>
        <p:sp>
          <p:nvSpPr>
            <p:cNvPr id="81" name="Line 35"/>
            <p:cNvSpPr>
              <a:spLocks noChangeShapeType="1"/>
            </p:cNvSpPr>
            <p:nvPr/>
          </p:nvSpPr>
          <p:spPr bwMode="auto">
            <a:xfrm>
              <a:off x="2414" y="774387"/>
              <a:ext cx="0" cy="3832225"/>
            </a:xfrm>
            <a:prstGeom prst="line">
              <a:avLst/>
            </a:prstGeom>
            <a:noFill/>
            <a:ln w="3175">
              <a:solidFill>
                <a:schemeClr val="folHlink"/>
              </a:solidFill>
              <a:round/>
              <a:headEnd/>
              <a:tailEnd/>
            </a:ln>
          </p:spPr>
          <p:txBody>
            <a:bodyPr/>
            <a:lstStyle/>
            <a:p>
              <a:endParaRPr lang="en-US" dirty="0"/>
            </a:p>
          </p:txBody>
        </p:sp>
        <p:sp>
          <p:nvSpPr>
            <p:cNvPr id="82" name="Line 36"/>
            <p:cNvSpPr>
              <a:spLocks noChangeShapeType="1"/>
            </p:cNvSpPr>
            <p:nvPr/>
          </p:nvSpPr>
          <p:spPr bwMode="auto">
            <a:xfrm>
              <a:off x="2483" y="774387"/>
              <a:ext cx="0" cy="3832225"/>
            </a:xfrm>
            <a:prstGeom prst="line">
              <a:avLst/>
            </a:prstGeom>
            <a:noFill/>
            <a:ln w="3175">
              <a:solidFill>
                <a:schemeClr val="folHlink"/>
              </a:solidFill>
              <a:round/>
              <a:headEnd/>
              <a:tailEnd/>
            </a:ln>
          </p:spPr>
          <p:txBody>
            <a:bodyPr/>
            <a:lstStyle/>
            <a:p>
              <a:endParaRPr lang="en-US" dirty="0"/>
            </a:p>
          </p:txBody>
        </p:sp>
        <p:sp>
          <p:nvSpPr>
            <p:cNvPr id="83" name="Line 37"/>
            <p:cNvSpPr>
              <a:spLocks noChangeShapeType="1"/>
            </p:cNvSpPr>
            <p:nvPr/>
          </p:nvSpPr>
          <p:spPr bwMode="auto">
            <a:xfrm>
              <a:off x="2553" y="774387"/>
              <a:ext cx="0" cy="3832225"/>
            </a:xfrm>
            <a:prstGeom prst="line">
              <a:avLst/>
            </a:prstGeom>
            <a:noFill/>
            <a:ln w="3175">
              <a:solidFill>
                <a:schemeClr val="folHlink"/>
              </a:solidFill>
              <a:round/>
              <a:headEnd/>
              <a:tailEnd/>
            </a:ln>
          </p:spPr>
          <p:txBody>
            <a:bodyPr/>
            <a:lstStyle/>
            <a:p>
              <a:endParaRPr lang="en-US" dirty="0"/>
            </a:p>
          </p:txBody>
        </p:sp>
        <p:sp>
          <p:nvSpPr>
            <p:cNvPr id="84" name="Line 38"/>
            <p:cNvSpPr>
              <a:spLocks noChangeShapeType="1"/>
            </p:cNvSpPr>
            <p:nvPr/>
          </p:nvSpPr>
          <p:spPr bwMode="auto">
            <a:xfrm>
              <a:off x="2622" y="774387"/>
              <a:ext cx="0" cy="3832225"/>
            </a:xfrm>
            <a:prstGeom prst="line">
              <a:avLst/>
            </a:prstGeom>
            <a:noFill/>
            <a:ln w="12700">
              <a:solidFill>
                <a:schemeClr val="folHlink"/>
              </a:solidFill>
              <a:round/>
              <a:headEnd/>
              <a:tailEnd/>
            </a:ln>
          </p:spPr>
          <p:txBody>
            <a:bodyPr/>
            <a:lstStyle/>
            <a:p>
              <a:endParaRPr lang="en-US" dirty="0"/>
            </a:p>
          </p:txBody>
        </p:sp>
        <p:sp>
          <p:nvSpPr>
            <p:cNvPr id="85" name="Line 39"/>
            <p:cNvSpPr>
              <a:spLocks noChangeShapeType="1"/>
            </p:cNvSpPr>
            <p:nvPr/>
          </p:nvSpPr>
          <p:spPr bwMode="auto">
            <a:xfrm>
              <a:off x="2691" y="774387"/>
              <a:ext cx="0" cy="3832225"/>
            </a:xfrm>
            <a:prstGeom prst="line">
              <a:avLst/>
            </a:prstGeom>
            <a:noFill/>
            <a:ln w="3175">
              <a:solidFill>
                <a:schemeClr val="folHlink"/>
              </a:solidFill>
              <a:round/>
              <a:headEnd/>
              <a:tailEnd/>
            </a:ln>
          </p:spPr>
          <p:txBody>
            <a:bodyPr/>
            <a:lstStyle/>
            <a:p>
              <a:endParaRPr lang="en-US" dirty="0"/>
            </a:p>
          </p:txBody>
        </p:sp>
        <p:sp>
          <p:nvSpPr>
            <p:cNvPr id="86" name="Line 40"/>
            <p:cNvSpPr>
              <a:spLocks noChangeShapeType="1"/>
            </p:cNvSpPr>
            <p:nvPr/>
          </p:nvSpPr>
          <p:spPr bwMode="auto">
            <a:xfrm>
              <a:off x="2761" y="774387"/>
              <a:ext cx="0" cy="3832225"/>
            </a:xfrm>
            <a:prstGeom prst="line">
              <a:avLst/>
            </a:prstGeom>
            <a:noFill/>
            <a:ln w="3175">
              <a:solidFill>
                <a:schemeClr val="folHlink"/>
              </a:solidFill>
              <a:round/>
              <a:headEnd/>
              <a:tailEnd/>
            </a:ln>
          </p:spPr>
          <p:txBody>
            <a:bodyPr/>
            <a:lstStyle/>
            <a:p>
              <a:endParaRPr lang="en-US" dirty="0"/>
            </a:p>
          </p:txBody>
        </p:sp>
        <p:sp>
          <p:nvSpPr>
            <p:cNvPr id="87" name="Line 41"/>
            <p:cNvSpPr>
              <a:spLocks noChangeShapeType="1"/>
            </p:cNvSpPr>
            <p:nvPr/>
          </p:nvSpPr>
          <p:spPr bwMode="auto">
            <a:xfrm>
              <a:off x="2830" y="774387"/>
              <a:ext cx="0" cy="3832225"/>
            </a:xfrm>
            <a:prstGeom prst="line">
              <a:avLst/>
            </a:prstGeom>
            <a:noFill/>
            <a:ln w="3175">
              <a:solidFill>
                <a:schemeClr val="folHlink"/>
              </a:solidFill>
              <a:round/>
              <a:headEnd/>
              <a:tailEnd/>
            </a:ln>
          </p:spPr>
          <p:txBody>
            <a:bodyPr/>
            <a:lstStyle/>
            <a:p>
              <a:endParaRPr lang="en-US" dirty="0"/>
            </a:p>
          </p:txBody>
        </p:sp>
        <p:sp>
          <p:nvSpPr>
            <p:cNvPr id="88" name="Line 42"/>
            <p:cNvSpPr>
              <a:spLocks noChangeShapeType="1"/>
            </p:cNvSpPr>
            <p:nvPr/>
          </p:nvSpPr>
          <p:spPr bwMode="auto">
            <a:xfrm>
              <a:off x="2900" y="774387"/>
              <a:ext cx="0" cy="3832225"/>
            </a:xfrm>
            <a:prstGeom prst="line">
              <a:avLst/>
            </a:prstGeom>
            <a:noFill/>
            <a:ln w="3175">
              <a:solidFill>
                <a:schemeClr val="folHlink"/>
              </a:solidFill>
              <a:round/>
              <a:headEnd/>
              <a:tailEnd/>
            </a:ln>
          </p:spPr>
          <p:txBody>
            <a:bodyPr/>
            <a:lstStyle/>
            <a:p>
              <a:endParaRPr lang="en-US" dirty="0"/>
            </a:p>
          </p:txBody>
        </p:sp>
        <p:sp>
          <p:nvSpPr>
            <p:cNvPr id="89" name="Line 43"/>
            <p:cNvSpPr>
              <a:spLocks noChangeShapeType="1"/>
            </p:cNvSpPr>
            <p:nvPr/>
          </p:nvSpPr>
          <p:spPr bwMode="auto">
            <a:xfrm>
              <a:off x="2969" y="774387"/>
              <a:ext cx="0" cy="3832225"/>
            </a:xfrm>
            <a:prstGeom prst="line">
              <a:avLst/>
            </a:prstGeom>
            <a:noFill/>
            <a:ln w="19050">
              <a:solidFill>
                <a:schemeClr val="folHlink"/>
              </a:solidFill>
              <a:round/>
              <a:headEnd/>
              <a:tailEnd/>
            </a:ln>
          </p:spPr>
          <p:txBody>
            <a:bodyPr/>
            <a:lstStyle/>
            <a:p>
              <a:endParaRPr lang="en-US" dirty="0"/>
            </a:p>
          </p:txBody>
        </p:sp>
        <p:sp>
          <p:nvSpPr>
            <p:cNvPr id="90" name="Line 44"/>
            <p:cNvSpPr>
              <a:spLocks noChangeShapeType="1"/>
            </p:cNvSpPr>
            <p:nvPr/>
          </p:nvSpPr>
          <p:spPr bwMode="auto">
            <a:xfrm>
              <a:off x="3039" y="774387"/>
              <a:ext cx="0" cy="3832225"/>
            </a:xfrm>
            <a:prstGeom prst="line">
              <a:avLst/>
            </a:prstGeom>
            <a:noFill/>
            <a:ln w="3175">
              <a:solidFill>
                <a:schemeClr val="folHlink"/>
              </a:solidFill>
              <a:round/>
              <a:headEnd/>
              <a:tailEnd/>
            </a:ln>
          </p:spPr>
          <p:txBody>
            <a:bodyPr/>
            <a:lstStyle/>
            <a:p>
              <a:endParaRPr lang="en-US" dirty="0"/>
            </a:p>
          </p:txBody>
        </p:sp>
        <p:sp>
          <p:nvSpPr>
            <p:cNvPr id="91" name="Line 45"/>
            <p:cNvSpPr>
              <a:spLocks noChangeShapeType="1"/>
            </p:cNvSpPr>
            <p:nvPr/>
          </p:nvSpPr>
          <p:spPr bwMode="auto">
            <a:xfrm>
              <a:off x="3108" y="774387"/>
              <a:ext cx="0" cy="3832225"/>
            </a:xfrm>
            <a:prstGeom prst="line">
              <a:avLst/>
            </a:prstGeom>
            <a:noFill/>
            <a:ln w="3175">
              <a:solidFill>
                <a:schemeClr val="folHlink"/>
              </a:solidFill>
              <a:round/>
              <a:headEnd/>
              <a:tailEnd/>
            </a:ln>
          </p:spPr>
          <p:txBody>
            <a:bodyPr/>
            <a:lstStyle/>
            <a:p>
              <a:endParaRPr lang="en-US" dirty="0"/>
            </a:p>
          </p:txBody>
        </p:sp>
        <p:sp>
          <p:nvSpPr>
            <p:cNvPr id="92" name="Line 46"/>
            <p:cNvSpPr>
              <a:spLocks noChangeShapeType="1"/>
            </p:cNvSpPr>
            <p:nvPr/>
          </p:nvSpPr>
          <p:spPr bwMode="auto">
            <a:xfrm>
              <a:off x="3177" y="774387"/>
              <a:ext cx="0" cy="3832225"/>
            </a:xfrm>
            <a:prstGeom prst="line">
              <a:avLst/>
            </a:prstGeom>
            <a:noFill/>
            <a:ln w="3175">
              <a:solidFill>
                <a:schemeClr val="folHlink"/>
              </a:solidFill>
              <a:round/>
              <a:headEnd/>
              <a:tailEnd/>
            </a:ln>
          </p:spPr>
          <p:txBody>
            <a:bodyPr/>
            <a:lstStyle/>
            <a:p>
              <a:endParaRPr lang="en-US" dirty="0"/>
            </a:p>
          </p:txBody>
        </p:sp>
        <p:sp>
          <p:nvSpPr>
            <p:cNvPr id="93" name="Line 47"/>
            <p:cNvSpPr>
              <a:spLocks noChangeShapeType="1"/>
            </p:cNvSpPr>
            <p:nvPr/>
          </p:nvSpPr>
          <p:spPr bwMode="auto">
            <a:xfrm>
              <a:off x="3247" y="774387"/>
              <a:ext cx="0" cy="3832225"/>
            </a:xfrm>
            <a:prstGeom prst="line">
              <a:avLst/>
            </a:prstGeom>
            <a:noFill/>
            <a:ln w="3175">
              <a:solidFill>
                <a:schemeClr val="folHlink"/>
              </a:solidFill>
              <a:round/>
              <a:headEnd/>
              <a:tailEnd/>
            </a:ln>
          </p:spPr>
          <p:txBody>
            <a:bodyPr/>
            <a:lstStyle/>
            <a:p>
              <a:endParaRPr lang="en-US" dirty="0"/>
            </a:p>
          </p:txBody>
        </p:sp>
        <p:sp>
          <p:nvSpPr>
            <p:cNvPr id="94" name="Line 48"/>
            <p:cNvSpPr>
              <a:spLocks noChangeShapeType="1"/>
            </p:cNvSpPr>
            <p:nvPr/>
          </p:nvSpPr>
          <p:spPr bwMode="auto">
            <a:xfrm>
              <a:off x="3316" y="774387"/>
              <a:ext cx="0" cy="3832225"/>
            </a:xfrm>
            <a:prstGeom prst="line">
              <a:avLst/>
            </a:prstGeom>
            <a:noFill/>
            <a:ln w="12700">
              <a:solidFill>
                <a:schemeClr val="folHlink"/>
              </a:solidFill>
              <a:round/>
              <a:headEnd/>
              <a:tailEnd/>
            </a:ln>
          </p:spPr>
          <p:txBody>
            <a:bodyPr/>
            <a:lstStyle/>
            <a:p>
              <a:endParaRPr lang="en-US" dirty="0"/>
            </a:p>
          </p:txBody>
        </p:sp>
        <p:sp>
          <p:nvSpPr>
            <p:cNvPr id="95" name="Line 49"/>
            <p:cNvSpPr>
              <a:spLocks noChangeShapeType="1"/>
            </p:cNvSpPr>
            <p:nvPr/>
          </p:nvSpPr>
          <p:spPr bwMode="auto">
            <a:xfrm>
              <a:off x="3386" y="774387"/>
              <a:ext cx="0" cy="3832225"/>
            </a:xfrm>
            <a:prstGeom prst="line">
              <a:avLst/>
            </a:prstGeom>
            <a:noFill/>
            <a:ln w="3175">
              <a:solidFill>
                <a:schemeClr val="folHlink"/>
              </a:solidFill>
              <a:round/>
              <a:headEnd/>
              <a:tailEnd/>
            </a:ln>
          </p:spPr>
          <p:txBody>
            <a:bodyPr/>
            <a:lstStyle/>
            <a:p>
              <a:endParaRPr lang="en-US" dirty="0"/>
            </a:p>
          </p:txBody>
        </p:sp>
        <p:sp>
          <p:nvSpPr>
            <p:cNvPr id="96" name="Line 50"/>
            <p:cNvSpPr>
              <a:spLocks noChangeShapeType="1"/>
            </p:cNvSpPr>
            <p:nvPr/>
          </p:nvSpPr>
          <p:spPr bwMode="auto">
            <a:xfrm>
              <a:off x="3455" y="774387"/>
              <a:ext cx="0" cy="3832225"/>
            </a:xfrm>
            <a:prstGeom prst="line">
              <a:avLst/>
            </a:prstGeom>
            <a:noFill/>
            <a:ln w="3175">
              <a:solidFill>
                <a:schemeClr val="folHlink"/>
              </a:solidFill>
              <a:round/>
              <a:headEnd/>
              <a:tailEnd/>
            </a:ln>
          </p:spPr>
          <p:txBody>
            <a:bodyPr/>
            <a:lstStyle/>
            <a:p>
              <a:endParaRPr lang="en-US" dirty="0"/>
            </a:p>
          </p:txBody>
        </p:sp>
        <p:sp>
          <p:nvSpPr>
            <p:cNvPr id="97" name="Line 51"/>
            <p:cNvSpPr>
              <a:spLocks noChangeShapeType="1"/>
            </p:cNvSpPr>
            <p:nvPr/>
          </p:nvSpPr>
          <p:spPr bwMode="auto">
            <a:xfrm>
              <a:off x="3525" y="774387"/>
              <a:ext cx="0" cy="3832225"/>
            </a:xfrm>
            <a:prstGeom prst="line">
              <a:avLst/>
            </a:prstGeom>
            <a:noFill/>
            <a:ln w="3175">
              <a:solidFill>
                <a:schemeClr val="folHlink"/>
              </a:solidFill>
              <a:round/>
              <a:headEnd/>
              <a:tailEnd/>
            </a:ln>
          </p:spPr>
          <p:txBody>
            <a:bodyPr/>
            <a:lstStyle/>
            <a:p>
              <a:endParaRPr lang="en-US" dirty="0"/>
            </a:p>
          </p:txBody>
        </p:sp>
        <p:sp>
          <p:nvSpPr>
            <p:cNvPr id="98" name="Line 52"/>
            <p:cNvSpPr>
              <a:spLocks noChangeShapeType="1"/>
            </p:cNvSpPr>
            <p:nvPr/>
          </p:nvSpPr>
          <p:spPr bwMode="auto">
            <a:xfrm>
              <a:off x="3594" y="774387"/>
              <a:ext cx="0" cy="3832225"/>
            </a:xfrm>
            <a:prstGeom prst="line">
              <a:avLst/>
            </a:prstGeom>
            <a:noFill/>
            <a:ln w="3175">
              <a:solidFill>
                <a:schemeClr val="folHlink"/>
              </a:solidFill>
              <a:round/>
              <a:headEnd/>
              <a:tailEnd/>
            </a:ln>
          </p:spPr>
          <p:txBody>
            <a:bodyPr/>
            <a:lstStyle/>
            <a:p>
              <a:endParaRPr lang="en-US" dirty="0"/>
            </a:p>
          </p:txBody>
        </p:sp>
        <p:sp>
          <p:nvSpPr>
            <p:cNvPr id="99" name="Line 53"/>
            <p:cNvSpPr>
              <a:spLocks noChangeShapeType="1"/>
            </p:cNvSpPr>
            <p:nvPr/>
          </p:nvSpPr>
          <p:spPr bwMode="auto">
            <a:xfrm>
              <a:off x="3663" y="774387"/>
              <a:ext cx="0" cy="3832225"/>
            </a:xfrm>
            <a:prstGeom prst="line">
              <a:avLst/>
            </a:prstGeom>
            <a:noFill/>
            <a:ln w="19050">
              <a:solidFill>
                <a:schemeClr val="folHlink"/>
              </a:solidFill>
              <a:round/>
              <a:headEnd/>
              <a:tailEnd/>
            </a:ln>
          </p:spPr>
          <p:txBody>
            <a:bodyPr/>
            <a:lstStyle/>
            <a:p>
              <a:endParaRPr lang="en-US" dirty="0"/>
            </a:p>
          </p:txBody>
        </p:sp>
        <p:sp>
          <p:nvSpPr>
            <p:cNvPr id="100" name="Line 54"/>
            <p:cNvSpPr>
              <a:spLocks noChangeShapeType="1"/>
            </p:cNvSpPr>
            <p:nvPr/>
          </p:nvSpPr>
          <p:spPr bwMode="auto">
            <a:xfrm>
              <a:off x="3733" y="774387"/>
              <a:ext cx="0" cy="3832225"/>
            </a:xfrm>
            <a:prstGeom prst="line">
              <a:avLst/>
            </a:prstGeom>
            <a:noFill/>
            <a:ln w="3175">
              <a:solidFill>
                <a:schemeClr val="folHlink"/>
              </a:solidFill>
              <a:round/>
              <a:headEnd/>
              <a:tailEnd/>
            </a:ln>
          </p:spPr>
          <p:txBody>
            <a:bodyPr/>
            <a:lstStyle/>
            <a:p>
              <a:endParaRPr lang="en-US" dirty="0"/>
            </a:p>
          </p:txBody>
        </p:sp>
        <p:sp>
          <p:nvSpPr>
            <p:cNvPr id="101" name="Line 55"/>
            <p:cNvSpPr>
              <a:spLocks noChangeShapeType="1"/>
            </p:cNvSpPr>
            <p:nvPr/>
          </p:nvSpPr>
          <p:spPr bwMode="auto">
            <a:xfrm>
              <a:off x="3802" y="774387"/>
              <a:ext cx="0" cy="3832225"/>
            </a:xfrm>
            <a:prstGeom prst="line">
              <a:avLst/>
            </a:prstGeom>
            <a:noFill/>
            <a:ln w="3175">
              <a:solidFill>
                <a:schemeClr val="folHlink"/>
              </a:solidFill>
              <a:round/>
              <a:headEnd/>
              <a:tailEnd/>
            </a:ln>
          </p:spPr>
          <p:txBody>
            <a:bodyPr/>
            <a:lstStyle/>
            <a:p>
              <a:endParaRPr lang="en-US" dirty="0"/>
            </a:p>
          </p:txBody>
        </p:sp>
        <p:sp>
          <p:nvSpPr>
            <p:cNvPr id="102" name="Line 56"/>
            <p:cNvSpPr>
              <a:spLocks noChangeShapeType="1"/>
            </p:cNvSpPr>
            <p:nvPr/>
          </p:nvSpPr>
          <p:spPr bwMode="auto">
            <a:xfrm>
              <a:off x="3872" y="774387"/>
              <a:ext cx="0" cy="3832225"/>
            </a:xfrm>
            <a:prstGeom prst="line">
              <a:avLst/>
            </a:prstGeom>
            <a:noFill/>
            <a:ln w="3175">
              <a:solidFill>
                <a:schemeClr val="folHlink"/>
              </a:solidFill>
              <a:round/>
              <a:headEnd/>
              <a:tailEnd/>
            </a:ln>
          </p:spPr>
          <p:txBody>
            <a:bodyPr/>
            <a:lstStyle/>
            <a:p>
              <a:endParaRPr lang="en-US" dirty="0"/>
            </a:p>
          </p:txBody>
        </p:sp>
        <p:sp>
          <p:nvSpPr>
            <p:cNvPr id="103" name="Line 57"/>
            <p:cNvSpPr>
              <a:spLocks noChangeShapeType="1"/>
            </p:cNvSpPr>
            <p:nvPr/>
          </p:nvSpPr>
          <p:spPr bwMode="auto">
            <a:xfrm>
              <a:off x="3941" y="774387"/>
              <a:ext cx="0" cy="3832225"/>
            </a:xfrm>
            <a:prstGeom prst="line">
              <a:avLst/>
            </a:prstGeom>
            <a:noFill/>
            <a:ln w="3175">
              <a:solidFill>
                <a:schemeClr val="folHlink"/>
              </a:solidFill>
              <a:round/>
              <a:headEnd/>
              <a:tailEnd/>
            </a:ln>
          </p:spPr>
          <p:txBody>
            <a:bodyPr/>
            <a:lstStyle/>
            <a:p>
              <a:endParaRPr lang="en-US" dirty="0"/>
            </a:p>
          </p:txBody>
        </p:sp>
        <p:sp>
          <p:nvSpPr>
            <p:cNvPr id="104" name="Line 58"/>
            <p:cNvSpPr>
              <a:spLocks noChangeShapeType="1"/>
            </p:cNvSpPr>
            <p:nvPr/>
          </p:nvSpPr>
          <p:spPr bwMode="auto">
            <a:xfrm>
              <a:off x="4011" y="774387"/>
              <a:ext cx="0" cy="3832225"/>
            </a:xfrm>
            <a:prstGeom prst="line">
              <a:avLst/>
            </a:prstGeom>
            <a:noFill/>
            <a:ln w="12700">
              <a:solidFill>
                <a:schemeClr val="folHlink"/>
              </a:solidFill>
              <a:round/>
              <a:headEnd/>
              <a:tailEnd/>
            </a:ln>
          </p:spPr>
          <p:txBody>
            <a:bodyPr/>
            <a:lstStyle/>
            <a:p>
              <a:endParaRPr lang="en-US" dirty="0"/>
            </a:p>
          </p:txBody>
        </p:sp>
        <p:sp>
          <p:nvSpPr>
            <p:cNvPr id="105" name="Line 59"/>
            <p:cNvSpPr>
              <a:spLocks noChangeShapeType="1"/>
            </p:cNvSpPr>
            <p:nvPr/>
          </p:nvSpPr>
          <p:spPr bwMode="auto">
            <a:xfrm>
              <a:off x="192" y="4606612"/>
              <a:ext cx="3819" cy="0"/>
            </a:xfrm>
            <a:prstGeom prst="line">
              <a:avLst/>
            </a:prstGeom>
            <a:noFill/>
            <a:ln w="19050">
              <a:solidFill>
                <a:schemeClr val="folHlink"/>
              </a:solidFill>
              <a:round/>
              <a:headEnd/>
              <a:tailEnd/>
            </a:ln>
          </p:spPr>
          <p:txBody>
            <a:bodyPr/>
            <a:lstStyle/>
            <a:p>
              <a:endParaRPr lang="en-US" dirty="0"/>
            </a:p>
          </p:txBody>
        </p:sp>
        <p:sp>
          <p:nvSpPr>
            <p:cNvPr id="106" name="Line 60"/>
            <p:cNvSpPr>
              <a:spLocks noChangeShapeType="1"/>
            </p:cNvSpPr>
            <p:nvPr/>
          </p:nvSpPr>
          <p:spPr bwMode="auto">
            <a:xfrm>
              <a:off x="192" y="1389926"/>
              <a:ext cx="3819" cy="0"/>
            </a:xfrm>
            <a:prstGeom prst="line">
              <a:avLst/>
            </a:prstGeom>
            <a:noFill/>
            <a:ln w="3175">
              <a:solidFill>
                <a:schemeClr val="folHlink"/>
              </a:solidFill>
              <a:round/>
              <a:headEnd/>
              <a:tailEnd/>
            </a:ln>
          </p:spPr>
          <p:txBody>
            <a:bodyPr/>
            <a:lstStyle/>
            <a:p>
              <a:endParaRPr lang="en-US" dirty="0"/>
            </a:p>
          </p:txBody>
        </p:sp>
        <p:sp>
          <p:nvSpPr>
            <p:cNvPr id="107" name="Line 61"/>
            <p:cNvSpPr>
              <a:spLocks noChangeShapeType="1"/>
            </p:cNvSpPr>
            <p:nvPr/>
          </p:nvSpPr>
          <p:spPr bwMode="auto">
            <a:xfrm>
              <a:off x="192" y="1466041"/>
              <a:ext cx="3819" cy="0"/>
            </a:xfrm>
            <a:prstGeom prst="line">
              <a:avLst/>
            </a:prstGeom>
            <a:noFill/>
            <a:ln w="3175">
              <a:solidFill>
                <a:schemeClr val="folHlink"/>
              </a:solidFill>
              <a:round/>
              <a:headEnd/>
              <a:tailEnd/>
            </a:ln>
          </p:spPr>
          <p:txBody>
            <a:bodyPr/>
            <a:lstStyle/>
            <a:p>
              <a:endParaRPr lang="en-US" dirty="0"/>
            </a:p>
          </p:txBody>
        </p:sp>
        <p:sp>
          <p:nvSpPr>
            <p:cNvPr id="108" name="Line 62"/>
            <p:cNvSpPr>
              <a:spLocks noChangeShapeType="1"/>
            </p:cNvSpPr>
            <p:nvPr/>
          </p:nvSpPr>
          <p:spPr bwMode="auto">
            <a:xfrm>
              <a:off x="192" y="1543259"/>
              <a:ext cx="3819" cy="0"/>
            </a:xfrm>
            <a:prstGeom prst="line">
              <a:avLst/>
            </a:prstGeom>
            <a:noFill/>
            <a:ln w="19050">
              <a:solidFill>
                <a:schemeClr val="folHlink"/>
              </a:solidFill>
              <a:round/>
              <a:headEnd/>
              <a:tailEnd/>
            </a:ln>
          </p:spPr>
          <p:txBody>
            <a:bodyPr/>
            <a:lstStyle/>
            <a:p>
              <a:endParaRPr lang="en-US" dirty="0"/>
            </a:p>
          </p:txBody>
        </p:sp>
        <p:sp>
          <p:nvSpPr>
            <p:cNvPr id="109" name="Line 63"/>
            <p:cNvSpPr>
              <a:spLocks noChangeShapeType="1"/>
            </p:cNvSpPr>
            <p:nvPr/>
          </p:nvSpPr>
          <p:spPr bwMode="auto">
            <a:xfrm>
              <a:off x="192" y="1619374"/>
              <a:ext cx="3819" cy="0"/>
            </a:xfrm>
            <a:prstGeom prst="line">
              <a:avLst/>
            </a:prstGeom>
            <a:noFill/>
            <a:ln w="3175">
              <a:solidFill>
                <a:schemeClr val="folHlink"/>
              </a:solidFill>
              <a:round/>
              <a:headEnd/>
              <a:tailEnd/>
            </a:ln>
          </p:spPr>
          <p:txBody>
            <a:bodyPr/>
            <a:lstStyle/>
            <a:p>
              <a:endParaRPr lang="en-US" dirty="0"/>
            </a:p>
          </p:txBody>
        </p:sp>
        <p:sp>
          <p:nvSpPr>
            <p:cNvPr id="110" name="Line 64"/>
            <p:cNvSpPr>
              <a:spLocks noChangeShapeType="1"/>
            </p:cNvSpPr>
            <p:nvPr/>
          </p:nvSpPr>
          <p:spPr bwMode="auto">
            <a:xfrm>
              <a:off x="192" y="1696592"/>
              <a:ext cx="3819" cy="0"/>
            </a:xfrm>
            <a:prstGeom prst="line">
              <a:avLst/>
            </a:prstGeom>
            <a:noFill/>
            <a:ln w="3175">
              <a:solidFill>
                <a:schemeClr val="folHlink"/>
              </a:solidFill>
              <a:round/>
              <a:headEnd/>
              <a:tailEnd/>
            </a:ln>
          </p:spPr>
          <p:txBody>
            <a:bodyPr/>
            <a:lstStyle/>
            <a:p>
              <a:endParaRPr lang="en-US" dirty="0"/>
            </a:p>
          </p:txBody>
        </p:sp>
        <p:sp>
          <p:nvSpPr>
            <p:cNvPr id="111" name="Line 65"/>
            <p:cNvSpPr>
              <a:spLocks noChangeShapeType="1"/>
            </p:cNvSpPr>
            <p:nvPr/>
          </p:nvSpPr>
          <p:spPr bwMode="auto">
            <a:xfrm>
              <a:off x="192" y="1772707"/>
              <a:ext cx="3819" cy="0"/>
            </a:xfrm>
            <a:prstGeom prst="line">
              <a:avLst/>
            </a:prstGeom>
            <a:noFill/>
            <a:ln w="3175">
              <a:solidFill>
                <a:schemeClr val="folHlink"/>
              </a:solidFill>
              <a:round/>
              <a:headEnd/>
              <a:tailEnd/>
            </a:ln>
          </p:spPr>
          <p:txBody>
            <a:bodyPr/>
            <a:lstStyle/>
            <a:p>
              <a:endParaRPr lang="en-US" dirty="0"/>
            </a:p>
          </p:txBody>
        </p:sp>
        <p:sp>
          <p:nvSpPr>
            <p:cNvPr id="112" name="Line 66"/>
            <p:cNvSpPr>
              <a:spLocks noChangeShapeType="1"/>
            </p:cNvSpPr>
            <p:nvPr/>
          </p:nvSpPr>
          <p:spPr bwMode="auto">
            <a:xfrm>
              <a:off x="192" y="1849925"/>
              <a:ext cx="3819" cy="0"/>
            </a:xfrm>
            <a:prstGeom prst="line">
              <a:avLst/>
            </a:prstGeom>
            <a:noFill/>
            <a:ln w="3175">
              <a:solidFill>
                <a:schemeClr val="folHlink"/>
              </a:solidFill>
              <a:round/>
              <a:headEnd/>
              <a:tailEnd/>
            </a:ln>
          </p:spPr>
          <p:txBody>
            <a:bodyPr/>
            <a:lstStyle/>
            <a:p>
              <a:endParaRPr lang="en-US" dirty="0"/>
            </a:p>
          </p:txBody>
        </p:sp>
        <p:sp>
          <p:nvSpPr>
            <p:cNvPr id="113" name="Line 67"/>
            <p:cNvSpPr>
              <a:spLocks noChangeShapeType="1"/>
            </p:cNvSpPr>
            <p:nvPr/>
          </p:nvSpPr>
          <p:spPr bwMode="auto">
            <a:xfrm>
              <a:off x="192" y="1926040"/>
              <a:ext cx="3819" cy="0"/>
            </a:xfrm>
            <a:prstGeom prst="line">
              <a:avLst/>
            </a:prstGeom>
            <a:noFill/>
            <a:ln w="12700">
              <a:solidFill>
                <a:schemeClr val="folHlink"/>
              </a:solidFill>
              <a:round/>
              <a:headEnd/>
              <a:tailEnd/>
            </a:ln>
          </p:spPr>
          <p:txBody>
            <a:bodyPr/>
            <a:lstStyle/>
            <a:p>
              <a:endParaRPr lang="en-US" dirty="0"/>
            </a:p>
          </p:txBody>
        </p:sp>
        <p:sp>
          <p:nvSpPr>
            <p:cNvPr id="114" name="Line 68"/>
            <p:cNvSpPr>
              <a:spLocks noChangeShapeType="1"/>
            </p:cNvSpPr>
            <p:nvPr/>
          </p:nvSpPr>
          <p:spPr bwMode="auto">
            <a:xfrm>
              <a:off x="192" y="2002155"/>
              <a:ext cx="3819" cy="0"/>
            </a:xfrm>
            <a:prstGeom prst="line">
              <a:avLst/>
            </a:prstGeom>
            <a:noFill/>
            <a:ln w="3175">
              <a:solidFill>
                <a:schemeClr val="folHlink"/>
              </a:solidFill>
              <a:round/>
              <a:headEnd/>
              <a:tailEnd/>
            </a:ln>
          </p:spPr>
          <p:txBody>
            <a:bodyPr/>
            <a:lstStyle/>
            <a:p>
              <a:endParaRPr lang="en-US" dirty="0"/>
            </a:p>
          </p:txBody>
        </p:sp>
        <p:sp>
          <p:nvSpPr>
            <p:cNvPr id="115" name="Line 69"/>
            <p:cNvSpPr>
              <a:spLocks noChangeShapeType="1"/>
            </p:cNvSpPr>
            <p:nvPr/>
          </p:nvSpPr>
          <p:spPr bwMode="auto">
            <a:xfrm>
              <a:off x="192" y="2079373"/>
              <a:ext cx="3819" cy="0"/>
            </a:xfrm>
            <a:prstGeom prst="line">
              <a:avLst/>
            </a:prstGeom>
            <a:noFill/>
            <a:ln w="3175">
              <a:solidFill>
                <a:schemeClr val="folHlink"/>
              </a:solidFill>
              <a:round/>
              <a:headEnd/>
              <a:tailEnd/>
            </a:ln>
          </p:spPr>
          <p:txBody>
            <a:bodyPr/>
            <a:lstStyle/>
            <a:p>
              <a:endParaRPr lang="en-US" dirty="0"/>
            </a:p>
          </p:txBody>
        </p:sp>
        <p:sp>
          <p:nvSpPr>
            <p:cNvPr id="116" name="Line 70"/>
            <p:cNvSpPr>
              <a:spLocks noChangeShapeType="1"/>
            </p:cNvSpPr>
            <p:nvPr/>
          </p:nvSpPr>
          <p:spPr bwMode="auto">
            <a:xfrm>
              <a:off x="192" y="2155488"/>
              <a:ext cx="3819" cy="0"/>
            </a:xfrm>
            <a:prstGeom prst="line">
              <a:avLst/>
            </a:prstGeom>
            <a:noFill/>
            <a:ln w="3175">
              <a:solidFill>
                <a:schemeClr val="folHlink"/>
              </a:solidFill>
              <a:round/>
              <a:headEnd/>
              <a:tailEnd/>
            </a:ln>
          </p:spPr>
          <p:txBody>
            <a:bodyPr/>
            <a:lstStyle/>
            <a:p>
              <a:endParaRPr lang="en-US" dirty="0"/>
            </a:p>
          </p:txBody>
        </p:sp>
        <p:sp>
          <p:nvSpPr>
            <p:cNvPr id="117" name="Line 71"/>
            <p:cNvSpPr>
              <a:spLocks noChangeShapeType="1"/>
            </p:cNvSpPr>
            <p:nvPr/>
          </p:nvSpPr>
          <p:spPr bwMode="auto">
            <a:xfrm>
              <a:off x="192" y="2232706"/>
              <a:ext cx="3819" cy="0"/>
            </a:xfrm>
            <a:prstGeom prst="line">
              <a:avLst/>
            </a:prstGeom>
            <a:noFill/>
            <a:ln w="3175">
              <a:solidFill>
                <a:schemeClr val="folHlink"/>
              </a:solidFill>
              <a:round/>
              <a:headEnd/>
              <a:tailEnd/>
            </a:ln>
          </p:spPr>
          <p:txBody>
            <a:bodyPr/>
            <a:lstStyle/>
            <a:p>
              <a:endParaRPr lang="en-US" dirty="0"/>
            </a:p>
          </p:txBody>
        </p:sp>
        <p:sp>
          <p:nvSpPr>
            <p:cNvPr id="118" name="Line 72"/>
            <p:cNvSpPr>
              <a:spLocks noChangeShapeType="1"/>
            </p:cNvSpPr>
            <p:nvPr/>
          </p:nvSpPr>
          <p:spPr bwMode="auto">
            <a:xfrm>
              <a:off x="192" y="2308821"/>
              <a:ext cx="3819" cy="0"/>
            </a:xfrm>
            <a:prstGeom prst="line">
              <a:avLst/>
            </a:prstGeom>
            <a:noFill/>
            <a:ln w="19050">
              <a:solidFill>
                <a:schemeClr val="folHlink"/>
              </a:solidFill>
              <a:round/>
              <a:headEnd/>
              <a:tailEnd/>
            </a:ln>
          </p:spPr>
          <p:txBody>
            <a:bodyPr/>
            <a:lstStyle/>
            <a:p>
              <a:endParaRPr lang="en-US" dirty="0"/>
            </a:p>
          </p:txBody>
        </p:sp>
        <p:sp>
          <p:nvSpPr>
            <p:cNvPr id="119" name="Line 73"/>
            <p:cNvSpPr>
              <a:spLocks noChangeShapeType="1"/>
            </p:cNvSpPr>
            <p:nvPr/>
          </p:nvSpPr>
          <p:spPr bwMode="auto">
            <a:xfrm>
              <a:off x="192" y="2386039"/>
              <a:ext cx="3819" cy="0"/>
            </a:xfrm>
            <a:prstGeom prst="line">
              <a:avLst/>
            </a:prstGeom>
            <a:noFill/>
            <a:ln w="3175">
              <a:solidFill>
                <a:schemeClr val="folHlink"/>
              </a:solidFill>
              <a:round/>
              <a:headEnd/>
              <a:tailEnd/>
            </a:ln>
          </p:spPr>
          <p:txBody>
            <a:bodyPr/>
            <a:lstStyle/>
            <a:p>
              <a:endParaRPr lang="en-US" dirty="0"/>
            </a:p>
          </p:txBody>
        </p:sp>
        <p:sp>
          <p:nvSpPr>
            <p:cNvPr id="120" name="Line 74"/>
            <p:cNvSpPr>
              <a:spLocks noChangeShapeType="1"/>
            </p:cNvSpPr>
            <p:nvPr/>
          </p:nvSpPr>
          <p:spPr bwMode="auto">
            <a:xfrm>
              <a:off x="192" y="2462154"/>
              <a:ext cx="3819" cy="0"/>
            </a:xfrm>
            <a:prstGeom prst="line">
              <a:avLst/>
            </a:prstGeom>
            <a:noFill/>
            <a:ln w="3175">
              <a:solidFill>
                <a:schemeClr val="folHlink"/>
              </a:solidFill>
              <a:round/>
              <a:headEnd/>
              <a:tailEnd/>
            </a:ln>
          </p:spPr>
          <p:txBody>
            <a:bodyPr/>
            <a:lstStyle/>
            <a:p>
              <a:endParaRPr lang="en-US" dirty="0"/>
            </a:p>
          </p:txBody>
        </p:sp>
        <p:sp>
          <p:nvSpPr>
            <p:cNvPr id="121" name="Line 75"/>
            <p:cNvSpPr>
              <a:spLocks noChangeShapeType="1"/>
            </p:cNvSpPr>
            <p:nvPr/>
          </p:nvSpPr>
          <p:spPr bwMode="auto">
            <a:xfrm>
              <a:off x="192" y="2538269"/>
              <a:ext cx="3819" cy="0"/>
            </a:xfrm>
            <a:prstGeom prst="line">
              <a:avLst/>
            </a:prstGeom>
            <a:noFill/>
            <a:ln w="3175">
              <a:solidFill>
                <a:schemeClr val="folHlink"/>
              </a:solidFill>
              <a:round/>
              <a:headEnd/>
              <a:tailEnd/>
            </a:ln>
          </p:spPr>
          <p:txBody>
            <a:bodyPr/>
            <a:lstStyle/>
            <a:p>
              <a:endParaRPr lang="en-US" dirty="0"/>
            </a:p>
          </p:txBody>
        </p:sp>
        <p:sp>
          <p:nvSpPr>
            <p:cNvPr id="122" name="Line 76"/>
            <p:cNvSpPr>
              <a:spLocks noChangeShapeType="1"/>
            </p:cNvSpPr>
            <p:nvPr/>
          </p:nvSpPr>
          <p:spPr bwMode="auto">
            <a:xfrm>
              <a:off x="192" y="2615488"/>
              <a:ext cx="3819" cy="0"/>
            </a:xfrm>
            <a:prstGeom prst="line">
              <a:avLst/>
            </a:prstGeom>
            <a:noFill/>
            <a:ln w="3175">
              <a:solidFill>
                <a:schemeClr val="folHlink"/>
              </a:solidFill>
              <a:round/>
              <a:headEnd/>
              <a:tailEnd/>
            </a:ln>
          </p:spPr>
          <p:txBody>
            <a:bodyPr/>
            <a:lstStyle/>
            <a:p>
              <a:endParaRPr lang="en-US" dirty="0"/>
            </a:p>
          </p:txBody>
        </p:sp>
        <p:sp>
          <p:nvSpPr>
            <p:cNvPr id="123" name="Line 77"/>
            <p:cNvSpPr>
              <a:spLocks noChangeShapeType="1"/>
            </p:cNvSpPr>
            <p:nvPr/>
          </p:nvSpPr>
          <p:spPr bwMode="auto">
            <a:xfrm>
              <a:off x="192" y="2691603"/>
              <a:ext cx="3819" cy="0"/>
            </a:xfrm>
            <a:prstGeom prst="line">
              <a:avLst/>
            </a:prstGeom>
            <a:noFill/>
            <a:ln w="12700">
              <a:solidFill>
                <a:schemeClr val="folHlink"/>
              </a:solidFill>
              <a:round/>
              <a:headEnd/>
              <a:tailEnd/>
            </a:ln>
          </p:spPr>
          <p:txBody>
            <a:bodyPr/>
            <a:lstStyle/>
            <a:p>
              <a:endParaRPr lang="en-US" dirty="0"/>
            </a:p>
          </p:txBody>
        </p:sp>
        <p:sp>
          <p:nvSpPr>
            <p:cNvPr id="124" name="Line 78"/>
            <p:cNvSpPr>
              <a:spLocks noChangeShapeType="1"/>
            </p:cNvSpPr>
            <p:nvPr/>
          </p:nvSpPr>
          <p:spPr bwMode="auto">
            <a:xfrm>
              <a:off x="192" y="2768821"/>
              <a:ext cx="3819" cy="0"/>
            </a:xfrm>
            <a:prstGeom prst="line">
              <a:avLst/>
            </a:prstGeom>
            <a:noFill/>
            <a:ln w="3175">
              <a:solidFill>
                <a:schemeClr val="folHlink"/>
              </a:solidFill>
              <a:round/>
              <a:headEnd/>
              <a:tailEnd/>
            </a:ln>
          </p:spPr>
          <p:txBody>
            <a:bodyPr/>
            <a:lstStyle/>
            <a:p>
              <a:endParaRPr lang="en-US" dirty="0"/>
            </a:p>
          </p:txBody>
        </p:sp>
        <p:sp>
          <p:nvSpPr>
            <p:cNvPr id="125" name="Line 79"/>
            <p:cNvSpPr>
              <a:spLocks noChangeShapeType="1"/>
            </p:cNvSpPr>
            <p:nvPr/>
          </p:nvSpPr>
          <p:spPr bwMode="auto">
            <a:xfrm>
              <a:off x="192" y="2844936"/>
              <a:ext cx="3819" cy="0"/>
            </a:xfrm>
            <a:prstGeom prst="line">
              <a:avLst/>
            </a:prstGeom>
            <a:noFill/>
            <a:ln w="3175">
              <a:solidFill>
                <a:schemeClr val="folHlink"/>
              </a:solidFill>
              <a:round/>
              <a:headEnd/>
              <a:tailEnd/>
            </a:ln>
          </p:spPr>
          <p:txBody>
            <a:bodyPr/>
            <a:lstStyle/>
            <a:p>
              <a:endParaRPr lang="en-US" dirty="0"/>
            </a:p>
          </p:txBody>
        </p:sp>
        <p:sp>
          <p:nvSpPr>
            <p:cNvPr id="126" name="Line 80"/>
            <p:cNvSpPr>
              <a:spLocks noChangeShapeType="1"/>
            </p:cNvSpPr>
            <p:nvPr/>
          </p:nvSpPr>
          <p:spPr bwMode="auto">
            <a:xfrm>
              <a:off x="192" y="2922154"/>
              <a:ext cx="3819" cy="0"/>
            </a:xfrm>
            <a:prstGeom prst="line">
              <a:avLst/>
            </a:prstGeom>
            <a:noFill/>
            <a:ln w="3175">
              <a:solidFill>
                <a:schemeClr val="folHlink"/>
              </a:solidFill>
              <a:round/>
              <a:headEnd/>
              <a:tailEnd/>
            </a:ln>
          </p:spPr>
          <p:txBody>
            <a:bodyPr/>
            <a:lstStyle/>
            <a:p>
              <a:endParaRPr lang="en-US" dirty="0"/>
            </a:p>
          </p:txBody>
        </p:sp>
        <p:sp>
          <p:nvSpPr>
            <p:cNvPr id="127" name="Line 81"/>
            <p:cNvSpPr>
              <a:spLocks noChangeShapeType="1"/>
            </p:cNvSpPr>
            <p:nvPr/>
          </p:nvSpPr>
          <p:spPr bwMode="auto">
            <a:xfrm>
              <a:off x="192" y="2998269"/>
              <a:ext cx="3819" cy="0"/>
            </a:xfrm>
            <a:prstGeom prst="line">
              <a:avLst/>
            </a:prstGeom>
            <a:noFill/>
            <a:ln w="3175">
              <a:solidFill>
                <a:schemeClr val="folHlink"/>
              </a:solidFill>
              <a:round/>
              <a:headEnd/>
              <a:tailEnd/>
            </a:ln>
          </p:spPr>
          <p:txBody>
            <a:bodyPr/>
            <a:lstStyle/>
            <a:p>
              <a:endParaRPr lang="en-US" dirty="0"/>
            </a:p>
          </p:txBody>
        </p:sp>
        <p:sp>
          <p:nvSpPr>
            <p:cNvPr id="128" name="Line 82"/>
            <p:cNvSpPr>
              <a:spLocks noChangeShapeType="1"/>
            </p:cNvSpPr>
            <p:nvPr/>
          </p:nvSpPr>
          <p:spPr bwMode="auto">
            <a:xfrm>
              <a:off x="192" y="3074384"/>
              <a:ext cx="3819" cy="0"/>
            </a:xfrm>
            <a:prstGeom prst="line">
              <a:avLst/>
            </a:prstGeom>
            <a:noFill/>
            <a:ln w="19050">
              <a:solidFill>
                <a:schemeClr val="folHlink"/>
              </a:solidFill>
              <a:round/>
              <a:headEnd/>
              <a:tailEnd/>
            </a:ln>
          </p:spPr>
          <p:txBody>
            <a:bodyPr/>
            <a:lstStyle/>
            <a:p>
              <a:endParaRPr lang="en-US" dirty="0"/>
            </a:p>
          </p:txBody>
        </p:sp>
        <p:sp>
          <p:nvSpPr>
            <p:cNvPr id="129" name="Line 83"/>
            <p:cNvSpPr>
              <a:spLocks noChangeShapeType="1"/>
            </p:cNvSpPr>
            <p:nvPr/>
          </p:nvSpPr>
          <p:spPr bwMode="auto">
            <a:xfrm>
              <a:off x="192" y="3151602"/>
              <a:ext cx="3819" cy="0"/>
            </a:xfrm>
            <a:prstGeom prst="line">
              <a:avLst/>
            </a:prstGeom>
            <a:noFill/>
            <a:ln w="3175">
              <a:solidFill>
                <a:schemeClr val="folHlink"/>
              </a:solidFill>
              <a:round/>
              <a:headEnd/>
              <a:tailEnd/>
            </a:ln>
          </p:spPr>
          <p:txBody>
            <a:bodyPr/>
            <a:lstStyle/>
            <a:p>
              <a:endParaRPr lang="en-US" dirty="0"/>
            </a:p>
          </p:txBody>
        </p:sp>
        <p:sp>
          <p:nvSpPr>
            <p:cNvPr id="130" name="Line 84"/>
            <p:cNvSpPr>
              <a:spLocks noChangeShapeType="1"/>
            </p:cNvSpPr>
            <p:nvPr/>
          </p:nvSpPr>
          <p:spPr bwMode="auto">
            <a:xfrm>
              <a:off x="192" y="3227717"/>
              <a:ext cx="3819" cy="0"/>
            </a:xfrm>
            <a:prstGeom prst="line">
              <a:avLst/>
            </a:prstGeom>
            <a:noFill/>
            <a:ln w="3175">
              <a:solidFill>
                <a:schemeClr val="folHlink"/>
              </a:solidFill>
              <a:round/>
              <a:headEnd/>
              <a:tailEnd/>
            </a:ln>
          </p:spPr>
          <p:txBody>
            <a:bodyPr/>
            <a:lstStyle/>
            <a:p>
              <a:endParaRPr lang="en-US" dirty="0"/>
            </a:p>
          </p:txBody>
        </p:sp>
        <p:sp>
          <p:nvSpPr>
            <p:cNvPr id="131" name="Line 85"/>
            <p:cNvSpPr>
              <a:spLocks noChangeShapeType="1"/>
            </p:cNvSpPr>
            <p:nvPr/>
          </p:nvSpPr>
          <p:spPr bwMode="auto">
            <a:xfrm>
              <a:off x="192" y="3304935"/>
              <a:ext cx="3819" cy="0"/>
            </a:xfrm>
            <a:prstGeom prst="line">
              <a:avLst/>
            </a:prstGeom>
            <a:noFill/>
            <a:ln w="3175">
              <a:solidFill>
                <a:schemeClr val="folHlink"/>
              </a:solidFill>
              <a:round/>
              <a:headEnd/>
              <a:tailEnd/>
            </a:ln>
          </p:spPr>
          <p:txBody>
            <a:bodyPr/>
            <a:lstStyle/>
            <a:p>
              <a:endParaRPr lang="en-US" dirty="0"/>
            </a:p>
          </p:txBody>
        </p:sp>
        <p:sp>
          <p:nvSpPr>
            <p:cNvPr id="132" name="Line 86"/>
            <p:cNvSpPr>
              <a:spLocks noChangeShapeType="1"/>
            </p:cNvSpPr>
            <p:nvPr/>
          </p:nvSpPr>
          <p:spPr bwMode="auto">
            <a:xfrm>
              <a:off x="192" y="3381050"/>
              <a:ext cx="3819" cy="0"/>
            </a:xfrm>
            <a:prstGeom prst="line">
              <a:avLst/>
            </a:prstGeom>
            <a:noFill/>
            <a:ln w="3175">
              <a:solidFill>
                <a:schemeClr val="folHlink"/>
              </a:solidFill>
              <a:round/>
              <a:headEnd/>
              <a:tailEnd/>
            </a:ln>
          </p:spPr>
          <p:txBody>
            <a:bodyPr/>
            <a:lstStyle/>
            <a:p>
              <a:endParaRPr lang="en-US" dirty="0"/>
            </a:p>
          </p:txBody>
        </p:sp>
        <p:sp>
          <p:nvSpPr>
            <p:cNvPr id="133" name="Line 87"/>
            <p:cNvSpPr>
              <a:spLocks noChangeShapeType="1"/>
            </p:cNvSpPr>
            <p:nvPr/>
          </p:nvSpPr>
          <p:spPr bwMode="auto">
            <a:xfrm>
              <a:off x="192" y="3458268"/>
              <a:ext cx="3819" cy="0"/>
            </a:xfrm>
            <a:prstGeom prst="line">
              <a:avLst/>
            </a:prstGeom>
            <a:noFill/>
            <a:ln w="12700">
              <a:solidFill>
                <a:schemeClr val="folHlink"/>
              </a:solidFill>
              <a:round/>
              <a:headEnd/>
              <a:tailEnd/>
            </a:ln>
          </p:spPr>
          <p:txBody>
            <a:bodyPr/>
            <a:lstStyle/>
            <a:p>
              <a:endParaRPr lang="en-US" dirty="0"/>
            </a:p>
          </p:txBody>
        </p:sp>
        <p:sp>
          <p:nvSpPr>
            <p:cNvPr id="134" name="Line 88"/>
            <p:cNvSpPr>
              <a:spLocks noChangeShapeType="1"/>
            </p:cNvSpPr>
            <p:nvPr/>
          </p:nvSpPr>
          <p:spPr bwMode="auto">
            <a:xfrm>
              <a:off x="192" y="3534383"/>
              <a:ext cx="3819" cy="0"/>
            </a:xfrm>
            <a:prstGeom prst="line">
              <a:avLst/>
            </a:prstGeom>
            <a:noFill/>
            <a:ln w="3175">
              <a:solidFill>
                <a:schemeClr val="folHlink"/>
              </a:solidFill>
              <a:round/>
              <a:headEnd/>
              <a:tailEnd/>
            </a:ln>
          </p:spPr>
          <p:txBody>
            <a:bodyPr/>
            <a:lstStyle/>
            <a:p>
              <a:endParaRPr lang="en-US" dirty="0"/>
            </a:p>
          </p:txBody>
        </p:sp>
        <p:sp>
          <p:nvSpPr>
            <p:cNvPr id="135" name="Line 89"/>
            <p:cNvSpPr>
              <a:spLocks noChangeShapeType="1"/>
            </p:cNvSpPr>
            <p:nvPr/>
          </p:nvSpPr>
          <p:spPr bwMode="auto">
            <a:xfrm>
              <a:off x="192" y="3610498"/>
              <a:ext cx="3819" cy="0"/>
            </a:xfrm>
            <a:prstGeom prst="line">
              <a:avLst/>
            </a:prstGeom>
            <a:noFill/>
            <a:ln w="3175">
              <a:solidFill>
                <a:schemeClr val="folHlink"/>
              </a:solidFill>
              <a:round/>
              <a:headEnd/>
              <a:tailEnd/>
            </a:ln>
          </p:spPr>
          <p:txBody>
            <a:bodyPr/>
            <a:lstStyle/>
            <a:p>
              <a:endParaRPr lang="en-US" dirty="0"/>
            </a:p>
          </p:txBody>
        </p:sp>
        <p:sp>
          <p:nvSpPr>
            <p:cNvPr id="136" name="Line 90"/>
            <p:cNvSpPr>
              <a:spLocks noChangeShapeType="1"/>
            </p:cNvSpPr>
            <p:nvPr/>
          </p:nvSpPr>
          <p:spPr bwMode="auto">
            <a:xfrm>
              <a:off x="192" y="3687716"/>
              <a:ext cx="3819" cy="0"/>
            </a:xfrm>
            <a:prstGeom prst="line">
              <a:avLst/>
            </a:prstGeom>
            <a:noFill/>
            <a:ln w="3175">
              <a:solidFill>
                <a:schemeClr val="folHlink"/>
              </a:solidFill>
              <a:round/>
              <a:headEnd/>
              <a:tailEnd/>
            </a:ln>
          </p:spPr>
          <p:txBody>
            <a:bodyPr/>
            <a:lstStyle/>
            <a:p>
              <a:endParaRPr lang="en-US" dirty="0"/>
            </a:p>
          </p:txBody>
        </p:sp>
        <p:sp>
          <p:nvSpPr>
            <p:cNvPr id="137" name="Line 91"/>
            <p:cNvSpPr>
              <a:spLocks noChangeShapeType="1"/>
            </p:cNvSpPr>
            <p:nvPr/>
          </p:nvSpPr>
          <p:spPr bwMode="auto">
            <a:xfrm>
              <a:off x="192" y="3763831"/>
              <a:ext cx="3819" cy="0"/>
            </a:xfrm>
            <a:prstGeom prst="line">
              <a:avLst/>
            </a:prstGeom>
            <a:noFill/>
            <a:ln w="3175">
              <a:solidFill>
                <a:schemeClr val="folHlink"/>
              </a:solidFill>
              <a:round/>
              <a:headEnd/>
              <a:tailEnd/>
            </a:ln>
          </p:spPr>
          <p:txBody>
            <a:bodyPr/>
            <a:lstStyle/>
            <a:p>
              <a:endParaRPr lang="en-US" dirty="0"/>
            </a:p>
          </p:txBody>
        </p:sp>
        <p:sp>
          <p:nvSpPr>
            <p:cNvPr id="138" name="Line 92"/>
            <p:cNvSpPr>
              <a:spLocks noChangeShapeType="1"/>
            </p:cNvSpPr>
            <p:nvPr/>
          </p:nvSpPr>
          <p:spPr bwMode="auto">
            <a:xfrm>
              <a:off x="192" y="3841049"/>
              <a:ext cx="3819" cy="0"/>
            </a:xfrm>
            <a:prstGeom prst="line">
              <a:avLst/>
            </a:prstGeom>
            <a:noFill/>
            <a:ln w="19050">
              <a:solidFill>
                <a:schemeClr val="folHlink"/>
              </a:solidFill>
              <a:round/>
              <a:headEnd/>
              <a:tailEnd/>
            </a:ln>
          </p:spPr>
          <p:txBody>
            <a:bodyPr/>
            <a:lstStyle/>
            <a:p>
              <a:endParaRPr lang="en-US" dirty="0"/>
            </a:p>
          </p:txBody>
        </p:sp>
        <p:sp>
          <p:nvSpPr>
            <p:cNvPr id="139" name="Line 93"/>
            <p:cNvSpPr>
              <a:spLocks noChangeShapeType="1"/>
            </p:cNvSpPr>
            <p:nvPr/>
          </p:nvSpPr>
          <p:spPr bwMode="auto">
            <a:xfrm>
              <a:off x="192" y="3917164"/>
              <a:ext cx="3819" cy="0"/>
            </a:xfrm>
            <a:prstGeom prst="line">
              <a:avLst/>
            </a:prstGeom>
            <a:noFill/>
            <a:ln w="3175">
              <a:solidFill>
                <a:schemeClr val="folHlink"/>
              </a:solidFill>
              <a:round/>
              <a:headEnd/>
              <a:tailEnd/>
            </a:ln>
          </p:spPr>
          <p:txBody>
            <a:bodyPr/>
            <a:lstStyle/>
            <a:p>
              <a:endParaRPr lang="en-US" dirty="0"/>
            </a:p>
          </p:txBody>
        </p:sp>
        <p:sp>
          <p:nvSpPr>
            <p:cNvPr id="140" name="Line 94"/>
            <p:cNvSpPr>
              <a:spLocks noChangeShapeType="1"/>
            </p:cNvSpPr>
            <p:nvPr/>
          </p:nvSpPr>
          <p:spPr bwMode="auto">
            <a:xfrm>
              <a:off x="192" y="3994383"/>
              <a:ext cx="3819" cy="0"/>
            </a:xfrm>
            <a:prstGeom prst="line">
              <a:avLst/>
            </a:prstGeom>
            <a:noFill/>
            <a:ln w="3175">
              <a:solidFill>
                <a:schemeClr val="folHlink"/>
              </a:solidFill>
              <a:round/>
              <a:headEnd/>
              <a:tailEnd/>
            </a:ln>
          </p:spPr>
          <p:txBody>
            <a:bodyPr/>
            <a:lstStyle/>
            <a:p>
              <a:endParaRPr lang="en-US" dirty="0"/>
            </a:p>
          </p:txBody>
        </p:sp>
        <p:sp>
          <p:nvSpPr>
            <p:cNvPr id="141" name="Line 95"/>
            <p:cNvSpPr>
              <a:spLocks noChangeShapeType="1"/>
            </p:cNvSpPr>
            <p:nvPr/>
          </p:nvSpPr>
          <p:spPr bwMode="auto">
            <a:xfrm>
              <a:off x="192" y="4070498"/>
              <a:ext cx="3819" cy="0"/>
            </a:xfrm>
            <a:prstGeom prst="line">
              <a:avLst/>
            </a:prstGeom>
            <a:noFill/>
            <a:ln w="3175">
              <a:solidFill>
                <a:schemeClr val="folHlink"/>
              </a:solidFill>
              <a:round/>
              <a:headEnd/>
              <a:tailEnd/>
            </a:ln>
          </p:spPr>
          <p:txBody>
            <a:bodyPr/>
            <a:lstStyle/>
            <a:p>
              <a:endParaRPr lang="en-US" dirty="0"/>
            </a:p>
          </p:txBody>
        </p:sp>
        <p:sp>
          <p:nvSpPr>
            <p:cNvPr id="142" name="Line 96"/>
            <p:cNvSpPr>
              <a:spLocks noChangeShapeType="1"/>
            </p:cNvSpPr>
            <p:nvPr/>
          </p:nvSpPr>
          <p:spPr bwMode="auto">
            <a:xfrm>
              <a:off x="192" y="4146613"/>
              <a:ext cx="3819" cy="0"/>
            </a:xfrm>
            <a:prstGeom prst="line">
              <a:avLst/>
            </a:prstGeom>
            <a:noFill/>
            <a:ln w="3175">
              <a:solidFill>
                <a:schemeClr val="folHlink"/>
              </a:solidFill>
              <a:round/>
              <a:headEnd/>
              <a:tailEnd/>
            </a:ln>
          </p:spPr>
          <p:txBody>
            <a:bodyPr/>
            <a:lstStyle/>
            <a:p>
              <a:endParaRPr lang="en-US" dirty="0"/>
            </a:p>
          </p:txBody>
        </p:sp>
        <p:sp>
          <p:nvSpPr>
            <p:cNvPr id="143" name="Line 97"/>
            <p:cNvSpPr>
              <a:spLocks noChangeShapeType="1"/>
            </p:cNvSpPr>
            <p:nvPr/>
          </p:nvSpPr>
          <p:spPr bwMode="auto">
            <a:xfrm>
              <a:off x="192" y="4223831"/>
              <a:ext cx="3819" cy="0"/>
            </a:xfrm>
            <a:prstGeom prst="line">
              <a:avLst/>
            </a:prstGeom>
            <a:noFill/>
            <a:ln w="12700">
              <a:solidFill>
                <a:schemeClr val="folHlink"/>
              </a:solidFill>
              <a:round/>
              <a:headEnd/>
              <a:tailEnd/>
            </a:ln>
          </p:spPr>
          <p:txBody>
            <a:bodyPr/>
            <a:lstStyle/>
            <a:p>
              <a:endParaRPr lang="en-US" dirty="0"/>
            </a:p>
          </p:txBody>
        </p:sp>
        <p:sp>
          <p:nvSpPr>
            <p:cNvPr id="144" name="Line 98"/>
            <p:cNvSpPr>
              <a:spLocks noChangeShapeType="1"/>
            </p:cNvSpPr>
            <p:nvPr/>
          </p:nvSpPr>
          <p:spPr bwMode="auto">
            <a:xfrm>
              <a:off x="192" y="4299946"/>
              <a:ext cx="3819" cy="0"/>
            </a:xfrm>
            <a:prstGeom prst="line">
              <a:avLst/>
            </a:prstGeom>
            <a:noFill/>
            <a:ln w="3175">
              <a:solidFill>
                <a:schemeClr val="folHlink"/>
              </a:solidFill>
              <a:round/>
              <a:headEnd/>
              <a:tailEnd/>
            </a:ln>
          </p:spPr>
          <p:txBody>
            <a:bodyPr/>
            <a:lstStyle/>
            <a:p>
              <a:endParaRPr lang="en-US" dirty="0"/>
            </a:p>
          </p:txBody>
        </p:sp>
        <p:sp>
          <p:nvSpPr>
            <p:cNvPr id="145" name="Line 99"/>
            <p:cNvSpPr>
              <a:spLocks noChangeShapeType="1"/>
            </p:cNvSpPr>
            <p:nvPr/>
          </p:nvSpPr>
          <p:spPr bwMode="auto">
            <a:xfrm>
              <a:off x="192" y="4377164"/>
              <a:ext cx="3819" cy="0"/>
            </a:xfrm>
            <a:prstGeom prst="line">
              <a:avLst/>
            </a:prstGeom>
            <a:noFill/>
            <a:ln w="3175">
              <a:solidFill>
                <a:schemeClr val="folHlink"/>
              </a:solidFill>
              <a:round/>
              <a:headEnd/>
              <a:tailEnd/>
            </a:ln>
          </p:spPr>
          <p:txBody>
            <a:bodyPr/>
            <a:lstStyle/>
            <a:p>
              <a:endParaRPr lang="en-US" dirty="0"/>
            </a:p>
          </p:txBody>
        </p:sp>
        <p:sp>
          <p:nvSpPr>
            <p:cNvPr id="146" name="Line 100"/>
            <p:cNvSpPr>
              <a:spLocks noChangeShapeType="1"/>
            </p:cNvSpPr>
            <p:nvPr/>
          </p:nvSpPr>
          <p:spPr bwMode="auto">
            <a:xfrm>
              <a:off x="192" y="4453279"/>
              <a:ext cx="3819" cy="0"/>
            </a:xfrm>
            <a:prstGeom prst="line">
              <a:avLst/>
            </a:prstGeom>
            <a:noFill/>
            <a:ln w="3175">
              <a:solidFill>
                <a:schemeClr val="folHlink"/>
              </a:solidFill>
              <a:round/>
              <a:headEnd/>
              <a:tailEnd/>
            </a:ln>
          </p:spPr>
          <p:txBody>
            <a:bodyPr/>
            <a:lstStyle/>
            <a:p>
              <a:endParaRPr lang="en-US" dirty="0"/>
            </a:p>
          </p:txBody>
        </p:sp>
        <p:sp>
          <p:nvSpPr>
            <p:cNvPr id="147" name="Line 101"/>
            <p:cNvSpPr>
              <a:spLocks noChangeShapeType="1"/>
            </p:cNvSpPr>
            <p:nvPr/>
          </p:nvSpPr>
          <p:spPr bwMode="auto">
            <a:xfrm>
              <a:off x="192" y="4530497"/>
              <a:ext cx="3819" cy="0"/>
            </a:xfrm>
            <a:prstGeom prst="line">
              <a:avLst/>
            </a:prstGeom>
            <a:noFill/>
            <a:ln w="3175">
              <a:solidFill>
                <a:schemeClr val="folHlink"/>
              </a:solidFill>
              <a:round/>
              <a:headEnd/>
              <a:tailEnd/>
            </a:ln>
          </p:spPr>
          <p:txBody>
            <a:bodyPr/>
            <a:lstStyle/>
            <a:p>
              <a:endParaRPr lang="en-US" dirty="0"/>
            </a:p>
          </p:txBody>
        </p:sp>
        <p:sp>
          <p:nvSpPr>
            <p:cNvPr id="148" name="Line 102"/>
            <p:cNvSpPr>
              <a:spLocks noChangeShapeType="1"/>
            </p:cNvSpPr>
            <p:nvPr/>
          </p:nvSpPr>
          <p:spPr bwMode="auto">
            <a:xfrm>
              <a:off x="192" y="777696"/>
              <a:ext cx="3819" cy="0"/>
            </a:xfrm>
            <a:prstGeom prst="line">
              <a:avLst/>
            </a:prstGeom>
            <a:noFill/>
            <a:ln w="19050">
              <a:solidFill>
                <a:schemeClr val="folHlink"/>
              </a:solidFill>
              <a:round/>
              <a:headEnd/>
              <a:tailEnd/>
            </a:ln>
          </p:spPr>
          <p:txBody>
            <a:bodyPr/>
            <a:lstStyle/>
            <a:p>
              <a:endParaRPr lang="en-US" dirty="0"/>
            </a:p>
          </p:txBody>
        </p:sp>
        <p:sp>
          <p:nvSpPr>
            <p:cNvPr id="149" name="Line 103"/>
            <p:cNvSpPr>
              <a:spLocks noChangeShapeType="1"/>
            </p:cNvSpPr>
            <p:nvPr/>
          </p:nvSpPr>
          <p:spPr bwMode="auto">
            <a:xfrm>
              <a:off x="192" y="853811"/>
              <a:ext cx="3819" cy="0"/>
            </a:xfrm>
            <a:prstGeom prst="line">
              <a:avLst/>
            </a:prstGeom>
            <a:noFill/>
            <a:ln w="3175">
              <a:solidFill>
                <a:schemeClr val="folHlink"/>
              </a:solidFill>
              <a:round/>
              <a:headEnd/>
              <a:tailEnd/>
            </a:ln>
          </p:spPr>
          <p:txBody>
            <a:bodyPr/>
            <a:lstStyle/>
            <a:p>
              <a:endParaRPr lang="en-US" dirty="0"/>
            </a:p>
          </p:txBody>
        </p:sp>
        <p:sp>
          <p:nvSpPr>
            <p:cNvPr id="150" name="Line 104"/>
            <p:cNvSpPr>
              <a:spLocks noChangeShapeType="1"/>
            </p:cNvSpPr>
            <p:nvPr/>
          </p:nvSpPr>
          <p:spPr bwMode="auto">
            <a:xfrm>
              <a:off x="192" y="931029"/>
              <a:ext cx="3819" cy="0"/>
            </a:xfrm>
            <a:prstGeom prst="line">
              <a:avLst/>
            </a:prstGeom>
            <a:noFill/>
            <a:ln w="3175">
              <a:solidFill>
                <a:schemeClr val="folHlink"/>
              </a:solidFill>
              <a:round/>
              <a:headEnd/>
              <a:tailEnd/>
            </a:ln>
          </p:spPr>
          <p:txBody>
            <a:bodyPr/>
            <a:lstStyle/>
            <a:p>
              <a:endParaRPr lang="en-US" dirty="0"/>
            </a:p>
          </p:txBody>
        </p:sp>
        <p:sp>
          <p:nvSpPr>
            <p:cNvPr id="151" name="Line 105"/>
            <p:cNvSpPr>
              <a:spLocks noChangeShapeType="1"/>
            </p:cNvSpPr>
            <p:nvPr/>
          </p:nvSpPr>
          <p:spPr bwMode="auto">
            <a:xfrm>
              <a:off x="192" y="1007144"/>
              <a:ext cx="3819" cy="0"/>
            </a:xfrm>
            <a:prstGeom prst="line">
              <a:avLst/>
            </a:prstGeom>
            <a:noFill/>
            <a:ln w="3175">
              <a:solidFill>
                <a:schemeClr val="folHlink"/>
              </a:solidFill>
              <a:round/>
              <a:headEnd/>
              <a:tailEnd/>
            </a:ln>
          </p:spPr>
          <p:txBody>
            <a:bodyPr/>
            <a:lstStyle/>
            <a:p>
              <a:endParaRPr lang="en-US" dirty="0"/>
            </a:p>
          </p:txBody>
        </p:sp>
        <p:sp>
          <p:nvSpPr>
            <p:cNvPr id="152" name="Line 106"/>
            <p:cNvSpPr>
              <a:spLocks noChangeShapeType="1"/>
            </p:cNvSpPr>
            <p:nvPr/>
          </p:nvSpPr>
          <p:spPr bwMode="auto">
            <a:xfrm>
              <a:off x="192" y="1084363"/>
              <a:ext cx="3819" cy="0"/>
            </a:xfrm>
            <a:prstGeom prst="line">
              <a:avLst/>
            </a:prstGeom>
            <a:noFill/>
            <a:ln w="3175">
              <a:solidFill>
                <a:schemeClr val="folHlink"/>
              </a:solidFill>
              <a:round/>
              <a:headEnd/>
              <a:tailEnd/>
            </a:ln>
          </p:spPr>
          <p:txBody>
            <a:bodyPr/>
            <a:lstStyle/>
            <a:p>
              <a:endParaRPr lang="en-US" dirty="0"/>
            </a:p>
          </p:txBody>
        </p:sp>
        <p:sp>
          <p:nvSpPr>
            <p:cNvPr id="153" name="Line 107"/>
            <p:cNvSpPr>
              <a:spLocks noChangeShapeType="1"/>
            </p:cNvSpPr>
            <p:nvPr/>
          </p:nvSpPr>
          <p:spPr bwMode="auto">
            <a:xfrm>
              <a:off x="192" y="1160478"/>
              <a:ext cx="3819" cy="0"/>
            </a:xfrm>
            <a:prstGeom prst="line">
              <a:avLst/>
            </a:prstGeom>
            <a:noFill/>
            <a:ln w="12700">
              <a:solidFill>
                <a:schemeClr val="folHlink"/>
              </a:solidFill>
              <a:round/>
              <a:headEnd/>
              <a:tailEnd/>
            </a:ln>
          </p:spPr>
          <p:txBody>
            <a:bodyPr/>
            <a:lstStyle/>
            <a:p>
              <a:endParaRPr lang="en-US" dirty="0"/>
            </a:p>
          </p:txBody>
        </p:sp>
        <p:sp>
          <p:nvSpPr>
            <p:cNvPr id="154" name="Line 108"/>
            <p:cNvSpPr>
              <a:spLocks noChangeShapeType="1"/>
            </p:cNvSpPr>
            <p:nvPr/>
          </p:nvSpPr>
          <p:spPr bwMode="auto">
            <a:xfrm>
              <a:off x="192" y="1236593"/>
              <a:ext cx="3819" cy="0"/>
            </a:xfrm>
            <a:prstGeom prst="line">
              <a:avLst/>
            </a:prstGeom>
            <a:noFill/>
            <a:ln w="3175">
              <a:solidFill>
                <a:schemeClr val="folHlink"/>
              </a:solidFill>
              <a:round/>
              <a:headEnd/>
              <a:tailEnd/>
            </a:ln>
          </p:spPr>
          <p:txBody>
            <a:bodyPr/>
            <a:lstStyle/>
            <a:p>
              <a:endParaRPr lang="en-US" dirty="0"/>
            </a:p>
          </p:txBody>
        </p:sp>
        <p:sp>
          <p:nvSpPr>
            <p:cNvPr id="155" name="Line 109"/>
            <p:cNvSpPr>
              <a:spLocks noChangeShapeType="1"/>
            </p:cNvSpPr>
            <p:nvPr/>
          </p:nvSpPr>
          <p:spPr bwMode="auto">
            <a:xfrm>
              <a:off x="192" y="1312406"/>
              <a:ext cx="3819" cy="0"/>
            </a:xfrm>
            <a:prstGeom prst="line">
              <a:avLst/>
            </a:prstGeom>
            <a:noFill/>
            <a:ln w="3175">
              <a:solidFill>
                <a:schemeClr val="folHlink"/>
              </a:solidFill>
              <a:round/>
              <a:headEnd/>
              <a:tailEnd/>
            </a:ln>
          </p:spPr>
          <p:txBody>
            <a:bodyPr/>
            <a:lstStyle/>
            <a:p>
              <a:endParaRPr lang="en-US" dirty="0"/>
            </a:p>
          </p:txBody>
        </p:sp>
      </p:grpSp>
      <p:sp>
        <p:nvSpPr>
          <p:cNvPr id="156" name="Line 113"/>
          <p:cNvSpPr>
            <a:spLocks noChangeShapeType="1"/>
          </p:cNvSpPr>
          <p:nvPr/>
        </p:nvSpPr>
        <p:spPr bwMode="auto">
          <a:xfrm>
            <a:off x="2484977" y="3469796"/>
            <a:ext cx="119062" cy="0"/>
          </a:xfrm>
          <a:prstGeom prst="line">
            <a:avLst/>
          </a:prstGeom>
          <a:noFill/>
          <a:ln w="12700">
            <a:solidFill>
              <a:schemeClr val="tx1"/>
            </a:solidFill>
            <a:round/>
            <a:headEnd/>
            <a:tailEnd/>
          </a:ln>
        </p:spPr>
        <p:txBody>
          <a:bodyPr/>
          <a:lstStyle/>
          <a:p>
            <a:endParaRPr lang="en-US" dirty="0"/>
          </a:p>
        </p:txBody>
      </p:sp>
      <p:sp>
        <p:nvSpPr>
          <p:cNvPr id="157" name="Text Box 114"/>
          <p:cNvSpPr txBox="1">
            <a:spLocks noChangeArrowheads="1"/>
          </p:cNvSpPr>
          <p:nvPr/>
        </p:nvSpPr>
        <p:spPr bwMode="auto">
          <a:xfrm>
            <a:off x="596841" y="3608358"/>
            <a:ext cx="1223334" cy="584775"/>
          </a:xfrm>
          <a:prstGeom prst="rect">
            <a:avLst/>
          </a:prstGeom>
          <a:noFill/>
          <a:ln w="12700">
            <a:noFill/>
            <a:miter lim="800000"/>
            <a:headEnd/>
            <a:tailEnd/>
          </a:ln>
        </p:spPr>
        <p:txBody>
          <a:bodyPr wrap="square">
            <a:spAutoFit/>
          </a:bodyPr>
          <a:lstStyle/>
          <a:p>
            <a:pPr eaLnBrk="1" hangingPunct="1"/>
            <a:r>
              <a:rPr lang="en-US" sz="1600" b="1" dirty="0">
                <a:latin typeface="Arial" pitchFamily="34" charset="0"/>
                <a:cs typeface="Arial" pitchFamily="34" charset="0"/>
              </a:rPr>
              <a:t>Maximum </a:t>
            </a:r>
            <a:r>
              <a:rPr lang="en-US" sz="1600" b="1" dirty="0" smtClean="0">
                <a:latin typeface="Arial" pitchFamily="34" charset="0"/>
                <a:cs typeface="Arial" pitchFamily="34" charset="0"/>
              </a:rPr>
              <a:t>preload</a:t>
            </a:r>
            <a:endParaRPr lang="en-US" sz="1600" b="1" baseline="-25000" dirty="0">
              <a:latin typeface="Arial" pitchFamily="34" charset="0"/>
              <a:cs typeface="Arial" pitchFamily="34" charset="0"/>
            </a:endParaRPr>
          </a:p>
        </p:txBody>
      </p:sp>
      <p:sp>
        <p:nvSpPr>
          <p:cNvPr id="158" name="Rectangle 115"/>
          <p:cNvSpPr>
            <a:spLocks noChangeArrowheads="1"/>
          </p:cNvSpPr>
          <p:nvPr/>
        </p:nvSpPr>
        <p:spPr bwMode="auto">
          <a:xfrm>
            <a:off x="1635575" y="4295416"/>
            <a:ext cx="968375" cy="733425"/>
          </a:xfrm>
          <a:prstGeom prst="rect">
            <a:avLst/>
          </a:prstGeom>
          <a:noFill/>
          <a:ln w="9525">
            <a:noFill/>
            <a:miter lim="800000"/>
            <a:headEnd/>
            <a:tailEnd/>
          </a:ln>
        </p:spPr>
        <p:txBody>
          <a:bodyPr lIns="0" tIns="0" rIns="0" bIns="0">
            <a:spAutoFit/>
          </a:bodyPr>
          <a:lstStyle/>
          <a:p>
            <a:pPr algn="ctr" eaLnBrk="1" hangingPunct="1"/>
            <a:r>
              <a:rPr lang="en-US" sz="1600" dirty="0">
                <a:solidFill>
                  <a:srgbClr val="000000"/>
                </a:solidFill>
              </a:rPr>
              <a:t>Bolt Tensile </a:t>
            </a:r>
            <a:r>
              <a:rPr lang="en-US" sz="1600" dirty="0" smtClean="0">
                <a:solidFill>
                  <a:srgbClr val="000000"/>
                </a:solidFill>
              </a:rPr>
              <a:t>Load</a:t>
            </a:r>
            <a:endParaRPr lang="en-US" sz="1600" i="1" baseline="-25000" dirty="0">
              <a:solidFill>
                <a:srgbClr val="000000"/>
              </a:solidFill>
            </a:endParaRPr>
          </a:p>
        </p:txBody>
      </p:sp>
      <p:sp>
        <p:nvSpPr>
          <p:cNvPr id="159" name="Rectangle 116"/>
          <p:cNvSpPr>
            <a:spLocks noChangeArrowheads="1"/>
          </p:cNvSpPr>
          <p:nvPr/>
        </p:nvSpPr>
        <p:spPr bwMode="auto">
          <a:xfrm>
            <a:off x="2993366" y="5841521"/>
            <a:ext cx="2191109" cy="246221"/>
          </a:xfrm>
          <a:prstGeom prst="rect">
            <a:avLst/>
          </a:prstGeom>
          <a:noFill/>
          <a:ln w="9525">
            <a:noFill/>
            <a:miter lim="800000"/>
            <a:headEnd/>
            <a:tailEnd/>
          </a:ln>
        </p:spPr>
        <p:txBody>
          <a:bodyPr wrap="square" lIns="0" tIns="0" rIns="0" bIns="0">
            <a:spAutoFit/>
          </a:bodyPr>
          <a:lstStyle/>
          <a:p>
            <a:pPr eaLnBrk="1" hangingPunct="1"/>
            <a:r>
              <a:rPr lang="en-US" sz="1600" dirty="0">
                <a:solidFill>
                  <a:srgbClr val="000000"/>
                </a:solidFill>
              </a:rPr>
              <a:t>Applied Tensile </a:t>
            </a:r>
            <a:r>
              <a:rPr lang="en-US" sz="1600" dirty="0" smtClean="0">
                <a:solidFill>
                  <a:srgbClr val="000000"/>
                </a:solidFill>
              </a:rPr>
              <a:t>Load</a:t>
            </a:r>
            <a:endParaRPr lang="en-US" sz="1600" dirty="0"/>
          </a:p>
        </p:txBody>
      </p:sp>
      <p:sp>
        <p:nvSpPr>
          <p:cNvPr id="160" name="Line 139"/>
          <p:cNvSpPr>
            <a:spLocks noChangeShapeType="1"/>
          </p:cNvSpPr>
          <p:nvPr/>
        </p:nvSpPr>
        <p:spPr bwMode="auto">
          <a:xfrm flipV="1">
            <a:off x="2613564" y="2252147"/>
            <a:ext cx="3525036" cy="3514761"/>
          </a:xfrm>
          <a:prstGeom prst="line">
            <a:avLst/>
          </a:prstGeom>
          <a:noFill/>
          <a:ln w="19050">
            <a:solidFill>
              <a:schemeClr val="tx1"/>
            </a:solidFill>
            <a:prstDash val="dash"/>
            <a:round/>
            <a:headEnd/>
            <a:tailEnd/>
          </a:ln>
        </p:spPr>
        <p:txBody>
          <a:bodyPr/>
          <a:lstStyle/>
          <a:p>
            <a:endParaRPr lang="en-US" dirty="0"/>
          </a:p>
        </p:txBody>
      </p:sp>
      <p:sp>
        <p:nvSpPr>
          <p:cNvPr id="161" name="Line 140"/>
          <p:cNvSpPr>
            <a:spLocks noChangeShapeType="1"/>
          </p:cNvSpPr>
          <p:nvPr/>
        </p:nvSpPr>
        <p:spPr bwMode="auto">
          <a:xfrm flipV="1">
            <a:off x="2608802" y="2903059"/>
            <a:ext cx="2865437" cy="566737"/>
          </a:xfrm>
          <a:prstGeom prst="line">
            <a:avLst/>
          </a:prstGeom>
          <a:noFill/>
          <a:ln w="28575">
            <a:solidFill>
              <a:schemeClr val="tx1"/>
            </a:solidFill>
            <a:round/>
            <a:headEnd type="none" w="med" len="med"/>
            <a:tailEnd type="arrow" w="med" len="med"/>
          </a:ln>
        </p:spPr>
        <p:txBody>
          <a:bodyPr/>
          <a:lstStyle/>
          <a:p>
            <a:endParaRPr lang="en-US" dirty="0"/>
          </a:p>
        </p:txBody>
      </p:sp>
      <p:sp>
        <p:nvSpPr>
          <p:cNvPr id="162" name="Line 148"/>
          <p:cNvSpPr>
            <a:spLocks noChangeShapeType="1"/>
          </p:cNvSpPr>
          <p:nvPr/>
        </p:nvSpPr>
        <p:spPr bwMode="auto">
          <a:xfrm>
            <a:off x="3793077" y="3944459"/>
            <a:ext cx="406400" cy="239712"/>
          </a:xfrm>
          <a:prstGeom prst="line">
            <a:avLst/>
          </a:prstGeom>
          <a:noFill/>
          <a:ln w="19050">
            <a:solidFill>
              <a:schemeClr val="tx1"/>
            </a:solidFill>
            <a:round/>
            <a:headEnd/>
            <a:tailEnd type="triangle" w="med" len="med"/>
          </a:ln>
        </p:spPr>
        <p:txBody>
          <a:bodyPr/>
          <a:lstStyle/>
          <a:p>
            <a:endParaRPr lang="en-US" dirty="0"/>
          </a:p>
        </p:txBody>
      </p:sp>
      <p:sp>
        <p:nvSpPr>
          <p:cNvPr id="165" name="Line 132"/>
          <p:cNvSpPr>
            <a:spLocks noChangeShapeType="1"/>
          </p:cNvSpPr>
          <p:nvPr/>
        </p:nvSpPr>
        <p:spPr bwMode="auto">
          <a:xfrm flipV="1">
            <a:off x="4915439" y="5909784"/>
            <a:ext cx="500063" cy="465137"/>
          </a:xfrm>
          <a:prstGeom prst="line">
            <a:avLst/>
          </a:prstGeom>
          <a:noFill/>
          <a:ln w="19050">
            <a:solidFill>
              <a:srgbClr val="008000"/>
            </a:solidFill>
            <a:round/>
            <a:headEnd/>
            <a:tailEnd type="triangle" w="med" len="med"/>
          </a:ln>
        </p:spPr>
        <p:txBody>
          <a:bodyPr/>
          <a:lstStyle/>
          <a:p>
            <a:endParaRPr lang="en-US" dirty="0"/>
          </a:p>
        </p:txBody>
      </p:sp>
      <p:sp>
        <p:nvSpPr>
          <p:cNvPr id="166" name="Text Box 133"/>
          <p:cNvSpPr txBox="1">
            <a:spLocks noChangeArrowheads="1"/>
          </p:cNvSpPr>
          <p:nvPr/>
        </p:nvSpPr>
        <p:spPr bwMode="auto">
          <a:xfrm>
            <a:off x="2889849" y="6252565"/>
            <a:ext cx="2034607" cy="338554"/>
          </a:xfrm>
          <a:prstGeom prst="rect">
            <a:avLst/>
          </a:prstGeom>
          <a:solidFill>
            <a:srgbClr val="CCFFCC"/>
          </a:solidFill>
          <a:ln w="19050">
            <a:solidFill>
              <a:srgbClr val="008000"/>
            </a:solidFill>
            <a:miter lim="800000"/>
            <a:headEnd/>
            <a:tailEnd/>
          </a:ln>
        </p:spPr>
        <p:txBody>
          <a:bodyPr wrap="square">
            <a:spAutoFit/>
          </a:bodyPr>
          <a:lstStyle/>
          <a:p>
            <a:pPr algn="ctr" eaLnBrk="1" hangingPunct="1"/>
            <a:r>
              <a:rPr lang="en-US" sz="1600" b="1" dirty="0">
                <a:cs typeface="Arial" charset="0"/>
              </a:rPr>
              <a:t>Separation </a:t>
            </a:r>
            <a:r>
              <a:rPr lang="en-US" sz="1600" b="1" dirty="0" smtClean="0">
                <a:cs typeface="Arial" charset="0"/>
              </a:rPr>
              <a:t>load</a:t>
            </a:r>
            <a:endParaRPr lang="en-US" sz="1600" baseline="-25000" dirty="0">
              <a:cs typeface="Arial" charset="0"/>
            </a:endParaRPr>
          </a:p>
        </p:txBody>
      </p:sp>
      <p:cxnSp>
        <p:nvCxnSpPr>
          <p:cNvPr id="167" name="Straight Connector 166"/>
          <p:cNvCxnSpPr/>
          <p:nvPr/>
        </p:nvCxnSpPr>
        <p:spPr>
          <a:xfrm>
            <a:off x="1699404" y="2718130"/>
            <a:ext cx="4822160" cy="0"/>
          </a:xfrm>
          <a:prstGeom prst="line">
            <a:avLst/>
          </a:prstGeom>
          <a:ln w="28575">
            <a:solidFill>
              <a:srgbClr val="FF0000"/>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68" name="Straight Connector 135"/>
          <p:cNvCxnSpPr>
            <a:cxnSpLocks noChangeShapeType="1"/>
          </p:cNvCxnSpPr>
          <p:nvPr/>
        </p:nvCxnSpPr>
        <p:spPr bwMode="auto">
          <a:xfrm rot="5400000">
            <a:off x="4106608" y="4289740"/>
            <a:ext cx="3152775" cy="4763"/>
          </a:xfrm>
          <a:prstGeom prst="line">
            <a:avLst/>
          </a:prstGeom>
          <a:noFill/>
          <a:ln w="28575" algn="ctr">
            <a:solidFill>
              <a:srgbClr val="0000FF"/>
            </a:solidFill>
            <a:round/>
            <a:headEnd type="none" w="med" len="med"/>
            <a:tailEnd type="arrow" w="med" len="med"/>
          </a:ln>
        </p:spPr>
      </p:cxnSp>
      <p:sp>
        <p:nvSpPr>
          <p:cNvPr id="169" name="Text Box 114"/>
          <p:cNvSpPr txBox="1">
            <a:spLocks noChangeArrowheads="1"/>
          </p:cNvSpPr>
          <p:nvPr/>
        </p:nvSpPr>
        <p:spPr bwMode="auto">
          <a:xfrm>
            <a:off x="336430" y="2260871"/>
            <a:ext cx="2087591" cy="584775"/>
          </a:xfrm>
          <a:prstGeom prst="rect">
            <a:avLst/>
          </a:prstGeom>
          <a:noFill/>
          <a:ln w="12700">
            <a:noFill/>
            <a:miter lim="800000"/>
            <a:headEnd/>
            <a:tailEnd/>
          </a:ln>
        </p:spPr>
        <p:txBody>
          <a:bodyPr wrap="square">
            <a:spAutoFit/>
          </a:bodyPr>
          <a:lstStyle/>
          <a:p>
            <a:pPr eaLnBrk="1" hangingPunct="1"/>
            <a:r>
              <a:rPr lang="en-US" sz="1600" b="1" dirty="0">
                <a:solidFill>
                  <a:srgbClr val="FF0000"/>
                </a:solidFill>
                <a:latin typeface="Arial" pitchFamily="34" charset="0"/>
                <a:cs typeface="Arial" pitchFamily="34" charset="0"/>
              </a:rPr>
              <a:t>Allowable ultimate </a:t>
            </a:r>
            <a:r>
              <a:rPr lang="en-US" sz="1600" b="1" dirty="0" smtClean="0">
                <a:solidFill>
                  <a:srgbClr val="FF0000"/>
                </a:solidFill>
                <a:latin typeface="Arial" pitchFamily="34" charset="0"/>
                <a:cs typeface="Arial" pitchFamily="34" charset="0"/>
              </a:rPr>
              <a:t>load, </a:t>
            </a:r>
            <a:r>
              <a:rPr lang="en-US" sz="1600" b="1" i="1" dirty="0" smtClean="0">
                <a:solidFill>
                  <a:srgbClr val="FF0000"/>
                </a:solidFill>
                <a:latin typeface="Arial" pitchFamily="34" charset="0"/>
                <a:cs typeface="Arial" pitchFamily="34" charset="0"/>
              </a:rPr>
              <a:t>P</a:t>
            </a:r>
            <a:r>
              <a:rPr lang="en-US" sz="1600" b="1" i="1" baseline="-25000" dirty="0" smtClean="0">
                <a:solidFill>
                  <a:srgbClr val="FF0000"/>
                </a:solidFill>
                <a:latin typeface="Arial" pitchFamily="34" charset="0"/>
                <a:cs typeface="Arial" pitchFamily="34" charset="0"/>
              </a:rPr>
              <a:t>tu-</a:t>
            </a:r>
            <a:r>
              <a:rPr lang="en-US" sz="1600" b="1" baseline="-25000" dirty="0" smtClean="0">
                <a:solidFill>
                  <a:srgbClr val="FF0000"/>
                </a:solidFill>
                <a:latin typeface="Arial" pitchFamily="34" charset="0"/>
                <a:cs typeface="Arial" pitchFamily="34" charset="0"/>
              </a:rPr>
              <a:t>allow</a:t>
            </a:r>
            <a:endParaRPr lang="en-US" sz="1600" b="1" baseline="-25000" dirty="0">
              <a:solidFill>
                <a:srgbClr val="FF0000"/>
              </a:solidFill>
              <a:latin typeface="Arial" pitchFamily="34" charset="0"/>
              <a:cs typeface="Arial" pitchFamily="34" charset="0"/>
            </a:endParaRPr>
          </a:p>
        </p:txBody>
      </p:sp>
      <p:sp>
        <p:nvSpPr>
          <p:cNvPr id="171" name="Line 136"/>
          <p:cNvSpPr>
            <a:spLocks noChangeShapeType="1"/>
          </p:cNvSpPr>
          <p:nvPr/>
        </p:nvSpPr>
        <p:spPr bwMode="auto">
          <a:xfrm>
            <a:off x="5400136" y="2415397"/>
            <a:ext cx="67753" cy="478137"/>
          </a:xfrm>
          <a:prstGeom prst="line">
            <a:avLst/>
          </a:prstGeom>
          <a:noFill/>
          <a:ln w="19050">
            <a:solidFill>
              <a:schemeClr val="tx1"/>
            </a:solidFill>
            <a:round/>
            <a:headEnd/>
            <a:tailEnd type="triangle" w="med" len="med"/>
          </a:ln>
        </p:spPr>
        <p:txBody>
          <a:bodyPr/>
          <a:lstStyle/>
          <a:p>
            <a:endParaRPr lang="en-US" dirty="0"/>
          </a:p>
        </p:txBody>
      </p:sp>
      <p:sp>
        <p:nvSpPr>
          <p:cNvPr id="172" name="Line 136"/>
          <p:cNvSpPr>
            <a:spLocks noChangeShapeType="1"/>
          </p:cNvSpPr>
          <p:nvPr/>
        </p:nvSpPr>
        <p:spPr bwMode="auto">
          <a:xfrm flipH="1">
            <a:off x="5707601" y="2398144"/>
            <a:ext cx="779462" cy="276315"/>
          </a:xfrm>
          <a:prstGeom prst="line">
            <a:avLst/>
          </a:prstGeom>
          <a:noFill/>
          <a:ln w="19050">
            <a:solidFill>
              <a:schemeClr val="tx1"/>
            </a:solidFill>
            <a:round/>
            <a:headEnd/>
            <a:tailEnd type="triangle" w="med" len="med"/>
          </a:ln>
        </p:spPr>
        <p:txBody>
          <a:bodyPr/>
          <a:lstStyle/>
          <a:p>
            <a:endParaRPr lang="en-US" dirty="0"/>
          </a:p>
        </p:txBody>
      </p:sp>
      <p:sp>
        <p:nvSpPr>
          <p:cNvPr id="174" name="Text Box 147"/>
          <p:cNvSpPr txBox="1">
            <a:spLocks noChangeArrowheads="1"/>
          </p:cNvSpPr>
          <p:nvPr/>
        </p:nvSpPr>
        <p:spPr bwMode="auto">
          <a:xfrm>
            <a:off x="2880474" y="3650982"/>
            <a:ext cx="1074333" cy="338554"/>
          </a:xfrm>
          <a:prstGeom prst="rect">
            <a:avLst/>
          </a:prstGeom>
          <a:solidFill>
            <a:schemeClr val="bg1"/>
          </a:solidFill>
          <a:ln w="9525">
            <a:solidFill>
              <a:schemeClr val="tx1"/>
            </a:solidFill>
            <a:miter lim="800000"/>
            <a:headEnd/>
            <a:tailEnd/>
          </a:ln>
        </p:spPr>
        <p:txBody>
          <a:bodyPr wrap="none">
            <a:spAutoFit/>
          </a:bodyPr>
          <a:lstStyle/>
          <a:p>
            <a:pPr eaLnBrk="1" hangingPunct="1"/>
            <a:r>
              <a:rPr lang="en-US" sz="1600" b="1" dirty="0" smtClean="0">
                <a:latin typeface="Arial" pitchFamily="34" charset="0"/>
                <a:cs typeface="Arial" pitchFamily="34" charset="0"/>
              </a:rPr>
              <a:t>45</a:t>
            </a:r>
            <a:r>
              <a:rPr lang="en-US" sz="1600" b="1" dirty="0" smtClean="0">
                <a:latin typeface="Arial"/>
                <a:cs typeface="Arial"/>
              </a:rPr>
              <a:t>˚</a:t>
            </a:r>
            <a:r>
              <a:rPr lang="en-US" sz="1600" b="1" dirty="0" smtClean="0">
                <a:latin typeface="Arial" pitchFamily="34" charset="0"/>
                <a:cs typeface="Arial" pitchFamily="34" charset="0"/>
              </a:rPr>
              <a:t> slope</a:t>
            </a:r>
            <a:endParaRPr lang="en-US" sz="1600" b="1" i="1" dirty="0">
              <a:latin typeface="Arial" pitchFamily="34" charset="0"/>
              <a:cs typeface="Arial" pitchFamily="34" charset="0"/>
            </a:endParaRPr>
          </a:p>
        </p:txBody>
      </p:sp>
      <p:sp>
        <p:nvSpPr>
          <p:cNvPr id="175" name="Text Box 135"/>
          <p:cNvSpPr txBox="1">
            <a:spLocks noChangeArrowheads="1"/>
          </p:cNvSpPr>
          <p:nvPr/>
        </p:nvSpPr>
        <p:spPr bwMode="auto">
          <a:xfrm>
            <a:off x="6477509" y="2175893"/>
            <a:ext cx="970137" cy="338554"/>
          </a:xfrm>
          <a:prstGeom prst="rect">
            <a:avLst/>
          </a:prstGeom>
          <a:solidFill>
            <a:schemeClr val="bg1"/>
          </a:solidFill>
          <a:ln w="9525">
            <a:solidFill>
              <a:schemeClr val="tx1"/>
            </a:solidFill>
            <a:miter lim="800000"/>
            <a:headEnd/>
            <a:tailEnd/>
          </a:ln>
        </p:spPr>
        <p:txBody>
          <a:bodyPr wrap="none">
            <a:spAutoFit/>
          </a:bodyPr>
          <a:lstStyle/>
          <a:p>
            <a:pPr eaLnBrk="1" hangingPunct="1"/>
            <a:r>
              <a:rPr lang="en-US" sz="1600" b="1" dirty="0">
                <a:latin typeface="Arial" pitchFamily="34" charset="0"/>
                <a:cs typeface="Arial" pitchFamily="34" charset="0"/>
              </a:rPr>
              <a:t>Rupture</a:t>
            </a:r>
          </a:p>
        </p:txBody>
      </p:sp>
      <p:cxnSp>
        <p:nvCxnSpPr>
          <p:cNvPr id="176" name="Straight Connector 135"/>
          <p:cNvCxnSpPr>
            <a:cxnSpLocks noChangeShapeType="1"/>
          </p:cNvCxnSpPr>
          <p:nvPr/>
        </p:nvCxnSpPr>
        <p:spPr bwMode="auto">
          <a:xfrm rot="5400000">
            <a:off x="3993895" y="4384990"/>
            <a:ext cx="2963863" cy="3175"/>
          </a:xfrm>
          <a:prstGeom prst="line">
            <a:avLst/>
          </a:prstGeom>
          <a:noFill/>
          <a:ln w="28575" algn="ctr">
            <a:solidFill>
              <a:srgbClr val="006600"/>
            </a:solidFill>
            <a:round/>
            <a:headEnd type="none" w="med" len="med"/>
            <a:tailEnd type="arrow" w="med" len="med"/>
          </a:ln>
        </p:spPr>
      </p:cxnSp>
      <p:sp>
        <p:nvSpPr>
          <p:cNvPr id="177" name="Text Box 139"/>
          <p:cNvSpPr txBox="1">
            <a:spLocks noChangeArrowheads="1"/>
          </p:cNvSpPr>
          <p:nvPr/>
        </p:nvSpPr>
        <p:spPr bwMode="auto">
          <a:xfrm>
            <a:off x="5389683" y="6128859"/>
            <a:ext cx="2719147" cy="584775"/>
          </a:xfrm>
          <a:prstGeom prst="rect">
            <a:avLst/>
          </a:prstGeom>
          <a:solidFill>
            <a:srgbClr val="C2FAFE"/>
          </a:solidFill>
          <a:ln w="19050">
            <a:solidFill>
              <a:srgbClr val="0000FF"/>
            </a:solidFill>
            <a:miter lim="800000"/>
            <a:headEnd/>
            <a:tailEnd/>
          </a:ln>
        </p:spPr>
        <p:txBody>
          <a:bodyPr wrap="square">
            <a:spAutoFit/>
          </a:bodyPr>
          <a:lstStyle/>
          <a:p>
            <a:pPr algn="ctr" eaLnBrk="1" hangingPunct="1"/>
            <a:r>
              <a:rPr lang="en-US" sz="1600" b="1" dirty="0" smtClean="0">
                <a:cs typeface="Arial" charset="0"/>
              </a:rPr>
              <a:t>Allowable applied ultimate load</a:t>
            </a:r>
            <a:r>
              <a:rPr lang="en-US" sz="1600" b="1" i="1" dirty="0" smtClean="0">
                <a:cs typeface="Arial" charset="0"/>
              </a:rPr>
              <a:t> = </a:t>
            </a:r>
            <a:r>
              <a:rPr lang="en-US" sz="1600" b="1" i="1" dirty="0" smtClean="0">
                <a:latin typeface="Arial" pitchFamily="34" charset="0"/>
                <a:cs typeface="Arial" pitchFamily="34" charset="0"/>
              </a:rPr>
              <a:t>P</a:t>
            </a:r>
            <a:r>
              <a:rPr lang="en-US" sz="1600" b="1" i="1" baseline="-25000" dirty="0" smtClean="0">
                <a:latin typeface="Arial" pitchFamily="34" charset="0"/>
                <a:cs typeface="Arial" pitchFamily="34" charset="0"/>
              </a:rPr>
              <a:t>tu-</a:t>
            </a:r>
            <a:r>
              <a:rPr lang="en-US" sz="1600" b="1" baseline="-25000" dirty="0" smtClean="0">
                <a:latin typeface="Arial" pitchFamily="34" charset="0"/>
                <a:cs typeface="Arial" pitchFamily="34" charset="0"/>
              </a:rPr>
              <a:t>allow</a:t>
            </a:r>
            <a:r>
              <a:rPr lang="en-US" sz="1600" b="1" i="1" dirty="0" smtClean="0">
                <a:cs typeface="Arial" charset="0"/>
              </a:rPr>
              <a:t> </a:t>
            </a:r>
            <a:endParaRPr lang="en-US" sz="1600" b="1" baseline="-25000" dirty="0">
              <a:cs typeface="Arial" charset="0"/>
            </a:endParaRPr>
          </a:p>
        </p:txBody>
      </p:sp>
      <p:sp>
        <p:nvSpPr>
          <p:cNvPr id="178" name="Line 132"/>
          <p:cNvSpPr>
            <a:spLocks noChangeShapeType="1"/>
          </p:cNvSpPr>
          <p:nvPr/>
        </p:nvSpPr>
        <p:spPr bwMode="auto">
          <a:xfrm flipH="1" flipV="1">
            <a:off x="5698077" y="5895496"/>
            <a:ext cx="174625" cy="222250"/>
          </a:xfrm>
          <a:prstGeom prst="line">
            <a:avLst/>
          </a:prstGeom>
          <a:noFill/>
          <a:ln w="19050">
            <a:solidFill>
              <a:srgbClr val="0000FF"/>
            </a:solidFill>
            <a:round/>
            <a:headEnd/>
            <a:tailEnd type="triangle" w="med" len="med"/>
          </a:ln>
        </p:spPr>
        <p:txBody>
          <a:bodyPr/>
          <a:lstStyle/>
          <a:p>
            <a:endParaRPr lang="en-US" dirty="0"/>
          </a:p>
        </p:txBody>
      </p:sp>
      <p:cxnSp>
        <p:nvCxnSpPr>
          <p:cNvPr id="179" name="Straight Arrow Connector 178"/>
          <p:cNvCxnSpPr/>
          <p:nvPr/>
        </p:nvCxnSpPr>
        <p:spPr>
          <a:xfrm flipV="1">
            <a:off x="1699404" y="3480910"/>
            <a:ext cx="772873" cy="245702"/>
          </a:xfrm>
          <a:prstGeom prst="straightConnector1">
            <a:avLst/>
          </a:prstGeom>
          <a:ln>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80" name="Line 111"/>
          <p:cNvSpPr>
            <a:spLocks noChangeShapeType="1"/>
          </p:cNvSpPr>
          <p:nvPr/>
        </p:nvSpPr>
        <p:spPr bwMode="auto">
          <a:xfrm flipV="1">
            <a:off x="5474238" y="2718130"/>
            <a:ext cx="196057" cy="188104"/>
          </a:xfrm>
          <a:prstGeom prst="line">
            <a:avLst/>
          </a:prstGeom>
          <a:noFill/>
          <a:ln w="28575">
            <a:solidFill>
              <a:schemeClr val="tx1"/>
            </a:solidFill>
            <a:round/>
            <a:headEnd type="none" w="med" len="med"/>
            <a:tailEnd type="arrow" w="med" len="med"/>
          </a:ln>
        </p:spPr>
        <p:txBody>
          <a:bodyPr/>
          <a:lstStyle/>
          <a:p>
            <a:endParaRPr lang="en-US" dirty="0"/>
          </a:p>
        </p:txBody>
      </p:sp>
      <p:cxnSp>
        <p:nvCxnSpPr>
          <p:cNvPr id="182" name="Straight Connector 181"/>
          <p:cNvCxnSpPr/>
          <p:nvPr/>
        </p:nvCxnSpPr>
        <p:spPr bwMode="auto">
          <a:xfrm flipH="1">
            <a:off x="2500852" y="3031646"/>
            <a:ext cx="2348721" cy="0"/>
          </a:xfrm>
          <a:prstGeom prst="line">
            <a:avLst/>
          </a:prstGeom>
          <a:solidFill>
            <a:schemeClr val="bg1"/>
          </a:solidFill>
          <a:ln w="28575" cap="flat" cmpd="sng" algn="ctr">
            <a:solidFill>
              <a:srgbClr val="7030A0"/>
            </a:solidFill>
            <a:prstDash val="solid"/>
            <a:round/>
            <a:headEnd type="none" w="med" len="med"/>
            <a:tailEnd type="arrow" w="med" len="med"/>
          </a:ln>
          <a:effectLst/>
        </p:spPr>
      </p:cxnSp>
      <p:cxnSp>
        <p:nvCxnSpPr>
          <p:cNvPr id="183" name="Straight Connector 135"/>
          <p:cNvCxnSpPr>
            <a:cxnSpLocks noChangeShapeType="1"/>
          </p:cNvCxnSpPr>
          <p:nvPr/>
        </p:nvCxnSpPr>
        <p:spPr bwMode="auto">
          <a:xfrm flipH="1">
            <a:off x="4839240" y="3031649"/>
            <a:ext cx="10333" cy="2805111"/>
          </a:xfrm>
          <a:prstGeom prst="line">
            <a:avLst/>
          </a:prstGeom>
          <a:noFill/>
          <a:ln w="28575" algn="ctr">
            <a:solidFill>
              <a:srgbClr val="7030A0"/>
            </a:solidFill>
            <a:round/>
            <a:headEnd type="arrow" w="med" len="med"/>
            <a:tailEnd type="none" w="med" len="med"/>
          </a:ln>
        </p:spPr>
      </p:cxnSp>
      <p:sp>
        <p:nvSpPr>
          <p:cNvPr id="184" name="TextBox 183"/>
          <p:cNvSpPr txBox="1"/>
          <p:nvPr/>
        </p:nvSpPr>
        <p:spPr>
          <a:xfrm>
            <a:off x="2510287" y="5167223"/>
            <a:ext cx="2040943" cy="338554"/>
          </a:xfrm>
          <a:prstGeom prst="rect">
            <a:avLst/>
          </a:prstGeom>
          <a:solidFill>
            <a:schemeClr val="bg1"/>
          </a:solidFill>
          <a:ln w="12700">
            <a:solidFill>
              <a:srgbClr val="7030A0"/>
            </a:solidFill>
          </a:ln>
        </p:spPr>
        <p:txBody>
          <a:bodyPr wrap="none" rtlCol="0">
            <a:spAutoFit/>
          </a:bodyPr>
          <a:lstStyle/>
          <a:p>
            <a:r>
              <a:rPr lang="en-US" sz="1600" dirty="0" smtClean="0">
                <a:solidFill>
                  <a:srgbClr val="7030A0"/>
                </a:solidFill>
              </a:rPr>
              <a:t>Ultimate design load</a:t>
            </a:r>
            <a:endParaRPr lang="en-US" sz="1600" i="1" baseline="-25000" dirty="0">
              <a:solidFill>
                <a:srgbClr val="7030A0"/>
              </a:solidFill>
            </a:endParaRPr>
          </a:p>
        </p:txBody>
      </p:sp>
      <p:cxnSp>
        <p:nvCxnSpPr>
          <p:cNvPr id="185" name="Straight Arrow Connector 184"/>
          <p:cNvCxnSpPr/>
          <p:nvPr/>
        </p:nvCxnSpPr>
        <p:spPr>
          <a:xfrm>
            <a:off x="4546121" y="5311686"/>
            <a:ext cx="285121" cy="1588"/>
          </a:xfrm>
          <a:prstGeom prst="straightConnector1">
            <a:avLst/>
          </a:prstGeom>
          <a:ln w="28575">
            <a:solidFill>
              <a:srgbClr val="7030A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86" name="TextBox 185"/>
          <p:cNvSpPr txBox="1"/>
          <p:nvPr/>
        </p:nvSpPr>
        <p:spPr>
          <a:xfrm>
            <a:off x="490088" y="2869721"/>
            <a:ext cx="2071957" cy="584775"/>
          </a:xfrm>
          <a:prstGeom prst="rect">
            <a:avLst/>
          </a:prstGeom>
          <a:noFill/>
        </p:spPr>
        <p:txBody>
          <a:bodyPr wrap="square" rtlCol="0">
            <a:spAutoFit/>
          </a:bodyPr>
          <a:lstStyle/>
          <a:p>
            <a:r>
              <a:rPr lang="en-US" sz="1600" dirty="0" smtClean="0">
                <a:solidFill>
                  <a:srgbClr val="7030A0"/>
                </a:solidFill>
              </a:rPr>
              <a:t>Bolt load at ultimate design load</a:t>
            </a:r>
            <a:endParaRPr lang="en-US" sz="1600" baseline="-25000" dirty="0">
              <a:solidFill>
                <a:srgbClr val="7030A0"/>
              </a:solidFill>
            </a:endParaRPr>
          </a:p>
        </p:txBody>
      </p:sp>
      <p:grpSp>
        <p:nvGrpSpPr>
          <p:cNvPr id="164" name="Group 163"/>
          <p:cNvGrpSpPr/>
          <p:nvPr/>
        </p:nvGrpSpPr>
        <p:grpSpPr>
          <a:xfrm>
            <a:off x="4849573" y="3123661"/>
            <a:ext cx="3466292" cy="1077218"/>
            <a:chOff x="4849573" y="3123661"/>
            <a:chExt cx="3466292" cy="1077218"/>
          </a:xfrm>
        </p:grpSpPr>
        <p:cxnSp>
          <p:nvCxnSpPr>
            <p:cNvPr id="187" name="Straight Connector 186"/>
            <p:cNvCxnSpPr/>
            <p:nvPr/>
          </p:nvCxnSpPr>
          <p:spPr bwMode="auto">
            <a:xfrm>
              <a:off x="5670295" y="3786996"/>
              <a:ext cx="523471" cy="0"/>
            </a:xfrm>
            <a:prstGeom prst="line">
              <a:avLst/>
            </a:prstGeom>
            <a:solidFill>
              <a:schemeClr val="bg1"/>
            </a:solidFill>
            <a:ln w="28575" cap="flat" cmpd="sng" algn="ctr">
              <a:solidFill>
                <a:schemeClr val="tx1"/>
              </a:solidFill>
              <a:prstDash val="solid"/>
              <a:round/>
              <a:headEnd type="none" w="med" len="med"/>
              <a:tailEnd type="none" w="med" len="med"/>
            </a:ln>
            <a:effectLst/>
          </p:spPr>
        </p:cxnSp>
        <p:cxnSp>
          <p:nvCxnSpPr>
            <p:cNvPr id="188" name="Straight Connector 187"/>
            <p:cNvCxnSpPr/>
            <p:nvPr/>
          </p:nvCxnSpPr>
          <p:spPr bwMode="auto">
            <a:xfrm>
              <a:off x="4849573" y="3786996"/>
              <a:ext cx="825485" cy="0"/>
            </a:xfrm>
            <a:prstGeom prst="line">
              <a:avLst/>
            </a:prstGeom>
            <a:solidFill>
              <a:schemeClr val="bg1"/>
            </a:solidFill>
            <a:ln w="28575" cap="flat" cmpd="sng" algn="ctr">
              <a:solidFill>
                <a:schemeClr val="tx1"/>
              </a:solidFill>
              <a:prstDash val="solid"/>
              <a:round/>
              <a:headEnd type="triangle" w="med" len="med"/>
              <a:tailEnd type="triangle" w="med" len="med"/>
            </a:ln>
            <a:effectLst/>
          </p:spPr>
        </p:cxnSp>
        <p:sp>
          <p:nvSpPr>
            <p:cNvPr id="189" name="TextBox 188"/>
            <p:cNvSpPr txBox="1"/>
            <p:nvPr/>
          </p:nvSpPr>
          <p:spPr>
            <a:xfrm>
              <a:off x="6193766" y="3123661"/>
              <a:ext cx="2122099" cy="1077218"/>
            </a:xfrm>
            <a:prstGeom prst="rect">
              <a:avLst/>
            </a:prstGeom>
            <a:solidFill>
              <a:srgbClr val="FFFF99"/>
            </a:solidFill>
            <a:ln w="28575">
              <a:solidFill>
                <a:schemeClr val="tx1"/>
              </a:solidFill>
            </a:ln>
          </p:spPr>
          <p:txBody>
            <a:bodyPr wrap="square" rtlCol="0">
              <a:spAutoFit/>
            </a:bodyPr>
            <a:lstStyle/>
            <a:p>
              <a:pPr algn="ctr"/>
              <a:r>
                <a:rPr lang="en-US" sz="1600" dirty="0" smtClean="0"/>
                <a:t>Margin of safety per NASA-STD-5020 and per NSTS 08307 method 2</a:t>
              </a:r>
              <a:endParaRPr lang="en-US" sz="1600" dirty="0"/>
            </a:p>
          </p:txBody>
        </p:sp>
      </p:grpSp>
      <p:grpSp>
        <p:nvGrpSpPr>
          <p:cNvPr id="163" name="Group 162"/>
          <p:cNvGrpSpPr/>
          <p:nvPr/>
        </p:nvGrpSpPr>
        <p:grpSpPr>
          <a:xfrm>
            <a:off x="2469492" y="1837786"/>
            <a:ext cx="2447564" cy="1185144"/>
            <a:chOff x="2469492" y="1837786"/>
            <a:chExt cx="2447564" cy="1185144"/>
          </a:xfrm>
        </p:grpSpPr>
        <p:cxnSp>
          <p:nvCxnSpPr>
            <p:cNvPr id="190" name="Straight Connector 189"/>
            <p:cNvCxnSpPr/>
            <p:nvPr/>
          </p:nvCxnSpPr>
          <p:spPr bwMode="auto">
            <a:xfrm>
              <a:off x="3634596" y="2718130"/>
              <a:ext cx="0" cy="304800"/>
            </a:xfrm>
            <a:prstGeom prst="line">
              <a:avLst/>
            </a:prstGeom>
            <a:solidFill>
              <a:schemeClr val="bg1"/>
            </a:solidFill>
            <a:ln w="28575" cap="flat" cmpd="sng" algn="ctr">
              <a:solidFill>
                <a:schemeClr val="tx1"/>
              </a:solidFill>
              <a:prstDash val="solid"/>
              <a:round/>
              <a:headEnd type="triangle" w="med" len="med"/>
              <a:tailEnd type="triangle" w="med" len="med"/>
            </a:ln>
            <a:effectLst/>
          </p:spPr>
        </p:cxnSp>
        <p:sp>
          <p:nvSpPr>
            <p:cNvPr id="192" name="TextBox 191"/>
            <p:cNvSpPr txBox="1"/>
            <p:nvPr/>
          </p:nvSpPr>
          <p:spPr>
            <a:xfrm>
              <a:off x="2469492" y="1837786"/>
              <a:ext cx="2447564" cy="584775"/>
            </a:xfrm>
            <a:prstGeom prst="rect">
              <a:avLst/>
            </a:prstGeom>
            <a:solidFill>
              <a:srgbClr val="FFFF99"/>
            </a:solidFill>
            <a:ln w="28575">
              <a:solidFill>
                <a:schemeClr val="tx1"/>
              </a:solidFill>
            </a:ln>
          </p:spPr>
          <p:txBody>
            <a:bodyPr wrap="square" rtlCol="0">
              <a:spAutoFit/>
            </a:bodyPr>
            <a:lstStyle/>
            <a:p>
              <a:pPr algn="ctr"/>
              <a:r>
                <a:rPr lang="en-US" sz="1600" dirty="0" smtClean="0"/>
                <a:t>Margin of safety per NSTS 08307 method 1</a:t>
              </a:r>
              <a:endParaRPr lang="en-US" sz="1600" dirty="0"/>
            </a:p>
          </p:txBody>
        </p:sp>
        <p:sp>
          <p:nvSpPr>
            <p:cNvPr id="193" name="Freeform 192"/>
            <p:cNvSpPr/>
            <p:nvPr/>
          </p:nvSpPr>
          <p:spPr bwMode="auto">
            <a:xfrm>
              <a:off x="3295290" y="2415397"/>
              <a:ext cx="345057" cy="465827"/>
            </a:xfrm>
            <a:custGeom>
              <a:avLst/>
              <a:gdLst>
                <a:gd name="connsiteX0" fmla="*/ 0 w 345057"/>
                <a:gd name="connsiteY0" fmla="*/ 0 h 345057"/>
                <a:gd name="connsiteX1" fmla="*/ 0 w 345057"/>
                <a:gd name="connsiteY1" fmla="*/ 345057 h 345057"/>
                <a:gd name="connsiteX2" fmla="*/ 345057 w 345057"/>
                <a:gd name="connsiteY2" fmla="*/ 345057 h 345057"/>
              </a:gdLst>
              <a:ahLst/>
              <a:cxnLst>
                <a:cxn ang="0">
                  <a:pos x="connsiteX0" y="connsiteY0"/>
                </a:cxn>
                <a:cxn ang="0">
                  <a:pos x="connsiteX1" y="connsiteY1"/>
                </a:cxn>
                <a:cxn ang="0">
                  <a:pos x="connsiteX2" y="connsiteY2"/>
                </a:cxn>
              </a:cxnLst>
              <a:rect l="l" t="t" r="r" b="b"/>
              <a:pathLst>
                <a:path w="345057" h="345057">
                  <a:moveTo>
                    <a:pt x="0" y="0"/>
                  </a:moveTo>
                  <a:lnTo>
                    <a:pt x="0" y="345057"/>
                  </a:lnTo>
                  <a:lnTo>
                    <a:pt x="345057" y="345057"/>
                  </a:lnTo>
                </a:path>
              </a:pathLst>
            </a:custGeom>
            <a:noFill/>
            <a:ln w="19050" cap="flat" cmpd="sng" algn="ctr">
              <a:solidFill>
                <a:schemeClr val="tx1"/>
              </a:solidFill>
              <a:prstDash val="solid"/>
              <a:round/>
              <a:headEnd type="none" w="med" len="med"/>
              <a:tailEnd type="triangl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charset="0"/>
              </a:endParaRPr>
            </a:p>
          </p:txBody>
        </p:sp>
      </p:grpSp>
      <p:sp>
        <p:nvSpPr>
          <p:cNvPr id="173" name="Text Box 135"/>
          <p:cNvSpPr txBox="1">
            <a:spLocks noChangeArrowheads="1"/>
          </p:cNvSpPr>
          <p:nvPr/>
        </p:nvSpPr>
        <p:spPr bwMode="auto">
          <a:xfrm>
            <a:off x="5028421" y="2082411"/>
            <a:ext cx="1244251" cy="338554"/>
          </a:xfrm>
          <a:prstGeom prst="rect">
            <a:avLst/>
          </a:prstGeom>
          <a:solidFill>
            <a:schemeClr val="bg1"/>
          </a:solidFill>
          <a:ln w="9525">
            <a:solidFill>
              <a:schemeClr val="tx1"/>
            </a:solidFill>
            <a:miter lim="800000"/>
            <a:headEnd/>
            <a:tailEnd/>
          </a:ln>
        </p:spPr>
        <p:txBody>
          <a:bodyPr wrap="none">
            <a:spAutoFit/>
          </a:bodyPr>
          <a:lstStyle/>
          <a:p>
            <a:pPr eaLnBrk="1" hangingPunct="1"/>
            <a:r>
              <a:rPr lang="en-US" sz="1600" b="1" dirty="0">
                <a:latin typeface="Arial" pitchFamily="34" charset="0"/>
                <a:cs typeface="Arial" pitchFamily="34" charset="0"/>
              </a:rPr>
              <a:t>Separation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57"/>
                                        </p:tgtEl>
                                        <p:attrNameLst>
                                          <p:attrName>style.visibility</p:attrName>
                                        </p:attrNameLst>
                                      </p:cBhvr>
                                      <p:to>
                                        <p:strVal val="visible"/>
                                      </p:to>
                                    </p:set>
                                    <p:anim calcmode="lin" valueType="num">
                                      <p:cBhvr additive="base">
                                        <p:cTn id="7" dur="1000" fill="hold"/>
                                        <p:tgtEl>
                                          <p:spTgt spid="157"/>
                                        </p:tgtEl>
                                        <p:attrNameLst>
                                          <p:attrName>ppt_x</p:attrName>
                                        </p:attrNameLst>
                                      </p:cBhvr>
                                      <p:tavLst>
                                        <p:tav tm="0">
                                          <p:val>
                                            <p:strVal val="0-#ppt_w/2"/>
                                          </p:val>
                                        </p:tav>
                                        <p:tav tm="100000">
                                          <p:val>
                                            <p:strVal val="#ppt_x"/>
                                          </p:val>
                                        </p:tav>
                                      </p:tavLst>
                                    </p:anim>
                                    <p:anim calcmode="lin" valueType="num">
                                      <p:cBhvr additive="base">
                                        <p:cTn id="8" dur="1000" fill="hold"/>
                                        <p:tgtEl>
                                          <p:spTgt spid="157"/>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61"/>
                                        </p:tgtEl>
                                        <p:attrNameLst>
                                          <p:attrName>style.visibility</p:attrName>
                                        </p:attrNameLst>
                                      </p:cBhvr>
                                      <p:to>
                                        <p:strVal val="visible"/>
                                      </p:to>
                                    </p:set>
                                    <p:anim calcmode="lin" valueType="num">
                                      <p:cBhvr additive="base">
                                        <p:cTn id="11" dur="1000" fill="hold"/>
                                        <p:tgtEl>
                                          <p:spTgt spid="161"/>
                                        </p:tgtEl>
                                        <p:attrNameLst>
                                          <p:attrName>ppt_x</p:attrName>
                                        </p:attrNameLst>
                                      </p:cBhvr>
                                      <p:tavLst>
                                        <p:tav tm="0">
                                          <p:val>
                                            <p:strVal val="0-#ppt_w/2"/>
                                          </p:val>
                                        </p:tav>
                                        <p:tav tm="100000">
                                          <p:val>
                                            <p:strVal val="#ppt_x"/>
                                          </p:val>
                                        </p:tav>
                                      </p:tavLst>
                                    </p:anim>
                                    <p:anim calcmode="lin" valueType="num">
                                      <p:cBhvr additive="base">
                                        <p:cTn id="12" dur="1000" fill="hold"/>
                                        <p:tgtEl>
                                          <p:spTgt spid="161"/>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79"/>
                                        </p:tgtEl>
                                        <p:attrNameLst>
                                          <p:attrName>style.visibility</p:attrName>
                                        </p:attrNameLst>
                                      </p:cBhvr>
                                      <p:to>
                                        <p:strVal val="visible"/>
                                      </p:to>
                                    </p:set>
                                    <p:anim calcmode="lin" valueType="num">
                                      <p:cBhvr additive="base">
                                        <p:cTn id="15" dur="1000" fill="hold"/>
                                        <p:tgtEl>
                                          <p:spTgt spid="179"/>
                                        </p:tgtEl>
                                        <p:attrNameLst>
                                          <p:attrName>ppt_x</p:attrName>
                                        </p:attrNameLst>
                                      </p:cBhvr>
                                      <p:tavLst>
                                        <p:tav tm="0">
                                          <p:val>
                                            <p:strVal val="0-#ppt_w/2"/>
                                          </p:val>
                                        </p:tav>
                                        <p:tav tm="100000">
                                          <p:val>
                                            <p:strVal val="#ppt_x"/>
                                          </p:val>
                                        </p:tav>
                                      </p:tavLst>
                                    </p:anim>
                                    <p:anim calcmode="lin" valueType="num">
                                      <p:cBhvr additive="base">
                                        <p:cTn id="16" dur="1000" fill="hold"/>
                                        <p:tgtEl>
                                          <p:spTgt spid="179"/>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56"/>
                                        </p:tgtEl>
                                        <p:attrNameLst>
                                          <p:attrName>style.visibility</p:attrName>
                                        </p:attrNameLst>
                                      </p:cBhvr>
                                      <p:to>
                                        <p:strVal val="visible"/>
                                      </p:to>
                                    </p:set>
                                    <p:anim calcmode="lin" valueType="num">
                                      <p:cBhvr additive="base">
                                        <p:cTn id="19" dur="1000" fill="hold"/>
                                        <p:tgtEl>
                                          <p:spTgt spid="156"/>
                                        </p:tgtEl>
                                        <p:attrNameLst>
                                          <p:attrName>ppt_x</p:attrName>
                                        </p:attrNameLst>
                                      </p:cBhvr>
                                      <p:tavLst>
                                        <p:tav tm="0">
                                          <p:val>
                                            <p:strVal val="0-#ppt_w/2"/>
                                          </p:val>
                                        </p:tav>
                                        <p:tav tm="100000">
                                          <p:val>
                                            <p:strVal val="#ppt_x"/>
                                          </p:val>
                                        </p:tav>
                                      </p:tavLst>
                                    </p:anim>
                                    <p:anim calcmode="lin" valueType="num">
                                      <p:cBhvr additive="base">
                                        <p:cTn id="20" dur="1000" fill="hold"/>
                                        <p:tgtEl>
                                          <p:spTgt spid="156"/>
                                        </p:tgtEl>
                                        <p:attrNameLst>
                                          <p:attrName>ppt_y</p:attrName>
                                        </p:attrNameLst>
                                      </p:cBhvr>
                                      <p:tavLst>
                                        <p:tav tm="0">
                                          <p:val>
                                            <p:strVal val="#ppt_y"/>
                                          </p:val>
                                        </p:tav>
                                        <p:tav tm="100000">
                                          <p:val>
                                            <p:strVal val="#ppt_y"/>
                                          </p:val>
                                        </p:tav>
                                      </p:tavLst>
                                    </p:anim>
                                  </p:childTnLst>
                                </p:cTn>
                              </p:par>
                            </p:childTnLst>
                          </p:cTn>
                        </p:par>
                        <p:par>
                          <p:cTn id="21" fill="hold">
                            <p:stCondLst>
                              <p:cond delay="1000"/>
                            </p:stCondLst>
                            <p:childTnLst>
                              <p:par>
                                <p:cTn id="22" presetID="2" presetClass="entr" presetSubtype="1" fill="hold" grpId="0" nodeType="afterEffect">
                                  <p:stCondLst>
                                    <p:cond delay="0"/>
                                  </p:stCondLst>
                                  <p:childTnLst>
                                    <p:set>
                                      <p:cBhvr>
                                        <p:cTn id="23" dur="1" fill="hold">
                                          <p:stCondLst>
                                            <p:cond delay="0"/>
                                          </p:stCondLst>
                                        </p:cTn>
                                        <p:tgtEl>
                                          <p:spTgt spid="166"/>
                                        </p:tgtEl>
                                        <p:attrNameLst>
                                          <p:attrName>style.visibility</p:attrName>
                                        </p:attrNameLst>
                                      </p:cBhvr>
                                      <p:to>
                                        <p:strVal val="visible"/>
                                      </p:to>
                                    </p:set>
                                    <p:anim calcmode="lin" valueType="num">
                                      <p:cBhvr additive="base">
                                        <p:cTn id="24" dur="1000" fill="hold"/>
                                        <p:tgtEl>
                                          <p:spTgt spid="166"/>
                                        </p:tgtEl>
                                        <p:attrNameLst>
                                          <p:attrName>ppt_x</p:attrName>
                                        </p:attrNameLst>
                                      </p:cBhvr>
                                      <p:tavLst>
                                        <p:tav tm="0">
                                          <p:val>
                                            <p:strVal val="#ppt_x"/>
                                          </p:val>
                                        </p:tav>
                                        <p:tav tm="100000">
                                          <p:val>
                                            <p:strVal val="#ppt_x"/>
                                          </p:val>
                                        </p:tav>
                                      </p:tavLst>
                                    </p:anim>
                                    <p:anim calcmode="lin" valueType="num">
                                      <p:cBhvr additive="base">
                                        <p:cTn id="25" dur="1000" fill="hold"/>
                                        <p:tgtEl>
                                          <p:spTgt spid="166"/>
                                        </p:tgtEl>
                                        <p:attrNameLst>
                                          <p:attrName>ppt_y</p:attrName>
                                        </p:attrNameLst>
                                      </p:cBhvr>
                                      <p:tavLst>
                                        <p:tav tm="0">
                                          <p:val>
                                            <p:strVal val="0-#ppt_h/2"/>
                                          </p:val>
                                        </p:tav>
                                        <p:tav tm="100000">
                                          <p:val>
                                            <p:strVal val="#ppt_y"/>
                                          </p:val>
                                        </p:tav>
                                      </p:tavLst>
                                    </p:anim>
                                  </p:childTnLst>
                                </p:cTn>
                              </p:par>
                              <p:par>
                                <p:cTn id="26" presetID="2" presetClass="entr" presetSubtype="1" fill="hold" grpId="0" nodeType="withEffect">
                                  <p:stCondLst>
                                    <p:cond delay="0"/>
                                  </p:stCondLst>
                                  <p:childTnLst>
                                    <p:set>
                                      <p:cBhvr>
                                        <p:cTn id="27" dur="1" fill="hold">
                                          <p:stCondLst>
                                            <p:cond delay="0"/>
                                          </p:stCondLst>
                                        </p:cTn>
                                        <p:tgtEl>
                                          <p:spTgt spid="165"/>
                                        </p:tgtEl>
                                        <p:attrNameLst>
                                          <p:attrName>style.visibility</p:attrName>
                                        </p:attrNameLst>
                                      </p:cBhvr>
                                      <p:to>
                                        <p:strVal val="visible"/>
                                      </p:to>
                                    </p:set>
                                    <p:anim calcmode="lin" valueType="num">
                                      <p:cBhvr additive="base">
                                        <p:cTn id="28" dur="1000" fill="hold"/>
                                        <p:tgtEl>
                                          <p:spTgt spid="165"/>
                                        </p:tgtEl>
                                        <p:attrNameLst>
                                          <p:attrName>ppt_x</p:attrName>
                                        </p:attrNameLst>
                                      </p:cBhvr>
                                      <p:tavLst>
                                        <p:tav tm="0">
                                          <p:val>
                                            <p:strVal val="#ppt_x"/>
                                          </p:val>
                                        </p:tav>
                                        <p:tav tm="100000">
                                          <p:val>
                                            <p:strVal val="#ppt_x"/>
                                          </p:val>
                                        </p:tav>
                                      </p:tavLst>
                                    </p:anim>
                                    <p:anim calcmode="lin" valueType="num">
                                      <p:cBhvr additive="base">
                                        <p:cTn id="29" dur="1000" fill="hold"/>
                                        <p:tgtEl>
                                          <p:spTgt spid="165"/>
                                        </p:tgtEl>
                                        <p:attrNameLst>
                                          <p:attrName>ppt_y</p:attrName>
                                        </p:attrNameLst>
                                      </p:cBhvr>
                                      <p:tavLst>
                                        <p:tav tm="0">
                                          <p:val>
                                            <p:strVal val="0-#ppt_h/2"/>
                                          </p:val>
                                        </p:tav>
                                        <p:tav tm="100000">
                                          <p:val>
                                            <p:strVal val="#ppt_y"/>
                                          </p:val>
                                        </p:tav>
                                      </p:tavLst>
                                    </p:anim>
                                  </p:childTnLst>
                                </p:cTn>
                              </p:par>
                              <p:par>
                                <p:cTn id="30" presetID="2" presetClass="entr" presetSubtype="1" fill="hold" nodeType="withEffect">
                                  <p:stCondLst>
                                    <p:cond delay="0"/>
                                  </p:stCondLst>
                                  <p:childTnLst>
                                    <p:set>
                                      <p:cBhvr>
                                        <p:cTn id="31" dur="1" fill="hold">
                                          <p:stCondLst>
                                            <p:cond delay="0"/>
                                          </p:stCondLst>
                                        </p:cTn>
                                        <p:tgtEl>
                                          <p:spTgt spid="176"/>
                                        </p:tgtEl>
                                        <p:attrNameLst>
                                          <p:attrName>style.visibility</p:attrName>
                                        </p:attrNameLst>
                                      </p:cBhvr>
                                      <p:to>
                                        <p:strVal val="visible"/>
                                      </p:to>
                                    </p:set>
                                    <p:anim calcmode="lin" valueType="num">
                                      <p:cBhvr additive="base">
                                        <p:cTn id="32" dur="1000" fill="hold"/>
                                        <p:tgtEl>
                                          <p:spTgt spid="176"/>
                                        </p:tgtEl>
                                        <p:attrNameLst>
                                          <p:attrName>ppt_x</p:attrName>
                                        </p:attrNameLst>
                                      </p:cBhvr>
                                      <p:tavLst>
                                        <p:tav tm="0">
                                          <p:val>
                                            <p:strVal val="#ppt_x"/>
                                          </p:val>
                                        </p:tav>
                                        <p:tav tm="100000">
                                          <p:val>
                                            <p:strVal val="#ppt_x"/>
                                          </p:val>
                                        </p:tav>
                                      </p:tavLst>
                                    </p:anim>
                                    <p:anim calcmode="lin" valueType="num">
                                      <p:cBhvr additive="base">
                                        <p:cTn id="33" dur="1000" fill="hold"/>
                                        <p:tgtEl>
                                          <p:spTgt spid="176"/>
                                        </p:tgtEl>
                                        <p:attrNameLst>
                                          <p:attrName>ppt_y</p:attrName>
                                        </p:attrNameLst>
                                      </p:cBhvr>
                                      <p:tavLst>
                                        <p:tav tm="0">
                                          <p:val>
                                            <p:strVal val="0-#ppt_h/2"/>
                                          </p:val>
                                        </p:tav>
                                        <p:tav tm="100000">
                                          <p:val>
                                            <p:strVal val="#ppt_y"/>
                                          </p:val>
                                        </p:tav>
                                      </p:tavLst>
                                    </p:anim>
                                  </p:childTnLst>
                                </p:cTn>
                              </p:par>
                              <p:par>
                                <p:cTn id="34" presetID="2" presetClass="entr" presetSubtype="1" fill="hold" grpId="0" nodeType="withEffect">
                                  <p:stCondLst>
                                    <p:cond delay="0"/>
                                  </p:stCondLst>
                                  <p:childTnLst>
                                    <p:set>
                                      <p:cBhvr>
                                        <p:cTn id="35" dur="1" fill="hold">
                                          <p:stCondLst>
                                            <p:cond delay="0"/>
                                          </p:stCondLst>
                                        </p:cTn>
                                        <p:tgtEl>
                                          <p:spTgt spid="171"/>
                                        </p:tgtEl>
                                        <p:attrNameLst>
                                          <p:attrName>style.visibility</p:attrName>
                                        </p:attrNameLst>
                                      </p:cBhvr>
                                      <p:to>
                                        <p:strVal val="visible"/>
                                      </p:to>
                                    </p:set>
                                    <p:anim calcmode="lin" valueType="num">
                                      <p:cBhvr additive="base">
                                        <p:cTn id="36" dur="1000" fill="hold"/>
                                        <p:tgtEl>
                                          <p:spTgt spid="171"/>
                                        </p:tgtEl>
                                        <p:attrNameLst>
                                          <p:attrName>ppt_x</p:attrName>
                                        </p:attrNameLst>
                                      </p:cBhvr>
                                      <p:tavLst>
                                        <p:tav tm="0">
                                          <p:val>
                                            <p:strVal val="#ppt_x"/>
                                          </p:val>
                                        </p:tav>
                                        <p:tav tm="100000">
                                          <p:val>
                                            <p:strVal val="#ppt_x"/>
                                          </p:val>
                                        </p:tav>
                                      </p:tavLst>
                                    </p:anim>
                                    <p:anim calcmode="lin" valueType="num">
                                      <p:cBhvr additive="base">
                                        <p:cTn id="37" dur="1000" fill="hold"/>
                                        <p:tgtEl>
                                          <p:spTgt spid="171"/>
                                        </p:tgtEl>
                                        <p:attrNameLst>
                                          <p:attrName>ppt_y</p:attrName>
                                        </p:attrNameLst>
                                      </p:cBhvr>
                                      <p:tavLst>
                                        <p:tav tm="0">
                                          <p:val>
                                            <p:strVal val="0-#ppt_h/2"/>
                                          </p:val>
                                        </p:tav>
                                        <p:tav tm="100000">
                                          <p:val>
                                            <p:strVal val="#ppt_y"/>
                                          </p:val>
                                        </p:tav>
                                      </p:tavLst>
                                    </p:anim>
                                  </p:childTnLst>
                                </p:cTn>
                              </p:par>
                              <p:par>
                                <p:cTn id="38" presetID="2" presetClass="entr" presetSubtype="1" fill="hold" grpId="0" nodeType="withEffect">
                                  <p:stCondLst>
                                    <p:cond delay="0"/>
                                  </p:stCondLst>
                                  <p:childTnLst>
                                    <p:set>
                                      <p:cBhvr>
                                        <p:cTn id="39" dur="1" fill="hold">
                                          <p:stCondLst>
                                            <p:cond delay="0"/>
                                          </p:stCondLst>
                                        </p:cTn>
                                        <p:tgtEl>
                                          <p:spTgt spid="173"/>
                                        </p:tgtEl>
                                        <p:attrNameLst>
                                          <p:attrName>style.visibility</p:attrName>
                                        </p:attrNameLst>
                                      </p:cBhvr>
                                      <p:to>
                                        <p:strVal val="visible"/>
                                      </p:to>
                                    </p:set>
                                    <p:anim calcmode="lin" valueType="num">
                                      <p:cBhvr additive="base">
                                        <p:cTn id="40" dur="1000" fill="hold"/>
                                        <p:tgtEl>
                                          <p:spTgt spid="173"/>
                                        </p:tgtEl>
                                        <p:attrNameLst>
                                          <p:attrName>ppt_x</p:attrName>
                                        </p:attrNameLst>
                                      </p:cBhvr>
                                      <p:tavLst>
                                        <p:tav tm="0">
                                          <p:val>
                                            <p:strVal val="#ppt_x"/>
                                          </p:val>
                                        </p:tav>
                                        <p:tav tm="100000">
                                          <p:val>
                                            <p:strVal val="#ppt_x"/>
                                          </p:val>
                                        </p:tav>
                                      </p:tavLst>
                                    </p:anim>
                                    <p:anim calcmode="lin" valueType="num">
                                      <p:cBhvr additive="base">
                                        <p:cTn id="41" dur="1000" fill="hold"/>
                                        <p:tgtEl>
                                          <p:spTgt spid="173"/>
                                        </p:tgtEl>
                                        <p:attrNameLst>
                                          <p:attrName>ppt_y</p:attrName>
                                        </p:attrNameLst>
                                      </p:cBhvr>
                                      <p:tavLst>
                                        <p:tav tm="0">
                                          <p:val>
                                            <p:strVal val="0-#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 presetClass="entr" presetSubtype="12" fill="hold" grpId="0" nodeType="clickEffect">
                                  <p:stCondLst>
                                    <p:cond delay="0"/>
                                  </p:stCondLst>
                                  <p:childTnLst>
                                    <p:set>
                                      <p:cBhvr>
                                        <p:cTn id="45" dur="1" fill="hold">
                                          <p:stCondLst>
                                            <p:cond delay="0"/>
                                          </p:stCondLst>
                                        </p:cTn>
                                        <p:tgtEl>
                                          <p:spTgt spid="180"/>
                                        </p:tgtEl>
                                        <p:attrNameLst>
                                          <p:attrName>style.visibility</p:attrName>
                                        </p:attrNameLst>
                                      </p:cBhvr>
                                      <p:to>
                                        <p:strVal val="visible"/>
                                      </p:to>
                                    </p:set>
                                    <p:anim calcmode="lin" valueType="num">
                                      <p:cBhvr additive="base">
                                        <p:cTn id="46" dur="1000" fill="hold"/>
                                        <p:tgtEl>
                                          <p:spTgt spid="180"/>
                                        </p:tgtEl>
                                        <p:attrNameLst>
                                          <p:attrName>ppt_x</p:attrName>
                                        </p:attrNameLst>
                                      </p:cBhvr>
                                      <p:tavLst>
                                        <p:tav tm="0">
                                          <p:val>
                                            <p:strVal val="0-#ppt_w/2"/>
                                          </p:val>
                                        </p:tav>
                                        <p:tav tm="100000">
                                          <p:val>
                                            <p:strVal val="#ppt_x"/>
                                          </p:val>
                                        </p:tav>
                                      </p:tavLst>
                                    </p:anim>
                                    <p:anim calcmode="lin" valueType="num">
                                      <p:cBhvr additive="base">
                                        <p:cTn id="47" dur="1000" fill="hold"/>
                                        <p:tgtEl>
                                          <p:spTgt spid="180"/>
                                        </p:tgtEl>
                                        <p:attrNameLst>
                                          <p:attrName>ppt_y</p:attrName>
                                        </p:attrNameLst>
                                      </p:cBhvr>
                                      <p:tavLst>
                                        <p:tav tm="0">
                                          <p:val>
                                            <p:strVal val="1+#ppt_h/2"/>
                                          </p:val>
                                        </p:tav>
                                        <p:tav tm="100000">
                                          <p:val>
                                            <p:strVal val="#ppt_y"/>
                                          </p:val>
                                        </p:tav>
                                      </p:tavLst>
                                    </p:anim>
                                  </p:childTnLst>
                                </p:cTn>
                              </p:par>
                            </p:childTnLst>
                          </p:cTn>
                        </p:par>
                        <p:par>
                          <p:cTn id="48" fill="hold">
                            <p:stCondLst>
                              <p:cond delay="1000"/>
                            </p:stCondLst>
                            <p:childTnLst>
                              <p:par>
                                <p:cTn id="49" presetID="2" presetClass="entr" presetSubtype="2" fill="hold" grpId="0" nodeType="afterEffect">
                                  <p:stCondLst>
                                    <p:cond delay="0"/>
                                  </p:stCondLst>
                                  <p:childTnLst>
                                    <p:set>
                                      <p:cBhvr>
                                        <p:cTn id="50" dur="1" fill="hold">
                                          <p:stCondLst>
                                            <p:cond delay="0"/>
                                          </p:stCondLst>
                                        </p:cTn>
                                        <p:tgtEl>
                                          <p:spTgt spid="172"/>
                                        </p:tgtEl>
                                        <p:attrNameLst>
                                          <p:attrName>style.visibility</p:attrName>
                                        </p:attrNameLst>
                                      </p:cBhvr>
                                      <p:to>
                                        <p:strVal val="visible"/>
                                      </p:to>
                                    </p:set>
                                    <p:anim calcmode="lin" valueType="num">
                                      <p:cBhvr additive="base">
                                        <p:cTn id="51" dur="1000" fill="hold"/>
                                        <p:tgtEl>
                                          <p:spTgt spid="172"/>
                                        </p:tgtEl>
                                        <p:attrNameLst>
                                          <p:attrName>ppt_x</p:attrName>
                                        </p:attrNameLst>
                                      </p:cBhvr>
                                      <p:tavLst>
                                        <p:tav tm="0">
                                          <p:val>
                                            <p:strVal val="1+#ppt_w/2"/>
                                          </p:val>
                                        </p:tav>
                                        <p:tav tm="100000">
                                          <p:val>
                                            <p:strVal val="#ppt_x"/>
                                          </p:val>
                                        </p:tav>
                                      </p:tavLst>
                                    </p:anim>
                                    <p:anim calcmode="lin" valueType="num">
                                      <p:cBhvr additive="base">
                                        <p:cTn id="52" dur="1000" fill="hold"/>
                                        <p:tgtEl>
                                          <p:spTgt spid="172"/>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0"/>
                                  </p:stCondLst>
                                  <p:childTnLst>
                                    <p:set>
                                      <p:cBhvr>
                                        <p:cTn id="54" dur="1" fill="hold">
                                          <p:stCondLst>
                                            <p:cond delay="0"/>
                                          </p:stCondLst>
                                        </p:cTn>
                                        <p:tgtEl>
                                          <p:spTgt spid="175"/>
                                        </p:tgtEl>
                                        <p:attrNameLst>
                                          <p:attrName>style.visibility</p:attrName>
                                        </p:attrNameLst>
                                      </p:cBhvr>
                                      <p:to>
                                        <p:strVal val="visible"/>
                                      </p:to>
                                    </p:set>
                                    <p:anim calcmode="lin" valueType="num">
                                      <p:cBhvr additive="base">
                                        <p:cTn id="55" dur="1000" fill="hold"/>
                                        <p:tgtEl>
                                          <p:spTgt spid="175"/>
                                        </p:tgtEl>
                                        <p:attrNameLst>
                                          <p:attrName>ppt_x</p:attrName>
                                        </p:attrNameLst>
                                      </p:cBhvr>
                                      <p:tavLst>
                                        <p:tav tm="0">
                                          <p:val>
                                            <p:strVal val="1+#ppt_w/2"/>
                                          </p:val>
                                        </p:tav>
                                        <p:tav tm="100000">
                                          <p:val>
                                            <p:strVal val="#ppt_x"/>
                                          </p:val>
                                        </p:tav>
                                      </p:tavLst>
                                    </p:anim>
                                    <p:anim calcmode="lin" valueType="num">
                                      <p:cBhvr additive="base">
                                        <p:cTn id="56" dur="1000" fill="hold"/>
                                        <p:tgtEl>
                                          <p:spTgt spid="175"/>
                                        </p:tgtEl>
                                        <p:attrNameLst>
                                          <p:attrName>ppt_y</p:attrName>
                                        </p:attrNameLst>
                                      </p:cBhvr>
                                      <p:tavLst>
                                        <p:tav tm="0">
                                          <p:val>
                                            <p:strVal val="#ppt_y"/>
                                          </p:val>
                                        </p:tav>
                                        <p:tav tm="100000">
                                          <p:val>
                                            <p:strVal val="#ppt_y"/>
                                          </p:val>
                                        </p:tav>
                                      </p:tavLst>
                                    </p:anim>
                                  </p:childTnLst>
                                </p:cTn>
                              </p:par>
                            </p:childTnLst>
                          </p:cTn>
                        </p:par>
                        <p:par>
                          <p:cTn id="57" fill="hold">
                            <p:stCondLst>
                              <p:cond delay="2000"/>
                            </p:stCondLst>
                            <p:childTnLst>
                              <p:par>
                                <p:cTn id="58" presetID="2" presetClass="entr" presetSubtype="1" fill="hold" nodeType="afterEffect">
                                  <p:stCondLst>
                                    <p:cond delay="0"/>
                                  </p:stCondLst>
                                  <p:childTnLst>
                                    <p:set>
                                      <p:cBhvr>
                                        <p:cTn id="59" dur="1" fill="hold">
                                          <p:stCondLst>
                                            <p:cond delay="0"/>
                                          </p:stCondLst>
                                        </p:cTn>
                                        <p:tgtEl>
                                          <p:spTgt spid="168"/>
                                        </p:tgtEl>
                                        <p:attrNameLst>
                                          <p:attrName>style.visibility</p:attrName>
                                        </p:attrNameLst>
                                      </p:cBhvr>
                                      <p:to>
                                        <p:strVal val="visible"/>
                                      </p:to>
                                    </p:set>
                                    <p:anim calcmode="lin" valueType="num">
                                      <p:cBhvr additive="base">
                                        <p:cTn id="60" dur="1000" fill="hold"/>
                                        <p:tgtEl>
                                          <p:spTgt spid="168"/>
                                        </p:tgtEl>
                                        <p:attrNameLst>
                                          <p:attrName>ppt_x</p:attrName>
                                        </p:attrNameLst>
                                      </p:cBhvr>
                                      <p:tavLst>
                                        <p:tav tm="0">
                                          <p:val>
                                            <p:strVal val="#ppt_x"/>
                                          </p:val>
                                        </p:tav>
                                        <p:tav tm="100000">
                                          <p:val>
                                            <p:strVal val="#ppt_x"/>
                                          </p:val>
                                        </p:tav>
                                      </p:tavLst>
                                    </p:anim>
                                    <p:anim calcmode="lin" valueType="num">
                                      <p:cBhvr additive="base">
                                        <p:cTn id="61" dur="1000" fill="hold"/>
                                        <p:tgtEl>
                                          <p:spTgt spid="168"/>
                                        </p:tgtEl>
                                        <p:attrNameLst>
                                          <p:attrName>ppt_y</p:attrName>
                                        </p:attrNameLst>
                                      </p:cBhvr>
                                      <p:tavLst>
                                        <p:tav tm="0">
                                          <p:val>
                                            <p:strVal val="0-#ppt_h/2"/>
                                          </p:val>
                                        </p:tav>
                                        <p:tav tm="100000">
                                          <p:val>
                                            <p:strVal val="#ppt_y"/>
                                          </p:val>
                                        </p:tav>
                                      </p:tavLst>
                                    </p:anim>
                                  </p:childTnLst>
                                </p:cTn>
                              </p:par>
                              <p:par>
                                <p:cTn id="62" presetID="2" presetClass="entr" presetSubtype="1" fill="hold" grpId="0" nodeType="withEffect">
                                  <p:stCondLst>
                                    <p:cond delay="0"/>
                                  </p:stCondLst>
                                  <p:childTnLst>
                                    <p:set>
                                      <p:cBhvr>
                                        <p:cTn id="63" dur="1" fill="hold">
                                          <p:stCondLst>
                                            <p:cond delay="0"/>
                                          </p:stCondLst>
                                        </p:cTn>
                                        <p:tgtEl>
                                          <p:spTgt spid="178"/>
                                        </p:tgtEl>
                                        <p:attrNameLst>
                                          <p:attrName>style.visibility</p:attrName>
                                        </p:attrNameLst>
                                      </p:cBhvr>
                                      <p:to>
                                        <p:strVal val="visible"/>
                                      </p:to>
                                    </p:set>
                                    <p:anim calcmode="lin" valueType="num">
                                      <p:cBhvr additive="base">
                                        <p:cTn id="64" dur="1000" fill="hold"/>
                                        <p:tgtEl>
                                          <p:spTgt spid="178"/>
                                        </p:tgtEl>
                                        <p:attrNameLst>
                                          <p:attrName>ppt_x</p:attrName>
                                        </p:attrNameLst>
                                      </p:cBhvr>
                                      <p:tavLst>
                                        <p:tav tm="0">
                                          <p:val>
                                            <p:strVal val="#ppt_x"/>
                                          </p:val>
                                        </p:tav>
                                        <p:tav tm="100000">
                                          <p:val>
                                            <p:strVal val="#ppt_x"/>
                                          </p:val>
                                        </p:tav>
                                      </p:tavLst>
                                    </p:anim>
                                    <p:anim calcmode="lin" valueType="num">
                                      <p:cBhvr additive="base">
                                        <p:cTn id="65" dur="1000" fill="hold"/>
                                        <p:tgtEl>
                                          <p:spTgt spid="178"/>
                                        </p:tgtEl>
                                        <p:attrNameLst>
                                          <p:attrName>ppt_y</p:attrName>
                                        </p:attrNameLst>
                                      </p:cBhvr>
                                      <p:tavLst>
                                        <p:tav tm="0">
                                          <p:val>
                                            <p:strVal val="0-#ppt_h/2"/>
                                          </p:val>
                                        </p:tav>
                                        <p:tav tm="100000">
                                          <p:val>
                                            <p:strVal val="#ppt_y"/>
                                          </p:val>
                                        </p:tav>
                                      </p:tavLst>
                                    </p:anim>
                                  </p:childTnLst>
                                </p:cTn>
                              </p:par>
                              <p:par>
                                <p:cTn id="66" presetID="2" presetClass="entr" presetSubtype="1" fill="hold" grpId="0" nodeType="withEffect">
                                  <p:stCondLst>
                                    <p:cond delay="0"/>
                                  </p:stCondLst>
                                  <p:childTnLst>
                                    <p:set>
                                      <p:cBhvr>
                                        <p:cTn id="67" dur="1" fill="hold">
                                          <p:stCondLst>
                                            <p:cond delay="0"/>
                                          </p:stCondLst>
                                        </p:cTn>
                                        <p:tgtEl>
                                          <p:spTgt spid="177"/>
                                        </p:tgtEl>
                                        <p:attrNameLst>
                                          <p:attrName>style.visibility</p:attrName>
                                        </p:attrNameLst>
                                      </p:cBhvr>
                                      <p:to>
                                        <p:strVal val="visible"/>
                                      </p:to>
                                    </p:set>
                                    <p:anim calcmode="lin" valueType="num">
                                      <p:cBhvr additive="base">
                                        <p:cTn id="68" dur="1000" fill="hold"/>
                                        <p:tgtEl>
                                          <p:spTgt spid="177"/>
                                        </p:tgtEl>
                                        <p:attrNameLst>
                                          <p:attrName>ppt_x</p:attrName>
                                        </p:attrNameLst>
                                      </p:cBhvr>
                                      <p:tavLst>
                                        <p:tav tm="0">
                                          <p:val>
                                            <p:strVal val="#ppt_x"/>
                                          </p:val>
                                        </p:tav>
                                        <p:tav tm="100000">
                                          <p:val>
                                            <p:strVal val="#ppt_x"/>
                                          </p:val>
                                        </p:tav>
                                      </p:tavLst>
                                    </p:anim>
                                    <p:anim calcmode="lin" valueType="num">
                                      <p:cBhvr additive="base">
                                        <p:cTn id="69" dur="1000" fill="hold"/>
                                        <p:tgtEl>
                                          <p:spTgt spid="177"/>
                                        </p:tgtEl>
                                        <p:attrNameLst>
                                          <p:attrName>ppt_y</p:attrName>
                                        </p:attrNameLst>
                                      </p:cBhvr>
                                      <p:tavLst>
                                        <p:tav tm="0">
                                          <p:val>
                                            <p:strVal val="0-#ppt_h/2"/>
                                          </p:val>
                                        </p:tav>
                                        <p:tav tm="100000">
                                          <p:val>
                                            <p:strVal val="#ppt_y"/>
                                          </p:val>
                                        </p:tav>
                                      </p:tavLst>
                                    </p:anim>
                                  </p:childTnLst>
                                </p:cTn>
                              </p:par>
                            </p:childTnLst>
                          </p:cTn>
                        </p:par>
                      </p:childTnLst>
                    </p:cTn>
                  </p:par>
                  <p:par>
                    <p:cTn id="70" fill="hold">
                      <p:stCondLst>
                        <p:cond delay="indefinite"/>
                      </p:stCondLst>
                      <p:childTnLst>
                        <p:par>
                          <p:cTn id="71" fill="hold">
                            <p:stCondLst>
                              <p:cond delay="0"/>
                            </p:stCondLst>
                            <p:childTnLst>
                              <p:par>
                                <p:cTn id="72" presetID="2" presetClass="entr" presetSubtype="4" fill="hold" grpId="0" nodeType="clickEffect">
                                  <p:stCondLst>
                                    <p:cond delay="0"/>
                                  </p:stCondLst>
                                  <p:childTnLst>
                                    <p:set>
                                      <p:cBhvr>
                                        <p:cTn id="73" dur="1" fill="hold">
                                          <p:stCondLst>
                                            <p:cond delay="0"/>
                                          </p:stCondLst>
                                        </p:cTn>
                                        <p:tgtEl>
                                          <p:spTgt spid="184"/>
                                        </p:tgtEl>
                                        <p:attrNameLst>
                                          <p:attrName>style.visibility</p:attrName>
                                        </p:attrNameLst>
                                      </p:cBhvr>
                                      <p:to>
                                        <p:strVal val="visible"/>
                                      </p:to>
                                    </p:set>
                                    <p:anim calcmode="lin" valueType="num">
                                      <p:cBhvr additive="base">
                                        <p:cTn id="74" dur="1000" fill="hold"/>
                                        <p:tgtEl>
                                          <p:spTgt spid="184"/>
                                        </p:tgtEl>
                                        <p:attrNameLst>
                                          <p:attrName>ppt_x</p:attrName>
                                        </p:attrNameLst>
                                      </p:cBhvr>
                                      <p:tavLst>
                                        <p:tav tm="0">
                                          <p:val>
                                            <p:strVal val="#ppt_x"/>
                                          </p:val>
                                        </p:tav>
                                        <p:tav tm="100000">
                                          <p:val>
                                            <p:strVal val="#ppt_x"/>
                                          </p:val>
                                        </p:tav>
                                      </p:tavLst>
                                    </p:anim>
                                    <p:anim calcmode="lin" valueType="num">
                                      <p:cBhvr additive="base">
                                        <p:cTn id="75" dur="1000" fill="hold"/>
                                        <p:tgtEl>
                                          <p:spTgt spid="184"/>
                                        </p:tgtEl>
                                        <p:attrNameLst>
                                          <p:attrName>ppt_y</p:attrName>
                                        </p:attrNameLst>
                                      </p:cBhvr>
                                      <p:tavLst>
                                        <p:tav tm="0">
                                          <p:val>
                                            <p:strVal val="1+#ppt_h/2"/>
                                          </p:val>
                                        </p:tav>
                                        <p:tav tm="100000">
                                          <p:val>
                                            <p:strVal val="#ppt_y"/>
                                          </p:val>
                                        </p:tav>
                                      </p:tavLst>
                                    </p:anim>
                                  </p:childTnLst>
                                </p:cTn>
                              </p:par>
                              <p:par>
                                <p:cTn id="76" presetID="2" presetClass="entr" presetSubtype="4" fill="hold" nodeType="withEffect">
                                  <p:stCondLst>
                                    <p:cond delay="0"/>
                                  </p:stCondLst>
                                  <p:childTnLst>
                                    <p:set>
                                      <p:cBhvr>
                                        <p:cTn id="77" dur="1" fill="hold">
                                          <p:stCondLst>
                                            <p:cond delay="0"/>
                                          </p:stCondLst>
                                        </p:cTn>
                                        <p:tgtEl>
                                          <p:spTgt spid="185"/>
                                        </p:tgtEl>
                                        <p:attrNameLst>
                                          <p:attrName>style.visibility</p:attrName>
                                        </p:attrNameLst>
                                      </p:cBhvr>
                                      <p:to>
                                        <p:strVal val="visible"/>
                                      </p:to>
                                    </p:set>
                                    <p:anim calcmode="lin" valueType="num">
                                      <p:cBhvr additive="base">
                                        <p:cTn id="78" dur="1000" fill="hold"/>
                                        <p:tgtEl>
                                          <p:spTgt spid="185"/>
                                        </p:tgtEl>
                                        <p:attrNameLst>
                                          <p:attrName>ppt_x</p:attrName>
                                        </p:attrNameLst>
                                      </p:cBhvr>
                                      <p:tavLst>
                                        <p:tav tm="0">
                                          <p:val>
                                            <p:strVal val="#ppt_x"/>
                                          </p:val>
                                        </p:tav>
                                        <p:tav tm="100000">
                                          <p:val>
                                            <p:strVal val="#ppt_x"/>
                                          </p:val>
                                        </p:tav>
                                      </p:tavLst>
                                    </p:anim>
                                    <p:anim calcmode="lin" valueType="num">
                                      <p:cBhvr additive="base">
                                        <p:cTn id="79" dur="1000" fill="hold"/>
                                        <p:tgtEl>
                                          <p:spTgt spid="185"/>
                                        </p:tgtEl>
                                        <p:attrNameLst>
                                          <p:attrName>ppt_y</p:attrName>
                                        </p:attrNameLst>
                                      </p:cBhvr>
                                      <p:tavLst>
                                        <p:tav tm="0">
                                          <p:val>
                                            <p:strVal val="1+#ppt_h/2"/>
                                          </p:val>
                                        </p:tav>
                                        <p:tav tm="100000">
                                          <p:val>
                                            <p:strVal val="#ppt_y"/>
                                          </p:val>
                                        </p:tav>
                                      </p:tavLst>
                                    </p:anim>
                                  </p:childTnLst>
                                </p:cTn>
                              </p:par>
                              <p:par>
                                <p:cTn id="80" presetID="2" presetClass="entr" presetSubtype="4" fill="hold" nodeType="withEffect">
                                  <p:stCondLst>
                                    <p:cond delay="0"/>
                                  </p:stCondLst>
                                  <p:childTnLst>
                                    <p:set>
                                      <p:cBhvr>
                                        <p:cTn id="81" dur="1" fill="hold">
                                          <p:stCondLst>
                                            <p:cond delay="0"/>
                                          </p:stCondLst>
                                        </p:cTn>
                                        <p:tgtEl>
                                          <p:spTgt spid="183"/>
                                        </p:tgtEl>
                                        <p:attrNameLst>
                                          <p:attrName>style.visibility</p:attrName>
                                        </p:attrNameLst>
                                      </p:cBhvr>
                                      <p:to>
                                        <p:strVal val="visible"/>
                                      </p:to>
                                    </p:set>
                                    <p:anim calcmode="lin" valueType="num">
                                      <p:cBhvr additive="base">
                                        <p:cTn id="82" dur="1000" fill="hold"/>
                                        <p:tgtEl>
                                          <p:spTgt spid="183"/>
                                        </p:tgtEl>
                                        <p:attrNameLst>
                                          <p:attrName>ppt_x</p:attrName>
                                        </p:attrNameLst>
                                      </p:cBhvr>
                                      <p:tavLst>
                                        <p:tav tm="0">
                                          <p:val>
                                            <p:strVal val="#ppt_x"/>
                                          </p:val>
                                        </p:tav>
                                        <p:tav tm="100000">
                                          <p:val>
                                            <p:strVal val="#ppt_x"/>
                                          </p:val>
                                        </p:tav>
                                      </p:tavLst>
                                    </p:anim>
                                    <p:anim calcmode="lin" valueType="num">
                                      <p:cBhvr additive="base">
                                        <p:cTn id="83" dur="1000" fill="hold"/>
                                        <p:tgtEl>
                                          <p:spTgt spid="183"/>
                                        </p:tgtEl>
                                        <p:attrNameLst>
                                          <p:attrName>ppt_y</p:attrName>
                                        </p:attrNameLst>
                                      </p:cBhvr>
                                      <p:tavLst>
                                        <p:tav tm="0">
                                          <p:val>
                                            <p:strVal val="1+#ppt_h/2"/>
                                          </p:val>
                                        </p:tav>
                                        <p:tav tm="100000">
                                          <p:val>
                                            <p:strVal val="#ppt_y"/>
                                          </p:val>
                                        </p:tav>
                                      </p:tavLst>
                                    </p:anim>
                                  </p:childTnLst>
                                </p:cTn>
                              </p:par>
                            </p:childTnLst>
                          </p:cTn>
                        </p:par>
                        <p:par>
                          <p:cTn id="84" fill="hold">
                            <p:stCondLst>
                              <p:cond delay="1000"/>
                            </p:stCondLst>
                            <p:childTnLst>
                              <p:par>
                                <p:cTn id="85" presetID="2" presetClass="entr" presetSubtype="2" fill="hold" grpId="0" nodeType="afterEffect">
                                  <p:stCondLst>
                                    <p:cond delay="0"/>
                                  </p:stCondLst>
                                  <p:childTnLst>
                                    <p:set>
                                      <p:cBhvr>
                                        <p:cTn id="86" dur="1" fill="hold">
                                          <p:stCondLst>
                                            <p:cond delay="0"/>
                                          </p:stCondLst>
                                        </p:cTn>
                                        <p:tgtEl>
                                          <p:spTgt spid="186"/>
                                        </p:tgtEl>
                                        <p:attrNameLst>
                                          <p:attrName>style.visibility</p:attrName>
                                        </p:attrNameLst>
                                      </p:cBhvr>
                                      <p:to>
                                        <p:strVal val="visible"/>
                                      </p:to>
                                    </p:set>
                                    <p:anim calcmode="lin" valueType="num">
                                      <p:cBhvr additive="base">
                                        <p:cTn id="87" dur="1000" fill="hold"/>
                                        <p:tgtEl>
                                          <p:spTgt spid="186"/>
                                        </p:tgtEl>
                                        <p:attrNameLst>
                                          <p:attrName>ppt_x</p:attrName>
                                        </p:attrNameLst>
                                      </p:cBhvr>
                                      <p:tavLst>
                                        <p:tav tm="0">
                                          <p:val>
                                            <p:strVal val="1+#ppt_w/2"/>
                                          </p:val>
                                        </p:tav>
                                        <p:tav tm="100000">
                                          <p:val>
                                            <p:strVal val="#ppt_x"/>
                                          </p:val>
                                        </p:tav>
                                      </p:tavLst>
                                    </p:anim>
                                    <p:anim calcmode="lin" valueType="num">
                                      <p:cBhvr additive="base">
                                        <p:cTn id="88" dur="1000" fill="hold"/>
                                        <p:tgtEl>
                                          <p:spTgt spid="186"/>
                                        </p:tgtEl>
                                        <p:attrNameLst>
                                          <p:attrName>ppt_y</p:attrName>
                                        </p:attrNameLst>
                                      </p:cBhvr>
                                      <p:tavLst>
                                        <p:tav tm="0">
                                          <p:val>
                                            <p:strVal val="#ppt_y"/>
                                          </p:val>
                                        </p:tav>
                                        <p:tav tm="100000">
                                          <p:val>
                                            <p:strVal val="#ppt_y"/>
                                          </p:val>
                                        </p:tav>
                                      </p:tavLst>
                                    </p:anim>
                                  </p:childTnLst>
                                </p:cTn>
                              </p:par>
                              <p:par>
                                <p:cTn id="89" presetID="2" presetClass="entr" presetSubtype="2" fill="hold" nodeType="withEffect">
                                  <p:stCondLst>
                                    <p:cond delay="0"/>
                                  </p:stCondLst>
                                  <p:childTnLst>
                                    <p:set>
                                      <p:cBhvr>
                                        <p:cTn id="90" dur="1" fill="hold">
                                          <p:stCondLst>
                                            <p:cond delay="0"/>
                                          </p:stCondLst>
                                        </p:cTn>
                                        <p:tgtEl>
                                          <p:spTgt spid="182"/>
                                        </p:tgtEl>
                                        <p:attrNameLst>
                                          <p:attrName>style.visibility</p:attrName>
                                        </p:attrNameLst>
                                      </p:cBhvr>
                                      <p:to>
                                        <p:strVal val="visible"/>
                                      </p:to>
                                    </p:set>
                                    <p:anim calcmode="lin" valueType="num">
                                      <p:cBhvr additive="base">
                                        <p:cTn id="91" dur="1000" fill="hold"/>
                                        <p:tgtEl>
                                          <p:spTgt spid="182"/>
                                        </p:tgtEl>
                                        <p:attrNameLst>
                                          <p:attrName>ppt_x</p:attrName>
                                        </p:attrNameLst>
                                      </p:cBhvr>
                                      <p:tavLst>
                                        <p:tav tm="0">
                                          <p:val>
                                            <p:strVal val="1+#ppt_w/2"/>
                                          </p:val>
                                        </p:tav>
                                        <p:tav tm="100000">
                                          <p:val>
                                            <p:strVal val="#ppt_x"/>
                                          </p:val>
                                        </p:tav>
                                      </p:tavLst>
                                    </p:anim>
                                    <p:anim calcmode="lin" valueType="num">
                                      <p:cBhvr additive="base">
                                        <p:cTn id="92" dur="1000" fill="hold"/>
                                        <p:tgtEl>
                                          <p:spTgt spid="182"/>
                                        </p:tgtEl>
                                        <p:attrNameLst>
                                          <p:attrName>ppt_y</p:attrName>
                                        </p:attrNameLst>
                                      </p:cBhvr>
                                      <p:tavLst>
                                        <p:tav tm="0">
                                          <p:val>
                                            <p:strVal val="#ppt_y"/>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1" presetClass="entr" presetSubtype="0" fill="hold" nodeType="clickEffect">
                                  <p:stCondLst>
                                    <p:cond delay="0"/>
                                  </p:stCondLst>
                                  <p:childTnLst>
                                    <p:set>
                                      <p:cBhvr>
                                        <p:cTn id="96" dur="1" fill="hold">
                                          <p:stCondLst>
                                            <p:cond delay="0"/>
                                          </p:stCondLst>
                                        </p:cTn>
                                        <p:tgtEl>
                                          <p:spTgt spid="163"/>
                                        </p:tgtEl>
                                        <p:attrNameLst>
                                          <p:attrName>style.visibility</p:attrName>
                                        </p:attrNameLst>
                                      </p:cBhvr>
                                      <p:to>
                                        <p:strVal val="visible"/>
                                      </p:to>
                                    </p:set>
                                  </p:childTnLst>
                                </p:cTn>
                              </p:par>
                            </p:childTnLst>
                          </p:cTn>
                        </p:par>
                      </p:childTnLst>
                    </p:cTn>
                  </p:par>
                  <p:par>
                    <p:cTn id="97" fill="hold">
                      <p:stCondLst>
                        <p:cond delay="indefinite"/>
                      </p:stCondLst>
                      <p:childTnLst>
                        <p:par>
                          <p:cTn id="98" fill="hold">
                            <p:stCondLst>
                              <p:cond delay="0"/>
                            </p:stCondLst>
                            <p:childTnLst>
                              <p:par>
                                <p:cTn id="99" presetID="1" presetClass="entr" presetSubtype="0" fill="hold" nodeType="clickEffect">
                                  <p:stCondLst>
                                    <p:cond delay="0"/>
                                  </p:stCondLst>
                                  <p:childTnLst>
                                    <p:set>
                                      <p:cBhvr>
                                        <p:cTn id="100" dur="1" fill="hold">
                                          <p:stCondLst>
                                            <p:cond delay="0"/>
                                          </p:stCondLst>
                                        </p:cTn>
                                        <p:tgtEl>
                                          <p:spTgt spid="16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6" grpId="0" animBg="1"/>
      <p:bldP spid="157" grpId="0"/>
      <p:bldP spid="161" grpId="0" animBg="1"/>
      <p:bldP spid="165" grpId="0" animBg="1"/>
      <p:bldP spid="166" grpId="0" animBg="1"/>
      <p:bldP spid="171" grpId="0" animBg="1"/>
      <p:bldP spid="172" grpId="0" animBg="1"/>
      <p:bldP spid="175" grpId="0" animBg="1"/>
      <p:bldP spid="177" grpId="0" animBg="1"/>
      <p:bldP spid="178" grpId="0" animBg="1"/>
      <p:bldP spid="180" grpId="0" animBg="1"/>
      <p:bldP spid="184" grpId="0" animBg="1"/>
      <p:bldP spid="186" grpId="0"/>
      <p:bldP spid="173"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p:txBody>
          <a:bodyPr/>
          <a:lstStyle/>
          <a:p>
            <a:r>
              <a:rPr lang="en-US" dirty="0" smtClean="0"/>
              <a:t>Key Differences Between NASA-STD-5020 and NSTS 08307</a:t>
            </a:r>
          </a:p>
        </p:txBody>
      </p:sp>
      <p:sp>
        <p:nvSpPr>
          <p:cNvPr id="3" name="TextBox 2"/>
          <p:cNvSpPr txBox="1"/>
          <p:nvPr/>
        </p:nvSpPr>
        <p:spPr>
          <a:xfrm>
            <a:off x="466714" y="1397479"/>
            <a:ext cx="8259504" cy="369332"/>
          </a:xfrm>
          <a:prstGeom prst="rect">
            <a:avLst/>
          </a:prstGeom>
          <a:solidFill>
            <a:srgbClr val="FFCC99"/>
          </a:solidFill>
        </p:spPr>
        <p:txBody>
          <a:bodyPr wrap="none" rtlCol="0">
            <a:spAutoFit/>
          </a:bodyPr>
          <a:lstStyle/>
          <a:p>
            <a:pPr algn="ctr"/>
            <a:r>
              <a:rPr lang="en-US" sz="1800" b="1" dirty="0" smtClean="0"/>
              <a:t>Margin of Safety for Ultimate Tensile Strength:  Rupture Before Separation</a:t>
            </a:r>
            <a:endParaRPr lang="en-US" sz="1800" b="1" dirty="0"/>
          </a:p>
        </p:txBody>
      </p:sp>
      <p:grpSp>
        <p:nvGrpSpPr>
          <p:cNvPr id="193" name="Group 2"/>
          <p:cNvGrpSpPr>
            <a:grpSpLocks/>
          </p:cNvGrpSpPr>
          <p:nvPr/>
        </p:nvGrpSpPr>
        <p:grpSpPr bwMode="auto">
          <a:xfrm>
            <a:off x="2968716" y="2084149"/>
            <a:ext cx="4124325" cy="3751262"/>
            <a:chOff x="192" y="702"/>
            <a:chExt cx="3819" cy="3474"/>
          </a:xfrm>
        </p:grpSpPr>
        <p:sp>
          <p:nvSpPr>
            <p:cNvPr id="194" name="Line 3"/>
            <p:cNvSpPr>
              <a:spLocks noChangeShapeType="1"/>
            </p:cNvSpPr>
            <p:nvPr/>
          </p:nvSpPr>
          <p:spPr bwMode="auto">
            <a:xfrm>
              <a:off x="192" y="702"/>
              <a:ext cx="0" cy="3474"/>
            </a:xfrm>
            <a:prstGeom prst="line">
              <a:avLst/>
            </a:prstGeom>
            <a:noFill/>
            <a:ln w="19050">
              <a:solidFill>
                <a:schemeClr val="folHlink"/>
              </a:solidFill>
              <a:round/>
              <a:headEnd/>
              <a:tailEnd/>
            </a:ln>
          </p:spPr>
          <p:txBody>
            <a:bodyPr/>
            <a:lstStyle/>
            <a:p>
              <a:endParaRPr lang="en-US" dirty="0"/>
            </a:p>
          </p:txBody>
        </p:sp>
        <p:sp>
          <p:nvSpPr>
            <p:cNvPr id="195" name="Line 4"/>
            <p:cNvSpPr>
              <a:spLocks noChangeShapeType="1"/>
            </p:cNvSpPr>
            <p:nvPr/>
          </p:nvSpPr>
          <p:spPr bwMode="auto">
            <a:xfrm>
              <a:off x="261" y="702"/>
              <a:ext cx="0" cy="3474"/>
            </a:xfrm>
            <a:prstGeom prst="line">
              <a:avLst/>
            </a:prstGeom>
            <a:noFill/>
            <a:ln w="3175">
              <a:solidFill>
                <a:schemeClr val="folHlink"/>
              </a:solidFill>
              <a:round/>
              <a:headEnd/>
              <a:tailEnd/>
            </a:ln>
          </p:spPr>
          <p:txBody>
            <a:bodyPr/>
            <a:lstStyle/>
            <a:p>
              <a:endParaRPr lang="en-US" dirty="0"/>
            </a:p>
          </p:txBody>
        </p:sp>
        <p:sp>
          <p:nvSpPr>
            <p:cNvPr id="196" name="Line 5"/>
            <p:cNvSpPr>
              <a:spLocks noChangeShapeType="1"/>
            </p:cNvSpPr>
            <p:nvPr/>
          </p:nvSpPr>
          <p:spPr bwMode="auto">
            <a:xfrm>
              <a:off x="331" y="702"/>
              <a:ext cx="0" cy="3474"/>
            </a:xfrm>
            <a:prstGeom prst="line">
              <a:avLst/>
            </a:prstGeom>
            <a:noFill/>
            <a:ln w="3175">
              <a:solidFill>
                <a:schemeClr val="folHlink"/>
              </a:solidFill>
              <a:round/>
              <a:headEnd/>
              <a:tailEnd/>
            </a:ln>
          </p:spPr>
          <p:txBody>
            <a:bodyPr/>
            <a:lstStyle/>
            <a:p>
              <a:endParaRPr lang="en-US" dirty="0"/>
            </a:p>
          </p:txBody>
        </p:sp>
        <p:sp>
          <p:nvSpPr>
            <p:cNvPr id="197" name="Line 6"/>
            <p:cNvSpPr>
              <a:spLocks noChangeShapeType="1"/>
            </p:cNvSpPr>
            <p:nvPr/>
          </p:nvSpPr>
          <p:spPr bwMode="auto">
            <a:xfrm>
              <a:off x="400" y="702"/>
              <a:ext cx="0" cy="3474"/>
            </a:xfrm>
            <a:prstGeom prst="line">
              <a:avLst/>
            </a:prstGeom>
            <a:noFill/>
            <a:ln w="3175">
              <a:solidFill>
                <a:schemeClr val="folHlink"/>
              </a:solidFill>
              <a:round/>
              <a:headEnd/>
              <a:tailEnd/>
            </a:ln>
          </p:spPr>
          <p:txBody>
            <a:bodyPr/>
            <a:lstStyle/>
            <a:p>
              <a:endParaRPr lang="en-US" dirty="0"/>
            </a:p>
          </p:txBody>
        </p:sp>
        <p:sp>
          <p:nvSpPr>
            <p:cNvPr id="198" name="Line 7"/>
            <p:cNvSpPr>
              <a:spLocks noChangeShapeType="1"/>
            </p:cNvSpPr>
            <p:nvPr/>
          </p:nvSpPr>
          <p:spPr bwMode="auto">
            <a:xfrm>
              <a:off x="470" y="702"/>
              <a:ext cx="0" cy="3474"/>
            </a:xfrm>
            <a:prstGeom prst="line">
              <a:avLst/>
            </a:prstGeom>
            <a:noFill/>
            <a:ln w="3175">
              <a:solidFill>
                <a:schemeClr val="folHlink"/>
              </a:solidFill>
              <a:round/>
              <a:headEnd/>
              <a:tailEnd/>
            </a:ln>
          </p:spPr>
          <p:txBody>
            <a:bodyPr/>
            <a:lstStyle/>
            <a:p>
              <a:endParaRPr lang="en-US" dirty="0"/>
            </a:p>
          </p:txBody>
        </p:sp>
        <p:sp>
          <p:nvSpPr>
            <p:cNvPr id="199" name="Line 8"/>
            <p:cNvSpPr>
              <a:spLocks noChangeShapeType="1"/>
            </p:cNvSpPr>
            <p:nvPr/>
          </p:nvSpPr>
          <p:spPr bwMode="auto">
            <a:xfrm>
              <a:off x="539" y="702"/>
              <a:ext cx="0" cy="3474"/>
            </a:xfrm>
            <a:prstGeom prst="line">
              <a:avLst/>
            </a:prstGeom>
            <a:noFill/>
            <a:ln w="12700">
              <a:solidFill>
                <a:schemeClr val="folHlink"/>
              </a:solidFill>
              <a:round/>
              <a:headEnd/>
              <a:tailEnd/>
            </a:ln>
          </p:spPr>
          <p:txBody>
            <a:bodyPr/>
            <a:lstStyle/>
            <a:p>
              <a:endParaRPr lang="en-US" dirty="0"/>
            </a:p>
          </p:txBody>
        </p:sp>
        <p:sp>
          <p:nvSpPr>
            <p:cNvPr id="200" name="Line 9"/>
            <p:cNvSpPr>
              <a:spLocks noChangeShapeType="1"/>
            </p:cNvSpPr>
            <p:nvPr/>
          </p:nvSpPr>
          <p:spPr bwMode="auto">
            <a:xfrm>
              <a:off x="609" y="702"/>
              <a:ext cx="0" cy="3474"/>
            </a:xfrm>
            <a:prstGeom prst="line">
              <a:avLst/>
            </a:prstGeom>
            <a:noFill/>
            <a:ln w="3175">
              <a:solidFill>
                <a:schemeClr val="folHlink"/>
              </a:solidFill>
              <a:round/>
              <a:headEnd/>
              <a:tailEnd/>
            </a:ln>
          </p:spPr>
          <p:txBody>
            <a:bodyPr/>
            <a:lstStyle/>
            <a:p>
              <a:endParaRPr lang="en-US" dirty="0"/>
            </a:p>
          </p:txBody>
        </p:sp>
        <p:sp>
          <p:nvSpPr>
            <p:cNvPr id="201" name="Line 10"/>
            <p:cNvSpPr>
              <a:spLocks noChangeShapeType="1"/>
            </p:cNvSpPr>
            <p:nvPr/>
          </p:nvSpPr>
          <p:spPr bwMode="auto">
            <a:xfrm>
              <a:off x="678" y="702"/>
              <a:ext cx="0" cy="3474"/>
            </a:xfrm>
            <a:prstGeom prst="line">
              <a:avLst/>
            </a:prstGeom>
            <a:noFill/>
            <a:ln w="3175">
              <a:solidFill>
                <a:schemeClr val="folHlink"/>
              </a:solidFill>
              <a:round/>
              <a:headEnd/>
              <a:tailEnd/>
            </a:ln>
          </p:spPr>
          <p:txBody>
            <a:bodyPr/>
            <a:lstStyle/>
            <a:p>
              <a:endParaRPr lang="en-US" dirty="0"/>
            </a:p>
          </p:txBody>
        </p:sp>
        <p:sp>
          <p:nvSpPr>
            <p:cNvPr id="202" name="Line 11"/>
            <p:cNvSpPr>
              <a:spLocks noChangeShapeType="1"/>
            </p:cNvSpPr>
            <p:nvPr/>
          </p:nvSpPr>
          <p:spPr bwMode="auto">
            <a:xfrm>
              <a:off x="747" y="702"/>
              <a:ext cx="0" cy="3474"/>
            </a:xfrm>
            <a:prstGeom prst="line">
              <a:avLst/>
            </a:prstGeom>
            <a:noFill/>
            <a:ln w="3175">
              <a:solidFill>
                <a:schemeClr val="folHlink"/>
              </a:solidFill>
              <a:round/>
              <a:headEnd/>
              <a:tailEnd/>
            </a:ln>
          </p:spPr>
          <p:txBody>
            <a:bodyPr/>
            <a:lstStyle/>
            <a:p>
              <a:endParaRPr lang="en-US" dirty="0"/>
            </a:p>
          </p:txBody>
        </p:sp>
        <p:sp>
          <p:nvSpPr>
            <p:cNvPr id="203" name="Line 12"/>
            <p:cNvSpPr>
              <a:spLocks noChangeShapeType="1"/>
            </p:cNvSpPr>
            <p:nvPr/>
          </p:nvSpPr>
          <p:spPr bwMode="auto">
            <a:xfrm>
              <a:off x="817" y="702"/>
              <a:ext cx="0" cy="3474"/>
            </a:xfrm>
            <a:prstGeom prst="line">
              <a:avLst/>
            </a:prstGeom>
            <a:noFill/>
            <a:ln w="3175">
              <a:solidFill>
                <a:schemeClr val="folHlink"/>
              </a:solidFill>
              <a:round/>
              <a:headEnd/>
              <a:tailEnd/>
            </a:ln>
          </p:spPr>
          <p:txBody>
            <a:bodyPr/>
            <a:lstStyle/>
            <a:p>
              <a:endParaRPr lang="en-US" dirty="0"/>
            </a:p>
          </p:txBody>
        </p:sp>
        <p:sp>
          <p:nvSpPr>
            <p:cNvPr id="204" name="Line 13"/>
            <p:cNvSpPr>
              <a:spLocks noChangeShapeType="1"/>
            </p:cNvSpPr>
            <p:nvPr/>
          </p:nvSpPr>
          <p:spPr bwMode="auto">
            <a:xfrm>
              <a:off x="886" y="702"/>
              <a:ext cx="0" cy="3474"/>
            </a:xfrm>
            <a:prstGeom prst="line">
              <a:avLst/>
            </a:prstGeom>
            <a:noFill/>
            <a:ln w="19050">
              <a:solidFill>
                <a:schemeClr val="folHlink"/>
              </a:solidFill>
              <a:round/>
              <a:headEnd/>
              <a:tailEnd/>
            </a:ln>
          </p:spPr>
          <p:txBody>
            <a:bodyPr/>
            <a:lstStyle/>
            <a:p>
              <a:endParaRPr lang="en-US" dirty="0"/>
            </a:p>
          </p:txBody>
        </p:sp>
        <p:sp>
          <p:nvSpPr>
            <p:cNvPr id="205" name="Line 14"/>
            <p:cNvSpPr>
              <a:spLocks noChangeShapeType="1"/>
            </p:cNvSpPr>
            <p:nvPr/>
          </p:nvSpPr>
          <p:spPr bwMode="auto">
            <a:xfrm>
              <a:off x="956" y="702"/>
              <a:ext cx="0" cy="3474"/>
            </a:xfrm>
            <a:prstGeom prst="line">
              <a:avLst/>
            </a:prstGeom>
            <a:noFill/>
            <a:ln w="3175">
              <a:solidFill>
                <a:schemeClr val="folHlink"/>
              </a:solidFill>
              <a:round/>
              <a:headEnd/>
              <a:tailEnd/>
            </a:ln>
          </p:spPr>
          <p:txBody>
            <a:bodyPr/>
            <a:lstStyle/>
            <a:p>
              <a:endParaRPr lang="en-US" dirty="0"/>
            </a:p>
          </p:txBody>
        </p:sp>
        <p:sp>
          <p:nvSpPr>
            <p:cNvPr id="206" name="Line 15"/>
            <p:cNvSpPr>
              <a:spLocks noChangeShapeType="1"/>
            </p:cNvSpPr>
            <p:nvPr/>
          </p:nvSpPr>
          <p:spPr bwMode="auto">
            <a:xfrm>
              <a:off x="1025" y="702"/>
              <a:ext cx="0" cy="3474"/>
            </a:xfrm>
            <a:prstGeom prst="line">
              <a:avLst/>
            </a:prstGeom>
            <a:noFill/>
            <a:ln w="3175">
              <a:solidFill>
                <a:schemeClr val="folHlink"/>
              </a:solidFill>
              <a:round/>
              <a:headEnd/>
              <a:tailEnd/>
            </a:ln>
          </p:spPr>
          <p:txBody>
            <a:bodyPr/>
            <a:lstStyle/>
            <a:p>
              <a:endParaRPr lang="en-US" dirty="0"/>
            </a:p>
          </p:txBody>
        </p:sp>
        <p:sp>
          <p:nvSpPr>
            <p:cNvPr id="207" name="Line 16"/>
            <p:cNvSpPr>
              <a:spLocks noChangeShapeType="1"/>
            </p:cNvSpPr>
            <p:nvPr/>
          </p:nvSpPr>
          <p:spPr bwMode="auto">
            <a:xfrm>
              <a:off x="1095" y="702"/>
              <a:ext cx="0" cy="3474"/>
            </a:xfrm>
            <a:prstGeom prst="line">
              <a:avLst/>
            </a:prstGeom>
            <a:noFill/>
            <a:ln w="3175">
              <a:solidFill>
                <a:schemeClr val="folHlink"/>
              </a:solidFill>
              <a:round/>
              <a:headEnd/>
              <a:tailEnd/>
            </a:ln>
          </p:spPr>
          <p:txBody>
            <a:bodyPr/>
            <a:lstStyle/>
            <a:p>
              <a:endParaRPr lang="en-US" dirty="0"/>
            </a:p>
          </p:txBody>
        </p:sp>
        <p:sp>
          <p:nvSpPr>
            <p:cNvPr id="208" name="Line 17"/>
            <p:cNvSpPr>
              <a:spLocks noChangeShapeType="1"/>
            </p:cNvSpPr>
            <p:nvPr/>
          </p:nvSpPr>
          <p:spPr bwMode="auto">
            <a:xfrm>
              <a:off x="1164" y="702"/>
              <a:ext cx="0" cy="3474"/>
            </a:xfrm>
            <a:prstGeom prst="line">
              <a:avLst/>
            </a:prstGeom>
            <a:noFill/>
            <a:ln w="3175">
              <a:solidFill>
                <a:schemeClr val="folHlink"/>
              </a:solidFill>
              <a:round/>
              <a:headEnd/>
              <a:tailEnd/>
            </a:ln>
          </p:spPr>
          <p:txBody>
            <a:bodyPr/>
            <a:lstStyle/>
            <a:p>
              <a:endParaRPr lang="en-US" dirty="0"/>
            </a:p>
          </p:txBody>
        </p:sp>
        <p:sp>
          <p:nvSpPr>
            <p:cNvPr id="209" name="Line 18"/>
            <p:cNvSpPr>
              <a:spLocks noChangeShapeType="1"/>
            </p:cNvSpPr>
            <p:nvPr/>
          </p:nvSpPr>
          <p:spPr bwMode="auto">
            <a:xfrm>
              <a:off x="1233" y="702"/>
              <a:ext cx="0" cy="3474"/>
            </a:xfrm>
            <a:prstGeom prst="line">
              <a:avLst/>
            </a:prstGeom>
            <a:noFill/>
            <a:ln w="12700">
              <a:solidFill>
                <a:schemeClr val="folHlink"/>
              </a:solidFill>
              <a:round/>
              <a:headEnd/>
              <a:tailEnd/>
            </a:ln>
          </p:spPr>
          <p:txBody>
            <a:bodyPr/>
            <a:lstStyle/>
            <a:p>
              <a:endParaRPr lang="en-US" dirty="0"/>
            </a:p>
          </p:txBody>
        </p:sp>
        <p:sp>
          <p:nvSpPr>
            <p:cNvPr id="210" name="Line 19"/>
            <p:cNvSpPr>
              <a:spLocks noChangeShapeType="1"/>
            </p:cNvSpPr>
            <p:nvPr/>
          </p:nvSpPr>
          <p:spPr bwMode="auto">
            <a:xfrm>
              <a:off x="1303" y="702"/>
              <a:ext cx="0" cy="3474"/>
            </a:xfrm>
            <a:prstGeom prst="line">
              <a:avLst/>
            </a:prstGeom>
            <a:noFill/>
            <a:ln w="3175">
              <a:solidFill>
                <a:schemeClr val="folHlink"/>
              </a:solidFill>
              <a:round/>
              <a:headEnd/>
              <a:tailEnd/>
            </a:ln>
          </p:spPr>
          <p:txBody>
            <a:bodyPr/>
            <a:lstStyle/>
            <a:p>
              <a:endParaRPr lang="en-US" dirty="0"/>
            </a:p>
          </p:txBody>
        </p:sp>
        <p:sp>
          <p:nvSpPr>
            <p:cNvPr id="211" name="Line 20"/>
            <p:cNvSpPr>
              <a:spLocks noChangeShapeType="1"/>
            </p:cNvSpPr>
            <p:nvPr/>
          </p:nvSpPr>
          <p:spPr bwMode="auto">
            <a:xfrm>
              <a:off x="1372" y="702"/>
              <a:ext cx="0" cy="3474"/>
            </a:xfrm>
            <a:prstGeom prst="line">
              <a:avLst/>
            </a:prstGeom>
            <a:noFill/>
            <a:ln w="3175">
              <a:solidFill>
                <a:schemeClr val="folHlink"/>
              </a:solidFill>
              <a:round/>
              <a:headEnd/>
              <a:tailEnd/>
            </a:ln>
          </p:spPr>
          <p:txBody>
            <a:bodyPr/>
            <a:lstStyle/>
            <a:p>
              <a:endParaRPr lang="en-US" dirty="0"/>
            </a:p>
          </p:txBody>
        </p:sp>
        <p:sp>
          <p:nvSpPr>
            <p:cNvPr id="212" name="Line 21"/>
            <p:cNvSpPr>
              <a:spLocks noChangeShapeType="1"/>
            </p:cNvSpPr>
            <p:nvPr/>
          </p:nvSpPr>
          <p:spPr bwMode="auto">
            <a:xfrm>
              <a:off x="1442" y="702"/>
              <a:ext cx="0" cy="3474"/>
            </a:xfrm>
            <a:prstGeom prst="line">
              <a:avLst/>
            </a:prstGeom>
            <a:noFill/>
            <a:ln w="3175">
              <a:solidFill>
                <a:schemeClr val="folHlink"/>
              </a:solidFill>
              <a:round/>
              <a:headEnd/>
              <a:tailEnd/>
            </a:ln>
          </p:spPr>
          <p:txBody>
            <a:bodyPr/>
            <a:lstStyle/>
            <a:p>
              <a:endParaRPr lang="en-US" dirty="0"/>
            </a:p>
          </p:txBody>
        </p:sp>
        <p:sp>
          <p:nvSpPr>
            <p:cNvPr id="213" name="Line 22"/>
            <p:cNvSpPr>
              <a:spLocks noChangeShapeType="1"/>
            </p:cNvSpPr>
            <p:nvPr/>
          </p:nvSpPr>
          <p:spPr bwMode="auto">
            <a:xfrm>
              <a:off x="1511" y="702"/>
              <a:ext cx="0" cy="3474"/>
            </a:xfrm>
            <a:prstGeom prst="line">
              <a:avLst/>
            </a:prstGeom>
            <a:noFill/>
            <a:ln w="3175">
              <a:solidFill>
                <a:schemeClr val="folHlink"/>
              </a:solidFill>
              <a:round/>
              <a:headEnd/>
              <a:tailEnd/>
            </a:ln>
          </p:spPr>
          <p:txBody>
            <a:bodyPr/>
            <a:lstStyle/>
            <a:p>
              <a:endParaRPr lang="en-US" dirty="0"/>
            </a:p>
          </p:txBody>
        </p:sp>
        <p:sp>
          <p:nvSpPr>
            <p:cNvPr id="214" name="Line 23"/>
            <p:cNvSpPr>
              <a:spLocks noChangeShapeType="1"/>
            </p:cNvSpPr>
            <p:nvPr/>
          </p:nvSpPr>
          <p:spPr bwMode="auto">
            <a:xfrm>
              <a:off x="1581" y="702"/>
              <a:ext cx="0" cy="3474"/>
            </a:xfrm>
            <a:prstGeom prst="line">
              <a:avLst/>
            </a:prstGeom>
            <a:noFill/>
            <a:ln w="19050">
              <a:solidFill>
                <a:schemeClr val="folHlink"/>
              </a:solidFill>
              <a:round/>
              <a:headEnd/>
              <a:tailEnd/>
            </a:ln>
          </p:spPr>
          <p:txBody>
            <a:bodyPr/>
            <a:lstStyle/>
            <a:p>
              <a:endParaRPr lang="en-US" dirty="0"/>
            </a:p>
          </p:txBody>
        </p:sp>
        <p:sp>
          <p:nvSpPr>
            <p:cNvPr id="215" name="Line 24"/>
            <p:cNvSpPr>
              <a:spLocks noChangeShapeType="1"/>
            </p:cNvSpPr>
            <p:nvPr/>
          </p:nvSpPr>
          <p:spPr bwMode="auto">
            <a:xfrm>
              <a:off x="1650" y="702"/>
              <a:ext cx="0" cy="3474"/>
            </a:xfrm>
            <a:prstGeom prst="line">
              <a:avLst/>
            </a:prstGeom>
            <a:noFill/>
            <a:ln w="3175">
              <a:solidFill>
                <a:schemeClr val="folHlink"/>
              </a:solidFill>
              <a:round/>
              <a:headEnd/>
              <a:tailEnd/>
            </a:ln>
          </p:spPr>
          <p:txBody>
            <a:bodyPr/>
            <a:lstStyle/>
            <a:p>
              <a:endParaRPr lang="en-US" dirty="0"/>
            </a:p>
          </p:txBody>
        </p:sp>
        <p:sp>
          <p:nvSpPr>
            <p:cNvPr id="216" name="Line 25"/>
            <p:cNvSpPr>
              <a:spLocks noChangeShapeType="1"/>
            </p:cNvSpPr>
            <p:nvPr/>
          </p:nvSpPr>
          <p:spPr bwMode="auto">
            <a:xfrm>
              <a:off x="1719" y="702"/>
              <a:ext cx="0" cy="3474"/>
            </a:xfrm>
            <a:prstGeom prst="line">
              <a:avLst/>
            </a:prstGeom>
            <a:noFill/>
            <a:ln w="3175">
              <a:solidFill>
                <a:schemeClr val="folHlink"/>
              </a:solidFill>
              <a:round/>
              <a:headEnd/>
              <a:tailEnd/>
            </a:ln>
          </p:spPr>
          <p:txBody>
            <a:bodyPr/>
            <a:lstStyle/>
            <a:p>
              <a:endParaRPr lang="en-US" dirty="0"/>
            </a:p>
          </p:txBody>
        </p:sp>
        <p:sp>
          <p:nvSpPr>
            <p:cNvPr id="217" name="Line 26"/>
            <p:cNvSpPr>
              <a:spLocks noChangeShapeType="1"/>
            </p:cNvSpPr>
            <p:nvPr/>
          </p:nvSpPr>
          <p:spPr bwMode="auto">
            <a:xfrm>
              <a:off x="1789" y="702"/>
              <a:ext cx="0" cy="3474"/>
            </a:xfrm>
            <a:prstGeom prst="line">
              <a:avLst/>
            </a:prstGeom>
            <a:noFill/>
            <a:ln w="3175">
              <a:solidFill>
                <a:schemeClr val="folHlink"/>
              </a:solidFill>
              <a:round/>
              <a:headEnd/>
              <a:tailEnd/>
            </a:ln>
          </p:spPr>
          <p:txBody>
            <a:bodyPr/>
            <a:lstStyle/>
            <a:p>
              <a:endParaRPr lang="en-US" dirty="0"/>
            </a:p>
          </p:txBody>
        </p:sp>
        <p:sp>
          <p:nvSpPr>
            <p:cNvPr id="218" name="Line 27"/>
            <p:cNvSpPr>
              <a:spLocks noChangeShapeType="1"/>
            </p:cNvSpPr>
            <p:nvPr/>
          </p:nvSpPr>
          <p:spPr bwMode="auto">
            <a:xfrm>
              <a:off x="1858" y="702"/>
              <a:ext cx="0" cy="3474"/>
            </a:xfrm>
            <a:prstGeom prst="line">
              <a:avLst/>
            </a:prstGeom>
            <a:noFill/>
            <a:ln w="3175">
              <a:solidFill>
                <a:schemeClr val="folHlink"/>
              </a:solidFill>
              <a:round/>
              <a:headEnd/>
              <a:tailEnd/>
            </a:ln>
          </p:spPr>
          <p:txBody>
            <a:bodyPr/>
            <a:lstStyle/>
            <a:p>
              <a:endParaRPr lang="en-US" dirty="0"/>
            </a:p>
          </p:txBody>
        </p:sp>
        <p:sp>
          <p:nvSpPr>
            <p:cNvPr id="219" name="Line 28"/>
            <p:cNvSpPr>
              <a:spLocks noChangeShapeType="1"/>
            </p:cNvSpPr>
            <p:nvPr/>
          </p:nvSpPr>
          <p:spPr bwMode="auto">
            <a:xfrm>
              <a:off x="1928" y="702"/>
              <a:ext cx="0" cy="3474"/>
            </a:xfrm>
            <a:prstGeom prst="line">
              <a:avLst/>
            </a:prstGeom>
            <a:noFill/>
            <a:ln w="12700">
              <a:solidFill>
                <a:schemeClr val="folHlink"/>
              </a:solidFill>
              <a:round/>
              <a:headEnd/>
              <a:tailEnd/>
            </a:ln>
          </p:spPr>
          <p:txBody>
            <a:bodyPr/>
            <a:lstStyle/>
            <a:p>
              <a:endParaRPr lang="en-US" dirty="0"/>
            </a:p>
          </p:txBody>
        </p:sp>
        <p:sp>
          <p:nvSpPr>
            <p:cNvPr id="220" name="Line 29"/>
            <p:cNvSpPr>
              <a:spLocks noChangeShapeType="1"/>
            </p:cNvSpPr>
            <p:nvPr/>
          </p:nvSpPr>
          <p:spPr bwMode="auto">
            <a:xfrm>
              <a:off x="1997" y="702"/>
              <a:ext cx="0" cy="3474"/>
            </a:xfrm>
            <a:prstGeom prst="line">
              <a:avLst/>
            </a:prstGeom>
            <a:noFill/>
            <a:ln w="3175">
              <a:solidFill>
                <a:schemeClr val="folHlink"/>
              </a:solidFill>
              <a:round/>
              <a:headEnd/>
              <a:tailEnd/>
            </a:ln>
          </p:spPr>
          <p:txBody>
            <a:bodyPr/>
            <a:lstStyle/>
            <a:p>
              <a:endParaRPr lang="en-US" dirty="0"/>
            </a:p>
          </p:txBody>
        </p:sp>
        <p:sp>
          <p:nvSpPr>
            <p:cNvPr id="221" name="Line 30"/>
            <p:cNvSpPr>
              <a:spLocks noChangeShapeType="1"/>
            </p:cNvSpPr>
            <p:nvPr/>
          </p:nvSpPr>
          <p:spPr bwMode="auto">
            <a:xfrm>
              <a:off x="2067" y="702"/>
              <a:ext cx="0" cy="3474"/>
            </a:xfrm>
            <a:prstGeom prst="line">
              <a:avLst/>
            </a:prstGeom>
            <a:noFill/>
            <a:ln w="3175">
              <a:solidFill>
                <a:schemeClr val="folHlink"/>
              </a:solidFill>
              <a:round/>
              <a:headEnd/>
              <a:tailEnd/>
            </a:ln>
          </p:spPr>
          <p:txBody>
            <a:bodyPr/>
            <a:lstStyle/>
            <a:p>
              <a:endParaRPr lang="en-US" dirty="0"/>
            </a:p>
          </p:txBody>
        </p:sp>
        <p:sp>
          <p:nvSpPr>
            <p:cNvPr id="222" name="Line 31"/>
            <p:cNvSpPr>
              <a:spLocks noChangeShapeType="1"/>
            </p:cNvSpPr>
            <p:nvPr/>
          </p:nvSpPr>
          <p:spPr bwMode="auto">
            <a:xfrm>
              <a:off x="2136" y="702"/>
              <a:ext cx="0" cy="3474"/>
            </a:xfrm>
            <a:prstGeom prst="line">
              <a:avLst/>
            </a:prstGeom>
            <a:noFill/>
            <a:ln w="3175">
              <a:solidFill>
                <a:schemeClr val="folHlink"/>
              </a:solidFill>
              <a:round/>
              <a:headEnd/>
              <a:tailEnd/>
            </a:ln>
          </p:spPr>
          <p:txBody>
            <a:bodyPr/>
            <a:lstStyle/>
            <a:p>
              <a:endParaRPr lang="en-US" dirty="0"/>
            </a:p>
          </p:txBody>
        </p:sp>
        <p:sp>
          <p:nvSpPr>
            <p:cNvPr id="223" name="Line 32"/>
            <p:cNvSpPr>
              <a:spLocks noChangeShapeType="1"/>
            </p:cNvSpPr>
            <p:nvPr/>
          </p:nvSpPr>
          <p:spPr bwMode="auto">
            <a:xfrm>
              <a:off x="2205" y="702"/>
              <a:ext cx="0" cy="3474"/>
            </a:xfrm>
            <a:prstGeom prst="line">
              <a:avLst/>
            </a:prstGeom>
            <a:noFill/>
            <a:ln w="3175">
              <a:solidFill>
                <a:schemeClr val="folHlink"/>
              </a:solidFill>
              <a:round/>
              <a:headEnd/>
              <a:tailEnd/>
            </a:ln>
          </p:spPr>
          <p:txBody>
            <a:bodyPr/>
            <a:lstStyle/>
            <a:p>
              <a:endParaRPr lang="en-US" dirty="0"/>
            </a:p>
          </p:txBody>
        </p:sp>
        <p:sp>
          <p:nvSpPr>
            <p:cNvPr id="224" name="Line 33"/>
            <p:cNvSpPr>
              <a:spLocks noChangeShapeType="1"/>
            </p:cNvSpPr>
            <p:nvPr/>
          </p:nvSpPr>
          <p:spPr bwMode="auto">
            <a:xfrm>
              <a:off x="2275" y="702"/>
              <a:ext cx="0" cy="3474"/>
            </a:xfrm>
            <a:prstGeom prst="line">
              <a:avLst/>
            </a:prstGeom>
            <a:noFill/>
            <a:ln w="19050">
              <a:solidFill>
                <a:schemeClr val="folHlink"/>
              </a:solidFill>
              <a:round/>
              <a:headEnd/>
              <a:tailEnd/>
            </a:ln>
          </p:spPr>
          <p:txBody>
            <a:bodyPr/>
            <a:lstStyle/>
            <a:p>
              <a:endParaRPr lang="en-US" dirty="0"/>
            </a:p>
          </p:txBody>
        </p:sp>
        <p:sp>
          <p:nvSpPr>
            <p:cNvPr id="225" name="Line 34"/>
            <p:cNvSpPr>
              <a:spLocks noChangeShapeType="1"/>
            </p:cNvSpPr>
            <p:nvPr/>
          </p:nvSpPr>
          <p:spPr bwMode="auto">
            <a:xfrm>
              <a:off x="2344" y="702"/>
              <a:ext cx="0" cy="3474"/>
            </a:xfrm>
            <a:prstGeom prst="line">
              <a:avLst/>
            </a:prstGeom>
            <a:noFill/>
            <a:ln w="3175">
              <a:solidFill>
                <a:schemeClr val="folHlink"/>
              </a:solidFill>
              <a:round/>
              <a:headEnd/>
              <a:tailEnd/>
            </a:ln>
          </p:spPr>
          <p:txBody>
            <a:bodyPr/>
            <a:lstStyle/>
            <a:p>
              <a:endParaRPr lang="en-US" dirty="0"/>
            </a:p>
          </p:txBody>
        </p:sp>
        <p:sp>
          <p:nvSpPr>
            <p:cNvPr id="226" name="Line 35"/>
            <p:cNvSpPr>
              <a:spLocks noChangeShapeType="1"/>
            </p:cNvSpPr>
            <p:nvPr/>
          </p:nvSpPr>
          <p:spPr bwMode="auto">
            <a:xfrm>
              <a:off x="2414" y="702"/>
              <a:ext cx="0" cy="3474"/>
            </a:xfrm>
            <a:prstGeom prst="line">
              <a:avLst/>
            </a:prstGeom>
            <a:noFill/>
            <a:ln w="3175">
              <a:solidFill>
                <a:schemeClr val="folHlink"/>
              </a:solidFill>
              <a:round/>
              <a:headEnd/>
              <a:tailEnd/>
            </a:ln>
          </p:spPr>
          <p:txBody>
            <a:bodyPr/>
            <a:lstStyle/>
            <a:p>
              <a:endParaRPr lang="en-US" dirty="0"/>
            </a:p>
          </p:txBody>
        </p:sp>
        <p:sp>
          <p:nvSpPr>
            <p:cNvPr id="227" name="Line 36"/>
            <p:cNvSpPr>
              <a:spLocks noChangeShapeType="1"/>
            </p:cNvSpPr>
            <p:nvPr/>
          </p:nvSpPr>
          <p:spPr bwMode="auto">
            <a:xfrm>
              <a:off x="2483" y="702"/>
              <a:ext cx="0" cy="3474"/>
            </a:xfrm>
            <a:prstGeom prst="line">
              <a:avLst/>
            </a:prstGeom>
            <a:noFill/>
            <a:ln w="3175">
              <a:solidFill>
                <a:schemeClr val="folHlink"/>
              </a:solidFill>
              <a:round/>
              <a:headEnd/>
              <a:tailEnd/>
            </a:ln>
          </p:spPr>
          <p:txBody>
            <a:bodyPr/>
            <a:lstStyle/>
            <a:p>
              <a:endParaRPr lang="en-US" dirty="0"/>
            </a:p>
          </p:txBody>
        </p:sp>
        <p:sp>
          <p:nvSpPr>
            <p:cNvPr id="228" name="Line 37"/>
            <p:cNvSpPr>
              <a:spLocks noChangeShapeType="1"/>
            </p:cNvSpPr>
            <p:nvPr/>
          </p:nvSpPr>
          <p:spPr bwMode="auto">
            <a:xfrm>
              <a:off x="2553" y="702"/>
              <a:ext cx="0" cy="3474"/>
            </a:xfrm>
            <a:prstGeom prst="line">
              <a:avLst/>
            </a:prstGeom>
            <a:noFill/>
            <a:ln w="3175">
              <a:solidFill>
                <a:schemeClr val="folHlink"/>
              </a:solidFill>
              <a:round/>
              <a:headEnd/>
              <a:tailEnd/>
            </a:ln>
          </p:spPr>
          <p:txBody>
            <a:bodyPr/>
            <a:lstStyle/>
            <a:p>
              <a:endParaRPr lang="en-US" dirty="0"/>
            </a:p>
          </p:txBody>
        </p:sp>
        <p:sp>
          <p:nvSpPr>
            <p:cNvPr id="229" name="Line 38"/>
            <p:cNvSpPr>
              <a:spLocks noChangeShapeType="1"/>
            </p:cNvSpPr>
            <p:nvPr/>
          </p:nvSpPr>
          <p:spPr bwMode="auto">
            <a:xfrm>
              <a:off x="2622" y="702"/>
              <a:ext cx="0" cy="3474"/>
            </a:xfrm>
            <a:prstGeom prst="line">
              <a:avLst/>
            </a:prstGeom>
            <a:noFill/>
            <a:ln w="12700">
              <a:solidFill>
                <a:schemeClr val="folHlink"/>
              </a:solidFill>
              <a:round/>
              <a:headEnd/>
              <a:tailEnd/>
            </a:ln>
          </p:spPr>
          <p:txBody>
            <a:bodyPr/>
            <a:lstStyle/>
            <a:p>
              <a:endParaRPr lang="en-US" dirty="0"/>
            </a:p>
          </p:txBody>
        </p:sp>
        <p:sp>
          <p:nvSpPr>
            <p:cNvPr id="230" name="Line 39"/>
            <p:cNvSpPr>
              <a:spLocks noChangeShapeType="1"/>
            </p:cNvSpPr>
            <p:nvPr/>
          </p:nvSpPr>
          <p:spPr bwMode="auto">
            <a:xfrm>
              <a:off x="2691" y="702"/>
              <a:ext cx="0" cy="3474"/>
            </a:xfrm>
            <a:prstGeom prst="line">
              <a:avLst/>
            </a:prstGeom>
            <a:noFill/>
            <a:ln w="3175">
              <a:solidFill>
                <a:schemeClr val="folHlink"/>
              </a:solidFill>
              <a:round/>
              <a:headEnd/>
              <a:tailEnd/>
            </a:ln>
          </p:spPr>
          <p:txBody>
            <a:bodyPr/>
            <a:lstStyle/>
            <a:p>
              <a:endParaRPr lang="en-US" dirty="0"/>
            </a:p>
          </p:txBody>
        </p:sp>
        <p:sp>
          <p:nvSpPr>
            <p:cNvPr id="231" name="Line 40"/>
            <p:cNvSpPr>
              <a:spLocks noChangeShapeType="1"/>
            </p:cNvSpPr>
            <p:nvPr/>
          </p:nvSpPr>
          <p:spPr bwMode="auto">
            <a:xfrm>
              <a:off x="2761" y="702"/>
              <a:ext cx="0" cy="3474"/>
            </a:xfrm>
            <a:prstGeom prst="line">
              <a:avLst/>
            </a:prstGeom>
            <a:noFill/>
            <a:ln w="3175">
              <a:solidFill>
                <a:schemeClr val="folHlink"/>
              </a:solidFill>
              <a:round/>
              <a:headEnd/>
              <a:tailEnd/>
            </a:ln>
          </p:spPr>
          <p:txBody>
            <a:bodyPr/>
            <a:lstStyle/>
            <a:p>
              <a:endParaRPr lang="en-US" dirty="0"/>
            </a:p>
          </p:txBody>
        </p:sp>
        <p:sp>
          <p:nvSpPr>
            <p:cNvPr id="232" name="Line 41"/>
            <p:cNvSpPr>
              <a:spLocks noChangeShapeType="1"/>
            </p:cNvSpPr>
            <p:nvPr/>
          </p:nvSpPr>
          <p:spPr bwMode="auto">
            <a:xfrm>
              <a:off x="2830" y="702"/>
              <a:ext cx="0" cy="3474"/>
            </a:xfrm>
            <a:prstGeom prst="line">
              <a:avLst/>
            </a:prstGeom>
            <a:noFill/>
            <a:ln w="3175">
              <a:solidFill>
                <a:schemeClr val="folHlink"/>
              </a:solidFill>
              <a:round/>
              <a:headEnd/>
              <a:tailEnd/>
            </a:ln>
          </p:spPr>
          <p:txBody>
            <a:bodyPr/>
            <a:lstStyle/>
            <a:p>
              <a:endParaRPr lang="en-US" dirty="0"/>
            </a:p>
          </p:txBody>
        </p:sp>
        <p:sp>
          <p:nvSpPr>
            <p:cNvPr id="233" name="Line 42"/>
            <p:cNvSpPr>
              <a:spLocks noChangeShapeType="1"/>
            </p:cNvSpPr>
            <p:nvPr/>
          </p:nvSpPr>
          <p:spPr bwMode="auto">
            <a:xfrm>
              <a:off x="2900" y="702"/>
              <a:ext cx="0" cy="3474"/>
            </a:xfrm>
            <a:prstGeom prst="line">
              <a:avLst/>
            </a:prstGeom>
            <a:noFill/>
            <a:ln w="3175">
              <a:solidFill>
                <a:schemeClr val="folHlink"/>
              </a:solidFill>
              <a:round/>
              <a:headEnd/>
              <a:tailEnd/>
            </a:ln>
          </p:spPr>
          <p:txBody>
            <a:bodyPr/>
            <a:lstStyle/>
            <a:p>
              <a:endParaRPr lang="en-US" dirty="0"/>
            </a:p>
          </p:txBody>
        </p:sp>
        <p:sp>
          <p:nvSpPr>
            <p:cNvPr id="234" name="Line 43"/>
            <p:cNvSpPr>
              <a:spLocks noChangeShapeType="1"/>
            </p:cNvSpPr>
            <p:nvPr/>
          </p:nvSpPr>
          <p:spPr bwMode="auto">
            <a:xfrm>
              <a:off x="2969" y="702"/>
              <a:ext cx="0" cy="3474"/>
            </a:xfrm>
            <a:prstGeom prst="line">
              <a:avLst/>
            </a:prstGeom>
            <a:noFill/>
            <a:ln w="19050">
              <a:solidFill>
                <a:schemeClr val="folHlink"/>
              </a:solidFill>
              <a:round/>
              <a:headEnd/>
              <a:tailEnd/>
            </a:ln>
          </p:spPr>
          <p:txBody>
            <a:bodyPr/>
            <a:lstStyle/>
            <a:p>
              <a:endParaRPr lang="en-US" dirty="0"/>
            </a:p>
          </p:txBody>
        </p:sp>
        <p:sp>
          <p:nvSpPr>
            <p:cNvPr id="235" name="Line 44"/>
            <p:cNvSpPr>
              <a:spLocks noChangeShapeType="1"/>
            </p:cNvSpPr>
            <p:nvPr/>
          </p:nvSpPr>
          <p:spPr bwMode="auto">
            <a:xfrm>
              <a:off x="3039" y="702"/>
              <a:ext cx="0" cy="3474"/>
            </a:xfrm>
            <a:prstGeom prst="line">
              <a:avLst/>
            </a:prstGeom>
            <a:noFill/>
            <a:ln w="3175">
              <a:solidFill>
                <a:schemeClr val="folHlink"/>
              </a:solidFill>
              <a:round/>
              <a:headEnd/>
              <a:tailEnd/>
            </a:ln>
          </p:spPr>
          <p:txBody>
            <a:bodyPr/>
            <a:lstStyle/>
            <a:p>
              <a:endParaRPr lang="en-US" dirty="0"/>
            </a:p>
          </p:txBody>
        </p:sp>
        <p:sp>
          <p:nvSpPr>
            <p:cNvPr id="236" name="Line 45"/>
            <p:cNvSpPr>
              <a:spLocks noChangeShapeType="1"/>
            </p:cNvSpPr>
            <p:nvPr/>
          </p:nvSpPr>
          <p:spPr bwMode="auto">
            <a:xfrm>
              <a:off x="3108" y="702"/>
              <a:ext cx="0" cy="3474"/>
            </a:xfrm>
            <a:prstGeom prst="line">
              <a:avLst/>
            </a:prstGeom>
            <a:noFill/>
            <a:ln w="3175">
              <a:solidFill>
                <a:schemeClr val="folHlink"/>
              </a:solidFill>
              <a:round/>
              <a:headEnd/>
              <a:tailEnd/>
            </a:ln>
          </p:spPr>
          <p:txBody>
            <a:bodyPr/>
            <a:lstStyle/>
            <a:p>
              <a:endParaRPr lang="en-US" dirty="0"/>
            </a:p>
          </p:txBody>
        </p:sp>
        <p:sp>
          <p:nvSpPr>
            <p:cNvPr id="237" name="Line 46"/>
            <p:cNvSpPr>
              <a:spLocks noChangeShapeType="1"/>
            </p:cNvSpPr>
            <p:nvPr/>
          </p:nvSpPr>
          <p:spPr bwMode="auto">
            <a:xfrm>
              <a:off x="3177" y="702"/>
              <a:ext cx="0" cy="3474"/>
            </a:xfrm>
            <a:prstGeom prst="line">
              <a:avLst/>
            </a:prstGeom>
            <a:noFill/>
            <a:ln w="3175">
              <a:solidFill>
                <a:schemeClr val="folHlink"/>
              </a:solidFill>
              <a:round/>
              <a:headEnd/>
              <a:tailEnd/>
            </a:ln>
          </p:spPr>
          <p:txBody>
            <a:bodyPr/>
            <a:lstStyle/>
            <a:p>
              <a:endParaRPr lang="en-US" dirty="0"/>
            </a:p>
          </p:txBody>
        </p:sp>
        <p:sp>
          <p:nvSpPr>
            <p:cNvPr id="238" name="Line 47"/>
            <p:cNvSpPr>
              <a:spLocks noChangeShapeType="1"/>
            </p:cNvSpPr>
            <p:nvPr/>
          </p:nvSpPr>
          <p:spPr bwMode="auto">
            <a:xfrm>
              <a:off x="3247" y="702"/>
              <a:ext cx="0" cy="3474"/>
            </a:xfrm>
            <a:prstGeom prst="line">
              <a:avLst/>
            </a:prstGeom>
            <a:noFill/>
            <a:ln w="3175">
              <a:solidFill>
                <a:schemeClr val="folHlink"/>
              </a:solidFill>
              <a:round/>
              <a:headEnd/>
              <a:tailEnd/>
            </a:ln>
          </p:spPr>
          <p:txBody>
            <a:bodyPr/>
            <a:lstStyle/>
            <a:p>
              <a:endParaRPr lang="en-US" dirty="0"/>
            </a:p>
          </p:txBody>
        </p:sp>
        <p:sp>
          <p:nvSpPr>
            <p:cNvPr id="239" name="Line 48"/>
            <p:cNvSpPr>
              <a:spLocks noChangeShapeType="1"/>
            </p:cNvSpPr>
            <p:nvPr/>
          </p:nvSpPr>
          <p:spPr bwMode="auto">
            <a:xfrm>
              <a:off x="3316" y="702"/>
              <a:ext cx="0" cy="3474"/>
            </a:xfrm>
            <a:prstGeom prst="line">
              <a:avLst/>
            </a:prstGeom>
            <a:noFill/>
            <a:ln w="12700">
              <a:solidFill>
                <a:schemeClr val="folHlink"/>
              </a:solidFill>
              <a:round/>
              <a:headEnd/>
              <a:tailEnd/>
            </a:ln>
          </p:spPr>
          <p:txBody>
            <a:bodyPr/>
            <a:lstStyle/>
            <a:p>
              <a:endParaRPr lang="en-US" dirty="0"/>
            </a:p>
          </p:txBody>
        </p:sp>
        <p:sp>
          <p:nvSpPr>
            <p:cNvPr id="240" name="Line 49"/>
            <p:cNvSpPr>
              <a:spLocks noChangeShapeType="1"/>
            </p:cNvSpPr>
            <p:nvPr/>
          </p:nvSpPr>
          <p:spPr bwMode="auto">
            <a:xfrm>
              <a:off x="3386" y="702"/>
              <a:ext cx="0" cy="3474"/>
            </a:xfrm>
            <a:prstGeom prst="line">
              <a:avLst/>
            </a:prstGeom>
            <a:noFill/>
            <a:ln w="3175">
              <a:solidFill>
                <a:schemeClr val="folHlink"/>
              </a:solidFill>
              <a:round/>
              <a:headEnd/>
              <a:tailEnd/>
            </a:ln>
          </p:spPr>
          <p:txBody>
            <a:bodyPr/>
            <a:lstStyle/>
            <a:p>
              <a:endParaRPr lang="en-US" dirty="0"/>
            </a:p>
          </p:txBody>
        </p:sp>
        <p:sp>
          <p:nvSpPr>
            <p:cNvPr id="241" name="Line 50"/>
            <p:cNvSpPr>
              <a:spLocks noChangeShapeType="1"/>
            </p:cNvSpPr>
            <p:nvPr/>
          </p:nvSpPr>
          <p:spPr bwMode="auto">
            <a:xfrm>
              <a:off x="3455" y="702"/>
              <a:ext cx="0" cy="3474"/>
            </a:xfrm>
            <a:prstGeom prst="line">
              <a:avLst/>
            </a:prstGeom>
            <a:noFill/>
            <a:ln w="3175">
              <a:solidFill>
                <a:schemeClr val="folHlink"/>
              </a:solidFill>
              <a:round/>
              <a:headEnd/>
              <a:tailEnd/>
            </a:ln>
          </p:spPr>
          <p:txBody>
            <a:bodyPr/>
            <a:lstStyle/>
            <a:p>
              <a:endParaRPr lang="en-US" dirty="0"/>
            </a:p>
          </p:txBody>
        </p:sp>
        <p:sp>
          <p:nvSpPr>
            <p:cNvPr id="242" name="Line 51"/>
            <p:cNvSpPr>
              <a:spLocks noChangeShapeType="1"/>
            </p:cNvSpPr>
            <p:nvPr/>
          </p:nvSpPr>
          <p:spPr bwMode="auto">
            <a:xfrm>
              <a:off x="3525" y="702"/>
              <a:ext cx="0" cy="3474"/>
            </a:xfrm>
            <a:prstGeom prst="line">
              <a:avLst/>
            </a:prstGeom>
            <a:noFill/>
            <a:ln w="3175">
              <a:solidFill>
                <a:schemeClr val="folHlink"/>
              </a:solidFill>
              <a:round/>
              <a:headEnd/>
              <a:tailEnd/>
            </a:ln>
          </p:spPr>
          <p:txBody>
            <a:bodyPr/>
            <a:lstStyle/>
            <a:p>
              <a:endParaRPr lang="en-US" dirty="0"/>
            </a:p>
          </p:txBody>
        </p:sp>
        <p:sp>
          <p:nvSpPr>
            <p:cNvPr id="243" name="Line 52"/>
            <p:cNvSpPr>
              <a:spLocks noChangeShapeType="1"/>
            </p:cNvSpPr>
            <p:nvPr/>
          </p:nvSpPr>
          <p:spPr bwMode="auto">
            <a:xfrm>
              <a:off x="3594" y="702"/>
              <a:ext cx="0" cy="3474"/>
            </a:xfrm>
            <a:prstGeom prst="line">
              <a:avLst/>
            </a:prstGeom>
            <a:noFill/>
            <a:ln w="3175">
              <a:solidFill>
                <a:schemeClr val="folHlink"/>
              </a:solidFill>
              <a:round/>
              <a:headEnd/>
              <a:tailEnd/>
            </a:ln>
          </p:spPr>
          <p:txBody>
            <a:bodyPr/>
            <a:lstStyle/>
            <a:p>
              <a:endParaRPr lang="en-US" dirty="0"/>
            </a:p>
          </p:txBody>
        </p:sp>
        <p:sp>
          <p:nvSpPr>
            <p:cNvPr id="244" name="Line 53"/>
            <p:cNvSpPr>
              <a:spLocks noChangeShapeType="1"/>
            </p:cNvSpPr>
            <p:nvPr/>
          </p:nvSpPr>
          <p:spPr bwMode="auto">
            <a:xfrm>
              <a:off x="3663" y="702"/>
              <a:ext cx="0" cy="3474"/>
            </a:xfrm>
            <a:prstGeom prst="line">
              <a:avLst/>
            </a:prstGeom>
            <a:noFill/>
            <a:ln w="19050">
              <a:solidFill>
                <a:schemeClr val="folHlink"/>
              </a:solidFill>
              <a:round/>
              <a:headEnd/>
              <a:tailEnd/>
            </a:ln>
          </p:spPr>
          <p:txBody>
            <a:bodyPr/>
            <a:lstStyle/>
            <a:p>
              <a:endParaRPr lang="en-US" dirty="0"/>
            </a:p>
          </p:txBody>
        </p:sp>
        <p:sp>
          <p:nvSpPr>
            <p:cNvPr id="245" name="Line 54"/>
            <p:cNvSpPr>
              <a:spLocks noChangeShapeType="1"/>
            </p:cNvSpPr>
            <p:nvPr/>
          </p:nvSpPr>
          <p:spPr bwMode="auto">
            <a:xfrm>
              <a:off x="3733" y="702"/>
              <a:ext cx="0" cy="3474"/>
            </a:xfrm>
            <a:prstGeom prst="line">
              <a:avLst/>
            </a:prstGeom>
            <a:noFill/>
            <a:ln w="3175">
              <a:solidFill>
                <a:schemeClr val="folHlink"/>
              </a:solidFill>
              <a:round/>
              <a:headEnd/>
              <a:tailEnd/>
            </a:ln>
          </p:spPr>
          <p:txBody>
            <a:bodyPr/>
            <a:lstStyle/>
            <a:p>
              <a:endParaRPr lang="en-US" dirty="0"/>
            </a:p>
          </p:txBody>
        </p:sp>
        <p:sp>
          <p:nvSpPr>
            <p:cNvPr id="246" name="Line 55"/>
            <p:cNvSpPr>
              <a:spLocks noChangeShapeType="1"/>
            </p:cNvSpPr>
            <p:nvPr/>
          </p:nvSpPr>
          <p:spPr bwMode="auto">
            <a:xfrm>
              <a:off x="3802" y="702"/>
              <a:ext cx="0" cy="3474"/>
            </a:xfrm>
            <a:prstGeom prst="line">
              <a:avLst/>
            </a:prstGeom>
            <a:noFill/>
            <a:ln w="3175">
              <a:solidFill>
                <a:schemeClr val="folHlink"/>
              </a:solidFill>
              <a:round/>
              <a:headEnd/>
              <a:tailEnd/>
            </a:ln>
          </p:spPr>
          <p:txBody>
            <a:bodyPr/>
            <a:lstStyle/>
            <a:p>
              <a:endParaRPr lang="en-US" dirty="0"/>
            </a:p>
          </p:txBody>
        </p:sp>
        <p:sp>
          <p:nvSpPr>
            <p:cNvPr id="247" name="Line 56"/>
            <p:cNvSpPr>
              <a:spLocks noChangeShapeType="1"/>
            </p:cNvSpPr>
            <p:nvPr/>
          </p:nvSpPr>
          <p:spPr bwMode="auto">
            <a:xfrm>
              <a:off x="3872" y="702"/>
              <a:ext cx="0" cy="3474"/>
            </a:xfrm>
            <a:prstGeom prst="line">
              <a:avLst/>
            </a:prstGeom>
            <a:noFill/>
            <a:ln w="3175">
              <a:solidFill>
                <a:schemeClr val="folHlink"/>
              </a:solidFill>
              <a:round/>
              <a:headEnd/>
              <a:tailEnd/>
            </a:ln>
          </p:spPr>
          <p:txBody>
            <a:bodyPr/>
            <a:lstStyle/>
            <a:p>
              <a:endParaRPr lang="en-US" dirty="0"/>
            </a:p>
          </p:txBody>
        </p:sp>
        <p:sp>
          <p:nvSpPr>
            <p:cNvPr id="248" name="Line 57"/>
            <p:cNvSpPr>
              <a:spLocks noChangeShapeType="1"/>
            </p:cNvSpPr>
            <p:nvPr/>
          </p:nvSpPr>
          <p:spPr bwMode="auto">
            <a:xfrm>
              <a:off x="3941" y="702"/>
              <a:ext cx="0" cy="3474"/>
            </a:xfrm>
            <a:prstGeom prst="line">
              <a:avLst/>
            </a:prstGeom>
            <a:noFill/>
            <a:ln w="3175">
              <a:solidFill>
                <a:schemeClr val="folHlink"/>
              </a:solidFill>
              <a:round/>
              <a:headEnd/>
              <a:tailEnd/>
            </a:ln>
          </p:spPr>
          <p:txBody>
            <a:bodyPr/>
            <a:lstStyle/>
            <a:p>
              <a:endParaRPr lang="en-US" dirty="0"/>
            </a:p>
          </p:txBody>
        </p:sp>
        <p:sp>
          <p:nvSpPr>
            <p:cNvPr id="249" name="Line 58"/>
            <p:cNvSpPr>
              <a:spLocks noChangeShapeType="1"/>
            </p:cNvSpPr>
            <p:nvPr/>
          </p:nvSpPr>
          <p:spPr bwMode="auto">
            <a:xfrm>
              <a:off x="4011" y="702"/>
              <a:ext cx="0" cy="3474"/>
            </a:xfrm>
            <a:prstGeom prst="line">
              <a:avLst/>
            </a:prstGeom>
            <a:noFill/>
            <a:ln w="12700">
              <a:solidFill>
                <a:schemeClr val="folHlink"/>
              </a:solidFill>
              <a:round/>
              <a:headEnd/>
              <a:tailEnd/>
            </a:ln>
          </p:spPr>
          <p:txBody>
            <a:bodyPr/>
            <a:lstStyle/>
            <a:p>
              <a:endParaRPr lang="en-US" dirty="0"/>
            </a:p>
          </p:txBody>
        </p:sp>
        <p:sp>
          <p:nvSpPr>
            <p:cNvPr id="250" name="Line 59"/>
            <p:cNvSpPr>
              <a:spLocks noChangeShapeType="1"/>
            </p:cNvSpPr>
            <p:nvPr/>
          </p:nvSpPr>
          <p:spPr bwMode="auto">
            <a:xfrm>
              <a:off x="192" y="4176"/>
              <a:ext cx="3819" cy="0"/>
            </a:xfrm>
            <a:prstGeom prst="line">
              <a:avLst/>
            </a:prstGeom>
            <a:noFill/>
            <a:ln w="19050">
              <a:solidFill>
                <a:schemeClr val="folHlink"/>
              </a:solidFill>
              <a:round/>
              <a:headEnd/>
              <a:tailEnd/>
            </a:ln>
          </p:spPr>
          <p:txBody>
            <a:bodyPr/>
            <a:lstStyle/>
            <a:p>
              <a:endParaRPr lang="en-US" dirty="0"/>
            </a:p>
          </p:txBody>
        </p:sp>
        <p:sp>
          <p:nvSpPr>
            <p:cNvPr id="251" name="Line 60"/>
            <p:cNvSpPr>
              <a:spLocks noChangeShapeType="1"/>
            </p:cNvSpPr>
            <p:nvPr/>
          </p:nvSpPr>
          <p:spPr bwMode="auto">
            <a:xfrm>
              <a:off x="192" y="1260"/>
              <a:ext cx="3819" cy="0"/>
            </a:xfrm>
            <a:prstGeom prst="line">
              <a:avLst/>
            </a:prstGeom>
            <a:noFill/>
            <a:ln w="3175">
              <a:solidFill>
                <a:schemeClr val="folHlink"/>
              </a:solidFill>
              <a:round/>
              <a:headEnd/>
              <a:tailEnd/>
            </a:ln>
          </p:spPr>
          <p:txBody>
            <a:bodyPr/>
            <a:lstStyle/>
            <a:p>
              <a:endParaRPr lang="en-US" dirty="0"/>
            </a:p>
          </p:txBody>
        </p:sp>
        <p:sp>
          <p:nvSpPr>
            <p:cNvPr id="252" name="Line 61"/>
            <p:cNvSpPr>
              <a:spLocks noChangeShapeType="1"/>
            </p:cNvSpPr>
            <p:nvPr/>
          </p:nvSpPr>
          <p:spPr bwMode="auto">
            <a:xfrm>
              <a:off x="192" y="1329"/>
              <a:ext cx="3819" cy="0"/>
            </a:xfrm>
            <a:prstGeom prst="line">
              <a:avLst/>
            </a:prstGeom>
            <a:noFill/>
            <a:ln w="3175">
              <a:solidFill>
                <a:schemeClr val="folHlink"/>
              </a:solidFill>
              <a:round/>
              <a:headEnd/>
              <a:tailEnd/>
            </a:ln>
          </p:spPr>
          <p:txBody>
            <a:bodyPr/>
            <a:lstStyle/>
            <a:p>
              <a:endParaRPr lang="en-US" dirty="0"/>
            </a:p>
          </p:txBody>
        </p:sp>
        <p:sp>
          <p:nvSpPr>
            <p:cNvPr id="253" name="Line 62"/>
            <p:cNvSpPr>
              <a:spLocks noChangeShapeType="1"/>
            </p:cNvSpPr>
            <p:nvPr/>
          </p:nvSpPr>
          <p:spPr bwMode="auto">
            <a:xfrm>
              <a:off x="192" y="1399"/>
              <a:ext cx="3819" cy="0"/>
            </a:xfrm>
            <a:prstGeom prst="line">
              <a:avLst/>
            </a:prstGeom>
            <a:noFill/>
            <a:ln w="19050">
              <a:solidFill>
                <a:schemeClr val="folHlink"/>
              </a:solidFill>
              <a:round/>
              <a:headEnd/>
              <a:tailEnd/>
            </a:ln>
          </p:spPr>
          <p:txBody>
            <a:bodyPr/>
            <a:lstStyle/>
            <a:p>
              <a:endParaRPr lang="en-US" dirty="0"/>
            </a:p>
          </p:txBody>
        </p:sp>
        <p:sp>
          <p:nvSpPr>
            <p:cNvPr id="254" name="Line 63"/>
            <p:cNvSpPr>
              <a:spLocks noChangeShapeType="1"/>
            </p:cNvSpPr>
            <p:nvPr/>
          </p:nvSpPr>
          <p:spPr bwMode="auto">
            <a:xfrm>
              <a:off x="192" y="1468"/>
              <a:ext cx="3819" cy="0"/>
            </a:xfrm>
            <a:prstGeom prst="line">
              <a:avLst/>
            </a:prstGeom>
            <a:noFill/>
            <a:ln w="3175">
              <a:solidFill>
                <a:schemeClr val="folHlink"/>
              </a:solidFill>
              <a:round/>
              <a:headEnd/>
              <a:tailEnd/>
            </a:ln>
          </p:spPr>
          <p:txBody>
            <a:bodyPr/>
            <a:lstStyle/>
            <a:p>
              <a:endParaRPr lang="en-US" dirty="0"/>
            </a:p>
          </p:txBody>
        </p:sp>
        <p:sp>
          <p:nvSpPr>
            <p:cNvPr id="255" name="Line 64"/>
            <p:cNvSpPr>
              <a:spLocks noChangeShapeType="1"/>
            </p:cNvSpPr>
            <p:nvPr/>
          </p:nvSpPr>
          <p:spPr bwMode="auto">
            <a:xfrm>
              <a:off x="192" y="1538"/>
              <a:ext cx="3819" cy="0"/>
            </a:xfrm>
            <a:prstGeom prst="line">
              <a:avLst/>
            </a:prstGeom>
            <a:noFill/>
            <a:ln w="3175">
              <a:solidFill>
                <a:schemeClr val="folHlink"/>
              </a:solidFill>
              <a:round/>
              <a:headEnd/>
              <a:tailEnd/>
            </a:ln>
          </p:spPr>
          <p:txBody>
            <a:bodyPr/>
            <a:lstStyle/>
            <a:p>
              <a:endParaRPr lang="en-US" dirty="0"/>
            </a:p>
          </p:txBody>
        </p:sp>
        <p:sp>
          <p:nvSpPr>
            <p:cNvPr id="256" name="Line 65"/>
            <p:cNvSpPr>
              <a:spLocks noChangeShapeType="1"/>
            </p:cNvSpPr>
            <p:nvPr/>
          </p:nvSpPr>
          <p:spPr bwMode="auto">
            <a:xfrm>
              <a:off x="192" y="1607"/>
              <a:ext cx="3819" cy="0"/>
            </a:xfrm>
            <a:prstGeom prst="line">
              <a:avLst/>
            </a:prstGeom>
            <a:noFill/>
            <a:ln w="3175">
              <a:solidFill>
                <a:schemeClr val="folHlink"/>
              </a:solidFill>
              <a:round/>
              <a:headEnd/>
              <a:tailEnd/>
            </a:ln>
          </p:spPr>
          <p:txBody>
            <a:bodyPr/>
            <a:lstStyle/>
            <a:p>
              <a:endParaRPr lang="en-US" dirty="0"/>
            </a:p>
          </p:txBody>
        </p:sp>
        <p:sp>
          <p:nvSpPr>
            <p:cNvPr id="257" name="Line 66"/>
            <p:cNvSpPr>
              <a:spLocks noChangeShapeType="1"/>
            </p:cNvSpPr>
            <p:nvPr/>
          </p:nvSpPr>
          <p:spPr bwMode="auto">
            <a:xfrm>
              <a:off x="192" y="1677"/>
              <a:ext cx="3819" cy="0"/>
            </a:xfrm>
            <a:prstGeom prst="line">
              <a:avLst/>
            </a:prstGeom>
            <a:noFill/>
            <a:ln w="3175">
              <a:solidFill>
                <a:schemeClr val="folHlink"/>
              </a:solidFill>
              <a:round/>
              <a:headEnd/>
              <a:tailEnd/>
            </a:ln>
          </p:spPr>
          <p:txBody>
            <a:bodyPr/>
            <a:lstStyle/>
            <a:p>
              <a:endParaRPr lang="en-US" dirty="0"/>
            </a:p>
          </p:txBody>
        </p:sp>
        <p:sp>
          <p:nvSpPr>
            <p:cNvPr id="258" name="Line 67"/>
            <p:cNvSpPr>
              <a:spLocks noChangeShapeType="1"/>
            </p:cNvSpPr>
            <p:nvPr/>
          </p:nvSpPr>
          <p:spPr bwMode="auto">
            <a:xfrm>
              <a:off x="192" y="1746"/>
              <a:ext cx="3819" cy="0"/>
            </a:xfrm>
            <a:prstGeom prst="line">
              <a:avLst/>
            </a:prstGeom>
            <a:noFill/>
            <a:ln w="12700">
              <a:solidFill>
                <a:schemeClr val="folHlink"/>
              </a:solidFill>
              <a:round/>
              <a:headEnd/>
              <a:tailEnd/>
            </a:ln>
          </p:spPr>
          <p:txBody>
            <a:bodyPr/>
            <a:lstStyle/>
            <a:p>
              <a:endParaRPr lang="en-US" dirty="0"/>
            </a:p>
          </p:txBody>
        </p:sp>
        <p:sp>
          <p:nvSpPr>
            <p:cNvPr id="259" name="Line 68"/>
            <p:cNvSpPr>
              <a:spLocks noChangeShapeType="1"/>
            </p:cNvSpPr>
            <p:nvPr/>
          </p:nvSpPr>
          <p:spPr bwMode="auto">
            <a:xfrm>
              <a:off x="192" y="1815"/>
              <a:ext cx="3819" cy="0"/>
            </a:xfrm>
            <a:prstGeom prst="line">
              <a:avLst/>
            </a:prstGeom>
            <a:noFill/>
            <a:ln w="3175">
              <a:solidFill>
                <a:schemeClr val="folHlink"/>
              </a:solidFill>
              <a:round/>
              <a:headEnd/>
              <a:tailEnd/>
            </a:ln>
          </p:spPr>
          <p:txBody>
            <a:bodyPr/>
            <a:lstStyle/>
            <a:p>
              <a:endParaRPr lang="en-US" dirty="0"/>
            </a:p>
          </p:txBody>
        </p:sp>
        <p:sp>
          <p:nvSpPr>
            <p:cNvPr id="260" name="Line 69"/>
            <p:cNvSpPr>
              <a:spLocks noChangeShapeType="1"/>
            </p:cNvSpPr>
            <p:nvPr/>
          </p:nvSpPr>
          <p:spPr bwMode="auto">
            <a:xfrm>
              <a:off x="192" y="1885"/>
              <a:ext cx="3819" cy="0"/>
            </a:xfrm>
            <a:prstGeom prst="line">
              <a:avLst/>
            </a:prstGeom>
            <a:noFill/>
            <a:ln w="3175">
              <a:solidFill>
                <a:schemeClr val="folHlink"/>
              </a:solidFill>
              <a:round/>
              <a:headEnd/>
              <a:tailEnd/>
            </a:ln>
          </p:spPr>
          <p:txBody>
            <a:bodyPr/>
            <a:lstStyle/>
            <a:p>
              <a:endParaRPr lang="en-US" dirty="0"/>
            </a:p>
          </p:txBody>
        </p:sp>
        <p:sp>
          <p:nvSpPr>
            <p:cNvPr id="261" name="Line 70"/>
            <p:cNvSpPr>
              <a:spLocks noChangeShapeType="1"/>
            </p:cNvSpPr>
            <p:nvPr/>
          </p:nvSpPr>
          <p:spPr bwMode="auto">
            <a:xfrm>
              <a:off x="192" y="1954"/>
              <a:ext cx="3819" cy="0"/>
            </a:xfrm>
            <a:prstGeom prst="line">
              <a:avLst/>
            </a:prstGeom>
            <a:noFill/>
            <a:ln w="3175">
              <a:solidFill>
                <a:schemeClr val="folHlink"/>
              </a:solidFill>
              <a:round/>
              <a:headEnd/>
              <a:tailEnd/>
            </a:ln>
          </p:spPr>
          <p:txBody>
            <a:bodyPr/>
            <a:lstStyle/>
            <a:p>
              <a:endParaRPr lang="en-US" dirty="0"/>
            </a:p>
          </p:txBody>
        </p:sp>
        <p:sp>
          <p:nvSpPr>
            <p:cNvPr id="262" name="Line 71"/>
            <p:cNvSpPr>
              <a:spLocks noChangeShapeType="1"/>
            </p:cNvSpPr>
            <p:nvPr/>
          </p:nvSpPr>
          <p:spPr bwMode="auto">
            <a:xfrm>
              <a:off x="192" y="2024"/>
              <a:ext cx="3819" cy="0"/>
            </a:xfrm>
            <a:prstGeom prst="line">
              <a:avLst/>
            </a:prstGeom>
            <a:noFill/>
            <a:ln w="3175">
              <a:solidFill>
                <a:schemeClr val="folHlink"/>
              </a:solidFill>
              <a:round/>
              <a:headEnd/>
              <a:tailEnd/>
            </a:ln>
          </p:spPr>
          <p:txBody>
            <a:bodyPr/>
            <a:lstStyle/>
            <a:p>
              <a:endParaRPr lang="en-US" dirty="0"/>
            </a:p>
          </p:txBody>
        </p:sp>
        <p:sp>
          <p:nvSpPr>
            <p:cNvPr id="263" name="Line 72"/>
            <p:cNvSpPr>
              <a:spLocks noChangeShapeType="1"/>
            </p:cNvSpPr>
            <p:nvPr/>
          </p:nvSpPr>
          <p:spPr bwMode="auto">
            <a:xfrm>
              <a:off x="192" y="2093"/>
              <a:ext cx="3819" cy="0"/>
            </a:xfrm>
            <a:prstGeom prst="line">
              <a:avLst/>
            </a:prstGeom>
            <a:noFill/>
            <a:ln w="19050">
              <a:solidFill>
                <a:schemeClr val="folHlink"/>
              </a:solidFill>
              <a:round/>
              <a:headEnd/>
              <a:tailEnd/>
            </a:ln>
          </p:spPr>
          <p:txBody>
            <a:bodyPr/>
            <a:lstStyle/>
            <a:p>
              <a:endParaRPr lang="en-US" dirty="0"/>
            </a:p>
          </p:txBody>
        </p:sp>
        <p:sp>
          <p:nvSpPr>
            <p:cNvPr id="264" name="Line 73"/>
            <p:cNvSpPr>
              <a:spLocks noChangeShapeType="1"/>
            </p:cNvSpPr>
            <p:nvPr/>
          </p:nvSpPr>
          <p:spPr bwMode="auto">
            <a:xfrm>
              <a:off x="192" y="2163"/>
              <a:ext cx="3819" cy="0"/>
            </a:xfrm>
            <a:prstGeom prst="line">
              <a:avLst/>
            </a:prstGeom>
            <a:noFill/>
            <a:ln w="3175">
              <a:solidFill>
                <a:schemeClr val="folHlink"/>
              </a:solidFill>
              <a:round/>
              <a:headEnd/>
              <a:tailEnd/>
            </a:ln>
          </p:spPr>
          <p:txBody>
            <a:bodyPr/>
            <a:lstStyle/>
            <a:p>
              <a:endParaRPr lang="en-US" dirty="0"/>
            </a:p>
          </p:txBody>
        </p:sp>
        <p:sp>
          <p:nvSpPr>
            <p:cNvPr id="265" name="Line 74"/>
            <p:cNvSpPr>
              <a:spLocks noChangeShapeType="1"/>
            </p:cNvSpPr>
            <p:nvPr/>
          </p:nvSpPr>
          <p:spPr bwMode="auto">
            <a:xfrm>
              <a:off x="192" y="2232"/>
              <a:ext cx="3819" cy="0"/>
            </a:xfrm>
            <a:prstGeom prst="line">
              <a:avLst/>
            </a:prstGeom>
            <a:noFill/>
            <a:ln w="3175">
              <a:solidFill>
                <a:schemeClr val="folHlink"/>
              </a:solidFill>
              <a:round/>
              <a:headEnd/>
              <a:tailEnd/>
            </a:ln>
          </p:spPr>
          <p:txBody>
            <a:bodyPr/>
            <a:lstStyle/>
            <a:p>
              <a:endParaRPr lang="en-US" dirty="0"/>
            </a:p>
          </p:txBody>
        </p:sp>
        <p:sp>
          <p:nvSpPr>
            <p:cNvPr id="266" name="Line 75"/>
            <p:cNvSpPr>
              <a:spLocks noChangeShapeType="1"/>
            </p:cNvSpPr>
            <p:nvPr/>
          </p:nvSpPr>
          <p:spPr bwMode="auto">
            <a:xfrm>
              <a:off x="192" y="2301"/>
              <a:ext cx="3819" cy="0"/>
            </a:xfrm>
            <a:prstGeom prst="line">
              <a:avLst/>
            </a:prstGeom>
            <a:noFill/>
            <a:ln w="3175">
              <a:solidFill>
                <a:schemeClr val="folHlink"/>
              </a:solidFill>
              <a:round/>
              <a:headEnd/>
              <a:tailEnd/>
            </a:ln>
          </p:spPr>
          <p:txBody>
            <a:bodyPr/>
            <a:lstStyle/>
            <a:p>
              <a:endParaRPr lang="en-US" dirty="0"/>
            </a:p>
          </p:txBody>
        </p:sp>
        <p:sp>
          <p:nvSpPr>
            <p:cNvPr id="267" name="Line 76"/>
            <p:cNvSpPr>
              <a:spLocks noChangeShapeType="1"/>
            </p:cNvSpPr>
            <p:nvPr/>
          </p:nvSpPr>
          <p:spPr bwMode="auto">
            <a:xfrm>
              <a:off x="192" y="2371"/>
              <a:ext cx="3819" cy="0"/>
            </a:xfrm>
            <a:prstGeom prst="line">
              <a:avLst/>
            </a:prstGeom>
            <a:noFill/>
            <a:ln w="3175">
              <a:solidFill>
                <a:schemeClr val="folHlink"/>
              </a:solidFill>
              <a:round/>
              <a:headEnd/>
              <a:tailEnd/>
            </a:ln>
          </p:spPr>
          <p:txBody>
            <a:bodyPr/>
            <a:lstStyle/>
            <a:p>
              <a:endParaRPr lang="en-US" dirty="0"/>
            </a:p>
          </p:txBody>
        </p:sp>
        <p:sp>
          <p:nvSpPr>
            <p:cNvPr id="268" name="Line 77"/>
            <p:cNvSpPr>
              <a:spLocks noChangeShapeType="1"/>
            </p:cNvSpPr>
            <p:nvPr/>
          </p:nvSpPr>
          <p:spPr bwMode="auto">
            <a:xfrm>
              <a:off x="192" y="2440"/>
              <a:ext cx="3819" cy="0"/>
            </a:xfrm>
            <a:prstGeom prst="line">
              <a:avLst/>
            </a:prstGeom>
            <a:noFill/>
            <a:ln w="12700">
              <a:solidFill>
                <a:schemeClr val="folHlink"/>
              </a:solidFill>
              <a:round/>
              <a:headEnd/>
              <a:tailEnd/>
            </a:ln>
          </p:spPr>
          <p:txBody>
            <a:bodyPr/>
            <a:lstStyle/>
            <a:p>
              <a:endParaRPr lang="en-US" dirty="0"/>
            </a:p>
          </p:txBody>
        </p:sp>
        <p:sp>
          <p:nvSpPr>
            <p:cNvPr id="269" name="Line 78"/>
            <p:cNvSpPr>
              <a:spLocks noChangeShapeType="1"/>
            </p:cNvSpPr>
            <p:nvPr/>
          </p:nvSpPr>
          <p:spPr bwMode="auto">
            <a:xfrm>
              <a:off x="192" y="2510"/>
              <a:ext cx="3819" cy="0"/>
            </a:xfrm>
            <a:prstGeom prst="line">
              <a:avLst/>
            </a:prstGeom>
            <a:noFill/>
            <a:ln w="3175">
              <a:solidFill>
                <a:schemeClr val="folHlink"/>
              </a:solidFill>
              <a:round/>
              <a:headEnd/>
              <a:tailEnd/>
            </a:ln>
          </p:spPr>
          <p:txBody>
            <a:bodyPr/>
            <a:lstStyle/>
            <a:p>
              <a:endParaRPr lang="en-US" dirty="0"/>
            </a:p>
          </p:txBody>
        </p:sp>
        <p:sp>
          <p:nvSpPr>
            <p:cNvPr id="270" name="Line 79"/>
            <p:cNvSpPr>
              <a:spLocks noChangeShapeType="1"/>
            </p:cNvSpPr>
            <p:nvPr/>
          </p:nvSpPr>
          <p:spPr bwMode="auto">
            <a:xfrm>
              <a:off x="192" y="2579"/>
              <a:ext cx="3819" cy="0"/>
            </a:xfrm>
            <a:prstGeom prst="line">
              <a:avLst/>
            </a:prstGeom>
            <a:noFill/>
            <a:ln w="3175">
              <a:solidFill>
                <a:schemeClr val="folHlink"/>
              </a:solidFill>
              <a:round/>
              <a:headEnd/>
              <a:tailEnd/>
            </a:ln>
          </p:spPr>
          <p:txBody>
            <a:bodyPr/>
            <a:lstStyle/>
            <a:p>
              <a:endParaRPr lang="en-US" dirty="0"/>
            </a:p>
          </p:txBody>
        </p:sp>
        <p:sp>
          <p:nvSpPr>
            <p:cNvPr id="271" name="Line 80"/>
            <p:cNvSpPr>
              <a:spLocks noChangeShapeType="1"/>
            </p:cNvSpPr>
            <p:nvPr/>
          </p:nvSpPr>
          <p:spPr bwMode="auto">
            <a:xfrm>
              <a:off x="192" y="2649"/>
              <a:ext cx="3819" cy="0"/>
            </a:xfrm>
            <a:prstGeom prst="line">
              <a:avLst/>
            </a:prstGeom>
            <a:noFill/>
            <a:ln w="3175">
              <a:solidFill>
                <a:schemeClr val="folHlink"/>
              </a:solidFill>
              <a:round/>
              <a:headEnd/>
              <a:tailEnd/>
            </a:ln>
          </p:spPr>
          <p:txBody>
            <a:bodyPr/>
            <a:lstStyle/>
            <a:p>
              <a:endParaRPr lang="en-US" dirty="0"/>
            </a:p>
          </p:txBody>
        </p:sp>
        <p:sp>
          <p:nvSpPr>
            <p:cNvPr id="272" name="Line 81"/>
            <p:cNvSpPr>
              <a:spLocks noChangeShapeType="1"/>
            </p:cNvSpPr>
            <p:nvPr/>
          </p:nvSpPr>
          <p:spPr bwMode="auto">
            <a:xfrm>
              <a:off x="192" y="2718"/>
              <a:ext cx="3819" cy="0"/>
            </a:xfrm>
            <a:prstGeom prst="line">
              <a:avLst/>
            </a:prstGeom>
            <a:noFill/>
            <a:ln w="3175">
              <a:solidFill>
                <a:schemeClr val="folHlink"/>
              </a:solidFill>
              <a:round/>
              <a:headEnd/>
              <a:tailEnd/>
            </a:ln>
          </p:spPr>
          <p:txBody>
            <a:bodyPr/>
            <a:lstStyle/>
            <a:p>
              <a:endParaRPr lang="en-US" dirty="0"/>
            </a:p>
          </p:txBody>
        </p:sp>
        <p:sp>
          <p:nvSpPr>
            <p:cNvPr id="273" name="Line 82"/>
            <p:cNvSpPr>
              <a:spLocks noChangeShapeType="1"/>
            </p:cNvSpPr>
            <p:nvPr/>
          </p:nvSpPr>
          <p:spPr bwMode="auto">
            <a:xfrm>
              <a:off x="192" y="2787"/>
              <a:ext cx="3819" cy="0"/>
            </a:xfrm>
            <a:prstGeom prst="line">
              <a:avLst/>
            </a:prstGeom>
            <a:noFill/>
            <a:ln w="19050">
              <a:solidFill>
                <a:schemeClr val="folHlink"/>
              </a:solidFill>
              <a:round/>
              <a:headEnd/>
              <a:tailEnd/>
            </a:ln>
          </p:spPr>
          <p:txBody>
            <a:bodyPr/>
            <a:lstStyle/>
            <a:p>
              <a:endParaRPr lang="en-US" dirty="0"/>
            </a:p>
          </p:txBody>
        </p:sp>
        <p:sp>
          <p:nvSpPr>
            <p:cNvPr id="274" name="Line 83"/>
            <p:cNvSpPr>
              <a:spLocks noChangeShapeType="1"/>
            </p:cNvSpPr>
            <p:nvPr/>
          </p:nvSpPr>
          <p:spPr bwMode="auto">
            <a:xfrm>
              <a:off x="192" y="2857"/>
              <a:ext cx="3819" cy="0"/>
            </a:xfrm>
            <a:prstGeom prst="line">
              <a:avLst/>
            </a:prstGeom>
            <a:noFill/>
            <a:ln w="3175">
              <a:solidFill>
                <a:schemeClr val="folHlink"/>
              </a:solidFill>
              <a:round/>
              <a:headEnd/>
              <a:tailEnd/>
            </a:ln>
          </p:spPr>
          <p:txBody>
            <a:bodyPr/>
            <a:lstStyle/>
            <a:p>
              <a:endParaRPr lang="en-US" dirty="0"/>
            </a:p>
          </p:txBody>
        </p:sp>
        <p:sp>
          <p:nvSpPr>
            <p:cNvPr id="275" name="Line 84"/>
            <p:cNvSpPr>
              <a:spLocks noChangeShapeType="1"/>
            </p:cNvSpPr>
            <p:nvPr/>
          </p:nvSpPr>
          <p:spPr bwMode="auto">
            <a:xfrm>
              <a:off x="192" y="2926"/>
              <a:ext cx="3819" cy="0"/>
            </a:xfrm>
            <a:prstGeom prst="line">
              <a:avLst/>
            </a:prstGeom>
            <a:noFill/>
            <a:ln w="3175">
              <a:solidFill>
                <a:schemeClr val="folHlink"/>
              </a:solidFill>
              <a:round/>
              <a:headEnd/>
              <a:tailEnd/>
            </a:ln>
          </p:spPr>
          <p:txBody>
            <a:bodyPr/>
            <a:lstStyle/>
            <a:p>
              <a:endParaRPr lang="en-US" dirty="0"/>
            </a:p>
          </p:txBody>
        </p:sp>
        <p:sp>
          <p:nvSpPr>
            <p:cNvPr id="276" name="Line 85"/>
            <p:cNvSpPr>
              <a:spLocks noChangeShapeType="1"/>
            </p:cNvSpPr>
            <p:nvPr/>
          </p:nvSpPr>
          <p:spPr bwMode="auto">
            <a:xfrm>
              <a:off x="192" y="2996"/>
              <a:ext cx="3819" cy="0"/>
            </a:xfrm>
            <a:prstGeom prst="line">
              <a:avLst/>
            </a:prstGeom>
            <a:noFill/>
            <a:ln w="3175">
              <a:solidFill>
                <a:schemeClr val="folHlink"/>
              </a:solidFill>
              <a:round/>
              <a:headEnd/>
              <a:tailEnd/>
            </a:ln>
          </p:spPr>
          <p:txBody>
            <a:bodyPr/>
            <a:lstStyle/>
            <a:p>
              <a:endParaRPr lang="en-US" dirty="0"/>
            </a:p>
          </p:txBody>
        </p:sp>
        <p:sp>
          <p:nvSpPr>
            <p:cNvPr id="277" name="Line 86"/>
            <p:cNvSpPr>
              <a:spLocks noChangeShapeType="1"/>
            </p:cNvSpPr>
            <p:nvPr/>
          </p:nvSpPr>
          <p:spPr bwMode="auto">
            <a:xfrm>
              <a:off x="192" y="3065"/>
              <a:ext cx="3819" cy="0"/>
            </a:xfrm>
            <a:prstGeom prst="line">
              <a:avLst/>
            </a:prstGeom>
            <a:noFill/>
            <a:ln w="3175">
              <a:solidFill>
                <a:schemeClr val="folHlink"/>
              </a:solidFill>
              <a:round/>
              <a:headEnd/>
              <a:tailEnd/>
            </a:ln>
          </p:spPr>
          <p:txBody>
            <a:bodyPr/>
            <a:lstStyle/>
            <a:p>
              <a:endParaRPr lang="en-US" dirty="0"/>
            </a:p>
          </p:txBody>
        </p:sp>
        <p:sp>
          <p:nvSpPr>
            <p:cNvPr id="278" name="Line 87"/>
            <p:cNvSpPr>
              <a:spLocks noChangeShapeType="1"/>
            </p:cNvSpPr>
            <p:nvPr/>
          </p:nvSpPr>
          <p:spPr bwMode="auto">
            <a:xfrm>
              <a:off x="192" y="3135"/>
              <a:ext cx="3819" cy="0"/>
            </a:xfrm>
            <a:prstGeom prst="line">
              <a:avLst/>
            </a:prstGeom>
            <a:noFill/>
            <a:ln w="12700">
              <a:solidFill>
                <a:schemeClr val="folHlink"/>
              </a:solidFill>
              <a:round/>
              <a:headEnd/>
              <a:tailEnd/>
            </a:ln>
          </p:spPr>
          <p:txBody>
            <a:bodyPr/>
            <a:lstStyle/>
            <a:p>
              <a:endParaRPr lang="en-US" dirty="0"/>
            </a:p>
          </p:txBody>
        </p:sp>
        <p:sp>
          <p:nvSpPr>
            <p:cNvPr id="279" name="Line 88"/>
            <p:cNvSpPr>
              <a:spLocks noChangeShapeType="1"/>
            </p:cNvSpPr>
            <p:nvPr/>
          </p:nvSpPr>
          <p:spPr bwMode="auto">
            <a:xfrm>
              <a:off x="192" y="3204"/>
              <a:ext cx="3819" cy="0"/>
            </a:xfrm>
            <a:prstGeom prst="line">
              <a:avLst/>
            </a:prstGeom>
            <a:noFill/>
            <a:ln w="3175">
              <a:solidFill>
                <a:schemeClr val="folHlink"/>
              </a:solidFill>
              <a:round/>
              <a:headEnd/>
              <a:tailEnd/>
            </a:ln>
          </p:spPr>
          <p:txBody>
            <a:bodyPr/>
            <a:lstStyle/>
            <a:p>
              <a:endParaRPr lang="en-US" dirty="0"/>
            </a:p>
          </p:txBody>
        </p:sp>
        <p:sp>
          <p:nvSpPr>
            <p:cNvPr id="280" name="Line 89"/>
            <p:cNvSpPr>
              <a:spLocks noChangeShapeType="1"/>
            </p:cNvSpPr>
            <p:nvPr/>
          </p:nvSpPr>
          <p:spPr bwMode="auto">
            <a:xfrm>
              <a:off x="192" y="3273"/>
              <a:ext cx="3819" cy="0"/>
            </a:xfrm>
            <a:prstGeom prst="line">
              <a:avLst/>
            </a:prstGeom>
            <a:noFill/>
            <a:ln w="3175">
              <a:solidFill>
                <a:schemeClr val="folHlink"/>
              </a:solidFill>
              <a:round/>
              <a:headEnd/>
              <a:tailEnd/>
            </a:ln>
          </p:spPr>
          <p:txBody>
            <a:bodyPr/>
            <a:lstStyle/>
            <a:p>
              <a:endParaRPr lang="en-US" dirty="0"/>
            </a:p>
          </p:txBody>
        </p:sp>
        <p:sp>
          <p:nvSpPr>
            <p:cNvPr id="281" name="Line 90"/>
            <p:cNvSpPr>
              <a:spLocks noChangeShapeType="1"/>
            </p:cNvSpPr>
            <p:nvPr/>
          </p:nvSpPr>
          <p:spPr bwMode="auto">
            <a:xfrm>
              <a:off x="192" y="3343"/>
              <a:ext cx="3819" cy="0"/>
            </a:xfrm>
            <a:prstGeom prst="line">
              <a:avLst/>
            </a:prstGeom>
            <a:noFill/>
            <a:ln w="3175">
              <a:solidFill>
                <a:schemeClr val="folHlink"/>
              </a:solidFill>
              <a:round/>
              <a:headEnd/>
              <a:tailEnd/>
            </a:ln>
          </p:spPr>
          <p:txBody>
            <a:bodyPr/>
            <a:lstStyle/>
            <a:p>
              <a:endParaRPr lang="en-US" dirty="0"/>
            </a:p>
          </p:txBody>
        </p:sp>
        <p:sp>
          <p:nvSpPr>
            <p:cNvPr id="282" name="Line 91"/>
            <p:cNvSpPr>
              <a:spLocks noChangeShapeType="1"/>
            </p:cNvSpPr>
            <p:nvPr/>
          </p:nvSpPr>
          <p:spPr bwMode="auto">
            <a:xfrm>
              <a:off x="192" y="3412"/>
              <a:ext cx="3819" cy="0"/>
            </a:xfrm>
            <a:prstGeom prst="line">
              <a:avLst/>
            </a:prstGeom>
            <a:noFill/>
            <a:ln w="3175">
              <a:solidFill>
                <a:schemeClr val="folHlink"/>
              </a:solidFill>
              <a:round/>
              <a:headEnd/>
              <a:tailEnd/>
            </a:ln>
          </p:spPr>
          <p:txBody>
            <a:bodyPr/>
            <a:lstStyle/>
            <a:p>
              <a:endParaRPr lang="en-US" dirty="0"/>
            </a:p>
          </p:txBody>
        </p:sp>
        <p:sp>
          <p:nvSpPr>
            <p:cNvPr id="283" name="Line 92"/>
            <p:cNvSpPr>
              <a:spLocks noChangeShapeType="1"/>
            </p:cNvSpPr>
            <p:nvPr/>
          </p:nvSpPr>
          <p:spPr bwMode="auto">
            <a:xfrm>
              <a:off x="192" y="3482"/>
              <a:ext cx="3819" cy="0"/>
            </a:xfrm>
            <a:prstGeom prst="line">
              <a:avLst/>
            </a:prstGeom>
            <a:noFill/>
            <a:ln w="19050">
              <a:solidFill>
                <a:schemeClr val="folHlink"/>
              </a:solidFill>
              <a:round/>
              <a:headEnd/>
              <a:tailEnd/>
            </a:ln>
          </p:spPr>
          <p:txBody>
            <a:bodyPr/>
            <a:lstStyle/>
            <a:p>
              <a:endParaRPr lang="en-US" dirty="0"/>
            </a:p>
          </p:txBody>
        </p:sp>
        <p:sp>
          <p:nvSpPr>
            <p:cNvPr id="284" name="Line 93"/>
            <p:cNvSpPr>
              <a:spLocks noChangeShapeType="1"/>
            </p:cNvSpPr>
            <p:nvPr/>
          </p:nvSpPr>
          <p:spPr bwMode="auto">
            <a:xfrm>
              <a:off x="192" y="3551"/>
              <a:ext cx="3819" cy="0"/>
            </a:xfrm>
            <a:prstGeom prst="line">
              <a:avLst/>
            </a:prstGeom>
            <a:noFill/>
            <a:ln w="3175">
              <a:solidFill>
                <a:schemeClr val="folHlink"/>
              </a:solidFill>
              <a:round/>
              <a:headEnd/>
              <a:tailEnd/>
            </a:ln>
          </p:spPr>
          <p:txBody>
            <a:bodyPr/>
            <a:lstStyle/>
            <a:p>
              <a:endParaRPr lang="en-US" dirty="0"/>
            </a:p>
          </p:txBody>
        </p:sp>
        <p:sp>
          <p:nvSpPr>
            <p:cNvPr id="285" name="Line 94"/>
            <p:cNvSpPr>
              <a:spLocks noChangeShapeType="1"/>
            </p:cNvSpPr>
            <p:nvPr/>
          </p:nvSpPr>
          <p:spPr bwMode="auto">
            <a:xfrm>
              <a:off x="192" y="3621"/>
              <a:ext cx="3819" cy="0"/>
            </a:xfrm>
            <a:prstGeom prst="line">
              <a:avLst/>
            </a:prstGeom>
            <a:noFill/>
            <a:ln w="3175">
              <a:solidFill>
                <a:schemeClr val="folHlink"/>
              </a:solidFill>
              <a:round/>
              <a:headEnd/>
              <a:tailEnd/>
            </a:ln>
          </p:spPr>
          <p:txBody>
            <a:bodyPr/>
            <a:lstStyle/>
            <a:p>
              <a:endParaRPr lang="en-US" dirty="0"/>
            </a:p>
          </p:txBody>
        </p:sp>
        <p:sp>
          <p:nvSpPr>
            <p:cNvPr id="286" name="Line 95"/>
            <p:cNvSpPr>
              <a:spLocks noChangeShapeType="1"/>
            </p:cNvSpPr>
            <p:nvPr/>
          </p:nvSpPr>
          <p:spPr bwMode="auto">
            <a:xfrm>
              <a:off x="192" y="3690"/>
              <a:ext cx="3819" cy="0"/>
            </a:xfrm>
            <a:prstGeom prst="line">
              <a:avLst/>
            </a:prstGeom>
            <a:noFill/>
            <a:ln w="3175">
              <a:solidFill>
                <a:schemeClr val="folHlink"/>
              </a:solidFill>
              <a:round/>
              <a:headEnd/>
              <a:tailEnd/>
            </a:ln>
          </p:spPr>
          <p:txBody>
            <a:bodyPr/>
            <a:lstStyle/>
            <a:p>
              <a:endParaRPr lang="en-US" dirty="0"/>
            </a:p>
          </p:txBody>
        </p:sp>
        <p:sp>
          <p:nvSpPr>
            <p:cNvPr id="287" name="Line 96"/>
            <p:cNvSpPr>
              <a:spLocks noChangeShapeType="1"/>
            </p:cNvSpPr>
            <p:nvPr/>
          </p:nvSpPr>
          <p:spPr bwMode="auto">
            <a:xfrm>
              <a:off x="192" y="3759"/>
              <a:ext cx="3819" cy="0"/>
            </a:xfrm>
            <a:prstGeom prst="line">
              <a:avLst/>
            </a:prstGeom>
            <a:noFill/>
            <a:ln w="3175">
              <a:solidFill>
                <a:schemeClr val="folHlink"/>
              </a:solidFill>
              <a:round/>
              <a:headEnd/>
              <a:tailEnd/>
            </a:ln>
          </p:spPr>
          <p:txBody>
            <a:bodyPr/>
            <a:lstStyle/>
            <a:p>
              <a:endParaRPr lang="en-US" dirty="0"/>
            </a:p>
          </p:txBody>
        </p:sp>
        <p:sp>
          <p:nvSpPr>
            <p:cNvPr id="288" name="Line 97"/>
            <p:cNvSpPr>
              <a:spLocks noChangeShapeType="1"/>
            </p:cNvSpPr>
            <p:nvPr/>
          </p:nvSpPr>
          <p:spPr bwMode="auto">
            <a:xfrm>
              <a:off x="192" y="3829"/>
              <a:ext cx="3819" cy="0"/>
            </a:xfrm>
            <a:prstGeom prst="line">
              <a:avLst/>
            </a:prstGeom>
            <a:noFill/>
            <a:ln w="12700">
              <a:solidFill>
                <a:schemeClr val="folHlink"/>
              </a:solidFill>
              <a:round/>
              <a:headEnd/>
              <a:tailEnd/>
            </a:ln>
          </p:spPr>
          <p:txBody>
            <a:bodyPr/>
            <a:lstStyle/>
            <a:p>
              <a:endParaRPr lang="en-US" dirty="0"/>
            </a:p>
          </p:txBody>
        </p:sp>
        <p:sp>
          <p:nvSpPr>
            <p:cNvPr id="289" name="Line 98"/>
            <p:cNvSpPr>
              <a:spLocks noChangeShapeType="1"/>
            </p:cNvSpPr>
            <p:nvPr/>
          </p:nvSpPr>
          <p:spPr bwMode="auto">
            <a:xfrm>
              <a:off x="192" y="3898"/>
              <a:ext cx="3819" cy="0"/>
            </a:xfrm>
            <a:prstGeom prst="line">
              <a:avLst/>
            </a:prstGeom>
            <a:noFill/>
            <a:ln w="3175">
              <a:solidFill>
                <a:schemeClr val="folHlink"/>
              </a:solidFill>
              <a:round/>
              <a:headEnd/>
              <a:tailEnd/>
            </a:ln>
          </p:spPr>
          <p:txBody>
            <a:bodyPr/>
            <a:lstStyle/>
            <a:p>
              <a:endParaRPr lang="en-US" dirty="0"/>
            </a:p>
          </p:txBody>
        </p:sp>
        <p:sp>
          <p:nvSpPr>
            <p:cNvPr id="290" name="Line 99"/>
            <p:cNvSpPr>
              <a:spLocks noChangeShapeType="1"/>
            </p:cNvSpPr>
            <p:nvPr/>
          </p:nvSpPr>
          <p:spPr bwMode="auto">
            <a:xfrm>
              <a:off x="192" y="3968"/>
              <a:ext cx="3819" cy="0"/>
            </a:xfrm>
            <a:prstGeom prst="line">
              <a:avLst/>
            </a:prstGeom>
            <a:noFill/>
            <a:ln w="3175">
              <a:solidFill>
                <a:schemeClr val="folHlink"/>
              </a:solidFill>
              <a:round/>
              <a:headEnd/>
              <a:tailEnd/>
            </a:ln>
          </p:spPr>
          <p:txBody>
            <a:bodyPr/>
            <a:lstStyle/>
            <a:p>
              <a:endParaRPr lang="en-US" dirty="0"/>
            </a:p>
          </p:txBody>
        </p:sp>
        <p:sp>
          <p:nvSpPr>
            <p:cNvPr id="291" name="Line 100"/>
            <p:cNvSpPr>
              <a:spLocks noChangeShapeType="1"/>
            </p:cNvSpPr>
            <p:nvPr/>
          </p:nvSpPr>
          <p:spPr bwMode="auto">
            <a:xfrm>
              <a:off x="192" y="4037"/>
              <a:ext cx="3819" cy="0"/>
            </a:xfrm>
            <a:prstGeom prst="line">
              <a:avLst/>
            </a:prstGeom>
            <a:noFill/>
            <a:ln w="3175">
              <a:solidFill>
                <a:schemeClr val="folHlink"/>
              </a:solidFill>
              <a:round/>
              <a:headEnd/>
              <a:tailEnd/>
            </a:ln>
          </p:spPr>
          <p:txBody>
            <a:bodyPr/>
            <a:lstStyle/>
            <a:p>
              <a:endParaRPr lang="en-US" dirty="0"/>
            </a:p>
          </p:txBody>
        </p:sp>
        <p:sp>
          <p:nvSpPr>
            <p:cNvPr id="292" name="Line 101"/>
            <p:cNvSpPr>
              <a:spLocks noChangeShapeType="1"/>
            </p:cNvSpPr>
            <p:nvPr/>
          </p:nvSpPr>
          <p:spPr bwMode="auto">
            <a:xfrm>
              <a:off x="192" y="4107"/>
              <a:ext cx="3819" cy="0"/>
            </a:xfrm>
            <a:prstGeom prst="line">
              <a:avLst/>
            </a:prstGeom>
            <a:noFill/>
            <a:ln w="3175">
              <a:solidFill>
                <a:schemeClr val="folHlink"/>
              </a:solidFill>
              <a:round/>
              <a:headEnd/>
              <a:tailEnd/>
            </a:ln>
          </p:spPr>
          <p:txBody>
            <a:bodyPr/>
            <a:lstStyle/>
            <a:p>
              <a:endParaRPr lang="en-US" dirty="0"/>
            </a:p>
          </p:txBody>
        </p:sp>
        <p:sp>
          <p:nvSpPr>
            <p:cNvPr id="293" name="Line 102"/>
            <p:cNvSpPr>
              <a:spLocks noChangeShapeType="1"/>
            </p:cNvSpPr>
            <p:nvPr/>
          </p:nvSpPr>
          <p:spPr bwMode="auto">
            <a:xfrm>
              <a:off x="192" y="705"/>
              <a:ext cx="3819" cy="0"/>
            </a:xfrm>
            <a:prstGeom prst="line">
              <a:avLst/>
            </a:prstGeom>
            <a:noFill/>
            <a:ln w="19050">
              <a:solidFill>
                <a:schemeClr val="folHlink"/>
              </a:solidFill>
              <a:round/>
              <a:headEnd/>
              <a:tailEnd/>
            </a:ln>
          </p:spPr>
          <p:txBody>
            <a:bodyPr/>
            <a:lstStyle/>
            <a:p>
              <a:endParaRPr lang="en-US" dirty="0"/>
            </a:p>
          </p:txBody>
        </p:sp>
        <p:sp>
          <p:nvSpPr>
            <p:cNvPr id="294" name="Line 103"/>
            <p:cNvSpPr>
              <a:spLocks noChangeShapeType="1"/>
            </p:cNvSpPr>
            <p:nvPr/>
          </p:nvSpPr>
          <p:spPr bwMode="auto">
            <a:xfrm>
              <a:off x="192" y="774"/>
              <a:ext cx="3819" cy="0"/>
            </a:xfrm>
            <a:prstGeom prst="line">
              <a:avLst/>
            </a:prstGeom>
            <a:noFill/>
            <a:ln w="3175">
              <a:solidFill>
                <a:schemeClr val="folHlink"/>
              </a:solidFill>
              <a:round/>
              <a:headEnd/>
              <a:tailEnd/>
            </a:ln>
          </p:spPr>
          <p:txBody>
            <a:bodyPr/>
            <a:lstStyle/>
            <a:p>
              <a:endParaRPr lang="en-US" dirty="0"/>
            </a:p>
          </p:txBody>
        </p:sp>
        <p:sp>
          <p:nvSpPr>
            <p:cNvPr id="295" name="Line 104"/>
            <p:cNvSpPr>
              <a:spLocks noChangeShapeType="1"/>
            </p:cNvSpPr>
            <p:nvPr/>
          </p:nvSpPr>
          <p:spPr bwMode="auto">
            <a:xfrm>
              <a:off x="192" y="844"/>
              <a:ext cx="3819" cy="0"/>
            </a:xfrm>
            <a:prstGeom prst="line">
              <a:avLst/>
            </a:prstGeom>
            <a:noFill/>
            <a:ln w="3175">
              <a:solidFill>
                <a:schemeClr val="folHlink"/>
              </a:solidFill>
              <a:round/>
              <a:headEnd/>
              <a:tailEnd/>
            </a:ln>
          </p:spPr>
          <p:txBody>
            <a:bodyPr/>
            <a:lstStyle/>
            <a:p>
              <a:endParaRPr lang="en-US" dirty="0"/>
            </a:p>
          </p:txBody>
        </p:sp>
        <p:sp>
          <p:nvSpPr>
            <p:cNvPr id="296" name="Line 105"/>
            <p:cNvSpPr>
              <a:spLocks noChangeShapeType="1"/>
            </p:cNvSpPr>
            <p:nvPr/>
          </p:nvSpPr>
          <p:spPr bwMode="auto">
            <a:xfrm>
              <a:off x="192" y="913"/>
              <a:ext cx="3819" cy="0"/>
            </a:xfrm>
            <a:prstGeom prst="line">
              <a:avLst/>
            </a:prstGeom>
            <a:noFill/>
            <a:ln w="3175">
              <a:solidFill>
                <a:schemeClr val="folHlink"/>
              </a:solidFill>
              <a:round/>
              <a:headEnd/>
              <a:tailEnd/>
            </a:ln>
          </p:spPr>
          <p:txBody>
            <a:bodyPr/>
            <a:lstStyle/>
            <a:p>
              <a:endParaRPr lang="en-US" dirty="0"/>
            </a:p>
          </p:txBody>
        </p:sp>
        <p:sp>
          <p:nvSpPr>
            <p:cNvPr id="297" name="Line 106"/>
            <p:cNvSpPr>
              <a:spLocks noChangeShapeType="1"/>
            </p:cNvSpPr>
            <p:nvPr/>
          </p:nvSpPr>
          <p:spPr bwMode="auto">
            <a:xfrm>
              <a:off x="192" y="983"/>
              <a:ext cx="3819" cy="0"/>
            </a:xfrm>
            <a:prstGeom prst="line">
              <a:avLst/>
            </a:prstGeom>
            <a:noFill/>
            <a:ln w="3175">
              <a:solidFill>
                <a:schemeClr val="folHlink"/>
              </a:solidFill>
              <a:round/>
              <a:headEnd/>
              <a:tailEnd/>
            </a:ln>
          </p:spPr>
          <p:txBody>
            <a:bodyPr/>
            <a:lstStyle/>
            <a:p>
              <a:endParaRPr lang="en-US" dirty="0"/>
            </a:p>
          </p:txBody>
        </p:sp>
        <p:sp>
          <p:nvSpPr>
            <p:cNvPr id="298" name="Line 107"/>
            <p:cNvSpPr>
              <a:spLocks noChangeShapeType="1"/>
            </p:cNvSpPr>
            <p:nvPr/>
          </p:nvSpPr>
          <p:spPr bwMode="auto">
            <a:xfrm>
              <a:off x="192" y="1052"/>
              <a:ext cx="3819" cy="0"/>
            </a:xfrm>
            <a:prstGeom prst="line">
              <a:avLst/>
            </a:prstGeom>
            <a:noFill/>
            <a:ln w="12700">
              <a:solidFill>
                <a:schemeClr val="folHlink"/>
              </a:solidFill>
              <a:round/>
              <a:headEnd/>
              <a:tailEnd/>
            </a:ln>
          </p:spPr>
          <p:txBody>
            <a:bodyPr/>
            <a:lstStyle/>
            <a:p>
              <a:endParaRPr lang="en-US" dirty="0"/>
            </a:p>
          </p:txBody>
        </p:sp>
        <p:sp>
          <p:nvSpPr>
            <p:cNvPr id="299" name="Line 108"/>
            <p:cNvSpPr>
              <a:spLocks noChangeShapeType="1"/>
            </p:cNvSpPr>
            <p:nvPr/>
          </p:nvSpPr>
          <p:spPr bwMode="auto">
            <a:xfrm>
              <a:off x="192" y="1121"/>
              <a:ext cx="3819" cy="0"/>
            </a:xfrm>
            <a:prstGeom prst="line">
              <a:avLst/>
            </a:prstGeom>
            <a:noFill/>
            <a:ln w="3175">
              <a:solidFill>
                <a:schemeClr val="folHlink"/>
              </a:solidFill>
              <a:round/>
              <a:headEnd/>
              <a:tailEnd/>
            </a:ln>
          </p:spPr>
          <p:txBody>
            <a:bodyPr/>
            <a:lstStyle/>
            <a:p>
              <a:endParaRPr lang="en-US" dirty="0"/>
            </a:p>
          </p:txBody>
        </p:sp>
        <p:sp>
          <p:nvSpPr>
            <p:cNvPr id="300" name="Line 109"/>
            <p:cNvSpPr>
              <a:spLocks noChangeShapeType="1"/>
            </p:cNvSpPr>
            <p:nvPr/>
          </p:nvSpPr>
          <p:spPr bwMode="auto">
            <a:xfrm>
              <a:off x="192" y="1191"/>
              <a:ext cx="3819" cy="0"/>
            </a:xfrm>
            <a:prstGeom prst="line">
              <a:avLst/>
            </a:prstGeom>
            <a:noFill/>
            <a:ln w="3175">
              <a:solidFill>
                <a:schemeClr val="folHlink"/>
              </a:solidFill>
              <a:round/>
              <a:headEnd/>
              <a:tailEnd/>
            </a:ln>
          </p:spPr>
          <p:txBody>
            <a:bodyPr/>
            <a:lstStyle/>
            <a:p>
              <a:endParaRPr lang="en-US" dirty="0"/>
            </a:p>
          </p:txBody>
        </p:sp>
      </p:grpSp>
      <p:sp>
        <p:nvSpPr>
          <p:cNvPr id="301" name="Line 113"/>
          <p:cNvSpPr>
            <a:spLocks noChangeShapeType="1"/>
          </p:cNvSpPr>
          <p:nvPr/>
        </p:nvSpPr>
        <p:spPr bwMode="auto">
          <a:xfrm>
            <a:off x="2844891" y="3582749"/>
            <a:ext cx="114300" cy="0"/>
          </a:xfrm>
          <a:prstGeom prst="line">
            <a:avLst/>
          </a:prstGeom>
          <a:noFill/>
          <a:ln w="12700">
            <a:solidFill>
              <a:schemeClr val="tx1"/>
            </a:solidFill>
            <a:round/>
            <a:headEnd/>
            <a:tailEnd/>
          </a:ln>
        </p:spPr>
        <p:txBody>
          <a:bodyPr/>
          <a:lstStyle/>
          <a:p>
            <a:endParaRPr lang="en-US" dirty="0"/>
          </a:p>
        </p:txBody>
      </p:sp>
      <p:sp>
        <p:nvSpPr>
          <p:cNvPr id="302" name="Text Box 114"/>
          <p:cNvSpPr txBox="1">
            <a:spLocks noChangeArrowheads="1"/>
          </p:cNvSpPr>
          <p:nvPr/>
        </p:nvSpPr>
        <p:spPr bwMode="auto">
          <a:xfrm>
            <a:off x="646982" y="3876376"/>
            <a:ext cx="1224951" cy="584775"/>
          </a:xfrm>
          <a:prstGeom prst="rect">
            <a:avLst/>
          </a:prstGeom>
          <a:noFill/>
          <a:ln w="12700">
            <a:noFill/>
            <a:miter lim="800000"/>
            <a:headEnd/>
            <a:tailEnd/>
          </a:ln>
        </p:spPr>
        <p:txBody>
          <a:bodyPr wrap="square">
            <a:spAutoFit/>
          </a:bodyPr>
          <a:lstStyle/>
          <a:p>
            <a:pPr eaLnBrk="1" hangingPunct="1"/>
            <a:r>
              <a:rPr lang="en-US" sz="1600" b="1" dirty="0">
                <a:latin typeface="Arial" pitchFamily="34" charset="0"/>
                <a:cs typeface="Arial" pitchFamily="34" charset="0"/>
              </a:rPr>
              <a:t>Maximum </a:t>
            </a:r>
            <a:r>
              <a:rPr lang="en-US" sz="1600" b="1" dirty="0" smtClean="0">
                <a:latin typeface="Arial" pitchFamily="34" charset="0"/>
                <a:cs typeface="Arial" pitchFamily="34" charset="0"/>
              </a:rPr>
              <a:t>preload</a:t>
            </a:r>
            <a:endParaRPr lang="en-US" sz="1600" b="1" baseline="-25000" dirty="0">
              <a:latin typeface="Arial" pitchFamily="34" charset="0"/>
              <a:cs typeface="Arial" pitchFamily="34" charset="0"/>
            </a:endParaRPr>
          </a:p>
        </p:txBody>
      </p:sp>
      <p:sp>
        <p:nvSpPr>
          <p:cNvPr id="303" name="Rectangle 115"/>
          <p:cNvSpPr>
            <a:spLocks noChangeArrowheads="1"/>
          </p:cNvSpPr>
          <p:nvPr/>
        </p:nvSpPr>
        <p:spPr bwMode="auto">
          <a:xfrm>
            <a:off x="1992733" y="4411334"/>
            <a:ext cx="947737" cy="735013"/>
          </a:xfrm>
          <a:prstGeom prst="rect">
            <a:avLst/>
          </a:prstGeom>
          <a:noFill/>
          <a:ln w="9525">
            <a:noFill/>
            <a:miter lim="800000"/>
            <a:headEnd/>
            <a:tailEnd/>
          </a:ln>
        </p:spPr>
        <p:txBody>
          <a:bodyPr lIns="0" tIns="0" rIns="0" bIns="0">
            <a:spAutoFit/>
          </a:bodyPr>
          <a:lstStyle/>
          <a:p>
            <a:pPr algn="ctr" eaLnBrk="1" hangingPunct="1"/>
            <a:r>
              <a:rPr lang="en-US" sz="1600" dirty="0">
                <a:solidFill>
                  <a:srgbClr val="000000"/>
                </a:solidFill>
              </a:rPr>
              <a:t>Bolt Tensile </a:t>
            </a:r>
            <a:r>
              <a:rPr lang="en-US" sz="1600" dirty="0" smtClean="0">
                <a:solidFill>
                  <a:srgbClr val="000000"/>
                </a:solidFill>
              </a:rPr>
              <a:t>Load</a:t>
            </a:r>
            <a:endParaRPr lang="en-US" sz="1600" i="1" baseline="-25000" dirty="0">
              <a:solidFill>
                <a:srgbClr val="000000"/>
              </a:solidFill>
            </a:endParaRPr>
          </a:p>
        </p:txBody>
      </p:sp>
      <p:sp>
        <p:nvSpPr>
          <p:cNvPr id="304" name="Rectangle 116"/>
          <p:cNvSpPr>
            <a:spLocks noChangeArrowheads="1"/>
          </p:cNvSpPr>
          <p:nvPr/>
        </p:nvSpPr>
        <p:spPr bwMode="auto">
          <a:xfrm>
            <a:off x="3586253" y="5903674"/>
            <a:ext cx="1397000" cy="488950"/>
          </a:xfrm>
          <a:prstGeom prst="rect">
            <a:avLst/>
          </a:prstGeom>
          <a:noFill/>
          <a:ln w="9525">
            <a:noFill/>
            <a:miter lim="800000"/>
            <a:headEnd/>
            <a:tailEnd/>
          </a:ln>
        </p:spPr>
        <p:txBody>
          <a:bodyPr lIns="0" tIns="0" rIns="0" bIns="0">
            <a:spAutoFit/>
          </a:bodyPr>
          <a:lstStyle/>
          <a:p>
            <a:pPr eaLnBrk="1" hangingPunct="1"/>
            <a:r>
              <a:rPr lang="en-US" sz="1600" dirty="0">
                <a:solidFill>
                  <a:srgbClr val="000000"/>
                </a:solidFill>
              </a:rPr>
              <a:t>Applied Tensile Load, </a:t>
            </a:r>
            <a:r>
              <a:rPr lang="en-US" sz="1600" i="1" dirty="0">
                <a:solidFill>
                  <a:srgbClr val="000000"/>
                </a:solidFill>
              </a:rPr>
              <a:t>P</a:t>
            </a:r>
            <a:r>
              <a:rPr lang="en-US" sz="1600" i="1" baseline="-25000" dirty="0">
                <a:solidFill>
                  <a:srgbClr val="000000"/>
                </a:solidFill>
              </a:rPr>
              <a:t>t</a:t>
            </a:r>
            <a:r>
              <a:rPr lang="en-US" sz="1600" dirty="0">
                <a:solidFill>
                  <a:srgbClr val="000000"/>
                </a:solidFill>
              </a:rPr>
              <a:t> </a:t>
            </a:r>
            <a:endParaRPr lang="en-US" sz="1600" dirty="0"/>
          </a:p>
        </p:txBody>
      </p:sp>
      <p:sp>
        <p:nvSpPr>
          <p:cNvPr id="305" name="Line 139"/>
          <p:cNvSpPr>
            <a:spLocks noChangeShapeType="1"/>
          </p:cNvSpPr>
          <p:nvPr/>
        </p:nvSpPr>
        <p:spPr bwMode="auto">
          <a:xfrm flipV="1">
            <a:off x="2968716" y="3038236"/>
            <a:ext cx="2794000" cy="2792413"/>
          </a:xfrm>
          <a:prstGeom prst="line">
            <a:avLst/>
          </a:prstGeom>
          <a:noFill/>
          <a:ln w="19050">
            <a:solidFill>
              <a:schemeClr val="tx1"/>
            </a:solidFill>
            <a:prstDash val="dash"/>
            <a:round/>
            <a:headEnd/>
            <a:tailEnd/>
          </a:ln>
        </p:spPr>
        <p:txBody>
          <a:bodyPr/>
          <a:lstStyle/>
          <a:p>
            <a:endParaRPr lang="en-US" dirty="0"/>
          </a:p>
        </p:txBody>
      </p:sp>
      <p:sp>
        <p:nvSpPr>
          <p:cNvPr id="306" name="Line 148"/>
          <p:cNvSpPr>
            <a:spLocks noChangeShapeType="1"/>
          </p:cNvSpPr>
          <p:nvPr/>
        </p:nvSpPr>
        <p:spPr bwMode="auto">
          <a:xfrm>
            <a:off x="4122828" y="4047886"/>
            <a:ext cx="398463" cy="234950"/>
          </a:xfrm>
          <a:prstGeom prst="line">
            <a:avLst/>
          </a:prstGeom>
          <a:noFill/>
          <a:ln w="12700">
            <a:solidFill>
              <a:schemeClr val="tx1"/>
            </a:solidFill>
            <a:round/>
            <a:headEnd/>
            <a:tailEnd type="triangle" w="med" len="med"/>
          </a:ln>
        </p:spPr>
        <p:txBody>
          <a:bodyPr/>
          <a:lstStyle/>
          <a:p>
            <a:endParaRPr lang="en-US" dirty="0"/>
          </a:p>
        </p:txBody>
      </p:sp>
      <p:cxnSp>
        <p:nvCxnSpPr>
          <p:cNvPr id="309" name="Straight Connector 308"/>
          <p:cNvCxnSpPr/>
          <p:nvPr/>
        </p:nvCxnSpPr>
        <p:spPr>
          <a:xfrm>
            <a:off x="2854416" y="3146186"/>
            <a:ext cx="4189412" cy="0"/>
          </a:xfrm>
          <a:prstGeom prst="line">
            <a:avLst/>
          </a:prstGeom>
          <a:ln w="28575">
            <a:solidFill>
              <a:srgbClr val="FF0000"/>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310" name="Straight Connector 309"/>
          <p:cNvCxnSpPr/>
          <p:nvPr/>
        </p:nvCxnSpPr>
        <p:spPr>
          <a:xfrm rot="5400000">
            <a:off x="3771991" y="4528899"/>
            <a:ext cx="2781300" cy="0"/>
          </a:xfrm>
          <a:prstGeom prst="line">
            <a:avLst/>
          </a:prstGeom>
          <a:ln w="28575">
            <a:solidFill>
              <a:srgbClr val="C00000"/>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311" name="Text Box 114"/>
          <p:cNvSpPr txBox="1">
            <a:spLocks noChangeArrowheads="1"/>
          </p:cNvSpPr>
          <p:nvPr/>
        </p:nvSpPr>
        <p:spPr bwMode="auto">
          <a:xfrm>
            <a:off x="474455" y="2431243"/>
            <a:ext cx="2216988" cy="584775"/>
          </a:xfrm>
          <a:prstGeom prst="rect">
            <a:avLst/>
          </a:prstGeom>
          <a:noFill/>
          <a:ln w="12700">
            <a:noFill/>
            <a:miter lim="800000"/>
            <a:headEnd/>
            <a:tailEnd/>
          </a:ln>
        </p:spPr>
        <p:txBody>
          <a:bodyPr wrap="square">
            <a:spAutoFit/>
          </a:bodyPr>
          <a:lstStyle/>
          <a:p>
            <a:pPr eaLnBrk="1" hangingPunct="1"/>
            <a:r>
              <a:rPr lang="en-US" sz="1600" b="1" dirty="0">
                <a:solidFill>
                  <a:srgbClr val="FF0000"/>
                </a:solidFill>
                <a:latin typeface="Arial" pitchFamily="34" charset="0"/>
                <a:cs typeface="Arial" pitchFamily="34" charset="0"/>
              </a:rPr>
              <a:t>Allowable ultimate load, </a:t>
            </a:r>
            <a:r>
              <a:rPr lang="en-US" sz="1600" b="1" i="1" dirty="0">
                <a:solidFill>
                  <a:srgbClr val="FF0000"/>
                </a:solidFill>
                <a:latin typeface="Arial" pitchFamily="34" charset="0"/>
                <a:cs typeface="Arial" pitchFamily="34" charset="0"/>
              </a:rPr>
              <a:t>P</a:t>
            </a:r>
            <a:r>
              <a:rPr lang="en-US" sz="1600" b="1" i="1" baseline="-25000" dirty="0">
                <a:solidFill>
                  <a:srgbClr val="FF0000"/>
                </a:solidFill>
                <a:latin typeface="Arial" pitchFamily="34" charset="0"/>
                <a:cs typeface="Arial" pitchFamily="34" charset="0"/>
              </a:rPr>
              <a:t>tu-</a:t>
            </a:r>
            <a:r>
              <a:rPr lang="en-US" sz="1600" b="1" baseline="-25000" dirty="0">
                <a:solidFill>
                  <a:srgbClr val="FF0000"/>
                </a:solidFill>
                <a:latin typeface="Arial" pitchFamily="34" charset="0"/>
                <a:cs typeface="Arial" pitchFamily="34" charset="0"/>
              </a:rPr>
              <a:t>allow</a:t>
            </a:r>
          </a:p>
        </p:txBody>
      </p:sp>
      <p:cxnSp>
        <p:nvCxnSpPr>
          <p:cNvPr id="312" name="Straight Arrow Connector 311"/>
          <p:cNvCxnSpPr/>
          <p:nvPr/>
        </p:nvCxnSpPr>
        <p:spPr>
          <a:xfrm>
            <a:off x="1786028" y="2924175"/>
            <a:ext cx="1044575" cy="210899"/>
          </a:xfrm>
          <a:prstGeom prst="straightConnector1">
            <a:avLst/>
          </a:prstGeom>
          <a:ln>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13" name="Line 136"/>
          <p:cNvSpPr>
            <a:spLocks noChangeShapeType="1"/>
          </p:cNvSpPr>
          <p:nvPr/>
        </p:nvSpPr>
        <p:spPr bwMode="auto">
          <a:xfrm flipH="1">
            <a:off x="5188041" y="2696924"/>
            <a:ext cx="352425" cy="398462"/>
          </a:xfrm>
          <a:prstGeom prst="line">
            <a:avLst/>
          </a:prstGeom>
          <a:noFill/>
          <a:ln w="12700">
            <a:solidFill>
              <a:schemeClr val="tx1"/>
            </a:solidFill>
            <a:round/>
            <a:headEnd/>
            <a:tailEnd type="triangle" w="med" len="med"/>
          </a:ln>
        </p:spPr>
        <p:txBody>
          <a:bodyPr/>
          <a:lstStyle/>
          <a:p>
            <a:endParaRPr lang="en-US" dirty="0"/>
          </a:p>
        </p:txBody>
      </p:sp>
      <p:cxnSp>
        <p:nvCxnSpPr>
          <p:cNvPr id="314" name="Straight Arrow Connector 313"/>
          <p:cNvCxnSpPr/>
          <p:nvPr/>
        </p:nvCxnSpPr>
        <p:spPr>
          <a:xfrm flipV="1">
            <a:off x="1742536" y="3590687"/>
            <a:ext cx="1073780" cy="455102"/>
          </a:xfrm>
          <a:prstGeom prst="straightConnector1">
            <a:avLst/>
          </a:prstGeom>
          <a:ln>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15" name="Line 140"/>
          <p:cNvSpPr>
            <a:spLocks noChangeShapeType="1"/>
          </p:cNvSpPr>
          <p:nvPr/>
        </p:nvSpPr>
        <p:spPr bwMode="auto">
          <a:xfrm flipV="1">
            <a:off x="2965541" y="3147774"/>
            <a:ext cx="2197100" cy="434975"/>
          </a:xfrm>
          <a:prstGeom prst="line">
            <a:avLst/>
          </a:prstGeom>
          <a:noFill/>
          <a:ln w="28575">
            <a:solidFill>
              <a:schemeClr val="tx1"/>
            </a:solidFill>
            <a:round/>
            <a:headEnd type="none" w="med" len="med"/>
            <a:tailEnd type="arrow" w="med" len="med"/>
          </a:ln>
        </p:spPr>
        <p:txBody>
          <a:bodyPr/>
          <a:lstStyle/>
          <a:p>
            <a:endParaRPr lang="en-US" dirty="0"/>
          </a:p>
        </p:txBody>
      </p:sp>
      <p:sp>
        <p:nvSpPr>
          <p:cNvPr id="316" name="Text Box 135"/>
          <p:cNvSpPr txBox="1">
            <a:spLocks noChangeArrowheads="1"/>
          </p:cNvSpPr>
          <p:nvPr/>
        </p:nvSpPr>
        <p:spPr bwMode="auto">
          <a:xfrm>
            <a:off x="5515066" y="2371486"/>
            <a:ext cx="970137" cy="338554"/>
          </a:xfrm>
          <a:prstGeom prst="rect">
            <a:avLst/>
          </a:prstGeom>
          <a:solidFill>
            <a:schemeClr val="bg1"/>
          </a:solidFill>
          <a:ln w="9525">
            <a:solidFill>
              <a:schemeClr val="tx1"/>
            </a:solidFill>
            <a:miter lim="800000"/>
            <a:headEnd/>
            <a:tailEnd/>
          </a:ln>
        </p:spPr>
        <p:txBody>
          <a:bodyPr wrap="none">
            <a:spAutoFit/>
          </a:bodyPr>
          <a:lstStyle/>
          <a:p>
            <a:pPr eaLnBrk="1" hangingPunct="1"/>
            <a:r>
              <a:rPr lang="en-US" sz="1600" b="1" dirty="0">
                <a:latin typeface="Arial" pitchFamily="34" charset="0"/>
                <a:cs typeface="Arial" pitchFamily="34" charset="0"/>
              </a:rPr>
              <a:t>Rupture</a:t>
            </a:r>
          </a:p>
        </p:txBody>
      </p:sp>
      <p:sp>
        <p:nvSpPr>
          <p:cNvPr id="317" name="Text Box 139"/>
          <p:cNvSpPr txBox="1">
            <a:spLocks noChangeArrowheads="1"/>
          </p:cNvSpPr>
          <p:nvPr/>
        </p:nvSpPr>
        <p:spPr bwMode="auto">
          <a:xfrm>
            <a:off x="4735902" y="6236060"/>
            <a:ext cx="3250242" cy="369332"/>
          </a:xfrm>
          <a:prstGeom prst="rect">
            <a:avLst/>
          </a:prstGeom>
          <a:solidFill>
            <a:srgbClr val="FFCC99"/>
          </a:solidFill>
          <a:ln w="19050">
            <a:solidFill>
              <a:srgbClr val="C00000"/>
            </a:solidFill>
            <a:miter lim="800000"/>
            <a:headEnd/>
            <a:tailEnd/>
          </a:ln>
        </p:spPr>
        <p:txBody>
          <a:bodyPr wrap="square">
            <a:spAutoFit/>
          </a:bodyPr>
          <a:lstStyle/>
          <a:p>
            <a:pPr algn="ctr" eaLnBrk="1" hangingPunct="1"/>
            <a:r>
              <a:rPr lang="en-US" sz="1800" b="1" dirty="0" smtClean="0">
                <a:cs typeface="Arial" charset="0"/>
              </a:rPr>
              <a:t>Allowable </a:t>
            </a:r>
            <a:r>
              <a:rPr lang="en-US" sz="1800" b="1" dirty="0">
                <a:cs typeface="Arial" charset="0"/>
              </a:rPr>
              <a:t>applied </a:t>
            </a:r>
            <a:r>
              <a:rPr lang="en-US" sz="1800" b="1" dirty="0" smtClean="0">
                <a:cs typeface="Arial" charset="0"/>
              </a:rPr>
              <a:t>load, </a:t>
            </a:r>
            <a:r>
              <a:rPr lang="en-US" sz="1800" b="1" i="1" dirty="0" smtClean="0">
                <a:cs typeface="Arial" charset="0"/>
              </a:rPr>
              <a:t>P</a:t>
            </a:r>
            <a:r>
              <a:rPr lang="en-US" sz="1800" b="1" i="1" dirty="0" smtClean="0">
                <a:latin typeface="Arial"/>
                <a:cs typeface="Arial"/>
              </a:rPr>
              <a:t>′</a:t>
            </a:r>
            <a:r>
              <a:rPr lang="en-US" sz="1800" b="1" i="1" baseline="-25000" dirty="0" smtClean="0">
                <a:cs typeface="Arial" charset="0"/>
              </a:rPr>
              <a:t>tu</a:t>
            </a:r>
            <a:endParaRPr lang="en-US" sz="1800" b="1" baseline="-25000" dirty="0">
              <a:cs typeface="Arial" charset="0"/>
            </a:endParaRPr>
          </a:p>
        </p:txBody>
      </p:sp>
      <p:sp>
        <p:nvSpPr>
          <p:cNvPr id="318" name="Line 132"/>
          <p:cNvSpPr>
            <a:spLocks noChangeShapeType="1"/>
          </p:cNvSpPr>
          <p:nvPr/>
        </p:nvSpPr>
        <p:spPr bwMode="auto">
          <a:xfrm flipH="1" flipV="1">
            <a:off x="5161053" y="5946536"/>
            <a:ext cx="126940" cy="281736"/>
          </a:xfrm>
          <a:prstGeom prst="line">
            <a:avLst/>
          </a:prstGeom>
          <a:noFill/>
          <a:ln w="19050">
            <a:solidFill>
              <a:srgbClr val="C00000"/>
            </a:solidFill>
            <a:round/>
            <a:headEnd/>
            <a:tailEnd type="triangle" w="med" len="med"/>
          </a:ln>
        </p:spPr>
        <p:txBody>
          <a:bodyPr/>
          <a:lstStyle/>
          <a:p>
            <a:endParaRPr lang="en-US" dirty="0"/>
          </a:p>
        </p:txBody>
      </p:sp>
      <p:sp>
        <p:nvSpPr>
          <p:cNvPr id="325" name="Text Box 147"/>
          <p:cNvSpPr txBox="1">
            <a:spLocks noChangeArrowheads="1"/>
          </p:cNvSpPr>
          <p:nvPr/>
        </p:nvSpPr>
        <p:spPr bwMode="auto">
          <a:xfrm>
            <a:off x="3191026" y="3771751"/>
            <a:ext cx="1074333" cy="338554"/>
          </a:xfrm>
          <a:prstGeom prst="rect">
            <a:avLst/>
          </a:prstGeom>
          <a:solidFill>
            <a:schemeClr val="bg1"/>
          </a:solidFill>
          <a:ln w="9525">
            <a:solidFill>
              <a:schemeClr val="tx1"/>
            </a:solidFill>
            <a:miter lim="800000"/>
            <a:headEnd/>
            <a:tailEnd/>
          </a:ln>
        </p:spPr>
        <p:txBody>
          <a:bodyPr wrap="none">
            <a:spAutoFit/>
          </a:bodyPr>
          <a:lstStyle/>
          <a:p>
            <a:pPr eaLnBrk="1" hangingPunct="1"/>
            <a:r>
              <a:rPr lang="en-US" sz="1600" b="1" dirty="0" smtClean="0">
                <a:latin typeface="Arial" pitchFamily="34" charset="0"/>
                <a:cs typeface="Arial" pitchFamily="34" charset="0"/>
              </a:rPr>
              <a:t>45</a:t>
            </a:r>
            <a:r>
              <a:rPr lang="en-US" sz="1600" b="1" dirty="0" smtClean="0">
                <a:latin typeface="Arial"/>
                <a:cs typeface="Arial"/>
              </a:rPr>
              <a:t>˚</a:t>
            </a:r>
            <a:r>
              <a:rPr lang="en-US" sz="1600" b="1" dirty="0" smtClean="0">
                <a:latin typeface="Arial" pitchFamily="34" charset="0"/>
                <a:cs typeface="Arial" pitchFamily="34" charset="0"/>
              </a:rPr>
              <a:t> slope</a:t>
            </a:r>
            <a:endParaRPr lang="en-US" sz="1600" b="1" i="1" dirty="0">
              <a:latin typeface="Arial" pitchFamily="34" charset="0"/>
              <a:cs typeface="Arial" pitchFamily="34" charset="0"/>
            </a:endParaRPr>
          </a:p>
        </p:txBody>
      </p:sp>
      <p:grpSp>
        <p:nvGrpSpPr>
          <p:cNvPr id="148" name="Group 147"/>
          <p:cNvGrpSpPr/>
          <p:nvPr/>
        </p:nvGrpSpPr>
        <p:grpSpPr>
          <a:xfrm>
            <a:off x="4625287" y="4209691"/>
            <a:ext cx="3362776" cy="584775"/>
            <a:chOff x="4763309" y="3761117"/>
            <a:chExt cx="3362776" cy="584775"/>
          </a:xfrm>
        </p:grpSpPr>
        <p:cxnSp>
          <p:nvCxnSpPr>
            <p:cNvPr id="323" name="Straight Connector 322"/>
            <p:cNvCxnSpPr/>
            <p:nvPr/>
          </p:nvCxnSpPr>
          <p:spPr bwMode="auto">
            <a:xfrm>
              <a:off x="5279366" y="4028536"/>
              <a:ext cx="1630392" cy="0"/>
            </a:xfrm>
            <a:prstGeom prst="line">
              <a:avLst/>
            </a:prstGeom>
            <a:solidFill>
              <a:schemeClr val="bg1"/>
            </a:solidFill>
            <a:ln w="28575" cap="flat" cmpd="sng" algn="ctr">
              <a:solidFill>
                <a:schemeClr val="tx1"/>
              </a:solidFill>
              <a:prstDash val="solid"/>
              <a:round/>
              <a:headEnd type="none" w="med" len="med"/>
              <a:tailEnd type="none" w="med" len="med"/>
            </a:ln>
            <a:effectLst/>
          </p:spPr>
        </p:cxnSp>
        <p:cxnSp>
          <p:nvCxnSpPr>
            <p:cNvPr id="324" name="Straight Connector 323"/>
            <p:cNvCxnSpPr/>
            <p:nvPr/>
          </p:nvCxnSpPr>
          <p:spPr bwMode="auto">
            <a:xfrm>
              <a:off x="4763309" y="4028536"/>
              <a:ext cx="533310" cy="0"/>
            </a:xfrm>
            <a:prstGeom prst="line">
              <a:avLst/>
            </a:prstGeom>
            <a:solidFill>
              <a:schemeClr val="bg1"/>
            </a:solidFill>
            <a:ln w="28575" cap="flat" cmpd="sng" algn="ctr">
              <a:solidFill>
                <a:schemeClr val="tx1"/>
              </a:solidFill>
              <a:prstDash val="solid"/>
              <a:round/>
              <a:headEnd type="triangle" w="med" len="med"/>
              <a:tailEnd type="triangle" w="med" len="med"/>
            </a:ln>
            <a:effectLst/>
          </p:spPr>
        </p:cxnSp>
        <p:sp>
          <p:nvSpPr>
            <p:cNvPr id="327" name="TextBox 326"/>
            <p:cNvSpPr txBox="1"/>
            <p:nvPr/>
          </p:nvSpPr>
          <p:spPr>
            <a:xfrm>
              <a:off x="6003986" y="3761117"/>
              <a:ext cx="2122099" cy="584775"/>
            </a:xfrm>
            <a:prstGeom prst="rect">
              <a:avLst/>
            </a:prstGeom>
            <a:solidFill>
              <a:srgbClr val="FFFF99"/>
            </a:solidFill>
            <a:ln w="28575">
              <a:solidFill>
                <a:schemeClr val="tx1"/>
              </a:solidFill>
            </a:ln>
          </p:spPr>
          <p:txBody>
            <a:bodyPr wrap="square" rtlCol="0">
              <a:spAutoFit/>
            </a:bodyPr>
            <a:lstStyle/>
            <a:p>
              <a:pPr algn="ctr"/>
              <a:r>
                <a:rPr lang="en-US" sz="1600" dirty="0" smtClean="0"/>
                <a:t>Margin of safety per NASA-STD-5020</a:t>
              </a:r>
              <a:endParaRPr lang="en-US" sz="1600" dirty="0"/>
            </a:p>
          </p:txBody>
        </p:sp>
      </p:grpSp>
      <p:cxnSp>
        <p:nvCxnSpPr>
          <p:cNvPr id="320" name="Straight Connector 319"/>
          <p:cNvCxnSpPr>
            <a:endCxn id="328" idx="3"/>
          </p:cNvCxnSpPr>
          <p:nvPr/>
        </p:nvCxnSpPr>
        <p:spPr bwMode="auto">
          <a:xfrm flipH="1">
            <a:off x="2074609" y="3255933"/>
            <a:ext cx="2550678" cy="7352"/>
          </a:xfrm>
          <a:prstGeom prst="line">
            <a:avLst/>
          </a:prstGeom>
          <a:solidFill>
            <a:schemeClr val="bg1"/>
          </a:solidFill>
          <a:ln w="28575" cap="flat" cmpd="sng" algn="ctr">
            <a:solidFill>
              <a:srgbClr val="7030A0"/>
            </a:solidFill>
            <a:prstDash val="solid"/>
            <a:round/>
            <a:headEnd type="none" w="med" len="med"/>
            <a:tailEnd type="arrow" w="med" len="med"/>
          </a:ln>
          <a:effectLst/>
        </p:spPr>
      </p:cxnSp>
      <p:cxnSp>
        <p:nvCxnSpPr>
          <p:cNvPr id="321" name="Straight Connector 135"/>
          <p:cNvCxnSpPr>
            <a:cxnSpLocks noChangeShapeType="1"/>
          </p:cNvCxnSpPr>
          <p:nvPr/>
        </p:nvCxnSpPr>
        <p:spPr bwMode="auto">
          <a:xfrm flipH="1">
            <a:off x="4614956" y="3262494"/>
            <a:ext cx="2842" cy="2577591"/>
          </a:xfrm>
          <a:prstGeom prst="line">
            <a:avLst/>
          </a:prstGeom>
          <a:noFill/>
          <a:ln w="28575" algn="ctr">
            <a:solidFill>
              <a:srgbClr val="7030A0"/>
            </a:solidFill>
            <a:round/>
            <a:headEnd type="arrow" w="med" len="med"/>
            <a:tailEnd type="none" w="med" len="med"/>
          </a:ln>
        </p:spPr>
      </p:cxnSp>
      <p:cxnSp>
        <p:nvCxnSpPr>
          <p:cNvPr id="322" name="Straight Arrow Connector 321"/>
          <p:cNvCxnSpPr/>
          <p:nvPr/>
        </p:nvCxnSpPr>
        <p:spPr>
          <a:xfrm>
            <a:off x="4321835" y="5535973"/>
            <a:ext cx="285121" cy="1588"/>
          </a:xfrm>
          <a:prstGeom prst="straightConnector1">
            <a:avLst/>
          </a:prstGeom>
          <a:ln w="28575">
            <a:solidFill>
              <a:srgbClr val="7030A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26" name="TextBox 325"/>
          <p:cNvSpPr txBox="1"/>
          <p:nvPr/>
        </p:nvSpPr>
        <p:spPr>
          <a:xfrm>
            <a:off x="2355013" y="5357004"/>
            <a:ext cx="2040943" cy="338554"/>
          </a:xfrm>
          <a:prstGeom prst="rect">
            <a:avLst/>
          </a:prstGeom>
          <a:solidFill>
            <a:schemeClr val="bg1"/>
          </a:solidFill>
          <a:ln w="12700">
            <a:solidFill>
              <a:srgbClr val="7030A0"/>
            </a:solidFill>
          </a:ln>
        </p:spPr>
        <p:txBody>
          <a:bodyPr wrap="none" rtlCol="0">
            <a:spAutoFit/>
          </a:bodyPr>
          <a:lstStyle/>
          <a:p>
            <a:r>
              <a:rPr lang="en-US" sz="1600" dirty="0" smtClean="0">
                <a:solidFill>
                  <a:srgbClr val="7030A0"/>
                </a:solidFill>
              </a:rPr>
              <a:t>Ultimate design load</a:t>
            </a:r>
            <a:endParaRPr lang="en-US" sz="1600" i="1" baseline="-25000" dirty="0">
              <a:solidFill>
                <a:srgbClr val="7030A0"/>
              </a:solidFill>
            </a:endParaRPr>
          </a:p>
        </p:txBody>
      </p:sp>
      <p:sp>
        <p:nvSpPr>
          <p:cNvPr id="328" name="TextBox 327"/>
          <p:cNvSpPr txBox="1"/>
          <p:nvPr/>
        </p:nvSpPr>
        <p:spPr>
          <a:xfrm>
            <a:off x="179538" y="3094008"/>
            <a:ext cx="1895071" cy="338554"/>
          </a:xfrm>
          <a:prstGeom prst="rect">
            <a:avLst/>
          </a:prstGeom>
          <a:noFill/>
        </p:spPr>
        <p:txBody>
          <a:bodyPr wrap="none" rtlCol="0">
            <a:spAutoFit/>
          </a:bodyPr>
          <a:lstStyle/>
          <a:p>
            <a:r>
              <a:rPr lang="en-US" sz="1600" dirty="0" smtClean="0">
                <a:solidFill>
                  <a:srgbClr val="7030A0"/>
                </a:solidFill>
              </a:rPr>
              <a:t>Bolt load (ultimate)</a:t>
            </a:r>
            <a:endParaRPr lang="en-US" sz="1600" baseline="-25000" dirty="0">
              <a:solidFill>
                <a:srgbClr val="7030A0"/>
              </a:solidFill>
            </a:endParaRPr>
          </a:p>
        </p:txBody>
      </p:sp>
      <p:grpSp>
        <p:nvGrpSpPr>
          <p:cNvPr id="150" name="Group 149"/>
          <p:cNvGrpSpPr/>
          <p:nvPr/>
        </p:nvGrpSpPr>
        <p:grpSpPr>
          <a:xfrm>
            <a:off x="2616321" y="2038889"/>
            <a:ext cx="2008068" cy="1528403"/>
            <a:chOff x="2616321" y="2038889"/>
            <a:chExt cx="2008068" cy="1528403"/>
          </a:xfrm>
        </p:grpSpPr>
        <p:cxnSp>
          <p:nvCxnSpPr>
            <p:cNvPr id="329" name="Straight Connector 328"/>
            <p:cNvCxnSpPr/>
            <p:nvPr/>
          </p:nvCxnSpPr>
          <p:spPr bwMode="auto">
            <a:xfrm>
              <a:off x="3513827" y="3262492"/>
              <a:ext cx="0" cy="304800"/>
            </a:xfrm>
            <a:prstGeom prst="line">
              <a:avLst/>
            </a:prstGeom>
            <a:solidFill>
              <a:schemeClr val="bg1"/>
            </a:solidFill>
            <a:ln w="28575" cap="flat" cmpd="sng" algn="ctr">
              <a:solidFill>
                <a:schemeClr val="tx1"/>
              </a:solidFill>
              <a:prstDash val="solid"/>
              <a:round/>
              <a:headEnd type="triangle" w="med" len="med"/>
              <a:tailEnd type="none" w="med" len="med"/>
            </a:ln>
            <a:effectLst/>
          </p:spPr>
        </p:cxnSp>
        <p:cxnSp>
          <p:nvCxnSpPr>
            <p:cNvPr id="330" name="Straight Connector 329"/>
            <p:cNvCxnSpPr/>
            <p:nvPr/>
          </p:nvCxnSpPr>
          <p:spPr bwMode="auto">
            <a:xfrm flipV="1">
              <a:off x="3513827" y="2561416"/>
              <a:ext cx="0" cy="581025"/>
            </a:xfrm>
            <a:prstGeom prst="line">
              <a:avLst/>
            </a:prstGeom>
            <a:solidFill>
              <a:schemeClr val="bg1"/>
            </a:solidFill>
            <a:ln w="28575" cap="flat" cmpd="sng" algn="ctr">
              <a:solidFill>
                <a:schemeClr val="tx1"/>
              </a:solidFill>
              <a:prstDash val="solid"/>
              <a:round/>
              <a:headEnd type="triangle" w="med" len="med"/>
              <a:tailEnd type="none" w="med" len="med"/>
            </a:ln>
            <a:effectLst/>
          </p:spPr>
        </p:cxnSp>
        <p:sp>
          <p:nvSpPr>
            <p:cNvPr id="331" name="TextBox 330"/>
            <p:cNvSpPr txBox="1"/>
            <p:nvPr/>
          </p:nvSpPr>
          <p:spPr>
            <a:xfrm>
              <a:off x="2616321" y="2038889"/>
              <a:ext cx="2008068" cy="830997"/>
            </a:xfrm>
            <a:prstGeom prst="rect">
              <a:avLst/>
            </a:prstGeom>
            <a:solidFill>
              <a:srgbClr val="FFFF99"/>
            </a:solidFill>
            <a:ln w="28575">
              <a:solidFill>
                <a:schemeClr val="tx1"/>
              </a:solidFill>
            </a:ln>
          </p:spPr>
          <p:txBody>
            <a:bodyPr wrap="square" rtlCol="0">
              <a:spAutoFit/>
            </a:bodyPr>
            <a:lstStyle/>
            <a:p>
              <a:pPr algn="ctr"/>
              <a:r>
                <a:rPr lang="en-US" sz="1600" dirty="0" smtClean="0"/>
                <a:t>Margin of safety per NSTS 08307 Method 1</a:t>
              </a:r>
              <a:endParaRPr lang="en-US" sz="1600" dirty="0"/>
            </a:p>
          </p:txBody>
        </p:sp>
      </p:grpSp>
      <p:grpSp>
        <p:nvGrpSpPr>
          <p:cNvPr id="153" name="Group 152"/>
          <p:cNvGrpSpPr/>
          <p:nvPr/>
        </p:nvGrpSpPr>
        <p:grpSpPr>
          <a:xfrm>
            <a:off x="4615762" y="3152627"/>
            <a:ext cx="3466202" cy="2781300"/>
            <a:chOff x="4615762" y="3152627"/>
            <a:chExt cx="3466202" cy="2781300"/>
          </a:xfrm>
        </p:grpSpPr>
        <p:cxnSp>
          <p:nvCxnSpPr>
            <p:cNvPr id="332" name="Straight Connector 331"/>
            <p:cNvCxnSpPr/>
            <p:nvPr/>
          </p:nvCxnSpPr>
          <p:spPr>
            <a:xfrm rot="5400000">
              <a:off x="4263517" y="4543277"/>
              <a:ext cx="2781300" cy="0"/>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grpSp>
          <p:nvGrpSpPr>
            <p:cNvPr id="147" name="Group 146"/>
            <p:cNvGrpSpPr/>
            <p:nvPr/>
          </p:nvGrpSpPr>
          <p:grpSpPr>
            <a:xfrm>
              <a:off x="4615762" y="3246406"/>
              <a:ext cx="3466202" cy="830997"/>
              <a:chOff x="4753784" y="4367841"/>
              <a:chExt cx="3466202" cy="830997"/>
            </a:xfrm>
          </p:grpSpPr>
          <p:cxnSp>
            <p:nvCxnSpPr>
              <p:cNvPr id="334" name="Straight Connector 333"/>
              <p:cNvCxnSpPr/>
              <p:nvPr/>
            </p:nvCxnSpPr>
            <p:spPr bwMode="auto">
              <a:xfrm>
                <a:off x="5269841" y="4866736"/>
                <a:ext cx="1045234" cy="0"/>
              </a:xfrm>
              <a:prstGeom prst="line">
                <a:avLst/>
              </a:prstGeom>
              <a:solidFill>
                <a:schemeClr val="bg1"/>
              </a:solidFill>
              <a:ln w="28575" cap="flat" cmpd="sng" algn="ctr">
                <a:solidFill>
                  <a:schemeClr val="tx1"/>
                </a:solidFill>
                <a:prstDash val="solid"/>
                <a:round/>
                <a:headEnd type="none" w="med" len="med"/>
                <a:tailEnd type="none" w="med" len="med"/>
              </a:ln>
              <a:effectLst/>
            </p:spPr>
          </p:cxnSp>
          <p:cxnSp>
            <p:nvCxnSpPr>
              <p:cNvPr id="335" name="Straight Connector 334"/>
              <p:cNvCxnSpPr/>
              <p:nvPr/>
            </p:nvCxnSpPr>
            <p:spPr bwMode="auto">
              <a:xfrm>
                <a:off x="4753784" y="4866736"/>
                <a:ext cx="1037416" cy="0"/>
              </a:xfrm>
              <a:prstGeom prst="line">
                <a:avLst/>
              </a:prstGeom>
              <a:solidFill>
                <a:schemeClr val="bg1"/>
              </a:solidFill>
              <a:ln w="28575" cap="flat" cmpd="sng" algn="ctr">
                <a:solidFill>
                  <a:schemeClr val="tx1"/>
                </a:solidFill>
                <a:prstDash val="solid"/>
                <a:round/>
                <a:headEnd type="triangle" w="med" len="med"/>
                <a:tailEnd type="triangle" w="med" len="med"/>
              </a:ln>
              <a:effectLst/>
            </p:spPr>
          </p:cxnSp>
          <p:sp>
            <p:nvSpPr>
              <p:cNvPr id="333" name="TextBox 332"/>
              <p:cNvSpPr txBox="1"/>
              <p:nvPr/>
            </p:nvSpPr>
            <p:spPr>
              <a:xfrm>
                <a:off x="6211918" y="4367841"/>
                <a:ext cx="2008068" cy="830997"/>
              </a:xfrm>
              <a:prstGeom prst="rect">
                <a:avLst/>
              </a:prstGeom>
              <a:solidFill>
                <a:srgbClr val="FFFF99"/>
              </a:solidFill>
              <a:ln w="28575">
                <a:solidFill>
                  <a:schemeClr val="tx1"/>
                </a:solidFill>
              </a:ln>
            </p:spPr>
            <p:txBody>
              <a:bodyPr wrap="square" rtlCol="0">
                <a:spAutoFit/>
              </a:bodyPr>
              <a:lstStyle/>
              <a:p>
                <a:pPr algn="ctr"/>
                <a:r>
                  <a:rPr lang="en-US" sz="1600" dirty="0" smtClean="0"/>
                  <a:t>Margin of safety per NSTS 08307 Method 2</a:t>
                </a:r>
                <a:endParaRPr lang="en-US" sz="1600" dirty="0"/>
              </a:p>
            </p:txBody>
          </p:sp>
        </p:gr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02"/>
                                        </p:tgtEl>
                                        <p:attrNameLst>
                                          <p:attrName>style.visibility</p:attrName>
                                        </p:attrNameLst>
                                      </p:cBhvr>
                                      <p:to>
                                        <p:strVal val="visible"/>
                                      </p:to>
                                    </p:set>
                                    <p:anim calcmode="lin" valueType="num">
                                      <p:cBhvr additive="base">
                                        <p:cTn id="7" dur="1000" fill="hold"/>
                                        <p:tgtEl>
                                          <p:spTgt spid="302"/>
                                        </p:tgtEl>
                                        <p:attrNameLst>
                                          <p:attrName>ppt_x</p:attrName>
                                        </p:attrNameLst>
                                      </p:cBhvr>
                                      <p:tavLst>
                                        <p:tav tm="0">
                                          <p:val>
                                            <p:strVal val="0-#ppt_w/2"/>
                                          </p:val>
                                        </p:tav>
                                        <p:tav tm="100000">
                                          <p:val>
                                            <p:strVal val="#ppt_x"/>
                                          </p:val>
                                        </p:tav>
                                      </p:tavLst>
                                    </p:anim>
                                    <p:anim calcmode="lin" valueType="num">
                                      <p:cBhvr additive="base">
                                        <p:cTn id="8" dur="1000" fill="hold"/>
                                        <p:tgtEl>
                                          <p:spTgt spid="302"/>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314"/>
                                        </p:tgtEl>
                                        <p:attrNameLst>
                                          <p:attrName>style.visibility</p:attrName>
                                        </p:attrNameLst>
                                      </p:cBhvr>
                                      <p:to>
                                        <p:strVal val="visible"/>
                                      </p:to>
                                    </p:set>
                                    <p:anim calcmode="lin" valueType="num">
                                      <p:cBhvr additive="base">
                                        <p:cTn id="11" dur="1000" fill="hold"/>
                                        <p:tgtEl>
                                          <p:spTgt spid="314"/>
                                        </p:tgtEl>
                                        <p:attrNameLst>
                                          <p:attrName>ppt_x</p:attrName>
                                        </p:attrNameLst>
                                      </p:cBhvr>
                                      <p:tavLst>
                                        <p:tav tm="0">
                                          <p:val>
                                            <p:strVal val="0-#ppt_w/2"/>
                                          </p:val>
                                        </p:tav>
                                        <p:tav tm="100000">
                                          <p:val>
                                            <p:strVal val="#ppt_x"/>
                                          </p:val>
                                        </p:tav>
                                      </p:tavLst>
                                    </p:anim>
                                    <p:anim calcmode="lin" valueType="num">
                                      <p:cBhvr additive="base">
                                        <p:cTn id="12" dur="1000" fill="hold"/>
                                        <p:tgtEl>
                                          <p:spTgt spid="314"/>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315"/>
                                        </p:tgtEl>
                                        <p:attrNameLst>
                                          <p:attrName>style.visibility</p:attrName>
                                        </p:attrNameLst>
                                      </p:cBhvr>
                                      <p:to>
                                        <p:strVal val="visible"/>
                                      </p:to>
                                    </p:set>
                                    <p:anim calcmode="lin" valueType="num">
                                      <p:cBhvr additive="base">
                                        <p:cTn id="15" dur="1000" fill="hold"/>
                                        <p:tgtEl>
                                          <p:spTgt spid="315"/>
                                        </p:tgtEl>
                                        <p:attrNameLst>
                                          <p:attrName>ppt_x</p:attrName>
                                        </p:attrNameLst>
                                      </p:cBhvr>
                                      <p:tavLst>
                                        <p:tav tm="0">
                                          <p:val>
                                            <p:strVal val="0-#ppt_w/2"/>
                                          </p:val>
                                        </p:tav>
                                        <p:tav tm="100000">
                                          <p:val>
                                            <p:strVal val="#ppt_x"/>
                                          </p:val>
                                        </p:tav>
                                      </p:tavLst>
                                    </p:anim>
                                    <p:anim calcmode="lin" valueType="num">
                                      <p:cBhvr additive="base">
                                        <p:cTn id="16" dur="1000" fill="hold"/>
                                        <p:tgtEl>
                                          <p:spTgt spid="315"/>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2" presetClass="entr" presetSubtype="1" fill="hold" grpId="0" nodeType="afterEffect">
                                  <p:stCondLst>
                                    <p:cond delay="0"/>
                                  </p:stCondLst>
                                  <p:childTnLst>
                                    <p:set>
                                      <p:cBhvr>
                                        <p:cTn id="19" dur="1" fill="hold">
                                          <p:stCondLst>
                                            <p:cond delay="0"/>
                                          </p:stCondLst>
                                        </p:cTn>
                                        <p:tgtEl>
                                          <p:spTgt spid="313"/>
                                        </p:tgtEl>
                                        <p:attrNameLst>
                                          <p:attrName>style.visibility</p:attrName>
                                        </p:attrNameLst>
                                      </p:cBhvr>
                                      <p:to>
                                        <p:strVal val="visible"/>
                                      </p:to>
                                    </p:set>
                                    <p:anim calcmode="lin" valueType="num">
                                      <p:cBhvr additive="base">
                                        <p:cTn id="20" dur="1000" fill="hold"/>
                                        <p:tgtEl>
                                          <p:spTgt spid="313"/>
                                        </p:tgtEl>
                                        <p:attrNameLst>
                                          <p:attrName>ppt_x</p:attrName>
                                        </p:attrNameLst>
                                      </p:cBhvr>
                                      <p:tavLst>
                                        <p:tav tm="0">
                                          <p:val>
                                            <p:strVal val="#ppt_x"/>
                                          </p:val>
                                        </p:tav>
                                        <p:tav tm="100000">
                                          <p:val>
                                            <p:strVal val="#ppt_x"/>
                                          </p:val>
                                        </p:tav>
                                      </p:tavLst>
                                    </p:anim>
                                    <p:anim calcmode="lin" valueType="num">
                                      <p:cBhvr additive="base">
                                        <p:cTn id="21" dur="1000" fill="hold"/>
                                        <p:tgtEl>
                                          <p:spTgt spid="313"/>
                                        </p:tgtEl>
                                        <p:attrNameLst>
                                          <p:attrName>ppt_y</p:attrName>
                                        </p:attrNameLst>
                                      </p:cBhvr>
                                      <p:tavLst>
                                        <p:tav tm="0">
                                          <p:val>
                                            <p:strVal val="0-#ppt_h/2"/>
                                          </p:val>
                                        </p:tav>
                                        <p:tav tm="100000">
                                          <p:val>
                                            <p:strVal val="#ppt_y"/>
                                          </p:val>
                                        </p:tav>
                                      </p:tavLst>
                                    </p:anim>
                                  </p:childTnLst>
                                </p:cTn>
                              </p:par>
                              <p:par>
                                <p:cTn id="22" presetID="2" presetClass="entr" presetSubtype="1" fill="hold" grpId="0" nodeType="withEffect">
                                  <p:stCondLst>
                                    <p:cond delay="0"/>
                                  </p:stCondLst>
                                  <p:childTnLst>
                                    <p:set>
                                      <p:cBhvr>
                                        <p:cTn id="23" dur="1" fill="hold">
                                          <p:stCondLst>
                                            <p:cond delay="0"/>
                                          </p:stCondLst>
                                        </p:cTn>
                                        <p:tgtEl>
                                          <p:spTgt spid="316"/>
                                        </p:tgtEl>
                                        <p:attrNameLst>
                                          <p:attrName>style.visibility</p:attrName>
                                        </p:attrNameLst>
                                      </p:cBhvr>
                                      <p:to>
                                        <p:strVal val="visible"/>
                                      </p:to>
                                    </p:set>
                                    <p:anim calcmode="lin" valueType="num">
                                      <p:cBhvr additive="base">
                                        <p:cTn id="24" dur="1000" fill="hold"/>
                                        <p:tgtEl>
                                          <p:spTgt spid="316"/>
                                        </p:tgtEl>
                                        <p:attrNameLst>
                                          <p:attrName>ppt_x</p:attrName>
                                        </p:attrNameLst>
                                      </p:cBhvr>
                                      <p:tavLst>
                                        <p:tav tm="0">
                                          <p:val>
                                            <p:strVal val="#ppt_x"/>
                                          </p:val>
                                        </p:tav>
                                        <p:tav tm="100000">
                                          <p:val>
                                            <p:strVal val="#ppt_x"/>
                                          </p:val>
                                        </p:tav>
                                      </p:tavLst>
                                    </p:anim>
                                    <p:anim calcmode="lin" valueType="num">
                                      <p:cBhvr additive="base">
                                        <p:cTn id="25" dur="1000" fill="hold"/>
                                        <p:tgtEl>
                                          <p:spTgt spid="316"/>
                                        </p:tgtEl>
                                        <p:attrNameLst>
                                          <p:attrName>ppt_y</p:attrName>
                                        </p:attrNameLst>
                                      </p:cBhvr>
                                      <p:tavLst>
                                        <p:tav tm="0">
                                          <p:val>
                                            <p:strVal val="0-#ppt_h/2"/>
                                          </p:val>
                                        </p:tav>
                                        <p:tav tm="100000">
                                          <p:val>
                                            <p:strVal val="#ppt_y"/>
                                          </p:val>
                                        </p:tav>
                                      </p:tavLst>
                                    </p:anim>
                                  </p:childTnLst>
                                </p:cTn>
                              </p:par>
                            </p:childTnLst>
                          </p:cTn>
                        </p:par>
                        <p:par>
                          <p:cTn id="26" fill="hold">
                            <p:stCondLst>
                              <p:cond delay="2000"/>
                            </p:stCondLst>
                            <p:childTnLst>
                              <p:par>
                                <p:cTn id="27" presetID="2" presetClass="entr" presetSubtype="1" fill="hold" nodeType="afterEffect">
                                  <p:stCondLst>
                                    <p:cond delay="0"/>
                                  </p:stCondLst>
                                  <p:childTnLst>
                                    <p:set>
                                      <p:cBhvr>
                                        <p:cTn id="28" dur="1" fill="hold">
                                          <p:stCondLst>
                                            <p:cond delay="0"/>
                                          </p:stCondLst>
                                        </p:cTn>
                                        <p:tgtEl>
                                          <p:spTgt spid="310"/>
                                        </p:tgtEl>
                                        <p:attrNameLst>
                                          <p:attrName>style.visibility</p:attrName>
                                        </p:attrNameLst>
                                      </p:cBhvr>
                                      <p:to>
                                        <p:strVal val="visible"/>
                                      </p:to>
                                    </p:set>
                                    <p:anim calcmode="lin" valueType="num">
                                      <p:cBhvr additive="base">
                                        <p:cTn id="29" dur="1000" fill="hold"/>
                                        <p:tgtEl>
                                          <p:spTgt spid="310"/>
                                        </p:tgtEl>
                                        <p:attrNameLst>
                                          <p:attrName>ppt_x</p:attrName>
                                        </p:attrNameLst>
                                      </p:cBhvr>
                                      <p:tavLst>
                                        <p:tav tm="0">
                                          <p:val>
                                            <p:strVal val="#ppt_x"/>
                                          </p:val>
                                        </p:tav>
                                        <p:tav tm="100000">
                                          <p:val>
                                            <p:strVal val="#ppt_x"/>
                                          </p:val>
                                        </p:tav>
                                      </p:tavLst>
                                    </p:anim>
                                    <p:anim calcmode="lin" valueType="num">
                                      <p:cBhvr additive="base">
                                        <p:cTn id="30" dur="1000" fill="hold"/>
                                        <p:tgtEl>
                                          <p:spTgt spid="310"/>
                                        </p:tgtEl>
                                        <p:attrNameLst>
                                          <p:attrName>ppt_y</p:attrName>
                                        </p:attrNameLst>
                                      </p:cBhvr>
                                      <p:tavLst>
                                        <p:tav tm="0">
                                          <p:val>
                                            <p:strVal val="0-#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318"/>
                                        </p:tgtEl>
                                        <p:attrNameLst>
                                          <p:attrName>style.visibility</p:attrName>
                                        </p:attrNameLst>
                                      </p:cBhvr>
                                      <p:to>
                                        <p:strVal val="visible"/>
                                      </p:to>
                                    </p:set>
                                    <p:anim calcmode="lin" valueType="num">
                                      <p:cBhvr additive="base">
                                        <p:cTn id="33" dur="1000" fill="hold"/>
                                        <p:tgtEl>
                                          <p:spTgt spid="318"/>
                                        </p:tgtEl>
                                        <p:attrNameLst>
                                          <p:attrName>ppt_x</p:attrName>
                                        </p:attrNameLst>
                                      </p:cBhvr>
                                      <p:tavLst>
                                        <p:tav tm="0">
                                          <p:val>
                                            <p:strVal val="#ppt_x"/>
                                          </p:val>
                                        </p:tav>
                                        <p:tav tm="100000">
                                          <p:val>
                                            <p:strVal val="#ppt_x"/>
                                          </p:val>
                                        </p:tav>
                                      </p:tavLst>
                                    </p:anim>
                                    <p:anim calcmode="lin" valueType="num">
                                      <p:cBhvr additive="base">
                                        <p:cTn id="34" dur="1000" fill="hold"/>
                                        <p:tgtEl>
                                          <p:spTgt spid="318"/>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317"/>
                                        </p:tgtEl>
                                        <p:attrNameLst>
                                          <p:attrName>style.visibility</p:attrName>
                                        </p:attrNameLst>
                                      </p:cBhvr>
                                      <p:to>
                                        <p:strVal val="visible"/>
                                      </p:to>
                                    </p:set>
                                    <p:anim calcmode="lin" valueType="num">
                                      <p:cBhvr additive="base">
                                        <p:cTn id="37" dur="1000" fill="hold"/>
                                        <p:tgtEl>
                                          <p:spTgt spid="317"/>
                                        </p:tgtEl>
                                        <p:attrNameLst>
                                          <p:attrName>ppt_x</p:attrName>
                                        </p:attrNameLst>
                                      </p:cBhvr>
                                      <p:tavLst>
                                        <p:tav tm="0">
                                          <p:val>
                                            <p:strVal val="#ppt_x"/>
                                          </p:val>
                                        </p:tav>
                                        <p:tav tm="100000">
                                          <p:val>
                                            <p:strVal val="#ppt_x"/>
                                          </p:val>
                                        </p:tav>
                                      </p:tavLst>
                                    </p:anim>
                                    <p:anim calcmode="lin" valueType="num">
                                      <p:cBhvr additive="base">
                                        <p:cTn id="38" dur="1000" fill="hold"/>
                                        <p:tgtEl>
                                          <p:spTgt spid="317"/>
                                        </p:tgtEl>
                                        <p:attrNameLst>
                                          <p:attrName>ppt_y</p:attrName>
                                        </p:attrNameLst>
                                      </p:cBhvr>
                                      <p:tavLst>
                                        <p:tav tm="0">
                                          <p:val>
                                            <p:strVal val="0-#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21"/>
                                        </p:tgtEl>
                                        <p:attrNameLst>
                                          <p:attrName>style.visibility</p:attrName>
                                        </p:attrNameLst>
                                      </p:cBhvr>
                                      <p:to>
                                        <p:strVal val="visible"/>
                                      </p:to>
                                    </p:set>
                                    <p:anim calcmode="lin" valueType="num">
                                      <p:cBhvr additive="base">
                                        <p:cTn id="43" dur="1000" fill="hold"/>
                                        <p:tgtEl>
                                          <p:spTgt spid="321"/>
                                        </p:tgtEl>
                                        <p:attrNameLst>
                                          <p:attrName>ppt_x</p:attrName>
                                        </p:attrNameLst>
                                      </p:cBhvr>
                                      <p:tavLst>
                                        <p:tav tm="0">
                                          <p:val>
                                            <p:strVal val="#ppt_x"/>
                                          </p:val>
                                        </p:tav>
                                        <p:tav tm="100000">
                                          <p:val>
                                            <p:strVal val="#ppt_x"/>
                                          </p:val>
                                        </p:tav>
                                      </p:tavLst>
                                    </p:anim>
                                    <p:anim calcmode="lin" valueType="num">
                                      <p:cBhvr additive="base">
                                        <p:cTn id="44" dur="1000" fill="hold"/>
                                        <p:tgtEl>
                                          <p:spTgt spid="321"/>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322"/>
                                        </p:tgtEl>
                                        <p:attrNameLst>
                                          <p:attrName>style.visibility</p:attrName>
                                        </p:attrNameLst>
                                      </p:cBhvr>
                                      <p:to>
                                        <p:strVal val="visible"/>
                                      </p:to>
                                    </p:set>
                                    <p:anim calcmode="lin" valueType="num">
                                      <p:cBhvr additive="base">
                                        <p:cTn id="47" dur="1000" fill="hold"/>
                                        <p:tgtEl>
                                          <p:spTgt spid="322"/>
                                        </p:tgtEl>
                                        <p:attrNameLst>
                                          <p:attrName>ppt_x</p:attrName>
                                        </p:attrNameLst>
                                      </p:cBhvr>
                                      <p:tavLst>
                                        <p:tav tm="0">
                                          <p:val>
                                            <p:strVal val="#ppt_x"/>
                                          </p:val>
                                        </p:tav>
                                        <p:tav tm="100000">
                                          <p:val>
                                            <p:strVal val="#ppt_x"/>
                                          </p:val>
                                        </p:tav>
                                      </p:tavLst>
                                    </p:anim>
                                    <p:anim calcmode="lin" valueType="num">
                                      <p:cBhvr additive="base">
                                        <p:cTn id="48" dur="1000" fill="hold"/>
                                        <p:tgtEl>
                                          <p:spTgt spid="322"/>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326"/>
                                        </p:tgtEl>
                                        <p:attrNameLst>
                                          <p:attrName>style.visibility</p:attrName>
                                        </p:attrNameLst>
                                      </p:cBhvr>
                                      <p:to>
                                        <p:strVal val="visible"/>
                                      </p:to>
                                    </p:set>
                                    <p:anim calcmode="lin" valueType="num">
                                      <p:cBhvr additive="base">
                                        <p:cTn id="51" dur="1000" fill="hold"/>
                                        <p:tgtEl>
                                          <p:spTgt spid="326"/>
                                        </p:tgtEl>
                                        <p:attrNameLst>
                                          <p:attrName>ppt_x</p:attrName>
                                        </p:attrNameLst>
                                      </p:cBhvr>
                                      <p:tavLst>
                                        <p:tav tm="0">
                                          <p:val>
                                            <p:strVal val="#ppt_x"/>
                                          </p:val>
                                        </p:tav>
                                        <p:tav tm="100000">
                                          <p:val>
                                            <p:strVal val="#ppt_x"/>
                                          </p:val>
                                        </p:tav>
                                      </p:tavLst>
                                    </p:anim>
                                    <p:anim calcmode="lin" valueType="num">
                                      <p:cBhvr additive="base">
                                        <p:cTn id="52" dur="1000" fill="hold"/>
                                        <p:tgtEl>
                                          <p:spTgt spid="326"/>
                                        </p:tgtEl>
                                        <p:attrNameLst>
                                          <p:attrName>ppt_y</p:attrName>
                                        </p:attrNameLst>
                                      </p:cBhvr>
                                      <p:tavLst>
                                        <p:tav tm="0">
                                          <p:val>
                                            <p:strVal val="1+#ppt_h/2"/>
                                          </p:val>
                                        </p:tav>
                                        <p:tav tm="100000">
                                          <p:val>
                                            <p:strVal val="#ppt_y"/>
                                          </p:val>
                                        </p:tav>
                                      </p:tavLst>
                                    </p:anim>
                                  </p:childTnLst>
                                </p:cTn>
                              </p:par>
                            </p:childTnLst>
                          </p:cTn>
                        </p:par>
                        <p:par>
                          <p:cTn id="53" fill="hold">
                            <p:stCondLst>
                              <p:cond delay="1000"/>
                            </p:stCondLst>
                            <p:childTnLst>
                              <p:par>
                                <p:cTn id="54" presetID="2" presetClass="entr" presetSubtype="2" fill="hold" nodeType="afterEffect">
                                  <p:stCondLst>
                                    <p:cond delay="0"/>
                                  </p:stCondLst>
                                  <p:childTnLst>
                                    <p:set>
                                      <p:cBhvr>
                                        <p:cTn id="55" dur="1" fill="hold">
                                          <p:stCondLst>
                                            <p:cond delay="0"/>
                                          </p:stCondLst>
                                        </p:cTn>
                                        <p:tgtEl>
                                          <p:spTgt spid="320"/>
                                        </p:tgtEl>
                                        <p:attrNameLst>
                                          <p:attrName>style.visibility</p:attrName>
                                        </p:attrNameLst>
                                      </p:cBhvr>
                                      <p:to>
                                        <p:strVal val="visible"/>
                                      </p:to>
                                    </p:set>
                                    <p:anim calcmode="lin" valueType="num">
                                      <p:cBhvr additive="base">
                                        <p:cTn id="56" dur="1000" fill="hold"/>
                                        <p:tgtEl>
                                          <p:spTgt spid="320"/>
                                        </p:tgtEl>
                                        <p:attrNameLst>
                                          <p:attrName>ppt_x</p:attrName>
                                        </p:attrNameLst>
                                      </p:cBhvr>
                                      <p:tavLst>
                                        <p:tav tm="0">
                                          <p:val>
                                            <p:strVal val="1+#ppt_w/2"/>
                                          </p:val>
                                        </p:tav>
                                        <p:tav tm="100000">
                                          <p:val>
                                            <p:strVal val="#ppt_x"/>
                                          </p:val>
                                        </p:tav>
                                      </p:tavLst>
                                    </p:anim>
                                    <p:anim calcmode="lin" valueType="num">
                                      <p:cBhvr additive="base">
                                        <p:cTn id="57" dur="1000" fill="hold"/>
                                        <p:tgtEl>
                                          <p:spTgt spid="320"/>
                                        </p:tgtEl>
                                        <p:attrNameLst>
                                          <p:attrName>ppt_y</p:attrName>
                                        </p:attrNameLst>
                                      </p:cBhvr>
                                      <p:tavLst>
                                        <p:tav tm="0">
                                          <p:val>
                                            <p:strVal val="#ppt_y"/>
                                          </p:val>
                                        </p:tav>
                                        <p:tav tm="100000">
                                          <p:val>
                                            <p:strVal val="#ppt_y"/>
                                          </p:val>
                                        </p:tav>
                                      </p:tavLst>
                                    </p:anim>
                                  </p:childTnLst>
                                </p:cTn>
                              </p:par>
                              <p:par>
                                <p:cTn id="58" presetID="2" presetClass="entr" presetSubtype="2" fill="hold" grpId="0" nodeType="withEffect">
                                  <p:stCondLst>
                                    <p:cond delay="0"/>
                                  </p:stCondLst>
                                  <p:childTnLst>
                                    <p:set>
                                      <p:cBhvr>
                                        <p:cTn id="59" dur="1" fill="hold">
                                          <p:stCondLst>
                                            <p:cond delay="0"/>
                                          </p:stCondLst>
                                        </p:cTn>
                                        <p:tgtEl>
                                          <p:spTgt spid="328"/>
                                        </p:tgtEl>
                                        <p:attrNameLst>
                                          <p:attrName>style.visibility</p:attrName>
                                        </p:attrNameLst>
                                      </p:cBhvr>
                                      <p:to>
                                        <p:strVal val="visible"/>
                                      </p:to>
                                    </p:set>
                                    <p:anim calcmode="lin" valueType="num">
                                      <p:cBhvr additive="base">
                                        <p:cTn id="60" dur="1000" fill="hold"/>
                                        <p:tgtEl>
                                          <p:spTgt spid="328"/>
                                        </p:tgtEl>
                                        <p:attrNameLst>
                                          <p:attrName>ppt_x</p:attrName>
                                        </p:attrNameLst>
                                      </p:cBhvr>
                                      <p:tavLst>
                                        <p:tav tm="0">
                                          <p:val>
                                            <p:strVal val="1+#ppt_w/2"/>
                                          </p:val>
                                        </p:tav>
                                        <p:tav tm="100000">
                                          <p:val>
                                            <p:strVal val="#ppt_x"/>
                                          </p:val>
                                        </p:tav>
                                      </p:tavLst>
                                    </p:anim>
                                    <p:anim calcmode="lin" valueType="num">
                                      <p:cBhvr additive="base">
                                        <p:cTn id="61" dur="1000" fill="hold"/>
                                        <p:tgtEl>
                                          <p:spTgt spid="328"/>
                                        </p:tgtEl>
                                        <p:attrNameLst>
                                          <p:attrName>ppt_y</p:attrName>
                                        </p:attrNameLst>
                                      </p:cBhvr>
                                      <p:tavLst>
                                        <p:tav tm="0">
                                          <p:val>
                                            <p:strVal val="#ppt_y"/>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1" presetClass="entr" presetSubtype="0" fill="hold" nodeType="clickEffect">
                                  <p:stCondLst>
                                    <p:cond delay="0"/>
                                  </p:stCondLst>
                                  <p:childTnLst>
                                    <p:set>
                                      <p:cBhvr>
                                        <p:cTn id="65" dur="1" fill="hold">
                                          <p:stCondLst>
                                            <p:cond delay="0"/>
                                          </p:stCondLst>
                                        </p:cTn>
                                        <p:tgtEl>
                                          <p:spTgt spid="150"/>
                                        </p:tgtEl>
                                        <p:attrNameLst>
                                          <p:attrName>style.visibility</p:attrName>
                                        </p:attrNameLst>
                                      </p:cBhvr>
                                      <p:to>
                                        <p:strVal val="visible"/>
                                      </p:to>
                                    </p:set>
                                  </p:childTnLst>
                                </p:cTn>
                              </p:par>
                            </p:childTnLst>
                          </p:cTn>
                        </p:par>
                      </p:childTnLst>
                    </p:cTn>
                  </p:par>
                  <p:par>
                    <p:cTn id="66" fill="hold">
                      <p:stCondLst>
                        <p:cond delay="indefinite"/>
                      </p:stCondLst>
                      <p:childTnLst>
                        <p:par>
                          <p:cTn id="67" fill="hold">
                            <p:stCondLst>
                              <p:cond delay="0"/>
                            </p:stCondLst>
                            <p:childTnLst>
                              <p:par>
                                <p:cTn id="68" presetID="1" presetClass="entr" presetSubtype="0" fill="hold" nodeType="clickEffect">
                                  <p:stCondLst>
                                    <p:cond delay="0"/>
                                  </p:stCondLst>
                                  <p:childTnLst>
                                    <p:set>
                                      <p:cBhvr>
                                        <p:cTn id="69" dur="1" fill="hold">
                                          <p:stCondLst>
                                            <p:cond delay="0"/>
                                          </p:stCondLst>
                                        </p:cTn>
                                        <p:tgtEl>
                                          <p:spTgt spid="153"/>
                                        </p:tgtEl>
                                        <p:attrNameLst>
                                          <p:attrName>style.visibility</p:attrName>
                                        </p:attrNameLst>
                                      </p:cBhvr>
                                      <p:to>
                                        <p:strVal val="visible"/>
                                      </p:to>
                                    </p:set>
                                  </p:childTnLst>
                                </p:cTn>
                              </p:par>
                            </p:childTnLst>
                          </p:cTn>
                        </p:par>
                      </p:childTnLst>
                    </p:cTn>
                  </p:par>
                  <p:par>
                    <p:cTn id="70" fill="hold">
                      <p:stCondLst>
                        <p:cond delay="indefinite"/>
                      </p:stCondLst>
                      <p:childTnLst>
                        <p:par>
                          <p:cTn id="71" fill="hold">
                            <p:stCondLst>
                              <p:cond delay="0"/>
                            </p:stCondLst>
                            <p:childTnLst>
                              <p:par>
                                <p:cTn id="72" presetID="1" presetClass="entr" presetSubtype="0" fill="hold" nodeType="clickEffect">
                                  <p:stCondLst>
                                    <p:cond delay="0"/>
                                  </p:stCondLst>
                                  <p:childTnLst>
                                    <p:set>
                                      <p:cBhvr>
                                        <p:cTn id="73" dur="1" fill="hold">
                                          <p:stCondLst>
                                            <p:cond delay="0"/>
                                          </p:stCondLst>
                                        </p:cTn>
                                        <p:tgtEl>
                                          <p:spTgt spid="14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2" grpId="0"/>
      <p:bldP spid="313" grpId="0" animBg="1"/>
      <p:bldP spid="315" grpId="0" animBg="1"/>
      <p:bldP spid="316" grpId="0" animBg="1"/>
      <p:bldP spid="317" grpId="0" animBg="1"/>
      <p:bldP spid="318" grpId="0" animBg="1"/>
      <p:bldP spid="326" grpId="0" animBg="1"/>
      <p:bldP spid="328"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5994" y="1517650"/>
            <a:ext cx="8252012" cy="4840288"/>
          </a:xfrm>
        </p:spPr>
        <p:txBody>
          <a:bodyPr/>
          <a:lstStyle/>
          <a:p>
            <a:r>
              <a:rPr lang="en-US" dirty="0" smtClean="0"/>
              <a:t>Appendix Section A.5 provides a quick-look method for determination of joint separation before rupture as an alternative to detailed joint analysis or testing</a:t>
            </a:r>
          </a:p>
          <a:p>
            <a:endParaRPr lang="en-US" dirty="0"/>
          </a:p>
        </p:txBody>
      </p:sp>
      <p:sp>
        <p:nvSpPr>
          <p:cNvPr id="2" name="Title 1"/>
          <p:cNvSpPr>
            <a:spLocks noGrp="1"/>
          </p:cNvSpPr>
          <p:nvPr>
            <p:ph type="title"/>
          </p:nvPr>
        </p:nvSpPr>
        <p:spPr/>
        <p:txBody>
          <a:bodyPr/>
          <a:lstStyle/>
          <a:p>
            <a:r>
              <a:rPr lang="en-US" dirty="0" smtClean="0"/>
              <a:t>Separation Before Rupture?</a:t>
            </a:r>
            <a:br>
              <a:rPr lang="en-US" dirty="0" smtClean="0"/>
            </a:br>
            <a:r>
              <a:rPr lang="en-US" dirty="0" smtClean="0"/>
              <a:t>(quick-look method)</a:t>
            </a:r>
            <a:endParaRPr lang="en-US" dirty="0"/>
          </a:p>
        </p:txBody>
      </p:sp>
      <p:pic>
        <p:nvPicPr>
          <p:cNvPr id="4" name="Picture 3"/>
          <p:cNvPicPr>
            <a:picLocks noChangeAspect="1" noChangeArrowheads="1"/>
          </p:cNvPicPr>
          <p:nvPr/>
        </p:nvPicPr>
        <p:blipFill>
          <a:blip r:embed="rId2" cstate="print"/>
          <a:srcRect l="4841" t="4053" r="7727" b="6735"/>
          <a:stretch>
            <a:fillRect/>
          </a:stretch>
        </p:blipFill>
        <p:spPr bwMode="auto">
          <a:xfrm>
            <a:off x="172385" y="2226040"/>
            <a:ext cx="5409802" cy="2671596"/>
          </a:xfrm>
          <a:prstGeom prst="rect">
            <a:avLst/>
          </a:prstGeom>
          <a:noFill/>
          <a:ln w="9525">
            <a:solidFill>
              <a:schemeClr val="tx1"/>
            </a:solidFill>
            <a:miter lim="800000"/>
            <a:headEnd/>
            <a:tailEnd/>
          </a:ln>
        </p:spPr>
      </p:pic>
      <p:pic>
        <p:nvPicPr>
          <p:cNvPr id="5" name="Picture 5"/>
          <p:cNvPicPr>
            <a:picLocks noChangeAspect="1" noChangeArrowheads="1"/>
          </p:cNvPicPr>
          <p:nvPr/>
        </p:nvPicPr>
        <p:blipFill>
          <a:blip r:embed="rId3" cstate="print"/>
          <a:srcRect l="3727" r="1539"/>
          <a:stretch>
            <a:fillRect/>
          </a:stretch>
        </p:blipFill>
        <p:spPr bwMode="auto">
          <a:xfrm>
            <a:off x="5688767" y="2547938"/>
            <a:ext cx="3230380" cy="2252663"/>
          </a:xfrm>
          <a:prstGeom prst="rect">
            <a:avLst/>
          </a:prstGeom>
          <a:noFill/>
          <a:ln w="9525">
            <a:solidFill>
              <a:schemeClr val="tx1"/>
            </a:solidFill>
            <a:miter lim="800000"/>
            <a:headEnd/>
            <a:tailEnd/>
          </a:ln>
        </p:spPr>
      </p:pic>
      <p:sp>
        <p:nvSpPr>
          <p:cNvPr id="6" name="TextBox 5"/>
          <p:cNvSpPr txBox="1"/>
          <p:nvPr/>
        </p:nvSpPr>
        <p:spPr>
          <a:xfrm>
            <a:off x="2578822" y="4874460"/>
            <a:ext cx="982961" cy="338554"/>
          </a:xfrm>
          <a:prstGeom prst="rect">
            <a:avLst/>
          </a:prstGeom>
          <a:noFill/>
        </p:spPr>
        <p:txBody>
          <a:bodyPr wrap="none" rtlCol="0">
            <a:spAutoFit/>
          </a:bodyPr>
          <a:lstStyle/>
          <a:p>
            <a:r>
              <a:rPr lang="en-US" sz="1600" b="1" dirty="0" smtClean="0"/>
              <a:t>Figure 5</a:t>
            </a:r>
            <a:endParaRPr lang="en-US" sz="1600" b="1" dirty="0"/>
          </a:p>
        </p:txBody>
      </p:sp>
      <p:sp>
        <p:nvSpPr>
          <p:cNvPr id="7" name="TextBox 6"/>
          <p:cNvSpPr txBox="1"/>
          <p:nvPr/>
        </p:nvSpPr>
        <p:spPr>
          <a:xfrm>
            <a:off x="7125262" y="4874460"/>
            <a:ext cx="982961" cy="338554"/>
          </a:xfrm>
          <a:prstGeom prst="rect">
            <a:avLst/>
          </a:prstGeom>
          <a:noFill/>
        </p:spPr>
        <p:txBody>
          <a:bodyPr wrap="none" rtlCol="0">
            <a:spAutoFit/>
          </a:bodyPr>
          <a:lstStyle/>
          <a:p>
            <a:r>
              <a:rPr lang="en-US" sz="1600" b="1" dirty="0" smtClean="0"/>
              <a:t>Figure 6</a:t>
            </a:r>
            <a:endParaRPr lang="en-US" sz="1600" b="1" dirty="0"/>
          </a:p>
        </p:txBody>
      </p:sp>
      <p:sp>
        <p:nvSpPr>
          <p:cNvPr id="8" name="Text Box 135"/>
          <p:cNvSpPr txBox="1">
            <a:spLocks noChangeArrowheads="1"/>
          </p:cNvSpPr>
          <p:nvPr/>
        </p:nvSpPr>
        <p:spPr bwMode="auto">
          <a:xfrm>
            <a:off x="806823" y="5251238"/>
            <a:ext cx="7530353" cy="1323439"/>
          </a:xfrm>
          <a:prstGeom prst="rect">
            <a:avLst/>
          </a:prstGeom>
          <a:solidFill>
            <a:schemeClr val="bg1"/>
          </a:solidFill>
          <a:ln w="9525">
            <a:solidFill>
              <a:schemeClr val="tx1"/>
            </a:solidFill>
            <a:miter lim="800000"/>
            <a:headEnd/>
            <a:tailEnd/>
          </a:ln>
        </p:spPr>
        <p:txBody>
          <a:bodyPr wrap="square">
            <a:spAutoFit/>
          </a:bodyPr>
          <a:lstStyle/>
          <a:p>
            <a:pPr eaLnBrk="1" hangingPunct="1"/>
            <a:r>
              <a:rPr lang="en-US" sz="1600" i="1" dirty="0" err="1" smtClean="0">
                <a:latin typeface="Arial" pitchFamily="34" charset="0"/>
                <a:cs typeface="Arial" pitchFamily="34" charset="0"/>
              </a:rPr>
              <a:t>E</a:t>
            </a:r>
            <a:r>
              <a:rPr lang="en-US" sz="1600" i="1" baseline="-25000" dirty="0" err="1" smtClean="0">
                <a:latin typeface="Arial" pitchFamily="34" charset="0"/>
                <a:cs typeface="Arial" pitchFamily="34" charset="0"/>
              </a:rPr>
              <a:t>c</a:t>
            </a:r>
            <a:r>
              <a:rPr lang="en-US" sz="1600" dirty="0" smtClean="0">
                <a:latin typeface="Arial" pitchFamily="34" charset="0"/>
                <a:cs typeface="Arial" pitchFamily="34" charset="0"/>
              </a:rPr>
              <a:t> = lowest elastic modulus of clamped parts (excluding washers)</a:t>
            </a:r>
          </a:p>
          <a:p>
            <a:pPr eaLnBrk="1" hangingPunct="1"/>
            <a:r>
              <a:rPr lang="en-US" sz="1600" i="1" dirty="0" err="1" smtClean="0">
                <a:latin typeface="Arial" pitchFamily="34" charset="0"/>
                <a:cs typeface="Arial" pitchFamily="34" charset="0"/>
              </a:rPr>
              <a:t>E</a:t>
            </a:r>
            <a:r>
              <a:rPr lang="en-US" sz="1600" i="1" baseline="-25000" dirty="0" err="1" smtClean="0">
                <a:latin typeface="Arial" pitchFamily="34" charset="0"/>
                <a:cs typeface="Arial" pitchFamily="34" charset="0"/>
              </a:rPr>
              <a:t>b</a:t>
            </a:r>
            <a:r>
              <a:rPr lang="en-US" sz="1600" dirty="0" smtClean="0">
                <a:latin typeface="Arial" pitchFamily="34" charset="0"/>
                <a:cs typeface="Arial" pitchFamily="34" charset="0"/>
              </a:rPr>
              <a:t> = bolt material elastic modulus</a:t>
            </a:r>
          </a:p>
          <a:p>
            <a:pPr eaLnBrk="1" hangingPunct="1"/>
            <a:r>
              <a:rPr lang="en-US" sz="1600" i="1" dirty="0" smtClean="0">
                <a:latin typeface="Arial" pitchFamily="34" charset="0"/>
                <a:cs typeface="Arial" pitchFamily="34" charset="0"/>
              </a:rPr>
              <a:t>e</a:t>
            </a:r>
            <a:r>
              <a:rPr lang="en-US" sz="1600" dirty="0" smtClean="0">
                <a:latin typeface="Arial" pitchFamily="34" charset="0"/>
                <a:cs typeface="Arial" pitchFamily="34" charset="0"/>
              </a:rPr>
              <a:t> = minimum edge distance</a:t>
            </a:r>
          </a:p>
          <a:p>
            <a:pPr eaLnBrk="1" hangingPunct="1"/>
            <a:r>
              <a:rPr lang="en-US" sz="1600" i="1" dirty="0" err="1" smtClean="0">
                <a:latin typeface="Symbol" pitchFamily="18" charset="2"/>
                <a:cs typeface="Arial" pitchFamily="34" charset="0"/>
              </a:rPr>
              <a:t>d</a:t>
            </a:r>
            <a:r>
              <a:rPr lang="en-US" sz="1600" i="1" baseline="-25000" dirty="0" err="1" smtClean="0">
                <a:latin typeface="Arial" pitchFamily="34" charset="0"/>
                <a:cs typeface="Arial" pitchFamily="34" charset="0"/>
              </a:rPr>
              <a:t>p</a:t>
            </a:r>
            <a:r>
              <a:rPr lang="en-US" sz="1600" dirty="0" smtClean="0">
                <a:latin typeface="Arial" pitchFamily="34" charset="0"/>
                <a:cs typeface="Arial" pitchFamily="34" charset="0"/>
              </a:rPr>
              <a:t> = plastic deformation of the joint at rupture</a:t>
            </a:r>
          </a:p>
          <a:p>
            <a:pPr eaLnBrk="1" hangingPunct="1"/>
            <a:r>
              <a:rPr lang="en-US" sz="1600" i="1" dirty="0" smtClean="0">
                <a:latin typeface="Symbol" pitchFamily="18" charset="2"/>
                <a:cs typeface="Arial" pitchFamily="34" charset="0"/>
              </a:rPr>
              <a:t>d</a:t>
            </a:r>
            <a:r>
              <a:rPr lang="en-US" sz="1600" i="1" baseline="-25000" dirty="0" smtClean="0">
                <a:latin typeface="Arial" pitchFamily="34" charset="0"/>
                <a:cs typeface="Arial" pitchFamily="34" charset="0"/>
              </a:rPr>
              <a:t>e</a:t>
            </a:r>
            <a:r>
              <a:rPr lang="en-US" sz="1600" dirty="0" smtClean="0">
                <a:latin typeface="Arial" pitchFamily="34" charset="0"/>
                <a:cs typeface="Arial" pitchFamily="34" charset="0"/>
              </a:rPr>
              <a:t> = elastic deformation of the joint at rupture</a:t>
            </a:r>
            <a:endParaRPr lang="en-US" sz="16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p:txBody>
          <a:bodyPr/>
          <a:lstStyle/>
          <a:p>
            <a:r>
              <a:rPr lang="en-US" dirty="0" smtClean="0"/>
              <a:t>Key Differences Between NASA-STD-5020 and NSTS 08307</a:t>
            </a:r>
          </a:p>
        </p:txBody>
      </p:sp>
      <p:sp>
        <p:nvSpPr>
          <p:cNvPr id="5" name="TextBox 4"/>
          <p:cNvSpPr txBox="1"/>
          <p:nvPr/>
        </p:nvSpPr>
        <p:spPr>
          <a:xfrm>
            <a:off x="1595887" y="2061712"/>
            <a:ext cx="1505540" cy="369332"/>
          </a:xfrm>
          <a:prstGeom prst="rect">
            <a:avLst/>
          </a:prstGeom>
          <a:noFill/>
        </p:spPr>
        <p:txBody>
          <a:bodyPr wrap="none" rtlCol="0">
            <a:spAutoFit/>
          </a:bodyPr>
          <a:lstStyle/>
          <a:p>
            <a:r>
              <a:rPr lang="en-US" sz="1800" b="1" u="sng" dirty="0" smtClean="0"/>
              <a:t>NSTS 08307</a:t>
            </a:r>
            <a:endParaRPr lang="en-US" sz="1800" b="1" u="sng" dirty="0"/>
          </a:p>
        </p:txBody>
      </p:sp>
      <p:sp>
        <p:nvSpPr>
          <p:cNvPr id="7" name="TextBox 6"/>
          <p:cNvSpPr txBox="1"/>
          <p:nvPr/>
        </p:nvSpPr>
        <p:spPr>
          <a:xfrm>
            <a:off x="5578415" y="2058836"/>
            <a:ext cx="1967205" cy="369332"/>
          </a:xfrm>
          <a:prstGeom prst="rect">
            <a:avLst/>
          </a:prstGeom>
          <a:noFill/>
        </p:spPr>
        <p:txBody>
          <a:bodyPr wrap="none" rtlCol="0">
            <a:spAutoFit/>
          </a:bodyPr>
          <a:lstStyle/>
          <a:p>
            <a:r>
              <a:rPr lang="en-US" sz="1800" b="1" u="sng" dirty="0" smtClean="0"/>
              <a:t>NASA-STD-5020</a:t>
            </a:r>
            <a:endParaRPr lang="en-US" sz="1800" b="1" u="sng" dirty="0"/>
          </a:p>
        </p:txBody>
      </p:sp>
      <p:sp>
        <p:nvSpPr>
          <p:cNvPr id="8" name="TextBox 7"/>
          <p:cNvSpPr txBox="1"/>
          <p:nvPr/>
        </p:nvSpPr>
        <p:spPr>
          <a:xfrm>
            <a:off x="646980" y="5713561"/>
            <a:ext cx="7806906" cy="923330"/>
          </a:xfrm>
          <a:prstGeom prst="rect">
            <a:avLst/>
          </a:prstGeom>
          <a:solidFill>
            <a:srgbClr val="CCFFCC"/>
          </a:solidFill>
          <a:ln w="28575">
            <a:solidFill>
              <a:schemeClr val="tx1"/>
            </a:solidFill>
          </a:ln>
        </p:spPr>
        <p:txBody>
          <a:bodyPr wrap="square" rtlCol="0">
            <a:spAutoFit/>
          </a:bodyPr>
          <a:lstStyle/>
          <a:p>
            <a:pPr algn="ctr"/>
            <a:r>
              <a:rPr lang="en-US" sz="1800" b="1" dirty="0" smtClean="0"/>
              <a:t>Justification: Tests of A-286 bolts conducted at NASA Marshall showed the NSTS 08307 failure criterion to be unconservative.  The NASA-STD-5020 criteria provide a good match with test data.</a:t>
            </a:r>
            <a:endParaRPr lang="en-US" sz="1800" b="1" dirty="0"/>
          </a:p>
        </p:txBody>
      </p:sp>
      <p:sp>
        <p:nvSpPr>
          <p:cNvPr id="10" name="Content Placeholder 2"/>
          <p:cNvSpPr>
            <a:spLocks noGrp="1"/>
          </p:cNvSpPr>
          <p:nvPr>
            <p:ph idx="1"/>
          </p:nvPr>
        </p:nvSpPr>
        <p:spPr>
          <a:xfrm>
            <a:off x="381001" y="2406768"/>
            <a:ext cx="3975340" cy="832821"/>
          </a:xfrm>
        </p:spPr>
        <p:txBody>
          <a:bodyPr/>
          <a:lstStyle/>
          <a:p>
            <a:pPr marL="0" indent="0">
              <a:buNone/>
            </a:pPr>
            <a:r>
              <a:rPr lang="en-US" dirty="0" smtClean="0"/>
              <a:t>Requires interaction of preload with shear, thus offering incentive to decrease preload.</a:t>
            </a:r>
          </a:p>
        </p:txBody>
      </p:sp>
      <p:sp>
        <p:nvSpPr>
          <p:cNvPr id="11" name="Content Placeholder 2"/>
          <p:cNvSpPr txBox="1">
            <a:spLocks/>
          </p:cNvSpPr>
          <p:nvPr/>
        </p:nvSpPr>
        <p:spPr bwMode="auto">
          <a:xfrm>
            <a:off x="4632386" y="2403892"/>
            <a:ext cx="4120550" cy="591857"/>
          </a:xfrm>
          <a:prstGeom prst="rect">
            <a:avLst/>
          </a:prstGeom>
          <a:noFill/>
          <a:ln w="12700">
            <a:noFill/>
            <a:miter lim="800000"/>
            <a:headEnd/>
            <a:tailEnd/>
          </a:ln>
        </p:spPr>
        <p:txBody>
          <a:bodyPr vert="horz" wrap="square" lIns="90487" tIns="44450" rIns="90487" bIns="44450" numCol="1" anchor="t" anchorCtr="0" compatLnSpc="1">
            <a:prstTxWarp prst="textNoShape">
              <a:avLst/>
            </a:prstTxWarp>
          </a:bodyPr>
          <a:lstStyle/>
          <a:p>
            <a:pPr>
              <a:lnSpc>
                <a:spcPct val="90000"/>
              </a:lnSpc>
              <a:spcBef>
                <a:spcPct val="50000"/>
              </a:spcBef>
              <a:buSzPct val="50000"/>
            </a:pPr>
            <a:r>
              <a:rPr lang="en-US" sz="1800" kern="0" dirty="0" smtClean="0"/>
              <a:t>Analysis based on applied loads only; preload omitted from the assessment.</a:t>
            </a:r>
            <a:endParaRPr kumimoji="0" lang="en-US" sz="1800" b="0" i="0" u="none" strike="noStrike" kern="0" cap="none" spc="0" normalizeH="0" baseline="0" noProof="0" dirty="0" smtClean="0">
              <a:ln>
                <a:noFill/>
              </a:ln>
              <a:solidFill>
                <a:schemeClr val="tx1"/>
              </a:solidFill>
              <a:effectLst/>
              <a:uLnTx/>
              <a:uFillTx/>
              <a:latin typeface="+mn-lt"/>
              <a:ea typeface="+mn-ea"/>
              <a:cs typeface="+mn-cs"/>
            </a:endParaRPr>
          </a:p>
        </p:txBody>
      </p:sp>
      <p:sp>
        <p:nvSpPr>
          <p:cNvPr id="9" name="TextBox 8"/>
          <p:cNvSpPr txBox="1"/>
          <p:nvPr/>
        </p:nvSpPr>
        <p:spPr>
          <a:xfrm>
            <a:off x="667334" y="1397479"/>
            <a:ext cx="7858241" cy="400110"/>
          </a:xfrm>
          <a:prstGeom prst="rect">
            <a:avLst/>
          </a:prstGeom>
          <a:solidFill>
            <a:srgbClr val="FFCC99"/>
          </a:solidFill>
        </p:spPr>
        <p:txBody>
          <a:bodyPr wrap="none" rtlCol="0">
            <a:spAutoFit/>
          </a:bodyPr>
          <a:lstStyle/>
          <a:p>
            <a:pPr algn="ctr"/>
            <a:r>
              <a:rPr lang="en-US" sz="2000" b="1" dirty="0" smtClean="0"/>
              <a:t>Ultimate strength analysis, shear and tension-shear interaction</a:t>
            </a:r>
            <a:endParaRPr lang="en-US" sz="2000" b="1" dirty="0"/>
          </a:p>
        </p:txBody>
      </p:sp>
      <p:grpSp>
        <p:nvGrpSpPr>
          <p:cNvPr id="15" name="Group 14"/>
          <p:cNvGrpSpPr/>
          <p:nvPr/>
        </p:nvGrpSpPr>
        <p:grpSpPr>
          <a:xfrm>
            <a:off x="376646" y="4318300"/>
            <a:ext cx="8374686" cy="1359688"/>
            <a:chOff x="376646" y="4318300"/>
            <a:chExt cx="8374686" cy="1359688"/>
          </a:xfrm>
        </p:grpSpPr>
        <p:sp>
          <p:nvSpPr>
            <p:cNvPr id="12" name="Content Placeholder 2"/>
            <p:cNvSpPr txBox="1">
              <a:spLocks/>
            </p:cNvSpPr>
            <p:nvPr/>
          </p:nvSpPr>
          <p:spPr bwMode="auto">
            <a:xfrm>
              <a:off x="376646" y="4318300"/>
              <a:ext cx="3975340" cy="1307437"/>
            </a:xfrm>
            <a:prstGeom prst="rect">
              <a:avLst/>
            </a:prstGeom>
            <a:noFill/>
            <a:ln w="12700">
              <a:noFill/>
              <a:miter lim="800000"/>
              <a:headEnd/>
              <a:tailEnd/>
            </a:ln>
          </p:spPr>
          <p:txBody>
            <a:bodyPr vert="horz" wrap="square" lIns="90487" tIns="44450" rIns="90487" bIns="44450" numCol="1" anchor="t" anchorCtr="0" compatLnSpc="1">
              <a:prstTxWarp prst="textNoShape">
                <a:avLst/>
              </a:prstTxWarp>
            </a:bodyPr>
            <a:lstStyle/>
            <a:p>
              <a:pPr marL="0" marR="0" lvl="0" indent="0" algn="l" defTabSz="914400" rtl="0" eaLnBrk="0" fontAlgn="base" latinLnBrk="0" hangingPunct="0">
                <a:lnSpc>
                  <a:spcPct val="90000"/>
                </a:lnSpc>
                <a:spcBef>
                  <a:spcPct val="50000"/>
                </a:spcBef>
                <a:spcAft>
                  <a:spcPct val="0"/>
                </a:spcAft>
                <a:buClrTx/>
                <a:buSzPct val="50000"/>
                <a:buFont typeface="Monotype Sorts" pitchFamily="2" charset="2"/>
                <a:buNone/>
                <a:tabLst/>
                <a:defRPr/>
              </a:pPr>
              <a:r>
                <a:rPr kumimoji="0" lang="en-US" sz="1800" b="0" i="0" u="none" strike="noStrike" kern="0" cap="none" spc="0" normalizeH="0" baseline="0" noProof="0" dirty="0" smtClean="0">
                  <a:ln>
                    <a:noFill/>
                  </a:ln>
                  <a:solidFill>
                    <a:schemeClr val="tx1"/>
                  </a:solidFill>
                  <a:effectLst/>
                  <a:uLnTx/>
                  <a:uFillTx/>
                  <a:latin typeface="+mn-lt"/>
                  <a:ea typeface="+mn-ea"/>
                  <a:cs typeface="+mn-cs"/>
                </a:rPr>
                <a:t>Failure criterion for interaction—with traditional exponents of 3 for shear and 2 for tension—applies regardless of whether threads are in the shear plane.</a:t>
              </a:r>
            </a:p>
          </p:txBody>
        </p:sp>
        <p:sp>
          <p:nvSpPr>
            <p:cNvPr id="13" name="Content Placeholder 2"/>
            <p:cNvSpPr txBox="1">
              <a:spLocks/>
            </p:cNvSpPr>
            <p:nvPr/>
          </p:nvSpPr>
          <p:spPr bwMode="auto">
            <a:xfrm>
              <a:off x="4630782" y="4319451"/>
              <a:ext cx="4120550" cy="1358537"/>
            </a:xfrm>
            <a:prstGeom prst="rect">
              <a:avLst/>
            </a:prstGeom>
            <a:noFill/>
            <a:ln w="12700">
              <a:noFill/>
              <a:miter lim="800000"/>
              <a:headEnd/>
              <a:tailEnd/>
            </a:ln>
          </p:spPr>
          <p:txBody>
            <a:bodyPr vert="horz" wrap="square" lIns="90487" tIns="44450" rIns="90487" bIns="44450" numCol="1" anchor="t" anchorCtr="0" compatLnSpc="1">
              <a:prstTxWarp prst="textNoShape">
                <a:avLst/>
              </a:prstTxWarp>
            </a:bodyPr>
            <a:lstStyle/>
            <a:p>
              <a:pPr lvl="0">
                <a:lnSpc>
                  <a:spcPct val="90000"/>
                </a:lnSpc>
                <a:spcBef>
                  <a:spcPct val="50000"/>
                </a:spcBef>
                <a:buSzPct val="50000"/>
              </a:pPr>
              <a:r>
                <a:rPr lang="en-US" sz="1800" kern="0" dirty="0" smtClean="0">
                  <a:latin typeface="+mn-lt"/>
                </a:rPr>
                <a:t>Failure criteria differ for threads in shear plane vs. threads not in shear plane.  Both criteria are more conservative than NSTS 08307 (exponents are lower than 3 and 2).</a:t>
              </a:r>
              <a:endParaRPr kumimoji="0" lang="en-US" sz="1800" b="0" i="0" u="none" strike="noStrike" kern="0" cap="none" spc="0" normalizeH="0" baseline="0" noProof="0" dirty="0" smtClean="0">
                <a:ln>
                  <a:noFill/>
                </a:ln>
                <a:solidFill>
                  <a:schemeClr val="tx1"/>
                </a:solidFill>
                <a:effectLst/>
                <a:uLnTx/>
                <a:uFillTx/>
                <a:latin typeface="+mn-lt"/>
                <a:ea typeface="+mn-ea"/>
                <a:cs typeface="+mn-cs"/>
              </a:endParaRPr>
            </a:p>
          </p:txBody>
        </p:sp>
      </p:grpSp>
      <p:sp>
        <p:nvSpPr>
          <p:cNvPr id="14" name="TextBox 13"/>
          <p:cNvSpPr txBox="1"/>
          <p:nvPr/>
        </p:nvSpPr>
        <p:spPr>
          <a:xfrm>
            <a:off x="646980" y="3299316"/>
            <a:ext cx="7806906" cy="923330"/>
          </a:xfrm>
          <a:prstGeom prst="rect">
            <a:avLst/>
          </a:prstGeom>
          <a:solidFill>
            <a:srgbClr val="CCFFCC"/>
          </a:solidFill>
          <a:ln w="28575">
            <a:solidFill>
              <a:schemeClr val="tx1"/>
            </a:solidFill>
          </a:ln>
        </p:spPr>
        <p:txBody>
          <a:bodyPr wrap="square" rtlCol="0">
            <a:spAutoFit/>
          </a:bodyPr>
          <a:lstStyle/>
          <a:p>
            <a:pPr algn="ctr"/>
            <a:r>
              <a:rPr lang="en-US" sz="1800" b="1" dirty="0" smtClean="0"/>
              <a:t>Justification: Tests conducted at NASA Goddard and NASA Marshall showed that preload does not reduce the strength of a joint under shear or combined tension/shear loading.</a:t>
            </a:r>
            <a:endParaRPr lang="en-US" sz="18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4"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Shear/Tension Interaction Testing</a:t>
            </a:r>
            <a:endParaRPr lang="en-US" dirty="0"/>
          </a:p>
        </p:txBody>
      </p:sp>
      <p:pic>
        <p:nvPicPr>
          <p:cNvPr id="4" name="Content Placeholder 3" descr="1001524.JPG"/>
          <p:cNvPicPr>
            <a:picLocks noGrp="1" noChangeAspect="1"/>
          </p:cNvPicPr>
          <p:nvPr>
            <p:ph idx="1"/>
          </p:nvPr>
        </p:nvPicPr>
        <p:blipFill>
          <a:blip r:embed="rId2" cstate="print"/>
          <a:stretch>
            <a:fillRect/>
          </a:stretch>
        </p:blipFill>
        <p:spPr>
          <a:xfrm>
            <a:off x="1995054" y="1539932"/>
            <a:ext cx="5153891" cy="3778135"/>
          </a:xfrm>
        </p:spPr>
      </p:pic>
      <p:sp>
        <p:nvSpPr>
          <p:cNvPr id="5" name="Rectangle 4"/>
          <p:cNvSpPr/>
          <p:nvPr/>
        </p:nvSpPr>
        <p:spPr>
          <a:xfrm>
            <a:off x="810135" y="5605929"/>
            <a:ext cx="7523731" cy="584775"/>
          </a:xfrm>
          <a:prstGeom prst="rect">
            <a:avLst/>
          </a:prstGeom>
        </p:spPr>
        <p:txBody>
          <a:bodyPr wrap="square">
            <a:spAutoFit/>
          </a:bodyPr>
          <a:lstStyle/>
          <a:p>
            <a:pPr marL="1147763" indent="-1147763"/>
            <a:r>
              <a:rPr lang="en-US" sz="1600" dirty="0" smtClean="0"/>
              <a:t>Reference:  NASA/TM—2012–217454,  </a:t>
            </a:r>
            <a:r>
              <a:rPr lang="en-US" sz="1600" i="1" dirty="0" smtClean="0"/>
              <a:t>Aerospace Threaded Fastener Strength in Combined Shear and Tension Loading </a:t>
            </a:r>
            <a:endParaRPr lang="en-US" sz="1600" i="1" dirty="0"/>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Content Placeholder 2"/>
          <p:cNvSpPr txBox="1">
            <a:spLocks/>
          </p:cNvSpPr>
          <p:nvPr/>
        </p:nvSpPr>
        <p:spPr bwMode="auto">
          <a:xfrm>
            <a:off x="307045" y="3195124"/>
            <a:ext cx="5457983" cy="1591229"/>
          </a:xfrm>
          <a:prstGeom prst="rect">
            <a:avLst/>
          </a:prstGeom>
          <a:noFill/>
          <a:ln w="12700">
            <a:noFill/>
            <a:miter lim="800000"/>
            <a:headEnd/>
            <a:tailEnd/>
          </a:ln>
        </p:spPr>
        <p:txBody>
          <a:bodyPr vert="horz" wrap="square" lIns="90487" tIns="44450" rIns="90487" bIns="44450" numCol="1" anchor="t" anchorCtr="0" compatLnSpc="1">
            <a:prstTxWarp prst="textNoShape">
              <a:avLst/>
            </a:prstTxWarp>
          </a:bodyPr>
          <a:lstStyle/>
          <a:p>
            <a:pPr marL="174625" marR="0" lvl="0" indent="-174625" algn="l" defTabSz="914400" rtl="0" eaLnBrk="0" fontAlgn="base" latinLnBrk="0" hangingPunct="0">
              <a:lnSpc>
                <a:spcPct val="90000"/>
              </a:lnSpc>
              <a:spcBef>
                <a:spcPts val="0"/>
              </a:spcBef>
              <a:spcAft>
                <a:spcPts val="600"/>
              </a:spcAft>
              <a:buClrTx/>
              <a:buSzPct val="50000"/>
              <a:buFont typeface="Monotype Sorts" pitchFamily="2" charset="2"/>
              <a:buChar char=""/>
              <a:tabLst/>
              <a:defRPr/>
            </a:pPr>
            <a:r>
              <a:rPr kumimoji="0" lang="en-US" sz="1600" b="0" i="0" u="none" strike="noStrike" kern="0" cap="none" spc="0" normalizeH="0" baseline="0" noProof="0" dirty="0" smtClean="0">
                <a:ln>
                  <a:noFill/>
                </a:ln>
                <a:solidFill>
                  <a:srgbClr val="0000CC"/>
                </a:solidFill>
                <a:effectLst/>
                <a:uLnTx/>
                <a:uFillTx/>
                <a:latin typeface="+mn-lt"/>
                <a:ea typeface="+mn-ea"/>
                <a:cs typeface="+mn-cs"/>
              </a:rPr>
              <a:t>46 bolts tested</a:t>
            </a:r>
          </a:p>
          <a:p>
            <a:pPr marL="174625" marR="0" lvl="0" indent="-174625" algn="l" defTabSz="914400" rtl="0" eaLnBrk="0" fontAlgn="base" latinLnBrk="0" hangingPunct="0">
              <a:lnSpc>
                <a:spcPct val="90000"/>
              </a:lnSpc>
              <a:spcBef>
                <a:spcPts val="0"/>
              </a:spcBef>
              <a:spcAft>
                <a:spcPts val="600"/>
              </a:spcAft>
              <a:buClrTx/>
              <a:buSzPct val="50000"/>
              <a:buFont typeface="Monotype Sorts" pitchFamily="2" charset="2"/>
              <a:buChar char=""/>
              <a:tabLst/>
              <a:defRPr/>
            </a:pPr>
            <a:r>
              <a:rPr lang="en-US" sz="1600" kern="0" dirty="0" smtClean="0">
                <a:solidFill>
                  <a:srgbClr val="0000CC"/>
                </a:solidFill>
                <a:latin typeface="+mn-lt"/>
              </a:rPr>
              <a:t>Variables:</a:t>
            </a:r>
          </a:p>
          <a:p>
            <a:pPr marL="631825" lvl="1" indent="-174625">
              <a:lnSpc>
                <a:spcPct val="90000"/>
              </a:lnSpc>
              <a:spcBef>
                <a:spcPts val="0"/>
              </a:spcBef>
              <a:spcAft>
                <a:spcPts val="600"/>
              </a:spcAft>
              <a:buSzPct val="50000"/>
              <a:buFont typeface="Monotype Sorts" pitchFamily="2" charset="2"/>
              <a:buChar char=""/>
            </a:pPr>
            <a:r>
              <a:rPr kumimoji="0" lang="en-US" sz="1600" b="0" i="0" u="none" strike="noStrike" kern="0" cap="none" spc="0" normalizeH="0" baseline="0" noProof="0" dirty="0" smtClean="0">
                <a:ln>
                  <a:noFill/>
                </a:ln>
                <a:solidFill>
                  <a:srgbClr val="0000CC"/>
                </a:solidFill>
                <a:effectLst/>
                <a:uLnTx/>
                <a:uFillTx/>
                <a:latin typeface="+mn-lt"/>
                <a:ea typeface="+mn-ea"/>
                <a:cs typeface="+mn-cs"/>
              </a:rPr>
              <a:t>Shear-tension</a:t>
            </a:r>
            <a:r>
              <a:rPr kumimoji="0" lang="en-US" sz="1600" b="0" i="0" u="none" strike="noStrike" kern="0" cap="none" spc="0" normalizeH="0" noProof="0" dirty="0" smtClean="0">
                <a:ln>
                  <a:noFill/>
                </a:ln>
                <a:solidFill>
                  <a:srgbClr val="0000CC"/>
                </a:solidFill>
                <a:effectLst/>
                <a:uLnTx/>
                <a:uFillTx/>
                <a:latin typeface="+mn-lt"/>
                <a:ea typeface="+mn-ea"/>
                <a:cs typeface="+mn-cs"/>
              </a:rPr>
              <a:t> load ratio (via fixture orientation)</a:t>
            </a:r>
          </a:p>
          <a:p>
            <a:pPr marL="631825" lvl="1" indent="-174625">
              <a:lnSpc>
                <a:spcPct val="90000"/>
              </a:lnSpc>
              <a:spcBef>
                <a:spcPts val="0"/>
              </a:spcBef>
              <a:spcAft>
                <a:spcPts val="600"/>
              </a:spcAft>
              <a:buSzPct val="50000"/>
              <a:buFont typeface="Monotype Sorts" pitchFamily="2" charset="2"/>
              <a:buChar char=""/>
            </a:pPr>
            <a:r>
              <a:rPr lang="en-US" sz="1600" kern="0" noProof="0" dirty="0" smtClean="0">
                <a:solidFill>
                  <a:srgbClr val="0000CC"/>
                </a:solidFill>
                <a:latin typeface="+mn-lt"/>
              </a:rPr>
              <a:t>Location of shear plane (thru body or threads)</a:t>
            </a:r>
          </a:p>
          <a:p>
            <a:pPr marL="631825" lvl="1" indent="-174625">
              <a:lnSpc>
                <a:spcPct val="90000"/>
              </a:lnSpc>
              <a:spcBef>
                <a:spcPts val="0"/>
              </a:spcBef>
              <a:spcAft>
                <a:spcPts val="600"/>
              </a:spcAft>
              <a:buSzPct val="50000"/>
              <a:buFont typeface="Monotype Sorts" pitchFamily="2" charset="2"/>
              <a:buChar char=""/>
            </a:pPr>
            <a:r>
              <a:rPr kumimoji="0" lang="en-US" sz="1600" b="0" i="0" u="none" strike="noStrike" kern="0" cap="none" spc="0" normalizeH="0" baseline="0" dirty="0" smtClean="0">
                <a:ln>
                  <a:noFill/>
                </a:ln>
                <a:solidFill>
                  <a:srgbClr val="0000CC"/>
                </a:solidFill>
                <a:effectLst/>
                <a:uLnTx/>
                <a:uFillTx/>
                <a:latin typeface="+mn-lt"/>
                <a:ea typeface="+mn-ea"/>
                <a:cs typeface="+mn-cs"/>
              </a:rPr>
              <a:t>Preload</a:t>
            </a:r>
            <a:r>
              <a:rPr kumimoji="0" lang="en-US" sz="1600" b="0" i="0" u="none" strike="noStrike" kern="0" cap="none" spc="0" normalizeH="0" dirty="0" smtClean="0">
                <a:ln>
                  <a:noFill/>
                </a:ln>
                <a:solidFill>
                  <a:srgbClr val="0000CC"/>
                </a:solidFill>
                <a:effectLst/>
                <a:uLnTx/>
                <a:uFillTx/>
                <a:latin typeface="+mn-lt"/>
                <a:ea typeface="+mn-ea"/>
                <a:cs typeface="+mn-cs"/>
              </a:rPr>
              <a:t> (with and without)</a:t>
            </a:r>
            <a:endParaRPr kumimoji="0" lang="en-US" sz="1600" b="0" i="0" u="none" strike="noStrike" kern="0" cap="none" spc="0" normalizeH="0" baseline="0" noProof="0" dirty="0" smtClean="0">
              <a:ln>
                <a:noFill/>
              </a:ln>
              <a:solidFill>
                <a:srgbClr val="0000CC"/>
              </a:solidFill>
              <a:effectLst/>
              <a:uLnTx/>
              <a:uFillTx/>
              <a:latin typeface="+mn-lt"/>
              <a:ea typeface="+mn-ea"/>
              <a:cs typeface="+mn-cs"/>
            </a:endParaRPr>
          </a:p>
        </p:txBody>
      </p:sp>
      <p:sp>
        <p:nvSpPr>
          <p:cNvPr id="4" name="Title 3"/>
          <p:cNvSpPr>
            <a:spLocks noGrp="1"/>
          </p:cNvSpPr>
          <p:nvPr>
            <p:ph type="title"/>
          </p:nvPr>
        </p:nvSpPr>
        <p:spPr>
          <a:xfrm>
            <a:off x="190500" y="850900"/>
            <a:ext cx="8763000" cy="363538"/>
          </a:xfrm>
        </p:spPr>
        <p:txBody>
          <a:bodyPr/>
          <a:lstStyle/>
          <a:p>
            <a:r>
              <a:rPr lang="en-US" dirty="0" smtClean="0"/>
              <a:t>Shear-Tension Interaction Test Concept</a:t>
            </a:r>
            <a:endParaRPr lang="en-US" dirty="0"/>
          </a:p>
        </p:txBody>
      </p:sp>
      <p:sp>
        <p:nvSpPr>
          <p:cNvPr id="5" name="Text Box 114"/>
          <p:cNvSpPr txBox="1">
            <a:spLocks noChangeArrowheads="1"/>
          </p:cNvSpPr>
          <p:nvPr/>
        </p:nvSpPr>
        <p:spPr bwMode="auto">
          <a:xfrm>
            <a:off x="427372" y="1501893"/>
            <a:ext cx="4418077" cy="830997"/>
          </a:xfrm>
          <a:prstGeom prst="rect">
            <a:avLst/>
          </a:prstGeom>
          <a:noFill/>
          <a:ln w="12700">
            <a:noFill/>
            <a:miter lim="800000"/>
            <a:headEnd/>
            <a:tailEnd/>
          </a:ln>
        </p:spPr>
        <p:txBody>
          <a:bodyPr wrap="square">
            <a:spAutoFit/>
          </a:bodyPr>
          <a:lstStyle/>
          <a:p>
            <a:pPr eaLnBrk="1" hangingPunct="1"/>
            <a:r>
              <a:rPr lang="en-US" sz="1600" b="1" dirty="0" smtClean="0">
                <a:latin typeface="Arial" pitchFamily="34" charset="0"/>
                <a:cs typeface="Arial" pitchFamily="34" charset="0"/>
              </a:rPr>
              <a:t>A re-usable, variable position test fixture installed into a load frame to create combined tension and shear loadings</a:t>
            </a:r>
            <a:endParaRPr lang="en-US" sz="1600" b="1" dirty="0">
              <a:latin typeface="Arial" pitchFamily="34" charset="0"/>
              <a:cs typeface="Arial" pitchFamily="34" charset="0"/>
            </a:endParaRPr>
          </a:p>
        </p:txBody>
      </p:sp>
      <p:sp>
        <p:nvSpPr>
          <p:cNvPr id="6" name="Text Box 114"/>
          <p:cNvSpPr txBox="1">
            <a:spLocks noChangeArrowheads="1"/>
          </p:cNvSpPr>
          <p:nvPr/>
        </p:nvSpPr>
        <p:spPr bwMode="auto">
          <a:xfrm>
            <a:off x="6976072" y="5580951"/>
            <a:ext cx="1997606" cy="523220"/>
          </a:xfrm>
          <a:prstGeom prst="rect">
            <a:avLst/>
          </a:prstGeom>
          <a:noFill/>
          <a:ln w="12700">
            <a:noFill/>
            <a:miter lim="800000"/>
            <a:headEnd/>
            <a:tailEnd/>
          </a:ln>
        </p:spPr>
        <p:txBody>
          <a:bodyPr wrap="square">
            <a:spAutoFit/>
          </a:bodyPr>
          <a:lstStyle/>
          <a:p>
            <a:pPr eaLnBrk="1" hangingPunct="1"/>
            <a:r>
              <a:rPr lang="en-US" dirty="0" smtClean="0">
                <a:latin typeface="Arial" pitchFamily="34" charset="0"/>
                <a:cs typeface="Arial" pitchFamily="34" charset="0"/>
              </a:rPr>
              <a:t>Fixture concept:</a:t>
            </a:r>
          </a:p>
          <a:p>
            <a:pPr eaLnBrk="1" hangingPunct="1"/>
            <a:r>
              <a:rPr lang="en-US" dirty="0" smtClean="0">
                <a:latin typeface="Arial" pitchFamily="34" charset="0"/>
                <a:cs typeface="Arial" pitchFamily="34" charset="0"/>
              </a:rPr>
              <a:t>Brian Steeve (MSFC)</a:t>
            </a:r>
          </a:p>
        </p:txBody>
      </p:sp>
      <p:pic>
        <p:nvPicPr>
          <p:cNvPr id="7" name="Picture 1" descr="PPT45.png"/>
          <p:cNvPicPr>
            <a:picLocks noChangeAspect="1"/>
          </p:cNvPicPr>
          <p:nvPr/>
        </p:nvPicPr>
        <p:blipFill>
          <a:blip r:embed="rId2" cstate="print">
            <a:clrChange>
              <a:clrFrom>
                <a:srgbClr val="FFFFFF"/>
              </a:clrFrom>
              <a:clrTo>
                <a:srgbClr val="FFFFFF">
                  <a:alpha val="0"/>
                </a:srgbClr>
              </a:clrTo>
            </a:clrChange>
          </a:blip>
          <a:srcRect/>
          <a:stretch>
            <a:fillRect/>
          </a:stretch>
        </p:blipFill>
        <p:spPr bwMode="auto">
          <a:xfrm>
            <a:off x="4819735" y="2150736"/>
            <a:ext cx="3835715" cy="3378572"/>
          </a:xfrm>
          <a:prstGeom prst="rect">
            <a:avLst/>
          </a:prstGeom>
          <a:noFill/>
          <a:ln w="9525">
            <a:noFill/>
            <a:miter lim="800000"/>
            <a:headEnd/>
            <a:tailEnd/>
          </a:ln>
        </p:spPr>
      </p:pic>
      <p:cxnSp>
        <p:nvCxnSpPr>
          <p:cNvPr id="8" name="Straight Arrow Connector 7"/>
          <p:cNvCxnSpPr/>
          <p:nvPr/>
        </p:nvCxnSpPr>
        <p:spPr>
          <a:xfrm rot="5400000" flipH="1" flipV="1">
            <a:off x="6108943" y="2188836"/>
            <a:ext cx="990600" cy="1588"/>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rot="5400000" flipH="1" flipV="1">
            <a:off x="6108943" y="5617042"/>
            <a:ext cx="990600" cy="1588"/>
          </a:xfrm>
          <a:prstGeom prst="straightConnector1">
            <a:avLst/>
          </a:prstGeom>
          <a:ln w="57150">
            <a:solidFill>
              <a:srgbClr val="FF0000"/>
            </a:solidFill>
            <a:headEnd type="arrow" w="med" len="med"/>
            <a:tailEnd type="none" w="med" len="med"/>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6234980" y="1422590"/>
            <a:ext cx="762000" cy="307777"/>
          </a:xfrm>
          <a:prstGeom prst="rect">
            <a:avLst/>
          </a:prstGeom>
        </p:spPr>
        <p:txBody>
          <a:bodyPr wrap="square">
            <a:spAutoFit/>
          </a:bodyPr>
          <a:lstStyle/>
          <a:p>
            <a:pPr marL="228600" indent="-228600" algn="ctr" defTabSz="982663">
              <a:spcBef>
                <a:spcPts val="438"/>
              </a:spcBef>
            </a:pPr>
            <a:r>
              <a:rPr lang="en-US" b="1" dirty="0" smtClean="0">
                <a:solidFill>
                  <a:srgbClr val="FF0000"/>
                </a:solidFill>
              </a:rPr>
              <a:t>Load</a:t>
            </a:r>
          </a:p>
        </p:txBody>
      </p:sp>
      <p:sp>
        <p:nvSpPr>
          <p:cNvPr id="11" name="Rectangle 10"/>
          <p:cNvSpPr/>
          <p:nvPr/>
        </p:nvSpPr>
        <p:spPr>
          <a:xfrm>
            <a:off x="6236100" y="6028205"/>
            <a:ext cx="762000" cy="307777"/>
          </a:xfrm>
          <a:prstGeom prst="rect">
            <a:avLst/>
          </a:prstGeom>
        </p:spPr>
        <p:txBody>
          <a:bodyPr wrap="square">
            <a:spAutoFit/>
          </a:bodyPr>
          <a:lstStyle/>
          <a:p>
            <a:pPr algn="ctr" defTabSz="982663">
              <a:spcBef>
                <a:spcPts val="438"/>
              </a:spcBef>
            </a:pPr>
            <a:r>
              <a:rPr lang="en-US" b="1" dirty="0" smtClean="0">
                <a:solidFill>
                  <a:srgbClr val="FF0000"/>
                </a:solidFill>
              </a:rPr>
              <a:t>Load</a:t>
            </a:r>
          </a:p>
        </p:txBody>
      </p:sp>
      <p:sp>
        <p:nvSpPr>
          <p:cNvPr id="12" name="Rectangle 11"/>
          <p:cNvSpPr/>
          <p:nvPr/>
        </p:nvSpPr>
        <p:spPr>
          <a:xfrm>
            <a:off x="6902835" y="1748115"/>
            <a:ext cx="2057400" cy="584775"/>
          </a:xfrm>
          <a:prstGeom prst="rect">
            <a:avLst/>
          </a:prstGeom>
        </p:spPr>
        <p:txBody>
          <a:bodyPr wrap="square">
            <a:spAutoFit/>
          </a:bodyPr>
          <a:lstStyle/>
          <a:p>
            <a:pPr defTabSz="982663">
              <a:spcBef>
                <a:spcPts val="438"/>
              </a:spcBef>
            </a:pPr>
            <a:r>
              <a:rPr lang="en-US" sz="1600" dirty="0" smtClean="0"/>
              <a:t>Bolt tension-only load orientation</a:t>
            </a:r>
          </a:p>
        </p:txBody>
      </p:sp>
      <p:sp>
        <p:nvSpPr>
          <p:cNvPr id="13" name="Rectangle 12"/>
          <p:cNvSpPr/>
          <p:nvPr/>
        </p:nvSpPr>
        <p:spPr>
          <a:xfrm>
            <a:off x="3944497" y="5118847"/>
            <a:ext cx="950259" cy="338554"/>
          </a:xfrm>
          <a:prstGeom prst="rect">
            <a:avLst/>
          </a:prstGeom>
        </p:spPr>
        <p:txBody>
          <a:bodyPr wrap="square">
            <a:spAutoFit/>
          </a:bodyPr>
          <a:lstStyle/>
          <a:p>
            <a:pPr defTabSz="982663">
              <a:spcBef>
                <a:spcPts val="438"/>
              </a:spcBef>
            </a:pPr>
            <a:r>
              <a:rPr lang="en-US" sz="1600" dirty="0" smtClean="0"/>
              <a:t>Test</a:t>
            </a:r>
            <a:r>
              <a:rPr lang="en-US" dirty="0" smtClean="0"/>
              <a:t> Bolt</a:t>
            </a:r>
          </a:p>
        </p:txBody>
      </p:sp>
      <p:cxnSp>
        <p:nvCxnSpPr>
          <p:cNvPr id="14" name="Straight Arrow Connector 13"/>
          <p:cNvCxnSpPr/>
          <p:nvPr/>
        </p:nvCxnSpPr>
        <p:spPr>
          <a:xfrm rot="10800000" flipV="1">
            <a:off x="4845450" y="3523130"/>
            <a:ext cx="1828800" cy="1676400"/>
          </a:xfrm>
          <a:prstGeom prst="straightConnector1">
            <a:avLst/>
          </a:prstGeom>
          <a:ln w="28575">
            <a:solidFill>
              <a:schemeClr val="tx1"/>
            </a:solidFill>
            <a:headEnd type="arrow" w="med" len="med"/>
            <a:tailEnd type="none"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0500" y="850900"/>
            <a:ext cx="8763000" cy="363538"/>
          </a:xfrm>
        </p:spPr>
        <p:txBody>
          <a:bodyPr/>
          <a:lstStyle/>
          <a:p>
            <a:r>
              <a:rPr lang="en-US" dirty="0" smtClean="0"/>
              <a:t>Test Concept </a:t>
            </a:r>
            <a:r>
              <a:rPr lang="en-US" dirty="0" err="1" smtClean="0"/>
              <a:t>Con’t</a:t>
            </a:r>
            <a:endParaRPr lang="en-US" dirty="0"/>
          </a:p>
        </p:txBody>
      </p:sp>
      <p:pic>
        <p:nvPicPr>
          <p:cNvPr id="4" name="Picture 1" descr="PPT45.png"/>
          <p:cNvPicPr>
            <a:picLocks noChangeAspect="1"/>
          </p:cNvPicPr>
          <p:nvPr/>
        </p:nvPicPr>
        <p:blipFill>
          <a:blip r:embed="rId2" cstate="print">
            <a:clrChange>
              <a:clrFrom>
                <a:srgbClr val="FFFFFF"/>
              </a:clrFrom>
              <a:clrTo>
                <a:srgbClr val="FFFFFF">
                  <a:alpha val="0"/>
                </a:srgbClr>
              </a:clrTo>
            </a:clrChange>
          </a:blip>
          <a:srcRect/>
          <a:stretch>
            <a:fillRect/>
          </a:stretch>
        </p:blipFill>
        <p:spPr bwMode="auto">
          <a:xfrm>
            <a:off x="6324600" y="914401"/>
            <a:ext cx="2514600" cy="2214908"/>
          </a:xfrm>
          <a:prstGeom prst="rect">
            <a:avLst/>
          </a:prstGeom>
          <a:noFill/>
          <a:ln w="9525">
            <a:noFill/>
            <a:miter lim="800000"/>
            <a:headEnd/>
            <a:tailEnd/>
          </a:ln>
        </p:spPr>
      </p:pic>
      <p:sp>
        <p:nvSpPr>
          <p:cNvPr id="5" name="Rectangle 4"/>
          <p:cNvSpPr/>
          <p:nvPr/>
        </p:nvSpPr>
        <p:spPr>
          <a:xfrm>
            <a:off x="1143000" y="4249703"/>
            <a:ext cx="2895600" cy="636072"/>
          </a:xfrm>
          <a:prstGeom prst="rect">
            <a:avLst/>
          </a:prstGeom>
        </p:spPr>
        <p:txBody>
          <a:bodyPr wrap="square">
            <a:spAutoFit/>
          </a:bodyPr>
          <a:lstStyle/>
          <a:p>
            <a:pPr algn="ctr" defTabSz="982663">
              <a:spcBef>
                <a:spcPts val="438"/>
              </a:spcBef>
            </a:pPr>
            <a:r>
              <a:rPr lang="en-US" sz="1600" b="1" dirty="0" smtClean="0">
                <a:solidFill>
                  <a:srgbClr val="FF0000"/>
                </a:solidFill>
              </a:rPr>
              <a:t>Bolt/Insert Combination</a:t>
            </a:r>
          </a:p>
          <a:p>
            <a:pPr algn="ctr" defTabSz="982663">
              <a:spcBef>
                <a:spcPts val="438"/>
              </a:spcBef>
            </a:pPr>
            <a:r>
              <a:rPr lang="en-US" sz="1600" b="1" dirty="0" smtClean="0">
                <a:solidFill>
                  <a:srgbClr val="FF0000"/>
                </a:solidFill>
              </a:rPr>
              <a:t>NAS1956C14 / NAS1395C6L</a:t>
            </a:r>
          </a:p>
        </p:txBody>
      </p:sp>
      <p:pic>
        <p:nvPicPr>
          <p:cNvPr id="6" name="Picture 2"/>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152400" y="1304375"/>
            <a:ext cx="4245527" cy="2924175"/>
          </a:xfrm>
          <a:prstGeom prst="rect">
            <a:avLst/>
          </a:prstGeom>
          <a:noFill/>
          <a:ln w="9525">
            <a:noFill/>
            <a:miter lim="800000"/>
            <a:headEnd/>
            <a:tailEnd/>
          </a:ln>
        </p:spPr>
      </p:pic>
      <p:pic>
        <p:nvPicPr>
          <p:cNvPr id="7" name="Picture 3"/>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4614316" y="3581405"/>
            <a:ext cx="4224884" cy="2962275"/>
          </a:xfrm>
          <a:prstGeom prst="rect">
            <a:avLst/>
          </a:prstGeom>
          <a:noFill/>
          <a:ln w="9525">
            <a:noFill/>
            <a:miter lim="800000"/>
            <a:headEnd/>
            <a:tailEnd/>
          </a:ln>
        </p:spPr>
      </p:pic>
      <p:cxnSp>
        <p:nvCxnSpPr>
          <p:cNvPr id="8" name="Straight Arrow Connector 7"/>
          <p:cNvCxnSpPr/>
          <p:nvPr/>
        </p:nvCxnSpPr>
        <p:spPr>
          <a:xfrm flipH="1">
            <a:off x="4025153" y="1828800"/>
            <a:ext cx="3442447" cy="7620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flipH="1">
            <a:off x="6947647" y="1905000"/>
            <a:ext cx="596153" cy="15240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2487710" y="5257810"/>
            <a:ext cx="3200400" cy="636072"/>
          </a:xfrm>
          <a:prstGeom prst="rect">
            <a:avLst/>
          </a:prstGeom>
        </p:spPr>
        <p:txBody>
          <a:bodyPr wrap="square">
            <a:spAutoFit/>
          </a:bodyPr>
          <a:lstStyle/>
          <a:p>
            <a:pPr algn="ctr" defTabSz="982663">
              <a:spcBef>
                <a:spcPts val="438"/>
              </a:spcBef>
            </a:pPr>
            <a:r>
              <a:rPr lang="en-US" sz="1600" b="1" dirty="0" smtClean="0">
                <a:solidFill>
                  <a:srgbClr val="FF0000"/>
                </a:solidFill>
              </a:rPr>
              <a:t>Bolt/Nut Combination</a:t>
            </a:r>
          </a:p>
          <a:p>
            <a:pPr algn="ctr" defTabSz="982663">
              <a:spcBef>
                <a:spcPts val="438"/>
              </a:spcBef>
            </a:pPr>
            <a:r>
              <a:rPr lang="en-US" sz="1600" b="1" dirty="0" smtClean="0">
                <a:solidFill>
                  <a:srgbClr val="FF0000"/>
                </a:solidFill>
              </a:rPr>
              <a:t>NAS1956C14 / NAS1805-6</a:t>
            </a: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Shear/Tension Interaction Test Photos</a:t>
            </a:r>
            <a:endParaRPr lang="en-US" dirty="0"/>
          </a:p>
        </p:txBody>
      </p:sp>
      <p:grpSp>
        <p:nvGrpSpPr>
          <p:cNvPr id="20" name="Group 19"/>
          <p:cNvGrpSpPr/>
          <p:nvPr/>
        </p:nvGrpSpPr>
        <p:grpSpPr>
          <a:xfrm>
            <a:off x="5266731" y="1517137"/>
            <a:ext cx="3206420" cy="2550313"/>
            <a:chOff x="5235388" y="1328878"/>
            <a:chExt cx="3206420" cy="2550313"/>
          </a:xfrm>
        </p:grpSpPr>
        <p:pic>
          <p:nvPicPr>
            <p:cNvPr id="5" name="Picture 4" descr="100_0145.JPG"/>
            <p:cNvPicPr>
              <a:picLocks noChangeAspect="1"/>
            </p:cNvPicPr>
            <p:nvPr/>
          </p:nvPicPr>
          <p:blipFill>
            <a:blip r:embed="rId2" cstate="screen"/>
            <a:srcRect/>
            <a:stretch>
              <a:fillRect/>
            </a:stretch>
          </p:blipFill>
          <p:spPr>
            <a:xfrm>
              <a:off x="5235388" y="1599777"/>
              <a:ext cx="3206420" cy="1954733"/>
            </a:xfrm>
            <a:prstGeom prst="rect">
              <a:avLst/>
            </a:prstGeom>
            <a:ln>
              <a:solidFill>
                <a:schemeClr val="tx1"/>
              </a:solidFill>
            </a:ln>
          </p:spPr>
        </p:pic>
        <p:sp>
          <p:nvSpPr>
            <p:cNvPr id="6" name="TextBox 5"/>
            <p:cNvSpPr txBox="1"/>
            <p:nvPr/>
          </p:nvSpPr>
          <p:spPr>
            <a:xfrm>
              <a:off x="5921520" y="3540637"/>
              <a:ext cx="1834156" cy="338554"/>
            </a:xfrm>
            <a:prstGeom prst="rect">
              <a:avLst/>
            </a:prstGeom>
            <a:noFill/>
          </p:spPr>
          <p:txBody>
            <a:bodyPr wrap="none" rtlCol="0">
              <a:spAutoFit/>
            </a:bodyPr>
            <a:lstStyle/>
            <a:p>
              <a:r>
                <a:rPr lang="en-US" sz="1600" dirty="0" smtClean="0"/>
                <a:t>Shear Plane in Body</a:t>
              </a:r>
              <a:endParaRPr lang="en-US" sz="1600" dirty="0"/>
            </a:p>
          </p:txBody>
        </p:sp>
        <p:sp>
          <p:nvSpPr>
            <p:cNvPr id="9" name="TextBox 8"/>
            <p:cNvSpPr txBox="1"/>
            <p:nvPr/>
          </p:nvSpPr>
          <p:spPr>
            <a:xfrm>
              <a:off x="5428128" y="1328878"/>
              <a:ext cx="2837331" cy="338554"/>
            </a:xfrm>
            <a:prstGeom prst="rect">
              <a:avLst/>
            </a:prstGeom>
            <a:noFill/>
          </p:spPr>
          <p:txBody>
            <a:bodyPr wrap="square" rtlCol="0">
              <a:spAutoFit/>
            </a:bodyPr>
            <a:lstStyle/>
            <a:p>
              <a:r>
                <a:rPr lang="en-US" sz="1600" dirty="0" smtClean="0"/>
                <a:t>22.5°      45°       67.5°     90°</a:t>
              </a:r>
              <a:endParaRPr lang="en-US" sz="1600" dirty="0"/>
            </a:p>
          </p:txBody>
        </p:sp>
      </p:grpSp>
      <p:grpSp>
        <p:nvGrpSpPr>
          <p:cNvPr id="17" name="Group 16"/>
          <p:cNvGrpSpPr/>
          <p:nvPr/>
        </p:nvGrpSpPr>
        <p:grpSpPr>
          <a:xfrm>
            <a:off x="5244352" y="4341018"/>
            <a:ext cx="3251178" cy="2028404"/>
            <a:chOff x="5238398" y="4081043"/>
            <a:chExt cx="3251178" cy="2028404"/>
          </a:xfrm>
        </p:grpSpPr>
        <p:pic>
          <p:nvPicPr>
            <p:cNvPr id="7" name="Picture 6" descr="100_0152.JPG"/>
            <p:cNvPicPr>
              <a:picLocks noChangeAspect="1"/>
            </p:cNvPicPr>
            <p:nvPr/>
          </p:nvPicPr>
          <p:blipFill>
            <a:blip r:embed="rId3" cstate="screen"/>
            <a:srcRect/>
            <a:stretch>
              <a:fillRect/>
            </a:stretch>
          </p:blipFill>
          <p:spPr>
            <a:xfrm>
              <a:off x="5238398" y="4399293"/>
              <a:ext cx="3200400" cy="1394830"/>
            </a:xfrm>
            <a:prstGeom prst="rect">
              <a:avLst/>
            </a:prstGeom>
            <a:ln>
              <a:solidFill>
                <a:schemeClr val="tx1"/>
              </a:solidFill>
            </a:ln>
          </p:spPr>
        </p:pic>
        <p:sp>
          <p:nvSpPr>
            <p:cNvPr id="8" name="TextBox 7"/>
            <p:cNvSpPr txBox="1"/>
            <p:nvPr/>
          </p:nvSpPr>
          <p:spPr>
            <a:xfrm>
              <a:off x="5800237" y="5770893"/>
              <a:ext cx="2076722" cy="338554"/>
            </a:xfrm>
            <a:prstGeom prst="rect">
              <a:avLst/>
            </a:prstGeom>
            <a:noFill/>
          </p:spPr>
          <p:txBody>
            <a:bodyPr wrap="none" rtlCol="0">
              <a:spAutoFit/>
            </a:bodyPr>
            <a:lstStyle/>
            <a:p>
              <a:r>
                <a:rPr lang="en-US" sz="1600" dirty="0" smtClean="0"/>
                <a:t>Shear Plane in Threads</a:t>
              </a:r>
              <a:endParaRPr lang="en-US" sz="1600" dirty="0"/>
            </a:p>
          </p:txBody>
        </p:sp>
        <p:sp>
          <p:nvSpPr>
            <p:cNvPr id="10" name="TextBox 9"/>
            <p:cNvSpPr txBox="1"/>
            <p:nvPr/>
          </p:nvSpPr>
          <p:spPr>
            <a:xfrm>
              <a:off x="5311587" y="4081043"/>
              <a:ext cx="3177989" cy="338554"/>
            </a:xfrm>
            <a:prstGeom prst="rect">
              <a:avLst/>
            </a:prstGeom>
            <a:noFill/>
          </p:spPr>
          <p:txBody>
            <a:bodyPr wrap="square" rtlCol="0">
              <a:spAutoFit/>
            </a:bodyPr>
            <a:lstStyle/>
            <a:p>
              <a:r>
                <a:rPr lang="en-US" sz="1600" dirty="0" smtClean="0"/>
                <a:t>22.5°      45°        67.5°       90°</a:t>
              </a:r>
              <a:endParaRPr lang="en-US" sz="1600" dirty="0"/>
            </a:p>
          </p:txBody>
        </p:sp>
      </p:grpSp>
      <p:pic>
        <p:nvPicPr>
          <p:cNvPr id="16" name="Picture 15"/>
          <p:cNvPicPr>
            <a:picLocks noChangeAspect="1"/>
          </p:cNvPicPr>
          <p:nvPr/>
        </p:nvPicPr>
        <p:blipFill>
          <a:blip r:embed="rId4" cstate="screen"/>
          <a:srcRect/>
          <a:stretch>
            <a:fillRect/>
          </a:stretch>
        </p:blipFill>
        <p:spPr bwMode="auto">
          <a:xfrm>
            <a:off x="753035" y="1998692"/>
            <a:ext cx="3309931" cy="3497959"/>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Shear/Tension Interaction Results</a:t>
            </a:r>
            <a:endParaRPr lang="en-US" dirty="0"/>
          </a:p>
        </p:txBody>
      </p:sp>
      <p:pic>
        <p:nvPicPr>
          <p:cNvPr id="1028" name="Picture 4"/>
          <p:cNvPicPr>
            <a:picLocks noGrp="1" noChangeAspect="1" noChangeArrowheads="1"/>
          </p:cNvPicPr>
          <p:nvPr>
            <p:ph idx="1"/>
          </p:nvPr>
        </p:nvPicPr>
        <p:blipFill>
          <a:blip r:embed="rId2" cstate="print"/>
          <a:srcRect/>
          <a:stretch>
            <a:fillRect/>
          </a:stretch>
        </p:blipFill>
        <p:spPr bwMode="auto">
          <a:xfrm>
            <a:off x="1241560" y="1517650"/>
            <a:ext cx="6660880" cy="4840288"/>
          </a:xfrm>
          <a:prstGeom prst="rect">
            <a:avLst/>
          </a:prstGeom>
          <a:noFill/>
          <a:ln w="9525">
            <a:noFill/>
            <a:miter lim="800000"/>
            <a:headEnd/>
            <a:tailEnd/>
          </a:ln>
          <a:effectLst/>
        </p:spPr>
      </p:pic>
      <p:sp>
        <p:nvSpPr>
          <p:cNvPr id="7" name="TextBox 6"/>
          <p:cNvSpPr txBox="1"/>
          <p:nvPr/>
        </p:nvSpPr>
        <p:spPr>
          <a:xfrm>
            <a:off x="4200052" y="2554941"/>
            <a:ext cx="2191539" cy="584775"/>
          </a:xfrm>
          <a:prstGeom prst="rect">
            <a:avLst/>
          </a:prstGeom>
          <a:solidFill>
            <a:schemeClr val="bg1"/>
          </a:solidFill>
          <a:ln w="19050">
            <a:solidFill>
              <a:srgbClr val="FF0000"/>
            </a:solidFill>
          </a:ln>
        </p:spPr>
        <p:txBody>
          <a:bodyPr wrap="square" rtlCol="0">
            <a:spAutoFit/>
          </a:bodyPr>
          <a:lstStyle/>
          <a:p>
            <a:r>
              <a:rPr lang="en-US" sz="1600" b="1" dirty="0" smtClean="0">
                <a:solidFill>
                  <a:srgbClr val="FF0000"/>
                </a:solidFill>
              </a:rPr>
              <a:t>Preload does not affect results</a:t>
            </a:r>
            <a:endParaRPr lang="en-US" sz="1600" b="1" dirty="0">
              <a:solidFill>
                <a:srgbClr val="FF0000"/>
              </a:solidFill>
            </a:endParaRPr>
          </a:p>
        </p:txBody>
      </p:sp>
      <p:pic>
        <p:nvPicPr>
          <p:cNvPr id="5" name="Picture 4"/>
          <p:cNvPicPr>
            <a:picLocks noChangeAspect="1"/>
          </p:cNvPicPr>
          <p:nvPr/>
        </p:nvPicPr>
        <p:blipFill>
          <a:blip r:embed="rId3" cstate="screen"/>
          <a:srcRect/>
          <a:stretch>
            <a:fillRect/>
          </a:stretch>
        </p:blipFill>
        <p:spPr bwMode="auto">
          <a:xfrm>
            <a:off x="6981673" y="2996625"/>
            <a:ext cx="1543762" cy="2286000"/>
          </a:xfrm>
          <a:prstGeom prst="rect">
            <a:avLst/>
          </a:prstGeom>
          <a:noFill/>
          <a:ln w="9525">
            <a:solidFill>
              <a:schemeClr val="bg1"/>
            </a:solidFill>
            <a:miter lim="800000"/>
            <a:headEnd/>
            <a:tailEnd/>
          </a:ln>
        </p:spPr>
      </p:pic>
      <p:sp>
        <p:nvSpPr>
          <p:cNvPr id="6" name="TextBox 5"/>
          <p:cNvSpPr txBox="1"/>
          <p:nvPr/>
        </p:nvSpPr>
        <p:spPr>
          <a:xfrm>
            <a:off x="6829273" y="5435025"/>
            <a:ext cx="1905000" cy="584775"/>
          </a:xfrm>
          <a:prstGeom prst="rect">
            <a:avLst/>
          </a:prstGeom>
          <a:noFill/>
        </p:spPr>
        <p:txBody>
          <a:bodyPr wrap="square" rtlCol="0">
            <a:spAutoFit/>
          </a:bodyPr>
          <a:lstStyle/>
          <a:p>
            <a:pPr algn="ctr"/>
            <a:r>
              <a:rPr lang="en-US" sz="1600" dirty="0" smtClean="0"/>
              <a:t>Shear Plane in the Full Diameter Body</a:t>
            </a:r>
            <a:endParaRPr lang="en-US" sz="16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0-#ppt_w/2"/>
                                          </p:val>
                                        </p:tav>
                                        <p:tav tm="100000">
                                          <p:val>
                                            <p:strVal val="#ppt_x"/>
                                          </p:val>
                                        </p:tav>
                                      </p:tavLst>
                                    </p:anim>
                                    <p:anim calcmode="lin" valueType="num">
                                      <p:cBhvr additive="base">
                                        <p:cTn id="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Shear/Tension Interaction Through the Body</a:t>
            </a:r>
            <a:endParaRPr lang="en-US" dirty="0"/>
          </a:p>
        </p:txBody>
      </p:sp>
      <p:pic>
        <p:nvPicPr>
          <p:cNvPr id="2050" name="Picture 2"/>
          <p:cNvPicPr>
            <a:picLocks noGrp="1" noChangeAspect="1" noChangeArrowheads="1"/>
          </p:cNvPicPr>
          <p:nvPr>
            <p:ph idx="1"/>
          </p:nvPr>
        </p:nvPicPr>
        <p:blipFill>
          <a:blip r:embed="rId2" cstate="print"/>
          <a:srcRect/>
          <a:stretch>
            <a:fillRect/>
          </a:stretch>
        </p:blipFill>
        <p:spPr bwMode="auto">
          <a:xfrm>
            <a:off x="1241560" y="1517650"/>
            <a:ext cx="6660880" cy="4840288"/>
          </a:xfrm>
          <a:prstGeom prst="rect">
            <a:avLst/>
          </a:prstGeom>
          <a:noFill/>
          <a:ln w="9525">
            <a:noFill/>
            <a:miter lim="800000"/>
            <a:headEnd/>
            <a:tailEnd/>
          </a:ln>
          <a:effectLst/>
        </p:spPr>
      </p:pic>
      <p:sp>
        <p:nvSpPr>
          <p:cNvPr id="5" name="TextBox 4"/>
          <p:cNvSpPr txBox="1"/>
          <p:nvPr/>
        </p:nvSpPr>
        <p:spPr>
          <a:xfrm>
            <a:off x="4831977" y="2617271"/>
            <a:ext cx="1389528" cy="338554"/>
          </a:xfrm>
          <a:prstGeom prst="rect">
            <a:avLst/>
          </a:prstGeom>
          <a:solidFill>
            <a:schemeClr val="bg1"/>
          </a:solidFill>
          <a:ln w="19050">
            <a:solidFill>
              <a:srgbClr val="0000CC"/>
            </a:solidFill>
          </a:ln>
        </p:spPr>
        <p:txBody>
          <a:bodyPr wrap="square" rtlCol="0">
            <a:spAutoFit/>
          </a:bodyPr>
          <a:lstStyle/>
          <a:p>
            <a:r>
              <a:rPr lang="en-US" sz="1600" b="1" dirty="0" smtClean="0">
                <a:solidFill>
                  <a:srgbClr val="0000CC"/>
                </a:solidFill>
              </a:rPr>
              <a:t>R</a:t>
            </a:r>
            <a:r>
              <a:rPr lang="en-US" sz="1600" b="1" baseline="-25000" dirty="0" smtClean="0">
                <a:solidFill>
                  <a:srgbClr val="0000CC"/>
                </a:solidFill>
              </a:rPr>
              <a:t>s</a:t>
            </a:r>
            <a:r>
              <a:rPr lang="en-US" sz="1600" b="1" baseline="30000" dirty="0" smtClean="0">
                <a:solidFill>
                  <a:srgbClr val="0000CC"/>
                </a:solidFill>
              </a:rPr>
              <a:t>3</a:t>
            </a:r>
            <a:r>
              <a:rPr lang="en-US" sz="1600" b="1" dirty="0" smtClean="0">
                <a:solidFill>
                  <a:srgbClr val="0000CC"/>
                </a:solidFill>
              </a:rPr>
              <a:t> + R</a:t>
            </a:r>
            <a:r>
              <a:rPr lang="en-US" sz="1600" b="1" baseline="-25000" dirty="0" smtClean="0">
                <a:solidFill>
                  <a:srgbClr val="0000CC"/>
                </a:solidFill>
              </a:rPr>
              <a:t>t</a:t>
            </a:r>
            <a:r>
              <a:rPr lang="en-US" sz="1600" b="1" baseline="30000" dirty="0" smtClean="0">
                <a:solidFill>
                  <a:srgbClr val="0000CC"/>
                </a:solidFill>
              </a:rPr>
              <a:t>2</a:t>
            </a:r>
            <a:r>
              <a:rPr lang="en-US" sz="1600" b="1" dirty="0" smtClean="0">
                <a:solidFill>
                  <a:srgbClr val="0000CC"/>
                </a:solidFill>
              </a:rPr>
              <a:t> = 1</a:t>
            </a:r>
            <a:endParaRPr lang="en-US" sz="1600" b="1" dirty="0">
              <a:solidFill>
                <a:srgbClr val="0000CC"/>
              </a:solidFill>
            </a:endParaRPr>
          </a:p>
        </p:txBody>
      </p:sp>
      <p:cxnSp>
        <p:nvCxnSpPr>
          <p:cNvPr id="7" name="Straight Arrow Connector 6"/>
          <p:cNvCxnSpPr>
            <a:stCxn id="5" idx="1"/>
          </p:cNvCxnSpPr>
          <p:nvPr/>
        </p:nvCxnSpPr>
        <p:spPr bwMode="auto">
          <a:xfrm flipH="1">
            <a:off x="3881717" y="2786548"/>
            <a:ext cx="950260" cy="458676"/>
          </a:xfrm>
          <a:prstGeom prst="straightConnector1">
            <a:avLst/>
          </a:prstGeom>
          <a:solidFill>
            <a:schemeClr val="bg1"/>
          </a:solidFill>
          <a:ln w="19050" cap="flat" cmpd="sng" algn="ctr">
            <a:solidFill>
              <a:srgbClr val="0000CC"/>
            </a:solidFill>
            <a:prstDash val="solid"/>
            <a:round/>
            <a:headEnd type="none" w="med" len="med"/>
            <a:tailEnd type="arrow"/>
          </a:ln>
          <a:effectLst/>
        </p:spPr>
      </p:cxnSp>
      <p:sp>
        <p:nvSpPr>
          <p:cNvPr id="10" name="Oval 9"/>
          <p:cNvSpPr/>
          <p:nvPr/>
        </p:nvSpPr>
        <p:spPr bwMode="auto">
          <a:xfrm>
            <a:off x="4096870" y="4634751"/>
            <a:ext cx="573741" cy="403412"/>
          </a:xfrm>
          <a:prstGeom prst="ellipse">
            <a:avLst/>
          </a:prstGeom>
          <a:noFill/>
          <a:ln w="28575" cap="flat" cmpd="sng" algn="ctr">
            <a:solidFill>
              <a:srgbClr val="FF0000"/>
            </a:solidFill>
            <a:prstDash val="solid"/>
            <a:round/>
            <a:headEnd type="triangl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p:txBody>
      </p:sp>
      <p:sp>
        <p:nvSpPr>
          <p:cNvPr id="11" name="Oval 10"/>
          <p:cNvSpPr/>
          <p:nvPr/>
        </p:nvSpPr>
        <p:spPr bwMode="auto">
          <a:xfrm rot="19688020">
            <a:off x="3792071" y="3684492"/>
            <a:ext cx="573741" cy="403412"/>
          </a:xfrm>
          <a:prstGeom prst="ellipse">
            <a:avLst/>
          </a:prstGeom>
          <a:noFill/>
          <a:ln w="28575" cap="flat" cmpd="sng" algn="ctr">
            <a:solidFill>
              <a:srgbClr val="FF0000"/>
            </a:solidFill>
            <a:prstDash val="solid"/>
            <a:round/>
            <a:headEnd type="triangl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p:txBody>
      </p:sp>
      <p:sp>
        <p:nvSpPr>
          <p:cNvPr id="12" name="Oval 11"/>
          <p:cNvSpPr/>
          <p:nvPr/>
        </p:nvSpPr>
        <p:spPr bwMode="auto">
          <a:xfrm rot="18115071">
            <a:off x="3092825" y="2626655"/>
            <a:ext cx="573741" cy="403412"/>
          </a:xfrm>
          <a:prstGeom prst="ellipse">
            <a:avLst/>
          </a:prstGeom>
          <a:noFill/>
          <a:ln w="28575" cap="flat" cmpd="sng" algn="ctr">
            <a:solidFill>
              <a:srgbClr val="FF0000"/>
            </a:solidFill>
            <a:prstDash val="solid"/>
            <a:round/>
            <a:headEnd type="triangl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p:txBody>
      </p:sp>
      <p:sp>
        <p:nvSpPr>
          <p:cNvPr id="13" name="TextBox 12"/>
          <p:cNvSpPr txBox="1"/>
          <p:nvPr/>
        </p:nvSpPr>
        <p:spPr>
          <a:xfrm>
            <a:off x="5620873" y="3805094"/>
            <a:ext cx="3047998" cy="584775"/>
          </a:xfrm>
          <a:prstGeom prst="rect">
            <a:avLst/>
          </a:prstGeom>
          <a:solidFill>
            <a:schemeClr val="bg1"/>
          </a:solidFill>
          <a:ln w="19050">
            <a:solidFill>
              <a:srgbClr val="FF0000"/>
            </a:solidFill>
          </a:ln>
        </p:spPr>
        <p:txBody>
          <a:bodyPr wrap="square" rtlCol="0">
            <a:spAutoFit/>
          </a:bodyPr>
          <a:lstStyle/>
          <a:p>
            <a:r>
              <a:rPr lang="en-US" sz="1600" b="1" dirty="0" smtClean="0">
                <a:solidFill>
                  <a:srgbClr val="FF0000"/>
                </a:solidFill>
              </a:rPr>
              <a:t>Failures occur </a:t>
            </a:r>
            <a:r>
              <a:rPr lang="en-US" sz="1600" b="1" i="1" dirty="0" smtClean="0">
                <a:solidFill>
                  <a:srgbClr val="FF0000"/>
                </a:solidFill>
                <a:latin typeface="Times New Roman" pitchFamily="18" charset="0"/>
                <a:cs typeface="Times New Roman" pitchFamily="18" charset="0"/>
              </a:rPr>
              <a:t>inside</a:t>
            </a:r>
            <a:r>
              <a:rPr lang="en-US" sz="1600" b="1" dirty="0" smtClean="0">
                <a:solidFill>
                  <a:srgbClr val="FF0000"/>
                </a:solidFill>
              </a:rPr>
              <a:t> the interaction envelope</a:t>
            </a:r>
            <a:endParaRPr lang="en-US" sz="1600" b="1" dirty="0">
              <a:solidFill>
                <a:srgbClr val="FF0000"/>
              </a:solidFill>
            </a:endParaRPr>
          </a:p>
        </p:txBody>
      </p:sp>
      <p:sp>
        <p:nvSpPr>
          <p:cNvPr id="14" name="TextBox 13"/>
          <p:cNvSpPr txBox="1"/>
          <p:nvPr/>
        </p:nvSpPr>
        <p:spPr>
          <a:xfrm>
            <a:off x="4787154" y="2984819"/>
            <a:ext cx="4043082" cy="307777"/>
          </a:xfrm>
          <a:prstGeom prst="rect">
            <a:avLst/>
          </a:prstGeom>
          <a:solidFill>
            <a:schemeClr val="bg1"/>
          </a:solidFill>
          <a:ln w="19050">
            <a:noFill/>
          </a:ln>
        </p:spPr>
        <p:txBody>
          <a:bodyPr wrap="square" rtlCol="0">
            <a:spAutoFit/>
          </a:bodyPr>
          <a:lstStyle/>
          <a:p>
            <a:r>
              <a:rPr lang="en-US" dirty="0" smtClean="0">
                <a:solidFill>
                  <a:srgbClr val="0000CC"/>
                </a:solidFill>
              </a:rPr>
              <a:t>(</a:t>
            </a:r>
            <a:r>
              <a:rPr lang="en-US" dirty="0" err="1" smtClean="0">
                <a:solidFill>
                  <a:srgbClr val="0000CC"/>
                </a:solidFill>
              </a:rPr>
              <a:t>Allowables</a:t>
            </a:r>
            <a:r>
              <a:rPr lang="en-US" dirty="0" smtClean="0">
                <a:solidFill>
                  <a:srgbClr val="0000CC"/>
                </a:solidFill>
              </a:rPr>
              <a:t> set equal to average breaking loads)</a:t>
            </a:r>
            <a:endParaRPr lang="en-US" dirty="0">
              <a:solidFill>
                <a:srgbClr val="0000CC"/>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1+#ppt_w/2"/>
                                          </p:val>
                                        </p:tav>
                                        <p:tav tm="100000">
                                          <p:val>
                                            <p:strVal val="#ppt_x"/>
                                          </p:val>
                                        </p:tav>
                                      </p:tavLst>
                                    </p:anim>
                                    <p:anim calcmode="lin" valueType="num">
                                      <p:cBhvr additive="base">
                                        <p:cTn id="8" dur="1000" fill="hold"/>
                                        <p:tgtEl>
                                          <p:spTgt spid="7"/>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1000" fill="hold"/>
                                        <p:tgtEl>
                                          <p:spTgt spid="5"/>
                                        </p:tgtEl>
                                        <p:attrNameLst>
                                          <p:attrName>ppt_x</p:attrName>
                                        </p:attrNameLst>
                                      </p:cBhvr>
                                      <p:tavLst>
                                        <p:tav tm="0">
                                          <p:val>
                                            <p:strVal val="1+#ppt_w/2"/>
                                          </p:val>
                                        </p:tav>
                                        <p:tav tm="100000">
                                          <p:val>
                                            <p:strVal val="#ppt_x"/>
                                          </p:val>
                                        </p:tav>
                                      </p:tavLst>
                                    </p:anim>
                                    <p:anim calcmode="lin" valueType="num">
                                      <p:cBhvr additive="base">
                                        <p:cTn id="12" dur="10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1000" fill="hold"/>
                                        <p:tgtEl>
                                          <p:spTgt spid="14"/>
                                        </p:tgtEl>
                                        <p:attrNameLst>
                                          <p:attrName>ppt_x</p:attrName>
                                        </p:attrNameLst>
                                      </p:cBhvr>
                                      <p:tavLst>
                                        <p:tav tm="0">
                                          <p:val>
                                            <p:strVal val="1+#ppt_w/2"/>
                                          </p:val>
                                        </p:tav>
                                        <p:tav tm="100000">
                                          <p:val>
                                            <p:strVal val="#ppt_x"/>
                                          </p:val>
                                        </p:tav>
                                      </p:tavLst>
                                    </p:anim>
                                    <p:anim calcmode="lin" valueType="num">
                                      <p:cBhvr additive="base">
                                        <p:cTn id="16" dur="1000" fill="hold"/>
                                        <p:tgtEl>
                                          <p:spTgt spid="14"/>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2" presetClass="entr" presetSubtype="12"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1000" fill="hold"/>
                                        <p:tgtEl>
                                          <p:spTgt spid="12"/>
                                        </p:tgtEl>
                                        <p:attrNameLst>
                                          <p:attrName>ppt_x</p:attrName>
                                        </p:attrNameLst>
                                      </p:cBhvr>
                                      <p:tavLst>
                                        <p:tav tm="0">
                                          <p:val>
                                            <p:strVal val="0-#ppt_w/2"/>
                                          </p:val>
                                        </p:tav>
                                        <p:tav tm="100000">
                                          <p:val>
                                            <p:strVal val="#ppt_x"/>
                                          </p:val>
                                        </p:tav>
                                      </p:tavLst>
                                    </p:anim>
                                    <p:anim calcmode="lin" valueType="num">
                                      <p:cBhvr additive="base">
                                        <p:cTn id="21" dur="1000" fill="hold"/>
                                        <p:tgtEl>
                                          <p:spTgt spid="12"/>
                                        </p:tgtEl>
                                        <p:attrNameLst>
                                          <p:attrName>ppt_y</p:attrName>
                                        </p:attrNameLst>
                                      </p:cBhvr>
                                      <p:tavLst>
                                        <p:tav tm="0">
                                          <p:val>
                                            <p:strVal val="1+#ppt_h/2"/>
                                          </p:val>
                                        </p:tav>
                                        <p:tav tm="100000">
                                          <p:val>
                                            <p:strVal val="#ppt_y"/>
                                          </p:val>
                                        </p:tav>
                                      </p:tavLst>
                                    </p:anim>
                                  </p:childTnLst>
                                </p:cTn>
                              </p:par>
                              <p:par>
                                <p:cTn id="22" presetID="2" presetClass="entr" presetSubtype="12"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additive="base">
                                        <p:cTn id="24" dur="1000" fill="hold"/>
                                        <p:tgtEl>
                                          <p:spTgt spid="11"/>
                                        </p:tgtEl>
                                        <p:attrNameLst>
                                          <p:attrName>ppt_x</p:attrName>
                                        </p:attrNameLst>
                                      </p:cBhvr>
                                      <p:tavLst>
                                        <p:tav tm="0">
                                          <p:val>
                                            <p:strVal val="0-#ppt_w/2"/>
                                          </p:val>
                                        </p:tav>
                                        <p:tav tm="100000">
                                          <p:val>
                                            <p:strVal val="#ppt_x"/>
                                          </p:val>
                                        </p:tav>
                                      </p:tavLst>
                                    </p:anim>
                                    <p:anim calcmode="lin" valueType="num">
                                      <p:cBhvr additive="base">
                                        <p:cTn id="25" dur="1000" fill="hold"/>
                                        <p:tgtEl>
                                          <p:spTgt spid="11"/>
                                        </p:tgtEl>
                                        <p:attrNameLst>
                                          <p:attrName>ppt_y</p:attrName>
                                        </p:attrNameLst>
                                      </p:cBhvr>
                                      <p:tavLst>
                                        <p:tav tm="0">
                                          <p:val>
                                            <p:strVal val="1+#ppt_h/2"/>
                                          </p:val>
                                        </p:tav>
                                        <p:tav tm="100000">
                                          <p:val>
                                            <p:strVal val="#ppt_y"/>
                                          </p:val>
                                        </p:tav>
                                      </p:tavLst>
                                    </p:anim>
                                  </p:childTnLst>
                                </p:cTn>
                              </p:par>
                              <p:par>
                                <p:cTn id="26" presetID="2" presetClass="entr" presetSubtype="12"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1000" fill="hold"/>
                                        <p:tgtEl>
                                          <p:spTgt spid="10"/>
                                        </p:tgtEl>
                                        <p:attrNameLst>
                                          <p:attrName>ppt_x</p:attrName>
                                        </p:attrNameLst>
                                      </p:cBhvr>
                                      <p:tavLst>
                                        <p:tav tm="0">
                                          <p:val>
                                            <p:strVal val="0-#ppt_w/2"/>
                                          </p:val>
                                        </p:tav>
                                        <p:tav tm="100000">
                                          <p:val>
                                            <p:strVal val="#ppt_x"/>
                                          </p:val>
                                        </p:tav>
                                      </p:tavLst>
                                    </p:anim>
                                    <p:anim calcmode="lin" valueType="num">
                                      <p:cBhvr additive="base">
                                        <p:cTn id="29" dur="1000" fill="hold"/>
                                        <p:tgtEl>
                                          <p:spTgt spid="10"/>
                                        </p:tgtEl>
                                        <p:attrNameLst>
                                          <p:attrName>ppt_y</p:attrName>
                                        </p:attrNameLst>
                                      </p:cBhvr>
                                      <p:tavLst>
                                        <p:tav tm="0">
                                          <p:val>
                                            <p:strVal val="1+#ppt_h/2"/>
                                          </p:val>
                                        </p:tav>
                                        <p:tav tm="100000">
                                          <p:val>
                                            <p:strVal val="#ppt_y"/>
                                          </p:val>
                                        </p:tav>
                                      </p:tavLst>
                                    </p:anim>
                                  </p:childTnLst>
                                </p:cTn>
                              </p:par>
                              <p:par>
                                <p:cTn id="30" presetID="2" presetClass="entr" presetSubtype="12" fill="hold" grpId="0" nodeType="with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additive="base">
                                        <p:cTn id="32" dur="1000" fill="hold"/>
                                        <p:tgtEl>
                                          <p:spTgt spid="13"/>
                                        </p:tgtEl>
                                        <p:attrNameLst>
                                          <p:attrName>ppt_x</p:attrName>
                                        </p:attrNameLst>
                                      </p:cBhvr>
                                      <p:tavLst>
                                        <p:tav tm="0">
                                          <p:val>
                                            <p:strVal val="0-#ppt_w/2"/>
                                          </p:val>
                                        </p:tav>
                                        <p:tav tm="100000">
                                          <p:val>
                                            <p:strVal val="#ppt_x"/>
                                          </p:val>
                                        </p:tav>
                                      </p:tavLst>
                                    </p:anim>
                                    <p:anim calcmode="lin" valueType="num">
                                      <p:cBhvr additive="base">
                                        <p:cTn id="33" dur="10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0" grpId="0" animBg="1"/>
      <p:bldP spid="11" grpId="0" animBg="1"/>
      <p:bldP spid="12" grpId="0" animBg="1"/>
      <p:bldP spid="13" grpId="0" animBg="1"/>
      <p:bldP spid="14"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Shear/Tension Interaction Through the Body</a:t>
            </a:r>
            <a:endParaRPr lang="en-US" dirty="0"/>
          </a:p>
        </p:txBody>
      </p:sp>
      <p:pic>
        <p:nvPicPr>
          <p:cNvPr id="3074" name="Picture 2"/>
          <p:cNvPicPr>
            <a:picLocks noGrp="1" noChangeAspect="1" noChangeArrowheads="1"/>
          </p:cNvPicPr>
          <p:nvPr>
            <p:ph idx="1"/>
          </p:nvPr>
        </p:nvPicPr>
        <p:blipFill>
          <a:blip r:embed="rId2" cstate="print"/>
          <a:srcRect/>
          <a:stretch>
            <a:fillRect/>
          </a:stretch>
        </p:blipFill>
        <p:spPr bwMode="auto">
          <a:xfrm>
            <a:off x="1241560" y="1517650"/>
            <a:ext cx="6660880" cy="4840288"/>
          </a:xfrm>
          <a:prstGeom prst="rect">
            <a:avLst/>
          </a:prstGeom>
          <a:noFill/>
          <a:ln w="9525">
            <a:noFill/>
            <a:miter lim="800000"/>
            <a:headEnd/>
            <a:tailEnd/>
          </a:ln>
          <a:effectLst/>
        </p:spPr>
      </p:pic>
      <p:sp>
        <p:nvSpPr>
          <p:cNvPr id="5" name="TextBox 4"/>
          <p:cNvSpPr txBox="1"/>
          <p:nvPr/>
        </p:nvSpPr>
        <p:spPr>
          <a:xfrm>
            <a:off x="4572000" y="2653130"/>
            <a:ext cx="1389528" cy="338554"/>
          </a:xfrm>
          <a:prstGeom prst="rect">
            <a:avLst/>
          </a:prstGeom>
          <a:solidFill>
            <a:schemeClr val="bg1"/>
          </a:solidFill>
          <a:ln w="19050">
            <a:solidFill>
              <a:srgbClr val="00B050"/>
            </a:solidFill>
          </a:ln>
        </p:spPr>
        <p:txBody>
          <a:bodyPr wrap="square" rtlCol="0">
            <a:spAutoFit/>
          </a:bodyPr>
          <a:lstStyle/>
          <a:p>
            <a:r>
              <a:rPr lang="en-US" sz="1600" b="1" dirty="0" smtClean="0">
                <a:solidFill>
                  <a:srgbClr val="00B050"/>
                </a:solidFill>
              </a:rPr>
              <a:t>R</a:t>
            </a:r>
            <a:r>
              <a:rPr lang="en-US" sz="1600" b="1" baseline="-25000" dirty="0" smtClean="0">
                <a:solidFill>
                  <a:srgbClr val="00B050"/>
                </a:solidFill>
              </a:rPr>
              <a:t>s</a:t>
            </a:r>
            <a:r>
              <a:rPr lang="en-US" sz="1600" b="1" baseline="30000" dirty="0" smtClean="0">
                <a:solidFill>
                  <a:srgbClr val="00B050"/>
                </a:solidFill>
              </a:rPr>
              <a:t>2</a:t>
            </a:r>
            <a:r>
              <a:rPr lang="en-US" sz="1600" b="1" dirty="0" smtClean="0">
                <a:solidFill>
                  <a:srgbClr val="00B050"/>
                </a:solidFill>
              </a:rPr>
              <a:t> + R</a:t>
            </a:r>
            <a:r>
              <a:rPr lang="en-US" sz="1600" b="1" baseline="-25000" dirty="0" smtClean="0">
                <a:solidFill>
                  <a:srgbClr val="00B050"/>
                </a:solidFill>
              </a:rPr>
              <a:t>t</a:t>
            </a:r>
            <a:r>
              <a:rPr lang="en-US" sz="1600" b="1" baseline="30000" dirty="0" smtClean="0">
                <a:solidFill>
                  <a:srgbClr val="00B050"/>
                </a:solidFill>
              </a:rPr>
              <a:t>2</a:t>
            </a:r>
            <a:r>
              <a:rPr lang="en-US" sz="1600" b="1" dirty="0" smtClean="0">
                <a:solidFill>
                  <a:srgbClr val="00B050"/>
                </a:solidFill>
              </a:rPr>
              <a:t> = 1</a:t>
            </a:r>
            <a:endParaRPr lang="en-US" sz="1600" b="1" dirty="0">
              <a:solidFill>
                <a:srgbClr val="00B050"/>
              </a:solidFill>
            </a:endParaRPr>
          </a:p>
        </p:txBody>
      </p:sp>
      <p:cxnSp>
        <p:nvCxnSpPr>
          <p:cNvPr id="6" name="Straight Arrow Connector 5"/>
          <p:cNvCxnSpPr>
            <a:stCxn id="5" idx="1"/>
          </p:cNvCxnSpPr>
          <p:nvPr/>
        </p:nvCxnSpPr>
        <p:spPr bwMode="auto">
          <a:xfrm flipH="1">
            <a:off x="3724918" y="2822407"/>
            <a:ext cx="847082" cy="504214"/>
          </a:xfrm>
          <a:prstGeom prst="straightConnector1">
            <a:avLst/>
          </a:prstGeom>
          <a:solidFill>
            <a:schemeClr val="bg1"/>
          </a:solidFill>
          <a:ln w="19050" cap="flat" cmpd="sng" algn="ctr">
            <a:solidFill>
              <a:srgbClr val="00B050"/>
            </a:solidFill>
            <a:prstDash val="solid"/>
            <a:round/>
            <a:headEnd type="none" w="med" len="med"/>
            <a:tailEnd type="arrow"/>
          </a:ln>
          <a:effectLst/>
        </p:spPr>
      </p:cxnSp>
      <p:sp>
        <p:nvSpPr>
          <p:cNvPr id="7" name="Oval 6"/>
          <p:cNvSpPr/>
          <p:nvPr/>
        </p:nvSpPr>
        <p:spPr bwMode="auto">
          <a:xfrm rot="20237130">
            <a:off x="4089334" y="4664219"/>
            <a:ext cx="434566" cy="336423"/>
          </a:xfrm>
          <a:prstGeom prst="ellipse">
            <a:avLst/>
          </a:prstGeom>
          <a:noFill/>
          <a:ln w="28575" cap="flat" cmpd="sng" algn="ctr">
            <a:solidFill>
              <a:srgbClr val="FF0000"/>
            </a:solidFill>
            <a:prstDash val="solid"/>
            <a:round/>
            <a:headEnd type="triangl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p:txBody>
      </p:sp>
      <p:sp>
        <p:nvSpPr>
          <p:cNvPr id="8" name="Oval 7"/>
          <p:cNvSpPr/>
          <p:nvPr/>
        </p:nvSpPr>
        <p:spPr bwMode="auto">
          <a:xfrm rot="19688020">
            <a:off x="3752932" y="3753330"/>
            <a:ext cx="448501" cy="359843"/>
          </a:xfrm>
          <a:prstGeom prst="ellipse">
            <a:avLst/>
          </a:prstGeom>
          <a:noFill/>
          <a:ln w="28575" cap="flat" cmpd="sng" algn="ctr">
            <a:solidFill>
              <a:srgbClr val="FF0000"/>
            </a:solidFill>
            <a:prstDash val="solid"/>
            <a:round/>
            <a:headEnd type="triangl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p:txBody>
      </p:sp>
      <p:sp>
        <p:nvSpPr>
          <p:cNvPr id="10" name="TextBox 9"/>
          <p:cNvSpPr txBox="1"/>
          <p:nvPr/>
        </p:nvSpPr>
        <p:spPr>
          <a:xfrm>
            <a:off x="5477438" y="4074035"/>
            <a:ext cx="2465292" cy="830997"/>
          </a:xfrm>
          <a:prstGeom prst="rect">
            <a:avLst/>
          </a:prstGeom>
          <a:solidFill>
            <a:schemeClr val="bg1"/>
          </a:solidFill>
          <a:ln w="19050">
            <a:solidFill>
              <a:srgbClr val="FF0000"/>
            </a:solidFill>
          </a:ln>
        </p:spPr>
        <p:txBody>
          <a:bodyPr wrap="square" rtlCol="0">
            <a:spAutoFit/>
          </a:bodyPr>
          <a:lstStyle/>
          <a:p>
            <a:r>
              <a:rPr lang="en-US" sz="1600" b="1" dirty="0" smtClean="0">
                <a:solidFill>
                  <a:srgbClr val="FF0000"/>
                </a:solidFill>
              </a:rPr>
              <a:t>Better fit, but failures still occur </a:t>
            </a:r>
            <a:r>
              <a:rPr lang="en-US" sz="1600" b="1" i="1" dirty="0" smtClean="0">
                <a:solidFill>
                  <a:srgbClr val="FF0000"/>
                </a:solidFill>
                <a:latin typeface="Times New Roman" pitchFamily="18" charset="0"/>
                <a:cs typeface="Times New Roman" pitchFamily="18" charset="0"/>
              </a:rPr>
              <a:t>inside</a:t>
            </a:r>
            <a:r>
              <a:rPr lang="en-US" sz="1600" b="1" dirty="0" smtClean="0">
                <a:solidFill>
                  <a:srgbClr val="FF0000"/>
                </a:solidFill>
              </a:rPr>
              <a:t> the interaction envelope</a:t>
            </a:r>
            <a:endParaRPr lang="en-US" sz="16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000" fill="hold"/>
                                        <p:tgtEl>
                                          <p:spTgt spid="6"/>
                                        </p:tgtEl>
                                        <p:attrNameLst>
                                          <p:attrName>ppt_x</p:attrName>
                                        </p:attrNameLst>
                                      </p:cBhvr>
                                      <p:tavLst>
                                        <p:tav tm="0">
                                          <p:val>
                                            <p:strVal val="1+#ppt_w/2"/>
                                          </p:val>
                                        </p:tav>
                                        <p:tav tm="100000">
                                          <p:val>
                                            <p:strVal val="#ppt_x"/>
                                          </p:val>
                                        </p:tav>
                                      </p:tavLst>
                                    </p:anim>
                                    <p:anim calcmode="lin" valueType="num">
                                      <p:cBhvr additive="base">
                                        <p:cTn id="8" dur="1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1000" fill="hold"/>
                                        <p:tgtEl>
                                          <p:spTgt spid="5"/>
                                        </p:tgtEl>
                                        <p:attrNameLst>
                                          <p:attrName>ppt_x</p:attrName>
                                        </p:attrNameLst>
                                      </p:cBhvr>
                                      <p:tavLst>
                                        <p:tav tm="0">
                                          <p:val>
                                            <p:strVal val="1+#ppt_w/2"/>
                                          </p:val>
                                        </p:tav>
                                        <p:tav tm="100000">
                                          <p:val>
                                            <p:strVal val="#ppt_x"/>
                                          </p:val>
                                        </p:tav>
                                      </p:tavLst>
                                    </p:anim>
                                    <p:anim calcmode="lin" valueType="num">
                                      <p:cBhvr additive="base">
                                        <p:cTn id="12" dur="10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 presetClass="entr" presetSubtype="12"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1000" fill="hold"/>
                                        <p:tgtEl>
                                          <p:spTgt spid="8"/>
                                        </p:tgtEl>
                                        <p:attrNameLst>
                                          <p:attrName>ppt_x</p:attrName>
                                        </p:attrNameLst>
                                      </p:cBhvr>
                                      <p:tavLst>
                                        <p:tav tm="0">
                                          <p:val>
                                            <p:strVal val="0-#ppt_w/2"/>
                                          </p:val>
                                        </p:tav>
                                        <p:tav tm="100000">
                                          <p:val>
                                            <p:strVal val="#ppt_x"/>
                                          </p:val>
                                        </p:tav>
                                      </p:tavLst>
                                    </p:anim>
                                    <p:anim calcmode="lin" valueType="num">
                                      <p:cBhvr additive="base">
                                        <p:cTn id="17" dur="1000" fill="hold"/>
                                        <p:tgtEl>
                                          <p:spTgt spid="8"/>
                                        </p:tgtEl>
                                        <p:attrNameLst>
                                          <p:attrName>ppt_y</p:attrName>
                                        </p:attrNameLst>
                                      </p:cBhvr>
                                      <p:tavLst>
                                        <p:tav tm="0">
                                          <p:val>
                                            <p:strVal val="1+#ppt_h/2"/>
                                          </p:val>
                                        </p:tav>
                                        <p:tav tm="100000">
                                          <p:val>
                                            <p:strVal val="#ppt_y"/>
                                          </p:val>
                                        </p:tav>
                                      </p:tavLst>
                                    </p:anim>
                                  </p:childTnLst>
                                </p:cTn>
                              </p:par>
                              <p:par>
                                <p:cTn id="18" presetID="2" presetClass="entr" presetSubtype="12"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1000" fill="hold"/>
                                        <p:tgtEl>
                                          <p:spTgt spid="7"/>
                                        </p:tgtEl>
                                        <p:attrNameLst>
                                          <p:attrName>ppt_x</p:attrName>
                                        </p:attrNameLst>
                                      </p:cBhvr>
                                      <p:tavLst>
                                        <p:tav tm="0">
                                          <p:val>
                                            <p:strVal val="0-#ppt_w/2"/>
                                          </p:val>
                                        </p:tav>
                                        <p:tav tm="100000">
                                          <p:val>
                                            <p:strVal val="#ppt_x"/>
                                          </p:val>
                                        </p:tav>
                                      </p:tavLst>
                                    </p:anim>
                                    <p:anim calcmode="lin" valueType="num">
                                      <p:cBhvr additive="base">
                                        <p:cTn id="21" dur="1000" fill="hold"/>
                                        <p:tgtEl>
                                          <p:spTgt spid="7"/>
                                        </p:tgtEl>
                                        <p:attrNameLst>
                                          <p:attrName>ppt_y</p:attrName>
                                        </p:attrNameLst>
                                      </p:cBhvr>
                                      <p:tavLst>
                                        <p:tav tm="0">
                                          <p:val>
                                            <p:strVal val="1+#ppt_h/2"/>
                                          </p:val>
                                        </p:tav>
                                        <p:tav tm="100000">
                                          <p:val>
                                            <p:strVal val="#ppt_y"/>
                                          </p:val>
                                        </p:tav>
                                      </p:tavLst>
                                    </p:anim>
                                  </p:childTnLst>
                                </p:cTn>
                              </p:par>
                              <p:par>
                                <p:cTn id="22" presetID="2" presetClass="entr" presetSubtype="12" fill="hold" grpId="0" nodeType="with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1000" fill="hold"/>
                                        <p:tgtEl>
                                          <p:spTgt spid="10"/>
                                        </p:tgtEl>
                                        <p:attrNameLst>
                                          <p:attrName>ppt_x</p:attrName>
                                        </p:attrNameLst>
                                      </p:cBhvr>
                                      <p:tavLst>
                                        <p:tav tm="0">
                                          <p:val>
                                            <p:strVal val="0-#ppt_w/2"/>
                                          </p:val>
                                        </p:tav>
                                        <p:tav tm="100000">
                                          <p:val>
                                            <p:strVal val="#ppt_x"/>
                                          </p:val>
                                        </p:tav>
                                      </p:tavLst>
                                    </p:anim>
                                    <p:anim calcmode="lin" valueType="num">
                                      <p:cBhvr additive="base">
                                        <p:cTn id="25" dur="10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10"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Shear/Tension Interaction Through the Body</a:t>
            </a:r>
            <a:endParaRPr lang="en-US" dirty="0"/>
          </a:p>
        </p:txBody>
      </p:sp>
      <p:pic>
        <p:nvPicPr>
          <p:cNvPr id="4098" name="Picture 2"/>
          <p:cNvPicPr>
            <a:picLocks noGrp="1" noChangeAspect="1" noChangeArrowheads="1"/>
          </p:cNvPicPr>
          <p:nvPr>
            <p:ph idx="1"/>
          </p:nvPr>
        </p:nvPicPr>
        <p:blipFill>
          <a:blip r:embed="rId2" cstate="print"/>
          <a:srcRect/>
          <a:stretch>
            <a:fillRect/>
          </a:stretch>
        </p:blipFill>
        <p:spPr bwMode="auto">
          <a:xfrm>
            <a:off x="1241560" y="1517650"/>
            <a:ext cx="6660880" cy="4840288"/>
          </a:xfrm>
          <a:prstGeom prst="rect">
            <a:avLst/>
          </a:prstGeom>
          <a:noFill/>
          <a:ln w="9525">
            <a:noFill/>
            <a:miter lim="800000"/>
            <a:headEnd/>
            <a:tailEnd/>
          </a:ln>
          <a:effectLst/>
        </p:spPr>
      </p:pic>
      <p:sp>
        <p:nvSpPr>
          <p:cNvPr id="5" name="TextBox 4"/>
          <p:cNvSpPr txBox="1"/>
          <p:nvPr/>
        </p:nvSpPr>
        <p:spPr>
          <a:xfrm>
            <a:off x="4410630" y="2482795"/>
            <a:ext cx="1730194" cy="338554"/>
          </a:xfrm>
          <a:prstGeom prst="rect">
            <a:avLst/>
          </a:prstGeom>
          <a:solidFill>
            <a:schemeClr val="bg1"/>
          </a:solidFill>
          <a:ln w="19050">
            <a:solidFill>
              <a:srgbClr val="FF0000"/>
            </a:solidFill>
          </a:ln>
        </p:spPr>
        <p:txBody>
          <a:bodyPr wrap="square" rtlCol="0">
            <a:spAutoFit/>
          </a:bodyPr>
          <a:lstStyle/>
          <a:p>
            <a:r>
              <a:rPr lang="en-US" sz="1600" b="1" dirty="0" smtClean="0">
                <a:solidFill>
                  <a:srgbClr val="FF0000"/>
                </a:solidFill>
              </a:rPr>
              <a:t>R</a:t>
            </a:r>
            <a:r>
              <a:rPr lang="en-US" sz="1600" b="1" baseline="-25000" dirty="0" smtClean="0">
                <a:solidFill>
                  <a:srgbClr val="FF0000"/>
                </a:solidFill>
              </a:rPr>
              <a:t>s</a:t>
            </a:r>
            <a:r>
              <a:rPr lang="en-US" sz="1600" b="1" baseline="30000" dirty="0" smtClean="0">
                <a:solidFill>
                  <a:srgbClr val="FF0000"/>
                </a:solidFill>
              </a:rPr>
              <a:t>2.5</a:t>
            </a:r>
            <a:r>
              <a:rPr lang="en-US" sz="1600" b="1" dirty="0" smtClean="0">
                <a:solidFill>
                  <a:srgbClr val="FF0000"/>
                </a:solidFill>
              </a:rPr>
              <a:t> + R</a:t>
            </a:r>
            <a:r>
              <a:rPr lang="en-US" sz="1600" b="1" baseline="-25000" dirty="0" smtClean="0">
                <a:solidFill>
                  <a:srgbClr val="FF0000"/>
                </a:solidFill>
              </a:rPr>
              <a:t>t</a:t>
            </a:r>
            <a:r>
              <a:rPr lang="en-US" sz="1600" b="1" baseline="30000" dirty="0" smtClean="0">
                <a:solidFill>
                  <a:srgbClr val="FF0000"/>
                </a:solidFill>
              </a:rPr>
              <a:t>1.5</a:t>
            </a:r>
            <a:r>
              <a:rPr lang="en-US" sz="1600" b="1" dirty="0" smtClean="0">
                <a:solidFill>
                  <a:srgbClr val="FF0000"/>
                </a:solidFill>
              </a:rPr>
              <a:t> = 1</a:t>
            </a:r>
            <a:endParaRPr lang="en-US" sz="1600" b="1" dirty="0">
              <a:solidFill>
                <a:srgbClr val="FF0000"/>
              </a:solidFill>
            </a:endParaRPr>
          </a:p>
        </p:txBody>
      </p:sp>
      <p:cxnSp>
        <p:nvCxnSpPr>
          <p:cNvPr id="6" name="Straight Arrow Connector 5"/>
          <p:cNvCxnSpPr>
            <a:stCxn id="5" idx="1"/>
          </p:cNvCxnSpPr>
          <p:nvPr/>
        </p:nvCxnSpPr>
        <p:spPr bwMode="auto">
          <a:xfrm flipH="1">
            <a:off x="3563548" y="2652072"/>
            <a:ext cx="847082" cy="504214"/>
          </a:xfrm>
          <a:prstGeom prst="straightConnector1">
            <a:avLst/>
          </a:prstGeom>
          <a:solidFill>
            <a:schemeClr val="bg1"/>
          </a:solidFill>
          <a:ln w="19050" cap="flat" cmpd="sng" algn="ctr">
            <a:solidFill>
              <a:srgbClr val="FF0000"/>
            </a:solidFill>
            <a:prstDash val="solid"/>
            <a:round/>
            <a:headEnd type="none" w="med" len="med"/>
            <a:tailEnd type="arrow"/>
          </a:ln>
          <a:effectLst/>
        </p:spPr>
      </p:cxnSp>
      <p:pic>
        <p:nvPicPr>
          <p:cNvPr id="4100" name="Picture 4" descr="http://blog.sdrock.com/pastors/files/2012/11/new-improved-300x200.jpg">
            <a:hlinkClick r:id="rId3"/>
          </p:cNvPr>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5390955" y="2680437"/>
            <a:ext cx="2857500" cy="1905000"/>
          </a:xfrm>
          <a:prstGeom prst="rect">
            <a:avLst/>
          </a:prstGeom>
          <a:noFill/>
        </p:spPr>
      </p:pic>
      <p:sp>
        <p:nvSpPr>
          <p:cNvPr id="7" name="TextBox 6"/>
          <p:cNvSpPr txBox="1"/>
          <p:nvPr/>
        </p:nvSpPr>
        <p:spPr>
          <a:xfrm>
            <a:off x="5979459" y="4710528"/>
            <a:ext cx="2761130" cy="830997"/>
          </a:xfrm>
          <a:prstGeom prst="rect">
            <a:avLst/>
          </a:prstGeom>
          <a:solidFill>
            <a:schemeClr val="bg1"/>
          </a:solidFill>
          <a:ln w="19050">
            <a:solidFill>
              <a:srgbClr val="FF0000"/>
            </a:solidFill>
          </a:ln>
        </p:spPr>
        <p:txBody>
          <a:bodyPr wrap="square" rtlCol="0">
            <a:spAutoFit/>
          </a:bodyPr>
          <a:lstStyle/>
          <a:p>
            <a:r>
              <a:rPr lang="en-US" sz="1600" b="1" i="1" dirty="0" smtClean="0">
                <a:solidFill>
                  <a:srgbClr val="FF0000"/>
                </a:solidFill>
                <a:latin typeface="Times New Roman" pitchFamily="18" charset="0"/>
                <a:cs typeface="Times New Roman" pitchFamily="18" charset="0"/>
              </a:rPr>
              <a:t>See also the guidance that bending interaction does NOT always need to be included</a:t>
            </a:r>
            <a:endParaRPr lang="en-US" sz="16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000" fill="hold"/>
                                        <p:tgtEl>
                                          <p:spTgt spid="6"/>
                                        </p:tgtEl>
                                        <p:attrNameLst>
                                          <p:attrName>ppt_x</p:attrName>
                                        </p:attrNameLst>
                                      </p:cBhvr>
                                      <p:tavLst>
                                        <p:tav tm="0">
                                          <p:val>
                                            <p:strVal val="#ppt_x"/>
                                          </p:val>
                                        </p:tav>
                                        <p:tav tm="100000">
                                          <p:val>
                                            <p:strVal val="#ppt_x"/>
                                          </p:val>
                                        </p:tav>
                                      </p:tavLst>
                                    </p:anim>
                                    <p:anim calcmode="lin" valueType="num">
                                      <p:cBhvr additive="base">
                                        <p:cTn id="8" dur="1000" fill="hold"/>
                                        <p:tgtEl>
                                          <p:spTgt spid="6"/>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1000" fill="hold"/>
                                        <p:tgtEl>
                                          <p:spTgt spid="5"/>
                                        </p:tgtEl>
                                        <p:attrNameLst>
                                          <p:attrName>ppt_x</p:attrName>
                                        </p:attrNameLst>
                                      </p:cBhvr>
                                      <p:tavLst>
                                        <p:tav tm="0">
                                          <p:val>
                                            <p:strVal val="#ppt_x"/>
                                          </p:val>
                                        </p:tav>
                                        <p:tav tm="100000">
                                          <p:val>
                                            <p:strVal val="#ppt_x"/>
                                          </p:val>
                                        </p:tav>
                                      </p:tavLst>
                                    </p:anim>
                                    <p:anim calcmode="lin" valueType="num">
                                      <p:cBhvr additive="base">
                                        <p:cTn id="12" dur="1000" fill="hold"/>
                                        <p:tgtEl>
                                          <p:spTgt spid="5"/>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 presetClass="entr" presetSubtype="12" fill="hold" nodeType="afterEffect">
                                  <p:stCondLst>
                                    <p:cond delay="0"/>
                                  </p:stCondLst>
                                  <p:childTnLst>
                                    <p:set>
                                      <p:cBhvr>
                                        <p:cTn id="15" dur="1" fill="hold">
                                          <p:stCondLst>
                                            <p:cond delay="0"/>
                                          </p:stCondLst>
                                        </p:cTn>
                                        <p:tgtEl>
                                          <p:spTgt spid="4100"/>
                                        </p:tgtEl>
                                        <p:attrNameLst>
                                          <p:attrName>style.visibility</p:attrName>
                                        </p:attrNameLst>
                                      </p:cBhvr>
                                      <p:to>
                                        <p:strVal val="visible"/>
                                      </p:to>
                                    </p:set>
                                    <p:anim calcmode="lin" valueType="num">
                                      <p:cBhvr additive="base">
                                        <p:cTn id="16" dur="500" fill="hold"/>
                                        <p:tgtEl>
                                          <p:spTgt spid="4100"/>
                                        </p:tgtEl>
                                        <p:attrNameLst>
                                          <p:attrName>ppt_x</p:attrName>
                                        </p:attrNameLst>
                                      </p:cBhvr>
                                      <p:tavLst>
                                        <p:tav tm="0">
                                          <p:val>
                                            <p:strVal val="0-#ppt_w/2"/>
                                          </p:val>
                                        </p:tav>
                                        <p:tav tm="100000">
                                          <p:val>
                                            <p:strVal val="#ppt_x"/>
                                          </p:val>
                                        </p:tav>
                                      </p:tavLst>
                                    </p:anim>
                                    <p:anim calcmode="lin" valueType="num">
                                      <p:cBhvr additive="base">
                                        <p:cTn id="17" dur="500" fill="hold"/>
                                        <p:tgtEl>
                                          <p:spTgt spid="4100"/>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12"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1000" fill="hold"/>
                                        <p:tgtEl>
                                          <p:spTgt spid="7"/>
                                        </p:tgtEl>
                                        <p:attrNameLst>
                                          <p:attrName>ppt_x</p:attrName>
                                        </p:attrNameLst>
                                      </p:cBhvr>
                                      <p:tavLst>
                                        <p:tav tm="0">
                                          <p:val>
                                            <p:strVal val="0-#ppt_w/2"/>
                                          </p:val>
                                        </p:tav>
                                        <p:tav tm="100000">
                                          <p:val>
                                            <p:strVal val="#ppt_x"/>
                                          </p:val>
                                        </p:tav>
                                      </p:tavLst>
                                    </p:anim>
                                    <p:anim calcmode="lin" valueType="num">
                                      <p:cBhvr additive="base">
                                        <p:cTn id="23" dur="10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Shear/Tension Interaction Through the Threads</a:t>
            </a:r>
            <a:endParaRPr lang="en-US" dirty="0"/>
          </a:p>
        </p:txBody>
      </p:sp>
      <p:pic>
        <p:nvPicPr>
          <p:cNvPr id="81922" name="Picture 2"/>
          <p:cNvPicPr>
            <a:picLocks noGrp="1" noChangeAspect="1" noChangeArrowheads="1"/>
          </p:cNvPicPr>
          <p:nvPr>
            <p:ph idx="1"/>
          </p:nvPr>
        </p:nvPicPr>
        <p:blipFill>
          <a:blip r:embed="rId2" cstate="print"/>
          <a:srcRect/>
          <a:stretch>
            <a:fillRect/>
          </a:stretch>
        </p:blipFill>
        <p:spPr bwMode="auto">
          <a:xfrm>
            <a:off x="1241560" y="1517650"/>
            <a:ext cx="6660880" cy="4840288"/>
          </a:xfrm>
          <a:prstGeom prst="rect">
            <a:avLst/>
          </a:prstGeom>
          <a:noFill/>
          <a:ln w="9525">
            <a:noFill/>
            <a:miter lim="800000"/>
            <a:headEnd/>
            <a:tailEnd/>
          </a:ln>
          <a:effectLst/>
        </p:spPr>
      </p:pic>
      <p:sp>
        <p:nvSpPr>
          <p:cNvPr id="5" name="TextBox 4"/>
          <p:cNvSpPr txBox="1"/>
          <p:nvPr/>
        </p:nvSpPr>
        <p:spPr>
          <a:xfrm>
            <a:off x="4971261" y="2537012"/>
            <a:ext cx="2191539" cy="584775"/>
          </a:xfrm>
          <a:prstGeom prst="rect">
            <a:avLst/>
          </a:prstGeom>
          <a:solidFill>
            <a:schemeClr val="bg1"/>
          </a:solidFill>
          <a:ln w="19050">
            <a:solidFill>
              <a:srgbClr val="FF0000"/>
            </a:solidFill>
          </a:ln>
        </p:spPr>
        <p:txBody>
          <a:bodyPr wrap="square" rtlCol="0">
            <a:spAutoFit/>
          </a:bodyPr>
          <a:lstStyle/>
          <a:p>
            <a:r>
              <a:rPr lang="en-US" sz="1600" b="1" dirty="0" smtClean="0">
                <a:solidFill>
                  <a:srgbClr val="FF0000"/>
                </a:solidFill>
              </a:rPr>
              <a:t>Preload does not affect results</a:t>
            </a:r>
            <a:endParaRPr lang="en-US" sz="1600" b="1" dirty="0">
              <a:solidFill>
                <a:srgbClr val="FF0000"/>
              </a:solidFill>
            </a:endParaRPr>
          </a:p>
        </p:txBody>
      </p:sp>
      <p:pic>
        <p:nvPicPr>
          <p:cNvPr id="6" name="Picture 5"/>
          <p:cNvPicPr>
            <a:picLocks noChangeAspect="1"/>
          </p:cNvPicPr>
          <p:nvPr/>
        </p:nvPicPr>
        <p:blipFill>
          <a:blip r:embed="rId3" cstate="screen"/>
          <a:srcRect/>
          <a:stretch>
            <a:fillRect/>
          </a:stretch>
        </p:blipFill>
        <p:spPr bwMode="auto">
          <a:xfrm>
            <a:off x="7162800" y="3140050"/>
            <a:ext cx="1545350" cy="2286000"/>
          </a:xfrm>
          <a:prstGeom prst="rect">
            <a:avLst/>
          </a:prstGeom>
          <a:noFill/>
          <a:ln w="9525">
            <a:solidFill>
              <a:schemeClr val="bg1"/>
            </a:solidFill>
            <a:miter lim="800000"/>
            <a:headEnd/>
            <a:tailEnd/>
          </a:ln>
        </p:spPr>
      </p:pic>
      <p:sp>
        <p:nvSpPr>
          <p:cNvPr id="7" name="TextBox 6"/>
          <p:cNvSpPr txBox="1"/>
          <p:nvPr/>
        </p:nvSpPr>
        <p:spPr>
          <a:xfrm>
            <a:off x="6934200" y="5578450"/>
            <a:ext cx="1905000" cy="584775"/>
          </a:xfrm>
          <a:prstGeom prst="rect">
            <a:avLst/>
          </a:prstGeom>
          <a:noFill/>
        </p:spPr>
        <p:txBody>
          <a:bodyPr wrap="square" rtlCol="0">
            <a:spAutoFit/>
          </a:bodyPr>
          <a:lstStyle/>
          <a:p>
            <a:pPr algn="ctr"/>
            <a:r>
              <a:rPr lang="en-US" sz="1600" dirty="0" smtClean="0"/>
              <a:t>Shear Plane in the Threads</a:t>
            </a:r>
            <a:endParaRPr lang="en-US" sz="16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000" fill="hold"/>
                                        <p:tgtEl>
                                          <p:spTgt spid="5"/>
                                        </p:tgtEl>
                                        <p:attrNameLst>
                                          <p:attrName>ppt_x</p:attrName>
                                        </p:attrNameLst>
                                      </p:cBhvr>
                                      <p:tavLst>
                                        <p:tav tm="0">
                                          <p:val>
                                            <p:strVal val="0-#ppt_w/2"/>
                                          </p:val>
                                        </p:tav>
                                        <p:tav tm="100000">
                                          <p:val>
                                            <p:strVal val="#ppt_x"/>
                                          </p:val>
                                        </p:tav>
                                      </p:tavLst>
                                    </p:anim>
                                    <p:anim calcmode="lin" valueType="num">
                                      <p:cBhvr additive="base">
                                        <p:cTn id="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Shear/Tension Interaction Through the Threads</a:t>
            </a:r>
            <a:endParaRPr lang="en-US" dirty="0"/>
          </a:p>
        </p:txBody>
      </p:sp>
      <p:pic>
        <p:nvPicPr>
          <p:cNvPr id="82946" name="Picture 2"/>
          <p:cNvPicPr>
            <a:picLocks noGrp="1" noChangeAspect="1" noChangeArrowheads="1"/>
          </p:cNvPicPr>
          <p:nvPr>
            <p:ph idx="1"/>
          </p:nvPr>
        </p:nvPicPr>
        <p:blipFill>
          <a:blip r:embed="rId2" cstate="print"/>
          <a:srcRect/>
          <a:stretch>
            <a:fillRect/>
          </a:stretch>
        </p:blipFill>
        <p:spPr bwMode="auto">
          <a:xfrm>
            <a:off x="1241560" y="1517650"/>
            <a:ext cx="6660880" cy="4840288"/>
          </a:xfrm>
          <a:prstGeom prst="rect">
            <a:avLst/>
          </a:prstGeom>
          <a:noFill/>
          <a:ln w="9525">
            <a:noFill/>
            <a:miter lim="800000"/>
            <a:headEnd/>
            <a:tailEnd/>
          </a:ln>
          <a:effectLst/>
        </p:spPr>
      </p:pic>
      <p:sp>
        <p:nvSpPr>
          <p:cNvPr id="5" name="TextBox 4"/>
          <p:cNvSpPr txBox="1"/>
          <p:nvPr/>
        </p:nvSpPr>
        <p:spPr>
          <a:xfrm>
            <a:off x="4410630" y="2482795"/>
            <a:ext cx="1730194" cy="338554"/>
          </a:xfrm>
          <a:prstGeom prst="rect">
            <a:avLst/>
          </a:prstGeom>
          <a:solidFill>
            <a:schemeClr val="bg1"/>
          </a:solidFill>
          <a:ln w="19050">
            <a:solidFill>
              <a:srgbClr val="FF0000"/>
            </a:solidFill>
          </a:ln>
        </p:spPr>
        <p:txBody>
          <a:bodyPr wrap="square" rtlCol="0">
            <a:spAutoFit/>
          </a:bodyPr>
          <a:lstStyle/>
          <a:p>
            <a:r>
              <a:rPr lang="en-US" sz="1600" b="1" dirty="0" smtClean="0">
                <a:solidFill>
                  <a:srgbClr val="FF0000"/>
                </a:solidFill>
              </a:rPr>
              <a:t>R</a:t>
            </a:r>
            <a:r>
              <a:rPr lang="en-US" sz="1600" b="1" baseline="-25000" dirty="0" smtClean="0">
                <a:solidFill>
                  <a:srgbClr val="FF0000"/>
                </a:solidFill>
              </a:rPr>
              <a:t>s</a:t>
            </a:r>
            <a:r>
              <a:rPr lang="en-US" sz="1600" b="1" baseline="30000" dirty="0" smtClean="0">
                <a:solidFill>
                  <a:srgbClr val="FF0000"/>
                </a:solidFill>
              </a:rPr>
              <a:t>1.2</a:t>
            </a:r>
            <a:r>
              <a:rPr lang="en-US" sz="1600" b="1" dirty="0" smtClean="0">
                <a:solidFill>
                  <a:srgbClr val="FF0000"/>
                </a:solidFill>
              </a:rPr>
              <a:t> + R</a:t>
            </a:r>
            <a:r>
              <a:rPr lang="en-US" sz="1600" b="1" baseline="-25000" dirty="0" smtClean="0">
                <a:solidFill>
                  <a:srgbClr val="FF0000"/>
                </a:solidFill>
              </a:rPr>
              <a:t>t</a:t>
            </a:r>
            <a:r>
              <a:rPr lang="en-US" sz="1600" b="1" baseline="30000" dirty="0" smtClean="0">
                <a:solidFill>
                  <a:srgbClr val="FF0000"/>
                </a:solidFill>
              </a:rPr>
              <a:t>2</a:t>
            </a:r>
            <a:r>
              <a:rPr lang="en-US" sz="1600" b="1" dirty="0" smtClean="0">
                <a:solidFill>
                  <a:srgbClr val="FF0000"/>
                </a:solidFill>
              </a:rPr>
              <a:t> = 1</a:t>
            </a:r>
            <a:endParaRPr lang="en-US" sz="1600" b="1" dirty="0">
              <a:solidFill>
                <a:srgbClr val="FF0000"/>
              </a:solidFill>
            </a:endParaRPr>
          </a:p>
        </p:txBody>
      </p:sp>
      <p:cxnSp>
        <p:nvCxnSpPr>
          <p:cNvPr id="6" name="Straight Arrow Connector 5"/>
          <p:cNvCxnSpPr>
            <a:stCxn id="5" idx="1"/>
          </p:cNvCxnSpPr>
          <p:nvPr/>
        </p:nvCxnSpPr>
        <p:spPr bwMode="auto">
          <a:xfrm flipH="1">
            <a:off x="3200400" y="2652072"/>
            <a:ext cx="1210230" cy="969902"/>
          </a:xfrm>
          <a:prstGeom prst="straightConnector1">
            <a:avLst/>
          </a:prstGeom>
          <a:solidFill>
            <a:schemeClr val="bg1"/>
          </a:solidFill>
          <a:ln w="19050" cap="flat" cmpd="sng" algn="ctr">
            <a:solidFill>
              <a:srgbClr val="FF0000"/>
            </a:solidFill>
            <a:prstDash val="solid"/>
            <a:round/>
            <a:headEnd type="none" w="med" len="med"/>
            <a:tailEnd type="arrow"/>
          </a:ln>
          <a:effectLst/>
        </p:spPr>
      </p:cxnSp>
      <p:pic>
        <p:nvPicPr>
          <p:cNvPr id="8" name="Picture 4" descr="http://blog.sdrock.com/pastors/files/2012/11/new-improved-300x200.jpg">
            <a:hlinkClick r:id="rId3"/>
          </p:cNvPr>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5830240" y="2151502"/>
            <a:ext cx="2857500" cy="1905000"/>
          </a:xfrm>
          <a:prstGeom prst="rect">
            <a:avLst/>
          </a:prstGeom>
          <a:noFill/>
        </p:spPr>
      </p:pic>
      <p:sp>
        <p:nvSpPr>
          <p:cNvPr id="7" name="TextBox 6"/>
          <p:cNvSpPr txBox="1"/>
          <p:nvPr/>
        </p:nvSpPr>
        <p:spPr>
          <a:xfrm>
            <a:off x="5253317" y="4088083"/>
            <a:ext cx="2968258" cy="830997"/>
          </a:xfrm>
          <a:prstGeom prst="rect">
            <a:avLst/>
          </a:prstGeom>
          <a:solidFill>
            <a:schemeClr val="bg1"/>
          </a:solidFill>
          <a:ln w="19050">
            <a:noFill/>
          </a:ln>
        </p:spPr>
        <p:txBody>
          <a:bodyPr wrap="square" rtlCol="0">
            <a:spAutoFit/>
          </a:bodyPr>
          <a:lstStyle/>
          <a:p>
            <a:pPr algn="ctr"/>
            <a:r>
              <a:rPr lang="en-US" sz="1600" b="1" dirty="0" smtClean="0">
                <a:solidFill>
                  <a:srgbClr val="FF0000"/>
                </a:solidFill>
              </a:rPr>
              <a:t>(Note, the exponents are different than for shear plane through the body)</a:t>
            </a:r>
            <a:endParaRPr lang="en-US" sz="16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000" fill="hold"/>
                                        <p:tgtEl>
                                          <p:spTgt spid="6"/>
                                        </p:tgtEl>
                                        <p:attrNameLst>
                                          <p:attrName>ppt_x</p:attrName>
                                        </p:attrNameLst>
                                      </p:cBhvr>
                                      <p:tavLst>
                                        <p:tav tm="0">
                                          <p:val>
                                            <p:strVal val="#ppt_x"/>
                                          </p:val>
                                        </p:tav>
                                        <p:tav tm="100000">
                                          <p:val>
                                            <p:strVal val="#ppt_x"/>
                                          </p:val>
                                        </p:tav>
                                      </p:tavLst>
                                    </p:anim>
                                    <p:anim calcmode="lin" valueType="num">
                                      <p:cBhvr additive="base">
                                        <p:cTn id="8" dur="1000" fill="hold"/>
                                        <p:tgtEl>
                                          <p:spTgt spid="6"/>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1000" fill="hold"/>
                                        <p:tgtEl>
                                          <p:spTgt spid="5"/>
                                        </p:tgtEl>
                                        <p:attrNameLst>
                                          <p:attrName>ppt_x</p:attrName>
                                        </p:attrNameLst>
                                      </p:cBhvr>
                                      <p:tavLst>
                                        <p:tav tm="0">
                                          <p:val>
                                            <p:strVal val="#ppt_x"/>
                                          </p:val>
                                        </p:tav>
                                        <p:tav tm="100000">
                                          <p:val>
                                            <p:strVal val="#ppt_x"/>
                                          </p:val>
                                        </p:tav>
                                      </p:tavLst>
                                    </p:anim>
                                    <p:anim calcmode="lin" valueType="num">
                                      <p:cBhvr additive="base">
                                        <p:cTn id="12" dur="1000" fill="hold"/>
                                        <p:tgtEl>
                                          <p:spTgt spid="5"/>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 presetClass="entr" presetSubtype="12" fill="hold" nodeType="after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1000" fill="hold"/>
                                        <p:tgtEl>
                                          <p:spTgt spid="8"/>
                                        </p:tgtEl>
                                        <p:attrNameLst>
                                          <p:attrName>ppt_x</p:attrName>
                                        </p:attrNameLst>
                                      </p:cBhvr>
                                      <p:tavLst>
                                        <p:tav tm="0">
                                          <p:val>
                                            <p:strVal val="0-#ppt_w/2"/>
                                          </p:val>
                                        </p:tav>
                                        <p:tav tm="100000">
                                          <p:val>
                                            <p:strVal val="#ppt_x"/>
                                          </p:val>
                                        </p:tav>
                                      </p:tavLst>
                                    </p:anim>
                                    <p:anim calcmode="lin" valueType="num">
                                      <p:cBhvr additive="base">
                                        <p:cTn id="17" dur="1000" fill="hold"/>
                                        <p:tgtEl>
                                          <p:spTgt spid="8"/>
                                        </p:tgtEl>
                                        <p:attrNameLst>
                                          <p:attrName>ppt_y</p:attrName>
                                        </p:attrNameLst>
                                      </p:cBhvr>
                                      <p:tavLst>
                                        <p:tav tm="0">
                                          <p:val>
                                            <p:strVal val="1+#ppt_h/2"/>
                                          </p:val>
                                        </p:tav>
                                        <p:tav tm="100000">
                                          <p:val>
                                            <p:strVal val="#ppt_y"/>
                                          </p:val>
                                        </p:tav>
                                      </p:tavLst>
                                    </p:anim>
                                  </p:childTnLst>
                                </p:cTn>
                              </p:par>
                            </p:childTnLst>
                          </p:cTn>
                        </p:par>
                        <p:par>
                          <p:cTn id="18" fill="hold">
                            <p:stCondLst>
                              <p:cond delay="2000"/>
                            </p:stCondLst>
                            <p:childTnLst>
                              <p:par>
                                <p:cTn id="19" presetID="2" presetClass="entr" presetSubtype="4" fill="hold" grpId="1"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1000" fill="hold"/>
                                        <p:tgtEl>
                                          <p:spTgt spid="7"/>
                                        </p:tgtEl>
                                        <p:attrNameLst>
                                          <p:attrName>ppt_x</p:attrName>
                                        </p:attrNameLst>
                                      </p:cBhvr>
                                      <p:tavLst>
                                        <p:tav tm="0">
                                          <p:val>
                                            <p:strVal val="#ppt_x"/>
                                          </p:val>
                                        </p:tav>
                                        <p:tav tm="100000">
                                          <p:val>
                                            <p:strVal val="#ppt_x"/>
                                          </p:val>
                                        </p:tav>
                                      </p:tavLst>
                                    </p:anim>
                                    <p:anim calcmode="lin" valueType="num">
                                      <p:cBhvr additive="base">
                                        <p:cTn id="22" dur="10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1"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p:txBody>
          <a:bodyPr/>
          <a:lstStyle/>
          <a:p>
            <a:r>
              <a:rPr lang="en-US" dirty="0" smtClean="0"/>
              <a:t>Key Differences Between NASA-STD-5020 and NSTS 08307</a:t>
            </a:r>
          </a:p>
        </p:txBody>
      </p:sp>
      <p:sp>
        <p:nvSpPr>
          <p:cNvPr id="3" name="TextBox 2"/>
          <p:cNvSpPr txBox="1"/>
          <p:nvPr/>
        </p:nvSpPr>
        <p:spPr>
          <a:xfrm>
            <a:off x="2586868" y="1397479"/>
            <a:ext cx="4019177" cy="400110"/>
          </a:xfrm>
          <a:prstGeom prst="rect">
            <a:avLst/>
          </a:prstGeom>
          <a:solidFill>
            <a:srgbClr val="FFCC99"/>
          </a:solidFill>
        </p:spPr>
        <p:txBody>
          <a:bodyPr wrap="none" rtlCol="0">
            <a:spAutoFit/>
          </a:bodyPr>
          <a:lstStyle/>
          <a:p>
            <a:pPr algn="ctr"/>
            <a:r>
              <a:rPr lang="en-US" sz="2000" b="1" dirty="0" smtClean="0"/>
              <a:t>Yield strength analysis, tension</a:t>
            </a:r>
            <a:endParaRPr lang="en-US" sz="2000" b="1" dirty="0"/>
          </a:p>
        </p:txBody>
      </p:sp>
      <p:sp>
        <p:nvSpPr>
          <p:cNvPr id="5" name="TextBox 4"/>
          <p:cNvSpPr txBox="1"/>
          <p:nvPr/>
        </p:nvSpPr>
        <p:spPr>
          <a:xfrm>
            <a:off x="1595887" y="2061712"/>
            <a:ext cx="1505540" cy="369332"/>
          </a:xfrm>
          <a:prstGeom prst="rect">
            <a:avLst/>
          </a:prstGeom>
          <a:noFill/>
        </p:spPr>
        <p:txBody>
          <a:bodyPr wrap="none" rtlCol="0">
            <a:spAutoFit/>
          </a:bodyPr>
          <a:lstStyle/>
          <a:p>
            <a:r>
              <a:rPr lang="en-US" sz="1800" b="1" u="sng" dirty="0" smtClean="0"/>
              <a:t>NSTS 08307</a:t>
            </a:r>
            <a:endParaRPr lang="en-US" sz="1800" b="1" u="sng" dirty="0"/>
          </a:p>
        </p:txBody>
      </p:sp>
      <p:sp>
        <p:nvSpPr>
          <p:cNvPr id="7" name="TextBox 6"/>
          <p:cNvSpPr txBox="1"/>
          <p:nvPr/>
        </p:nvSpPr>
        <p:spPr>
          <a:xfrm>
            <a:off x="5578415" y="2058836"/>
            <a:ext cx="1967205" cy="369332"/>
          </a:xfrm>
          <a:prstGeom prst="rect">
            <a:avLst/>
          </a:prstGeom>
          <a:noFill/>
        </p:spPr>
        <p:txBody>
          <a:bodyPr wrap="none" rtlCol="0">
            <a:spAutoFit/>
          </a:bodyPr>
          <a:lstStyle/>
          <a:p>
            <a:r>
              <a:rPr lang="en-US" sz="1800" b="1" u="sng" dirty="0" smtClean="0"/>
              <a:t>NASA-STD-5020</a:t>
            </a:r>
            <a:endParaRPr lang="en-US" sz="1800" b="1" u="sng" dirty="0"/>
          </a:p>
        </p:txBody>
      </p:sp>
      <p:sp>
        <p:nvSpPr>
          <p:cNvPr id="8" name="TextBox 7"/>
          <p:cNvSpPr txBox="1"/>
          <p:nvPr/>
        </p:nvSpPr>
        <p:spPr>
          <a:xfrm>
            <a:off x="668547" y="4981744"/>
            <a:ext cx="7806906" cy="646331"/>
          </a:xfrm>
          <a:prstGeom prst="rect">
            <a:avLst/>
          </a:prstGeom>
          <a:solidFill>
            <a:srgbClr val="CCFFCC"/>
          </a:solidFill>
          <a:ln w="28575">
            <a:solidFill>
              <a:schemeClr val="tx1"/>
            </a:solidFill>
          </a:ln>
        </p:spPr>
        <p:txBody>
          <a:bodyPr wrap="square" rtlCol="0">
            <a:spAutoFit/>
          </a:bodyPr>
          <a:lstStyle/>
          <a:p>
            <a:pPr algn="ctr"/>
            <a:r>
              <a:rPr lang="en-US" sz="1800" b="1" dirty="0" smtClean="0"/>
              <a:t>Justification: In many cases, fastener yielding is not detrimental.  In such cases, requiring a positive </a:t>
            </a:r>
            <a:r>
              <a:rPr lang="en-US" sz="1800" b="1" i="1" dirty="0" smtClean="0"/>
              <a:t>MS</a:t>
            </a:r>
            <a:r>
              <a:rPr lang="en-US" sz="1800" b="1" dirty="0" smtClean="0"/>
              <a:t> for yield is overly penalizing.</a:t>
            </a:r>
            <a:endParaRPr lang="en-US" sz="1800" b="1" dirty="0"/>
          </a:p>
        </p:txBody>
      </p:sp>
      <p:sp>
        <p:nvSpPr>
          <p:cNvPr id="10" name="Content Placeholder 2"/>
          <p:cNvSpPr>
            <a:spLocks noGrp="1"/>
          </p:cNvSpPr>
          <p:nvPr>
            <p:ph idx="1"/>
          </p:nvPr>
        </p:nvSpPr>
        <p:spPr>
          <a:xfrm>
            <a:off x="381001" y="2406768"/>
            <a:ext cx="3975340" cy="1414733"/>
          </a:xfrm>
        </p:spPr>
        <p:txBody>
          <a:bodyPr/>
          <a:lstStyle/>
          <a:p>
            <a:pPr marL="0" indent="0">
              <a:buNone/>
            </a:pPr>
            <a:r>
              <a:rPr lang="en-US" dirty="0" smtClean="0"/>
              <a:t>Requires a positive </a:t>
            </a:r>
            <a:r>
              <a:rPr lang="en-US" i="1" dirty="0" smtClean="0"/>
              <a:t>MS</a:t>
            </a:r>
            <a:r>
              <a:rPr lang="en-US" dirty="0" smtClean="0"/>
              <a:t> for fastener yielding.</a:t>
            </a:r>
          </a:p>
        </p:txBody>
      </p:sp>
      <p:sp>
        <p:nvSpPr>
          <p:cNvPr id="11" name="Content Placeholder 2"/>
          <p:cNvSpPr txBox="1">
            <a:spLocks/>
          </p:cNvSpPr>
          <p:nvPr/>
        </p:nvSpPr>
        <p:spPr bwMode="auto">
          <a:xfrm>
            <a:off x="4632386" y="2403892"/>
            <a:ext cx="4120550" cy="1262333"/>
          </a:xfrm>
          <a:prstGeom prst="rect">
            <a:avLst/>
          </a:prstGeom>
          <a:noFill/>
          <a:ln w="12700">
            <a:noFill/>
            <a:miter lim="800000"/>
            <a:headEnd/>
            <a:tailEnd/>
          </a:ln>
        </p:spPr>
        <p:txBody>
          <a:bodyPr vert="horz" wrap="square" lIns="90487" tIns="44450" rIns="90487" bIns="44450" numCol="1" anchor="t" anchorCtr="0" compatLnSpc="1">
            <a:prstTxWarp prst="textNoShape">
              <a:avLst/>
            </a:prstTxWarp>
          </a:bodyPr>
          <a:lstStyle/>
          <a:p>
            <a:pPr lvl="0">
              <a:lnSpc>
                <a:spcPct val="90000"/>
              </a:lnSpc>
              <a:spcBef>
                <a:spcPct val="50000"/>
              </a:spcBef>
              <a:buSzPct val="50000"/>
            </a:pPr>
            <a:r>
              <a:rPr lang="en-US" sz="1800" kern="0" dirty="0" smtClean="0">
                <a:latin typeface="+mn-lt"/>
              </a:rPr>
              <a:t>Requires a positive </a:t>
            </a:r>
            <a:r>
              <a:rPr lang="en-US" sz="1800" i="1" kern="0" dirty="0" smtClean="0">
                <a:latin typeface="+mn-lt"/>
              </a:rPr>
              <a:t>MS</a:t>
            </a:r>
            <a:r>
              <a:rPr lang="en-US" sz="1800" kern="0" dirty="0" smtClean="0">
                <a:latin typeface="+mn-lt"/>
              </a:rPr>
              <a:t> for yielding </a:t>
            </a:r>
            <a:r>
              <a:rPr lang="en-US" sz="1800" b="1" kern="0" dirty="0" smtClean="0">
                <a:latin typeface="+mn-lt"/>
              </a:rPr>
              <a:t>only if yielding is detrimental</a:t>
            </a:r>
            <a:r>
              <a:rPr lang="en-US" sz="1800" kern="0" dirty="0" smtClean="0">
                <a:latin typeface="+mn-lt"/>
              </a:rPr>
              <a:t>. Guidance is provided for recognizing whether fastener yielding is detrimental.</a:t>
            </a:r>
            <a:endParaRPr kumimoji="0" lang="en-US" sz="1800" b="0" i="0" u="none" strike="noStrike" kern="0" cap="none" spc="0" normalizeH="0" baseline="0" noProof="0" dirty="0" smtClean="0">
              <a:ln>
                <a:noFill/>
              </a:ln>
              <a:solidFill>
                <a:schemeClr val="tx1"/>
              </a:solidFill>
              <a:effectLst/>
              <a:uLnTx/>
              <a:uFillTx/>
              <a:latin typeface="+mn-lt"/>
              <a:ea typeface="+mn-ea"/>
              <a:cs typeface="+mn-cs"/>
            </a:endParaRPr>
          </a:p>
        </p:txBody>
      </p:sp>
      <p:sp>
        <p:nvSpPr>
          <p:cNvPr id="12" name="TextBox 11"/>
          <p:cNvSpPr txBox="1"/>
          <p:nvPr/>
        </p:nvSpPr>
        <p:spPr>
          <a:xfrm>
            <a:off x="1048871" y="3930725"/>
            <a:ext cx="7046258" cy="646331"/>
          </a:xfrm>
          <a:prstGeom prst="rect">
            <a:avLst/>
          </a:prstGeom>
          <a:solidFill>
            <a:srgbClr val="C2FAFE"/>
          </a:solidFill>
        </p:spPr>
        <p:txBody>
          <a:bodyPr wrap="square" rtlCol="0">
            <a:spAutoFit/>
          </a:bodyPr>
          <a:lstStyle/>
          <a:p>
            <a:pPr algn="ctr"/>
            <a:r>
              <a:rPr lang="en-US" sz="1800" b="1" i="1" dirty="0" smtClean="0"/>
              <a:t>Detrimental yielding</a:t>
            </a:r>
            <a:r>
              <a:rPr lang="en-US" sz="1800" dirty="0" smtClean="0"/>
              <a:t> is defined as yielding that adversely affects fit, form, function, or integrity of the structure.</a:t>
            </a:r>
            <a:endParaRPr lang="en-US" sz="1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bwMode="auto">
          <a:xfrm>
            <a:off x="210671" y="828489"/>
            <a:ext cx="8763000" cy="363538"/>
          </a:xfrm>
          <a:prstGeom prst="rect">
            <a:avLst/>
          </a:prstGeom>
          <a:noFill/>
          <a:ln w="12700">
            <a:noFill/>
            <a:miter lim="800000"/>
            <a:headEnd/>
            <a:tailEnd/>
          </a:ln>
        </p:spPr>
        <p:txBody>
          <a:bodyPr vert="horz" wrap="square" lIns="90487" tIns="44450" rIns="90487" bIns="44450" numCol="1" anchor="b" anchorCtr="0" compatLnSpc="1">
            <a:prstTxWarp prst="textNoShape">
              <a:avLst/>
            </a:prstTxWarp>
          </a:bodyPr>
          <a:lstStyle/>
          <a:p>
            <a:pPr marL="0" marR="0" lvl="0" indent="0" algn="ctr" defTabSz="914400" rtl="0" eaLnBrk="0" fontAlgn="base" latinLnBrk="0" hangingPunct="0">
              <a:lnSpc>
                <a:spcPct val="90000"/>
              </a:lnSpc>
              <a:spcBef>
                <a:spcPct val="0"/>
              </a:spcBef>
              <a:spcAft>
                <a:spcPct val="0"/>
              </a:spcAft>
              <a:buClrTx/>
              <a:buSzTx/>
              <a:buFontTx/>
              <a:buNone/>
              <a:tabLst/>
              <a:defRPr/>
            </a:pPr>
            <a:r>
              <a:rPr kumimoji="0" lang="en-US" sz="2400" b="1" i="0" u="none" strike="noStrike" kern="0" cap="none" spc="0" normalizeH="0" baseline="0" noProof="0" dirty="0" smtClean="0">
                <a:ln>
                  <a:noFill/>
                </a:ln>
                <a:solidFill>
                  <a:schemeClr val="tx2"/>
                </a:solidFill>
                <a:effectLst/>
                <a:uLnTx/>
                <a:uFillTx/>
                <a:latin typeface="+mj-lt"/>
                <a:ea typeface="+mj-ea"/>
                <a:cs typeface="+mj-cs"/>
              </a:rPr>
              <a:t>Key Differences Between NASA-STD-5020 and NSTS 08307</a:t>
            </a:r>
          </a:p>
        </p:txBody>
      </p:sp>
      <p:sp>
        <p:nvSpPr>
          <p:cNvPr id="6" name="TextBox 5"/>
          <p:cNvSpPr txBox="1"/>
          <p:nvPr/>
        </p:nvSpPr>
        <p:spPr>
          <a:xfrm>
            <a:off x="2973256" y="1397479"/>
            <a:ext cx="3246403" cy="400110"/>
          </a:xfrm>
          <a:prstGeom prst="rect">
            <a:avLst/>
          </a:prstGeom>
          <a:solidFill>
            <a:srgbClr val="FFCC99"/>
          </a:solidFill>
        </p:spPr>
        <p:txBody>
          <a:bodyPr wrap="none" rtlCol="0">
            <a:spAutoFit/>
          </a:bodyPr>
          <a:lstStyle/>
          <a:p>
            <a:pPr algn="ctr"/>
            <a:r>
              <a:rPr lang="en-US" sz="2000" b="1" dirty="0" smtClean="0"/>
              <a:t>Joint separation analysis</a:t>
            </a:r>
            <a:endParaRPr lang="en-US" sz="2000" b="1" dirty="0"/>
          </a:p>
        </p:txBody>
      </p:sp>
      <p:sp>
        <p:nvSpPr>
          <p:cNvPr id="7" name="TextBox 6"/>
          <p:cNvSpPr txBox="1"/>
          <p:nvPr/>
        </p:nvSpPr>
        <p:spPr>
          <a:xfrm>
            <a:off x="1595887" y="1900347"/>
            <a:ext cx="1505540" cy="369332"/>
          </a:xfrm>
          <a:prstGeom prst="rect">
            <a:avLst/>
          </a:prstGeom>
          <a:noFill/>
        </p:spPr>
        <p:txBody>
          <a:bodyPr wrap="none" rtlCol="0">
            <a:spAutoFit/>
          </a:bodyPr>
          <a:lstStyle/>
          <a:p>
            <a:r>
              <a:rPr lang="en-US" sz="1800" b="1" u="sng" dirty="0" smtClean="0"/>
              <a:t>NSTS 08307</a:t>
            </a:r>
            <a:endParaRPr lang="en-US" sz="1800" b="1" u="sng" dirty="0"/>
          </a:p>
        </p:txBody>
      </p:sp>
      <p:sp>
        <p:nvSpPr>
          <p:cNvPr id="8" name="TextBox 7"/>
          <p:cNvSpPr txBox="1"/>
          <p:nvPr/>
        </p:nvSpPr>
        <p:spPr>
          <a:xfrm>
            <a:off x="5578415" y="1897471"/>
            <a:ext cx="1967205" cy="369332"/>
          </a:xfrm>
          <a:prstGeom prst="rect">
            <a:avLst/>
          </a:prstGeom>
          <a:noFill/>
        </p:spPr>
        <p:txBody>
          <a:bodyPr wrap="none" rtlCol="0">
            <a:spAutoFit/>
          </a:bodyPr>
          <a:lstStyle/>
          <a:p>
            <a:r>
              <a:rPr lang="en-US" sz="1800" b="1" u="sng" dirty="0" smtClean="0"/>
              <a:t>NASA-STD-5020</a:t>
            </a:r>
            <a:endParaRPr lang="en-US" sz="1800" b="1" u="sng" dirty="0"/>
          </a:p>
        </p:txBody>
      </p:sp>
      <p:sp>
        <p:nvSpPr>
          <p:cNvPr id="9" name="TextBox 8"/>
          <p:cNvSpPr txBox="1"/>
          <p:nvPr/>
        </p:nvSpPr>
        <p:spPr>
          <a:xfrm>
            <a:off x="443753" y="3741327"/>
            <a:ext cx="8243047" cy="1200329"/>
          </a:xfrm>
          <a:prstGeom prst="rect">
            <a:avLst/>
          </a:prstGeom>
          <a:solidFill>
            <a:srgbClr val="CCFFCC"/>
          </a:solidFill>
          <a:ln w="28575">
            <a:solidFill>
              <a:schemeClr val="tx1"/>
            </a:solidFill>
          </a:ln>
        </p:spPr>
        <p:txBody>
          <a:bodyPr wrap="square" rtlCol="0">
            <a:spAutoFit/>
          </a:bodyPr>
          <a:lstStyle/>
          <a:p>
            <a:pPr algn="ctr"/>
            <a:r>
              <a:rPr lang="en-US" sz="1800" b="1" dirty="0" smtClean="0"/>
              <a:t>Justification: (1) simplification and (2) appropriate conservatism.  The NSTS 08307 linear approach is </a:t>
            </a:r>
            <a:r>
              <a:rPr lang="en-US" sz="1800" b="1" dirty="0" err="1" smtClean="0"/>
              <a:t>unconservative</a:t>
            </a:r>
            <a:r>
              <a:rPr lang="en-US" sz="1800" b="1" dirty="0" smtClean="0"/>
              <a:t> for separation when using traditional methods of calculating joint stiffness, which were derived to conservatively calculate the total tensile load in a preloaded bolt.</a:t>
            </a:r>
            <a:endParaRPr lang="en-US" sz="1800" b="1" dirty="0"/>
          </a:p>
        </p:txBody>
      </p:sp>
      <p:sp>
        <p:nvSpPr>
          <p:cNvPr id="10" name="Content Placeholder 2"/>
          <p:cNvSpPr>
            <a:spLocks noGrp="1"/>
          </p:cNvSpPr>
          <p:nvPr>
            <p:ph idx="1"/>
          </p:nvPr>
        </p:nvSpPr>
        <p:spPr>
          <a:xfrm>
            <a:off x="381001" y="2245403"/>
            <a:ext cx="4123764" cy="1414733"/>
          </a:xfrm>
        </p:spPr>
        <p:txBody>
          <a:bodyPr/>
          <a:lstStyle/>
          <a:p>
            <a:pPr marL="0" indent="0">
              <a:buNone/>
            </a:pPr>
            <a:r>
              <a:rPr lang="en-US" dirty="0" smtClean="0"/>
              <a:t>Requires calculation of a separation margin of safety based either on nonlinear methods or on linear theory using calculated bolt stiffness and joint stiffness (stiffness of clamped parts). </a:t>
            </a:r>
          </a:p>
        </p:txBody>
      </p:sp>
      <p:sp>
        <p:nvSpPr>
          <p:cNvPr id="11" name="Content Placeholder 2"/>
          <p:cNvSpPr txBox="1">
            <a:spLocks/>
          </p:cNvSpPr>
          <p:nvPr/>
        </p:nvSpPr>
        <p:spPr bwMode="auto">
          <a:xfrm>
            <a:off x="4632386" y="2242527"/>
            <a:ext cx="4120550" cy="1262333"/>
          </a:xfrm>
          <a:prstGeom prst="rect">
            <a:avLst/>
          </a:prstGeom>
          <a:noFill/>
          <a:ln w="12700">
            <a:noFill/>
            <a:miter lim="800000"/>
            <a:headEnd/>
            <a:tailEnd/>
          </a:ln>
        </p:spPr>
        <p:txBody>
          <a:bodyPr vert="horz" wrap="square" lIns="90487" tIns="44450" rIns="90487" bIns="44450" numCol="1" anchor="t" anchorCtr="0" compatLnSpc="1">
            <a:prstTxWarp prst="textNoShape">
              <a:avLst/>
            </a:prstTxWarp>
          </a:bodyPr>
          <a:lstStyle/>
          <a:p>
            <a:pPr lvl="0">
              <a:lnSpc>
                <a:spcPct val="90000"/>
              </a:lnSpc>
              <a:spcBef>
                <a:spcPct val="50000"/>
              </a:spcBef>
              <a:buSzPct val="50000"/>
            </a:pPr>
            <a:r>
              <a:rPr lang="en-US" sz="1800" kern="0" dirty="0" smtClean="0">
                <a:latin typeface="+mn-lt"/>
              </a:rPr>
              <a:t>Requires that the design separation load not exceed the minimum preload.</a:t>
            </a:r>
            <a:endParaRPr kumimoji="0" lang="en-US" sz="1800" b="0" i="0" u="none" strike="noStrike" kern="0" cap="none" spc="0" normalizeH="0" baseline="0" noProof="0" dirty="0" smtClean="0">
              <a:ln>
                <a:noFill/>
              </a:ln>
              <a:solidFill>
                <a:schemeClr val="tx1"/>
              </a:solidFill>
              <a:effectLst/>
              <a:uLnTx/>
              <a:uFillTx/>
              <a:latin typeface="+mn-lt"/>
              <a:ea typeface="+mn-ea"/>
              <a:cs typeface="+mn-cs"/>
            </a:endParaRPr>
          </a:p>
        </p:txBody>
      </p:sp>
      <p:sp>
        <p:nvSpPr>
          <p:cNvPr id="12" name="TextBox 11"/>
          <p:cNvSpPr txBox="1"/>
          <p:nvPr/>
        </p:nvSpPr>
        <p:spPr>
          <a:xfrm>
            <a:off x="927848" y="5284694"/>
            <a:ext cx="7382437" cy="1200329"/>
          </a:xfrm>
          <a:prstGeom prst="rect">
            <a:avLst/>
          </a:prstGeom>
          <a:solidFill>
            <a:srgbClr val="C2FAFE"/>
          </a:solidFill>
        </p:spPr>
        <p:txBody>
          <a:bodyPr wrap="square" rtlCol="0">
            <a:spAutoFit/>
          </a:bodyPr>
          <a:lstStyle/>
          <a:p>
            <a:pPr algn="ctr"/>
            <a:r>
              <a:rPr lang="en-US" sz="1800" b="1" i="1" dirty="0" smtClean="0"/>
              <a:t>Separation </a:t>
            </a:r>
            <a:r>
              <a:rPr lang="en-US" sz="1800" dirty="0" smtClean="0"/>
              <a:t>(a.k.a. </a:t>
            </a:r>
            <a:r>
              <a:rPr lang="en-US" sz="1800" b="1" i="1" dirty="0" smtClean="0"/>
              <a:t>gapping</a:t>
            </a:r>
            <a:r>
              <a:rPr lang="en-US" sz="1800" dirty="0" smtClean="0"/>
              <a:t>) is defined as the state of no compressive load between mating parts local to the fastener.  For a joint designed to maintain a seal, it is further defined as any condition that enables a liquid or gas to penetrate the seal at an unacceptable rate. </a:t>
            </a:r>
            <a:endParaRPr lang="en-US" sz="1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lstStyle/>
          <a:p>
            <a:r>
              <a:rPr lang="en-US" dirty="0" smtClean="0"/>
              <a:t>Key Differences Between NASA-STD-5020 and NSTS 08307</a:t>
            </a:r>
          </a:p>
        </p:txBody>
      </p:sp>
      <p:grpSp>
        <p:nvGrpSpPr>
          <p:cNvPr id="2" name="Group 2"/>
          <p:cNvGrpSpPr>
            <a:grpSpLocks/>
          </p:cNvGrpSpPr>
          <p:nvPr/>
        </p:nvGrpSpPr>
        <p:grpSpPr bwMode="auto">
          <a:xfrm>
            <a:off x="2726846" y="1640652"/>
            <a:ext cx="4059238" cy="3689350"/>
            <a:chOff x="192" y="702"/>
            <a:chExt cx="3819" cy="3474"/>
          </a:xfrm>
        </p:grpSpPr>
        <p:sp>
          <p:nvSpPr>
            <p:cNvPr id="45086" name="Line 3"/>
            <p:cNvSpPr>
              <a:spLocks noChangeShapeType="1"/>
            </p:cNvSpPr>
            <p:nvPr/>
          </p:nvSpPr>
          <p:spPr bwMode="auto">
            <a:xfrm>
              <a:off x="192" y="702"/>
              <a:ext cx="0" cy="3474"/>
            </a:xfrm>
            <a:prstGeom prst="line">
              <a:avLst/>
            </a:prstGeom>
            <a:noFill/>
            <a:ln w="19050">
              <a:solidFill>
                <a:schemeClr val="folHlink"/>
              </a:solidFill>
              <a:round/>
              <a:headEnd/>
              <a:tailEnd/>
            </a:ln>
          </p:spPr>
          <p:txBody>
            <a:bodyPr/>
            <a:lstStyle/>
            <a:p>
              <a:endParaRPr lang="en-US" dirty="0"/>
            </a:p>
          </p:txBody>
        </p:sp>
        <p:sp>
          <p:nvSpPr>
            <p:cNvPr id="45087" name="Line 4"/>
            <p:cNvSpPr>
              <a:spLocks noChangeShapeType="1"/>
            </p:cNvSpPr>
            <p:nvPr/>
          </p:nvSpPr>
          <p:spPr bwMode="auto">
            <a:xfrm>
              <a:off x="261" y="702"/>
              <a:ext cx="0" cy="3474"/>
            </a:xfrm>
            <a:prstGeom prst="line">
              <a:avLst/>
            </a:prstGeom>
            <a:noFill/>
            <a:ln w="3175">
              <a:solidFill>
                <a:schemeClr val="folHlink"/>
              </a:solidFill>
              <a:round/>
              <a:headEnd/>
              <a:tailEnd/>
            </a:ln>
          </p:spPr>
          <p:txBody>
            <a:bodyPr/>
            <a:lstStyle/>
            <a:p>
              <a:endParaRPr lang="en-US" dirty="0"/>
            </a:p>
          </p:txBody>
        </p:sp>
        <p:sp>
          <p:nvSpPr>
            <p:cNvPr id="45088" name="Line 5"/>
            <p:cNvSpPr>
              <a:spLocks noChangeShapeType="1"/>
            </p:cNvSpPr>
            <p:nvPr/>
          </p:nvSpPr>
          <p:spPr bwMode="auto">
            <a:xfrm>
              <a:off x="331" y="702"/>
              <a:ext cx="0" cy="3474"/>
            </a:xfrm>
            <a:prstGeom prst="line">
              <a:avLst/>
            </a:prstGeom>
            <a:noFill/>
            <a:ln w="3175">
              <a:solidFill>
                <a:schemeClr val="folHlink"/>
              </a:solidFill>
              <a:round/>
              <a:headEnd/>
              <a:tailEnd/>
            </a:ln>
          </p:spPr>
          <p:txBody>
            <a:bodyPr/>
            <a:lstStyle/>
            <a:p>
              <a:endParaRPr lang="en-US" dirty="0"/>
            </a:p>
          </p:txBody>
        </p:sp>
        <p:sp>
          <p:nvSpPr>
            <p:cNvPr id="45089" name="Line 6"/>
            <p:cNvSpPr>
              <a:spLocks noChangeShapeType="1"/>
            </p:cNvSpPr>
            <p:nvPr/>
          </p:nvSpPr>
          <p:spPr bwMode="auto">
            <a:xfrm>
              <a:off x="400" y="702"/>
              <a:ext cx="0" cy="3474"/>
            </a:xfrm>
            <a:prstGeom prst="line">
              <a:avLst/>
            </a:prstGeom>
            <a:noFill/>
            <a:ln w="3175">
              <a:solidFill>
                <a:schemeClr val="folHlink"/>
              </a:solidFill>
              <a:round/>
              <a:headEnd/>
              <a:tailEnd/>
            </a:ln>
          </p:spPr>
          <p:txBody>
            <a:bodyPr/>
            <a:lstStyle/>
            <a:p>
              <a:endParaRPr lang="en-US" dirty="0"/>
            </a:p>
          </p:txBody>
        </p:sp>
        <p:sp>
          <p:nvSpPr>
            <p:cNvPr id="45090" name="Line 7"/>
            <p:cNvSpPr>
              <a:spLocks noChangeShapeType="1"/>
            </p:cNvSpPr>
            <p:nvPr/>
          </p:nvSpPr>
          <p:spPr bwMode="auto">
            <a:xfrm>
              <a:off x="470" y="702"/>
              <a:ext cx="0" cy="3474"/>
            </a:xfrm>
            <a:prstGeom prst="line">
              <a:avLst/>
            </a:prstGeom>
            <a:noFill/>
            <a:ln w="3175">
              <a:solidFill>
                <a:schemeClr val="folHlink"/>
              </a:solidFill>
              <a:round/>
              <a:headEnd/>
              <a:tailEnd/>
            </a:ln>
          </p:spPr>
          <p:txBody>
            <a:bodyPr/>
            <a:lstStyle/>
            <a:p>
              <a:endParaRPr lang="en-US" dirty="0"/>
            </a:p>
          </p:txBody>
        </p:sp>
        <p:sp>
          <p:nvSpPr>
            <p:cNvPr id="45091" name="Line 8"/>
            <p:cNvSpPr>
              <a:spLocks noChangeShapeType="1"/>
            </p:cNvSpPr>
            <p:nvPr/>
          </p:nvSpPr>
          <p:spPr bwMode="auto">
            <a:xfrm>
              <a:off x="539" y="702"/>
              <a:ext cx="0" cy="3474"/>
            </a:xfrm>
            <a:prstGeom prst="line">
              <a:avLst/>
            </a:prstGeom>
            <a:noFill/>
            <a:ln w="12700">
              <a:solidFill>
                <a:schemeClr val="folHlink"/>
              </a:solidFill>
              <a:round/>
              <a:headEnd/>
              <a:tailEnd/>
            </a:ln>
          </p:spPr>
          <p:txBody>
            <a:bodyPr/>
            <a:lstStyle/>
            <a:p>
              <a:endParaRPr lang="en-US" dirty="0"/>
            </a:p>
          </p:txBody>
        </p:sp>
        <p:sp>
          <p:nvSpPr>
            <p:cNvPr id="45092" name="Line 9"/>
            <p:cNvSpPr>
              <a:spLocks noChangeShapeType="1"/>
            </p:cNvSpPr>
            <p:nvPr/>
          </p:nvSpPr>
          <p:spPr bwMode="auto">
            <a:xfrm>
              <a:off x="609" y="702"/>
              <a:ext cx="0" cy="3474"/>
            </a:xfrm>
            <a:prstGeom prst="line">
              <a:avLst/>
            </a:prstGeom>
            <a:noFill/>
            <a:ln w="3175">
              <a:solidFill>
                <a:schemeClr val="folHlink"/>
              </a:solidFill>
              <a:round/>
              <a:headEnd/>
              <a:tailEnd/>
            </a:ln>
          </p:spPr>
          <p:txBody>
            <a:bodyPr/>
            <a:lstStyle/>
            <a:p>
              <a:endParaRPr lang="en-US" dirty="0"/>
            </a:p>
          </p:txBody>
        </p:sp>
        <p:sp>
          <p:nvSpPr>
            <p:cNvPr id="45093" name="Line 10"/>
            <p:cNvSpPr>
              <a:spLocks noChangeShapeType="1"/>
            </p:cNvSpPr>
            <p:nvPr/>
          </p:nvSpPr>
          <p:spPr bwMode="auto">
            <a:xfrm>
              <a:off x="678" y="702"/>
              <a:ext cx="0" cy="3474"/>
            </a:xfrm>
            <a:prstGeom prst="line">
              <a:avLst/>
            </a:prstGeom>
            <a:noFill/>
            <a:ln w="3175">
              <a:solidFill>
                <a:schemeClr val="folHlink"/>
              </a:solidFill>
              <a:round/>
              <a:headEnd/>
              <a:tailEnd/>
            </a:ln>
          </p:spPr>
          <p:txBody>
            <a:bodyPr/>
            <a:lstStyle/>
            <a:p>
              <a:endParaRPr lang="en-US" dirty="0"/>
            </a:p>
          </p:txBody>
        </p:sp>
        <p:sp>
          <p:nvSpPr>
            <p:cNvPr id="45094" name="Line 11"/>
            <p:cNvSpPr>
              <a:spLocks noChangeShapeType="1"/>
            </p:cNvSpPr>
            <p:nvPr/>
          </p:nvSpPr>
          <p:spPr bwMode="auto">
            <a:xfrm>
              <a:off x="747" y="702"/>
              <a:ext cx="0" cy="3474"/>
            </a:xfrm>
            <a:prstGeom prst="line">
              <a:avLst/>
            </a:prstGeom>
            <a:noFill/>
            <a:ln w="3175">
              <a:solidFill>
                <a:schemeClr val="folHlink"/>
              </a:solidFill>
              <a:round/>
              <a:headEnd/>
              <a:tailEnd/>
            </a:ln>
          </p:spPr>
          <p:txBody>
            <a:bodyPr/>
            <a:lstStyle/>
            <a:p>
              <a:endParaRPr lang="en-US" dirty="0"/>
            </a:p>
          </p:txBody>
        </p:sp>
        <p:sp>
          <p:nvSpPr>
            <p:cNvPr id="45095" name="Line 12"/>
            <p:cNvSpPr>
              <a:spLocks noChangeShapeType="1"/>
            </p:cNvSpPr>
            <p:nvPr/>
          </p:nvSpPr>
          <p:spPr bwMode="auto">
            <a:xfrm>
              <a:off x="817" y="702"/>
              <a:ext cx="0" cy="3474"/>
            </a:xfrm>
            <a:prstGeom prst="line">
              <a:avLst/>
            </a:prstGeom>
            <a:noFill/>
            <a:ln w="3175">
              <a:solidFill>
                <a:schemeClr val="folHlink"/>
              </a:solidFill>
              <a:round/>
              <a:headEnd/>
              <a:tailEnd/>
            </a:ln>
          </p:spPr>
          <p:txBody>
            <a:bodyPr/>
            <a:lstStyle/>
            <a:p>
              <a:endParaRPr lang="en-US" dirty="0"/>
            </a:p>
          </p:txBody>
        </p:sp>
        <p:sp>
          <p:nvSpPr>
            <p:cNvPr id="45096" name="Line 13"/>
            <p:cNvSpPr>
              <a:spLocks noChangeShapeType="1"/>
            </p:cNvSpPr>
            <p:nvPr/>
          </p:nvSpPr>
          <p:spPr bwMode="auto">
            <a:xfrm>
              <a:off x="886" y="702"/>
              <a:ext cx="0" cy="3474"/>
            </a:xfrm>
            <a:prstGeom prst="line">
              <a:avLst/>
            </a:prstGeom>
            <a:noFill/>
            <a:ln w="19050">
              <a:solidFill>
                <a:schemeClr val="folHlink"/>
              </a:solidFill>
              <a:round/>
              <a:headEnd/>
              <a:tailEnd/>
            </a:ln>
          </p:spPr>
          <p:txBody>
            <a:bodyPr/>
            <a:lstStyle/>
            <a:p>
              <a:endParaRPr lang="en-US" dirty="0"/>
            </a:p>
          </p:txBody>
        </p:sp>
        <p:sp>
          <p:nvSpPr>
            <p:cNvPr id="45097" name="Line 14"/>
            <p:cNvSpPr>
              <a:spLocks noChangeShapeType="1"/>
            </p:cNvSpPr>
            <p:nvPr/>
          </p:nvSpPr>
          <p:spPr bwMode="auto">
            <a:xfrm>
              <a:off x="956" y="702"/>
              <a:ext cx="0" cy="3474"/>
            </a:xfrm>
            <a:prstGeom prst="line">
              <a:avLst/>
            </a:prstGeom>
            <a:noFill/>
            <a:ln w="3175">
              <a:solidFill>
                <a:schemeClr val="folHlink"/>
              </a:solidFill>
              <a:round/>
              <a:headEnd/>
              <a:tailEnd/>
            </a:ln>
          </p:spPr>
          <p:txBody>
            <a:bodyPr/>
            <a:lstStyle/>
            <a:p>
              <a:endParaRPr lang="en-US" dirty="0"/>
            </a:p>
          </p:txBody>
        </p:sp>
        <p:sp>
          <p:nvSpPr>
            <p:cNvPr id="45098" name="Line 15"/>
            <p:cNvSpPr>
              <a:spLocks noChangeShapeType="1"/>
            </p:cNvSpPr>
            <p:nvPr/>
          </p:nvSpPr>
          <p:spPr bwMode="auto">
            <a:xfrm>
              <a:off x="1025" y="702"/>
              <a:ext cx="0" cy="3474"/>
            </a:xfrm>
            <a:prstGeom prst="line">
              <a:avLst/>
            </a:prstGeom>
            <a:noFill/>
            <a:ln w="3175">
              <a:solidFill>
                <a:schemeClr val="folHlink"/>
              </a:solidFill>
              <a:round/>
              <a:headEnd/>
              <a:tailEnd/>
            </a:ln>
          </p:spPr>
          <p:txBody>
            <a:bodyPr/>
            <a:lstStyle/>
            <a:p>
              <a:endParaRPr lang="en-US" dirty="0"/>
            </a:p>
          </p:txBody>
        </p:sp>
        <p:sp>
          <p:nvSpPr>
            <p:cNvPr id="45099" name="Line 16"/>
            <p:cNvSpPr>
              <a:spLocks noChangeShapeType="1"/>
            </p:cNvSpPr>
            <p:nvPr/>
          </p:nvSpPr>
          <p:spPr bwMode="auto">
            <a:xfrm>
              <a:off x="1095" y="702"/>
              <a:ext cx="0" cy="3474"/>
            </a:xfrm>
            <a:prstGeom prst="line">
              <a:avLst/>
            </a:prstGeom>
            <a:noFill/>
            <a:ln w="3175">
              <a:solidFill>
                <a:schemeClr val="folHlink"/>
              </a:solidFill>
              <a:round/>
              <a:headEnd/>
              <a:tailEnd/>
            </a:ln>
          </p:spPr>
          <p:txBody>
            <a:bodyPr/>
            <a:lstStyle/>
            <a:p>
              <a:endParaRPr lang="en-US" dirty="0"/>
            </a:p>
          </p:txBody>
        </p:sp>
        <p:sp>
          <p:nvSpPr>
            <p:cNvPr id="45100" name="Line 17"/>
            <p:cNvSpPr>
              <a:spLocks noChangeShapeType="1"/>
            </p:cNvSpPr>
            <p:nvPr/>
          </p:nvSpPr>
          <p:spPr bwMode="auto">
            <a:xfrm>
              <a:off x="1164" y="702"/>
              <a:ext cx="0" cy="3474"/>
            </a:xfrm>
            <a:prstGeom prst="line">
              <a:avLst/>
            </a:prstGeom>
            <a:noFill/>
            <a:ln w="3175">
              <a:solidFill>
                <a:schemeClr val="folHlink"/>
              </a:solidFill>
              <a:round/>
              <a:headEnd/>
              <a:tailEnd/>
            </a:ln>
          </p:spPr>
          <p:txBody>
            <a:bodyPr/>
            <a:lstStyle/>
            <a:p>
              <a:endParaRPr lang="en-US" dirty="0"/>
            </a:p>
          </p:txBody>
        </p:sp>
        <p:sp>
          <p:nvSpPr>
            <p:cNvPr id="45101" name="Line 18"/>
            <p:cNvSpPr>
              <a:spLocks noChangeShapeType="1"/>
            </p:cNvSpPr>
            <p:nvPr/>
          </p:nvSpPr>
          <p:spPr bwMode="auto">
            <a:xfrm>
              <a:off x="1233" y="702"/>
              <a:ext cx="0" cy="3474"/>
            </a:xfrm>
            <a:prstGeom prst="line">
              <a:avLst/>
            </a:prstGeom>
            <a:noFill/>
            <a:ln w="12700">
              <a:solidFill>
                <a:schemeClr val="folHlink"/>
              </a:solidFill>
              <a:round/>
              <a:headEnd/>
              <a:tailEnd/>
            </a:ln>
          </p:spPr>
          <p:txBody>
            <a:bodyPr/>
            <a:lstStyle/>
            <a:p>
              <a:endParaRPr lang="en-US" dirty="0"/>
            </a:p>
          </p:txBody>
        </p:sp>
        <p:sp>
          <p:nvSpPr>
            <p:cNvPr id="45102" name="Line 19"/>
            <p:cNvSpPr>
              <a:spLocks noChangeShapeType="1"/>
            </p:cNvSpPr>
            <p:nvPr/>
          </p:nvSpPr>
          <p:spPr bwMode="auto">
            <a:xfrm>
              <a:off x="1303" y="702"/>
              <a:ext cx="0" cy="3474"/>
            </a:xfrm>
            <a:prstGeom prst="line">
              <a:avLst/>
            </a:prstGeom>
            <a:noFill/>
            <a:ln w="3175">
              <a:solidFill>
                <a:schemeClr val="folHlink"/>
              </a:solidFill>
              <a:round/>
              <a:headEnd/>
              <a:tailEnd/>
            </a:ln>
          </p:spPr>
          <p:txBody>
            <a:bodyPr/>
            <a:lstStyle/>
            <a:p>
              <a:endParaRPr lang="en-US" dirty="0"/>
            </a:p>
          </p:txBody>
        </p:sp>
        <p:sp>
          <p:nvSpPr>
            <p:cNvPr id="45103" name="Line 20"/>
            <p:cNvSpPr>
              <a:spLocks noChangeShapeType="1"/>
            </p:cNvSpPr>
            <p:nvPr/>
          </p:nvSpPr>
          <p:spPr bwMode="auto">
            <a:xfrm>
              <a:off x="1372" y="702"/>
              <a:ext cx="0" cy="3474"/>
            </a:xfrm>
            <a:prstGeom prst="line">
              <a:avLst/>
            </a:prstGeom>
            <a:noFill/>
            <a:ln w="3175">
              <a:solidFill>
                <a:schemeClr val="folHlink"/>
              </a:solidFill>
              <a:round/>
              <a:headEnd/>
              <a:tailEnd/>
            </a:ln>
          </p:spPr>
          <p:txBody>
            <a:bodyPr/>
            <a:lstStyle/>
            <a:p>
              <a:endParaRPr lang="en-US" dirty="0"/>
            </a:p>
          </p:txBody>
        </p:sp>
        <p:sp>
          <p:nvSpPr>
            <p:cNvPr id="45104" name="Line 21"/>
            <p:cNvSpPr>
              <a:spLocks noChangeShapeType="1"/>
            </p:cNvSpPr>
            <p:nvPr/>
          </p:nvSpPr>
          <p:spPr bwMode="auto">
            <a:xfrm>
              <a:off x="1442" y="702"/>
              <a:ext cx="0" cy="3474"/>
            </a:xfrm>
            <a:prstGeom prst="line">
              <a:avLst/>
            </a:prstGeom>
            <a:noFill/>
            <a:ln w="3175">
              <a:solidFill>
                <a:schemeClr val="folHlink"/>
              </a:solidFill>
              <a:round/>
              <a:headEnd/>
              <a:tailEnd/>
            </a:ln>
          </p:spPr>
          <p:txBody>
            <a:bodyPr/>
            <a:lstStyle/>
            <a:p>
              <a:endParaRPr lang="en-US" dirty="0"/>
            </a:p>
          </p:txBody>
        </p:sp>
        <p:sp>
          <p:nvSpPr>
            <p:cNvPr id="45105" name="Line 22"/>
            <p:cNvSpPr>
              <a:spLocks noChangeShapeType="1"/>
            </p:cNvSpPr>
            <p:nvPr/>
          </p:nvSpPr>
          <p:spPr bwMode="auto">
            <a:xfrm>
              <a:off x="1511" y="702"/>
              <a:ext cx="0" cy="3474"/>
            </a:xfrm>
            <a:prstGeom prst="line">
              <a:avLst/>
            </a:prstGeom>
            <a:noFill/>
            <a:ln w="3175">
              <a:solidFill>
                <a:schemeClr val="folHlink"/>
              </a:solidFill>
              <a:round/>
              <a:headEnd/>
              <a:tailEnd/>
            </a:ln>
          </p:spPr>
          <p:txBody>
            <a:bodyPr/>
            <a:lstStyle/>
            <a:p>
              <a:endParaRPr lang="en-US" dirty="0"/>
            </a:p>
          </p:txBody>
        </p:sp>
        <p:sp>
          <p:nvSpPr>
            <p:cNvPr id="45106" name="Line 23"/>
            <p:cNvSpPr>
              <a:spLocks noChangeShapeType="1"/>
            </p:cNvSpPr>
            <p:nvPr/>
          </p:nvSpPr>
          <p:spPr bwMode="auto">
            <a:xfrm>
              <a:off x="1581" y="702"/>
              <a:ext cx="0" cy="3474"/>
            </a:xfrm>
            <a:prstGeom prst="line">
              <a:avLst/>
            </a:prstGeom>
            <a:noFill/>
            <a:ln w="19050">
              <a:solidFill>
                <a:schemeClr val="folHlink"/>
              </a:solidFill>
              <a:round/>
              <a:headEnd/>
              <a:tailEnd/>
            </a:ln>
          </p:spPr>
          <p:txBody>
            <a:bodyPr/>
            <a:lstStyle/>
            <a:p>
              <a:endParaRPr lang="en-US" dirty="0"/>
            </a:p>
          </p:txBody>
        </p:sp>
        <p:sp>
          <p:nvSpPr>
            <p:cNvPr id="45107" name="Line 24"/>
            <p:cNvSpPr>
              <a:spLocks noChangeShapeType="1"/>
            </p:cNvSpPr>
            <p:nvPr/>
          </p:nvSpPr>
          <p:spPr bwMode="auto">
            <a:xfrm>
              <a:off x="1650" y="702"/>
              <a:ext cx="0" cy="3474"/>
            </a:xfrm>
            <a:prstGeom prst="line">
              <a:avLst/>
            </a:prstGeom>
            <a:noFill/>
            <a:ln w="3175">
              <a:solidFill>
                <a:schemeClr val="folHlink"/>
              </a:solidFill>
              <a:round/>
              <a:headEnd/>
              <a:tailEnd/>
            </a:ln>
          </p:spPr>
          <p:txBody>
            <a:bodyPr/>
            <a:lstStyle/>
            <a:p>
              <a:endParaRPr lang="en-US" dirty="0"/>
            </a:p>
          </p:txBody>
        </p:sp>
        <p:sp>
          <p:nvSpPr>
            <p:cNvPr id="45108" name="Line 25"/>
            <p:cNvSpPr>
              <a:spLocks noChangeShapeType="1"/>
            </p:cNvSpPr>
            <p:nvPr/>
          </p:nvSpPr>
          <p:spPr bwMode="auto">
            <a:xfrm>
              <a:off x="1719" y="702"/>
              <a:ext cx="0" cy="3474"/>
            </a:xfrm>
            <a:prstGeom prst="line">
              <a:avLst/>
            </a:prstGeom>
            <a:noFill/>
            <a:ln w="3175">
              <a:solidFill>
                <a:schemeClr val="folHlink"/>
              </a:solidFill>
              <a:round/>
              <a:headEnd/>
              <a:tailEnd/>
            </a:ln>
          </p:spPr>
          <p:txBody>
            <a:bodyPr/>
            <a:lstStyle/>
            <a:p>
              <a:endParaRPr lang="en-US" dirty="0"/>
            </a:p>
          </p:txBody>
        </p:sp>
        <p:sp>
          <p:nvSpPr>
            <p:cNvPr id="45109" name="Line 26"/>
            <p:cNvSpPr>
              <a:spLocks noChangeShapeType="1"/>
            </p:cNvSpPr>
            <p:nvPr/>
          </p:nvSpPr>
          <p:spPr bwMode="auto">
            <a:xfrm>
              <a:off x="1789" y="702"/>
              <a:ext cx="0" cy="3474"/>
            </a:xfrm>
            <a:prstGeom prst="line">
              <a:avLst/>
            </a:prstGeom>
            <a:noFill/>
            <a:ln w="3175">
              <a:solidFill>
                <a:schemeClr val="folHlink"/>
              </a:solidFill>
              <a:round/>
              <a:headEnd/>
              <a:tailEnd/>
            </a:ln>
          </p:spPr>
          <p:txBody>
            <a:bodyPr/>
            <a:lstStyle/>
            <a:p>
              <a:endParaRPr lang="en-US" dirty="0"/>
            </a:p>
          </p:txBody>
        </p:sp>
        <p:sp>
          <p:nvSpPr>
            <p:cNvPr id="45110" name="Line 27"/>
            <p:cNvSpPr>
              <a:spLocks noChangeShapeType="1"/>
            </p:cNvSpPr>
            <p:nvPr/>
          </p:nvSpPr>
          <p:spPr bwMode="auto">
            <a:xfrm>
              <a:off x="1858" y="702"/>
              <a:ext cx="0" cy="3474"/>
            </a:xfrm>
            <a:prstGeom prst="line">
              <a:avLst/>
            </a:prstGeom>
            <a:noFill/>
            <a:ln w="3175">
              <a:solidFill>
                <a:schemeClr val="folHlink"/>
              </a:solidFill>
              <a:round/>
              <a:headEnd/>
              <a:tailEnd/>
            </a:ln>
          </p:spPr>
          <p:txBody>
            <a:bodyPr/>
            <a:lstStyle/>
            <a:p>
              <a:endParaRPr lang="en-US" dirty="0"/>
            </a:p>
          </p:txBody>
        </p:sp>
        <p:sp>
          <p:nvSpPr>
            <p:cNvPr id="45111" name="Line 28"/>
            <p:cNvSpPr>
              <a:spLocks noChangeShapeType="1"/>
            </p:cNvSpPr>
            <p:nvPr/>
          </p:nvSpPr>
          <p:spPr bwMode="auto">
            <a:xfrm>
              <a:off x="1928" y="702"/>
              <a:ext cx="0" cy="3474"/>
            </a:xfrm>
            <a:prstGeom prst="line">
              <a:avLst/>
            </a:prstGeom>
            <a:noFill/>
            <a:ln w="12700">
              <a:solidFill>
                <a:schemeClr val="folHlink"/>
              </a:solidFill>
              <a:round/>
              <a:headEnd/>
              <a:tailEnd/>
            </a:ln>
          </p:spPr>
          <p:txBody>
            <a:bodyPr/>
            <a:lstStyle/>
            <a:p>
              <a:endParaRPr lang="en-US" dirty="0"/>
            </a:p>
          </p:txBody>
        </p:sp>
        <p:sp>
          <p:nvSpPr>
            <p:cNvPr id="45112" name="Line 29"/>
            <p:cNvSpPr>
              <a:spLocks noChangeShapeType="1"/>
            </p:cNvSpPr>
            <p:nvPr/>
          </p:nvSpPr>
          <p:spPr bwMode="auto">
            <a:xfrm>
              <a:off x="1997" y="702"/>
              <a:ext cx="0" cy="3474"/>
            </a:xfrm>
            <a:prstGeom prst="line">
              <a:avLst/>
            </a:prstGeom>
            <a:noFill/>
            <a:ln w="3175">
              <a:solidFill>
                <a:schemeClr val="folHlink"/>
              </a:solidFill>
              <a:round/>
              <a:headEnd/>
              <a:tailEnd/>
            </a:ln>
          </p:spPr>
          <p:txBody>
            <a:bodyPr/>
            <a:lstStyle/>
            <a:p>
              <a:endParaRPr lang="en-US" dirty="0"/>
            </a:p>
          </p:txBody>
        </p:sp>
        <p:sp>
          <p:nvSpPr>
            <p:cNvPr id="45113" name="Line 30"/>
            <p:cNvSpPr>
              <a:spLocks noChangeShapeType="1"/>
            </p:cNvSpPr>
            <p:nvPr/>
          </p:nvSpPr>
          <p:spPr bwMode="auto">
            <a:xfrm>
              <a:off x="2067" y="702"/>
              <a:ext cx="0" cy="3474"/>
            </a:xfrm>
            <a:prstGeom prst="line">
              <a:avLst/>
            </a:prstGeom>
            <a:noFill/>
            <a:ln w="3175">
              <a:solidFill>
                <a:schemeClr val="folHlink"/>
              </a:solidFill>
              <a:round/>
              <a:headEnd/>
              <a:tailEnd/>
            </a:ln>
          </p:spPr>
          <p:txBody>
            <a:bodyPr/>
            <a:lstStyle/>
            <a:p>
              <a:endParaRPr lang="en-US" dirty="0"/>
            </a:p>
          </p:txBody>
        </p:sp>
        <p:sp>
          <p:nvSpPr>
            <p:cNvPr id="45114" name="Line 31"/>
            <p:cNvSpPr>
              <a:spLocks noChangeShapeType="1"/>
            </p:cNvSpPr>
            <p:nvPr/>
          </p:nvSpPr>
          <p:spPr bwMode="auto">
            <a:xfrm>
              <a:off x="2136" y="702"/>
              <a:ext cx="0" cy="3474"/>
            </a:xfrm>
            <a:prstGeom prst="line">
              <a:avLst/>
            </a:prstGeom>
            <a:noFill/>
            <a:ln w="3175">
              <a:solidFill>
                <a:schemeClr val="folHlink"/>
              </a:solidFill>
              <a:round/>
              <a:headEnd/>
              <a:tailEnd/>
            </a:ln>
          </p:spPr>
          <p:txBody>
            <a:bodyPr/>
            <a:lstStyle/>
            <a:p>
              <a:endParaRPr lang="en-US" dirty="0"/>
            </a:p>
          </p:txBody>
        </p:sp>
        <p:sp>
          <p:nvSpPr>
            <p:cNvPr id="45115" name="Line 32"/>
            <p:cNvSpPr>
              <a:spLocks noChangeShapeType="1"/>
            </p:cNvSpPr>
            <p:nvPr/>
          </p:nvSpPr>
          <p:spPr bwMode="auto">
            <a:xfrm>
              <a:off x="2205" y="702"/>
              <a:ext cx="0" cy="3474"/>
            </a:xfrm>
            <a:prstGeom prst="line">
              <a:avLst/>
            </a:prstGeom>
            <a:noFill/>
            <a:ln w="3175">
              <a:solidFill>
                <a:schemeClr val="folHlink"/>
              </a:solidFill>
              <a:round/>
              <a:headEnd/>
              <a:tailEnd/>
            </a:ln>
          </p:spPr>
          <p:txBody>
            <a:bodyPr/>
            <a:lstStyle/>
            <a:p>
              <a:endParaRPr lang="en-US" dirty="0"/>
            </a:p>
          </p:txBody>
        </p:sp>
        <p:sp>
          <p:nvSpPr>
            <p:cNvPr id="45116" name="Line 33"/>
            <p:cNvSpPr>
              <a:spLocks noChangeShapeType="1"/>
            </p:cNvSpPr>
            <p:nvPr/>
          </p:nvSpPr>
          <p:spPr bwMode="auto">
            <a:xfrm>
              <a:off x="2275" y="702"/>
              <a:ext cx="0" cy="3474"/>
            </a:xfrm>
            <a:prstGeom prst="line">
              <a:avLst/>
            </a:prstGeom>
            <a:noFill/>
            <a:ln w="19050">
              <a:solidFill>
                <a:schemeClr val="folHlink"/>
              </a:solidFill>
              <a:round/>
              <a:headEnd/>
              <a:tailEnd/>
            </a:ln>
          </p:spPr>
          <p:txBody>
            <a:bodyPr/>
            <a:lstStyle/>
            <a:p>
              <a:endParaRPr lang="en-US" dirty="0"/>
            </a:p>
          </p:txBody>
        </p:sp>
        <p:sp>
          <p:nvSpPr>
            <p:cNvPr id="45117" name="Line 34"/>
            <p:cNvSpPr>
              <a:spLocks noChangeShapeType="1"/>
            </p:cNvSpPr>
            <p:nvPr/>
          </p:nvSpPr>
          <p:spPr bwMode="auto">
            <a:xfrm>
              <a:off x="2344" y="702"/>
              <a:ext cx="0" cy="3474"/>
            </a:xfrm>
            <a:prstGeom prst="line">
              <a:avLst/>
            </a:prstGeom>
            <a:noFill/>
            <a:ln w="3175">
              <a:solidFill>
                <a:schemeClr val="folHlink"/>
              </a:solidFill>
              <a:round/>
              <a:headEnd/>
              <a:tailEnd/>
            </a:ln>
          </p:spPr>
          <p:txBody>
            <a:bodyPr/>
            <a:lstStyle/>
            <a:p>
              <a:endParaRPr lang="en-US" dirty="0"/>
            </a:p>
          </p:txBody>
        </p:sp>
        <p:sp>
          <p:nvSpPr>
            <p:cNvPr id="45118" name="Line 35"/>
            <p:cNvSpPr>
              <a:spLocks noChangeShapeType="1"/>
            </p:cNvSpPr>
            <p:nvPr/>
          </p:nvSpPr>
          <p:spPr bwMode="auto">
            <a:xfrm>
              <a:off x="2414" y="702"/>
              <a:ext cx="0" cy="3474"/>
            </a:xfrm>
            <a:prstGeom prst="line">
              <a:avLst/>
            </a:prstGeom>
            <a:noFill/>
            <a:ln w="3175">
              <a:solidFill>
                <a:schemeClr val="folHlink"/>
              </a:solidFill>
              <a:round/>
              <a:headEnd/>
              <a:tailEnd/>
            </a:ln>
          </p:spPr>
          <p:txBody>
            <a:bodyPr/>
            <a:lstStyle/>
            <a:p>
              <a:endParaRPr lang="en-US" dirty="0"/>
            </a:p>
          </p:txBody>
        </p:sp>
        <p:sp>
          <p:nvSpPr>
            <p:cNvPr id="45119" name="Line 36"/>
            <p:cNvSpPr>
              <a:spLocks noChangeShapeType="1"/>
            </p:cNvSpPr>
            <p:nvPr/>
          </p:nvSpPr>
          <p:spPr bwMode="auto">
            <a:xfrm>
              <a:off x="2483" y="702"/>
              <a:ext cx="0" cy="3474"/>
            </a:xfrm>
            <a:prstGeom prst="line">
              <a:avLst/>
            </a:prstGeom>
            <a:noFill/>
            <a:ln w="3175">
              <a:solidFill>
                <a:schemeClr val="folHlink"/>
              </a:solidFill>
              <a:round/>
              <a:headEnd/>
              <a:tailEnd/>
            </a:ln>
          </p:spPr>
          <p:txBody>
            <a:bodyPr/>
            <a:lstStyle/>
            <a:p>
              <a:endParaRPr lang="en-US" dirty="0"/>
            </a:p>
          </p:txBody>
        </p:sp>
        <p:sp>
          <p:nvSpPr>
            <p:cNvPr id="45120" name="Line 37"/>
            <p:cNvSpPr>
              <a:spLocks noChangeShapeType="1"/>
            </p:cNvSpPr>
            <p:nvPr/>
          </p:nvSpPr>
          <p:spPr bwMode="auto">
            <a:xfrm>
              <a:off x="2553" y="702"/>
              <a:ext cx="0" cy="3474"/>
            </a:xfrm>
            <a:prstGeom prst="line">
              <a:avLst/>
            </a:prstGeom>
            <a:noFill/>
            <a:ln w="3175">
              <a:solidFill>
                <a:schemeClr val="folHlink"/>
              </a:solidFill>
              <a:round/>
              <a:headEnd/>
              <a:tailEnd/>
            </a:ln>
          </p:spPr>
          <p:txBody>
            <a:bodyPr/>
            <a:lstStyle/>
            <a:p>
              <a:endParaRPr lang="en-US" dirty="0"/>
            </a:p>
          </p:txBody>
        </p:sp>
        <p:sp>
          <p:nvSpPr>
            <p:cNvPr id="45121" name="Line 38"/>
            <p:cNvSpPr>
              <a:spLocks noChangeShapeType="1"/>
            </p:cNvSpPr>
            <p:nvPr/>
          </p:nvSpPr>
          <p:spPr bwMode="auto">
            <a:xfrm>
              <a:off x="2622" y="702"/>
              <a:ext cx="0" cy="3474"/>
            </a:xfrm>
            <a:prstGeom prst="line">
              <a:avLst/>
            </a:prstGeom>
            <a:noFill/>
            <a:ln w="12700">
              <a:solidFill>
                <a:schemeClr val="folHlink"/>
              </a:solidFill>
              <a:round/>
              <a:headEnd/>
              <a:tailEnd/>
            </a:ln>
          </p:spPr>
          <p:txBody>
            <a:bodyPr/>
            <a:lstStyle/>
            <a:p>
              <a:endParaRPr lang="en-US" dirty="0"/>
            </a:p>
          </p:txBody>
        </p:sp>
        <p:sp>
          <p:nvSpPr>
            <p:cNvPr id="45122" name="Line 39"/>
            <p:cNvSpPr>
              <a:spLocks noChangeShapeType="1"/>
            </p:cNvSpPr>
            <p:nvPr/>
          </p:nvSpPr>
          <p:spPr bwMode="auto">
            <a:xfrm>
              <a:off x="2691" y="702"/>
              <a:ext cx="0" cy="3474"/>
            </a:xfrm>
            <a:prstGeom prst="line">
              <a:avLst/>
            </a:prstGeom>
            <a:noFill/>
            <a:ln w="3175">
              <a:solidFill>
                <a:schemeClr val="folHlink"/>
              </a:solidFill>
              <a:round/>
              <a:headEnd/>
              <a:tailEnd/>
            </a:ln>
          </p:spPr>
          <p:txBody>
            <a:bodyPr/>
            <a:lstStyle/>
            <a:p>
              <a:endParaRPr lang="en-US" dirty="0"/>
            </a:p>
          </p:txBody>
        </p:sp>
        <p:sp>
          <p:nvSpPr>
            <p:cNvPr id="45123" name="Line 40"/>
            <p:cNvSpPr>
              <a:spLocks noChangeShapeType="1"/>
            </p:cNvSpPr>
            <p:nvPr/>
          </p:nvSpPr>
          <p:spPr bwMode="auto">
            <a:xfrm>
              <a:off x="2761" y="702"/>
              <a:ext cx="0" cy="3474"/>
            </a:xfrm>
            <a:prstGeom prst="line">
              <a:avLst/>
            </a:prstGeom>
            <a:noFill/>
            <a:ln w="3175">
              <a:solidFill>
                <a:schemeClr val="folHlink"/>
              </a:solidFill>
              <a:round/>
              <a:headEnd/>
              <a:tailEnd/>
            </a:ln>
          </p:spPr>
          <p:txBody>
            <a:bodyPr/>
            <a:lstStyle/>
            <a:p>
              <a:endParaRPr lang="en-US" dirty="0"/>
            </a:p>
          </p:txBody>
        </p:sp>
        <p:sp>
          <p:nvSpPr>
            <p:cNvPr id="45124" name="Line 41"/>
            <p:cNvSpPr>
              <a:spLocks noChangeShapeType="1"/>
            </p:cNvSpPr>
            <p:nvPr/>
          </p:nvSpPr>
          <p:spPr bwMode="auto">
            <a:xfrm>
              <a:off x="2830" y="702"/>
              <a:ext cx="0" cy="3474"/>
            </a:xfrm>
            <a:prstGeom prst="line">
              <a:avLst/>
            </a:prstGeom>
            <a:noFill/>
            <a:ln w="3175">
              <a:solidFill>
                <a:schemeClr val="folHlink"/>
              </a:solidFill>
              <a:round/>
              <a:headEnd/>
              <a:tailEnd/>
            </a:ln>
          </p:spPr>
          <p:txBody>
            <a:bodyPr/>
            <a:lstStyle/>
            <a:p>
              <a:endParaRPr lang="en-US" dirty="0"/>
            </a:p>
          </p:txBody>
        </p:sp>
        <p:sp>
          <p:nvSpPr>
            <p:cNvPr id="45125" name="Line 42"/>
            <p:cNvSpPr>
              <a:spLocks noChangeShapeType="1"/>
            </p:cNvSpPr>
            <p:nvPr/>
          </p:nvSpPr>
          <p:spPr bwMode="auto">
            <a:xfrm>
              <a:off x="2900" y="702"/>
              <a:ext cx="0" cy="3474"/>
            </a:xfrm>
            <a:prstGeom prst="line">
              <a:avLst/>
            </a:prstGeom>
            <a:noFill/>
            <a:ln w="3175">
              <a:solidFill>
                <a:schemeClr val="folHlink"/>
              </a:solidFill>
              <a:round/>
              <a:headEnd/>
              <a:tailEnd/>
            </a:ln>
          </p:spPr>
          <p:txBody>
            <a:bodyPr/>
            <a:lstStyle/>
            <a:p>
              <a:endParaRPr lang="en-US" dirty="0"/>
            </a:p>
          </p:txBody>
        </p:sp>
        <p:sp>
          <p:nvSpPr>
            <p:cNvPr id="45126" name="Line 43"/>
            <p:cNvSpPr>
              <a:spLocks noChangeShapeType="1"/>
            </p:cNvSpPr>
            <p:nvPr/>
          </p:nvSpPr>
          <p:spPr bwMode="auto">
            <a:xfrm>
              <a:off x="2969" y="702"/>
              <a:ext cx="0" cy="3474"/>
            </a:xfrm>
            <a:prstGeom prst="line">
              <a:avLst/>
            </a:prstGeom>
            <a:noFill/>
            <a:ln w="19050">
              <a:solidFill>
                <a:schemeClr val="folHlink"/>
              </a:solidFill>
              <a:round/>
              <a:headEnd/>
              <a:tailEnd/>
            </a:ln>
          </p:spPr>
          <p:txBody>
            <a:bodyPr/>
            <a:lstStyle/>
            <a:p>
              <a:endParaRPr lang="en-US" dirty="0"/>
            </a:p>
          </p:txBody>
        </p:sp>
        <p:sp>
          <p:nvSpPr>
            <p:cNvPr id="45127" name="Line 44"/>
            <p:cNvSpPr>
              <a:spLocks noChangeShapeType="1"/>
            </p:cNvSpPr>
            <p:nvPr/>
          </p:nvSpPr>
          <p:spPr bwMode="auto">
            <a:xfrm>
              <a:off x="3039" y="702"/>
              <a:ext cx="0" cy="3474"/>
            </a:xfrm>
            <a:prstGeom prst="line">
              <a:avLst/>
            </a:prstGeom>
            <a:noFill/>
            <a:ln w="3175">
              <a:solidFill>
                <a:schemeClr val="folHlink"/>
              </a:solidFill>
              <a:round/>
              <a:headEnd/>
              <a:tailEnd/>
            </a:ln>
          </p:spPr>
          <p:txBody>
            <a:bodyPr/>
            <a:lstStyle/>
            <a:p>
              <a:endParaRPr lang="en-US" dirty="0"/>
            </a:p>
          </p:txBody>
        </p:sp>
        <p:sp>
          <p:nvSpPr>
            <p:cNvPr id="45128" name="Line 45"/>
            <p:cNvSpPr>
              <a:spLocks noChangeShapeType="1"/>
            </p:cNvSpPr>
            <p:nvPr/>
          </p:nvSpPr>
          <p:spPr bwMode="auto">
            <a:xfrm>
              <a:off x="3108" y="702"/>
              <a:ext cx="0" cy="3474"/>
            </a:xfrm>
            <a:prstGeom prst="line">
              <a:avLst/>
            </a:prstGeom>
            <a:noFill/>
            <a:ln w="3175">
              <a:solidFill>
                <a:schemeClr val="folHlink"/>
              </a:solidFill>
              <a:round/>
              <a:headEnd/>
              <a:tailEnd/>
            </a:ln>
          </p:spPr>
          <p:txBody>
            <a:bodyPr/>
            <a:lstStyle/>
            <a:p>
              <a:endParaRPr lang="en-US" dirty="0"/>
            </a:p>
          </p:txBody>
        </p:sp>
        <p:sp>
          <p:nvSpPr>
            <p:cNvPr id="45129" name="Line 46"/>
            <p:cNvSpPr>
              <a:spLocks noChangeShapeType="1"/>
            </p:cNvSpPr>
            <p:nvPr/>
          </p:nvSpPr>
          <p:spPr bwMode="auto">
            <a:xfrm>
              <a:off x="3177" y="702"/>
              <a:ext cx="0" cy="3474"/>
            </a:xfrm>
            <a:prstGeom prst="line">
              <a:avLst/>
            </a:prstGeom>
            <a:noFill/>
            <a:ln w="3175">
              <a:solidFill>
                <a:schemeClr val="folHlink"/>
              </a:solidFill>
              <a:round/>
              <a:headEnd/>
              <a:tailEnd/>
            </a:ln>
          </p:spPr>
          <p:txBody>
            <a:bodyPr/>
            <a:lstStyle/>
            <a:p>
              <a:endParaRPr lang="en-US" dirty="0"/>
            </a:p>
          </p:txBody>
        </p:sp>
        <p:sp>
          <p:nvSpPr>
            <p:cNvPr id="45130" name="Line 47"/>
            <p:cNvSpPr>
              <a:spLocks noChangeShapeType="1"/>
            </p:cNvSpPr>
            <p:nvPr/>
          </p:nvSpPr>
          <p:spPr bwMode="auto">
            <a:xfrm>
              <a:off x="3247" y="702"/>
              <a:ext cx="0" cy="3474"/>
            </a:xfrm>
            <a:prstGeom prst="line">
              <a:avLst/>
            </a:prstGeom>
            <a:noFill/>
            <a:ln w="3175">
              <a:solidFill>
                <a:schemeClr val="folHlink"/>
              </a:solidFill>
              <a:round/>
              <a:headEnd/>
              <a:tailEnd/>
            </a:ln>
          </p:spPr>
          <p:txBody>
            <a:bodyPr/>
            <a:lstStyle/>
            <a:p>
              <a:endParaRPr lang="en-US" dirty="0"/>
            </a:p>
          </p:txBody>
        </p:sp>
        <p:sp>
          <p:nvSpPr>
            <p:cNvPr id="45131" name="Line 48"/>
            <p:cNvSpPr>
              <a:spLocks noChangeShapeType="1"/>
            </p:cNvSpPr>
            <p:nvPr/>
          </p:nvSpPr>
          <p:spPr bwMode="auto">
            <a:xfrm>
              <a:off x="3316" y="702"/>
              <a:ext cx="0" cy="3474"/>
            </a:xfrm>
            <a:prstGeom prst="line">
              <a:avLst/>
            </a:prstGeom>
            <a:noFill/>
            <a:ln w="12700">
              <a:solidFill>
                <a:schemeClr val="folHlink"/>
              </a:solidFill>
              <a:round/>
              <a:headEnd/>
              <a:tailEnd/>
            </a:ln>
          </p:spPr>
          <p:txBody>
            <a:bodyPr/>
            <a:lstStyle/>
            <a:p>
              <a:endParaRPr lang="en-US" dirty="0"/>
            </a:p>
          </p:txBody>
        </p:sp>
        <p:sp>
          <p:nvSpPr>
            <p:cNvPr id="45132" name="Line 49"/>
            <p:cNvSpPr>
              <a:spLocks noChangeShapeType="1"/>
            </p:cNvSpPr>
            <p:nvPr/>
          </p:nvSpPr>
          <p:spPr bwMode="auto">
            <a:xfrm>
              <a:off x="3386" y="702"/>
              <a:ext cx="0" cy="3474"/>
            </a:xfrm>
            <a:prstGeom prst="line">
              <a:avLst/>
            </a:prstGeom>
            <a:noFill/>
            <a:ln w="3175">
              <a:solidFill>
                <a:schemeClr val="folHlink"/>
              </a:solidFill>
              <a:round/>
              <a:headEnd/>
              <a:tailEnd/>
            </a:ln>
          </p:spPr>
          <p:txBody>
            <a:bodyPr/>
            <a:lstStyle/>
            <a:p>
              <a:endParaRPr lang="en-US" dirty="0"/>
            </a:p>
          </p:txBody>
        </p:sp>
        <p:sp>
          <p:nvSpPr>
            <p:cNvPr id="45133" name="Line 50"/>
            <p:cNvSpPr>
              <a:spLocks noChangeShapeType="1"/>
            </p:cNvSpPr>
            <p:nvPr/>
          </p:nvSpPr>
          <p:spPr bwMode="auto">
            <a:xfrm>
              <a:off x="3455" y="702"/>
              <a:ext cx="0" cy="3474"/>
            </a:xfrm>
            <a:prstGeom prst="line">
              <a:avLst/>
            </a:prstGeom>
            <a:noFill/>
            <a:ln w="3175">
              <a:solidFill>
                <a:schemeClr val="folHlink"/>
              </a:solidFill>
              <a:round/>
              <a:headEnd/>
              <a:tailEnd/>
            </a:ln>
          </p:spPr>
          <p:txBody>
            <a:bodyPr/>
            <a:lstStyle/>
            <a:p>
              <a:endParaRPr lang="en-US" dirty="0"/>
            </a:p>
          </p:txBody>
        </p:sp>
        <p:sp>
          <p:nvSpPr>
            <p:cNvPr id="45134" name="Line 51"/>
            <p:cNvSpPr>
              <a:spLocks noChangeShapeType="1"/>
            </p:cNvSpPr>
            <p:nvPr/>
          </p:nvSpPr>
          <p:spPr bwMode="auto">
            <a:xfrm>
              <a:off x="3525" y="702"/>
              <a:ext cx="0" cy="3474"/>
            </a:xfrm>
            <a:prstGeom prst="line">
              <a:avLst/>
            </a:prstGeom>
            <a:noFill/>
            <a:ln w="3175">
              <a:solidFill>
                <a:schemeClr val="folHlink"/>
              </a:solidFill>
              <a:round/>
              <a:headEnd/>
              <a:tailEnd/>
            </a:ln>
          </p:spPr>
          <p:txBody>
            <a:bodyPr/>
            <a:lstStyle/>
            <a:p>
              <a:endParaRPr lang="en-US" dirty="0"/>
            </a:p>
          </p:txBody>
        </p:sp>
        <p:sp>
          <p:nvSpPr>
            <p:cNvPr id="45135" name="Line 52"/>
            <p:cNvSpPr>
              <a:spLocks noChangeShapeType="1"/>
            </p:cNvSpPr>
            <p:nvPr/>
          </p:nvSpPr>
          <p:spPr bwMode="auto">
            <a:xfrm>
              <a:off x="3594" y="702"/>
              <a:ext cx="0" cy="3474"/>
            </a:xfrm>
            <a:prstGeom prst="line">
              <a:avLst/>
            </a:prstGeom>
            <a:noFill/>
            <a:ln w="3175">
              <a:solidFill>
                <a:schemeClr val="folHlink"/>
              </a:solidFill>
              <a:round/>
              <a:headEnd/>
              <a:tailEnd/>
            </a:ln>
          </p:spPr>
          <p:txBody>
            <a:bodyPr/>
            <a:lstStyle/>
            <a:p>
              <a:endParaRPr lang="en-US" dirty="0"/>
            </a:p>
          </p:txBody>
        </p:sp>
        <p:sp>
          <p:nvSpPr>
            <p:cNvPr id="45136" name="Line 53"/>
            <p:cNvSpPr>
              <a:spLocks noChangeShapeType="1"/>
            </p:cNvSpPr>
            <p:nvPr/>
          </p:nvSpPr>
          <p:spPr bwMode="auto">
            <a:xfrm>
              <a:off x="3663" y="702"/>
              <a:ext cx="0" cy="3474"/>
            </a:xfrm>
            <a:prstGeom prst="line">
              <a:avLst/>
            </a:prstGeom>
            <a:noFill/>
            <a:ln w="19050">
              <a:solidFill>
                <a:schemeClr val="folHlink"/>
              </a:solidFill>
              <a:round/>
              <a:headEnd/>
              <a:tailEnd/>
            </a:ln>
          </p:spPr>
          <p:txBody>
            <a:bodyPr/>
            <a:lstStyle/>
            <a:p>
              <a:endParaRPr lang="en-US" dirty="0"/>
            </a:p>
          </p:txBody>
        </p:sp>
        <p:sp>
          <p:nvSpPr>
            <p:cNvPr id="45137" name="Line 54"/>
            <p:cNvSpPr>
              <a:spLocks noChangeShapeType="1"/>
            </p:cNvSpPr>
            <p:nvPr/>
          </p:nvSpPr>
          <p:spPr bwMode="auto">
            <a:xfrm>
              <a:off x="3733" y="702"/>
              <a:ext cx="0" cy="3474"/>
            </a:xfrm>
            <a:prstGeom prst="line">
              <a:avLst/>
            </a:prstGeom>
            <a:noFill/>
            <a:ln w="3175">
              <a:solidFill>
                <a:schemeClr val="folHlink"/>
              </a:solidFill>
              <a:round/>
              <a:headEnd/>
              <a:tailEnd/>
            </a:ln>
          </p:spPr>
          <p:txBody>
            <a:bodyPr/>
            <a:lstStyle/>
            <a:p>
              <a:endParaRPr lang="en-US" dirty="0"/>
            </a:p>
          </p:txBody>
        </p:sp>
        <p:sp>
          <p:nvSpPr>
            <p:cNvPr id="45138" name="Line 55"/>
            <p:cNvSpPr>
              <a:spLocks noChangeShapeType="1"/>
            </p:cNvSpPr>
            <p:nvPr/>
          </p:nvSpPr>
          <p:spPr bwMode="auto">
            <a:xfrm>
              <a:off x="3802" y="702"/>
              <a:ext cx="0" cy="3474"/>
            </a:xfrm>
            <a:prstGeom prst="line">
              <a:avLst/>
            </a:prstGeom>
            <a:noFill/>
            <a:ln w="3175">
              <a:solidFill>
                <a:schemeClr val="folHlink"/>
              </a:solidFill>
              <a:round/>
              <a:headEnd/>
              <a:tailEnd/>
            </a:ln>
          </p:spPr>
          <p:txBody>
            <a:bodyPr/>
            <a:lstStyle/>
            <a:p>
              <a:endParaRPr lang="en-US" dirty="0"/>
            </a:p>
          </p:txBody>
        </p:sp>
        <p:sp>
          <p:nvSpPr>
            <p:cNvPr id="45139" name="Line 56"/>
            <p:cNvSpPr>
              <a:spLocks noChangeShapeType="1"/>
            </p:cNvSpPr>
            <p:nvPr/>
          </p:nvSpPr>
          <p:spPr bwMode="auto">
            <a:xfrm>
              <a:off x="3872" y="702"/>
              <a:ext cx="0" cy="3474"/>
            </a:xfrm>
            <a:prstGeom prst="line">
              <a:avLst/>
            </a:prstGeom>
            <a:noFill/>
            <a:ln w="3175">
              <a:solidFill>
                <a:schemeClr val="folHlink"/>
              </a:solidFill>
              <a:round/>
              <a:headEnd/>
              <a:tailEnd/>
            </a:ln>
          </p:spPr>
          <p:txBody>
            <a:bodyPr/>
            <a:lstStyle/>
            <a:p>
              <a:endParaRPr lang="en-US" dirty="0"/>
            </a:p>
          </p:txBody>
        </p:sp>
        <p:sp>
          <p:nvSpPr>
            <p:cNvPr id="45140" name="Line 57"/>
            <p:cNvSpPr>
              <a:spLocks noChangeShapeType="1"/>
            </p:cNvSpPr>
            <p:nvPr/>
          </p:nvSpPr>
          <p:spPr bwMode="auto">
            <a:xfrm>
              <a:off x="3941" y="702"/>
              <a:ext cx="0" cy="3474"/>
            </a:xfrm>
            <a:prstGeom prst="line">
              <a:avLst/>
            </a:prstGeom>
            <a:noFill/>
            <a:ln w="3175">
              <a:solidFill>
                <a:schemeClr val="folHlink"/>
              </a:solidFill>
              <a:round/>
              <a:headEnd/>
              <a:tailEnd/>
            </a:ln>
          </p:spPr>
          <p:txBody>
            <a:bodyPr/>
            <a:lstStyle/>
            <a:p>
              <a:endParaRPr lang="en-US" dirty="0"/>
            </a:p>
          </p:txBody>
        </p:sp>
        <p:sp>
          <p:nvSpPr>
            <p:cNvPr id="45141" name="Line 58"/>
            <p:cNvSpPr>
              <a:spLocks noChangeShapeType="1"/>
            </p:cNvSpPr>
            <p:nvPr/>
          </p:nvSpPr>
          <p:spPr bwMode="auto">
            <a:xfrm>
              <a:off x="4011" y="702"/>
              <a:ext cx="0" cy="3474"/>
            </a:xfrm>
            <a:prstGeom prst="line">
              <a:avLst/>
            </a:prstGeom>
            <a:noFill/>
            <a:ln w="12700">
              <a:solidFill>
                <a:schemeClr val="folHlink"/>
              </a:solidFill>
              <a:round/>
              <a:headEnd/>
              <a:tailEnd/>
            </a:ln>
          </p:spPr>
          <p:txBody>
            <a:bodyPr/>
            <a:lstStyle/>
            <a:p>
              <a:endParaRPr lang="en-US" dirty="0"/>
            </a:p>
          </p:txBody>
        </p:sp>
        <p:sp>
          <p:nvSpPr>
            <p:cNvPr id="45142" name="Line 59"/>
            <p:cNvSpPr>
              <a:spLocks noChangeShapeType="1"/>
            </p:cNvSpPr>
            <p:nvPr/>
          </p:nvSpPr>
          <p:spPr bwMode="auto">
            <a:xfrm>
              <a:off x="192" y="4176"/>
              <a:ext cx="3819" cy="0"/>
            </a:xfrm>
            <a:prstGeom prst="line">
              <a:avLst/>
            </a:prstGeom>
            <a:noFill/>
            <a:ln w="19050">
              <a:solidFill>
                <a:schemeClr val="folHlink"/>
              </a:solidFill>
              <a:round/>
              <a:headEnd/>
              <a:tailEnd/>
            </a:ln>
          </p:spPr>
          <p:txBody>
            <a:bodyPr/>
            <a:lstStyle/>
            <a:p>
              <a:endParaRPr lang="en-US" dirty="0"/>
            </a:p>
          </p:txBody>
        </p:sp>
        <p:sp>
          <p:nvSpPr>
            <p:cNvPr id="45143" name="Line 60"/>
            <p:cNvSpPr>
              <a:spLocks noChangeShapeType="1"/>
            </p:cNvSpPr>
            <p:nvPr/>
          </p:nvSpPr>
          <p:spPr bwMode="auto">
            <a:xfrm>
              <a:off x="192" y="1260"/>
              <a:ext cx="3819" cy="0"/>
            </a:xfrm>
            <a:prstGeom prst="line">
              <a:avLst/>
            </a:prstGeom>
            <a:noFill/>
            <a:ln w="3175">
              <a:solidFill>
                <a:schemeClr val="folHlink"/>
              </a:solidFill>
              <a:round/>
              <a:headEnd/>
              <a:tailEnd/>
            </a:ln>
          </p:spPr>
          <p:txBody>
            <a:bodyPr/>
            <a:lstStyle/>
            <a:p>
              <a:endParaRPr lang="en-US" dirty="0"/>
            </a:p>
          </p:txBody>
        </p:sp>
        <p:sp>
          <p:nvSpPr>
            <p:cNvPr id="45144" name="Line 61"/>
            <p:cNvSpPr>
              <a:spLocks noChangeShapeType="1"/>
            </p:cNvSpPr>
            <p:nvPr/>
          </p:nvSpPr>
          <p:spPr bwMode="auto">
            <a:xfrm>
              <a:off x="192" y="1329"/>
              <a:ext cx="3819" cy="0"/>
            </a:xfrm>
            <a:prstGeom prst="line">
              <a:avLst/>
            </a:prstGeom>
            <a:noFill/>
            <a:ln w="3175">
              <a:solidFill>
                <a:schemeClr val="folHlink"/>
              </a:solidFill>
              <a:round/>
              <a:headEnd/>
              <a:tailEnd/>
            </a:ln>
          </p:spPr>
          <p:txBody>
            <a:bodyPr/>
            <a:lstStyle/>
            <a:p>
              <a:endParaRPr lang="en-US" dirty="0"/>
            </a:p>
          </p:txBody>
        </p:sp>
        <p:sp>
          <p:nvSpPr>
            <p:cNvPr id="45145" name="Line 62"/>
            <p:cNvSpPr>
              <a:spLocks noChangeShapeType="1"/>
            </p:cNvSpPr>
            <p:nvPr/>
          </p:nvSpPr>
          <p:spPr bwMode="auto">
            <a:xfrm>
              <a:off x="192" y="1399"/>
              <a:ext cx="3819" cy="0"/>
            </a:xfrm>
            <a:prstGeom prst="line">
              <a:avLst/>
            </a:prstGeom>
            <a:noFill/>
            <a:ln w="19050">
              <a:solidFill>
                <a:schemeClr val="folHlink"/>
              </a:solidFill>
              <a:round/>
              <a:headEnd/>
              <a:tailEnd/>
            </a:ln>
          </p:spPr>
          <p:txBody>
            <a:bodyPr/>
            <a:lstStyle/>
            <a:p>
              <a:endParaRPr lang="en-US" dirty="0"/>
            </a:p>
          </p:txBody>
        </p:sp>
        <p:sp>
          <p:nvSpPr>
            <p:cNvPr id="45146" name="Line 63"/>
            <p:cNvSpPr>
              <a:spLocks noChangeShapeType="1"/>
            </p:cNvSpPr>
            <p:nvPr/>
          </p:nvSpPr>
          <p:spPr bwMode="auto">
            <a:xfrm>
              <a:off x="192" y="1468"/>
              <a:ext cx="3819" cy="0"/>
            </a:xfrm>
            <a:prstGeom prst="line">
              <a:avLst/>
            </a:prstGeom>
            <a:noFill/>
            <a:ln w="3175">
              <a:solidFill>
                <a:schemeClr val="folHlink"/>
              </a:solidFill>
              <a:round/>
              <a:headEnd/>
              <a:tailEnd/>
            </a:ln>
          </p:spPr>
          <p:txBody>
            <a:bodyPr/>
            <a:lstStyle/>
            <a:p>
              <a:endParaRPr lang="en-US" dirty="0"/>
            </a:p>
          </p:txBody>
        </p:sp>
        <p:sp>
          <p:nvSpPr>
            <p:cNvPr id="45147" name="Line 64"/>
            <p:cNvSpPr>
              <a:spLocks noChangeShapeType="1"/>
            </p:cNvSpPr>
            <p:nvPr/>
          </p:nvSpPr>
          <p:spPr bwMode="auto">
            <a:xfrm>
              <a:off x="192" y="1538"/>
              <a:ext cx="3819" cy="0"/>
            </a:xfrm>
            <a:prstGeom prst="line">
              <a:avLst/>
            </a:prstGeom>
            <a:noFill/>
            <a:ln w="3175">
              <a:solidFill>
                <a:schemeClr val="folHlink"/>
              </a:solidFill>
              <a:round/>
              <a:headEnd/>
              <a:tailEnd/>
            </a:ln>
          </p:spPr>
          <p:txBody>
            <a:bodyPr/>
            <a:lstStyle/>
            <a:p>
              <a:endParaRPr lang="en-US" dirty="0"/>
            </a:p>
          </p:txBody>
        </p:sp>
        <p:sp>
          <p:nvSpPr>
            <p:cNvPr id="45148" name="Line 65"/>
            <p:cNvSpPr>
              <a:spLocks noChangeShapeType="1"/>
            </p:cNvSpPr>
            <p:nvPr/>
          </p:nvSpPr>
          <p:spPr bwMode="auto">
            <a:xfrm>
              <a:off x="192" y="1607"/>
              <a:ext cx="3819" cy="0"/>
            </a:xfrm>
            <a:prstGeom prst="line">
              <a:avLst/>
            </a:prstGeom>
            <a:noFill/>
            <a:ln w="3175">
              <a:solidFill>
                <a:schemeClr val="folHlink"/>
              </a:solidFill>
              <a:round/>
              <a:headEnd/>
              <a:tailEnd/>
            </a:ln>
          </p:spPr>
          <p:txBody>
            <a:bodyPr/>
            <a:lstStyle/>
            <a:p>
              <a:endParaRPr lang="en-US" dirty="0"/>
            </a:p>
          </p:txBody>
        </p:sp>
        <p:sp>
          <p:nvSpPr>
            <p:cNvPr id="45149" name="Line 66"/>
            <p:cNvSpPr>
              <a:spLocks noChangeShapeType="1"/>
            </p:cNvSpPr>
            <p:nvPr/>
          </p:nvSpPr>
          <p:spPr bwMode="auto">
            <a:xfrm>
              <a:off x="192" y="1677"/>
              <a:ext cx="3819" cy="0"/>
            </a:xfrm>
            <a:prstGeom prst="line">
              <a:avLst/>
            </a:prstGeom>
            <a:noFill/>
            <a:ln w="3175">
              <a:solidFill>
                <a:schemeClr val="folHlink"/>
              </a:solidFill>
              <a:round/>
              <a:headEnd/>
              <a:tailEnd/>
            </a:ln>
          </p:spPr>
          <p:txBody>
            <a:bodyPr/>
            <a:lstStyle/>
            <a:p>
              <a:endParaRPr lang="en-US" dirty="0"/>
            </a:p>
          </p:txBody>
        </p:sp>
        <p:sp>
          <p:nvSpPr>
            <p:cNvPr id="45150" name="Line 67"/>
            <p:cNvSpPr>
              <a:spLocks noChangeShapeType="1"/>
            </p:cNvSpPr>
            <p:nvPr/>
          </p:nvSpPr>
          <p:spPr bwMode="auto">
            <a:xfrm>
              <a:off x="192" y="1746"/>
              <a:ext cx="3819" cy="0"/>
            </a:xfrm>
            <a:prstGeom prst="line">
              <a:avLst/>
            </a:prstGeom>
            <a:noFill/>
            <a:ln w="12700">
              <a:solidFill>
                <a:schemeClr val="folHlink"/>
              </a:solidFill>
              <a:round/>
              <a:headEnd/>
              <a:tailEnd/>
            </a:ln>
          </p:spPr>
          <p:txBody>
            <a:bodyPr/>
            <a:lstStyle/>
            <a:p>
              <a:endParaRPr lang="en-US" dirty="0"/>
            </a:p>
          </p:txBody>
        </p:sp>
        <p:sp>
          <p:nvSpPr>
            <p:cNvPr id="45151" name="Line 68"/>
            <p:cNvSpPr>
              <a:spLocks noChangeShapeType="1"/>
            </p:cNvSpPr>
            <p:nvPr/>
          </p:nvSpPr>
          <p:spPr bwMode="auto">
            <a:xfrm>
              <a:off x="192" y="1815"/>
              <a:ext cx="3819" cy="0"/>
            </a:xfrm>
            <a:prstGeom prst="line">
              <a:avLst/>
            </a:prstGeom>
            <a:noFill/>
            <a:ln w="3175">
              <a:solidFill>
                <a:schemeClr val="folHlink"/>
              </a:solidFill>
              <a:round/>
              <a:headEnd/>
              <a:tailEnd/>
            </a:ln>
          </p:spPr>
          <p:txBody>
            <a:bodyPr/>
            <a:lstStyle/>
            <a:p>
              <a:endParaRPr lang="en-US" dirty="0"/>
            </a:p>
          </p:txBody>
        </p:sp>
        <p:sp>
          <p:nvSpPr>
            <p:cNvPr id="45152" name="Line 69"/>
            <p:cNvSpPr>
              <a:spLocks noChangeShapeType="1"/>
            </p:cNvSpPr>
            <p:nvPr/>
          </p:nvSpPr>
          <p:spPr bwMode="auto">
            <a:xfrm>
              <a:off x="192" y="1885"/>
              <a:ext cx="3819" cy="0"/>
            </a:xfrm>
            <a:prstGeom prst="line">
              <a:avLst/>
            </a:prstGeom>
            <a:noFill/>
            <a:ln w="3175">
              <a:solidFill>
                <a:schemeClr val="folHlink"/>
              </a:solidFill>
              <a:round/>
              <a:headEnd/>
              <a:tailEnd/>
            </a:ln>
          </p:spPr>
          <p:txBody>
            <a:bodyPr/>
            <a:lstStyle/>
            <a:p>
              <a:endParaRPr lang="en-US" dirty="0"/>
            </a:p>
          </p:txBody>
        </p:sp>
        <p:sp>
          <p:nvSpPr>
            <p:cNvPr id="45153" name="Line 70"/>
            <p:cNvSpPr>
              <a:spLocks noChangeShapeType="1"/>
            </p:cNvSpPr>
            <p:nvPr/>
          </p:nvSpPr>
          <p:spPr bwMode="auto">
            <a:xfrm>
              <a:off x="192" y="1954"/>
              <a:ext cx="3819" cy="0"/>
            </a:xfrm>
            <a:prstGeom prst="line">
              <a:avLst/>
            </a:prstGeom>
            <a:noFill/>
            <a:ln w="3175">
              <a:solidFill>
                <a:schemeClr val="folHlink"/>
              </a:solidFill>
              <a:round/>
              <a:headEnd/>
              <a:tailEnd/>
            </a:ln>
          </p:spPr>
          <p:txBody>
            <a:bodyPr/>
            <a:lstStyle/>
            <a:p>
              <a:endParaRPr lang="en-US" dirty="0"/>
            </a:p>
          </p:txBody>
        </p:sp>
        <p:sp>
          <p:nvSpPr>
            <p:cNvPr id="45154" name="Line 71"/>
            <p:cNvSpPr>
              <a:spLocks noChangeShapeType="1"/>
            </p:cNvSpPr>
            <p:nvPr/>
          </p:nvSpPr>
          <p:spPr bwMode="auto">
            <a:xfrm>
              <a:off x="192" y="2024"/>
              <a:ext cx="3819" cy="0"/>
            </a:xfrm>
            <a:prstGeom prst="line">
              <a:avLst/>
            </a:prstGeom>
            <a:noFill/>
            <a:ln w="3175">
              <a:solidFill>
                <a:schemeClr val="folHlink"/>
              </a:solidFill>
              <a:round/>
              <a:headEnd/>
              <a:tailEnd/>
            </a:ln>
          </p:spPr>
          <p:txBody>
            <a:bodyPr/>
            <a:lstStyle/>
            <a:p>
              <a:endParaRPr lang="en-US" dirty="0"/>
            </a:p>
          </p:txBody>
        </p:sp>
        <p:sp>
          <p:nvSpPr>
            <p:cNvPr id="45155" name="Line 72"/>
            <p:cNvSpPr>
              <a:spLocks noChangeShapeType="1"/>
            </p:cNvSpPr>
            <p:nvPr/>
          </p:nvSpPr>
          <p:spPr bwMode="auto">
            <a:xfrm>
              <a:off x="192" y="2093"/>
              <a:ext cx="3819" cy="0"/>
            </a:xfrm>
            <a:prstGeom prst="line">
              <a:avLst/>
            </a:prstGeom>
            <a:noFill/>
            <a:ln w="19050">
              <a:solidFill>
                <a:schemeClr val="folHlink"/>
              </a:solidFill>
              <a:round/>
              <a:headEnd/>
              <a:tailEnd/>
            </a:ln>
          </p:spPr>
          <p:txBody>
            <a:bodyPr/>
            <a:lstStyle/>
            <a:p>
              <a:endParaRPr lang="en-US" dirty="0"/>
            </a:p>
          </p:txBody>
        </p:sp>
        <p:sp>
          <p:nvSpPr>
            <p:cNvPr id="45156" name="Line 73"/>
            <p:cNvSpPr>
              <a:spLocks noChangeShapeType="1"/>
            </p:cNvSpPr>
            <p:nvPr/>
          </p:nvSpPr>
          <p:spPr bwMode="auto">
            <a:xfrm>
              <a:off x="192" y="2163"/>
              <a:ext cx="3819" cy="0"/>
            </a:xfrm>
            <a:prstGeom prst="line">
              <a:avLst/>
            </a:prstGeom>
            <a:noFill/>
            <a:ln w="3175">
              <a:solidFill>
                <a:schemeClr val="folHlink"/>
              </a:solidFill>
              <a:round/>
              <a:headEnd/>
              <a:tailEnd/>
            </a:ln>
          </p:spPr>
          <p:txBody>
            <a:bodyPr/>
            <a:lstStyle/>
            <a:p>
              <a:endParaRPr lang="en-US" dirty="0"/>
            </a:p>
          </p:txBody>
        </p:sp>
        <p:sp>
          <p:nvSpPr>
            <p:cNvPr id="45157" name="Line 74"/>
            <p:cNvSpPr>
              <a:spLocks noChangeShapeType="1"/>
            </p:cNvSpPr>
            <p:nvPr/>
          </p:nvSpPr>
          <p:spPr bwMode="auto">
            <a:xfrm>
              <a:off x="192" y="2232"/>
              <a:ext cx="3819" cy="0"/>
            </a:xfrm>
            <a:prstGeom prst="line">
              <a:avLst/>
            </a:prstGeom>
            <a:noFill/>
            <a:ln w="3175">
              <a:solidFill>
                <a:schemeClr val="folHlink"/>
              </a:solidFill>
              <a:round/>
              <a:headEnd/>
              <a:tailEnd/>
            </a:ln>
          </p:spPr>
          <p:txBody>
            <a:bodyPr/>
            <a:lstStyle/>
            <a:p>
              <a:endParaRPr lang="en-US" dirty="0"/>
            </a:p>
          </p:txBody>
        </p:sp>
        <p:sp>
          <p:nvSpPr>
            <p:cNvPr id="45158" name="Line 75"/>
            <p:cNvSpPr>
              <a:spLocks noChangeShapeType="1"/>
            </p:cNvSpPr>
            <p:nvPr/>
          </p:nvSpPr>
          <p:spPr bwMode="auto">
            <a:xfrm>
              <a:off x="192" y="2301"/>
              <a:ext cx="3819" cy="0"/>
            </a:xfrm>
            <a:prstGeom prst="line">
              <a:avLst/>
            </a:prstGeom>
            <a:noFill/>
            <a:ln w="3175">
              <a:solidFill>
                <a:schemeClr val="folHlink"/>
              </a:solidFill>
              <a:round/>
              <a:headEnd/>
              <a:tailEnd/>
            </a:ln>
          </p:spPr>
          <p:txBody>
            <a:bodyPr/>
            <a:lstStyle/>
            <a:p>
              <a:endParaRPr lang="en-US" dirty="0"/>
            </a:p>
          </p:txBody>
        </p:sp>
        <p:sp>
          <p:nvSpPr>
            <p:cNvPr id="45159" name="Line 76"/>
            <p:cNvSpPr>
              <a:spLocks noChangeShapeType="1"/>
            </p:cNvSpPr>
            <p:nvPr/>
          </p:nvSpPr>
          <p:spPr bwMode="auto">
            <a:xfrm>
              <a:off x="192" y="2371"/>
              <a:ext cx="3819" cy="0"/>
            </a:xfrm>
            <a:prstGeom prst="line">
              <a:avLst/>
            </a:prstGeom>
            <a:noFill/>
            <a:ln w="3175">
              <a:solidFill>
                <a:schemeClr val="folHlink"/>
              </a:solidFill>
              <a:round/>
              <a:headEnd/>
              <a:tailEnd/>
            </a:ln>
          </p:spPr>
          <p:txBody>
            <a:bodyPr/>
            <a:lstStyle/>
            <a:p>
              <a:endParaRPr lang="en-US" dirty="0"/>
            </a:p>
          </p:txBody>
        </p:sp>
        <p:sp>
          <p:nvSpPr>
            <p:cNvPr id="45160" name="Line 77"/>
            <p:cNvSpPr>
              <a:spLocks noChangeShapeType="1"/>
            </p:cNvSpPr>
            <p:nvPr/>
          </p:nvSpPr>
          <p:spPr bwMode="auto">
            <a:xfrm>
              <a:off x="192" y="2440"/>
              <a:ext cx="3819" cy="0"/>
            </a:xfrm>
            <a:prstGeom prst="line">
              <a:avLst/>
            </a:prstGeom>
            <a:noFill/>
            <a:ln w="12700">
              <a:solidFill>
                <a:schemeClr val="folHlink"/>
              </a:solidFill>
              <a:round/>
              <a:headEnd/>
              <a:tailEnd/>
            </a:ln>
          </p:spPr>
          <p:txBody>
            <a:bodyPr/>
            <a:lstStyle/>
            <a:p>
              <a:endParaRPr lang="en-US" dirty="0"/>
            </a:p>
          </p:txBody>
        </p:sp>
        <p:sp>
          <p:nvSpPr>
            <p:cNvPr id="45161" name="Line 78"/>
            <p:cNvSpPr>
              <a:spLocks noChangeShapeType="1"/>
            </p:cNvSpPr>
            <p:nvPr/>
          </p:nvSpPr>
          <p:spPr bwMode="auto">
            <a:xfrm>
              <a:off x="192" y="2510"/>
              <a:ext cx="3819" cy="0"/>
            </a:xfrm>
            <a:prstGeom prst="line">
              <a:avLst/>
            </a:prstGeom>
            <a:noFill/>
            <a:ln w="3175">
              <a:solidFill>
                <a:schemeClr val="folHlink"/>
              </a:solidFill>
              <a:round/>
              <a:headEnd/>
              <a:tailEnd/>
            </a:ln>
          </p:spPr>
          <p:txBody>
            <a:bodyPr/>
            <a:lstStyle/>
            <a:p>
              <a:endParaRPr lang="en-US" dirty="0"/>
            </a:p>
          </p:txBody>
        </p:sp>
        <p:sp>
          <p:nvSpPr>
            <p:cNvPr id="45162" name="Line 79"/>
            <p:cNvSpPr>
              <a:spLocks noChangeShapeType="1"/>
            </p:cNvSpPr>
            <p:nvPr/>
          </p:nvSpPr>
          <p:spPr bwMode="auto">
            <a:xfrm>
              <a:off x="192" y="2579"/>
              <a:ext cx="3819" cy="0"/>
            </a:xfrm>
            <a:prstGeom prst="line">
              <a:avLst/>
            </a:prstGeom>
            <a:noFill/>
            <a:ln w="3175">
              <a:solidFill>
                <a:schemeClr val="folHlink"/>
              </a:solidFill>
              <a:round/>
              <a:headEnd/>
              <a:tailEnd/>
            </a:ln>
          </p:spPr>
          <p:txBody>
            <a:bodyPr/>
            <a:lstStyle/>
            <a:p>
              <a:endParaRPr lang="en-US" dirty="0"/>
            </a:p>
          </p:txBody>
        </p:sp>
        <p:sp>
          <p:nvSpPr>
            <p:cNvPr id="45163" name="Line 80"/>
            <p:cNvSpPr>
              <a:spLocks noChangeShapeType="1"/>
            </p:cNvSpPr>
            <p:nvPr/>
          </p:nvSpPr>
          <p:spPr bwMode="auto">
            <a:xfrm>
              <a:off x="192" y="2649"/>
              <a:ext cx="3819" cy="0"/>
            </a:xfrm>
            <a:prstGeom prst="line">
              <a:avLst/>
            </a:prstGeom>
            <a:noFill/>
            <a:ln w="3175">
              <a:solidFill>
                <a:schemeClr val="folHlink"/>
              </a:solidFill>
              <a:round/>
              <a:headEnd/>
              <a:tailEnd/>
            </a:ln>
          </p:spPr>
          <p:txBody>
            <a:bodyPr/>
            <a:lstStyle/>
            <a:p>
              <a:endParaRPr lang="en-US" dirty="0"/>
            </a:p>
          </p:txBody>
        </p:sp>
        <p:sp>
          <p:nvSpPr>
            <p:cNvPr id="45164" name="Line 81"/>
            <p:cNvSpPr>
              <a:spLocks noChangeShapeType="1"/>
            </p:cNvSpPr>
            <p:nvPr/>
          </p:nvSpPr>
          <p:spPr bwMode="auto">
            <a:xfrm>
              <a:off x="192" y="2718"/>
              <a:ext cx="3819" cy="0"/>
            </a:xfrm>
            <a:prstGeom prst="line">
              <a:avLst/>
            </a:prstGeom>
            <a:noFill/>
            <a:ln w="3175">
              <a:solidFill>
                <a:schemeClr val="folHlink"/>
              </a:solidFill>
              <a:round/>
              <a:headEnd/>
              <a:tailEnd/>
            </a:ln>
          </p:spPr>
          <p:txBody>
            <a:bodyPr/>
            <a:lstStyle/>
            <a:p>
              <a:endParaRPr lang="en-US" dirty="0"/>
            </a:p>
          </p:txBody>
        </p:sp>
        <p:sp>
          <p:nvSpPr>
            <p:cNvPr id="45165" name="Line 82"/>
            <p:cNvSpPr>
              <a:spLocks noChangeShapeType="1"/>
            </p:cNvSpPr>
            <p:nvPr/>
          </p:nvSpPr>
          <p:spPr bwMode="auto">
            <a:xfrm>
              <a:off x="192" y="2787"/>
              <a:ext cx="3819" cy="0"/>
            </a:xfrm>
            <a:prstGeom prst="line">
              <a:avLst/>
            </a:prstGeom>
            <a:noFill/>
            <a:ln w="19050">
              <a:solidFill>
                <a:schemeClr val="folHlink"/>
              </a:solidFill>
              <a:round/>
              <a:headEnd/>
              <a:tailEnd/>
            </a:ln>
          </p:spPr>
          <p:txBody>
            <a:bodyPr/>
            <a:lstStyle/>
            <a:p>
              <a:endParaRPr lang="en-US" dirty="0"/>
            </a:p>
          </p:txBody>
        </p:sp>
        <p:sp>
          <p:nvSpPr>
            <p:cNvPr id="45166" name="Line 83"/>
            <p:cNvSpPr>
              <a:spLocks noChangeShapeType="1"/>
            </p:cNvSpPr>
            <p:nvPr/>
          </p:nvSpPr>
          <p:spPr bwMode="auto">
            <a:xfrm>
              <a:off x="192" y="2857"/>
              <a:ext cx="3819" cy="0"/>
            </a:xfrm>
            <a:prstGeom prst="line">
              <a:avLst/>
            </a:prstGeom>
            <a:noFill/>
            <a:ln w="3175">
              <a:solidFill>
                <a:schemeClr val="folHlink"/>
              </a:solidFill>
              <a:round/>
              <a:headEnd/>
              <a:tailEnd/>
            </a:ln>
          </p:spPr>
          <p:txBody>
            <a:bodyPr/>
            <a:lstStyle/>
            <a:p>
              <a:endParaRPr lang="en-US" dirty="0"/>
            </a:p>
          </p:txBody>
        </p:sp>
        <p:sp>
          <p:nvSpPr>
            <p:cNvPr id="45167" name="Line 84"/>
            <p:cNvSpPr>
              <a:spLocks noChangeShapeType="1"/>
            </p:cNvSpPr>
            <p:nvPr/>
          </p:nvSpPr>
          <p:spPr bwMode="auto">
            <a:xfrm>
              <a:off x="192" y="2926"/>
              <a:ext cx="3819" cy="0"/>
            </a:xfrm>
            <a:prstGeom prst="line">
              <a:avLst/>
            </a:prstGeom>
            <a:noFill/>
            <a:ln w="3175">
              <a:solidFill>
                <a:schemeClr val="folHlink"/>
              </a:solidFill>
              <a:round/>
              <a:headEnd/>
              <a:tailEnd/>
            </a:ln>
          </p:spPr>
          <p:txBody>
            <a:bodyPr/>
            <a:lstStyle/>
            <a:p>
              <a:endParaRPr lang="en-US" dirty="0"/>
            </a:p>
          </p:txBody>
        </p:sp>
        <p:sp>
          <p:nvSpPr>
            <p:cNvPr id="45168" name="Line 85"/>
            <p:cNvSpPr>
              <a:spLocks noChangeShapeType="1"/>
            </p:cNvSpPr>
            <p:nvPr/>
          </p:nvSpPr>
          <p:spPr bwMode="auto">
            <a:xfrm>
              <a:off x="192" y="2996"/>
              <a:ext cx="3819" cy="0"/>
            </a:xfrm>
            <a:prstGeom prst="line">
              <a:avLst/>
            </a:prstGeom>
            <a:noFill/>
            <a:ln w="3175">
              <a:solidFill>
                <a:schemeClr val="folHlink"/>
              </a:solidFill>
              <a:round/>
              <a:headEnd/>
              <a:tailEnd/>
            </a:ln>
          </p:spPr>
          <p:txBody>
            <a:bodyPr/>
            <a:lstStyle/>
            <a:p>
              <a:endParaRPr lang="en-US" dirty="0"/>
            </a:p>
          </p:txBody>
        </p:sp>
        <p:sp>
          <p:nvSpPr>
            <p:cNvPr id="45169" name="Line 86"/>
            <p:cNvSpPr>
              <a:spLocks noChangeShapeType="1"/>
            </p:cNvSpPr>
            <p:nvPr/>
          </p:nvSpPr>
          <p:spPr bwMode="auto">
            <a:xfrm>
              <a:off x="192" y="3065"/>
              <a:ext cx="3819" cy="0"/>
            </a:xfrm>
            <a:prstGeom prst="line">
              <a:avLst/>
            </a:prstGeom>
            <a:noFill/>
            <a:ln w="3175">
              <a:solidFill>
                <a:schemeClr val="folHlink"/>
              </a:solidFill>
              <a:round/>
              <a:headEnd/>
              <a:tailEnd/>
            </a:ln>
          </p:spPr>
          <p:txBody>
            <a:bodyPr/>
            <a:lstStyle/>
            <a:p>
              <a:endParaRPr lang="en-US" dirty="0"/>
            </a:p>
          </p:txBody>
        </p:sp>
        <p:sp>
          <p:nvSpPr>
            <p:cNvPr id="45170" name="Line 87"/>
            <p:cNvSpPr>
              <a:spLocks noChangeShapeType="1"/>
            </p:cNvSpPr>
            <p:nvPr/>
          </p:nvSpPr>
          <p:spPr bwMode="auto">
            <a:xfrm>
              <a:off x="192" y="3135"/>
              <a:ext cx="3819" cy="0"/>
            </a:xfrm>
            <a:prstGeom prst="line">
              <a:avLst/>
            </a:prstGeom>
            <a:noFill/>
            <a:ln w="12700">
              <a:solidFill>
                <a:schemeClr val="folHlink"/>
              </a:solidFill>
              <a:round/>
              <a:headEnd/>
              <a:tailEnd/>
            </a:ln>
          </p:spPr>
          <p:txBody>
            <a:bodyPr/>
            <a:lstStyle/>
            <a:p>
              <a:endParaRPr lang="en-US" dirty="0"/>
            </a:p>
          </p:txBody>
        </p:sp>
        <p:sp>
          <p:nvSpPr>
            <p:cNvPr id="45171" name="Line 88"/>
            <p:cNvSpPr>
              <a:spLocks noChangeShapeType="1"/>
            </p:cNvSpPr>
            <p:nvPr/>
          </p:nvSpPr>
          <p:spPr bwMode="auto">
            <a:xfrm>
              <a:off x="192" y="3204"/>
              <a:ext cx="3819" cy="0"/>
            </a:xfrm>
            <a:prstGeom prst="line">
              <a:avLst/>
            </a:prstGeom>
            <a:noFill/>
            <a:ln w="3175">
              <a:solidFill>
                <a:schemeClr val="folHlink"/>
              </a:solidFill>
              <a:round/>
              <a:headEnd/>
              <a:tailEnd/>
            </a:ln>
          </p:spPr>
          <p:txBody>
            <a:bodyPr/>
            <a:lstStyle/>
            <a:p>
              <a:endParaRPr lang="en-US" dirty="0"/>
            </a:p>
          </p:txBody>
        </p:sp>
        <p:sp>
          <p:nvSpPr>
            <p:cNvPr id="45172" name="Line 89"/>
            <p:cNvSpPr>
              <a:spLocks noChangeShapeType="1"/>
            </p:cNvSpPr>
            <p:nvPr/>
          </p:nvSpPr>
          <p:spPr bwMode="auto">
            <a:xfrm>
              <a:off x="192" y="3273"/>
              <a:ext cx="3819" cy="0"/>
            </a:xfrm>
            <a:prstGeom prst="line">
              <a:avLst/>
            </a:prstGeom>
            <a:noFill/>
            <a:ln w="3175">
              <a:solidFill>
                <a:schemeClr val="folHlink"/>
              </a:solidFill>
              <a:round/>
              <a:headEnd/>
              <a:tailEnd/>
            </a:ln>
          </p:spPr>
          <p:txBody>
            <a:bodyPr/>
            <a:lstStyle/>
            <a:p>
              <a:endParaRPr lang="en-US" dirty="0"/>
            </a:p>
          </p:txBody>
        </p:sp>
        <p:sp>
          <p:nvSpPr>
            <p:cNvPr id="45173" name="Line 90"/>
            <p:cNvSpPr>
              <a:spLocks noChangeShapeType="1"/>
            </p:cNvSpPr>
            <p:nvPr/>
          </p:nvSpPr>
          <p:spPr bwMode="auto">
            <a:xfrm>
              <a:off x="192" y="3343"/>
              <a:ext cx="3819" cy="0"/>
            </a:xfrm>
            <a:prstGeom prst="line">
              <a:avLst/>
            </a:prstGeom>
            <a:noFill/>
            <a:ln w="3175">
              <a:solidFill>
                <a:schemeClr val="folHlink"/>
              </a:solidFill>
              <a:round/>
              <a:headEnd/>
              <a:tailEnd/>
            </a:ln>
          </p:spPr>
          <p:txBody>
            <a:bodyPr/>
            <a:lstStyle/>
            <a:p>
              <a:endParaRPr lang="en-US" dirty="0"/>
            </a:p>
          </p:txBody>
        </p:sp>
        <p:sp>
          <p:nvSpPr>
            <p:cNvPr id="45174" name="Line 91"/>
            <p:cNvSpPr>
              <a:spLocks noChangeShapeType="1"/>
            </p:cNvSpPr>
            <p:nvPr/>
          </p:nvSpPr>
          <p:spPr bwMode="auto">
            <a:xfrm>
              <a:off x="192" y="3412"/>
              <a:ext cx="3819" cy="0"/>
            </a:xfrm>
            <a:prstGeom prst="line">
              <a:avLst/>
            </a:prstGeom>
            <a:noFill/>
            <a:ln w="3175">
              <a:solidFill>
                <a:schemeClr val="folHlink"/>
              </a:solidFill>
              <a:round/>
              <a:headEnd/>
              <a:tailEnd/>
            </a:ln>
          </p:spPr>
          <p:txBody>
            <a:bodyPr/>
            <a:lstStyle/>
            <a:p>
              <a:endParaRPr lang="en-US" dirty="0"/>
            </a:p>
          </p:txBody>
        </p:sp>
        <p:sp>
          <p:nvSpPr>
            <p:cNvPr id="45175" name="Line 92"/>
            <p:cNvSpPr>
              <a:spLocks noChangeShapeType="1"/>
            </p:cNvSpPr>
            <p:nvPr/>
          </p:nvSpPr>
          <p:spPr bwMode="auto">
            <a:xfrm>
              <a:off x="192" y="3482"/>
              <a:ext cx="3819" cy="0"/>
            </a:xfrm>
            <a:prstGeom prst="line">
              <a:avLst/>
            </a:prstGeom>
            <a:noFill/>
            <a:ln w="19050">
              <a:solidFill>
                <a:schemeClr val="folHlink"/>
              </a:solidFill>
              <a:round/>
              <a:headEnd/>
              <a:tailEnd/>
            </a:ln>
          </p:spPr>
          <p:txBody>
            <a:bodyPr/>
            <a:lstStyle/>
            <a:p>
              <a:endParaRPr lang="en-US" dirty="0"/>
            </a:p>
          </p:txBody>
        </p:sp>
        <p:sp>
          <p:nvSpPr>
            <p:cNvPr id="45176" name="Line 93"/>
            <p:cNvSpPr>
              <a:spLocks noChangeShapeType="1"/>
            </p:cNvSpPr>
            <p:nvPr/>
          </p:nvSpPr>
          <p:spPr bwMode="auto">
            <a:xfrm>
              <a:off x="192" y="3551"/>
              <a:ext cx="3819" cy="0"/>
            </a:xfrm>
            <a:prstGeom prst="line">
              <a:avLst/>
            </a:prstGeom>
            <a:noFill/>
            <a:ln w="3175">
              <a:solidFill>
                <a:schemeClr val="folHlink"/>
              </a:solidFill>
              <a:round/>
              <a:headEnd/>
              <a:tailEnd/>
            </a:ln>
          </p:spPr>
          <p:txBody>
            <a:bodyPr/>
            <a:lstStyle/>
            <a:p>
              <a:endParaRPr lang="en-US" dirty="0"/>
            </a:p>
          </p:txBody>
        </p:sp>
        <p:sp>
          <p:nvSpPr>
            <p:cNvPr id="45177" name="Line 94"/>
            <p:cNvSpPr>
              <a:spLocks noChangeShapeType="1"/>
            </p:cNvSpPr>
            <p:nvPr/>
          </p:nvSpPr>
          <p:spPr bwMode="auto">
            <a:xfrm>
              <a:off x="192" y="3621"/>
              <a:ext cx="3819" cy="0"/>
            </a:xfrm>
            <a:prstGeom prst="line">
              <a:avLst/>
            </a:prstGeom>
            <a:noFill/>
            <a:ln w="3175">
              <a:solidFill>
                <a:schemeClr val="folHlink"/>
              </a:solidFill>
              <a:round/>
              <a:headEnd/>
              <a:tailEnd/>
            </a:ln>
          </p:spPr>
          <p:txBody>
            <a:bodyPr/>
            <a:lstStyle/>
            <a:p>
              <a:endParaRPr lang="en-US" dirty="0"/>
            </a:p>
          </p:txBody>
        </p:sp>
        <p:sp>
          <p:nvSpPr>
            <p:cNvPr id="45178" name="Line 95"/>
            <p:cNvSpPr>
              <a:spLocks noChangeShapeType="1"/>
            </p:cNvSpPr>
            <p:nvPr/>
          </p:nvSpPr>
          <p:spPr bwMode="auto">
            <a:xfrm>
              <a:off x="192" y="3690"/>
              <a:ext cx="3819" cy="0"/>
            </a:xfrm>
            <a:prstGeom prst="line">
              <a:avLst/>
            </a:prstGeom>
            <a:noFill/>
            <a:ln w="3175">
              <a:solidFill>
                <a:schemeClr val="folHlink"/>
              </a:solidFill>
              <a:round/>
              <a:headEnd/>
              <a:tailEnd/>
            </a:ln>
          </p:spPr>
          <p:txBody>
            <a:bodyPr/>
            <a:lstStyle/>
            <a:p>
              <a:endParaRPr lang="en-US" dirty="0"/>
            </a:p>
          </p:txBody>
        </p:sp>
        <p:sp>
          <p:nvSpPr>
            <p:cNvPr id="45179" name="Line 96"/>
            <p:cNvSpPr>
              <a:spLocks noChangeShapeType="1"/>
            </p:cNvSpPr>
            <p:nvPr/>
          </p:nvSpPr>
          <p:spPr bwMode="auto">
            <a:xfrm>
              <a:off x="192" y="3759"/>
              <a:ext cx="3819" cy="0"/>
            </a:xfrm>
            <a:prstGeom prst="line">
              <a:avLst/>
            </a:prstGeom>
            <a:noFill/>
            <a:ln w="3175">
              <a:solidFill>
                <a:schemeClr val="folHlink"/>
              </a:solidFill>
              <a:round/>
              <a:headEnd/>
              <a:tailEnd/>
            </a:ln>
          </p:spPr>
          <p:txBody>
            <a:bodyPr/>
            <a:lstStyle/>
            <a:p>
              <a:endParaRPr lang="en-US" dirty="0"/>
            </a:p>
          </p:txBody>
        </p:sp>
        <p:sp>
          <p:nvSpPr>
            <p:cNvPr id="45180" name="Line 97"/>
            <p:cNvSpPr>
              <a:spLocks noChangeShapeType="1"/>
            </p:cNvSpPr>
            <p:nvPr/>
          </p:nvSpPr>
          <p:spPr bwMode="auto">
            <a:xfrm>
              <a:off x="192" y="3829"/>
              <a:ext cx="3819" cy="0"/>
            </a:xfrm>
            <a:prstGeom prst="line">
              <a:avLst/>
            </a:prstGeom>
            <a:noFill/>
            <a:ln w="12700">
              <a:solidFill>
                <a:schemeClr val="folHlink"/>
              </a:solidFill>
              <a:round/>
              <a:headEnd/>
              <a:tailEnd/>
            </a:ln>
          </p:spPr>
          <p:txBody>
            <a:bodyPr/>
            <a:lstStyle/>
            <a:p>
              <a:endParaRPr lang="en-US" dirty="0"/>
            </a:p>
          </p:txBody>
        </p:sp>
        <p:sp>
          <p:nvSpPr>
            <p:cNvPr id="45181" name="Line 98"/>
            <p:cNvSpPr>
              <a:spLocks noChangeShapeType="1"/>
            </p:cNvSpPr>
            <p:nvPr/>
          </p:nvSpPr>
          <p:spPr bwMode="auto">
            <a:xfrm>
              <a:off x="192" y="3898"/>
              <a:ext cx="3819" cy="0"/>
            </a:xfrm>
            <a:prstGeom prst="line">
              <a:avLst/>
            </a:prstGeom>
            <a:noFill/>
            <a:ln w="3175">
              <a:solidFill>
                <a:schemeClr val="folHlink"/>
              </a:solidFill>
              <a:round/>
              <a:headEnd/>
              <a:tailEnd/>
            </a:ln>
          </p:spPr>
          <p:txBody>
            <a:bodyPr/>
            <a:lstStyle/>
            <a:p>
              <a:endParaRPr lang="en-US" dirty="0"/>
            </a:p>
          </p:txBody>
        </p:sp>
        <p:sp>
          <p:nvSpPr>
            <p:cNvPr id="45182" name="Line 99"/>
            <p:cNvSpPr>
              <a:spLocks noChangeShapeType="1"/>
            </p:cNvSpPr>
            <p:nvPr/>
          </p:nvSpPr>
          <p:spPr bwMode="auto">
            <a:xfrm>
              <a:off x="192" y="3968"/>
              <a:ext cx="3819" cy="0"/>
            </a:xfrm>
            <a:prstGeom prst="line">
              <a:avLst/>
            </a:prstGeom>
            <a:noFill/>
            <a:ln w="3175">
              <a:solidFill>
                <a:schemeClr val="folHlink"/>
              </a:solidFill>
              <a:round/>
              <a:headEnd/>
              <a:tailEnd/>
            </a:ln>
          </p:spPr>
          <p:txBody>
            <a:bodyPr/>
            <a:lstStyle/>
            <a:p>
              <a:endParaRPr lang="en-US" dirty="0"/>
            </a:p>
          </p:txBody>
        </p:sp>
        <p:sp>
          <p:nvSpPr>
            <p:cNvPr id="45183" name="Line 100"/>
            <p:cNvSpPr>
              <a:spLocks noChangeShapeType="1"/>
            </p:cNvSpPr>
            <p:nvPr/>
          </p:nvSpPr>
          <p:spPr bwMode="auto">
            <a:xfrm>
              <a:off x="192" y="4037"/>
              <a:ext cx="3819" cy="0"/>
            </a:xfrm>
            <a:prstGeom prst="line">
              <a:avLst/>
            </a:prstGeom>
            <a:noFill/>
            <a:ln w="3175">
              <a:solidFill>
                <a:schemeClr val="folHlink"/>
              </a:solidFill>
              <a:round/>
              <a:headEnd/>
              <a:tailEnd/>
            </a:ln>
          </p:spPr>
          <p:txBody>
            <a:bodyPr/>
            <a:lstStyle/>
            <a:p>
              <a:endParaRPr lang="en-US" dirty="0"/>
            </a:p>
          </p:txBody>
        </p:sp>
        <p:sp>
          <p:nvSpPr>
            <p:cNvPr id="45184" name="Line 101"/>
            <p:cNvSpPr>
              <a:spLocks noChangeShapeType="1"/>
            </p:cNvSpPr>
            <p:nvPr/>
          </p:nvSpPr>
          <p:spPr bwMode="auto">
            <a:xfrm>
              <a:off x="192" y="4107"/>
              <a:ext cx="3819" cy="0"/>
            </a:xfrm>
            <a:prstGeom prst="line">
              <a:avLst/>
            </a:prstGeom>
            <a:noFill/>
            <a:ln w="3175">
              <a:solidFill>
                <a:schemeClr val="folHlink"/>
              </a:solidFill>
              <a:round/>
              <a:headEnd/>
              <a:tailEnd/>
            </a:ln>
          </p:spPr>
          <p:txBody>
            <a:bodyPr/>
            <a:lstStyle/>
            <a:p>
              <a:endParaRPr lang="en-US" dirty="0"/>
            </a:p>
          </p:txBody>
        </p:sp>
        <p:sp>
          <p:nvSpPr>
            <p:cNvPr id="45185" name="Line 102"/>
            <p:cNvSpPr>
              <a:spLocks noChangeShapeType="1"/>
            </p:cNvSpPr>
            <p:nvPr/>
          </p:nvSpPr>
          <p:spPr bwMode="auto">
            <a:xfrm>
              <a:off x="192" y="705"/>
              <a:ext cx="3819" cy="0"/>
            </a:xfrm>
            <a:prstGeom prst="line">
              <a:avLst/>
            </a:prstGeom>
            <a:noFill/>
            <a:ln w="19050">
              <a:solidFill>
                <a:schemeClr val="folHlink"/>
              </a:solidFill>
              <a:round/>
              <a:headEnd/>
              <a:tailEnd/>
            </a:ln>
          </p:spPr>
          <p:txBody>
            <a:bodyPr/>
            <a:lstStyle/>
            <a:p>
              <a:endParaRPr lang="en-US" dirty="0"/>
            </a:p>
          </p:txBody>
        </p:sp>
        <p:sp>
          <p:nvSpPr>
            <p:cNvPr id="45186" name="Line 103"/>
            <p:cNvSpPr>
              <a:spLocks noChangeShapeType="1"/>
            </p:cNvSpPr>
            <p:nvPr/>
          </p:nvSpPr>
          <p:spPr bwMode="auto">
            <a:xfrm>
              <a:off x="192" y="774"/>
              <a:ext cx="3819" cy="0"/>
            </a:xfrm>
            <a:prstGeom prst="line">
              <a:avLst/>
            </a:prstGeom>
            <a:noFill/>
            <a:ln w="3175">
              <a:solidFill>
                <a:schemeClr val="folHlink"/>
              </a:solidFill>
              <a:round/>
              <a:headEnd/>
              <a:tailEnd/>
            </a:ln>
          </p:spPr>
          <p:txBody>
            <a:bodyPr/>
            <a:lstStyle/>
            <a:p>
              <a:endParaRPr lang="en-US" dirty="0"/>
            </a:p>
          </p:txBody>
        </p:sp>
        <p:sp>
          <p:nvSpPr>
            <p:cNvPr id="45187" name="Line 104"/>
            <p:cNvSpPr>
              <a:spLocks noChangeShapeType="1"/>
            </p:cNvSpPr>
            <p:nvPr/>
          </p:nvSpPr>
          <p:spPr bwMode="auto">
            <a:xfrm>
              <a:off x="192" y="844"/>
              <a:ext cx="3819" cy="0"/>
            </a:xfrm>
            <a:prstGeom prst="line">
              <a:avLst/>
            </a:prstGeom>
            <a:noFill/>
            <a:ln w="3175">
              <a:solidFill>
                <a:schemeClr val="folHlink"/>
              </a:solidFill>
              <a:round/>
              <a:headEnd/>
              <a:tailEnd/>
            </a:ln>
          </p:spPr>
          <p:txBody>
            <a:bodyPr/>
            <a:lstStyle/>
            <a:p>
              <a:endParaRPr lang="en-US" dirty="0"/>
            </a:p>
          </p:txBody>
        </p:sp>
        <p:sp>
          <p:nvSpPr>
            <p:cNvPr id="45188" name="Line 105"/>
            <p:cNvSpPr>
              <a:spLocks noChangeShapeType="1"/>
            </p:cNvSpPr>
            <p:nvPr/>
          </p:nvSpPr>
          <p:spPr bwMode="auto">
            <a:xfrm>
              <a:off x="192" y="913"/>
              <a:ext cx="3819" cy="0"/>
            </a:xfrm>
            <a:prstGeom prst="line">
              <a:avLst/>
            </a:prstGeom>
            <a:noFill/>
            <a:ln w="3175">
              <a:solidFill>
                <a:schemeClr val="folHlink"/>
              </a:solidFill>
              <a:round/>
              <a:headEnd/>
              <a:tailEnd/>
            </a:ln>
          </p:spPr>
          <p:txBody>
            <a:bodyPr/>
            <a:lstStyle/>
            <a:p>
              <a:endParaRPr lang="en-US" dirty="0"/>
            </a:p>
          </p:txBody>
        </p:sp>
        <p:sp>
          <p:nvSpPr>
            <p:cNvPr id="45189" name="Line 106"/>
            <p:cNvSpPr>
              <a:spLocks noChangeShapeType="1"/>
            </p:cNvSpPr>
            <p:nvPr/>
          </p:nvSpPr>
          <p:spPr bwMode="auto">
            <a:xfrm>
              <a:off x="192" y="983"/>
              <a:ext cx="3819" cy="0"/>
            </a:xfrm>
            <a:prstGeom prst="line">
              <a:avLst/>
            </a:prstGeom>
            <a:noFill/>
            <a:ln w="3175">
              <a:solidFill>
                <a:schemeClr val="folHlink"/>
              </a:solidFill>
              <a:round/>
              <a:headEnd/>
              <a:tailEnd/>
            </a:ln>
          </p:spPr>
          <p:txBody>
            <a:bodyPr/>
            <a:lstStyle/>
            <a:p>
              <a:endParaRPr lang="en-US" dirty="0"/>
            </a:p>
          </p:txBody>
        </p:sp>
        <p:sp>
          <p:nvSpPr>
            <p:cNvPr id="45190" name="Line 107"/>
            <p:cNvSpPr>
              <a:spLocks noChangeShapeType="1"/>
            </p:cNvSpPr>
            <p:nvPr/>
          </p:nvSpPr>
          <p:spPr bwMode="auto">
            <a:xfrm>
              <a:off x="192" y="1052"/>
              <a:ext cx="3819" cy="0"/>
            </a:xfrm>
            <a:prstGeom prst="line">
              <a:avLst/>
            </a:prstGeom>
            <a:noFill/>
            <a:ln w="12700">
              <a:solidFill>
                <a:schemeClr val="folHlink"/>
              </a:solidFill>
              <a:round/>
              <a:headEnd/>
              <a:tailEnd/>
            </a:ln>
          </p:spPr>
          <p:txBody>
            <a:bodyPr/>
            <a:lstStyle/>
            <a:p>
              <a:endParaRPr lang="en-US" dirty="0"/>
            </a:p>
          </p:txBody>
        </p:sp>
        <p:sp>
          <p:nvSpPr>
            <p:cNvPr id="45191" name="Line 108"/>
            <p:cNvSpPr>
              <a:spLocks noChangeShapeType="1"/>
            </p:cNvSpPr>
            <p:nvPr/>
          </p:nvSpPr>
          <p:spPr bwMode="auto">
            <a:xfrm>
              <a:off x="192" y="1121"/>
              <a:ext cx="3819" cy="0"/>
            </a:xfrm>
            <a:prstGeom prst="line">
              <a:avLst/>
            </a:prstGeom>
            <a:noFill/>
            <a:ln w="3175">
              <a:solidFill>
                <a:schemeClr val="folHlink"/>
              </a:solidFill>
              <a:round/>
              <a:headEnd/>
              <a:tailEnd/>
            </a:ln>
          </p:spPr>
          <p:txBody>
            <a:bodyPr/>
            <a:lstStyle/>
            <a:p>
              <a:endParaRPr lang="en-US" dirty="0"/>
            </a:p>
          </p:txBody>
        </p:sp>
        <p:sp>
          <p:nvSpPr>
            <p:cNvPr id="45192" name="Line 109"/>
            <p:cNvSpPr>
              <a:spLocks noChangeShapeType="1"/>
            </p:cNvSpPr>
            <p:nvPr/>
          </p:nvSpPr>
          <p:spPr bwMode="auto">
            <a:xfrm>
              <a:off x="192" y="1191"/>
              <a:ext cx="3819" cy="0"/>
            </a:xfrm>
            <a:prstGeom prst="line">
              <a:avLst/>
            </a:prstGeom>
            <a:noFill/>
            <a:ln w="3175">
              <a:solidFill>
                <a:schemeClr val="folHlink"/>
              </a:solidFill>
              <a:round/>
              <a:headEnd/>
              <a:tailEnd/>
            </a:ln>
          </p:spPr>
          <p:txBody>
            <a:bodyPr/>
            <a:lstStyle/>
            <a:p>
              <a:endParaRPr lang="en-US" dirty="0"/>
            </a:p>
          </p:txBody>
        </p:sp>
      </p:grpSp>
      <p:sp>
        <p:nvSpPr>
          <p:cNvPr id="45060" name="Line 111"/>
          <p:cNvSpPr>
            <a:spLocks noChangeShapeType="1"/>
          </p:cNvSpPr>
          <p:nvPr/>
        </p:nvSpPr>
        <p:spPr bwMode="auto">
          <a:xfrm flipV="1">
            <a:off x="2726847" y="2542509"/>
            <a:ext cx="2786058" cy="2766853"/>
          </a:xfrm>
          <a:prstGeom prst="line">
            <a:avLst/>
          </a:prstGeom>
          <a:noFill/>
          <a:ln w="28575">
            <a:solidFill>
              <a:schemeClr val="tx1"/>
            </a:solidFill>
            <a:prstDash val="dash"/>
            <a:round/>
            <a:headEnd/>
            <a:tailEnd/>
          </a:ln>
        </p:spPr>
        <p:txBody>
          <a:bodyPr/>
          <a:lstStyle/>
          <a:p>
            <a:endParaRPr lang="en-US" dirty="0"/>
          </a:p>
        </p:txBody>
      </p:sp>
      <p:sp>
        <p:nvSpPr>
          <p:cNvPr id="45061" name="Line 113"/>
          <p:cNvSpPr>
            <a:spLocks noChangeShapeType="1"/>
          </p:cNvSpPr>
          <p:nvPr/>
        </p:nvSpPr>
        <p:spPr bwMode="auto">
          <a:xfrm>
            <a:off x="2476500" y="3115439"/>
            <a:ext cx="240821" cy="0"/>
          </a:xfrm>
          <a:prstGeom prst="line">
            <a:avLst/>
          </a:prstGeom>
          <a:noFill/>
          <a:ln w="12700">
            <a:solidFill>
              <a:schemeClr val="tx1"/>
            </a:solidFill>
            <a:round/>
            <a:headEnd type="none" w="med" len="med"/>
            <a:tailEnd type="triangle" w="med" len="med"/>
          </a:ln>
        </p:spPr>
        <p:txBody>
          <a:bodyPr/>
          <a:lstStyle/>
          <a:p>
            <a:endParaRPr lang="en-US" dirty="0"/>
          </a:p>
        </p:txBody>
      </p:sp>
      <p:sp>
        <p:nvSpPr>
          <p:cNvPr id="45062" name="Text Box 114"/>
          <p:cNvSpPr txBox="1">
            <a:spLocks noChangeArrowheads="1"/>
          </p:cNvSpPr>
          <p:nvPr/>
        </p:nvSpPr>
        <p:spPr bwMode="auto">
          <a:xfrm>
            <a:off x="981076" y="2658239"/>
            <a:ext cx="1604484" cy="584775"/>
          </a:xfrm>
          <a:prstGeom prst="rect">
            <a:avLst/>
          </a:prstGeom>
          <a:noFill/>
          <a:ln w="12700">
            <a:noFill/>
            <a:miter lim="800000"/>
            <a:headEnd/>
            <a:tailEnd/>
          </a:ln>
        </p:spPr>
        <p:txBody>
          <a:bodyPr wrap="square">
            <a:spAutoFit/>
          </a:bodyPr>
          <a:lstStyle/>
          <a:p>
            <a:pPr eaLnBrk="1" hangingPunct="1"/>
            <a:r>
              <a:rPr lang="en-US" sz="1600" b="1" dirty="0" smtClean="0">
                <a:latin typeface="Arial" pitchFamily="34" charset="0"/>
                <a:cs typeface="Arial" pitchFamily="34" charset="0"/>
              </a:rPr>
              <a:t>Minimum Preload, </a:t>
            </a:r>
            <a:r>
              <a:rPr lang="en-US" sz="1600" b="1" i="1" dirty="0" smtClean="0">
                <a:latin typeface="Arial" pitchFamily="34" charset="0"/>
                <a:cs typeface="Arial" pitchFamily="34" charset="0"/>
              </a:rPr>
              <a:t>P</a:t>
            </a:r>
            <a:r>
              <a:rPr lang="en-US" sz="1600" b="1" i="1" baseline="-25000" dirty="0" smtClean="0">
                <a:latin typeface="Arial" pitchFamily="34" charset="0"/>
                <a:cs typeface="Arial" pitchFamily="34" charset="0"/>
              </a:rPr>
              <a:t>p</a:t>
            </a:r>
            <a:r>
              <a:rPr lang="en-US" sz="1600" b="1" baseline="-25000" dirty="0" smtClean="0">
                <a:latin typeface="Arial" pitchFamily="34" charset="0"/>
                <a:cs typeface="Arial" pitchFamily="34" charset="0"/>
              </a:rPr>
              <a:t>-min</a:t>
            </a:r>
            <a:endParaRPr lang="en-US" sz="1600" b="1" baseline="-25000" dirty="0">
              <a:latin typeface="Arial" pitchFamily="34" charset="0"/>
              <a:cs typeface="Arial" pitchFamily="34" charset="0"/>
            </a:endParaRPr>
          </a:p>
        </p:txBody>
      </p:sp>
      <p:sp>
        <p:nvSpPr>
          <p:cNvPr id="45063" name="Rectangle 115"/>
          <p:cNvSpPr>
            <a:spLocks noChangeArrowheads="1"/>
          </p:cNvSpPr>
          <p:nvPr/>
        </p:nvSpPr>
        <p:spPr bwMode="auto">
          <a:xfrm>
            <a:off x="1652109" y="3794889"/>
            <a:ext cx="931862" cy="733425"/>
          </a:xfrm>
          <a:prstGeom prst="rect">
            <a:avLst/>
          </a:prstGeom>
          <a:noFill/>
          <a:ln w="9525">
            <a:noFill/>
            <a:miter lim="800000"/>
            <a:headEnd/>
            <a:tailEnd/>
          </a:ln>
        </p:spPr>
        <p:txBody>
          <a:bodyPr lIns="0" tIns="0" rIns="0" bIns="0">
            <a:spAutoFit/>
          </a:bodyPr>
          <a:lstStyle/>
          <a:p>
            <a:pPr algn="ctr" eaLnBrk="1" hangingPunct="1"/>
            <a:r>
              <a:rPr lang="en-US" sz="1600" dirty="0">
                <a:solidFill>
                  <a:srgbClr val="000000"/>
                </a:solidFill>
              </a:rPr>
              <a:t>Bolt Tensile Load, </a:t>
            </a:r>
            <a:r>
              <a:rPr lang="en-US" sz="1600" i="1" dirty="0">
                <a:solidFill>
                  <a:srgbClr val="000000"/>
                </a:solidFill>
              </a:rPr>
              <a:t>P</a:t>
            </a:r>
            <a:r>
              <a:rPr lang="en-US" sz="1600" i="1" baseline="-25000" dirty="0">
                <a:solidFill>
                  <a:srgbClr val="000000"/>
                </a:solidFill>
              </a:rPr>
              <a:t>tb</a:t>
            </a:r>
          </a:p>
        </p:txBody>
      </p:sp>
      <p:sp>
        <p:nvSpPr>
          <p:cNvPr id="45064" name="Rectangle 116"/>
          <p:cNvSpPr>
            <a:spLocks noChangeArrowheads="1"/>
          </p:cNvSpPr>
          <p:nvPr/>
        </p:nvSpPr>
        <p:spPr bwMode="auto">
          <a:xfrm>
            <a:off x="3322158" y="5398264"/>
            <a:ext cx="2202341" cy="246221"/>
          </a:xfrm>
          <a:prstGeom prst="rect">
            <a:avLst/>
          </a:prstGeom>
          <a:noFill/>
          <a:ln w="9525">
            <a:noFill/>
            <a:miter lim="800000"/>
            <a:headEnd/>
            <a:tailEnd/>
          </a:ln>
        </p:spPr>
        <p:txBody>
          <a:bodyPr wrap="square" lIns="0" tIns="0" rIns="0" bIns="0">
            <a:spAutoFit/>
          </a:bodyPr>
          <a:lstStyle/>
          <a:p>
            <a:pPr eaLnBrk="1" hangingPunct="1"/>
            <a:r>
              <a:rPr lang="en-US" sz="1600" dirty="0">
                <a:solidFill>
                  <a:srgbClr val="000000"/>
                </a:solidFill>
              </a:rPr>
              <a:t>Applied Tensile Load, </a:t>
            </a:r>
            <a:r>
              <a:rPr lang="en-US" sz="1600" i="1" dirty="0">
                <a:solidFill>
                  <a:srgbClr val="000000"/>
                </a:solidFill>
              </a:rPr>
              <a:t>P</a:t>
            </a:r>
            <a:r>
              <a:rPr lang="en-US" sz="1600" i="1" baseline="-25000" dirty="0">
                <a:solidFill>
                  <a:srgbClr val="000000"/>
                </a:solidFill>
              </a:rPr>
              <a:t>t</a:t>
            </a:r>
            <a:r>
              <a:rPr lang="en-US" sz="1600" dirty="0">
                <a:solidFill>
                  <a:srgbClr val="000000"/>
                </a:solidFill>
              </a:rPr>
              <a:t> </a:t>
            </a:r>
            <a:endParaRPr lang="en-US" sz="1600" dirty="0"/>
          </a:p>
        </p:txBody>
      </p:sp>
      <p:sp>
        <p:nvSpPr>
          <p:cNvPr id="45065" name="Line 148"/>
          <p:cNvSpPr>
            <a:spLocks noChangeShapeType="1"/>
          </p:cNvSpPr>
          <p:nvPr/>
        </p:nvSpPr>
        <p:spPr bwMode="auto">
          <a:xfrm>
            <a:off x="3661884" y="3761552"/>
            <a:ext cx="392112" cy="231775"/>
          </a:xfrm>
          <a:prstGeom prst="line">
            <a:avLst/>
          </a:prstGeom>
          <a:noFill/>
          <a:ln w="19050">
            <a:solidFill>
              <a:schemeClr val="tx1"/>
            </a:solidFill>
            <a:round/>
            <a:headEnd/>
            <a:tailEnd type="triangle" w="med" len="med"/>
          </a:ln>
        </p:spPr>
        <p:txBody>
          <a:bodyPr/>
          <a:lstStyle/>
          <a:p>
            <a:endParaRPr lang="en-US" dirty="0"/>
          </a:p>
        </p:txBody>
      </p:sp>
      <p:sp>
        <p:nvSpPr>
          <p:cNvPr id="45068" name="Line 132"/>
          <p:cNvSpPr>
            <a:spLocks noChangeShapeType="1"/>
          </p:cNvSpPr>
          <p:nvPr/>
        </p:nvSpPr>
        <p:spPr bwMode="auto">
          <a:xfrm flipH="1" flipV="1">
            <a:off x="5455967" y="3587586"/>
            <a:ext cx="392742" cy="7637"/>
          </a:xfrm>
          <a:prstGeom prst="line">
            <a:avLst/>
          </a:prstGeom>
          <a:noFill/>
          <a:ln w="19050">
            <a:solidFill>
              <a:schemeClr val="tx1"/>
            </a:solidFill>
            <a:round/>
            <a:headEnd/>
            <a:tailEnd type="triangle" w="med" len="med"/>
          </a:ln>
        </p:spPr>
        <p:txBody>
          <a:bodyPr/>
          <a:lstStyle/>
          <a:p>
            <a:endParaRPr lang="en-US" dirty="0"/>
          </a:p>
        </p:txBody>
      </p:sp>
      <p:sp>
        <p:nvSpPr>
          <p:cNvPr id="45069" name="Text Box 133"/>
          <p:cNvSpPr txBox="1">
            <a:spLocks noChangeArrowheads="1"/>
          </p:cNvSpPr>
          <p:nvPr/>
        </p:nvSpPr>
        <p:spPr bwMode="auto">
          <a:xfrm>
            <a:off x="5710687" y="3289436"/>
            <a:ext cx="2820059" cy="830997"/>
          </a:xfrm>
          <a:prstGeom prst="rect">
            <a:avLst/>
          </a:prstGeom>
          <a:solidFill>
            <a:srgbClr val="99FF99"/>
          </a:solidFill>
          <a:ln w="12700">
            <a:solidFill>
              <a:schemeClr val="tx1"/>
            </a:solidFill>
            <a:miter lim="800000"/>
            <a:headEnd/>
            <a:tailEnd/>
          </a:ln>
        </p:spPr>
        <p:txBody>
          <a:bodyPr wrap="square">
            <a:spAutoFit/>
          </a:bodyPr>
          <a:lstStyle/>
          <a:p>
            <a:pPr algn="ctr" eaLnBrk="1" hangingPunct="1"/>
            <a:r>
              <a:rPr lang="en-US" sz="1600" dirty="0">
                <a:cs typeface="Arial" charset="0"/>
              </a:rPr>
              <a:t>Calculated separation load based </a:t>
            </a:r>
            <a:r>
              <a:rPr lang="en-US" sz="1600" dirty="0" smtClean="0">
                <a:cs typeface="Arial" charset="0"/>
              </a:rPr>
              <a:t>on traditional methods (unconservative)</a:t>
            </a:r>
            <a:endParaRPr lang="en-US" sz="1600" i="1" baseline="-25000" dirty="0">
              <a:cs typeface="Arial" charset="0"/>
            </a:endParaRPr>
          </a:p>
        </p:txBody>
      </p:sp>
      <p:sp>
        <p:nvSpPr>
          <p:cNvPr id="45070" name="Line 118"/>
          <p:cNvSpPr>
            <a:spLocks noChangeShapeType="1"/>
          </p:cNvSpPr>
          <p:nvPr/>
        </p:nvSpPr>
        <p:spPr bwMode="auto">
          <a:xfrm>
            <a:off x="3485072" y="2466781"/>
            <a:ext cx="483079" cy="414067"/>
          </a:xfrm>
          <a:prstGeom prst="line">
            <a:avLst/>
          </a:prstGeom>
          <a:noFill/>
          <a:ln w="19050">
            <a:solidFill>
              <a:schemeClr val="tx1"/>
            </a:solidFill>
            <a:round/>
            <a:headEnd/>
            <a:tailEnd type="triangle" w="med" len="med"/>
          </a:ln>
        </p:spPr>
        <p:txBody>
          <a:bodyPr/>
          <a:lstStyle/>
          <a:p>
            <a:endParaRPr lang="en-US" dirty="0"/>
          </a:p>
        </p:txBody>
      </p:sp>
      <p:cxnSp>
        <p:nvCxnSpPr>
          <p:cNvPr id="45073" name="Straight Connector 135"/>
          <p:cNvCxnSpPr>
            <a:cxnSpLocks noChangeShapeType="1"/>
            <a:stCxn id="45075" idx="1"/>
          </p:cNvCxnSpPr>
          <p:nvPr/>
        </p:nvCxnSpPr>
        <p:spPr bwMode="auto">
          <a:xfrm>
            <a:off x="5425596" y="2639189"/>
            <a:ext cx="0" cy="2753204"/>
          </a:xfrm>
          <a:prstGeom prst="line">
            <a:avLst/>
          </a:prstGeom>
          <a:noFill/>
          <a:ln w="28575" algn="ctr">
            <a:solidFill>
              <a:srgbClr val="006600"/>
            </a:solidFill>
            <a:round/>
            <a:headEnd type="none" w="med" len="med"/>
            <a:tailEnd type="arrow" w="med" len="med"/>
          </a:ln>
        </p:spPr>
      </p:cxnSp>
      <p:sp>
        <p:nvSpPr>
          <p:cNvPr id="45075" name="Line 140"/>
          <p:cNvSpPr>
            <a:spLocks noChangeShapeType="1"/>
          </p:cNvSpPr>
          <p:nvPr/>
        </p:nvSpPr>
        <p:spPr bwMode="auto">
          <a:xfrm flipV="1">
            <a:off x="2722084" y="2639189"/>
            <a:ext cx="2703512" cy="476250"/>
          </a:xfrm>
          <a:prstGeom prst="line">
            <a:avLst/>
          </a:prstGeom>
          <a:noFill/>
          <a:ln w="28575">
            <a:solidFill>
              <a:schemeClr val="tx1"/>
            </a:solidFill>
            <a:round/>
            <a:headEnd type="none" w="med" len="med"/>
            <a:tailEnd type="arrow" w="med" len="med"/>
          </a:ln>
        </p:spPr>
        <p:txBody>
          <a:bodyPr/>
          <a:lstStyle/>
          <a:p>
            <a:endParaRPr lang="en-US" dirty="0"/>
          </a:p>
        </p:txBody>
      </p:sp>
      <p:sp>
        <p:nvSpPr>
          <p:cNvPr id="45080" name="TextBox 136"/>
          <p:cNvSpPr txBox="1">
            <a:spLocks noChangeArrowheads="1"/>
          </p:cNvSpPr>
          <p:nvPr/>
        </p:nvSpPr>
        <p:spPr bwMode="auto">
          <a:xfrm>
            <a:off x="172277" y="1893187"/>
            <a:ext cx="5791201" cy="584775"/>
          </a:xfrm>
          <a:prstGeom prst="rect">
            <a:avLst/>
          </a:prstGeom>
          <a:solidFill>
            <a:srgbClr val="D8E3F4"/>
          </a:solidFill>
          <a:ln w="12700">
            <a:solidFill>
              <a:schemeClr val="tx1"/>
            </a:solidFill>
            <a:miter lim="800000"/>
            <a:headEnd/>
            <a:tailEnd/>
          </a:ln>
        </p:spPr>
        <p:txBody>
          <a:bodyPr wrap="square">
            <a:spAutoFit/>
          </a:bodyPr>
          <a:lstStyle/>
          <a:p>
            <a:pPr algn="ctr"/>
            <a:r>
              <a:rPr lang="en-US" sz="1600" dirty="0" smtClean="0"/>
              <a:t>Slope based on traditional methods intended </a:t>
            </a:r>
            <a:r>
              <a:rPr lang="en-US" sz="1600" dirty="0"/>
              <a:t>to conservatively estimate bolt load given uncertain actual behavior</a:t>
            </a:r>
          </a:p>
        </p:txBody>
      </p:sp>
      <p:sp>
        <p:nvSpPr>
          <p:cNvPr id="137" name="TextBox 136"/>
          <p:cNvSpPr txBox="1"/>
          <p:nvPr/>
        </p:nvSpPr>
        <p:spPr>
          <a:xfrm>
            <a:off x="1037642" y="1397479"/>
            <a:ext cx="7117654" cy="400110"/>
          </a:xfrm>
          <a:prstGeom prst="rect">
            <a:avLst/>
          </a:prstGeom>
          <a:solidFill>
            <a:srgbClr val="FFCC99"/>
          </a:solidFill>
        </p:spPr>
        <p:txBody>
          <a:bodyPr wrap="none" rtlCol="0">
            <a:spAutoFit/>
          </a:bodyPr>
          <a:lstStyle/>
          <a:p>
            <a:pPr algn="ctr"/>
            <a:r>
              <a:rPr lang="en-US" sz="2000" b="1" dirty="0" smtClean="0"/>
              <a:t>Joint separation (gapping) criterion is more conservative</a:t>
            </a:r>
            <a:endParaRPr lang="en-US" sz="2000" b="1" dirty="0"/>
          </a:p>
        </p:txBody>
      </p:sp>
      <p:sp>
        <p:nvSpPr>
          <p:cNvPr id="139" name="Text Box 147"/>
          <p:cNvSpPr txBox="1">
            <a:spLocks noChangeArrowheads="1"/>
          </p:cNvSpPr>
          <p:nvPr/>
        </p:nvSpPr>
        <p:spPr bwMode="auto">
          <a:xfrm>
            <a:off x="2973748" y="3539183"/>
            <a:ext cx="1027845" cy="338554"/>
          </a:xfrm>
          <a:prstGeom prst="rect">
            <a:avLst/>
          </a:prstGeom>
          <a:solidFill>
            <a:schemeClr val="bg1"/>
          </a:solidFill>
          <a:ln w="9525">
            <a:solidFill>
              <a:schemeClr val="tx1"/>
            </a:solidFill>
            <a:miter lim="800000"/>
            <a:headEnd/>
            <a:tailEnd/>
          </a:ln>
        </p:spPr>
        <p:txBody>
          <a:bodyPr wrap="none">
            <a:spAutoFit/>
          </a:bodyPr>
          <a:lstStyle/>
          <a:p>
            <a:pPr eaLnBrk="1" hangingPunct="1"/>
            <a:r>
              <a:rPr lang="en-US" sz="1600" dirty="0" smtClean="0">
                <a:latin typeface="Arial" pitchFamily="34" charset="0"/>
                <a:cs typeface="Arial" pitchFamily="34" charset="0"/>
              </a:rPr>
              <a:t>45</a:t>
            </a:r>
            <a:r>
              <a:rPr lang="en-US" sz="1600" dirty="0" smtClean="0">
                <a:latin typeface="Arial"/>
                <a:cs typeface="Arial"/>
              </a:rPr>
              <a:t>˚</a:t>
            </a:r>
            <a:r>
              <a:rPr lang="en-US" sz="1600" dirty="0" smtClean="0">
                <a:latin typeface="Arial" pitchFamily="34" charset="0"/>
                <a:cs typeface="Arial" pitchFamily="34" charset="0"/>
              </a:rPr>
              <a:t> slope</a:t>
            </a:r>
            <a:endParaRPr lang="en-US" sz="1600" i="1" dirty="0">
              <a:latin typeface="Arial" pitchFamily="34" charset="0"/>
              <a:cs typeface="Arial" pitchFamily="34" charset="0"/>
            </a:endParaRPr>
          </a:p>
        </p:txBody>
      </p:sp>
      <p:cxnSp>
        <p:nvCxnSpPr>
          <p:cNvPr id="45082" name="Straight Connector 141"/>
          <p:cNvCxnSpPr>
            <a:cxnSpLocks noChangeShapeType="1"/>
          </p:cNvCxnSpPr>
          <p:nvPr/>
        </p:nvCxnSpPr>
        <p:spPr bwMode="auto">
          <a:xfrm>
            <a:off x="4943475" y="3115917"/>
            <a:ext cx="0" cy="2257426"/>
          </a:xfrm>
          <a:prstGeom prst="line">
            <a:avLst/>
          </a:prstGeom>
          <a:noFill/>
          <a:ln w="28575" algn="ctr">
            <a:solidFill>
              <a:srgbClr val="C00000"/>
            </a:solidFill>
            <a:round/>
            <a:headEnd type="none" w="med" len="med"/>
            <a:tailEnd type="arrow" w="med" len="med"/>
          </a:ln>
        </p:spPr>
      </p:cxnSp>
      <p:sp>
        <p:nvSpPr>
          <p:cNvPr id="45083" name="Text Box 133"/>
          <p:cNvSpPr txBox="1">
            <a:spLocks noChangeArrowheads="1"/>
          </p:cNvSpPr>
          <p:nvPr/>
        </p:nvSpPr>
        <p:spPr bwMode="auto">
          <a:xfrm>
            <a:off x="5724525" y="4269552"/>
            <a:ext cx="2800350" cy="1200329"/>
          </a:xfrm>
          <a:prstGeom prst="rect">
            <a:avLst/>
          </a:prstGeom>
          <a:solidFill>
            <a:srgbClr val="FFCCCC"/>
          </a:solidFill>
          <a:ln w="28575">
            <a:solidFill>
              <a:schemeClr val="tx1"/>
            </a:solidFill>
            <a:miter lim="800000"/>
            <a:headEnd/>
            <a:tailEnd/>
          </a:ln>
        </p:spPr>
        <p:txBody>
          <a:bodyPr wrap="square">
            <a:spAutoFit/>
          </a:bodyPr>
          <a:lstStyle/>
          <a:p>
            <a:pPr algn="ctr" eaLnBrk="1" hangingPunct="1"/>
            <a:r>
              <a:rPr lang="en-US" sz="1800" b="1" dirty="0" smtClean="0">
                <a:cs typeface="Arial" charset="0"/>
              </a:rPr>
              <a:t>Allowable load for separation = </a:t>
            </a:r>
            <a:r>
              <a:rPr lang="en-US" sz="1800" b="1" i="1" dirty="0" smtClean="0">
                <a:latin typeface="Arial" pitchFamily="34" charset="0"/>
                <a:cs typeface="Arial" pitchFamily="34" charset="0"/>
              </a:rPr>
              <a:t>P</a:t>
            </a:r>
            <a:r>
              <a:rPr lang="en-US" sz="1800" b="1" i="1" baseline="-25000" dirty="0" smtClean="0">
                <a:latin typeface="Arial" pitchFamily="34" charset="0"/>
                <a:cs typeface="Arial" pitchFamily="34" charset="0"/>
              </a:rPr>
              <a:t>p</a:t>
            </a:r>
            <a:r>
              <a:rPr lang="en-US" sz="1800" b="1" baseline="-25000" dirty="0" smtClean="0">
                <a:latin typeface="Arial" pitchFamily="34" charset="0"/>
                <a:cs typeface="Arial" pitchFamily="34" charset="0"/>
              </a:rPr>
              <a:t>-min</a:t>
            </a:r>
            <a:r>
              <a:rPr lang="en-US" sz="1800" b="1" dirty="0" smtClean="0">
                <a:latin typeface="Arial" pitchFamily="34" charset="0"/>
                <a:cs typeface="Arial" pitchFamily="34" charset="0"/>
              </a:rPr>
              <a:t> (conservative), per NASA-STD-5020</a:t>
            </a:r>
            <a:r>
              <a:rPr lang="en-US" sz="1800" b="1" dirty="0" smtClean="0">
                <a:cs typeface="Arial" charset="0"/>
              </a:rPr>
              <a:t> </a:t>
            </a:r>
            <a:endParaRPr lang="en-US" sz="1800" b="1" i="1" baseline="-25000" dirty="0">
              <a:cs typeface="Arial" charset="0"/>
            </a:endParaRPr>
          </a:p>
        </p:txBody>
      </p:sp>
      <p:sp>
        <p:nvSpPr>
          <p:cNvPr id="133" name="Line 140"/>
          <p:cNvSpPr>
            <a:spLocks noChangeShapeType="1"/>
          </p:cNvSpPr>
          <p:nvPr/>
        </p:nvSpPr>
        <p:spPr bwMode="auto">
          <a:xfrm>
            <a:off x="2722084" y="3115438"/>
            <a:ext cx="2230916" cy="479"/>
          </a:xfrm>
          <a:prstGeom prst="line">
            <a:avLst/>
          </a:prstGeom>
          <a:noFill/>
          <a:ln w="28575">
            <a:solidFill>
              <a:srgbClr val="C00000"/>
            </a:solidFill>
            <a:round/>
            <a:headEnd type="none" w="med" len="med"/>
            <a:tailEnd type="arrow" w="med" len="med"/>
          </a:ln>
        </p:spPr>
        <p:txBody>
          <a:bodyPr/>
          <a:lstStyle/>
          <a:p>
            <a:endParaRPr lang="en-US" dirty="0"/>
          </a:p>
        </p:txBody>
      </p:sp>
      <p:sp>
        <p:nvSpPr>
          <p:cNvPr id="136" name="Line 132"/>
          <p:cNvSpPr>
            <a:spLocks noChangeShapeType="1"/>
          </p:cNvSpPr>
          <p:nvPr/>
        </p:nvSpPr>
        <p:spPr bwMode="auto">
          <a:xfrm flipH="1" flipV="1">
            <a:off x="4960666" y="4692486"/>
            <a:ext cx="773383" cy="0"/>
          </a:xfrm>
          <a:prstGeom prst="line">
            <a:avLst/>
          </a:prstGeom>
          <a:noFill/>
          <a:ln w="19050">
            <a:solidFill>
              <a:schemeClr val="tx1"/>
            </a:solidFill>
            <a:round/>
            <a:headEnd/>
            <a:tailEnd type="triangle" w="med" len="med"/>
          </a:ln>
        </p:spPr>
        <p:txBody>
          <a:bodyPr/>
          <a:lstStyle/>
          <a:p>
            <a:endParaRPr lang="en-US" dirty="0"/>
          </a:p>
        </p:txBody>
      </p:sp>
      <p:sp>
        <p:nvSpPr>
          <p:cNvPr id="141" name="TextBox 140"/>
          <p:cNvSpPr txBox="1"/>
          <p:nvPr/>
        </p:nvSpPr>
        <p:spPr>
          <a:xfrm>
            <a:off x="371062" y="5676253"/>
            <a:ext cx="8481392" cy="923330"/>
          </a:xfrm>
          <a:prstGeom prst="rect">
            <a:avLst/>
          </a:prstGeom>
          <a:solidFill>
            <a:srgbClr val="FFFFCC"/>
          </a:solidFill>
          <a:ln w="28575">
            <a:solidFill>
              <a:schemeClr val="tx1"/>
            </a:solidFill>
          </a:ln>
        </p:spPr>
        <p:txBody>
          <a:bodyPr wrap="square" rtlCol="0">
            <a:spAutoFit/>
          </a:bodyPr>
          <a:lstStyle/>
          <a:p>
            <a:pPr algn="ctr"/>
            <a:r>
              <a:rPr lang="en-US" sz="1800" b="1" dirty="0" smtClean="0"/>
              <a:t>Given uncertainty in the true separation load, analysis per NASA-STD-5020 is based on the assumption that separation occurs at an applied load equal to minimum preload.</a:t>
            </a:r>
            <a:endParaRPr lang="en-US" sz="18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5062"/>
                                        </p:tgtEl>
                                        <p:attrNameLst>
                                          <p:attrName>style.visibility</p:attrName>
                                        </p:attrNameLst>
                                      </p:cBhvr>
                                      <p:to>
                                        <p:strVal val="visible"/>
                                      </p:to>
                                    </p:set>
                                    <p:anim calcmode="lin" valueType="num">
                                      <p:cBhvr additive="base">
                                        <p:cTn id="7" dur="1000" fill="hold"/>
                                        <p:tgtEl>
                                          <p:spTgt spid="45062"/>
                                        </p:tgtEl>
                                        <p:attrNameLst>
                                          <p:attrName>ppt_x</p:attrName>
                                        </p:attrNameLst>
                                      </p:cBhvr>
                                      <p:tavLst>
                                        <p:tav tm="0">
                                          <p:val>
                                            <p:strVal val="0-#ppt_w/2"/>
                                          </p:val>
                                        </p:tav>
                                        <p:tav tm="100000">
                                          <p:val>
                                            <p:strVal val="#ppt_x"/>
                                          </p:val>
                                        </p:tav>
                                      </p:tavLst>
                                    </p:anim>
                                    <p:anim calcmode="lin" valueType="num">
                                      <p:cBhvr additive="base">
                                        <p:cTn id="8" dur="1000" fill="hold"/>
                                        <p:tgtEl>
                                          <p:spTgt spid="4506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45061"/>
                                        </p:tgtEl>
                                        <p:attrNameLst>
                                          <p:attrName>style.visibility</p:attrName>
                                        </p:attrNameLst>
                                      </p:cBhvr>
                                      <p:to>
                                        <p:strVal val="visible"/>
                                      </p:to>
                                    </p:set>
                                    <p:anim calcmode="lin" valueType="num">
                                      <p:cBhvr additive="base">
                                        <p:cTn id="11" dur="1000" fill="hold"/>
                                        <p:tgtEl>
                                          <p:spTgt spid="45061"/>
                                        </p:tgtEl>
                                        <p:attrNameLst>
                                          <p:attrName>ppt_x</p:attrName>
                                        </p:attrNameLst>
                                      </p:cBhvr>
                                      <p:tavLst>
                                        <p:tav tm="0">
                                          <p:val>
                                            <p:strVal val="0-#ppt_w/2"/>
                                          </p:val>
                                        </p:tav>
                                        <p:tav tm="100000">
                                          <p:val>
                                            <p:strVal val="#ppt_x"/>
                                          </p:val>
                                        </p:tav>
                                      </p:tavLst>
                                    </p:anim>
                                    <p:anim calcmode="lin" valueType="num">
                                      <p:cBhvr additive="base">
                                        <p:cTn id="12" dur="1000" fill="hold"/>
                                        <p:tgtEl>
                                          <p:spTgt spid="45061"/>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45075"/>
                                        </p:tgtEl>
                                        <p:attrNameLst>
                                          <p:attrName>style.visibility</p:attrName>
                                        </p:attrNameLst>
                                      </p:cBhvr>
                                      <p:to>
                                        <p:strVal val="visible"/>
                                      </p:to>
                                    </p:set>
                                    <p:anim calcmode="lin" valueType="num">
                                      <p:cBhvr additive="base">
                                        <p:cTn id="15" dur="1000" fill="hold"/>
                                        <p:tgtEl>
                                          <p:spTgt spid="45075"/>
                                        </p:tgtEl>
                                        <p:attrNameLst>
                                          <p:attrName>ppt_x</p:attrName>
                                        </p:attrNameLst>
                                      </p:cBhvr>
                                      <p:tavLst>
                                        <p:tav tm="0">
                                          <p:val>
                                            <p:strVal val="0-#ppt_w/2"/>
                                          </p:val>
                                        </p:tav>
                                        <p:tav tm="100000">
                                          <p:val>
                                            <p:strVal val="#ppt_x"/>
                                          </p:val>
                                        </p:tav>
                                      </p:tavLst>
                                    </p:anim>
                                    <p:anim calcmode="lin" valueType="num">
                                      <p:cBhvr additive="base">
                                        <p:cTn id="16" dur="1000" fill="hold"/>
                                        <p:tgtEl>
                                          <p:spTgt spid="45075"/>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2" presetClass="entr" presetSubtype="8" fill="hold" grpId="0" nodeType="afterEffect">
                                  <p:stCondLst>
                                    <p:cond delay="0"/>
                                  </p:stCondLst>
                                  <p:childTnLst>
                                    <p:set>
                                      <p:cBhvr>
                                        <p:cTn id="19" dur="1" fill="hold">
                                          <p:stCondLst>
                                            <p:cond delay="0"/>
                                          </p:stCondLst>
                                        </p:cTn>
                                        <p:tgtEl>
                                          <p:spTgt spid="45080"/>
                                        </p:tgtEl>
                                        <p:attrNameLst>
                                          <p:attrName>style.visibility</p:attrName>
                                        </p:attrNameLst>
                                      </p:cBhvr>
                                      <p:to>
                                        <p:strVal val="visible"/>
                                      </p:to>
                                    </p:set>
                                    <p:anim calcmode="lin" valueType="num">
                                      <p:cBhvr additive="base">
                                        <p:cTn id="20" dur="1000" fill="hold"/>
                                        <p:tgtEl>
                                          <p:spTgt spid="45080"/>
                                        </p:tgtEl>
                                        <p:attrNameLst>
                                          <p:attrName>ppt_x</p:attrName>
                                        </p:attrNameLst>
                                      </p:cBhvr>
                                      <p:tavLst>
                                        <p:tav tm="0">
                                          <p:val>
                                            <p:strVal val="0-#ppt_w/2"/>
                                          </p:val>
                                        </p:tav>
                                        <p:tav tm="100000">
                                          <p:val>
                                            <p:strVal val="#ppt_x"/>
                                          </p:val>
                                        </p:tav>
                                      </p:tavLst>
                                    </p:anim>
                                    <p:anim calcmode="lin" valueType="num">
                                      <p:cBhvr additive="base">
                                        <p:cTn id="21" dur="1000" fill="hold"/>
                                        <p:tgtEl>
                                          <p:spTgt spid="45080"/>
                                        </p:tgtEl>
                                        <p:attrNameLst>
                                          <p:attrName>ppt_y</p:attrName>
                                        </p:attrNameLst>
                                      </p:cBhvr>
                                      <p:tavLst>
                                        <p:tav tm="0">
                                          <p:val>
                                            <p:strVal val="#ppt_y"/>
                                          </p:val>
                                        </p:tav>
                                        <p:tav tm="100000">
                                          <p:val>
                                            <p:strVal val="#ppt_y"/>
                                          </p:val>
                                        </p:tav>
                                      </p:tavLst>
                                    </p:anim>
                                  </p:childTnLst>
                                </p:cTn>
                              </p:par>
                              <p:par>
                                <p:cTn id="22" presetID="2" presetClass="entr" presetSubtype="8" fill="hold" grpId="0" nodeType="withEffect">
                                  <p:stCondLst>
                                    <p:cond delay="0"/>
                                  </p:stCondLst>
                                  <p:childTnLst>
                                    <p:set>
                                      <p:cBhvr>
                                        <p:cTn id="23" dur="1" fill="hold">
                                          <p:stCondLst>
                                            <p:cond delay="0"/>
                                          </p:stCondLst>
                                        </p:cTn>
                                        <p:tgtEl>
                                          <p:spTgt spid="45070"/>
                                        </p:tgtEl>
                                        <p:attrNameLst>
                                          <p:attrName>style.visibility</p:attrName>
                                        </p:attrNameLst>
                                      </p:cBhvr>
                                      <p:to>
                                        <p:strVal val="visible"/>
                                      </p:to>
                                    </p:set>
                                    <p:anim calcmode="lin" valueType="num">
                                      <p:cBhvr additive="base">
                                        <p:cTn id="24" dur="1000" fill="hold"/>
                                        <p:tgtEl>
                                          <p:spTgt spid="45070"/>
                                        </p:tgtEl>
                                        <p:attrNameLst>
                                          <p:attrName>ppt_x</p:attrName>
                                        </p:attrNameLst>
                                      </p:cBhvr>
                                      <p:tavLst>
                                        <p:tav tm="0">
                                          <p:val>
                                            <p:strVal val="0-#ppt_w/2"/>
                                          </p:val>
                                        </p:tav>
                                        <p:tav tm="100000">
                                          <p:val>
                                            <p:strVal val="#ppt_x"/>
                                          </p:val>
                                        </p:tav>
                                      </p:tavLst>
                                    </p:anim>
                                    <p:anim calcmode="lin" valueType="num">
                                      <p:cBhvr additive="base">
                                        <p:cTn id="25" dur="1000" fill="hold"/>
                                        <p:tgtEl>
                                          <p:spTgt spid="45070"/>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1" fill="hold" nodeType="clickEffect">
                                  <p:stCondLst>
                                    <p:cond delay="0"/>
                                  </p:stCondLst>
                                  <p:childTnLst>
                                    <p:set>
                                      <p:cBhvr>
                                        <p:cTn id="29" dur="1" fill="hold">
                                          <p:stCondLst>
                                            <p:cond delay="0"/>
                                          </p:stCondLst>
                                        </p:cTn>
                                        <p:tgtEl>
                                          <p:spTgt spid="45073"/>
                                        </p:tgtEl>
                                        <p:attrNameLst>
                                          <p:attrName>style.visibility</p:attrName>
                                        </p:attrNameLst>
                                      </p:cBhvr>
                                      <p:to>
                                        <p:strVal val="visible"/>
                                      </p:to>
                                    </p:set>
                                    <p:anim calcmode="lin" valueType="num">
                                      <p:cBhvr additive="base">
                                        <p:cTn id="30" dur="1000" fill="hold"/>
                                        <p:tgtEl>
                                          <p:spTgt spid="45073"/>
                                        </p:tgtEl>
                                        <p:attrNameLst>
                                          <p:attrName>ppt_x</p:attrName>
                                        </p:attrNameLst>
                                      </p:cBhvr>
                                      <p:tavLst>
                                        <p:tav tm="0">
                                          <p:val>
                                            <p:strVal val="#ppt_x"/>
                                          </p:val>
                                        </p:tav>
                                        <p:tav tm="100000">
                                          <p:val>
                                            <p:strVal val="#ppt_x"/>
                                          </p:val>
                                        </p:tav>
                                      </p:tavLst>
                                    </p:anim>
                                    <p:anim calcmode="lin" valueType="num">
                                      <p:cBhvr additive="base">
                                        <p:cTn id="31" dur="1000" fill="hold"/>
                                        <p:tgtEl>
                                          <p:spTgt spid="45073"/>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45068"/>
                                        </p:tgtEl>
                                        <p:attrNameLst>
                                          <p:attrName>style.visibility</p:attrName>
                                        </p:attrNameLst>
                                      </p:cBhvr>
                                      <p:to>
                                        <p:strVal val="visible"/>
                                      </p:to>
                                    </p:set>
                                    <p:anim calcmode="lin" valueType="num">
                                      <p:cBhvr additive="base">
                                        <p:cTn id="34" dur="1000" fill="hold"/>
                                        <p:tgtEl>
                                          <p:spTgt spid="45068"/>
                                        </p:tgtEl>
                                        <p:attrNameLst>
                                          <p:attrName>ppt_x</p:attrName>
                                        </p:attrNameLst>
                                      </p:cBhvr>
                                      <p:tavLst>
                                        <p:tav tm="0">
                                          <p:val>
                                            <p:strVal val="#ppt_x"/>
                                          </p:val>
                                        </p:tav>
                                        <p:tav tm="100000">
                                          <p:val>
                                            <p:strVal val="#ppt_x"/>
                                          </p:val>
                                        </p:tav>
                                      </p:tavLst>
                                    </p:anim>
                                    <p:anim calcmode="lin" valueType="num">
                                      <p:cBhvr additive="base">
                                        <p:cTn id="35" dur="1000" fill="hold"/>
                                        <p:tgtEl>
                                          <p:spTgt spid="45068"/>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45069"/>
                                        </p:tgtEl>
                                        <p:attrNameLst>
                                          <p:attrName>style.visibility</p:attrName>
                                        </p:attrNameLst>
                                      </p:cBhvr>
                                      <p:to>
                                        <p:strVal val="visible"/>
                                      </p:to>
                                    </p:set>
                                    <p:anim calcmode="lin" valueType="num">
                                      <p:cBhvr additive="base">
                                        <p:cTn id="38" dur="1000" fill="hold"/>
                                        <p:tgtEl>
                                          <p:spTgt spid="45069"/>
                                        </p:tgtEl>
                                        <p:attrNameLst>
                                          <p:attrName>ppt_x</p:attrName>
                                        </p:attrNameLst>
                                      </p:cBhvr>
                                      <p:tavLst>
                                        <p:tav tm="0">
                                          <p:val>
                                            <p:strVal val="#ppt_x"/>
                                          </p:val>
                                        </p:tav>
                                        <p:tav tm="100000">
                                          <p:val>
                                            <p:strVal val="#ppt_x"/>
                                          </p:val>
                                        </p:tav>
                                      </p:tavLst>
                                    </p:anim>
                                    <p:anim calcmode="lin" valueType="num">
                                      <p:cBhvr additive="base">
                                        <p:cTn id="39" dur="1000" fill="hold"/>
                                        <p:tgtEl>
                                          <p:spTgt spid="45069"/>
                                        </p:tgtEl>
                                        <p:attrNameLst>
                                          <p:attrName>ppt_y</p:attrName>
                                        </p:attrNameLst>
                                      </p:cBhvr>
                                      <p:tavLst>
                                        <p:tav tm="0">
                                          <p:val>
                                            <p:strVal val="0-#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8" fill="hold" grpId="0" nodeType="clickEffect">
                                  <p:stCondLst>
                                    <p:cond delay="0"/>
                                  </p:stCondLst>
                                  <p:childTnLst>
                                    <p:set>
                                      <p:cBhvr>
                                        <p:cTn id="43" dur="1" fill="hold">
                                          <p:stCondLst>
                                            <p:cond delay="0"/>
                                          </p:stCondLst>
                                        </p:cTn>
                                        <p:tgtEl>
                                          <p:spTgt spid="133"/>
                                        </p:tgtEl>
                                        <p:attrNameLst>
                                          <p:attrName>style.visibility</p:attrName>
                                        </p:attrNameLst>
                                      </p:cBhvr>
                                      <p:to>
                                        <p:strVal val="visible"/>
                                      </p:to>
                                    </p:set>
                                    <p:anim calcmode="lin" valueType="num">
                                      <p:cBhvr additive="base">
                                        <p:cTn id="44" dur="1000" fill="hold"/>
                                        <p:tgtEl>
                                          <p:spTgt spid="133"/>
                                        </p:tgtEl>
                                        <p:attrNameLst>
                                          <p:attrName>ppt_x</p:attrName>
                                        </p:attrNameLst>
                                      </p:cBhvr>
                                      <p:tavLst>
                                        <p:tav tm="0">
                                          <p:val>
                                            <p:strVal val="0-#ppt_w/2"/>
                                          </p:val>
                                        </p:tav>
                                        <p:tav tm="100000">
                                          <p:val>
                                            <p:strVal val="#ppt_x"/>
                                          </p:val>
                                        </p:tav>
                                      </p:tavLst>
                                    </p:anim>
                                    <p:anim calcmode="lin" valueType="num">
                                      <p:cBhvr additive="base">
                                        <p:cTn id="45" dur="1000" fill="hold"/>
                                        <p:tgtEl>
                                          <p:spTgt spid="133"/>
                                        </p:tgtEl>
                                        <p:attrNameLst>
                                          <p:attrName>ppt_y</p:attrName>
                                        </p:attrNameLst>
                                      </p:cBhvr>
                                      <p:tavLst>
                                        <p:tav tm="0">
                                          <p:val>
                                            <p:strVal val="#ppt_y"/>
                                          </p:val>
                                        </p:tav>
                                        <p:tav tm="100000">
                                          <p:val>
                                            <p:strVal val="#ppt_y"/>
                                          </p:val>
                                        </p:tav>
                                      </p:tavLst>
                                    </p:anim>
                                  </p:childTnLst>
                                </p:cTn>
                              </p:par>
                            </p:childTnLst>
                          </p:cTn>
                        </p:par>
                        <p:par>
                          <p:cTn id="46" fill="hold">
                            <p:stCondLst>
                              <p:cond delay="1000"/>
                            </p:stCondLst>
                            <p:childTnLst>
                              <p:par>
                                <p:cTn id="47" presetID="2" presetClass="entr" presetSubtype="1" fill="hold" nodeType="afterEffect">
                                  <p:stCondLst>
                                    <p:cond delay="0"/>
                                  </p:stCondLst>
                                  <p:childTnLst>
                                    <p:set>
                                      <p:cBhvr>
                                        <p:cTn id="48" dur="1" fill="hold">
                                          <p:stCondLst>
                                            <p:cond delay="0"/>
                                          </p:stCondLst>
                                        </p:cTn>
                                        <p:tgtEl>
                                          <p:spTgt spid="45082"/>
                                        </p:tgtEl>
                                        <p:attrNameLst>
                                          <p:attrName>style.visibility</p:attrName>
                                        </p:attrNameLst>
                                      </p:cBhvr>
                                      <p:to>
                                        <p:strVal val="visible"/>
                                      </p:to>
                                    </p:set>
                                    <p:anim calcmode="lin" valueType="num">
                                      <p:cBhvr additive="base">
                                        <p:cTn id="49" dur="1000" fill="hold"/>
                                        <p:tgtEl>
                                          <p:spTgt spid="45082"/>
                                        </p:tgtEl>
                                        <p:attrNameLst>
                                          <p:attrName>ppt_x</p:attrName>
                                        </p:attrNameLst>
                                      </p:cBhvr>
                                      <p:tavLst>
                                        <p:tav tm="0">
                                          <p:val>
                                            <p:strVal val="#ppt_x"/>
                                          </p:val>
                                        </p:tav>
                                        <p:tav tm="100000">
                                          <p:val>
                                            <p:strVal val="#ppt_x"/>
                                          </p:val>
                                        </p:tav>
                                      </p:tavLst>
                                    </p:anim>
                                    <p:anim calcmode="lin" valueType="num">
                                      <p:cBhvr additive="base">
                                        <p:cTn id="50" dur="1000" fill="hold"/>
                                        <p:tgtEl>
                                          <p:spTgt spid="45082"/>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136"/>
                                        </p:tgtEl>
                                        <p:attrNameLst>
                                          <p:attrName>style.visibility</p:attrName>
                                        </p:attrNameLst>
                                      </p:cBhvr>
                                      <p:to>
                                        <p:strVal val="visible"/>
                                      </p:to>
                                    </p:set>
                                    <p:anim calcmode="lin" valueType="num">
                                      <p:cBhvr additive="base">
                                        <p:cTn id="53" dur="1000" fill="hold"/>
                                        <p:tgtEl>
                                          <p:spTgt spid="136"/>
                                        </p:tgtEl>
                                        <p:attrNameLst>
                                          <p:attrName>ppt_x</p:attrName>
                                        </p:attrNameLst>
                                      </p:cBhvr>
                                      <p:tavLst>
                                        <p:tav tm="0">
                                          <p:val>
                                            <p:strVal val="#ppt_x"/>
                                          </p:val>
                                        </p:tav>
                                        <p:tav tm="100000">
                                          <p:val>
                                            <p:strVal val="#ppt_x"/>
                                          </p:val>
                                        </p:tav>
                                      </p:tavLst>
                                    </p:anim>
                                    <p:anim calcmode="lin" valueType="num">
                                      <p:cBhvr additive="base">
                                        <p:cTn id="54" dur="1000" fill="hold"/>
                                        <p:tgtEl>
                                          <p:spTgt spid="136"/>
                                        </p:tgtEl>
                                        <p:attrNameLst>
                                          <p:attrName>ppt_y</p:attrName>
                                        </p:attrNameLst>
                                      </p:cBhvr>
                                      <p:tavLst>
                                        <p:tav tm="0">
                                          <p:val>
                                            <p:strVal val="0-#ppt_h/2"/>
                                          </p:val>
                                        </p:tav>
                                        <p:tav tm="100000">
                                          <p:val>
                                            <p:strVal val="#ppt_y"/>
                                          </p:val>
                                        </p:tav>
                                      </p:tavLst>
                                    </p:anim>
                                  </p:childTnLst>
                                </p:cTn>
                              </p:par>
                              <p:par>
                                <p:cTn id="55" presetID="2" presetClass="entr" presetSubtype="1" fill="hold" grpId="0" nodeType="withEffect">
                                  <p:stCondLst>
                                    <p:cond delay="0"/>
                                  </p:stCondLst>
                                  <p:childTnLst>
                                    <p:set>
                                      <p:cBhvr>
                                        <p:cTn id="56" dur="1" fill="hold">
                                          <p:stCondLst>
                                            <p:cond delay="0"/>
                                          </p:stCondLst>
                                        </p:cTn>
                                        <p:tgtEl>
                                          <p:spTgt spid="45083"/>
                                        </p:tgtEl>
                                        <p:attrNameLst>
                                          <p:attrName>style.visibility</p:attrName>
                                        </p:attrNameLst>
                                      </p:cBhvr>
                                      <p:to>
                                        <p:strVal val="visible"/>
                                      </p:to>
                                    </p:set>
                                    <p:anim calcmode="lin" valueType="num">
                                      <p:cBhvr additive="base">
                                        <p:cTn id="57" dur="1000" fill="hold"/>
                                        <p:tgtEl>
                                          <p:spTgt spid="45083"/>
                                        </p:tgtEl>
                                        <p:attrNameLst>
                                          <p:attrName>ppt_x</p:attrName>
                                        </p:attrNameLst>
                                      </p:cBhvr>
                                      <p:tavLst>
                                        <p:tav tm="0">
                                          <p:val>
                                            <p:strVal val="#ppt_x"/>
                                          </p:val>
                                        </p:tav>
                                        <p:tav tm="100000">
                                          <p:val>
                                            <p:strVal val="#ppt_x"/>
                                          </p:val>
                                        </p:tav>
                                      </p:tavLst>
                                    </p:anim>
                                    <p:anim calcmode="lin" valueType="num">
                                      <p:cBhvr additive="base">
                                        <p:cTn id="58" dur="1000" fill="hold"/>
                                        <p:tgtEl>
                                          <p:spTgt spid="45083"/>
                                        </p:tgtEl>
                                        <p:attrNameLst>
                                          <p:attrName>ppt_y</p:attrName>
                                        </p:attrNameLst>
                                      </p:cBhvr>
                                      <p:tavLst>
                                        <p:tav tm="0">
                                          <p:val>
                                            <p:strVal val="0-#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8" fill="hold" grpId="0" nodeType="clickEffect">
                                  <p:stCondLst>
                                    <p:cond delay="0"/>
                                  </p:stCondLst>
                                  <p:childTnLst>
                                    <p:set>
                                      <p:cBhvr>
                                        <p:cTn id="62" dur="1" fill="hold">
                                          <p:stCondLst>
                                            <p:cond delay="0"/>
                                          </p:stCondLst>
                                        </p:cTn>
                                        <p:tgtEl>
                                          <p:spTgt spid="141"/>
                                        </p:tgtEl>
                                        <p:attrNameLst>
                                          <p:attrName>style.visibility</p:attrName>
                                        </p:attrNameLst>
                                      </p:cBhvr>
                                      <p:to>
                                        <p:strVal val="visible"/>
                                      </p:to>
                                    </p:set>
                                    <p:anim calcmode="lin" valueType="num">
                                      <p:cBhvr additive="base">
                                        <p:cTn id="63" dur="1000" fill="hold"/>
                                        <p:tgtEl>
                                          <p:spTgt spid="141"/>
                                        </p:tgtEl>
                                        <p:attrNameLst>
                                          <p:attrName>ppt_x</p:attrName>
                                        </p:attrNameLst>
                                      </p:cBhvr>
                                      <p:tavLst>
                                        <p:tav tm="0">
                                          <p:val>
                                            <p:strVal val="0-#ppt_w/2"/>
                                          </p:val>
                                        </p:tav>
                                        <p:tav tm="100000">
                                          <p:val>
                                            <p:strVal val="#ppt_x"/>
                                          </p:val>
                                        </p:tav>
                                      </p:tavLst>
                                    </p:anim>
                                    <p:anim calcmode="lin" valueType="num">
                                      <p:cBhvr additive="base">
                                        <p:cTn id="64" dur="1000" fill="hold"/>
                                        <p:tgtEl>
                                          <p:spTgt spid="14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61" grpId="0" animBg="1"/>
      <p:bldP spid="45062" grpId="0"/>
      <p:bldP spid="45068" grpId="0" animBg="1"/>
      <p:bldP spid="45069" grpId="0" animBg="1"/>
      <p:bldP spid="45070" grpId="0" animBg="1"/>
      <p:bldP spid="45075" grpId="0" animBg="1"/>
      <p:bldP spid="45080" grpId="0" animBg="1"/>
      <p:bldP spid="45083" grpId="0" animBg="1"/>
      <p:bldP spid="133" grpId="0" animBg="1"/>
      <p:bldP spid="136" grpId="0" animBg="1"/>
      <p:bldP spid="141"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p:txBody>
          <a:bodyPr/>
          <a:lstStyle/>
          <a:p>
            <a:r>
              <a:rPr lang="en-US" dirty="0" smtClean="0"/>
              <a:t>Key Differences Between NASA-STD-5020 and NSTS 08307</a:t>
            </a:r>
          </a:p>
        </p:txBody>
      </p:sp>
      <p:sp>
        <p:nvSpPr>
          <p:cNvPr id="3" name="TextBox 2"/>
          <p:cNvSpPr txBox="1"/>
          <p:nvPr/>
        </p:nvSpPr>
        <p:spPr>
          <a:xfrm>
            <a:off x="3377143" y="1397479"/>
            <a:ext cx="2438616" cy="400110"/>
          </a:xfrm>
          <a:prstGeom prst="rect">
            <a:avLst/>
          </a:prstGeom>
          <a:solidFill>
            <a:srgbClr val="FFCC99"/>
          </a:solidFill>
        </p:spPr>
        <p:txBody>
          <a:bodyPr wrap="none" rtlCol="0">
            <a:spAutoFit/>
          </a:bodyPr>
          <a:lstStyle/>
          <a:p>
            <a:pPr algn="ctr"/>
            <a:r>
              <a:rPr lang="en-US" sz="2000" b="1" dirty="0" smtClean="0"/>
              <a:t>Joint-slip Analysis</a:t>
            </a:r>
            <a:endParaRPr lang="en-US" sz="2000" b="1" dirty="0"/>
          </a:p>
        </p:txBody>
      </p:sp>
      <p:sp>
        <p:nvSpPr>
          <p:cNvPr id="4" name="Content Placeholder 2"/>
          <p:cNvSpPr>
            <a:spLocks noGrp="1"/>
          </p:cNvSpPr>
          <p:nvPr>
            <p:ph idx="1"/>
          </p:nvPr>
        </p:nvSpPr>
        <p:spPr>
          <a:xfrm>
            <a:off x="381001" y="2165230"/>
            <a:ext cx="3975340" cy="1414732"/>
          </a:xfrm>
        </p:spPr>
        <p:txBody>
          <a:bodyPr/>
          <a:lstStyle/>
          <a:p>
            <a:pPr marL="0" indent="0">
              <a:buNone/>
            </a:pPr>
            <a:r>
              <a:rPr lang="en-US" dirty="0" smtClean="0"/>
              <a:t>Slip analysis not addressed. NASA historically has not allowed analysis to take advantage of or count on friction.</a:t>
            </a:r>
          </a:p>
        </p:txBody>
      </p:sp>
      <p:sp>
        <p:nvSpPr>
          <p:cNvPr id="5" name="TextBox 4"/>
          <p:cNvSpPr txBox="1"/>
          <p:nvPr/>
        </p:nvSpPr>
        <p:spPr>
          <a:xfrm>
            <a:off x="1595887" y="1820173"/>
            <a:ext cx="1505540" cy="369332"/>
          </a:xfrm>
          <a:prstGeom prst="rect">
            <a:avLst/>
          </a:prstGeom>
          <a:noFill/>
        </p:spPr>
        <p:txBody>
          <a:bodyPr wrap="none" rtlCol="0">
            <a:spAutoFit/>
          </a:bodyPr>
          <a:lstStyle/>
          <a:p>
            <a:r>
              <a:rPr lang="en-US" sz="1800" b="1" u="sng" dirty="0" smtClean="0"/>
              <a:t>NSTS 08307</a:t>
            </a:r>
            <a:endParaRPr lang="en-US" sz="1800" b="1" u="sng" dirty="0"/>
          </a:p>
        </p:txBody>
      </p:sp>
      <p:sp>
        <p:nvSpPr>
          <p:cNvPr id="6" name="Content Placeholder 2"/>
          <p:cNvSpPr txBox="1">
            <a:spLocks/>
          </p:cNvSpPr>
          <p:nvPr/>
        </p:nvSpPr>
        <p:spPr bwMode="auto">
          <a:xfrm>
            <a:off x="4632386" y="2162354"/>
            <a:ext cx="4120550" cy="1561508"/>
          </a:xfrm>
          <a:prstGeom prst="rect">
            <a:avLst/>
          </a:prstGeom>
          <a:noFill/>
          <a:ln w="12700">
            <a:noFill/>
            <a:miter lim="800000"/>
            <a:headEnd/>
            <a:tailEnd/>
          </a:ln>
        </p:spPr>
        <p:txBody>
          <a:bodyPr vert="horz" wrap="square" lIns="90487" tIns="44450" rIns="90487" bIns="44450" numCol="1" anchor="t" anchorCtr="0" compatLnSpc="1">
            <a:prstTxWarp prst="textNoShape">
              <a:avLst/>
            </a:prstTxWarp>
          </a:bodyPr>
          <a:lstStyle/>
          <a:p>
            <a:pPr lvl="0">
              <a:lnSpc>
                <a:spcPct val="90000"/>
              </a:lnSpc>
              <a:spcBef>
                <a:spcPct val="50000"/>
              </a:spcBef>
              <a:buSzPct val="50000"/>
            </a:pPr>
            <a:r>
              <a:rPr lang="en-US" sz="1800" kern="0" dirty="0" smtClean="0">
                <a:latin typeface="+mn-lt"/>
              </a:rPr>
              <a:t>Allows use of friction in yield-strength analysis, alignment analysis, and fatigue or fracture analysis.  Requires positive margins of safety for ultimate design loads without reliance on friction.</a:t>
            </a:r>
            <a:endParaRPr kumimoji="0" lang="en-US" sz="1800" b="0" i="0" u="none" strike="noStrike" kern="0" cap="none" spc="0" normalizeH="0" baseline="0" noProof="0" dirty="0" smtClean="0">
              <a:ln>
                <a:noFill/>
              </a:ln>
              <a:solidFill>
                <a:schemeClr val="tx1"/>
              </a:solidFill>
              <a:effectLst/>
              <a:uLnTx/>
              <a:uFillTx/>
              <a:latin typeface="+mn-lt"/>
              <a:ea typeface="+mn-ea"/>
              <a:cs typeface="+mn-cs"/>
            </a:endParaRPr>
          </a:p>
        </p:txBody>
      </p:sp>
      <p:sp>
        <p:nvSpPr>
          <p:cNvPr id="7" name="TextBox 6"/>
          <p:cNvSpPr txBox="1"/>
          <p:nvPr/>
        </p:nvSpPr>
        <p:spPr>
          <a:xfrm>
            <a:off x="5578415" y="1817297"/>
            <a:ext cx="1967205" cy="369332"/>
          </a:xfrm>
          <a:prstGeom prst="rect">
            <a:avLst/>
          </a:prstGeom>
          <a:noFill/>
        </p:spPr>
        <p:txBody>
          <a:bodyPr wrap="none" rtlCol="0">
            <a:spAutoFit/>
          </a:bodyPr>
          <a:lstStyle/>
          <a:p>
            <a:r>
              <a:rPr lang="en-US" sz="1800" b="1" u="sng" dirty="0" smtClean="0"/>
              <a:t>NASA-STD-5020</a:t>
            </a:r>
            <a:endParaRPr lang="en-US" sz="1800" b="1" u="sng" dirty="0"/>
          </a:p>
        </p:txBody>
      </p:sp>
      <p:sp>
        <p:nvSpPr>
          <p:cNvPr id="8" name="TextBox 7"/>
          <p:cNvSpPr txBox="1"/>
          <p:nvPr/>
        </p:nvSpPr>
        <p:spPr>
          <a:xfrm>
            <a:off x="715992" y="3850255"/>
            <a:ext cx="7806906" cy="923330"/>
          </a:xfrm>
          <a:prstGeom prst="rect">
            <a:avLst/>
          </a:prstGeom>
          <a:solidFill>
            <a:srgbClr val="CCFFCC"/>
          </a:solidFill>
          <a:ln w="28575">
            <a:solidFill>
              <a:schemeClr val="tx1"/>
            </a:solidFill>
          </a:ln>
        </p:spPr>
        <p:txBody>
          <a:bodyPr wrap="square" rtlCol="0">
            <a:spAutoFit/>
          </a:bodyPr>
          <a:lstStyle/>
          <a:p>
            <a:pPr algn="ctr"/>
            <a:r>
              <a:rPr lang="en-US" sz="1800" b="1" dirty="0" smtClean="0"/>
              <a:t>The coefficient of friction for joint-slip analysis shall be no greater than 0.2 for cleaned, uncoated metal surfaces and 0.1 otherwise unless a higher value is substantiated by test.</a:t>
            </a:r>
            <a:endParaRPr lang="en-US" sz="1800" b="1" dirty="0"/>
          </a:p>
        </p:txBody>
      </p:sp>
      <p:sp>
        <p:nvSpPr>
          <p:cNvPr id="9" name="TextBox 8"/>
          <p:cNvSpPr txBox="1"/>
          <p:nvPr/>
        </p:nvSpPr>
        <p:spPr>
          <a:xfrm>
            <a:off x="530086" y="4966064"/>
            <a:ext cx="8161715" cy="1477328"/>
          </a:xfrm>
          <a:prstGeom prst="rect">
            <a:avLst/>
          </a:prstGeom>
          <a:solidFill>
            <a:srgbClr val="FFFF66"/>
          </a:solidFill>
          <a:ln w="28575">
            <a:solidFill>
              <a:schemeClr val="tx1"/>
            </a:solidFill>
          </a:ln>
        </p:spPr>
        <p:txBody>
          <a:bodyPr wrap="square" rtlCol="0">
            <a:spAutoFit/>
          </a:bodyPr>
          <a:lstStyle/>
          <a:p>
            <a:pPr algn="ctr"/>
            <a:r>
              <a:rPr lang="en-US" sz="1800" b="1" dirty="0" smtClean="0"/>
              <a:t>The purpose of allowing reliance on friction in the above-noted analyses is to encourage good design practice.  Fastened shear joints subject to cyclic shear loads are most dependable if the load is transferred either by (a) shear pins or other such devices, (b) fasteners in close-tolerance match-drilled and reamed holes, or (c) friction.</a:t>
            </a:r>
            <a:endParaRPr lang="en-US" sz="18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7. Quality Assurance</a:t>
            </a:r>
            <a:endParaRPr lang="en-US" dirty="0"/>
          </a:p>
        </p:txBody>
      </p:sp>
      <p:sp>
        <p:nvSpPr>
          <p:cNvPr id="3" name="Content Placeholder 2"/>
          <p:cNvSpPr>
            <a:spLocks noGrp="1"/>
          </p:cNvSpPr>
          <p:nvPr>
            <p:ph idx="1"/>
          </p:nvPr>
        </p:nvSpPr>
        <p:spPr>
          <a:xfrm>
            <a:off x="1097280" y="1889760"/>
            <a:ext cx="7513320" cy="2960914"/>
          </a:xfrm>
        </p:spPr>
        <p:txBody>
          <a:bodyPr/>
          <a:lstStyle/>
          <a:p>
            <a:r>
              <a:rPr lang="en-US" sz="2000" dirty="0" smtClean="0"/>
              <a:t>As-built documentation</a:t>
            </a:r>
          </a:p>
          <a:p>
            <a:r>
              <a:rPr lang="en-US" sz="2000" dirty="0" smtClean="0"/>
              <a:t>Training of people installing fasteners</a:t>
            </a:r>
          </a:p>
          <a:p>
            <a:r>
              <a:rPr lang="en-US" sz="2000" dirty="0" smtClean="0"/>
              <a:t>Installation tools and instruments</a:t>
            </a:r>
          </a:p>
          <a:p>
            <a:r>
              <a:rPr lang="en-US" sz="2000" dirty="0" smtClean="0"/>
              <a:t>Inspection</a:t>
            </a:r>
          </a:p>
          <a:p>
            <a:r>
              <a:rPr lang="en-US" sz="2000" dirty="0" smtClean="0"/>
              <a:t>Verification of locking features</a:t>
            </a:r>
          </a:p>
          <a:p>
            <a:r>
              <a:rPr lang="en-US" sz="2000" dirty="0" smtClean="0"/>
              <a:t>Procurement, inspection, and storage of fastening system hardware</a:t>
            </a:r>
          </a:p>
        </p:txBody>
      </p:sp>
      <p:sp>
        <p:nvSpPr>
          <p:cNvPr id="4" name="TextBox 3"/>
          <p:cNvSpPr txBox="1"/>
          <p:nvPr/>
        </p:nvSpPr>
        <p:spPr>
          <a:xfrm>
            <a:off x="627017" y="1436913"/>
            <a:ext cx="4355680" cy="400110"/>
          </a:xfrm>
          <a:prstGeom prst="rect">
            <a:avLst/>
          </a:prstGeom>
          <a:noFill/>
        </p:spPr>
        <p:txBody>
          <a:bodyPr wrap="square" rtlCol="0">
            <a:spAutoFit/>
          </a:bodyPr>
          <a:lstStyle/>
          <a:p>
            <a:r>
              <a:rPr lang="en-US" sz="2000" dirty="0" smtClean="0"/>
              <a:t>Section 7  requirements pertain to …</a:t>
            </a:r>
            <a:endParaRPr lang="en-US" sz="2000" dirty="0"/>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Appendices</a:t>
            </a:r>
            <a:endParaRPr lang="en-US" dirty="0"/>
          </a:p>
        </p:txBody>
      </p:sp>
      <p:sp>
        <p:nvSpPr>
          <p:cNvPr id="3" name="Content Placeholder 2"/>
          <p:cNvSpPr>
            <a:spLocks noGrp="1"/>
          </p:cNvSpPr>
          <p:nvPr>
            <p:ph idx="1"/>
          </p:nvPr>
        </p:nvSpPr>
        <p:spPr>
          <a:xfrm>
            <a:off x="589430" y="1708832"/>
            <a:ext cx="7965141" cy="4859794"/>
          </a:xfrm>
        </p:spPr>
        <p:txBody>
          <a:bodyPr/>
          <a:lstStyle/>
          <a:p>
            <a:pPr>
              <a:spcBef>
                <a:spcPts val="0"/>
              </a:spcBef>
              <a:spcAft>
                <a:spcPts val="1200"/>
              </a:spcAft>
            </a:pPr>
            <a:r>
              <a:rPr lang="en-US" dirty="0" smtClean="0"/>
              <a:t>Appendix A:  Explanation and Justification of Fastener Analysis Criteria</a:t>
            </a:r>
          </a:p>
          <a:p>
            <a:pPr>
              <a:spcBef>
                <a:spcPts val="0"/>
              </a:spcBef>
              <a:spcAft>
                <a:spcPts val="1200"/>
              </a:spcAft>
            </a:pPr>
            <a:r>
              <a:rPr lang="en-US" dirty="0" smtClean="0"/>
              <a:t>Appendix B:  Best Practices for Locking Features</a:t>
            </a:r>
          </a:p>
          <a:p>
            <a:pPr lvl="1">
              <a:spcBef>
                <a:spcPts val="0"/>
              </a:spcBef>
              <a:spcAft>
                <a:spcPts val="1200"/>
              </a:spcAft>
            </a:pPr>
            <a:r>
              <a:rPr lang="en-US" dirty="0" smtClean="0"/>
              <a:t>Mechanical Locking Features</a:t>
            </a:r>
          </a:p>
          <a:p>
            <a:pPr lvl="1">
              <a:spcBef>
                <a:spcPts val="0"/>
              </a:spcBef>
              <a:spcAft>
                <a:spcPts val="1200"/>
              </a:spcAft>
            </a:pPr>
            <a:r>
              <a:rPr lang="en-US" dirty="0" smtClean="0"/>
              <a:t>Prevailing Torque Locking Features</a:t>
            </a:r>
          </a:p>
          <a:p>
            <a:pPr lvl="1">
              <a:spcBef>
                <a:spcPts val="0"/>
              </a:spcBef>
              <a:spcAft>
                <a:spcPts val="1200"/>
              </a:spcAft>
            </a:pPr>
            <a:r>
              <a:rPr lang="en-US" dirty="0" smtClean="0"/>
              <a:t>Adhesive Locking Features</a:t>
            </a:r>
          </a:p>
          <a:p>
            <a:pPr lvl="1">
              <a:spcBef>
                <a:spcPts val="0"/>
              </a:spcBef>
              <a:spcAft>
                <a:spcPts val="1200"/>
              </a:spcAft>
            </a:pPr>
            <a:r>
              <a:rPr lang="en-US" dirty="0" smtClean="0"/>
              <a:t>Free Spinning Locking Features</a:t>
            </a:r>
          </a:p>
          <a:p>
            <a:pPr>
              <a:spcBef>
                <a:spcPts val="0"/>
              </a:spcBef>
              <a:spcAft>
                <a:spcPts val="1200"/>
              </a:spcAft>
            </a:pPr>
            <a:r>
              <a:rPr lang="en-US" dirty="0" smtClean="0"/>
              <a:t>Appendix C:  Justification for the Low-Risk Fatigue Classification</a:t>
            </a:r>
          </a:p>
          <a:p>
            <a:pPr>
              <a:spcBef>
                <a:spcPts val="0"/>
              </a:spcBef>
              <a:spcAft>
                <a:spcPts val="1200"/>
              </a:spcAft>
            </a:pPr>
            <a:r>
              <a:rPr lang="en-US" dirty="0" smtClean="0"/>
              <a:t>Appendix D:  References</a:t>
            </a: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a:t>
            </a:r>
            <a:endParaRPr lang="en-US" dirty="0"/>
          </a:p>
        </p:txBody>
      </p:sp>
      <p:sp>
        <p:nvSpPr>
          <p:cNvPr id="4" name="TextBox 3"/>
          <p:cNvSpPr txBox="1"/>
          <p:nvPr/>
        </p:nvSpPr>
        <p:spPr>
          <a:xfrm>
            <a:off x="670386" y="1580516"/>
            <a:ext cx="7803227" cy="1569660"/>
          </a:xfrm>
          <a:prstGeom prst="rect">
            <a:avLst/>
          </a:prstGeom>
          <a:solidFill>
            <a:srgbClr val="CCFFCC"/>
          </a:solidFill>
        </p:spPr>
        <p:txBody>
          <a:bodyPr wrap="square" rtlCol="0">
            <a:spAutoFit/>
          </a:bodyPr>
          <a:lstStyle/>
          <a:p>
            <a:pPr algn="ctr"/>
            <a:r>
              <a:rPr lang="en-US" sz="2400" b="1" dirty="0" smtClean="0"/>
              <a:t>If embraced by spaceflight-hardware developers, NASA-STD-5020 should help programs avoid costly problems and mission failures associated with threaded fasteners.</a:t>
            </a:r>
            <a:endParaRPr lang="en-US" sz="2400" b="1" dirty="0"/>
          </a:p>
        </p:txBody>
      </p:sp>
      <p:sp>
        <p:nvSpPr>
          <p:cNvPr id="5" name="TextBox 4"/>
          <p:cNvSpPr txBox="1"/>
          <p:nvPr/>
        </p:nvSpPr>
        <p:spPr>
          <a:xfrm>
            <a:off x="670386" y="3952876"/>
            <a:ext cx="7803227" cy="830997"/>
          </a:xfrm>
          <a:prstGeom prst="rect">
            <a:avLst/>
          </a:prstGeom>
          <a:noFill/>
        </p:spPr>
        <p:txBody>
          <a:bodyPr wrap="square" rtlCol="0">
            <a:spAutoFit/>
          </a:bodyPr>
          <a:lstStyle/>
          <a:p>
            <a:pPr algn="ctr"/>
            <a:r>
              <a:rPr lang="en-US" sz="2400" b="1" dirty="0" smtClean="0">
                <a:solidFill>
                  <a:srgbClr val="FF0000"/>
                </a:solidFill>
              </a:rPr>
              <a:t>Please contact the NESC Mechanical Systems Team of any errors or omissions in NASA-STD-5020.</a:t>
            </a:r>
            <a:endParaRPr lang="en-US" sz="24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2000" fill="hold"/>
                                        <p:tgtEl>
                                          <p:spTgt spid="5"/>
                                        </p:tgtEl>
                                        <p:attrNameLst>
                                          <p:attrName>ppt_x</p:attrName>
                                        </p:attrNameLst>
                                      </p:cBhvr>
                                      <p:tavLst>
                                        <p:tav tm="0">
                                          <p:val>
                                            <p:strVal val="#ppt_x"/>
                                          </p:val>
                                        </p:tav>
                                        <p:tav tm="100000">
                                          <p:val>
                                            <p:strVal val="#ppt_x"/>
                                          </p:val>
                                        </p:tav>
                                      </p:tavLst>
                                    </p:anim>
                                    <p:anim calcmode="lin" valueType="num">
                                      <p:cBhvr additive="base">
                                        <p:cTn id="8" dur="20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685800" y="2816227"/>
            <a:ext cx="7772400" cy="1470024"/>
          </a:xfrm>
          <a:prstGeom prst="rect">
            <a:avLst/>
          </a:prstGeom>
        </p:spPr>
        <p:txBody>
          <a:bodyPr/>
          <a:lstStyle/>
          <a:p>
            <a:pPr marL="0" marR="0" lvl="0" indent="0" algn="ctr" defTabSz="849010" rtl="0" eaLnBrk="1" fontAlgn="auto" latinLnBrk="0" hangingPunct="1">
              <a:lnSpc>
                <a:spcPct val="100000"/>
              </a:lnSpc>
              <a:spcBef>
                <a:spcPct val="0"/>
              </a:spcBef>
              <a:spcAft>
                <a:spcPts val="0"/>
              </a:spcAft>
              <a:buClrTx/>
              <a:buSzTx/>
              <a:buFontTx/>
              <a:buNone/>
              <a:tabLst/>
              <a:defRPr/>
            </a:pPr>
            <a:r>
              <a:rPr kumimoji="0" lang="en-US" sz="4100" b="0" i="0" u="none" strike="noStrike" kern="1200" cap="none" spc="0" normalizeH="0" baseline="0" noProof="0" dirty="0" smtClean="0">
                <a:ln>
                  <a:noFill/>
                </a:ln>
                <a:solidFill>
                  <a:srgbClr val="0070C0"/>
                </a:solidFill>
                <a:effectLst/>
                <a:uLnTx/>
                <a:uFillTx/>
                <a:latin typeface="+mj-lt"/>
                <a:ea typeface="+mj-ea"/>
                <a:cs typeface="+mj-cs"/>
              </a:rPr>
              <a:t>Metal Fatigue</a:t>
            </a:r>
            <a:r>
              <a:rPr kumimoji="0" lang="en-US" sz="4100" b="0" i="0" u="none" strike="noStrike" kern="1200" cap="none" spc="0" normalizeH="0" noProof="0" dirty="0" smtClean="0">
                <a:ln>
                  <a:noFill/>
                </a:ln>
                <a:solidFill>
                  <a:srgbClr val="0070C0"/>
                </a:solidFill>
                <a:effectLst/>
                <a:uLnTx/>
                <a:uFillTx/>
                <a:latin typeface="+mj-lt"/>
                <a:ea typeface="+mj-ea"/>
                <a:cs typeface="+mj-cs"/>
              </a:rPr>
              <a:t> Part 1</a:t>
            </a:r>
            <a:endParaRPr kumimoji="0" lang="en-US" sz="4100" b="0" i="0" u="none" strike="noStrike" kern="1200" cap="none" spc="0" normalizeH="0" baseline="0" noProof="0" dirty="0" smtClean="0">
              <a:ln>
                <a:noFill/>
              </a:ln>
              <a:solidFill>
                <a:srgbClr val="0070C0"/>
              </a:solidFill>
              <a:effectLst/>
              <a:uLnTx/>
              <a:uFillTx/>
              <a:latin typeface="+mj-lt"/>
              <a:ea typeface="+mj-ea"/>
              <a:cs typeface="+mj-cs"/>
            </a:endParaRPr>
          </a:p>
          <a:p>
            <a:pPr algn="ctr" defTabSz="849010">
              <a:spcBef>
                <a:spcPct val="0"/>
              </a:spcBef>
            </a:pPr>
            <a:r>
              <a:rPr lang="en-US" sz="4400" dirty="0" smtClean="0">
                <a:solidFill>
                  <a:srgbClr val="0070C0"/>
                </a:solidFill>
              </a:rPr>
              <a:t>May 22</a:t>
            </a:r>
            <a:r>
              <a:rPr lang="en-US" sz="4400" baseline="30000" dirty="0" smtClean="0">
                <a:solidFill>
                  <a:srgbClr val="0070C0"/>
                </a:solidFill>
              </a:rPr>
              <a:t>nd</a:t>
            </a:r>
            <a:r>
              <a:rPr lang="en-US" sz="4400" dirty="0" smtClean="0">
                <a:solidFill>
                  <a:srgbClr val="0070C0"/>
                </a:solidFill>
              </a:rPr>
              <a:t>, 1PM ET</a:t>
            </a:r>
          </a:p>
          <a:p>
            <a:pPr marL="0" marR="0" lvl="0" indent="0" algn="ctr" defTabSz="849010" rtl="0" eaLnBrk="1" fontAlgn="auto" latinLnBrk="0" hangingPunct="1">
              <a:lnSpc>
                <a:spcPct val="100000"/>
              </a:lnSpc>
              <a:spcBef>
                <a:spcPct val="0"/>
              </a:spcBef>
              <a:spcAft>
                <a:spcPts val="0"/>
              </a:spcAft>
              <a:buClrTx/>
              <a:buSzTx/>
              <a:buFontTx/>
              <a:buNone/>
              <a:tabLst/>
              <a:defRPr/>
            </a:pPr>
            <a:r>
              <a:rPr kumimoji="0" lang="en-US" sz="4100" b="0" i="0" u="none" strike="noStrike" kern="1200" cap="none" spc="0" normalizeH="0" baseline="0" noProof="0" dirty="0" smtClean="0">
                <a:ln>
                  <a:noFill/>
                </a:ln>
                <a:solidFill>
                  <a:srgbClr val="0070C0"/>
                </a:solidFill>
                <a:effectLst/>
                <a:uLnTx/>
                <a:uFillTx/>
                <a:latin typeface="+mj-lt"/>
                <a:ea typeface="+mj-ea"/>
                <a:cs typeface="+mj-cs"/>
              </a:rPr>
              <a:t/>
            </a:r>
            <a:br>
              <a:rPr kumimoji="0" lang="en-US" sz="4100" b="0" i="0" u="none" strike="noStrike" kern="1200" cap="none" spc="0" normalizeH="0" baseline="0" noProof="0" dirty="0" smtClean="0">
                <a:ln>
                  <a:noFill/>
                </a:ln>
                <a:solidFill>
                  <a:srgbClr val="0070C0"/>
                </a:solidFill>
                <a:effectLst/>
                <a:uLnTx/>
                <a:uFillTx/>
                <a:latin typeface="+mj-lt"/>
                <a:ea typeface="+mj-ea"/>
                <a:cs typeface="+mj-cs"/>
              </a:rPr>
            </a:br>
            <a:endParaRPr kumimoji="0" lang="en-US" sz="4100" b="0" i="0" u="none" strike="noStrike" kern="1200" cap="none" spc="0" normalizeH="0" baseline="0" noProof="0" dirty="0">
              <a:ln>
                <a:noFill/>
              </a:ln>
              <a:solidFill>
                <a:srgbClr val="0070C0"/>
              </a:solidFill>
              <a:effectLst/>
              <a:uLnTx/>
              <a:uFillTx/>
              <a:latin typeface="+mj-lt"/>
              <a:ea typeface="+mj-ea"/>
              <a:cs typeface="+mj-cs"/>
            </a:endParaRPr>
          </a:p>
        </p:txBody>
      </p:sp>
      <p:sp>
        <p:nvSpPr>
          <p:cNvPr id="6" name="Subtitle 2"/>
          <p:cNvSpPr txBox="1">
            <a:spLocks/>
          </p:cNvSpPr>
          <p:nvPr/>
        </p:nvSpPr>
        <p:spPr>
          <a:xfrm>
            <a:off x="1066800" y="4572000"/>
            <a:ext cx="7010400" cy="1828800"/>
          </a:xfrm>
          <a:prstGeom prst="rect">
            <a:avLst/>
          </a:prstGeom>
        </p:spPr>
        <p:txBody>
          <a:bodyPr vert="horz" lIns="84900" tIns="42450" rIns="84900" bIns="42450" rtlCol="0">
            <a:normAutofit/>
          </a:bodyPr>
          <a:lstStyle/>
          <a:p>
            <a:pPr marL="318380" marR="0" lvl="0" indent="-318380" algn="ctr" defTabSz="849010" rtl="0" eaLnBrk="1" fontAlgn="auto" latinLnBrk="0" hangingPunct="1">
              <a:lnSpc>
                <a:spcPct val="100000"/>
              </a:lnSpc>
              <a:spcBef>
                <a:spcPct val="20000"/>
              </a:spcBef>
              <a:spcAft>
                <a:spcPts val="0"/>
              </a:spcAft>
              <a:buClrTx/>
              <a:buSzTx/>
              <a:tabLst/>
              <a:defRPr/>
            </a:pPr>
            <a:r>
              <a:rPr kumimoji="0" lang="en-US" sz="3000" b="0" i="0" u="none" strike="noStrike" kern="1200" cap="none" spc="0" normalizeH="0" baseline="0" noProof="0" dirty="0" smtClean="0">
                <a:ln>
                  <a:noFill/>
                </a:ln>
                <a:solidFill>
                  <a:srgbClr val="0070C0"/>
                </a:solidFill>
                <a:effectLst/>
                <a:uLnTx/>
                <a:uFillTx/>
                <a:latin typeface="+mn-lt"/>
                <a:ea typeface="+mn-ea"/>
                <a:cs typeface="+mn-cs"/>
              </a:rPr>
              <a:t>Mr. Raymond Patin</a:t>
            </a:r>
          </a:p>
        </p:txBody>
      </p:sp>
      <p:sp>
        <p:nvSpPr>
          <p:cNvPr id="9" name="Title 8"/>
          <p:cNvSpPr>
            <a:spLocks noGrp="1"/>
          </p:cNvSpPr>
          <p:nvPr>
            <p:ph type="ctrTitle"/>
          </p:nvPr>
        </p:nvSpPr>
        <p:spPr/>
        <p:txBody>
          <a:bodyPr/>
          <a:lstStyle/>
          <a:p>
            <a:endParaRPr lang="en-US" dirty="0"/>
          </a:p>
        </p:txBody>
      </p:sp>
      <p:sp>
        <p:nvSpPr>
          <p:cNvPr id="10" name="Subtitle 9"/>
          <p:cNvSpPr>
            <a:spLocks noGrp="1"/>
          </p:cNvSpPr>
          <p:nvPr>
            <p:ph type="subTitle" idx="1"/>
          </p:nvPr>
        </p:nvSpPr>
        <p:spPr/>
        <p:txBody>
          <a:bodyPr/>
          <a:lstStyle/>
          <a:p>
            <a:endParaRPr lang="en-US"/>
          </a:p>
        </p:txBody>
      </p:sp>
      <p:sp>
        <p:nvSpPr>
          <p:cNvPr id="7" name="Slide Number Placeholder 3"/>
          <p:cNvSpPr>
            <a:spLocks noGrp="1"/>
          </p:cNvSpPr>
          <p:nvPr>
            <p:ph type="sldNum" sz="quarter" idx="4"/>
          </p:nvPr>
        </p:nvSpPr>
        <p:spPr>
          <a:prstGeom prst="rect">
            <a:avLst/>
          </a:prstGeom>
        </p:spPr>
        <p:txBody>
          <a:bodyPr/>
          <a:lstStyle/>
          <a:p>
            <a:r>
              <a:rPr lang="en-US" dirty="0" smtClean="0"/>
              <a:t>Page: </a:t>
            </a:r>
            <a:fld id="{A8E54F2D-3D2C-43C8-A605-2CA5B98B9581}" type="slidenum">
              <a:rPr lang="en-US" smtClean="0"/>
              <a:pPr/>
              <a:t>62</a:t>
            </a:fld>
            <a:endParaRPr lang="en-US" dirty="0"/>
          </a:p>
        </p:txBody>
      </p:sp>
      <p:sp>
        <p:nvSpPr>
          <p:cNvPr id="8" name="TextBox 7"/>
          <p:cNvSpPr txBox="1"/>
          <p:nvPr/>
        </p:nvSpPr>
        <p:spPr>
          <a:xfrm>
            <a:off x="533400" y="990600"/>
            <a:ext cx="8305800" cy="1323439"/>
          </a:xfrm>
          <a:prstGeom prst="rect">
            <a:avLst/>
          </a:prstGeom>
          <a:noFill/>
        </p:spPr>
        <p:txBody>
          <a:bodyPr wrap="squar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en-US" sz="40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6350" stA="55000" endA="300" endPos="45500" dir="5400000" sy="-100000" algn="bl" rotWithShape="0"/>
                </a:effectLst>
              </a:rPr>
              <a:t>Thank you for </a:t>
            </a:r>
          </a:p>
          <a:p>
            <a:pPr algn="ctr"/>
            <a:r>
              <a:rPr lang="en-US" sz="40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6350" stA="55000" endA="300" endPos="45500" dir="5400000" sy="-100000" algn="bl" rotWithShape="0"/>
                </a:effectLst>
              </a:rPr>
              <a:t>attending…</a:t>
            </a:r>
          </a:p>
        </p:txBody>
      </p:sp>
    </p:spTree>
  </p:cSld>
  <p:clrMapOvr>
    <a:masterClrMapping/>
  </p:clrMapOvr>
  <p:transition/>
  <p:timing>
    <p:tnLst>
      <p:par>
        <p:cTn id="1" dur="indefinite" restart="never" nodeType="tmRoot"/>
      </p:par>
    </p:tnLst>
  </p:timing>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icrosoft Office 98">
  <a:themeElements>
    <a:clrScheme name="">
      <a:dk1>
        <a:srgbClr val="000000"/>
      </a:dk1>
      <a:lt1>
        <a:srgbClr val="FFFFFF"/>
      </a:lt1>
      <a:dk2>
        <a:srgbClr val="000000"/>
      </a:dk2>
      <a:lt2>
        <a:srgbClr val="CECECE"/>
      </a:lt2>
      <a:accent1>
        <a:srgbClr val="DADADA"/>
      </a:accent1>
      <a:accent2>
        <a:srgbClr val="474747"/>
      </a:accent2>
      <a:accent3>
        <a:srgbClr val="FFFFFF"/>
      </a:accent3>
      <a:accent4>
        <a:srgbClr val="000000"/>
      </a:accent4>
      <a:accent5>
        <a:srgbClr val="EAEAEA"/>
      </a:accent5>
      <a:accent6>
        <a:srgbClr val="3F3F3F"/>
      </a:accent6>
      <a:hlink>
        <a:srgbClr val="676767"/>
      </a:hlink>
      <a:folHlink>
        <a:srgbClr val="919191"/>
      </a:folHlink>
    </a:clrScheme>
    <a:fontScheme name="Microsoft Office 98">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bg1"/>
        </a:solidFill>
        <a:ln w="12700" cap="flat" cmpd="sng" algn="ctr">
          <a:solidFill>
            <a:schemeClr val="tx1"/>
          </a:solidFill>
          <a:prstDash val="solid"/>
          <a:round/>
          <a:headEnd type="triangl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charset="0"/>
          </a:defRPr>
        </a:defPPr>
      </a:lstStyle>
    </a:spDef>
    <a:lnDef>
      <a:spPr bwMode="auto">
        <a:solidFill>
          <a:schemeClr val="bg1"/>
        </a:solidFill>
        <a:ln w="12700" cap="flat" cmpd="sng" algn="ctr">
          <a:solidFill>
            <a:schemeClr val="tx1"/>
          </a:solidFill>
          <a:prstDash val="solid"/>
          <a:round/>
          <a:headEnd type="none" w="med" len="med"/>
          <a:tailEnd type="none" w="med" len="med"/>
        </a:ln>
        <a:effectLst/>
      </a:spPr>
      <a:bodyPr/>
      <a:lstStyle/>
    </a:lnDef>
  </a:objectDefaults>
  <a:extraClrSchemeLst>
    <a:extraClrScheme>
      <a:clrScheme name="Microsoft Office 98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Microsoft Office 98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Microsoft Office 98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Microsoft Office 98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Microsoft Office 98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Microsoft Office 98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Microsoft Office 98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SM_508-ish_TEMPLATE">
  <a:themeElements>
    <a:clrScheme name="Custom 2">
      <a:dk1>
        <a:srgbClr val="000F2E"/>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16537</TotalTime>
  <Pages>14</Pages>
  <Words>3845</Words>
  <Application>Microsoft Office PowerPoint</Application>
  <PresentationFormat>Letter Paper (8.5x11 in)</PresentationFormat>
  <Paragraphs>465</Paragraphs>
  <Slides>62</Slides>
  <Notes>1</Notes>
  <HiddenSlides>0</HiddenSlides>
  <MMClips>0</MMClips>
  <ScaleCrop>false</ScaleCrop>
  <HeadingPairs>
    <vt:vector size="4" baseType="variant">
      <vt:variant>
        <vt:lpstr>Theme</vt:lpstr>
      </vt:variant>
      <vt:variant>
        <vt:i4>2</vt:i4>
      </vt:variant>
      <vt:variant>
        <vt:lpstr>Slide Titles</vt:lpstr>
      </vt:variant>
      <vt:variant>
        <vt:i4>62</vt:i4>
      </vt:variant>
    </vt:vector>
  </HeadingPairs>
  <TitlesOfParts>
    <vt:vector size="64" baseType="lpstr">
      <vt:lpstr>Microsoft Office 98</vt:lpstr>
      <vt:lpstr>SM_508-ish_TEMPLATE</vt:lpstr>
      <vt:lpstr>Joe Pellicciotti joseph.w.pellicciotti@nasa.gov</vt:lpstr>
      <vt:lpstr>Slide 2</vt:lpstr>
      <vt:lpstr>An Overview of the New NASA-STD-5020 Requirements for Threaded Fastening Systems in Spaceflight Hardware</vt:lpstr>
      <vt:lpstr>Acknowledgements</vt:lpstr>
      <vt:lpstr>Why a New Standard for Threaded Fastening Systems?</vt:lpstr>
      <vt:lpstr>Review of Skylab Threaded Fastener Failures</vt:lpstr>
      <vt:lpstr>More Reasons for the New Standard</vt:lpstr>
      <vt:lpstr>The Threaded Fastening System Standard Development</vt:lpstr>
      <vt:lpstr>Support Testing</vt:lpstr>
      <vt:lpstr>NASA-STD-5020 Contents Overview</vt:lpstr>
      <vt:lpstr>4. General Requirements</vt:lpstr>
      <vt:lpstr>4. General Requirements: Fracture Control and Fatigue Life</vt:lpstr>
      <vt:lpstr>Fastener Life Requirements Are Not New or Unique</vt:lpstr>
      <vt:lpstr>4. General Requirements:  Joint Separation (Gapping)</vt:lpstr>
      <vt:lpstr>Joint Separation Factor of Safety Contradiction</vt:lpstr>
      <vt:lpstr>4. General Requirements:  Locking Features</vt:lpstr>
      <vt:lpstr>4. General Requirements:  Fastening System Control Plan</vt:lpstr>
      <vt:lpstr>5. Design Requirements</vt:lpstr>
      <vt:lpstr>6. Analysis Criteria</vt:lpstr>
      <vt:lpstr>Case Study: Nominal, Maximum, and Minimum Preloads Based on Torque-Tension Data</vt:lpstr>
      <vt:lpstr>Torque-Tension Testing</vt:lpstr>
      <vt:lpstr>Torque-Tension Testing</vt:lpstr>
      <vt:lpstr>Torque-Tension Testing</vt:lpstr>
      <vt:lpstr>Torque-Tension Testing, 2 bolts, 3 cycles ea.</vt:lpstr>
      <vt:lpstr>Torque-Tension Testing, 3 bolts, 3 cycles ea.</vt:lpstr>
      <vt:lpstr>Torque-Tension Testing, 4 bolts, 3 cycles ea.</vt:lpstr>
      <vt:lpstr>Torque-Tension Testing, 5 bolts, 3 cycles ea.</vt:lpstr>
      <vt:lpstr>Torque-Tension Testing, 6 bolts, 3 cycles ea.</vt:lpstr>
      <vt:lpstr>Preload Variation Concepts</vt:lpstr>
      <vt:lpstr>Preload Variation Concepts</vt:lpstr>
      <vt:lpstr>Preload Variation In Practice</vt:lpstr>
      <vt:lpstr>90/95 Tolerance Interval for Preload Variation @ 75 in-lb</vt:lpstr>
      <vt:lpstr>90/95 Tolerance Interval for Preload Variation @ 75 in-lb</vt:lpstr>
      <vt:lpstr>Including the Torque Range from the Drawing (method per NASA-STD-5020) </vt:lpstr>
      <vt:lpstr>Including the Torque Range from the Drawing (alternative method) </vt:lpstr>
      <vt:lpstr>Adjusting for Running Torque</vt:lpstr>
      <vt:lpstr>Nut Factor Relationship</vt:lpstr>
      <vt:lpstr>Nut Factor Variation (@ given torque on different curves)</vt:lpstr>
      <vt:lpstr>Nut Factor Statistics</vt:lpstr>
      <vt:lpstr>Analysis Criteria Continued Key Differences Between NASA-STD-5020 and NSTS 08307</vt:lpstr>
      <vt:lpstr>Key Differences Between NASA-STD-5020 and NSTS 08307</vt:lpstr>
      <vt:lpstr>Key Differences Between NASA-STD-5020 and NSTS 08307</vt:lpstr>
      <vt:lpstr>Separation Before Rupture? (quick-look method)</vt:lpstr>
      <vt:lpstr>Key Differences Between NASA-STD-5020 and NSTS 08307</vt:lpstr>
      <vt:lpstr>Shear/Tension Interaction Testing</vt:lpstr>
      <vt:lpstr>Shear-Tension Interaction Test Concept</vt:lpstr>
      <vt:lpstr>Test Concept Con’t</vt:lpstr>
      <vt:lpstr>Shear/Tension Interaction Test Photos</vt:lpstr>
      <vt:lpstr>Shear/Tension Interaction Results</vt:lpstr>
      <vt:lpstr>Shear/Tension Interaction Through the Body</vt:lpstr>
      <vt:lpstr>Shear/Tension Interaction Through the Body</vt:lpstr>
      <vt:lpstr>Shear/Tension Interaction Through the Body</vt:lpstr>
      <vt:lpstr>Shear/Tension Interaction Through the Threads</vt:lpstr>
      <vt:lpstr>Shear/Tension Interaction Through the Threads</vt:lpstr>
      <vt:lpstr>Key Differences Between NASA-STD-5020 and NSTS 08307</vt:lpstr>
      <vt:lpstr>Slide 56</vt:lpstr>
      <vt:lpstr>Key Differences Between NASA-STD-5020 and NSTS 08307</vt:lpstr>
      <vt:lpstr>Key Differences Between NASA-STD-5020 and NSTS 08307</vt:lpstr>
      <vt:lpstr>7. Quality Assurance</vt:lpstr>
      <vt:lpstr>The Appendices</vt:lpstr>
      <vt:lpstr>Summary</vt:lpstr>
      <vt:lpstr>Slide 62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4. Failure Modes and Assessment Methods</dc:title>
  <dc:creator>Thomas P. Sarafin</dc:creator>
  <cp:lastModifiedBy>rwingate</cp:lastModifiedBy>
  <cp:revision>983</cp:revision>
  <cp:lastPrinted>1999-03-09T15:05:54Z</cp:lastPrinted>
  <dcterms:created xsi:type="dcterms:W3CDTF">1998-07-08T16:25:05Z</dcterms:created>
  <dcterms:modified xsi:type="dcterms:W3CDTF">2013-04-26T13:47:11Z</dcterms:modified>
</cp:coreProperties>
</file>