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4"/>
  </p:notesMasterIdLst>
  <p:sldIdLst>
    <p:sldId id="256" r:id="rId2"/>
    <p:sldId id="257" r:id="rId3"/>
    <p:sldId id="268" r:id="rId4"/>
    <p:sldId id="275" r:id="rId5"/>
    <p:sldId id="276" r:id="rId6"/>
    <p:sldId id="266" r:id="rId7"/>
    <p:sldId id="258" r:id="rId8"/>
    <p:sldId id="293" r:id="rId9"/>
    <p:sldId id="284" r:id="rId10"/>
    <p:sldId id="265" r:id="rId11"/>
    <p:sldId id="259" r:id="rId12"/>
    <p:sldId id="269" r:id="rId13"/>
    <p:sldId id="270" r:id="rId14"/>
    <p:sldId id="291" r:id="rId15"/>
    <p:sldId id="267" r:id="rId16"/>
    <p:sldId id="281" r:id="rId17"/>
    <p:sldId id="280" r:id="rId18"/>
    <p:sldId id="260" r:id="rId19"/>
    <p:sldId id="285" r:id="rId20"/>
    <p:sldId id="261" r:id="rId21"/>
    <p:sldId id="264" r:id="rId22"/>
    <p:sldId id="286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664" autoAdjust="0"/>
    <p:restoredTop sz="97971" autoAdjust="0"/>
  </p:normalViewPr>
  <p:slideViewPr>
    <p:cSldViewPr snapToGrid="0" snapToObjects="1">
      <p:cViewPr varScale="1">
        <p:scale>
          <a:sx n="82" d="100"/>
          <a:sy n="82" d="100"/>
        </p:scale>
        <p:origin x="114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66" d="100"/>
          <a:sy n="66" d="100"/>
        </p:scale>
        <p:origin x="2844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3FA8AD-3C50-F84E-84E6-FA544ACBACD0}" type="datetimeFigureOut">
              <a:rPr lang="en-US" smtClean="0"/>
              <a:t>3/5/2015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96D74-E24A-C342-953A-5E9387D7B5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6012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96D74-E24A-C342-953A-5E9387D7B5E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4439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96D74-E24A-C342-953A-5E9387D7B5E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1387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96D74-E24A-C342-953A-5E9387D7B5E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7996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96D74-E24A-C342-953A-5E9387D7B5E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9363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96D74-E24A-C342-953A-5E9387D7B5E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291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96D74-E24A-C342-953A-5E9387D7B5E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020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96D74-E24A-C342-953A-5E9387D7B5E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3119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96D74-E24A-C342-953A-5E9387D7B5E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9343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96D74-E24A-C342-953A-5E9387D7B5E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2265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96D74-E24A-C342-953A-5E9387D7B5E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2212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96D74-E24A-C342-953A-5E9387D7B5E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1908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96D74-E24A-C342-953A-5E9387D7B5E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0704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96D74-E24A-C342-953A-5E9387D7B5E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52856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5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95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6112" y="4343401"/>
            <a:ext cx="5485778" cy="4114800"/>
          </a:xfrm>
        </p:spPr>
        <p:txBody>
          <a:bodyPr>
            <a:normAutofit/>
          </a:bodyPr>
          <a:lstStyle/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6042288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96D74-E24A-C342-953A-5E9387D7B5E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5663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96D74-E24A-C342-953A-5E9387D7B5EA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2765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96D74-E24A-C342-953A-5E9387D7B5EA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9550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96D74-E24A-C342-953A-5E9387D7B5EA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69038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96D74-E24A-C342-953A-5E9387D7B5EA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74650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96D74-E24A-C342-953A-5E9387D7B5EA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536698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96D74-E24A-C342-953A-5E9387D7B5EA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019566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96D74-E24A-C342-953A-5E9387D7B5EA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808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24000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05200"/>
            <a:ext cx="6400800" cy="1371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9800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0"/>
            <a:ext cx="7150100" cy="990600"/>
          </a:xfrm>
        </p:spPr>
        <p:txBody>
          <a:bodyPr/>
          <a:lstStyle>
            <a:lvl1pPr>
              <a:defRPr b="1" i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85000"/>
              <a:buFont typeface="Wingdings" pitchFamily="2" charset="2"/>
              <a:buChar char="§"/>
              <a:defRPr/>
            </a:lvl1pPr>
            <a:lvl2pPr>
              <a:buSzPct val="80000"/>
              <a:defRPr/>
            </a:lvl2pPr>
            <a:lvl3pPr>
              <a:buSzPct val="90000"/>
              <a:defRPr/>
            </a:lvl3pPr>
            <a:lvl4pPr>
              <a:buSzPct val="80000"/>
              <a:defRPr/>
            </a:lvl4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9633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82061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94337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301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0"/>
            <a:ext cx="71501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650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189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82078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Drag picture to placeholder or click icon to add</a:t>
            </a:r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62890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782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2086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90578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8988" y="12700"/>
            <a:ext cx="8031162" cy="8540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98513" y="1023938"/>
            <a:ext cx="7832725" cy="24352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8513" y="3611563"/>
            <a:ext cx="7832725" cy="24352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0"/>
            <a:ext cx="71501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0" y="0"/>
            <a:ext cx="9144000" cy="990600"/>
          </a:xfrm>
          <a:prstGeom prst="rect">
            <a:avLst/>
          </a:prstGeom>
          <a:gradFill flip="none" rotWithShape="1">
            <a:gsLst>
              <a:gs pos="0">
                <a:srgbClr val="1323BD">
                  <a:lumMod val="48000"/>
                  <a:lumOff val="52000"/>
                </a:srgbClr>
              </a:gs>
              <a:gs pos="100000">
                <a:srgbClr val="99CCFF"/>
              </a:gs>
            </a:gsLst>
            <a:lin ang="27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00" b="0" dirty="0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9" name="Picture 5" descr="meatball best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6200" y="16240"/>
            <a:ext cx="1066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106775-0080-8E40-908E-6B9BBA3CC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9666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Ø"/>
        <a:defRPr sz="20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18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Courier New" pitchFamily="49" charset="0"/>
        <a:buChar char="o"/>
        <a:defRPr sz="16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14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Rapid Development Projects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Mike Kirsch</a:t>
            </a:r>
          </a:p>
          <a:p>
            <a:r>
              <a:rPr lang="en-US" dirty="0" smtClean="0"/>
              <a:t>NASA Engineering Safety Center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2035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Presentation Objective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Capture Project Management Lessons Learned and Observations from the NESC’s Composite Crew Module project as well as other rapid design development activities.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9338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Composite Crew Module Context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Geographically dispersed team across 4 time zones</a:t>
            </a:r>
          </a:p>
          <a:p>
            <a:r>
              <a:rPr lang="en-US" dirty="0" smtClean="0"/>
              <a:t>Civil servants and contractors working side by side, no clear interfaces or organizational divisions</a:t>
            </a:r>
          </a:p>
          <a:p>
            <a:r>
              <a:rPr lang="en-US" dirty="0" smtClean="0"/>
              <a:t>Competitive contractors on same team – collaborating (we all win, or we all lose)</a:t>
            </a:r>
          </a:p>
          <a:p>
            <a:r>
              <a:rPr lang="en-US" dirty="0" smtClean="0"/>
              <a:t>Design and Manufacture full scale complex composite structure – typical duration ~ 5 years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957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CCM timeline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t="145" b="-216"/>
          <a:stretch/>
        </p:blipFill>
        <p:spPr>
          <a:xfrm>
            <a:off x="924083" y="1159615"/>
            <a:ext cx="7549341" cy="5698385"/>
          </a:xfrm>
        </p:spPr>
      </p:pic>
    </p:spTree>
    <p:extLst>
      <p:ext uri="{BB962C8B-B14F-4D97-AF65-F5344CB8AC3E}">
        <p14:creationId xmlns:p14="http://schemas.microsoft.com/office/powerpoint/2010/main" val="219210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CCM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t="8673" b="19191"/>
          <a:stretch/>
        </p:blipFill>
        <p:spPr>
          <a:xfrm>
            <a:off x="1615082" y="1328761"/>
            <a:ext cx="5836449" cy="5244461"/>
          </a:xfrm>
        </p:spPr>
      </p:pic>
    </p:spTree>
    <p:extLst>
      <p:ext uri="{BB962C8B-B14F-4D97-AF65-F5344CB8AC3E}">
        <p14:creationId xmlns:p14="http://schemas.microsoft.com/office/powerpoint/2010/main" val="243920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Management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07175"/>
            <a:ext cx="8229600" cy="5340743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US" dirty="0"/>
              <a:t>The </a:t>
            </a:r>
            <a:r>
              <a:rPr lang="en-US" dirty="0" smtClean="0"/>
              <a:t>Project </a:t>
            </a:r>
            <a:r>
              <a:rPr lang="en-US" dirty="0"/>
              <a:t>Manager </a:t>
            </a:r>
            <a:r>
              <a:rPr lang="en-US" dirty="0" smtClean="0"/>
              <a:t>must have practically full control.  </a:t>
            </a:r>
          </a:p>
          <a:p>
            <a:pPr lvl="1"/>
            <a:r>
              <a:rPr lang="en-US" dirty="0" smtClean="0"/>
              <a:t>Authority to make team adjustments with minimal overhead</a:t>
            </a:r>
          </a:p>
          <a:p>
            <a:pPr lvl="1"/>
            <a:r>
              <a:rPr lang="en-US" dirty="0" smtClean="0"/>
              <a:t>Authority for make/buy decisions</a:t>
            </a:r>
          </a:p>
          <a:p>
            <a:pPr lvl="1"/>
            <a:r>
              <a:rPr lang="en-US" dirty="0" smtClean="0"/>
              <a:t>Authority to proactively buy down risk; </a:t>
            </a:r>
            <a:r>
              <a:rPr lang="en-US" dirty="0" err="1" smtClean="0"/>
              <a:t>ie</a:t>
            </a:r>
            <a:r>
              <a:rPr lang="en-US" dirty="0" smtClean="0"/>
              <a:t>; long lead procurements, overtime, double shift, etc.</a:t>
            </a:r>
          </a:p>
          <a:p>
            <a:pPr lvl="1"/>
            <a:r>
              <a:rPr lang="en-US" dirty="0" smtClean="0"/>
              <a:t>Authority to tailor processes (7120)</a:t>
            </a:r>
          </a:p>
          <a:p>
            <a:pPr lvl="1"/>
            <a:r>
              <a:rPr lang="en-US" dirty="0" smtClean="0"/>
              <a:t>Authority to be agile; leverage opportunity and mitigate risks</a:t>
            </a:r>
          </a:p>
          <a:p>
            <a:pPr lvl="1"/>
            <a:r>
              <a:rPr lang="en-US" dirty="0" smtClean="0"/>
              <a:t>Authority to say “good enough”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Thus the project manager must have top cover.  On CCM I had the backing of my key stakeholders:</a:t>
            </a:r>
          </a:p>
          <a:p>
            <a:pPr lvl="1"/>
            <a:r>
              <a:rPr lang="en-US" dirty="0" smtClean="0"/>
              <a:t>NESC Director</a:t>
            </a:r>
          </a:p>
          <a:p>
            <a:pPr lvl="1"/>
            <a:r>
              <a:rPr lang="en-US" dirty="0" smtClean="0"/>
              <a:t>NASA Chief Engineer</a:t>
            </a:r>
          </a:p>
          <a:p>
            <a:pPr lvl="1"/>
            <a:r>
              <a:rPr lang="en-US" dirty="0" smtClean="0"/>
              <a:t>Associate Administrator</a:t>
            </a:r>
          </a:p>
          <a:p>
            <a:pPr lvl="1"/>
            <a:r>
              <a:rPr lang="en-US" dirty="0" smtClean="0"/>
              <a:t>Administrator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Stakeholders informed about every 2 weeks on project progress and products</a:t>
            </a:r>
          </a:p>
        </p:txBody>
      </p:sp>
    </p:spTree>
    <p:extLst>
      <p:ext uri="{BB962C8B-B14F-4D97-AF65-F5344CB8AC3E}">
        <p14:creationId xmlns:p14="http://schemas.microsoft.com/office/powerpoint/2010/main" val="283299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Define a Clear Project Objective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9117"/>
            <a:ext cx="8229600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Absolutely clear project objective: </a:t>
            </a:r>
          </a:p>
          <a:p>
            <a:pPr lvl="1"/>
            <a:r>
              <a:rPr lang="en-US" dirty="0" smtClean="0"/>
              <a:t>“provide members of the NASA family hands-on design, build, and test experience on a complex composite structure so that NASA would have the skills for future Exploration hardware projects by:”</a:t>
            </a:r>
          </a:p>
          <a:p>
            <a:pPr lvl="2"/>
            <a:r>
              <a:rPr lang="en-US" dirty="0" smtClean="0"/>
              <a:t>Deliver a full-scale composite crew module primary structure for test, quickly; approximately 18 months from project kick-off to delivery</a:t>
            </a:r>
          </a:p>
          <a:p>
            <a:pPr lvl="3"/>
            <a:r>
              <a:rPr lang="en-US" dirty="0" smtClean="0"/>
              <a:t>Specific, Measureable, Time constrained</a:t>
            </a:r>
          </a:p>
        </p:txBody>
      </p:sp>
    </p:spTree>
    <p:extLst>
      <p:ext uri="{BB962C8B-B14F-4D97-AF65-F5344CB8AC3E}">
        <p14:creationId xmlns:p14="http://schemas.microsoft.com/office/powerpoint/2010/main" val="3220203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799" y="0"/>
            <a:ext cx="8077201" cy="990600"/>
          </a:xfrm>
        </p:spPr>
        <p:txBody>
          <a:bodyPr/>
          <a:lstStyle/>
          <a:p>
            <a:r>
              <a:rPr lang="en-US" dirty="0" smtClean="0"/>
              <a:t>NESC Alternate Heat Shield Carrier Structure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800" dirty="0">
                <a:latin typeface="Arial" charset="0"/>
              </a:rPr>
              <a:t>Develop and demonstrate an alternative </a:t>
            </a:r>
            <a:r>
              <a:rPr lang="en-US" sz="1800" dirty="0" err="1">
                <a:latin typeface="Arial" charset="0"/>
              </a:rPr>
              <a:t>heatshield</a:t>
            </a:r>
            <a:r>
              <a:rPr lang="en-US" sz="1800" dirty="0">
                <a:latin typeface="Arial" charset="0"/>
              </a:rPr>
              <a:t> carrier design with the goal of reducing the structural system mass by 25 percent, or approximately 800 lb.  </a:t>
            </a:r>
          </a:p>
          <a:p>
            <a:pPr lvl="1"/>
            <a:r>
              <a:rPr lang="en-US" sz="1600" dirty="0">
                <a:latin typeface="Arial" charset="0"/>
              </a:rPr>
              <a:t>The sizing and material of the </a:t>
            </a:r>
            <a:r>
              <a:rPr lang="en-US" sz="1600" dirty="0" err="1">
                <a:latin typeface="Arial" charset="0"/>
              </a:rPr>
              <a:t>Avcoat</a:t>
            </a:r>
            <a:r>
              <a:rPr lang="en-US" sz="1600" dirty="0">
                <a:latin typeface="Arial" charset="0"/>
              </a:rPr>
              <a:t> system are not part of this assessment.</a:t>
            </a:r>
          </a:p>
          <a:p>
            <a:r>
              <a:rPr lang="en-US" sz="1800" dirty="0" smtClean="0">
                <a:latin typeface="Arial" charset="0"/>
              </a:rPr>
              <a:t>The </a:t>
            </a:r>
            <a:r>
              <a:rPr lang="en-US" sz="1800" dirty="0">
                <a:latin typeface="Arial" charset="0"/>
              </a:rPr>
              <a:t>alternate design would be intended for implementation on EM-1</a:t>
            </a:r>
          </a:p>
          <a:p>
            <a:pPr lvl="1"/>
            <a:r>
              <a:rPr lang="en-US" sz="1600" dirty="0">
                <a:latin typeface="Arial" charset="0"/>
              </a:rPr>
              <a:t>MPCV EM-1 DAC 1 ~ January 2013 - September 2013</a:t>
            </a:r>
          </a:p>
          <a:p>
            <a:pPr lvl="1"/>
            <a:r>
              <a:rPr lang="en-US" sz="1600" dirty="0">
                <a:latin typeface="Arial" charset="0"/>
              </a:rPr>
              <a:t>MPCV EM-1 DAC 2 ~ September 2013 – May 2014</a:t>
            </a:r>
          </a:p>
          <a:p>
            <a:pPr lvl="1"/>
            <a:r>
              <a:rPr lang="en-US" sz="1600" dirty="0">
                <a:latin typeface="Arial" charset="0"/>
              </a:rPr>
              <a:t>MPCV EM-1 Structures Design Review ~ July 2014</a:t>
            </a:r>
          </a:p>
          <a:p>
            <a:pPr lvl="1"/>
            <a:r>
              <a:rPr lang="en-US" sz="1600" dirty="0">
                <a:latin typeface="Arial" charset="0"/>
              </a:rPr>
              <a:t>MPCV Procurement for EM-1 Hardware starts ~ January 2015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8977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Urgency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Project Management Leadership team, and their leaders must maintain a sense of urgency</a:t>
            </a:r>
          </a:p>
          <a:p>
            <a:r>
              <a:rPr lang="en-US" dirty="0" smtClean="0"/>
              <a:t>It is a race, but it is a marathon, not a sprint</a:t>
            </a:r>
          </a:p>
          <a:p>
            <a:r>
              <a:rPr lang="en-US" dirty="0" smtClean="0"/>
              <a:t>Team Leaders must set and manage the pace to maintain momentum without burnout</a:t>
            </a:r>
          </a:p>
          <a:p>
            <a:endParaRPr lang="en-US" dirty="0"/>
          </a:p>
          <a:p>
            <a:r>
              <a:rPr lang="en-US" dirty="0"/>
              <a:t>Schedule is king once technical is good enough, lowest cost achieved by shortest </a:t>
            </a:r>
            <a:r>
              <a:rPr lang="en-US" dirty="0" smtClean="0"/>
              <a:t>schedule</a:t>
            </a:r>
          </a:p>
          <a:p>
            <a:pPr lvl="1"/>
            <a:r>
              <a:rPr lang="en-US" dirty="0" smtClean="0"/>
              <a:t>On technical, “better is enemy of good enough”</a:t>
            </a:r>
          </a:p>
          <a:p>
            <a:pPr lvl="1"/>
            <a:r>
              <a:rPr lang="en-US" dirty="0" smtClean="0"/>
              <a:t>Without guidance, engineers may “sharpen the pencil” to perfection</a:t>
            </a:r>
            <a:endParaRPr lang="en-US" dirty="0"/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984310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Independent Technical Reviews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Objective:  Seek expert opinion on threats and opportunities</a:t>
            </a:r>
          </a:p>
          <a:p>
            <a:r>
              <a:rPr lang="en-US" dirty="0" smtClean="0"/>
              <a:t>Any and all feedback was accepted, but no RIDs were </a:t>
            </a:r>
            <a:r>
              <a:rPr lang="en-US" dirty="0" err="1" smtClean="0"/>
              <a:t>dispositioned</a:t>
            </a:r>
            <a:r>
              <a:rPr lang="en-US" dirty="0" smtClean="0"/>
              <a:t> – open loop</a:t>
            </a:r>
          </a:p>
          <a:p>
            <a:r>
              <a:rPr lang="en-US" dirty="0" smtClean="0"/>
              <a:t>Issues were collected and managed by PM team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23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Independent Technical Reviews were critical to synchronize the team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3744" y="1190724"/>
            <a:ext cx="8552866" cy="5500008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Independent Reviews were product focused – not decision gates</a:t>
            </a:r>
          </a:p>
          <a:p>
            <a:r>
              <a:rPr lang="en-US" dirty="0" smtClean="0"/>
              <a:t>Independent Technical Reviews</a:t>
            </a:r>
          </a:p>
          <a:p>
            <a:pPr lvl="1"/>
            <a:r>
              <a:rPr lang="en-US" dirty="0" smtClean="0"/>
              <a:t>Concept Review – ordered raw material</a:t>
            </a:r>
          </a:p>
          <a:p>
            <a:pPr lvl="1"/>
            <a:r>
              <a:rPr lang="en-US" dirty="0" smtClean="0"/>
              <a:t>PDR – ordered tooling</a:t>
            </a:r>
          </a:p>
          <a:p>
            <a:pPr lvl="1"/>
            <a:r>
              <a:rPr lang="en-US" dirty="0" smtClean="0"/>
              <a:t>CDR – Fabrication of piece parts, Analysis and CAD converged</a:t>
            </a:r>
          </a:p>
          <a:p>
            <a:pPr lvl="2"/>
            <a:r>
              <a:rPr lang="en-US" dirty="0" smtClean="0"/>
              <a:t>Drawings were not a “constraint”</a:t>
            </a:r>
          </a:p>
          <a:p>
            <a:pPr lvl="1"/>
            <a:r>
              <a:rPr lang="en-US" dirty="0" smtClean="0"/>
              <a:t>MRR – Fabrication of assembly – 1 month of critical path drawings released</a:t>
            </a:r>
          </a:p>
          <a:p>
            <a:pPr lvl="1"/>
            <a:r>
              <a:rPr lang="en-US" dirty="0" smtClean="0"/>
              <a:t>TRR – Full scale test readiness – Instrumentation plan, test plan released</a:t>
            </a:r>
          </a:p>
          <a:p>
            <a:pPr lvl="2"/>
            <a:r>
              <a:rPr lang="en-US" dirty="0" smtClean="0"/>
              <a:t>Note:  MLAS switched to ITR 1, ITR 2, </a:t>
            </a:r>
            <a:r>
              <a:rPr lang="en-US" dirty="0" err="1" smtClean="0"/>
              <a:t>etc</a:t>
            </a:r>
            <a:r>
              <a:rPr lang="en-US" dirty="0" smtClean="0"/>
              <a:t> to avoid pre-conceived notions about technical review content</a:t>
            </a:r>
          </a:p>
          <a:p>
            <a:r>
              <a:rPr lang="en-US" dirty="0" smtClean="0"/>
              <a:t>Independent Technical reviews were performed with same group:</a:t>
            </a:r>
          </a:p>
          <a:p>
            <a:pPr lvl="1"/>
            <a:r>
              <a:rPr lang="en-US" dirty="0" smtClean="0"/>
              <a:t>Small team (15-20) of subject matter experts</a:t>
            </a:r>
          </a:p>
          <a:p>
            <a:r>
              <a:rPr lang="en-US" dirty="0" smtClean="0"/>
              <a:t>The whole CCM team was collocated for two weeks with the first week dedicated to dry running review material, and second week dedicated to presenting.</a:t>
            </a:r>
          </a:p>
          <a:p>
            <a:pPr lvl="1"/>
            <a:r>
              <a:rPr lang="en-US" dirty="0" smtClean="0"/>
              <a:t>Much of the design converged during these two week blitz sessions</a:t>
            </a:r>
          </a:p>
        </p:txBody>
      </p:sp>
    </p:spTree>
    <p:extLst>
      <p:ext uri="{BB962C8B-B14F-4D97-AF65-F5344CB8AC3E}">
        <p14:creationId xmlns:p14="http://schemas.microsoft.com/office/powerpoint/2010/main" val="3225885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5364"/>
            <a:ext cx="8353698" cy="5556708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Team recruited through Center Directors/Engineering Directors – “identify candidates”</a:t>
            </a:r>
          </a:p>
          <a:p>
            <a:r>
              <a:rPr lang="en-US" dirty="0" smtClean="0"/>
              <a:t>Team members “interviewed” to assess agility</a:t>
            </a:r>
          </a:p>
          <a:p>
            <a:r>
              <a:rPr lang="en-US" dirty="0" smtClean="0"/>
              <a:t>Parochial behaviors were </a:t>
            </a:r>
            <a:r>
              <a:rPr lang="en-US" dirty="0"/>
              <a:t>s</a:t>
            </a:r>
            <a:r>
              <a:rPr lang="en-US" dirty="0" smtClean="0"/>
              <a:t>quashed</a:t>
            </a:r>
          </a:p>
          <a:p>
            <a:r>
              <a:rPr lang="en-US" dirty="0" smtClean="0"/>
              <a:t>Experts hired “LOE style” irrespective of company or center affiliation</a:t>
            </a:r>
          </a:p>
          <a:p>
            <a:pPr lvl="1"/>
            <a:r>
              <a:rPr lang="en-US" dirty="0" smtClean="0"/>
              <a:t>Statements of work were product based, but loosely</a:t>
            </a:r>
          </a:p>
          <a:p>
            <a:r>
              <a:rPr lang="en-US" dirty="0" smtClean="0"/>
              <a:t>Team adjusted regularly based on threats and opportunities</a:t>
            </a:r>
          </a:p>
          <a:p>
            <a:pPr lvl="1"/>
            <a:r>
              <a:rPr lang="en-US" dirty="0" smtClean="0"/>
              <a:t>Not all members stayed with project</a:t>
            </a:r>
          </a:p>
          <a:p>
            <a:r>
              <a:rPr lang="en-US" dirty="0" smtClean="0"/>
              <a:t>Every one on team doing “in-line” work – flat organization </a:t>
            </a:r>
            <a:endParaRPr lang="en-US" dirty="0"/>
          </a:p>
          <a:p>
            <a:r>
              <a:rPr lang="en-US" dirty="0" smtClean="0"/>
              <a:t>Management approach</a:t>
            </a:r>
          </a:p>
          <a:p>
            <a:pPr lvl="1"/>
            <a:r>
              <a:rPr lang="en-US" dirty="0" smtClean="0"/>
              <a:t>Full timers are “pro-active”.  They need to know critical path</a:t>
            </a:r>
          </a:p>
          <a:p>
            <a:pPr lvl="1"/>
            <a:r>
              <a:rPr lang="en-US" dirty="0" smtClean="0"/>
              <a:t>Part time are reactive </a:t>
            </a:r>
            <a:r>
              <a:rPr lang="en-US" dirty="0" err="1" smtClean="0"/>
              <a:t>ie</a:t>
            </a:r>
            <a:r>
              <a:rPr lang="en-US" dirty="0" smtClean="0"/>
              <a:t>; “what did I miss”.  Part timers need to be given deadline on individual tasks</a:t>
            </a:r>
          </a:p>
        </p:txBody>
      </p:sp>
    </p:spTree>
    <p:extLst>
      <p:ext uri="{BB962C8B-B14F-4D97-AF65-F5344CB8AC3E}">
        <p14:creationId xmlns:p14="http://schemas.microsoft.com/office/powerpoint/2010/main" val="201449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Colocations/Team building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2167"/>
            <a:ext cx="8229600" cy="5001038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CCM co-located the first 5 weeks of project</a:t>
            </a:r>
          </a:p>
          <a:p>
            <a:r>
              <a:rPr lang="en-US" dirty="0" smtClean="0"/>
              <a:t>Home for 2 weeks</a:t>
            </a:r>
          </a:p>
          <a:p>
            <a:r>
              <a:rPr lang="en-US" dirty="0" smtClean="0"/>
              <a:t>Then co-located again for 2 weeks</a:t>
            </a:r>
          </a:p>
          <a:p>
            <a:r>
              <a:rPr lang="en-US" dirty="0" smtClean="0"/>
              <a:t>7 of first 9 weeks, were co-located.</a:t>
            </a:r>
          </a:p>
          <a:p>
            <a:endParaRPr lang="en-US" dirty="0" smtClean="0"/>
          </a:p>
          <a:p>
            <a:r>
              <a:rPr lang="en-US" dirty="0" smtClean="0"/>
              <a:t>Weeks 1 – 5 set expectations, generated relationships</a:t>
            </a:r>
          </a:p>
          <a:p>
            <a:r>
              <a:rPr lang="en-US" dirty="0" smtClean="0"/>
              <a:t>Weeks 6 and 7, members reverted to parochial thinking/decision making (human nature – not by intent)</a:t>
            </a:r>
          </a:p>
          <a:p>
            <a:r>
              <a:rPr lang="en-US" dirty="0" smtClean="0"/>
              <a:t>Weeks 8 and 9 re-established “project based” thinking</a:t>
            </a:r>
          </a:p>
          <a:p>
            <a:r>
              <a:rPr lang="en-US" dirty="0" smtClean="0"/>
              <a:t>Co-located for 2 weeks every two months thereafter, mostly coincident with independent technical reviews.</a:t>
            </a:r>
          </a:p>
          <a:p>
            <a:pPr lvl="1"/>
            <a:r>
              <a:rPr lang="en-US" dirty="0" smtClean="0"/>
              <a:t>Bowling and Skeet shooting were used as social event</a:t>
            </a:r>
          </a:p>
        </p:txBody>
      </p:sp>
    </p:spTree>
    <p:extLst>
      <p:ext uri="{BB962C8B-B14F-4D97-AF65-F5344CB8AC3E}">
        <p14:creationId xmlns:p14="http://schemas.microsoft.com/office/powerpoint/2010/main" val="288850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4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36563" y="1338263"/>
            <a:ext cx="8174037" cy="4714875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ü"/>
            </a:pPr>
            <a:r>
              <a:rPr lang="en-US" sz="2400" dirty="0" smtClean="0"/>
              <a:t>Establish and build strong relationships across the team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sz="2000" dirty="0" smtClean="0"/>
              <a:t>The tendency is to over work the technical and neglect the personal relationship side of the project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sz="2000" dirty="0" smtClean="0"/>
              <a:t>Strong working relationships will allow the team to work through the difficult issues in an open, non-threatening environment</a:t>
            </a:r>
          </a:p>
          <a:p>
            <a:pPr lvl="1">
              <a:lnSpc>
                <a:spcPct val="80000"/>
              </a:lnSpc>
            </a:pPr>
            <a:endParaRPr lang="en-US" sz="1800" dirty="0" smtClean="0"/>
          </a:p>
          <a:p>
            <a:pPr lvl="1">
              <a:lnSpc>
                <a:spcPct val="80000"/>
              </a:lnSpc>
            </a:pPr>
            <a:endParaRPr lang="en-US" sz="1800" dirty="0" smtClean="0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-9125" y="202980"/>
            <a:ext cx="8229600" cy="661358"/>
          </a:xfrm>
        </p:spPr>
        <p:txBody>
          <a:bodyPr>
            <a:normAutofit fontScale="90000"/>
          </a:bodyPr>
          <a:lstStyle/>
          <a:p>
            <a:r>
              <a:rPr lang="en-US" sz="2800" b="1" dirty="0" smtClean="0"/>
              <a:t>From Ralph Roe’s Safety Culture:</a:t>
            </a:r>
            <a:br>
              <a:rPr lang="en-US" sz="2800" b="1" dirty="0" smtClean="0"/>
            </a:br>
            <a:r>
              <a:rPr lang="en-US" sz="2800" b="1" dirty="0" smtClean="0"/>
              <a:t>Principle #1 – Develop Relationships</a:t>
            </a:r>
          </a:p>
        </p:txBody>
      </p:sp>
      <p:pic>
        <p:nvPicPr>
          <p:cNvPr id="7" name="Content Placeholder 3" descr="IMG_0950.JPG"/>
          <p:cNvPicPr>
            <a:picLocks noChangeAspect="1"/>
          </p:cNvPicPr>
          <p:nvPr/>
        </p:nvPicPr>
        <p:blipFill>
          <a:blip r:embed="rId3" cstate="print"/>
          <a:srcRect l="4013"/>
          <a:stretch>
            <a:fillRect/>
          </a:stretch>
        </p:blipFill>
        <p:spPr bwMode="auto">
          <a:xfrm>
            <a:off x="693095" y="4005075"/>
            <a:ext cx="3959703" cy="1942598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26" name="Picture 2" descr="C:\Users\dmschaib\AppData\Local\Microsoft\Windows\Temporary Internet Files\Content.Outlook\J99BLIFO\IMG_0942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1265" y="3610901"/>
            <a:ext cx="3149210" cy="2644309"/>
          </a:xfrm>
          <a:prstGeom prst="rect">
            <a:avLst/>
          </a:prstGeom>
          <a:noFill/>
          <a:ln w="38100">
            <a:solidFill>
              <a:schemeClr val="tx1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935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Communications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58765"/>
            <a:ext cx="8229600" cy="5386605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When Not “co-located””</a:t>
            </a:r>
          </a:p>
          <a:p>
            <a:pPr lvl="1"/>
            <a:r>
              <a:rPr lang="en-US" dirty="0" err="1" smtClean="0"/>
              <a:t>Tagup</a:t>
            </a:r>
            <a:r>
              <a:rPr lang="en-US" dirty="0" smtClean="0"/>
              <a:t> everyday at 8:30</a:t>
            </a:r>
          </a:p>
          <a:p>
            <a:pPr lvl="1"/>
            <a:r>
              <a:rPr lang="en-US" dirty="0" smtClean="0"/>
              <a:t>Team status/decision making M,W,F at 10:30</a:t>
            </a:r>
          </a:p>
          <a:p>
            <a:pPr lvl="1"/>
            <a:r>
              <a:rPr lang="en-US" dirty="0" smtClean="0"/>
              <a:t>Design/analysis sessions </a:t>
            </a:r>
            <a:r>
              <a:rPr lang="en-US" dirty="0" err="1" smtClean="0"/>
              <a:t>T,Th</a:t>
            </a:r>
            <a:r>
              <a:rPr lang="en-US" dirty="0" smtClean="0"/>
              <a:t> at 1:00</a:t>
            </a:r>
          </a:p>
          <a:p>
            <a:pPr lvl="1"/>
            <a:r>
              <a:rPr lang="en-US" dirty="0" err="1" smtClean="0"/>
              <a:t>Telecon</a:t>
            </a:r>
            <a:r>
              <a:rPr lang="en-US" dirty="0" smtClean="0"/>
              <a:t>/</a:t>
            </a:r>
            <a:r>
              <a:rPr lang="en-US" dirty="0" err="1" smtClean="0"/>
              <a:t>Webex</a:t>
            </a:r>
            <a:r>
              <a:rPr lang="en-US" dirty="0" smtClean="0"/>
              <a:t> nearly running 24/7</a:t>
            </a:r>
          </a:p>
          <a:p>
            <a:pPr lvl="1"/>
            <a:r>
              <a:rPr lang="en-US" dirty="0" smtClean="0"/>
              <a:t>Instant messaging very valuable throughout</a:t>
            </a:r>
          </a:p>
          <a:p>
            <a:pPr lvl="1"/>
            <a:r>
              <a:rPr lang="en-US" dirty="0" smtClean="0"/>
              <a:t>Instant desk top sharing analyst to analyst, CAD to analyst, etc.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Mode:  Manage as if everyone were in the same room “how would we solve this if we were sitting next to each other”</a:t>
            </a:r>
          </a:p>
          <a:p>
            <a:pPr lvl="1"/>
            <a:r>
              <a:rPr lang="en-US" dirty="0" smtClean="0"/>
              <a:t>Don’t wait for scheduled meeting to bring up issues</a:t>
            </a:r>
          </a:p>
          <a:p>
            <a:pPr marL="457200" lvl="1" indent="0">
              <a:buNone/>
            </a:pPr>
            <a:endParaRPr lang="en-US" dirty="0" smtClean="0"/>
          </a:p>
          <a:p>
            <a:r>
              <a:rPr lang="en-US" dirty="0" smtClean="0"/>
              <a:t>When co-located</a:t>
            </a:r>
          </a:p>
          <a:p>
            <a:pPr lvl="1"/>
            <a:r>
              <a:rPr lang="en-US" dirty="0" smtClean="0"/>
              <a:t>Emphasize project objective</a:t>
            </a:r>
          </a:p>
          <a:p>
            <a:pPr lvl="1"/>
            <a:r>
              <a:rPr lang="en-US" dirty="0" smtClean="0"/>
              <a:t>Start everyday with discussion of critical path and “late breaking news”</a:t>
            </a:r>
          </a:p>
          <a:p>
            <a:r>
              <a:rPr lang="en-US" dirty="0" smtClean="0"/>
              <a:t>As PM, I always asked:</a:t>
            </a:r>
          </a:p>
          <a:p>
            <a:pPr lvl="1"/>
            <a:r>
              <a:rPr lang="en-US" dirty="0" smtClean="0"/>
              <a:t>“who’s using your result and do you know what they are going to do with it?” </a:t>
            </a:r>
          </a:p>
          <a:p>
            <a:pPr lvl="1"/>
            <a:r>
              <a:rPr lang="en-US" dirty="0" smtClean="0"/>
              <a:t>Then I would ask, “who are you waiting on, and do they know you are waiting on it, and do they know how you will use their result?”</a:t>
            </a:r>
          </a:p>
          <a:p>
            <a:r>
              <a:rPr lang="en-US" dirty="0"/>
              <a:t>In general, “Engineers will not integrate themselves”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9676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Heat shield carrier (HSC)</a:t>
            </a:r>
            <a:br>
              <a:rPr lang="en-US" dirty="0" smtClean="0"/>
            </a:br>
            <a:r>
              <a:rPr lang="en-US" dirty="0" smtClean="0"/>
              <a:t> Example - Daily Status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48653"/>
            <a:ext cx="8229600" cy="4525963"/>
          </a:xfrm>
        </p:spPr>
        <p:txBody>
          <a:bodyPr/>
          <a:lstStyle/>
          <a:p>
            <a:r>
              <a:rPr lang="en-US" dirty="0" smtClean="0"/>
              <a:t>Project appears to be transitioning from multiple days between handoffs, to hours between handoffs</a:t>
            </a:r>
          </a:p>
          <a:p>
            <a:r>
              <a:rPr lang="en-US" dirty="0" smtClean="0"/>
              <a:t>Coordination of the multiple spinning plates is critical!</a:t>
            </a:r>
          </a:p>
          <a:p>
            <a:r>
              <a:rPr lang="en-US" dirty="0" smtClean="0"/>
              <a:t>Daily Status – Discuss what you’re waiting on, and who’s waiting on you.</a:t>
            </a:r>
          </a:p>
          <a:p>
            <a:r>
              <a:rPr lang="en-US" dirty="0" smtClean="0"/>
              <a:t>Include discussion of ETA and ETD</a:t>
            </a:r>
          </a:p>
          <a:p>
            <a:r>
              <a:rPr lang="en-US" dirty="0" smtClean="0"/>
              <a:t>Be cognizant of provider and receiver schedule constraints (leave, travel, </a:t>
            </a:r>
            <a:r>
              <a:rPr lang="en-US" dirty="0" err="1" smtClean="0"/>
              <a:t>etc</a:t>
            </a:r>
            <a:r>
              <a:rPr lang="en-US" dirty="0" smtClean="0"/>
              <a:t>)</a:t>
            </a:r>
          </a:p>
          <a:p>
            <a:r>
              <a:rPr lang="en-US" dirty="0" smtClean="0"/>
              <a:t>Communication, Communication, Communication!</a:t>
            </a:r>
          </a:p>
          <a:p>
            <a:pPr lvl="1"/>
            <a:r>
              <a:rPr lang="en-US" dirty="0" smtClean="0"/>
              <a:t>Don’t assume others know what you want and don’t assume you know what they want – verify!</a:t>
            </a:r>
          </a:p>
          <a:p>
            <a:pPr lvl="1"/>
            <a:r>
              <a:rPr lang="en-US" dirty="0" smtClean="0"/>
              <a:t>Be a system engineer first, and a discipline engineer second!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419867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HSC Example - Daily Status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2684" y="1027641"/>
            <a:ext cx="8229600" cy="4525963"/>
          </a:xfrm>
        </p:spPr>
        <p:txBody>
          <a:bodyPr/>
          <a:lstStyle/>
          <a:p>
            <a:r>
              <a:rPr lang="en-US" sz="2400" dirty="0" smtClean="0"/>
              <a:t>What are you waiting on, and do they know?</a:t>
            </a:r>
          </a:p>
          <a:p>
            <a:pPr lvl="1"/>
            <a:r>
              <a:rPr lang="en-US" sz="2400" dirty="0" smtClean="0"/>
              <a:t>CAD</a:t>
            </a:r>
          </a:p>
          <a:p>
            <a:pPr lvl="1"/>
            <a:r>
              <a:rPr lang="en-US" sz="2400" dirty="0" smtClean="0"/>
              <a:t>Static Analysis </a:t>
            </a:r>
          </a:p>
          <a:p>
            <a:pPr lvl="1"/>
            <a:r>
              <a:rPr lang="en-US" sz="2400" dirty="0" smtClean="0"/>
              <a:t>Dynamic </a:t>
            </a:r>
            <a:r>
              <a:rPr lang="en-US" sz="2400" dirty="0"/>
              <a:t>Analysis</a:t>
            </a:r>
          </a:p>
          <a:p>
            <a:pPr lvl="1"/>
            <a:r>
              <a:rPr lang="en-US" sz="2400" dirty="0"/>
              <a:t>Manufacturing</a:t>
            </a:r>
          </a:p>
          <a:p>
            <a:pPr lvl="1"/>
            <a:r>
              <a:rPr lang="en-US" sz="2400" dirty="0" smtClean="0"/>
              <a:t>Test </a:t>
            </a:r>
            <a:r>
              <a:rPr lang="en-US" sz="2400" dirty="0"/>
              <a:t>and Integration</a:t>
            </a:r>
          </a:p>
          <a:p>
            <a:pPr lvl="1"/>
            <a:r>
              <a:rPr lang="en-US" sz="2400" dirty="0" smtClean="0"/>
              <a:t>Thermal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59330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Critical Path Management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45395"/>
            <a:ext cx="8229600" cy="5432688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Project schedule/critical path was “deliverable” centric – </a:t>
            </a:r>
            <a:r>
              <a:rPr lang="en-US" dirty="0" err="1" smtClean="0"/>
              <a:t>ie</a:t>
            </a:r>
            <a:r>
              <a:rPr lang="en-US" dirty="0" smtClean="0"/>
              <a:t>; products and “handoffs”</a:t>
            </a:r>
          </a:p>
          <a:p>
            <a:r>
              <a:rPr lang="en-US" dirty="0" smtClean="0"/>
              <a:t>Project schedule was discussed no less than weekly.</a:t>
            </a:r>
          </a:p>
          <a:p>
            <a:r>
              <a:rPr lang="en-US" dirty="0" smtClean="0"/>
              <a:t>Broad schedule covering total project at 2 weeks to month fidelity</a:t>
            </a:r>
          </a:p>
          <a:p>
            <a:r>
              <a:rPr lang="en-US" dirty="0" smtClean="0"/>
              <a:t>Rolling daily fidelity for current week through next 3 weeks.</a:t>
            </a:r>
          </a:p>
          <a:p>
            <a:r>
              <a:rPr lang="en-US" dirty="0" smtClean="0"/>
              <a:t>Always looking to “buy” schedule</a:t>
            </a:r>
          </a:p>
          <a:p>
            <a:pPr lvl="1"/>
            <a:r>
              <a:rPr lang="en-US" dirty="0" smtClean="0"/>
              <a:t>OT, second shift, outsource, make/buy</a:t>
            </a:r>
          </a:p>
          <a:p>
            <a:pPr lvl="1"/>
            <a:r>
              <a:rPr lang="en-US" dirty="0" smtClean="0"/>
              <a:t>Theme:  fastest schedule results in lowest cost because burn rate is ~ steady</a:t>
            </a:r>
          </a:p>
          <a:p>
            <a:r>
              <a:rPr lang="en-US" dirty="0" smtClean="0"/>
              <a:t>Always baseline “optimistic” durations – and hold/manage reserve at end.  </a:t>
            </a:r>
          </a:p>
          <a:p>
            <a:pPr lvl="1"/>
            <a:r>
              <a:rPr lang="en-US" dirty="0" smtClean="0"/>
              <a:t>Never - ever criticize full time member for missing deadline</a:t>
            </a:r>
          </a:p>
          <a:p>
            <a:pPr lvl="1"/>
            <a:r>
              <a:rPr lang="en-US" dirty="0" smtClean="0"/>
              <a:t>Criticize for not informing stakeholder if deadline will be missed</a:t>
            </a:r>
          </a:p>
          <a:p>
            <a:r>
              <a:rPr lang="en-US" dirty="0" smtClean="0"/>
              <a:t>Beware of part timers on critical path</a:t>
            </a:r>
          </a:p>
          <a:p>
            <a:r>
              <a:rPr lang="en-US" dirty="0" smtClean="0"/>
              <a:t>THERE MUST BE A SENSE OF URGENCY!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9300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142" y="0"/>
            <a:ext cx="8578952" cy="956916"/>
          </a:xfrm>
        </p:spPr>
        <p:txBody>
          <a:bodyPr>
            <a:noAutofit/>
          </a:bodyPr>
          <a:lstStyle/>
          <a:p>
            <a:r>
              <a:rPr lang="en-US" dirty="0" smtClean="0"/>
              <a:t>Heat Shield Carrier</a:t>
            </a:r>
            <a:br>
              <a:rPr lang="en-US" dirty="0" smtClean="0"/>
            </a:br>
            <a:r>
              <a:rPr lang="en-US" dirty="0" smtClean="0"/>
              <a:t> Daily Critical </a:t>
            </a:r>
            <a:r>
              <a:rPr lang="en-US" dirty="0"/>
              <a:t>Path Example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3488"/>
            <a:ext cx="8445444" cy="5454366"/>
          </a:xfrm>
        </p:spPr>
        <p:txBody>
          <a:bodyPr>
            <a:noAutofit/>
          </a:bodyPr>
          <a:lstStyle/>
          <a:p>
            <a:r>
              <a:rPr lang="en-US" sz="1400" dirty="0" smtClean="0">
                <a:solidFill>
                  <a:srgbClr val="0000FF"/>
                </a:solidFill>
              </a:rPr>
              <a:t>2/7 - James sizes V5 with smeared </a:t>
            </a:r>
            <a:r>
              <a:rPr lang="en-US" sz="1400" dirty="0" err="1" smtClean="0">
                <a:solidFill>
                  <a:srgbClr val="0000FF"/>
                </a:solidFill>
              </a:rPr>
              <a:t>orthogrid</a:t>
            </a:r>
            <a:r>
              <a:rPr lang="en-US" sz="1400" dirty="0" smtClean="0">
                <a:solidFill>
                  <a:srgbClr val="0000FF"/>
                </a:solidFill>
              </a:rPr>
              <a:t> spacing based on tabletop engineering at </a:t>
            </a:r>
            <a:r>
              <a:rPr lang="en-US" sz="1400" dirty="0" err="1" smtClean="0">
                <a:solidFill>
                  <a:srgbClr val="0000FF"/>
                </a:solidFill>
              </a:rPr>
              <a:t>LaRC</a:t>
            </a:r>
            <a:endParaRPr lang="en-US" sz="1400" dirty="0">
              <a:solidFill>
                <a:srgbClr val="0000FF"/>
              </a:solidFill>
            </a:endParaRPr>
          </a:p>
          <a:p>
            <a:pPr lvl="1"/>
            <a:r>
              <a:rPr lang="en-US" sz="1200" dirty="0" smtClean="0">
                <a:solidFill>
                  <a:srgbClr val="0000FF"/>
                </a:solidFill>
              </a:rPr>
              <a:t>Supplied to Jim</a:t>
            </a:r>
          </a:p>
          <a:p>
            <a:r>
              <a:rPr lang="en-US" sz="1400" dirty="0" smtClean="0">
                <a:solidFill>
                  <a:srgbClr val="0000FF"/>
                </a:solidFill>
              </a:rPr>
              <a:t>2/8 - Jim sketches Ti </a:t>
            </a:r>
            <a:r>
              <a:rPr lang="en-US" sz="1400" dirty="0" err="1" smtClean="0">
                <a:solidFill>
                  <a:srgbClr val="0000FF"/>
                </a:solidFill>
              </a:rPr>
              <a:t>orthogrid</a:t>
            </a:r>
            <a:r>
              <a:rPr lang="en-US" sz="1400" dirty="0" smtClean="0">
                <a:solidFill>
                  <a:srgbClr val="0000FF"/>
                </a:solidFill>
              </a:rPr>
              <a:t> in 2D – supplied to James</a:t>
            </a:r>
          </a:p>
          <a:p>
            <a:r>
              <a:rPr lang="en-US" sz="1400" dirty="0" smtClean="0">
                <a:solidFill>
                  <a:srgbClr val="0000FF"/>
                </a:solidFill>
              </a:rPr>
              <a:t>2/8 - James re-optimizes model to generate heights based on </a:t>
            </a:r>
            <a:r>
              <a:rPr lang="en-US" sz="1400" dirty="0" err="1" smtClean="0">
                <a:solidFill>
                  <a:srgbClr val="0000FF"/>
                </a:solidFill>
              </a:rPr>
              <a:t>orthogrid</a:t>
            </a:r>
            <a:r>
              <a:rPr lang="en-US" sz="1400" dirty="0" smtClean="0">
                <a:solidFill>
                  <a:srgbClr val="0000FF"/>
                </a:solidFill>
              </a:rPr>
              <a:t> spacing – supplied to Chris</a:t>
            </a:r>
          </a:p>
          <a:p>
            <a:r>
              <a:rPr lang="en-US" sz="1400" dirty="0" smtClean="0"/>
              <a:t>2/8 - John provides Orion traceable CAD interface surfaces – supplied to Chris</a:t>
            </a:r>
          </a:p>
          <a:p>
            <a:r>
              <a:rPr lang="en-US" sz="1400" dirty="0" smtClean="0"/>
              <a:t>2/8 - Brent generates CAD solution of compression pad to </a:t>
            </a:r>
            <a:r>
              <a:rPr lang="en-US" sz="1400" dirty="0" err="1" smtClean="0"/>
              <a:t>orthogrid</a:t>
            </a:r>
            <a:r>
              <a:rPr lang="en-US" sz="1400" dirty="0" smtClean="0"/>
              <a:t> interface</a:t>
            </a:r>
          </a:p>
          <a:p>
            <a:r>
              <a:rPr lang="en-US" sz="1400" dirty="0" smtClean="0"/>
              <a:t>2/8 - John generates/updates CAD solution of truss/ring interface to </a:t>
            </a:r>
            <a:r>
              <a:rPr lang="en-US" sz="1400" dirty="0" err="1" smtClean="0"/>
              <a:t>orthogrid</a:t>
            </a:r>
            <a:endParaRPr lang="en-US" sz="1400" dirty="0" smtClean="0"/>
          </a:p>
          <a:p>
            <a:r>
              <a:rPr lang="en-US" sz="1400" dirty="0" smtClean="0">
                <a:solidFill>
                  <a:srgbClr val="0000FF"/>
                </a:solidFill>
              </a:rPr>
              <a:t>2/12 - Chris </a:t>
            </a:r>
            <a:r>
              <a:rPr lang="en-US" sz="1400" dirty="0" err="1" smtClean="0">
                <a:solidFill>
                  <a:srgbClr val="0000FF"/>
                </a:solidFill>
              </a:rPr>
              <a:t>Tolman</a:t>
            </a:r>
            <a:r>
              <a:rPr lang="en-US" sz="1400" dirty="0" smtClean="0">
                <a:solidFill>
                  <a:srgbClr val="0000FF"/>
                </a:solidFill>
              </a:rPr>
              <a:t> generates CAD surfaces of selected </a:t>
            </a:r>
            <a:r>
              <a:rPr lang="en-US" sz="1400" dirty="0" err="1" smtClean="0">
                <a:solidFill>
                  <a:srgbClr val="0000FF"/>
                </a:solidFill>
              </a:rPr>
              <a:t>orthogrid</a:t>
            </a:r>
            <a:r>
              <a:rPr lang="en-US" sz="1400" dirty="0" smtClean="0">
                <a:solidFill>
                  <a:srgbClr val="0000FF"/>
                </a:solidFill>
              </a:rPr>
              <a:t> pattern and incorporates James’ new optimized </a:t>
            </a:r>
            <a:r>
              <a:rPr lang="en-US" sz="1400" dirty="0" err="1" smtClean="0">
                <a:solidFill>
                  <a:srgbClr val="0000FF"/>
                </a:solidFill>
              </a:rPr>
              <a:t>orthogrid</a:t>
            </a:r>
            <a:r>
              <a:rPr lang="en-US" sz="1400" dirty="0" smtClean="0">
                <a:solidFill>
                  <a:srgbClr val="0000FF"/>
                </a:solidFill>
              </a:rPr>
              <a:t> heights.</a:t>
            </a:r>
          </a:p>
          <a:p>
            <a:pPr lvl="1"/>
            <a:r>
              <a:rPr lang="en-US" sz="1200" dirty="0" smtClean="0">
                <a:solidFill>
                  <a:srgbClr val="0000FF"/>
                </a:solidFill>
              </a:rPr>
              <a:t>Supplied to Eric, Greg,</a:t>
            </a:r>
          </a:p>
          <a:p>
            <a:r>
              <a:rPr lang="en-US" sz="1400" dirty="0" smtClean="0"/>
              <a:t>2/14 - Chris generates Solid cad model and supplied to John and Brent</a:t>
            </a:r>
          </a:p>
          <a:p>
            <a:pPr lvl="1"/>
            <a:r>
              <a:rPr lang="en-US" sz="1200" dirty="0"/>
              <a:t>First CAD based mass estimate</a:t>
            </a:r>
          </a:p>
          <a:p>
            <a:r>
              <a:rPr lang="en-US" sz="1400" dirty="0" smtClean="0">
                <a:solidFill>
                  <a:srgbClr val="0000FF"/>
                </a:solidFill>
              </a:rPr>
              <a:t>2/22 - Eric and Greg generate explicit finite element models using pattern, spacing and web heights from Chris/James and interface definitions from Brent and John</a:t>
            </a:r>
          </a:p>
          <a:p>
            <a:pPr lvl="1"/>
            <a:r>
              <a:rPr lang="en-US" sz="1200" dirty="0" smtClean="0">
                <a:solidFill>
                  <a:srgbClr val="0000FF"/>
                </a:solidFill>
              </a:rPr>
              <a:t>Supplied to James for optimization</a:t>
            </a:r>
          </a:p>
          <a:p>
            <a:r>
              <a:rPr lang="en-US" sz="1400" dirty="0" smtClean="0"/>
              <a:t>3/8 - John and Brent generate explicit solid CAD models using pattern spacing, web heights, </a:t>
            </a:r>
            <a:r>
              <a:rPr lang="en-US" sz="1400" dirty="0" err="1" smtClean="0"/>
              <a:t>etc</a:t>
            </a:r>
            <a:r>
              <a:rPr lang="en-US" sz="1400" dirty="0" smtClean="0"/>
              <a:t> from Chris/James.</a:t>
            </a:r>
          </a:p>
          <a:p>
            <a:pPr lvl="1"/>
            <a:r>
              <a:rPr lang="en-US" sz="1200" dirty="0" smtClean="0"/>
              <a:t>Supplied to team for evaluation, including alignment with emerging manufacturing assessment</a:t>
            </a:r>
          </a:p>
          <a:p>
            <a:r>
              <a:rPr lang="en-US" sz="1400" dirty="0" smtClean="0">
                <a:solidFill>
                  <a:srgbClr val="0000FF"/>
                </a:solidFill>
              </a:rPr>
              <a:t>2/27 - James optimizes </a:t>
            </a:r>
            <a:r>
              <a:rPr lang="en-US" sz="1400" dirty="0" err="1" smtClean="0">
                <a:solidFill>
                  <a:srgbClr val="0000FF"/>
                </a:solidFill>
              </a:rPr>
              <a:t>orthogrid</a:t>
            </a:r>
            <a:r>
              <a:rPr lang="en-US" sz="1400" dirty="0" smtClean="0">
                <a:solidFill>
                  <a:srgbClr val="0000FF"/>
                </a:solidFill>
              </a:rPr>
              <a:t> sizing </a:t>
            </a:r>
          </a:p>
          <a:p>
            <a:pPr lvl="1"/>
            <a:r>
              <a:rPr lang="en-US" sz="1200" dirty="0" smtClean="0">
                <a:solidFill>
                  <a:srgbClr val="0000FF"/>
                </a:solidFill>
              </a:rPr>
              <a:t>Supplied to Marshall and Claude for dynamic analysis</a:t>
            </a:r>
          </a:p>
          <a:p>
            <a:pPr lvl="1"/>
            <a:r>
              <a:rPr lang="en-US" sz="1200" dirty="0" smtClean="0">
                <a:solidFill>
                  <a:srgbClr val="0000FF"/>
                </a:solidFill>
              </a:rPr>
              <a:t>Supplied to CAD team for update</a:t>
            </a:r>
          </a:p>
          <a:p>
            <a:r>
              <a:rPr lang="en-US" sz="1400" dirty="0" smtClean="0">
                <a:solidFill>
                  <a:srgbClr val="0000FF"/>
                </a:solidFill>
              </a:rPr>
              <a:t>3/8 - Marshall and Claude evaluate dynamic response of explicit model</a:t>
            </a:r>
          </a:p>
          <a:p>
            <a:pPr lvl="1"/>
            <a:r>
              <a:rPr lang="en-US" sz="1200" dirty="0" smtClean="0">
                <a:solidFill>
                  <a:srgbClr val="0000FF"/>
                </a:solidFill>
              </a:rPr>
              <a:t>Supplied to team for evaluation</a:t>
            </a:r>
            <a:endParaRPr lang="en-US" sz="1400" dirty="0" smtClean="0">
              <a:solidFill>
                <a:srgbClr val="0000FF"/>
              </a:solidFill>
            </a:endParaRPr>
          </a:p>
          <a:p>
            <a:endParaRPr lang="en-US" sz="14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644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Cost Management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38146"/>
            <a:ext cx="8229600" cy="5123033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Shortest schedule equals lowest cost</a:t>
            </a:r>
          </a:p>
          <a:p>
            <a:pPr lvl="1"/>
            <a:r>
              <a:rPr lang="en-US" dirty="0" smtClean="0"/>
              <a:t>KNOW the critical path (fastener lead times are a killer)</a:t>
            </a:r>
          </a:p>
          <a:p>
            <a:pPr lvl="1"/>
            <a:r>
              <a:rPr lang="en-US" dirty="0" smtClean="0"/>
              <a:t>Technically good enough to meet project objective</a:t>
            </a:r>
          </a:p>
          <a:p>
            <a:pPr lvl="1"/>
            <a:r>
              <a:rPr lang="en-US" dirty="0" smtClean="0"/>
              <a:t>THERE MUST BE A SENSE OF URGENCY</a:t>
            </a:r>
          </a:p>
          <a:p>
            <a:r>
              <a:rPr lang="en-US" dirty="0" smtClean="0"/>
              <a:t>Original cost was team size x labor rate x duration + procurements + travel</a:t>
            </a:r>
          </a:p>
          <a:p>
            <a:r>
              <a:rPr lang="en-US" dirty="0" smtClean="0"/>
              <a:t>Once underway Estimate At Complete (EAC) was management method</a:t>
            </a:r>
          </a:p>
          <a:p>
            <a:pPr lvl="1"/>
            <a:r>
              <a:rPr lang="en-US" dirty="0" smtClean="0"/>
              <a:t>EAC = Actual costs + ETC</a:t>
            </a:r>
          </a:p>
          <a:p>
            <a:pPr lvl="1"/>
            <a:r>
              <a:rPr lang="en-US" dirty="0" smtClean="0"/>
              <a:t>ETC = burn rate * remaining duration + other one time expenses</a:t>
            </a:r>
          </a:p>
          <a:p>
            <a:r>
              <a:rPr lang="en-US" dirty="0" smtClean="0"/>
              <a:t>**If earned value is “Required”…**</a:t>
            </a:r>
          </a:p>
          <a:p>
            <a:pPr lvl="1"/>
            <a:r>
              <a:rPr lang="en-US" dirty="0" smtClean="0"/>
              <a:t>BCWP (EV) = Budget – ETC.</a:t>
            </a:r>
          </a:p>
          <a:p>
            <a:pPr lvl="2"/>
            <a:r>
              <a:rPr lang="en-US" dirty="0" smtClean="0"/>
              <a:t>Forward looking – rather than % complete</a:t>
            </a:r>
          </a:p>
          <a:p>
            <a:pPr lvl="2"/>
            <a:r>
              <a:rPr lang="en-US" dirty="0" smtClean="0"/>
              <a:t>Considers open risks and mitigations that may not be in schedule baseline</a:t>
            </a:r>
          </a:p>
          <a:p>
            <a:r>
              <a:rPr lang="en-US" dirty="0" smtClean="0"/>
              <a:t>Be careful asking for cost variance!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9224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Configuration Management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CCM used ICE/</a:t>
            </a:r>
            <a:r>
              <a:rPr lang="en-US" dirty="0" err="1" smtClean="0"/>
              <a:t>Windchill</a:t>
            </a:r>
            <a:endParaRPr lang="en-US" dirty="0" smtClean="0"/>
          </a:p>
          <a:p>
            <a:r>
              <a:rPr lang="en-US" dirty="0" smtClean="0"/>
              <a:t>CCM had a person dedicated to effective use of ICE/</a:t>
            </a:r>
            <a:r>
              <a:rPr lang="en-US" dirty="0" err="1" smtClean="0"/>
              <a:t>Windchill</a:t>
            </a:r>
            <a:r>
              <a:rPr lang="en-US" dirty="0" smtClean="0"/>
              <a:t>.  PM held team accountable for following his expectations when using ICE.</a:t>
            </a:r>
          </a:p>
          <a:p>
            <a:pPr lvl="1"/>
            <a:r>
              <a:rPr lang="en-US" dirty="0" smtClean="0"/>
              <a:t>ICE project side for general file storage</a:t>
            </a:r>
          </a:p>
          <a:p>
            <a:pPr lvl="1"/>
            <a:r>
              <a:rPr lang="en-US" dirty="0" smtClean="0"/>
              <a:t>ICE product side for electronic review/approval of drawings, specs, models, etc.</a:t>
            </a:r>
          </a:p>
        </p:txBody>
      </p:sp>
    </p:spTree>
    <p:extLst>
      <p:ext uri="{BB962C8B-B14F-4D97-AF65-F5344CB8AC3E}">
        <p14:creationId xmlns:p14="http://schemas.microsoft.com/office/powerpoint/2010/main" val="1684265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Rapid Development Take </a:t>
            </a:r>
            <a:r>
              <a:rPr lang="en-US" dirty="0" err="1" smtClean="0"/>
              <a:t>Aways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325849"/>
            <a:ext cx="8445019" cy="5058833"/>
          </a:xfrm>
        </p:spPr>
        <p:txBody>
          <a:bodyPr/>
          <a:lstStyle/>
          <a:p>
            <a:pPr>
              <a:spcBef>
                <a:spcPts val="1272"/>
              </a:spcBef>
            </a:pPr>
            <a:r>
              <a:rPr lang="en-US" sz="2800" dirty="0" smtClean="0"/>
              <a:t>Baseline Clear Project Objective</a:t>
            </a:r>
          </a:p>
          <a:p>
            <a:pPr>
              <a:spcBef>
                <a:spcPts val="1272"/>
              </a:spcBef>
            </a:pPr>
            <a:r>
              <a:rPr lang="en-US" sz="2800" dirty="0" smtClean="0"/>
              <a:t>Emphasize critical path and product hand-offs</a:t>
            </a:r>
          </a:p>
          <a:p>
            <a:pPr>
              <a:spcBef>
                <a:spcPts val="1272"/>
              </a:spcBef>
            </a:pPr>
            <a:r>
              <a:rPr lang="en-US" sz="2800" dirty="0" smtClean="0"/>
              <a:t>Maintain Urgency</a:t>
            </a:r>
          </a:p>
          <a:p>
            <a:pPr>
              <a:spcBef>
                <a:spcPts val="1272"/>
              </a:spcBef>
            </a:pPr>
            <a:r>
              <a:rPr lang="en-US" sz="2800" dirty="0" smtClean="0"/>
              <a:t>Think system first, discipline second</a:t>
            </a:r>
          </a:p>
          <a:p>
            <a:pPr>
              <a:spcBef>
                <a:spcPts val="1272"/>
              </a:spcBef>
            </a:pPr>
            <a:r>
              <a:rPr lang="en-US" sz="2800" dirty="0" smtClean="0"/>
              <a:t>Be agile – react quickly to threats and opportunities</a:t>
            </a:r>
          </a:p>
          <a:p>
            <a:pPr>
              <a:spcBef>
                <a:spcPts val="1272"/>
              </a:spcBef>
            </a:pPr>
            <a:r>
              <a:rPr lang="en-US" sz="2800" dirty="0" smtClean="0"/>
              <a:t>Advocate Technical peer reviews (ITR)</a:t>
            </a:r>
          </a:p>
          <a:p>
            <a:pPr>
              <a:spcBef>
                <a:spcPts val="1272"/>
              </a:spcBef>
            </a:pPr>
            <a:r>
              <a:rPr lang="en-US" sz="2800" dirty="0" smtClean="0"/>
              <a:t>Focus on relationships</a:t>
            </a:r>
            <a:endParaRPr lang="en-US" dirty="0" smtClean="0"/>
          </a:p>
          <a:p>
            <a:pPr>
              <a:spcBef>
                <a:spcPts val="1272"/>
              </a:spcBef>
            </a:pPr>
            <a:r>
              <a:rPr lang="en-US" sz="2800" dirty="0" smtClean="0"/>
              <a:t>Train next generation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450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ASA">
  <a:themeElements>
    <a:clrScheme name="1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OCE PPBE 2016 5-4-14.pptx</Template>
  <TotalTime>19841</TotalTime>
  <Words>1765</Words>
  <Application>Microsoft Office PowerPoint</Application>
  <PresentationFormat>On-screen Show (4:3)</PresentationFormat>
  <Paragraphs>213</Paragraphs>
  <Slides>22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Courier New</vt:lpstr>
      <vt:lpstr>Wingdings</vt:lpstr>
      <vt:lpstr>NASA</vt:lpstr>
      <vt:lpstr>Rapid Development Projects</vt:lpstr>
      <vt:lpstr>Presentation Objective</vt:lpstr>
      <vt:lpstr>Composite Crew Module Context</vt:lpstr>
      <vt:lpstr>CCM timeline</vt:lpstr>
      <vt:lpstr>CCM</vt:lpstr>
      <vt:lpstr>Project Management</vt:lpstr>
      <vt:lpstr>Define a Clear Project Objective</vt:lpstr>
      <vt:lpstr>NESC Alternate Heat Shield Carrier Structure</vt:lpstr>
      <vt:lpstr>Project Urgency</vt:lpstr>
      <vt:lpstr>Independent Technical Reviews</vt:lpstr>
      <vt:lpstr>Independent Technical Reviews were critical to synchronize the team</vt:lpstr>
      <vt:lpstr>Team</vt:lpstr>
      <vt:lpstr>Colocations/Team building</vt:lpstr>
      <vt:lpstr>From Ralph Roe’s Safety Culture: Principle #1 – Develop Relationships</vt:lpstr>
      <vt:lpstr>Communications</vt:lpstr>
      <vt:lpstr>Heat shield carrier (HSC)  Example - Daily Status</vt:lpstr>
      <vt:lpstr>HSC Example - Daily Status</vt:lpstr>
      <vt:lpstr>Critical Path Management</vt:lpstr>
      <vt:lpstr>Heat Shield Carrier  Daily Critical Path Example</vt:lpstr>
      <vt:lpstr>Cost Management</vt:lpstr>
      <vt:lpstr>Configuration Management</vt:lpstr>
      <vt:lpstr>Rapid Development Take Aways</vt:lpstr>
    </vt:vector>
  </TitlesOfParts>
  <Company>NASA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Rapid Development Project</dc:title>
  <dc:creator>Michael Kirsch</dc:creator>
  <cp:lastModifiedBy>Batchelder, Ian H. (LARC-C1)[LITES]</cp:lastModifiedBy>
  <cp:revision>43</cp:revision>
  <dcterms:created xsi:type="dcterms:W3CDTF">2014-05-06T18:52:51Z</dcterms:created>
  <dcterms:modified xsi:type="dcterms:W3CDTF">2015-03-05T14:23:25Z</dcterms:modified>
</cp:coreProperties>
</file>