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Default Extension="wmv" ContentType="video/x-ms-wmv"/>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256" r:id="rId5"/>
    <p:sldId id="313" r:id="rId6"/>
    <p:sldId id="273" r:id="rId7"/>
    <p:sldId id="274" r:id="rId8"/>
    <p:sldId id="275" r:id="rId9"/>
    <p:sldId id="303" r:id="rId10"/>
    <p:sldId id="304" r:id="rId11"/>
    <p:sldId id="258" r:id="rId12"/>
    <p:sldId id="259" r:id="rId13"/>
    <p:sldId id="268" r:id="rId14"/>
    <p:sldId id="269" r:id="rId15"/>
    <p:sldId id="270" r:id="rId16"/>
    <p:sldId id="262" r:id="rId17"/>
    <p:sldId id="263" r:id="rId18"/>
    <p:sldId id="264" r:id="rId19"/>
    <p:sldId id="265" r:id="rId20"/>
    <p:sldId id="266" r:id="rId21"/>
    <p:sldId id="267" r:id="rId22"/>
    <p:sldId id="271" r:id="rId23"/>
    <p:sldId id="276" r:id="rId24"/>
    <p:sldId id="277" r:id="rId25"/>
    <p:sldId id="278" r:id="rId26"/>
    <p:sldId id="279" r:id="rId27"/>
    <p:sldId id="280" r:id="rId28"/>
    <p:sldId id="281" r:id="rId29"/>
    <p:sldId id="309" r:id="rId30"/>
    <p:sldId id="310" r:id="rId31"/>
    <p:sldId id="282" r:id="rId32"/>
    <p:sldId id="305" r:id="rId33"/>
    <p:sldId id="283" r:id="rId34"/>
    <p:sldId id="284" r:id="rId35"/>
    <p:sldId id="285" r:id="rId36"/>
    <p:sldId id="287" r:id="rId37"/>
    <p:sldId id="311" r:id="rId38"/>
    <p:sldId id="312" r:id="rId39"/>
    <p:sldId id="288" r:id="rId40"/>
    <p:sldId id="289" r:id="rId41"/>
    <p:sldId id="291" r:id="rId42"/>
    <p:sldId id="286" r:id="rId43"/>
    <p:sldId id="290" r:id="rId44"/>
    <p:sldId id="292" r:id="rId45"/>
    <p:sldId id="308" r:id="rId46"/>
    <p:sldId id="314" r:id="rId47"/>
    <p:sldId id="257" r:id="rId48"/>
    <p:sldId id="315" r:id="rId49"/>
  </p:sldIdLst>
  <p:sldSz cx="9144000" cy="6858000" type="screen4x3"/>
  <p:notesSz cx="6858000" cy="9144000"/>
  <p:custDataLst>
    <p:tags r:id="rId51"/>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901" autoAdjust="0"/>
  </p:normalViewPr>
  <p:slideViewPr>
    <p:cSldViewPr>
      <p:cViewPr>
        <p:scale>
          <a:sx n="70" d="100"/>
          <a:sy n="70" d="100"/>
        </p:scale>
        <p:origin x="-1164" y="-93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4326"/>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tags" Target="tags/tag1.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91053E-1EEC-49BB-BD9C-CB9030CB94E8}"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2BF84257-2733-42B5-BBB9-2377E9572BCD}">
      <dgm:prSet phldrT="[Text]" custT="1"/>
      <dgm:spPr/>
      <dgm:t>
        <a:bodyPr/>
        <a:lstStyle/>
        <a:p>
          <a:r>
            <a:rPr lang="en-US" sz="1600" b="1" dirty="0" smtClean="0">
              <a:solidFill>
                <a:schemeClr val="tx1"/>
              </a:solidFill>
            </a:rPr>
            <a:t>Requirements &amp; Design Phase w/Experienced Crew Input</a:t>
          </a:r>
          <a:endParaRPr lang="en-US" sz="1600" b="1" dirty="0">
            <a:solidFill>
              <a:schemeClr val="tx1"/>
            </a:solidFill>
          </a:endParaRPr>
        </a:p>
      </dgm:t>
    </dgm:pt>
    <dgm:pt modelId="{29F3118C-C288-44FF-A045-61C6524DAC63}" type="parTrans" cxnId="{8FB17363-D115-4202-86A1-3D392D942478}">
      <dgm:prSet/>
      <dgm:spPr/>
      <dgm:t>
        <a:bodyPr/>
        <a:lstStyle/>
        <a:p>
          <a:endParaRPr lang="en-US" sz="2000" b="1">
            <a:solidFill>
              <a:schemeClr val="tx1"/>
            </a:solidFill>
          </a:endParaRPr>
        </a:p>
      </dgm:t>
    </dgm:pt>
    <dgm:pt modelId="{21750F8C-BA9E-4CD8-94E3-A8CF8985179D}" type="sibTrans" cxnId="{8FB17363-D115-4202-86A1-3D392D942478}">
      <dgm:prSet custT="1"/>
      <dgm:spPr/>
      <dgm:t>
        <a:bodyPr/>
        <a:lstStyle/>
        <a:p>
          <a:endParaRPr lang="en-US" sz="2400" b="1">
            <a:solidFill>
              <a:schemeClr val="tx1"/>
            </a:solidFill>
          </a:endParaRPr>
        </a:p>
      </dgm:t>
    </dgm:pt>
    <dgm:pt modelId="{DC1FE022-DF78-4625-AC77-3040AA3E4B47}">
      <dgm:prSet phldrT="[Text]" custT="1"/>
      <dgm:spPr/>
      <dgm:t>
        <a:bodyPr/>
        <a:lstStyle/>
        <a:p>
          <a:r>
            <a:rPr lang="en-US" sz="1600" b="1" dirty="0" smtClean="0">
              <a:solidFill>
                <a:schemeClr val="tx1"/>
              </a:solidFill>
            </a:rPr>
            <a:t>Test &amp; Validation w/Experienced Crew Input</a:t>
          </a:r>
          <a:endParaRPr lang="en-US" sz="1600" b="1" dirty="0">
            <a:solidFill>
              <a:schemeClr val="tx1"/>
            </a:solidFill>
          </a:endParaRPr>
        </a:p>
      </dgm:t>
    </dgm:pt>
    <dgm:pt modelId="{7A9EF2E8-534A-41B3-A4C1-8DEFB821D1EE}" type="parTrans" cxnId="{0412BDFC-8363-4554-B769-6F6A13084D2F}">
      <dgm:prSet/>
      <dgm:spPr/>
      <dgm:t>
        <a:bodyPr/>
        <a:lstStyle/>
        <a:p>
          <a:endParaRPr lang="en-US" sz="2000" b="1">
            <a:solidFill>
              <a:schemeClr val="tx1"/>
            </a:solidFill>
          </a:endParaRPr>
        </a:p>
      </dgm:t>
    </dgm:pt>
    <dgm:pt modelId="{54795D16-DC83-4848-A30E-319718D07AE7}" type="sibTrans" cxnId="{0412BDFC-8363-4554-B769-6F6A13084D2F}">
      <dgm:prSet custT="1"/>
      <dgm:spPr/>
      <dgm:t>
        <a:bodyPr/>
        <a:lstStyle/>
        <a:p>
          <a:endParaRPr lang="en-US" sz="2400" b="1">
            <a:solidFill>
              <a:schemeClr val="tx1"/>
            </a:solidFill>
          </a:endParaRPr>
        </a:p>
      </dgm:t>
    </dgm:pt>
    <dgm:pt modelId="{F4EA207C-C94E-4A34-9875-44FF79902784}">
      <dgm:prSet phldrT="[Text]" custT="1"/>
      <dgm:spPr/>
      <dgm:t>
        <a:bodyPr/>
        <a:lstStyle/>
        <a:p>
          <a:r>
            <a:rPr lang="en-US" sz="1600" b="1" dirty="0" smtClean="0">
              <a:solidFill>
                <a:schemeClr val="tx1"/>
              </a:solidFill>
            </a:rPr>
            <a:t>Procedure &amp; Ops Concept Development w/Experienced Crew Involvement</a:t>
          </a:r>
        </a:p>
      </dgm:t>
    </dgm:pt>
    <dgm:pt modelId="{82F2E681-1D13-44A0-940B-9ACAC8E6BD88}" type="parTrans" cxnId="{978A9F5E-7994-4054-9A9E-DDD282A1A9E4}">
      <dgm:prSet/>
      <dgm:spPr/>
      <dgm:t>
        <a:bodyPr/>
        <a:lstStyle/>
        <a:p>
          <a:endParaRPr lang="en-US" sz="2000" b="1">
            <a:solidFill>
              <a:schemeClr val="tx1"/>
            </a:solidFill>
          </a:endParaRPr>
        </a:p>
      </dgm:t>
    </dgm:pt>
    <dgm:pt modelId="{E28AE1C4-B73F-42AB-86C0-908A62B81C46}" type="sibTrans" cxnId="{978A9F5E-7994-4054-9A9E-DDD282A1A9E4}">
      <dgm:prSet custT="1"/>
      <dgm:spPr/>
      <dgm:t>
        <a:bodyPr/>
        <a:lstStyle/>
        <a:p>
          <a:endParaRPr lang="en-US" sz="2400" b="1">
            <a:solidFill>
              <a:schemeClr val="tx1"/>
            </a:solidFill>
          </a:endParaRPr>
        </a:p>
      </dgm:t>
    </dgm:pt>
    <dgm:pt modelId="{120DFE92-B3CD-4BD8-BB8D-43F7637073BC}">
      <dgm:prSet custT="1"/>
      <dgm:spPr/>
      <dgm:t>
        <a:bodyPr/>
        <a:lstStyle/>
        <a:p>
          <a:r>
            <a:rPr lang="en-US" sz="1600" b="1" dirty="0" smtClean="0">
              <a:solidFill>
                <a:schemeClr val="tx1"/>
              </a:solidFill>
            </a:rPr>
            <a:t>Successful Flight Operations &amp; Maintenance in Concert w/Crew</a:t>
          </a:r>
          <a:endParaRPr lang="en-US" sz="1600" b="1" dirty="0">
            <a:solidFill>
              <a:schemeClr val="tx1"/>
            </a:solidFill>
          </a:endParaRPr>
        </a:p>
      </dgm:t>
    </dgm:pt>
    <dgm:pt modelId="{A2188867-B929-4E3A-BBAF-BAC6BD3D1AC7}" type="parTrans" cxnId="{188E1987-666B-4F09-B4E9-87A1964A94A0}">
      <dgm:prSet/>
      <dgm:spPr/>
      <dgm:t>
        <a:bodyPr/>
        <a:lstStyle/>
        <a:p>
          <a:endParaRPr lang="en-US" sz="2000" b="1">
            <a:solidFill>
              <a:schemeClr val="tx1"/>
            </a:solidFill>
          </a:endParaRPr>
        </a:p>
      </dgm:t>
    </dgm:pt>
    <dgm:pt modelId="{B00A18EA-B2D0-4530-BA6F-F07B90A027D0}" type="sibTrans" cxnId="{188E1987-666B-4F09-B4E9-87A1964A94A0}">
      <dgm:prSet/>
      <dgm:spPr/>
      <dgm:t>
        <a:bodyPr/>
        <a:lstStyle/>
        <a:p>
          <a:endParaRPr lang="en-US" sz="2000" b="1">
            <a:solidFill>
              <a:schemeClr val="tx1"/>
            </a:solidFill>
          </a:endParaRPr>
        </a:p>
      </dgm:t>
    </dgm:pt>
    <dgm:pt modelId="{175F72D2-B8AC-4236-A3FC-0CDF146A229B}" type="pres">
      <dgm:prSet presAssocID="{ED91053E-1EEC-49BB-BD9C-CB9030CB94E8}" presName="outerComposite" presStyleCnt="0">
        <dgm:presLayoutVars>
          <dgm:chMax val="5"/>
          <dgm:dir/>
          <dgm:resizeHandles val="exact"/>
        </dgm:presLayoutVars>
      </dgm:prSet>
      <dgm:spPr/>
      <dgm:t>
        <a:bodyPr/>
        <a:lstStyle/>
        <a:p>
          <a:endParaRPr lang="en-US"/>
        </a:p>
      </dgm:t>
    </dgm:pt>
    <dgm:pt modelId="{78A5AD00-1490-4547-8BAF-A838EDF47653}" type="pres">
      <dgm:prSet presAssocID="{ED91053E-1EEC-49BB-BD9C-CB9030CB94E8}" presName="dummyMaxCanvas" presStyleCnt="0">
        <dgm:presLayoutVars/>
      </dgm:prSet>
      <dgm:spPr/>
    </dgm:pt>
    <dgm:pt modelId="{0E5FF1FD-9717-4DD3-8A74-C98EC7ADA4F4}" type="pres">
      <dgm:prSet presAssocID="{ED91053E-1EEC-49BB-BD9C-CB9030CB94E8}" presName="FourNodes_1" presStyleLbl="node1" presStyleIdx="0" presStyleCnt="4">
        <dgm:presLayoutVars>
          <dgm:bulletEnabled val="1"/>
        </dgm:presLayoutVars>
      </dgm:prSet>
      <dgm:spPr/>
      <dgm:t>
        <a:bodyPr/>
        <a:lstStyle/>
        <a:p>
          <a:endParaRPr lang="en-US"/>
        </a:p>
      </dgm:t>
    </dgm:pt>
    <dgm:pt modelId="{B77F7C6E-2D3D-4DD5-A73A-54E7179C95BF}" type="pres">
      <dgm:prSet presAssocID="{ED91053E-1EEC-49BB-BD9C-CB9030CB94E8}" presName="FourNodes_2" presStyleLbl="node1" presStyleIdx="1" presStyleCnt="4">
        <dgm:presLayoutVars>
          <dgm:bulletEnabled val="1"/>
        </dgm:presLayoutVars>
      </dgm:prSet>
      <dgm:spPr/>
      <dgm:t>
        <a:bodyPr/>
        <a:lstStyle/>
        <a:p>
          <a:endParaRPr lang="en-US"/>
        </a:p>
      </dgm:t>
    </dgm:pt>
    <dgm:pt modelId="{1FCE1006-07C7-429A-8FF3-D8FB776F6427}" type="pres">
      <dgm:prSet presAssocID="{ED91053E-1EEC-49BB-BD9C-CB9030CB94E8}" presName="FourNodes_3" presStyleLbl="node1" presStyleIdx="2" presStyleCnt="4">
        <dgm:presLayoutVars>
          <dgm:bulletEnabled val="1"/>
        </dgm:presLayoutVars>
      </dgm:prSet>
      <dgm:spPr/>
      <dgm:t>
        <a:bodyPr/>
        <a:lstStyle/>
        <a:p>
          <a:endParaRPr lang="en-US"/>
        </a:p>
      </dgm:t>
    </dgm:pt>
    <dgm:pt modelId="{3865DA26-5099-47AA-A59A-D18F76143357}" type="pres">
      <dgm:prSet presAssocID="{ED91053E-1EEC-49BB-BD9C-CB9030CB94E8}" presName="FourNodes_4" presStyleLbl="node1" presStyleIdx="3" presStyleCnt="4">
        <dgm:presLayoutVars>
          <dgm:bulletEnabled val="1"/>
        </dgm:presLayoutVars>
      </dgm:prSet>
      <dgm:spPr/>
      <dgm:t>
        <a:bodyPr/>
        <a:lstStyle/>
        <a:p>
          <a:endParaRPr lang="en-US"/>
        </a:p>
      </dgm:t>
    </dgm:pt>
    <dgm:pt modelId="{F8583606-9FBE-4D7A-8330-9CF4E46AF437}" type="pres">
      <dgm:prSet presAssocID="{ED91053E-1EEC-49BB-BD9C-CB9030CB94E8}" presName="FourConn_1-2" presStyleLbl="fgAccFollowNode1" presStyleIdx="0" presStyleCnt="3">
        <dgm:presLayoutVars>
          <dgm:bulletEnabled val="1"/>
        </dgm:presLayoutVars>
      </dgm:prSet>
      <dgm:spPr/>
      <dgm:t>
        <a:bodyPr/>
        <a:lstStyle/>
        <a:p>
          <a:endParaRPr lang="en-US"/>
        </a:p>
      </dgm:t>
    </dgm:pt>
    <dgm:pt modelId="{21F66AC7-8D60-404D-AC76-994B50D064FE}" type="pres">
      <dgm:prSet presAssocID="{ED91053E-1EEC-49BB-BD9C-CB9030CB94E8}" presName="FourConn_2-3" presStyleLbl="fgAccFollowNode1" presStyleIdx="1" presStyleCnt="3">
        <dgm:presLayoutVars>
          <dgm:bulletEnabled val="1"/>
        </dgm:presLayoutVars>
      </dgm:prSet>
      <dgm:spPr/>
      <dgm:t>
        <a:bodyPr/>
        <a:lstStyle/>
        <a:p>
          <a:endParaRPr lang="en-US"/>
        </a:p>
      </dgm:t>
    </dgm:pt>
    <dgm:pt modelId="{ED448DF0-91B0-45C7-9BE3-F5D2CF3498F3}" type="pres">
      <dgm:prSet presAssocID="{ED91053E-1EEC-49BB-BD9C-CB9030CB94E8}" presName="FourConn_3-4" presStyleLbl="fgAccFollowNode1" presStyleIdx="2" presStyleCnt="3">
        <dgm:presLayoutVars>
          <dgm:bulletEnabled val="1"/>
        </dgm:presLayoutVars>
      </dgm:prSet>
      <dgm:spPr/>
      <dgm:t>
        <a:bodyPr/>
        <a:lstStyle/>
        <a:p>
          <a:endParaRPr lang="en-US"/>
        </a:p>
      </dgm:t>
    </dgm:pt>
    <dgm:pt modelId="{435CE18C-1A02-40B5-A006-B43B2AA6F4D1}" type="pres">
      <dgm:prSet presAssocID="{ED91053E-1EEC-49BB-BD9C-CB9030CB94E8}" presName="FourNodes_1_text" presStyleLbl="node1" presStyleIdx="3" presStyleCnt="4">
        <dgm:presLayoutVars>
          <dgm:bulletEnabled val="1"/>
        </dgm:presLayoutVars>
      </dgm:prSet>
      <dgm:spPr/>
      <dgm:t>
        <a:bodyPr/>
        <a:lstStyle/>
        <a:p>
          <a:endParaRPr lang="en-US"/>
        </a:p>
      </dgm:t>
    </dgm:pt>
    <dgm:pt modelId="{F42D159B-43DE-43AC-8273-1870E7DE3949}" type="pres">
      <dgm:prSet presAssocID="{ED91053E-1EEC-49BB-BD9C-CB9030CB94E8}" presName="FourNodes_2_text" presStyleLbl="node1" presStyleIdx="3" presStyleCnt="4">
        <dgm:presLayoutVars>
          <dgm:bulletEnabled val="1"/>
        </dgm:presLayoutVars>
      </dgm:prSet>
      <dgm:spPr/>
      <dgm:t>
        <a:bodyPr/>
        <a:lstStyle/>
        <a:p>
          <a:endParaRPr lang="en-US"/>
        </a:p>
      </dgm:t>
    </dgm:pt>
    <dgm:pt modelId="{F342D4B6-9E38-4F12-B7EF-932918F5D662}" type="pres">
      <dgm:prSet presAssocID="{ED91053E-1EEC-49BB-BD9C-CB9030CB94E8}" presName="FourNodes_3_text" presStyleLbl="node1" presStyleIdx="3" presStyleCnt="4">
        <dgm:presLayoutVars>
          <dgm:bulletEnabled val="1"/>
        </dgm:presLayoutVars>
      </dgm:prSet>
      <dgm:spPr/>
      <dgm:t>
        <a:bodyPr/>
        <a:lstStyle/>
        <a:p>
          <a:endParaRPr lang="en-US"/>
        </a:p>
      </dgm:t>
    </dgm:pt>
    <dgm:pt modelId="{3D6E6AC8-C028-477F-B4DD-8922DE2A31DE}" type="pres">
      <dgm:prSet presAssocID="{ED91053E-1EEC-49BB-BD9C-CB9030CB94E8}" presName="FourNodes_4_text" presStyleLbl="node1" presStyleIdx="3" presStyleCnt="4">
        <dgm:presLayoutVars>
          <dgm:bulletEnabled val="1"/>
        </dgm:presLayoutVars>
      </dgm:prSet>
      <dgm:spPr/>
      <dgm:t>
        <a:bodyPr/>
        <a:lstStyle/>
        <a:p>
          <a:endParaRPr lang="en-US"/>
        </a:p>
      </dgm:t>
    </dgm:pt>
  </dgm:ptLst>
  <dgm:cxnLst>
    <dgm:cxn modelId="{55A2D42B-E891-4EEE-9E83-FF2CB31906E2}" type="presOf" srcId="{F4EA207C-C94E-4A34-9875-44FF79902784}" destId="{1FCE1006-07C7-429A-8FF3-D8FB776F6427}" srcOrd="0" destOrd="0" presId="urn:microsoft.com/office/officeart/2005/8/layout/vProcess5"/>
    <dgm:cxn modelId="{E4B214A8-1850-4254-94D0-2199BC6E7F28}" type="presOf" srcId="{54795D16-DC83-4848-A30E-319718D07AE7}" destId="{21F66AC7-8D60-404D-AC76-994B50D064FE}" srcOrd="0" destOrd="0" presId="urn:microsoft.com/office/officeart/2005/8/layout/vProcess5"/>
    <dgm:cxn modelId="{188E1987-666B-4F09-B4E9-87A1964A94A0}" srcId="{ED91053E-1EEC-49BB-BD9C-CB9030CB94E8}" destId="{120DFE92-B3CD-4BD8-BB8D-43F7637073BC}" srcOrd="3" destOrd="0" parTransId="{A2188867-B929-4E3A-BBAF-BAC6BD3D1AC7}" sibTransId="{B00A18EA-B2D0-4530-BA6F-F07B90A027D0}"/>
    <dgm:cxn modelId="{9784B5D0-6AA3-476D-83C9-17DF0BE2D548}" type="presOf" srcId="{2BF84257-2733-42B5-BBB9-2377E9572BCD}" destId="{435CE18C-1A02-40B5-A006-B43B2AA6F4D1}" srcOrd="1" destOrd="0" presId="urn:microsoft.com/office/officeart/2005/8/layout/vProcess5"/>
    <dgm:cxn modelId="{F7DAB696-D9CD-4156-8278-568E590914DC}" type="presOf" srcId="{F4EA207C-C94E-4A34-9875-44FF79902784}" destId="{F342D4B6-9E38-4F12-B7EF-932918F5D662}" srcOrd="1" destOrd="0" presId="urn:microsoft.com/office/officeart/2005/8/layout/vProcess5"/>
    <dgm:cxn modelId="{EB442053-F86C-4234-A3BE-1CBD896103C3}" type="presOf" srcId="{E28AE1C4-B73F-42AB-86C0-908A62B81C46}" destId="{ED448DF0-91B0-45C7-9BE3-F5D2CF3498F3}" srcOrd="0" destOrd="0" presId="urn:microsoft.com/office/officeart/2005/8/layout/vProcess5"/>
    <dgm:cxn modelId="{B67C49FC-35B4-4A15-BFA9-C7C958212AE2}" type="presOf" srcId="{120DFE92-B3CD-4BD8-BB8D-43F7637073BC}" destId="{3865DA26-5099-47AA-A59A-D18F76143357}" srcOrd="0" destOrd="0" presId="urn:microsoft.com/office/officeart/2005/8/layout/vProcess5"/>
    <dgm:cxn modelId="{DED60479-FC30-45D9-8891-5E5F089FC17C}" type="presOf" srcId="{DC1FE022-DF78-4625-AC77-3040AA3E4B47}" destId="{F42D159B-43DE-43AC-8273-1870E7DE3949}" srcOrd="1" destOrd="0" presId="urn:microsoft.com/office/officeart/2005/8/layout/vProcess5"/>
    <dgm:cxn modelId="{978A9F5E-7994-4054-9A9E-DDD282A1A9E4}" srcId="{ED91053E-1EEC-49BB-BD9C-CB9030CB94E8}" destId="{F4EA207C-C94E-4A34-9875-44FF79902784}" srcOrd="2" destOrd="0" parTransId="{82F2E681-1D13-44A0-940B-9ACAC8E6BD88}" sibTransId="{E28AE1C4-B73F-42AB-86C0-908A62B81C46}"/>
    <dgm:cxn modelId="{34D0F815-9B20-42BB-BE3F-75798948026F}" type="presOf" srcId="{ED91053E-1EEC-49BB-BD9C-CB9030CB94E8}" destId="{175F72D2-B8AC-4236-A3FC-0CDF146A229B}" srcOrd="0" destOrd="0" presId="urn:microsoft.com/office/officeart/2005/8/layout/vProcess5"/>
    <dgm:cxn modelId="{0412BDFC-8363-4554-B769-6F6A13084D2F}" srcId="{ED91053E-1EEC-49BB-BD9C-CB9030CB94E8}" destId="{DC1FE022-DF78-4625-AC77-3040AA3E4B47}" srcOrd="1" destOrd="0" parTransId="{7A9EF2E8-534A-41B3-A4C1-8DEFB821D1EE}" sibTransId="{54795D16-DC83-4848-A30E-319718D07AE7}"/>
    <dgm:cxn modelId="{DD038C7E-3ACE-4CD8-B34B-0ACD9832B79F}" type="presOf" srcId="{21750F8C-BA9E-4CD8-94E3-A8CF8985179D}" destId="{F8583606-9FBE-4D7A-8330-9CF4E46AF437}" srcOrd="0" destOrd="0" presId="urn:microsoft.com/office/officeart/2005/8/layout/vProcess5"/>
    <dgm:cxn modelId="{B32387EA-28B6-4EBB-93E6-9FE0A72BFFA4}" type="presOf" srcId="{DC1FE022-DF78-4625-AC77-3040AA3E4B47}" destId="{B77F7C6E-2D3D-4DD5-A73A-54E7179C95BF}" srcOrd="0" destOrd="0" presId="urn:microsoft.com/office/officeart/2005/8/layout/vProcess5"/>
    <dgm:cxn modelId="{5AC7A558-E676-4DE2-802B-4540C23A21F4}" type="presOf" srcId="{120DFE92-B3CD-4BD8-BB8D-43F7637073BC}" destId="{3D6E6AC8-C028-477F-B4DD-8922DE2A31DE}" srcOrd="1" destOrd="0" presId="urn:microsoft.com/office/officeart/2005/8/layout/vProcess5"/>
    <dgm:cxn modelId="{BC057760-38E6-49EC-B7E3-9C3DABA0DB28}" type="presOf" srcId="{2BF84257-2733-42B5-BBB9-2377E9572BCD}" destId="{0E5FF1FD-9717-4DD3-8A74-C98EC7ADA4F4}" srcOrd="0" destOrd="0" presId="urn:microsoft.com/office/officeart/2005/8/layout/vProcess5"/>
    <dgm:cxn modelId="{8FB17363-D115-4202-86A1-3D392D942478}" srcId="{ED91053E-1EEC-49BB-BD9C-CB9030CB94E8}" destId="{2BF84257-2733-42B5-BBB9-2377E9572BCD}" srcOrd="0" destOrd="0" parTransId="{29F3118C-C288-44FF-A045-61C6524DAC63}" sibTransId="{21750F8C-BA9E-4CD8-94E3-A8CF8985179D}"/>
    <dgm:cxn modelId="{EF2A70AE-856C-4E19-8DCA-9E03F8DB0B4C}" type="presParOf" srcId="{175F72D2-B8AC-4236-A3FC-0CDF146A229B}" destId="{78A5AD00-1490-4547-8BAF-A838EDF47653}" srcOrd="0" destOrd="0" presId="urn:microsoft.com/office/officeart/2005/8/layout/vProcess5"/>
    <dgm:cxn modelId="{B6932220-C3A0-40C8-B159-E9EF7F0C6E83}" type="presParOf" srcId="{175F72D2-B8AC-4236-A3FC-0CDF146A229B}" destId="{0E5FF1FD-9717-4DD3-8A74-C98EC7ADA4F4}" srcOrd="1" destOrd="0" presId="urn:microsoft.com/office/officeart/2005/8/layout/vProcess5"/>
    <dgm:cxn modelId="{9541CC8C-08FC-4E72-929A-4C51943059E4}" type="presParOf" srcId="{175F72D2-B8AC-4236-A3FC-0CDF146A229B}" destId="{B77F7C6E-2D3D-4DD5-A73A-54E7179C95BF}" srcOrd="2" destOrd="0" presId="urn:microsoft.com/office/officeart/2005/8/layout/vProcess5"/>
    <dgm:cxn modelId="{0D7C9568-4DF5-43D5-A2F7-7D2B8BB19ABF}" type="presParOf" srcId="{175F72D2-B8AC-4236-A3FC-0CDF146A229B}" destId="{1FCE1006-07C7-429A-8FF3-D8FB776F6427}" srcOrd="3" destOrd="0" presId="urn:microsoft.com/office/officeart/2005/8/layout/vProcess5"/>
    <dgm:cxn modelId="{502439B5-5E4A-4EB0-B5D8-86718D3D9B16}" type="presParOf" srcId="{175F72D2-B8AC-4236-A3FC-0CDF146A229B}" destId="{3865DA26-5099-47AA-A59A-D18F76143357}" srcOrd="4" destOrd="0" presId="urn:microsoft.com/office/officeart/2005/8/layout/vProcess5"/>
    <dgm:cxn modelId="{2C3B886D-D9A3-4AFA-8C4B-A9428D644507}" type="presParOf" srcId="{175F72D2-B8AC-4236-A3FC-0CDF146A229B}" destId="{F8583606-9FBE-4D7A-8330-9CF4E46AF437}" srcOrd="5" destOrd="0" presId="urn:microsoft.com/office/officeart/2005/8/layout/vProcess5"/>
    <dgm:cxn modelId="{957EFF98-14FC-4D1D-AB5F-A7C28277CC16}" type="presParOf" srcId="{175F72D2-B8AC-4236-A3FC-0CDF146A229B}" destId="{21F66AC7-8D60-404D-AC76-994B50D064FE}" srcOrd="6" destOrd="0" presId="urn:microsoft.com/office/officeart/2005/8/layout/vProcess5"/>
    <dgm:cxn modelId="{70F71579-4C04-4064-A012-9138AB946259}" type="presParOf" srcId="{175F72D2-B8AC-4236-A3FC-0CDF146A229B}" destId="{ED448DF0-91B0-45C7-9BE3-F5D2CF3498F3}" srcOrd="7" destOrd="0" presId="urn:microsoft.com/office/officeart/2005/8/layout/vProcess5"/>
    <dgm:cxn modelId="{3CFC4A38-B04E-42AB-8665-80BB685B9B87}" type="presParOf" srcId="{175F72D2-B8AC-4236-A3FC-0CDF146A229B}" destId="{435CE18C-1A02-40B5-A006-B43B2AA6F4D1}" srcOrd="8" destOrd="0" presId="urn:microsoft.com/office/officeart/2005/8/layout/vProcess5"/>
    <dgm:cxn modelId="{5D42DC46-6335-4166-872F-0CCC3B3A86A1}" type="presParOf" srcId="{175F72D2-B8AC-4236-A3FC-0CDF146A229B}" destId="{F42D159B-43DE-43AC-8273-1870E7DE3949}" srcOrd="9" destOrd="0" presId="urn:microsoft.com/office/officeart/2005/8/layout/vProcess5"/>
    <dgm:cxn modelId="{2A19D894-FEC6-45C0-8EDF-894329891A03}" type="presParOf" srcId="{175F72D2-B8AC-4236-A3FC-0CDF146A229B}" destId="{F342D4B6-9E38-4F12-B7EF-932918F5D662}" srcOrd="10" destOrd="0" presId="urn:microsoft.com/office/officeart/2005/8/layout/vProcess5"/>
    <dgm:cxn modelId="{D4A889BA-4F5B-4E0B-A5D6-E62D8BAD3DB4}" type="presParOf" srcId="{175F72D2-B8AC-4236-A3FC-0CDF146A229B}" destId="{3D6E6AC8-C028-477F-B4DD-8922DE2A31DE}" srcOrd="11" destOrd="0" presId="urn:microsoft.com/office/officeart/2005/8/layout/v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E5FF1FD-9717-4DD3-8A74-C98EC7ADA4F4}">
      <dsp:nvSpPr>
        <dsp:cNvPr id="0" name=""/>
        <dsp:cNvSpPr/>
      </dsp:nvSpPr>
      <dsp:spPr>
        <a:xfrm>
          <a:off x="0" y="0"/>
          <a:ext cx="4145280" cy="82143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smtClean="0">
              <a:solidFill>
                <a:schemeClr val="tx1"/>
              </a:solidFill>
            </a:rPr>
            <a:t>Requirements &amp; Design Phase w/Experienced Crew Input</a:t>
          </a:r>
          <a:endParaRPr lang="en-US" sz="1600" b="1" kern="1200" dirty="0">
            <a:solidFill>
              <a:schemeClr val="tx1"/>
            </a:solidFill>
          </a:endParaRPr>
        </a:p>
      </dsp:txBody>
      <dsp:txXfrm>
        <a:off x="0" y="0"/>
        <a:ext cx="3237593" cy="821436"/>
      </dsp:txXfrm>
    </dsp:sp>
    <dsp:sp modelId="{B77F7C6E-2D3D-4DD5-A73A-54E7179C95BF}">
      <dsp:nvSpPr>
        <dsp:cNvPr id="0" name=""/>
        <dsp:cNvSpPr/>
      </dsp:nvSpPr>
      <dsp:spPr>
        <a:xfrm>
          <a:off x="347167" y="970788"/>
          <a:ext cx="4145280" cy="82143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smtClean="0">
              <a:solidFill>
                <a:schemeClr val="tx1"/>
              </a:solidFill>
            </a:rPr>
            <a:t>Test &amp; Validation w/Experienced Crew Input</a:t>
          </a:r>
          <a:endParaRPr lang="en-US" sz="1600" b="1" kern="1200" dirty="0">
            <a:solidFill>
              <a:schemeClr val="tx1"/>
            </a:solidFill>
          </a:endParaRPr>
        </a:p>
      </dsp:txBody>
      <dsp:txXfrm>
        <a:off x="347167" y="970788"/>
        <a:ext cx="3264179" cy="821436"/>
      </dsp:txXfrm>
    </dsp:sp>
    <dsp:sp modelId="{1FCE1006-07C7-429A-8FF3-D8FB776F6427}">
      <dsp:nvSpPr>
        <dsp:cNvPr id="0" name=""/>
        <dsp:cNvSpPr/>
      </dsp:nvSpPr>
      <dsp:spPr>
        <a:xfrm>
          <a:off x="689152" y="1941576"/>
          <a:ext cx="4145280" cy="82143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smtClean="0">
              <a:solidFill>
                <a:schemeClr val="tx1"/>
              </a:solidFill>
            </a:rPr>
            <a:t>Procedure &amp; Ops Concept Development w/Experienced Crew Involvement</a:t>
          </a:r>
        </a:p>
      </dsp:txBody>
      <dsp:txXfrm>
        <a:off x="689152" y="1941576"/>
        <a:ext cx="3269361" cy="821436"/>
      </dsp:txXfrm>
    </dsp:sp>
    <dsp:sp modelId="{3865DA26-5099-47AA-A59A-D18F76143357}">
      <dsp:nvSpPr>
        <dsp:cNvPr id="0" name=""/>
        <dsp:cNvSpPr/>
      </dsp:nvSpPr>
      <dsp:spPr>
        <a:xfrm>
          <a:off x="1036319" y="2912364"/>
          <a:ext cx="4145280" cy="82143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smtClean="0">
              <a:solidFill>
                <a:schemeClr val="tx1"/>
              </a:solidFill>
            </a:rPr>
            <a:t>Successful Flight Operations &amp; Maintenance in Concert w/Crew</a:t>
          </a:r>
          <a:endParaRPr lang="en-US" sz="1600" b="1" kern="1200" dirty="0">
            <a:solidFill>
              <a:schemeClr val="tx1"/>
            </a:solidFill>
          </a:endParaRPr>
        </a:p>
      </dsp:txBody>
      <dsp:txXfrm>
        <a:off x="1036319" y="2912364"/>
        <a:ext cx="3264179" cy="821436"/>
      </dsp:txXfrm>
    </dsp:sp>
    <dsp:sp modelId="{F8583606-9FBE-4D7A-8330-9CF4E46AF437}">
      <dsp:nvSpPr>
        <dsp:cNvPr id="0" name=""/>
        <dsp:cNvSpPr/>
      </dsp:nvSpPr>
      <dsp:spPr>
        <a:xfrm>
          <a:off x="3611346" y="629145"/>
          <a:ext cx="533933" cy="533933"/>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b="1" kern="1200">
            <a:solidFill>
              <a:schemeClr val="tx1"/>
            </a:solidFill>
          </a:endParaRPr>
        </a:p>
      </dsp:txBody>
      <dsp:txXfrm>
        <a:off x="3611346" y="629145"/>
        <a:ext cx="533933" cy="533933"/>
      </dsp:txXfrm>
    </dsp:sp>
    <dsp:sp modelId="{21F66AC7-8D60-404D-AC76-994B50D064FE}">
      <dsp:nvSpPr>
        <dsp:cNvPr id="0" name=""/>
        <dsp:cNvSpPr/>
      </dsp:nvSpPr>
      <dsp:spPr>
        <a:xfrm>
          <a:off x="3958513" y="1599933"/>
          <a:ext cx="533933" cy="533933"/>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b="1" kern="1200">
            <a:solidFill>
              <a:schemeClr val="tx1"/>
            </a:solidFill>
          </a:endParaRPr>
        </a:p>
      </dsp:txBody>
      <dsp:txXfrm>
        <a:off x="3958513" y="1599933"/>
        <a:ext cx="533933" cy="533933"/>
      </dsp:txXfrm>
    </dsp:sp>
    <dsp:sp modelId="{ED448DF0-91B0-45C7-9BE3-F5D2CF3498F3}">
      <dsp:nvSpPr>
        <dsp:cNvPr id="0" name=""/>
        <dsp:cNvSpPr/>
      </dsp:nvSpPr>
      <dsp:spPr>
        <a:xfrm>
          <a:off x="4300499" y="2570721"/>
          <a:ext cx="533933" cy="533933"/>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b="1" kern="1200">
            <a:solidFill>
              <a:schemeClr val="tx1"/>
            </a:solidFill>
          </a:endParaRPr>
        </a:p>
      </dsp:txBody>
      <dsp:txXfrm>
        <a:off x="4300499" y="2570721"/>
        <a:ext cx="533933" cy="53393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AAADAD-6E17-47FA-B94C-2439C35439A7}" type="datetimeFigureOut">
              <a:rPr lang="en-US" smtClean="0"/>
              <a:pPr/>
              <a:t>9/11/2012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C907BC-92FA-49F6-BD89-45BB056015E3}" type="slidenum">
              <a:rPr lang="en-US" smtClean="0"/>
              <a:pPr/>
              <a:t>‹#›</a:t>
            </a:fld>
            <a:endParaRPr lang="en-US"/>
          </a:p>
        </p:txBody>
      </p:sp>
    </p:spTree>
    <p:extLst>
      <p:ext uri="{BB962C8B-B14F-4D97-AF65-F5344CB8AC3E}">
        <p14:creationId xmlns:p14="http://schemas.microsoft.com/office/powerpoint/2010/main" xmlns="" val="3117957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ea typeface="ＭＳ Ｐゴシック" pitchFamily="34" charset="-128"/>
              </a:defRPr>
            </a:lvl1pPr>
            <a:lvl2pPr marL="37931725" indent="-37474525" eaLnBrk="0" hangingPunct="0">
              <a:defRPr sz="2400">
                <a:solidFill>
                  <a:schemeClr val="tx1"/>
                </a:solidFill>
                <a:latin typeface="Times New Roman" pitchFamily="18" charset="0"/>
                <a:ea typeface="ＭＳ Ｐゴシック" pitchFamily="34" charset="-128"/>
              </a:defRPr>
            </a:lvl2pPr>
            <a:lvl3pPr eaLnBrk="0" hangingPunct="0">
              <a:defRPr sz="2400">
                <a:solidFill>
                  <a:schemeClr val="tx1"/>
                </a:solidFill>
                <a:latin typeface="Times New Roman" pitchFamily="18" charset="0"/>
                <a:ea typeface="ＭＳ Ｐゴシック" pitchFamily="34" charset="-128"/>
              </a:defRPr>
            </a:lvl3pPr>
            <a:lvl4pPr eaLnBrk="0" hangingPunct="0">
              <a:defRPr sz="2400">
                <a:solidFill>
                  <a:schemeClr val="tx1"/>
                </a:solidFill>
                <a:latin typeface="Times New Roman" pitchFamily="18" charset="0"/>
                <a:ea typeface="ＭＳ Ｐゴシック" pitchFamily="34" charset="-128"/>
              </a:defRPr>
            </a:lvl4pPr>
            <a:lvl5pPr eaLnBrk="0" hangingPunct="0">
              <a:defRPr sz="2400">
                <a:solidFill>
                  <a:schemeClr val="tx1"/>
                </a:solidFill>
                <a:latin typeface="Times New Roman" pitchFamily="18" charset="0"/>
                <a:ea typeface="ＭＳ Ｐゴシック" pitchFamily="34" charset="-128"/>
              </a:defRPr>
            </a:lvl5pPr>
            <a:lvl6pPr marL="457200" eaLnBrk="0" fontAlgn="base" hangingPunct="0">
              <a:spcBef>
                <a:spcPct val="0"/>
              </a:spcBef>
              <a:spcAft>
                <a:spcPct val="0"/>
              </a:spcAft>
              <a:defRPr sz="2400">
                <a:solidFill>
                  <a:schemeClr val="tx1"/>
                </a:solidFill>
                <a:latin typeface="Times New Roman" pitchFamily="18" charset="0"/>
                <a:ea typeface="ＭＳ Ｐゴシック" pitchFamily="34" charset="-128"/>
              </a:defRPr>
            </a:lvl6pPr>
            <a:lvl7pPr marL="914400" eaLnBrk="0" fontAlgn="base" hangingPunct="0">
              <a:spcBef>
                <a:spcPct val="0"/>
              </a:spcBef>
              <a:spcAft>
                <a:spcPct val="0"/>
              </a:spcAft>
              <a:defRPr sz="2400">
                <a:solidFill>
                  <a:schemeClr val="tx1"/>
                </a:solidFill>
                <a:latin typeface="Times New Roman" pitchFamily="18" charset="0"/>
                <a:ea typeface="ＭＳ Ｐゴシック" pitchFamily="34" charset="-128"/>
              </a:defRPr>
            </a:lvl7pPr>
            <a:lvl8pPr marL="1371600" eaLnBrk="0" fontAlgn="base" hangingPunct="0">
              <a:spcBef>
                <a:spcPct val="0"/>
              </a:spcBef>
              <a:spcAft>
                <a:spcPct val="0"/>
              </a:spcAft>
              <a:defRPr sz="2400">
                <a:solidFill>
                  <a:schemeClr val="tx1"/>
                </a:solidFill>
                <a:latin typeface="Times New Roman" pitchFamily="18" charset="0"/>
                <a:ea typeface="ＭＳ Ｐゴシック" pitchFamily="34" charset="-128"/>
              </a:defRPr>
            </a:lvl8pPr>
            <a:lvl9pPr marL="1828800" eaLnBrk="0" fontAlgn="base" hangingPunct="0">
              <a:spcBef>
                <a:spcPct val="0"/>
              </a:spcBef>
              <a:spcAft>
                <a:spcPct val="0"/>
              </a:spcAft>
              <a:defRPr sz="2400">
                <a:solidFill>
                  <a:schemeClr val="tx1"/>
                </a:solidFill>
                <a:latin typeface="Times New Roman" pitchFamily="18" charset="0"/>
                <a:ea typeface="ＭＳ Ｐゴシック" pitchFamily="34" charset="-128"/>
              </a:defRPr>
            </a:lvl9pPr>
          </a:lstStyle>
          <a:p>
            <a:pPr eaLnBrk="1" hangingPunct="1"/>
            <a:fld id="{3C0315E4-6C6C-4548-AAC0-E15ACE827322}" type="slidenum">
              <a:rPr lang="en-US" sz="1200"/>
              <a:pPr eaLnBrk="1" hangingPunct="1"/>
              <a:t>2</a:t>
            </a:fld>
            <a:endParaRPr lang="en-US" sz="1200"/>
          </a:p>
        </p:txBody>
      </p:sp>
      <p:sp>
        <p:nvSpPr>
          <p:cNvPr id="60419" name="Rectangle 2"/>
          <p:cNvSpPr>
            <a:spLocks noGrp="1" noRot="1" noChangeAspect="1" noChangeArrowheads="1" noTextEdit="1"/>
          </p:cNvSpPr>
          <p:nvPr>
            <p:ph type="sldImg"/>
          </p:nvPr>
        </p:nvSpPr>
        <p:spPr>
          <a:solidFill>
            <a:srgbClr val="FFFFFF"/>
          </a:solidFill>
          <a:ln/>
        </p:spPr>
      </p:sp>
      <p:sp>
        <p:nvSpPr>
          <p:cNvPr id="60420"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1" smtClean="0">
                <a:solidFill>
                  <a:srgbClr val="000000"/>
                </a:solidFill>
                <a:latin typeface="Times New Roman" pitchFamily="18" charset="0"/>
                <a:cs typeface="Arial" pitchFamily="34" charset="0"/>
              </a:rPr>
              <a:t>MARS</a:t>
            </a:r>
            <a:r>
              <a:rPr lang="en-US" smtClean="0">
                <a:solidFill>
                  <a:srgbClr val="000000"/>
                </a:solidFill>
                <a:latin typeface="Times New Roman" pitchFamily="18" charset="0"/>
                <a:cs typeface="Arial" pitchFamily="34" charset="0"/>
              </a:rPr>
              <a:t>  -  7/5/2001</a:t>
            </a:r>
          </a:p>
          <a:p>
            <a:pPr eaLnBrk="1" hangingPunct="1"/>
            <a:r>
              <a:rPr lang="en-US" smtClean="0">
                <a:solidFill>
                  <a:srgbClr val="000000"/>
                </a:solidFill>
                <a:latin typeface="Times New Roman" pitchFamily="18" charset="0"/>
                <a:cs typeface="Arial" pitchFamily="34" charset="0"/>
              </a:rPr>
              <a:t> Frosty white water ice clouds and swirling orange dust storms above a vivid rusty landscape reveal Mars as a dynamic planet in this sharpest view ever obtained by an Earth-based telescope. The Earth-orbiting Hubble telescope snapped this picture on June 26, 2001, when Mars was approximately 43 million miles (68 million km) from Earth -- its closest approach to our planet since 1988. Hubble can see details as small as 10 miles (16 km) across. Especially striking is the large amount of seasonal dust storm activity seen in this image. One large storm system is churning high above the northern polar cap [top of image], and a smaller dust storm cloud can be seen nearby. Another large duststorm is spilling out of the giant Hellas impact basin in the Southern Hemisphere [lower right].</a:t>
            </a:r>
            <a:r>
              <a:rPr lang="en-US" smtClean="0">
                <a:latin typeface="Times New Roman" pitchFamily="18" charset="0"/>
              </a:rPr>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896630" eaLnBrk="0" hangingPunct="0">
              <a:defRPr sz="2800">
                <a:solidFill>
                  <a:schemeClr val="tx1"/>
                </a:solidFill>
                <a:latin typeface="Times New Roman" pitchFamily="18" charset="0"/>
              </a:defRPr>
            </a:lvl1pPr>
            <a:lvl2pPr marL="732326" indent="-281664" defTabSz="896630" eaLnBrk="0" hangingPunct="0">
              <a:defRPr sz="2800">
                <a:solidFill>
                  <a:schemeClr val="tx1"/>
                </a:solidFill>
                <a:latin typeface="Times New Roman" pitchFamily="18" charset="0"/>
              </a:defRPr>
            </a:lvl2pPr>
            <a:lvl3pPr marL="1126655" indent="-225331" defTabSz="896630" eaLnBrk="0" hangingPunct="0">
              <a:defRPr sz="2800">
                <a:solidFill>
                  <a:schemeClr val="tx1"/>
                </a:solidFill>
                <a:latin typeface="Times New Roman" pitchFamily="18" charset="0"/>
              </a:defRPr>
            </a:lvl3pPr>
            <a:lvl4pPr marL="1577317" indent="-225331" defTabSz="896630" eaLnBrk="0" hangingPunct="0">
              <a:defRPr sz="2800">
                <a:solidFill>
                  <a:schemeClr val="tx1"/>
                </a:solidFill>
                <a:latin typeface="Times New Roman" pitchFamily="18" charset="0"/>
              </a:defRPr>
            </a:lvl4pPr>
            <a:lvl5pPr marL="2027979" indent="-225331" defTabSz="896630" eaLnBrk="0" hangingPunct="0">
              <a:defRPr sz="2800">
                <a:solidFill>
                  <a:schemeClr val="tx1"/>
                </a:solidFill>
                <a:latin typeface="Times New Roman" pitchFamily="18" charset="0"/>
              </a:defRPr>
            </a:lvl5pPr>
            <a:lvl6pPr marL="2478641" indent="-225331" defTabSz="896630" eaLnBrk="0" fontAlgn="base" hangingPunct="0">
              <a:spcBef>
                <a:spcPct val="0"/>
              </a:spcBef>
              <a:spcAft>
                <a:spcPct val="0"/>
              </a:spcAft>
              <a:defRPr sz="2800">
                <a:solidFill>
                  <a:schemeClr val="tx1"/>
                </a:solidFill>
                <a:latin typeface="Times New Roman" pitchFamily="18" charset="0"/>
              </a:defRPr>
            </a:lvl6pPr>
            <a:lvl7pPr marL="2929303" indent="-225331" defTabSz="896630" eaLnBrk="0" fontAlgn="base" hangingPunct="0">
              <a:spcBef>
                <a:spcPct val="0"/>
              </a:spcBef>
              <a:spcAft>
                <a:spcPct val="0"/>
              </a:spcAft>
              <a:defRPr sz="2800">
                <a:solidFill>
                  <a:schemeClr val="tx1"/>
                </a:solidFill>
                <a:latin typeface="Times New Roman" pitchFamily="18" charset="0"/>
              </a:defRPr>
            </a:lvl7pPr>
            <a:lvl8pPr marL="3379965" indent="-225331" defTabSz="896630" eaLnBrk="0" fontAlgn="base" hangingPunct="0">
              <a:spcBef>
                <a:spcPct val="0"/>
              </a:spcBef>
              <a:spcAft>
                <a:spcPct val="0"/>
              </a:spcAft>
              <a:defRPr sz="2800">
                <a:solidFill>
                  <a:schemeClr val="tx1"/>
                </a:solidFill>
                <a:latin typeface="Times New Roman" pitchFamily="18" charset="0"/>
              </a:defRPr>
            </a:lvl8pPr>
            <a:lvl9pPr marL="3830627" indent="-225331" defTabSz="896630" eaLnBrk="0" fontAlgn="base" hangingPunct="0">
              <a:spcBef>
                <a:spcPct val="0"/>
              </a:spcBef>
              <a:spcAft>
                <a:spcPct val="0"/>
              </a:spcAft>
              <a:defRPr sz="2800">
                <a:solidFill>
                  <a:schemeClr val="tx1"/>
                </a:solidFill>
                <a:latin typeface="Times New Roman" pitchFamily="18" charset="0"/>
              </a:defRPr>
            </a:lvl9pPr>
          </a:lstStyle>
          <a:p>
            <a:fld id="{1E664F24-076C-45D1-88FE-76C306958498}" type="slidenum">
              <a:rPr lang="en-US" sz="1200"/>
              <a:pPr/>
              <a:t>4</a:t>
            </a:fld>
            <a:endParaRPr lang="en-US" sz="120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896630" eaLnBrk="0" hangingPunct="0">
              <a:defRPr sz="2800">
                <a:solidFill>
                  <a:schemeClr val="tx1"/>
                </a:solidFill>
                <a:latin typeface="Times New Roman" pitchFamily="18" charset="0"/>
              </a:defRPr>
            </a:lvl1pPr>
            <a:lvl2pPr marL="732326" indent="-281664" defTabSz="896630" eaLnBrk="0" hangingPunct="0">
              <a:defRPr sz="2800">
                <a:solidFill>
                  <a:schemeClr val="tx1"/>
                </a:solidFill>
                <a:latin typeface="Times New Roman" pitchFamily="18" charset="0"/>
              </a:defRPr>
            </a:lvl2pPr>
            <a:lvl3pPr marL="1126655" indent="-225331" defTabSz="896630" eaLnBrk="0" hangingPunct="0">
              <a:defRPr sz="2800">
                <a:solidFill>
                  <a:schemeClr val="tx1"/>
                </a:solidFill>
                <a:latin typeface="Times New Roman" pitchFamily="18" charset="0"/>
              </a:defRPr>
            </a:lvl3pPr>
            <a:lvl4pPr marL="1577317" indent="-225331" defTabSz="896630" eaLnBrk="0" hangingPunct="0">
              <a:defRPr sz="2800">
                <a:solidFill>
                  <a:schemeClr val="tx1"/>
                </a:solidFill>
                <a:latin typeface="Times New Roman" pitchFamily="18" charset="0"/>
              </a:defRPr>
            </a:lvl4pPr>
            <a:lvl5pPr marL="2027979" indent="-225331" defTabSz="896630" eaLnBrk="0" hangingPunct="0">
              <a:defRPr sz="2800">
                <a:solidFill>
                  <a:schemeClr val="tx1"/>
                </a:solidFill>
                <a:latin typeface="Times New Roman" pitchFamily="18" charset="0"/>
              </a:defRPr>
            </a:lvl5pPr>
            <a:lvl6pPr marL="2478641" indent="-225331" defTabSz="896630" eaLnBrk="0" fontAlgn="base" hangingPunct="0">
              <a:spcBef>
                <a:spcPct val="0"/>
              </a:spcBef>
              <a:spcAft>
                <a:spcPct val="0"/>
              </a:spcAft>
              <a:defRPr sz="2800">
                <a:solidFill>
                  <a:schemeClr val="tx1"/>
                </a:solidFill>
                <a:latin typeface="Times New Roman" pitchFamily="18" charset="0"/>
              </a:defRPr>
            </a:lvl6pPr>
            <a:lvl7pPr marL="2929303" indent="-225331" defTabSz="896630" eaLnBrk="0" fontAlgn="base" hangingPunct="0">
              <a:spcBef>
                <a:spcPct val="0"/>
              </a:spcBef>
              <a:spcAft>
                <a:spcPct val="0"/>
              </a:spcAft>
              <a:defRPr sz="2800">
                <a:solidFill>
                  <a:schemeClr val="tx1"/>
                </a:solidFill>
                <a:latin typeface="Times New Roman" pitchFamily="18" charset="0"/>
              </a:defRPr>
            </a:lvl7pPr>
            <a:lvl8pPr marL="3379965" indent="-225331" defTabSz="896630" eaLnBrk="0" fontAlgn="base" hangingPunct="0">
              <a:spcBef>
                <a:spcPct val="0"/>
              </a:spcBef>
              <a:spcAft>
                <a:spcPct val="0"/>
              </a:spcAft>
              <a:defRPr sz="2800">
                <a:solidFill>
                  <a:schemeClr val="tx1"/>
                </a:solidFill>
                <a:latin typeface="Times New Roman" pitchFamily="18" charset="0"/>
              </a:defRPr>
            </a:lvl8pPr>
            <a:lvl9pPr marL="3830627" indent="-225331" defTabSz="896630" eaLnBrk="0" fontAlgn="base" hangingPunct="0">
              <a:spcBef>
                <a:spcPct val="0"/>
              </a:spcBef>
              <a:spcAft>
                <a:spcPct val="0"/>
              </a:spcAft>
              <a:defRPr sz="2800">
                <a:solidFill>
                  <a:schemeClr val="tx1"/>
                </a:solidFill>
                <a:latin typeface="Times New Roman" pitchFamily="18" charset="0"/>
              </a:defRPr>
            </a:lvl9pPr>
          </a:lstStyle>
          <a:p>
            <a:fld id="{D52BEF53-8E6D-426E-AE83-C35E030B9551}" type="slidenum">
              <a:rPr lang="en-US" sz="1200"/>
              <a:pPr/>
              <a:t>5</a:t>
            </a:fld>
            <a:endParaRPr 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14274" eaLnBrk="0" hangingPunct="0">
              <a:defRPr sz="2400">
                <a:solidFill>
                  <a:schemeClr val="tx1"/>
                </a:solidFill>
                <a:latin typeface="Times New Roman" pitchFamily="-112" charset="0"/>
                <a:ea typeface="ＭＳ Ｐゴシック" pitchFamily="-112" charset="-128"/>
              </a:defRPr>
            </a:lvl1pPr>
            <a:lvl2pPr marL="37279299" indent="-36829963" defTabSz="914274"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49336"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898672"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48008"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797345"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fld id="{D99B2806-F83B-410E-AB54-E5695168B513}" type="slidenum">
              <a:rPr lang="en-US" sz="1200"/>
              <a:pPr eaLnBrk="1" hangingPunct="1"/>
              <a:t>24</a:t>
            </a:fld>
            <a:endParaRPr lang="en-US" sz="1200"/>
          </a:p>
        </p:txBody>
      </p:sp>
      <p:sp>
        <p:nvSpPr>
          <p:cNvPr id="20483" name="Rectangle 2"/>
          <p:cNvSpPr>
            <a:spLocks noGrp="1" noRot="1" noChangeAspect="1" noChangeArrowheads="1" noTextEdit="1"/>
          </p:cNvSpPr>
          <p:nvPr>
            <p:ph type="sldImg"/>
          </p:nvPr>
        </p:nvSpPr>
        <p:spPr>
          <a:xfrm>
            <a:off x="1152525" y="690563"/>
            <a:ext cx="4554538" cy="3416300"/>
          </a:xfrm>
          <a:solidFill>
            <a:srgbClr val="FFFFFF"/>
          </a:solidFill>
          <a:ln/>
        </p:spPr>
      </p:sp>
      <p:sp>
        <p:nvSpPr>
          <p:cNvPr id="20484" name="Rectangle 3"/>
          <p:cNvSpPr>
            <a:spLocks noGrp="1" noChangeArrowheads="1"/>
          </p:cNvSpPr>
          <p:nvPr>
            <p:ph type="body" idx="1"/>
          </p:nvPr>
        </p:nvSpPr>
        <p:spPr>
          <a:xfrm>
            <a:off x="911704" y="4342150"/>
            <a:ext cx="5034593" cy="4115425"/>
          </a:xfrm>
          <a:solidFill>
            <a:srgbClr val="FFFFFF"/>
          </a:solidFill>
          <a:ln>
            <a:solidFill>
              <a:srgbClr val="000000"/>
            </a:solidFill>
          </a:ln>
        </p:spPr>
        <p:txBody>
          <a:bodyPr lIns="91216" tIns="45609" rIns="91216" bIns="45609"/>
          <a:lstStyle/>
          <a:p>
            <a:pPr eaLnBrk="1" hangingPunct="1"/>
            <a:r>
              <a:rPr lang="en-US" smtClean="0"/>
              <a:t>Working within the nominal EMU envelope is preferred for NBL and on orbit activities. Working above the upper limit of the work envelope increases the risk of shoulder injury.</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AF88DCB-2252-4D45-AB36-1E228A2E982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4CF5F6E-CC78-44D5-888A-1E2DACA0B29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FB27246-DDCC-4F09-99DE-C0B1CE4CCA4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E3EA4A-92F6-45CA-9F6B-C163166D2A6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AD44CB4-21A1-4A91-BB4F-7A631901854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48C9286-BC05-42BD-B8AC-B2CD46FC644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F6DD521-969C-45D3-A444-6B59FF1C39C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CCFAD83-6C5F-4065-9FC1-E19F7622D37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E54FB2F-CE68-4D50-90B3-3C3A3C7504A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F000AE0-847F-4CDB-AE99-02262F74C4F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F9FADA5-1090-4C82-88EC-8B3CC5D8F3F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62309243-4A8F-4619-8F00-488CF366682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media/media1.wmv"/><Relationship Id="rId5" Type="http://schemas.openxmlformats.org/officeDocument/2006/relationships/image" Target="../media/image7.png"/><Relationship Id="rId4" Type="http://schemas.microsoft.com/office/2007/relationships/media" Target="../media/media1.wmv"/></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gif"/><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gi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6.jpeg"/><Relationship Id="rId1" Type="http://schemas.openxmlformats.org/officeDocument/2006/relationships/slideLayout" Target="../slideLayouts/slideLayout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 Id="rId9" Type="http://schemas.openxmlformats.org/officeDocument/2006/relationships/image" Target="../media/image4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linkedin.com/in/parazynski" TargetMode="External"/><Relationship Id="rId2" Type="http://schemas.openxmlformats.org/officeDocument/2006/relationships/hyperlink" Target="mailto:parazynski@gmail.com" TargetMode="External"/><Relationship Id="rId1" Type="http://schemas.openxmlformats.org/officeDocument/2006/relationships/slideLayout" Target="../slideLayouts/slideLayout1.xml"/><Relationship Id="rId5" Type="http://schemas.openxmlformats.org/officeDocument/2006/relationships/image" Target="../media/image69.jpeg"/><Relationship Id="rId4" Type="http://schemas.openxmlformats.org/officeDocument/2006/relationships/hyperlink" Target="http://twitter.com/#!/SPOTScott"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twitter.com/#!/SPOTScott" TargetMode="External"/><Relationship Id="rId2" Type="http://schemas.openxmlformats.org/officeDocument/2006/relationships/hyperlink" Target="http://www.linkedin.com/in/parazynski" TargetMode="External"/><Relationship Id="rId1" Type="http://schemas.openxmlformats.org/officeDocument/2006/relationships/slideLayout" Target="../slideLayouts/slideLayout1.xml"/><Relationship Id="rId4" Type="http://schemas.openxmlformats.org/officeDocument/2006/relationships/image" Target="../media/image6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0"/>
            <a:ext cx="9144000" cy="990599"/>
          </a:xfrm>
          <a:solidFill>
            <a:schemeClr val="bg1">
              <a:alpha val="30196"/>
            </a:schemeClr>
          </a:solidFill>
        </p:spPr>
        <p:txBody>
          <a:bodyPr/>
          <a:lstStyle/>
          <a:p>
            <a:pPr eaLnBrk="1" hangingPunct="1"/>
            <a:r>
              <a:rPr lang="en-US" sz="24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EVA Physiology &amp; Medical Considerations Working in the Suit</a:t>
            </a:r>
          </a:p>
        </p:txBody>
      </p:sp>
      <p:sp>
        <p:nvSpPr>
          <p:cNvPr id="2051" name="Rectangle 3"/>
          <p:cNvSpPr>
            <a:spLocks noGrp="1" noChangeArrowheads="1"/>
          </p:cNvSpPr>
          <p:nvPr>
            <p:ph type="subTitle" idx="1"/>
          </p:nvPr>
        </p:nvSpPr>
        <p:spPr>
          <a:xfrm>
            <a:off x="0" y="4876800"/>
            <a:ext cx="9144000" cy="1524000"/>
          </a:xfrm>
        </p:spPr>
        <p:txBody>
          <a:bodyPr/>
          <a:lstStyle/>
          <a:p>
            <a:pPr eaLnBrk="1" hangingPunct="1"/>
            <a:r>
              <a:rPr lang="en-US" sz="2000" b="1" dirty="0" smtClean="0">
                <a:solidFill>
                  <a:schemeClr val="bg1"/>
                </a:solidFill>
              </a:rPr>
              <a:t>Scott </a:t>
            </a:r>
            <a:r>
              <a:rPr lang="en-US" sz="2000" b="1" dirty="0" err="1" smtClean="0">
                <a:solidFill>
                  <a:schemeClr val="bg1"/>
                </a:solidFill>
              </a:rPr>
              <a:t>Parazynski</a:t>
            </a:r>
            <a:r>
              <a:rPr lang="en-US" sz="2000" b="1" dirty="0" smtClean="0">
                <a:solidFill>
                  <a:schemeClr val="bg1"/>
                </a:solidFill>
              </a:rPr>
              <a:t>, MD</a:t>
            </a:r>
          </a:p>
          <a:p>
            <a:pPr eaLnBrk="1" hangingPunct="1"/>
            <a:r>
              <a:rPr lang="en-US" sz="2000" dirty="0" smtClean="0">
                <a:solidFill>
                  <a:schemeClr val="bg1"/>
                </a:solidFill>
              </a:rPr>
              <a:t>“US Spacesuit Knowledge Capture Series” </a:t>
            </a:r>
          </a:p>
          <a:p>
            <a:pPr eaLnBrk="1" hangingPunct="1"/>
            <a:r>
              <a:rPr lang="en-US" sz="2000" dirty="0">
                <a:solidFill>
                  <a:schemeClr val="bg1"/>
                </a:solidFill>
              </a:rPr>
              <a:t>2</a:t>
            </a:r>
            <a:r>
              <a:rPr lang="en-US" sz="2000" dirty="0" smtClean="0">
                <a:solidFill>
                  <a:schemeClr val="bg1"/>
                </a:solidFill>
              </a:rPr>
              <a:t>4 January 2012</a:t>
            </a:r>
          </a:p>
        </p:txBody>
      </p:sp>
      <p:sp>
        <p:nvSpPr>
          <p:cNvPr id="5" name="TextBox 4"/>
          <p:cNvSpPr txBox="1"/>
          <p:nvPr/>
        </p:nvSpPr>
        <p:spPr>
          <a:xfrm>
            <a:off x="0" y="63246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2" name="Picture 2" descr="http://site.thespacestore.com/googleimages/eva.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00400" y="1828800"/>
            <a:ext cx="2671785" cy="2559080"/>
          </a:xfrm>
          <a:prstGeom prst="rect">
            <a:avLst/>
          </a:prstGeom>
          <a:noFill/>
          <a:effectLst>
            <a:glow rad="635000">
              <a:schemeClr val="accent6">
                <a:alpha val="40000"/>
              </a:schemeClr>
            </a:glow>
            <a:softEdge rad="127000"/>
          </a:effectLst>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D:\jpgs\lores\Picture 003.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54864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52226" name="Picture 2" descr="http://t1.gstatic.com/images?q=tbn:ANd9GcS-dR21icxl7a9Va_J88kgDf7aqgvR4Jv7CoE-LZJpGU1FQn8VIJQ"/>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871303" y="2057400"/>
            <a:ext cx="4272697" cy="32004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7330755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1000"/>
                                        <p:tgtEl>
                                          <p:spTgt spid="5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sz="2400"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“US Spacesuit Knowledge Capture Series”</a:t>
            </a:r>
          </a:p>
        </p:txBody>
      </p:sp>
      <p:sp>
        <p:nvSpPr>
          <p:cNvPr id="2" name="Content Placeholder 1"/>
          <p:cNvSpPr>
            <a:spLocks noGrp="1"/>
          </p:cNvSpPr>
          <p:nvPr>
            <p:ph idx="1"/>
          </p:nvPr>
        </p:nvSpPr>
        <p:spPr>
          <a:xfrm>
            <a:off x="457200" y="1295400"/>
            <a:ext cx="8229600" cy="4525963"/>
          </a:xfrm>
        </p:spPr>
        <p:txBody>
          <a:bodyPr/>
          <a:lstStyle/>
          <a:p>
            <a:pPr marL="0" indent="0">
              <a:lnSpc>
                <a:spcPct val="150000"/>
              </a:lnSpc>
              <a:buNone/>
            </a:pPr>
            <a:r>
              <a:rPr lang="en-US" sz="2400" b="1" dirty="0">
                <a:solidFill>
                  <a:schemeClr val="bg1"/>
                </a:solidFill>
              </a:rPr>
              <a:t>1. “EVA Physiology &amp; Medical Considerations Working </a:t>
            </a:r>
            <a:r>
              <a:rPr lang="en-US" sz="2400" b="1" dirty="0" smtClean="0">
                <a:solidFill>
                  <a:schemeClr val="bg1"/>
                </a:solidFill>
              </a:rPr>
              <a:t>	in </a:t>
            </a:r>
            <a:r>
              <a:rPr lang="en-US" sz="2400" b="1" dirty="0">
                <a:solidFill>
                  <a:schemeClr val="bg1"/>
                </a:solidFill>
              </a:rPr>
              <a:t>a </a:t>
            </a:r>
            <a:r>
              <a:rPr lang="en-US" sz="2400" b="1" dirty="0" smtClean="0">
                <a:solidFill>
                  <a:schemeClr val="bg1"/>
                </a:solidFill>
              </a:rPr>
              <a:t>Suit” --- </a:t>
            </a:r>
            <a:r>
              <a:rPr lang="en-US" sz="2400" dirty="0" smtClean="0">
                <a:solidFill>
                  <a:schemeClr val="bg1"/>
                </a:solidFill>
              </a:rPr>
              <a:t>Tuesday</a:t>
            </a:r>
            <a:r>
              <a:rPr lang="en-US" sz="2400" dirty="0">
                <a:solidFill>
                  <a:schemeClr val="bg1"/>
                </a:solidFill>
              </a:rPr>
              <a:t>, January 24, </a:t>
            </a:r>
            <a:r>
              <a:rPr lang="en-US" sz="2400" dirty="0" smtClean="0">
                <a:solidFill>
                  <a:schemeClr val="bg1"/>
                </a:solidFill>
              </a:rPr>
              <a:t>2012 </a:t>
            </a:r>
          </a:p>
          <a:p>
            <a:pPr marL="0" indent="0">
              <a:lnSpc>
                <a:spcPct val="150000"/>
              </a:lnSpc>
              <a:buNone/>
            </a:pPr>
            <a:r>
              <a:rPr lang="en-US" sz="2400" b="1" dirty="0" smtClean="0">
                <a:solidFill>
                  <a:schemeClr val="bg1"/>
                </a:solidFill>
              </a:rPr>
              <a:t>2</a:t>
            </a:r>
            <a:r>
              <a:rPr lang="en-US" sz="2400" b="1" dirty="0">
                <a:solidFill>
                  <a:schemeClr val="bg1"/>
                </a:solidFill>
              </a:rPr>
              <a:t>. “Real-time EVA Troubleshooting</a:t>
            </a:r>
            <a:r>
              <a:rPr lang="en-US" sz="2400" b="1" dirty="0" smtClean="0">
                <a:solidFill>
                  <a:schemeClr val="bg1"/>
                </a:solidFill>
              </a:rPr>
              <a:t>” --- </a:t>
            </a:r>
          </a:p>
          <a:p>
            <a:pPr marL="0" indent="0">
              <a:lnSpc>
                <a:spcPct val="150000"/>
              </a:lnSpc>
              <a:buNone/>
            </a:pPr>
            <a:r>
              <a:rPr lang="en-US" sz="2400" dirty="0" smtClean="0">
                <a:solidFill>
                  <a:schemeClr val="bg1"/>
                </a:solidFill>
              </a:rPr>
              <a:t>	Thursday</a:t>
            </a:r>
            <a:r>
              <a:rPr lang="en-US" sz="2400" dirty="0">
                <a:solidFill>
                  <a:schemeClr val="bg1"/>
                </a:solidFill>
              </a:rPr>
              <a:t>, February 16, </a:t>
            </a:r>
            <a:r>
              <a:rPr lang="en-US" sz="2400" dirty="0" smtClean="0">
                <a:solidFill>
                  <a:schemeClr val="bg1"/>
                </a:solidFill>
              </a:rPr>
              <a:t>2012 </a:t>
            </a:r>
          </a:p>
          <a:p>
            <a:pPr marL="0" indent="0">
              <a:lnSpc>
                <a:spcPct val="150000"/>
              </a:lnSpc>
              <a:buNone/>
            </a:pPr>
            <a:r>
              <a:rPr lang="en-US" sz="2400" b="1" dirty="0" smtClean="0">
                <a:solidFill>
                  <a:schemeClr val="bg1"/>
                </a:solidFill>
              </a:rPr>
              <a:t>3. “TPS </a:t>
            </a:r>
            <a:r>
              <a:rPr lang="en-US" sz="2400" b="1" dirty="0">
                <a:solidFill>
                  <a:schemeClr val="bg1"/>
                </a:solidFill>
              </a:rPr>
              <a:t>Inspection &amp; Repair</a:t>
            </a:r>
            <a:r>
              <a:rPr lang="en-US" sz="2400" b="1" dirty="0" smtClean="0">
                <a:solidFill>
                  <a:schemeClr val="bg1"/>
                </a:solidFill>
              </a:rPr>
              <a:t>” ---</a:t>
            </a:r>
            <a:endParaRPr lang="en-US" sz="2400" b="1" dirty="0">
              <a:solidFill>
                <a:schemeClr val="bg1"/>
              </a:solidFill>
            </a:endParaRPr>
          </a:p>
          <a:p>
            <a:pPr marL="0" indent="0">
              <a:lnSpc>
                <a:spcPct val="150000"/>
              </a:lnSpc>
              <a:buNone/>
            </a:pPr>
            <a:r>
              <a:rPr lang="en-US" sz="2400" dirty="0" smtClean="0">
                <a:solidFill>
                  <a:schemeClr val="bg1"/>
                </a:solidFill>
              </a:rPr>
              <a:t>	Thursday</a:t>
            </a:r>
            <a:r>
              <a:rPr lang="en-US" sz="2400" dirty="0">
                <a:solidFill>
                  <a:schemeClr val="bg1"/>
                </a:solidFill>
              </a:rPr>
              <a:t>, February 23, </a:t>
            </a:r>
            <a:r>
              <a:rPr lang="en-US" sz="2400" dirty="0" smtClean="0">
                <a:solidFill>
                  <a:schemeClr val="bg1"/>
                </a:solidFill>
              </a:rPr>
              <a:t>2012 </a:t>
            </a:r>
          </a:p>
          <a:p>
            <a:pPr marL="0" indent="0">
              <a:lnSpc>
                <a:spcPct val="150000"/>
              </a:lnSpc>
              <a:buNone/>
            </a:pPr>
            <a:r>
              <a:rPr lang="en-US" sz="2400" b="1" dirty="0" smtClean="0">
                <a:solidFill>
                  <a:schemeClr val="bg1"/>
                </a:solidFill>
              </a:rPr>
              <a:t>4</a:t>
            </a:r>
            <a:r>
              <a:rPr lang="en-US" sz="2400" b="1" dirty="0">
                <a:solidFill>
                  <a:schemeClr val="bg1"/>
                </a:solidFill>
              </a:rPr>
              <a:t>. “EVA Skills Training</a:t>
            </a:r>
            <a:r>
              <a:rPr lang="en-US" sz="2400" b="1" dirty="0" smtClean="0">
                <a:solidFill>
                  <a:schemeClr val="bg1"/>
                </a:solidFill>
              </a:rPr>
              <a:t>” ---</a:t>
            </a:r>
            <a:endParaRPr lang="en-US" sz="2400" b="1" dirty="0">
              <a:solidFill>
                <a:schemeClr val="bg1"/>
              </a:solidFill>
            </a:endParaRPr>
          </a:p>
          <a:p>
            <a:pPr marL="0" indent="0">
              <a:lnSpc>
                <a:spcPct val="150000"/>
              </a:lnSpc>
              <a:buNone/>
            </a:pPr>
            <a:r>
              <a:rPr lang="en-US" sz="2400" dirty="0" smtClean="0">
                <a:solidFill>
                  <a:schemeClr val="bg1"/>
                </a:solidFill>
              </a:rPr>
              <a:t>	Tuesday</a:t>
            </a:r>
            <a:r>
              <a:rPr lang="en-US" sz="2400" dirty="0">
                <a:solidFill>
                  <a:schemeClr val="bg1"/>
                </a:solidFill>
              </a:rPr>
              <a:t>, March 6, </a:t>
            </a:r>
            <a:r>
              <a:rPr lang="en-US" sz="2400" dirty="0" smtClean="0">
                <a:solidFill>
                  <a:schemeClr val="bg1"/>
                </a:solidFill>
              </a:rPr>
              <a:t>2012 </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028" name="Picture 4" descr="http://t1.gstatic.com/images?q=tbn:ANd9GcSd-H21Dd4FJvADnHFohPy7qvIkuYcuZi8Vrl8h34qGzgOTvXeW"/>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2514600"/>
            <a:ext cx="4356100" cy="4356100"/>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descr="http://t0.gstatic.com/images?q=tbn:ANd9GcTXwXSrDIRGkCNcgirOErOp6zSq9iVBMrkL-7m50n--okDWmdcS"/>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9999"/>
          <a:stretch/>
        </p:blipFill>
        <p:spPr bwMode="auto">
          <a:xfrm>
            <a:off x="4356100" y="2501900"/>
            <a:ext cx="4832736" cy="43561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44419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par>
                                <p:cTn id="8" presetID="10" presetClass="entr" presetSubtype="0" fill="hold" nodeType="withEffect">
                                  <p:stCondLst>
                                    <p:cond delay="3000"/>
                                  </p:stCondLst>
                                  <p:childTnLst>
                                    <p:set>
                                      <p:cBhvr>
                                        <p:cTn id="9" dur="1" fill="hold">
                                          <p:stCondLst>
                                            <p:cond delay="0"/>
                                          </p:stCondLst>
                                        </p:cTn>
                                        <p:tgtEl>
                                          <p:spTgt spid="1032"/>
                                        </p:tgtEl>
                                        <p:attrNameLst>
                                          <p:attrName>style.visibility</p:attrName>
                                        </p:attrNameLst>
                                      </p:cBhvr>
                                      <p:to>
                                        <p:strVal val="visible"/>
                                      </p:to>
                                    </p:set>
                                    <p:animEffect transition="in" filter="fade">
                                      <p:cBhvr>
                                        <p:cTn id="10" dur="10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7"/>
          <p:cNvSpPr txBox="1">
            <a:spLocks noChangeArrowheads="1"/>
          </p:cNvSpPr>
          <p:nvPr/>
        </p:nvSpPr>
        <p:spPr bwMode="auto">
          <a:xfrm>
            <a:off x="1" y="170858"/>
            <a:ext cx="9144000" cy="538609"/>
          </a:xfrm>
          <a:prstGeom prst="rect">
            <a:avLst/>
          </a:prstGeom>
          <a:noFill/>
          <a:ln w="9525">
            <a:noFill/>
            <a:miter lim="800000"/>
            <a:headEnd/>
            <a:tailEnd/>
          </a:ln>
        </p:spPr>
        <p:txBody>
          <a:bodyPr>
            <a:spAutoFit/>
          </a:bodyPr>
          <a:lstStyle/>
          <a:p>
            <a:pPr algn="ctr" eaLnBrk="0" hangingPunct="0">
              <a:defRPr/>
            </a:pPr>
            <a:r>
              <a:rPr lang="en-US" sz="2900" dirty="0">
                <a:solidFill>
                  <a:schemeClr val="bg1"/>
                </a:solidFill>
                <a:latin typeface="Times" pitchFamily="18" charset="0"/>
                <a:cs typeface="Times" pitchFamily="18" charset="0"/>
              </a:rPr>
              <a:t>Sir, you’re no </a:t>
            </a:r>
            <a:r>
              <a:rPr lang="en-US" sz="2900" strike="sngStrike" dirty="0">
                <a:solidFill>
                  <a:schemeClr val="bg1"/>
                </a:solidFill>
                <a:latin typeface="Times" pitchFamily="18" charset="0"/>
                <a:cs typeface="Times" pitchFamily="18" charset="0"/>
              </a:rPr>
              <a:t>Jack Kennedy</a:t>
            </a:r>
            <a:r>
              <a:rPr lang="en-US" sz="2900" dirty="0">
                <a:solidFill>
                  <a:schemeClr val="bg1"/>
                </a:solidFill>
                <a:latin typeface="Times" pitchFamily="18" charset="0"/>
                <a:cs typeface="Times" pitchFamily="18" charset="0"/>
              </a:rPr>
              <a:t> Admiral Stockdale!</a:t>
            </a:r>
          </a:p>
        </p:txBody>
      </p:sp>
      <p:pic>
        <p:nvPicPr>
          <p:cNvPr id="3" name="Who_am_I_1_1.wmv">
            <a:hlinkClick r:id="" action="ppaction://media"/>
          </p:cNvPr>
          <p:cNvPicPr>
            <a:picLocks noChangeAspect="1"/>
          </p:cNvPicPr>
          <p:nvPr>
            <a:videoFile r:link="rId1"/>
            <p:extLst>
              <p:ext uri="{DAA4B4D4-6D71-4841-9C94-3DE7FCFB9230}">
                <p14:media xmlns:p14="http://schemas.microsoft.com/office/powerpoint/2010/main" xmlns="" r:embed="rId4"/>
              </p:ext>
            </p:extLst>
          </p:nvPr>
        </p:nvPicPr>
        <p:blipFill>
          <a:blip r:embed="rId5" cstate="print"/>
          <a:stretch>
            <a:fillRect/>
          </a:stretch>
        </p:blipFill>
        <p:spPr>
          <a:xfrm>
            <a:off x="1101725" y="708503"/>
            <a:ext cx="6899275" cy="5692297"/>
          </a:xfrm>
          <a:prstGeom prst="rect">
            <a:avLst/>
          </a:prstGeom>
        </p:spPr>
      </p:pic>
    </p:spTree>
    <p:extLst>
      <p:ext uri="{BB962C8B-B14F-4D97-AF65-F5344CB8AC3E}">
        <p14:creationId xmlns:p14="http://schemas.microsoft.com/office/powerpoint/2010/main" xmlns="" val="1841165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000"/>
                                  </p:stCondLst>
                                  <p:childTnLst>
                                    <p:cmd type="call" cmd="playFrom(0.0)">
                                      <p:cBhvr>
                                        <p:cTn id="6" dur="168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7"/>
          <p:cNvSpPr txBox="1">
            <a:spLocks noChangeArrowheads="1"/>
          </p:cNvSpPr>
          <p:nvPr/>
        </p:nvSpPr>
        <p:spPr bwMode="auto">
          <a:xfrm>
            <a:off x="0" y="225425"/>
            <a:ext cx="9144000" cy="538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800">
                <a:solidFill>
                  <a:schemeClr val="tx1"/>
                </a:solidFill>
                <a:latin typeface="Times New Roman" pitchFamily="18" charset="0"/>
              </a:defRPr>
            </a:lvl1pPr>
            <a:lvl2pPr marL="742950" indent="-285750" eaLnBrk="0" hangingPunct="0">
              <a:defRPr sz="2800">
                <a:solidFill>
                  <a:schemeClr val="tx1"/>
                </a:solidFill>
                <a:latin typeface="Times New Roman" pitchFamily="18" charset="0"/>
              </a:defRPr>
            </a:lvl2pPr>
            <a:lvl3pPr marL="1143000" indent="-228600" eaLnBrk="0" hangingPunct="0">
              <a:defRPr sz="2800">
                <a:solidFill>
                  <a:schemeClr val="tx1"/>
                </a:solidFill>
                <a:latin typeface="Times New Roman" pitchFamily="18" charset="0"/>
              </a:defRPr>
            </a:lvl3pPr>
            <a:lvl4pPr marL="1600200" indent="-228600" eaLnBrk="0" hangingPunct="0">
              <a:defRPr sz="2800">
                <a:solidFill>
                  <a:schemeClr val="tx1"/>
                </a:solidFill>
                <a:latin typeface="Times New Roman" pitchFamily="18" charset="0"/>
              </a:defRPr>
            </a:lvl4pPr>
            <a:lvl5pPr marL="2057400" indent="-228600" eaLnBrk="0" hangingPunct="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lgn="ctr"/>
            <a:r>
              <a:rPr lang="en-US" sz="2900">
                <a:solidFill>
                  <a:schemeClr val="bg1"/>
                </a:solidFill>
                <a:latin typeface="Times" pitchFamily="18" charset="0"/>
                <a:cs typeface="Times" pitchFamily="18" charset="0"/>
              </a:rPr>
              <a:t>“Parazynski” is like “Smith” or “Doe” in Poland…</a:t>
            </a:r>
          </a:p>
        </p:txBody>
      </p:sp>
      <p:pic>
        <p:nvPicPr>
          <p:cNvPr id="13315" name="Picture 2" descr="Scott 5 Rocket.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887413"/>
            <a:ext cx="2914650" cy="507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316" name="Rectangle 3" descr="ISS016E009182"/>
          <p:cNvSpPr>
            <a:spLocks noGrp="1" noChangeAspect="1" noChangeArrowheads="1"/>
          </p:cNvSpPr>
          <p:nvPr isPhoto="1"/>
        </p:nvSpPr>
        <p:spPr bwMode="auto">
          <a:xfrm rot="10800000">
            <a:off x="3016250" y="865188"/>
            <a:ext cx="5822950" cy="2892425"/>
          </a:xfrm>
          <a:prstGeom prst="rect">
            <a:avLst/>
          </a:prstGeom>
          <a:blipFill dpi="0" rotWithShape="1">
            <a:blip r:embed="rId4" cstate="print"/>
            <a:srcRect/>
            <a:stretch>
              <a:fillRect/>
            </a:stretch>
          </a:blipFill>
          <a:ln w="9525">
            <a:solidFill>
              <a:schemeClr val="tx1"/>
            </a:solidFill>
            <a:miter lim="800000"/>
            <a:headEnd/>
            <a:tailEnd/>
          </a:ln>
        </p:spPr>
        <p:txBody>
          <a:bodyPr lIns="130622" tIns="65311" rIns="130622" bIns="65311"/>
          <a:lstStyle/>
          <a:p>
            <a:endParaRPr lang="en-US"/>
          </a:p>
        </p:txBody>
      </p:sp>
      <p:pic>
        <p:nvPicPr>
          <p:cNvPr id="13317" name="Picture 1" descr="IMG_0128.JPG"/>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353050" y="3727450"/>
            <a:ext cx="3505200" cy="2667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9" descr="Parazynski 2.JPG"/>
          <p:cNvPicPr>
            <a:picLocks noChangeAspect="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211388" y="3395663"/>
            <a:ext cx="3521075" cy="2584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843414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6" descr="sts-66"/>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2418715" cy="297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5" name="Picture 7" descr="sts-8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455794" y="0"/>
            <a:ext cx="2688206" cy="2943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6" name="Picture 8" descr="sts-100"/>
          <p:cNvPicPr>
            <a:picLocks noChangeAspect="1" noChangeArrowheads="1"/>
          </p:cNvPicPr>
          <p:nvPr/>
        </p:nvPicPr>
        <p:blipFill>
          <a:blip r:embed="rId4" cstate="print">
            <a:lum contrast="24000"/>
            <a:extLst>
              <a:ext uri="{28A0092B-C50C-407E-A947-70E740481C1C}">
                <a14:useLocalDpi xmlns:a14="http://schemas.microsoft.com/office/drawing/2010/main" xmlns="" val="0"/>
              </a:ext>
            </a:extLst>
          </a:blip>
          <a:srcRect/>
          <a:stretch>
            <a:fillRect/>
          </a:stretch>
        </p:blipFill>
        <p:spPr bwMode="auto">
          <a:xfrm>
            <a:off x="11465" y="3886200"/>
            <a:ext cx="2960335" cy="297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7" name="Picture 9" descr="sts-9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211182" y="3886200"/>
            <a:ext cx="2932818" cy="297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8" name="Picture 11" descr="STS-120"/>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200400" y="1752600"/>
            <a:ext cx="2881313" cy="297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379629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ts-66 crew"/>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3173642" cy="2514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99" name="Picture 3" descr="sts-86 crew"/>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16261" y="0"/>
            <a:ext cx="3227739" cy="255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00" name="Picture 4" descr="sts-100 crew"/>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4343400"/>
            <a:ext cx="3173552" cy="2514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01" name="Picture 5" descr="sts-95 crew"/>
          <p:cNvPicPr>
            <a:picLocks noChangeAspect="1" noChangeArrowheads="1"/>
          </p:cNvPicPr>
          <p:nvPr/>
        </p:nvPicPr>
        <p:blipFill>
          <a:blip r:embed="rId5" cstate="print">
            <a:lum contrast="24000"/>
            <a:extLst>
              <a:ext uri="{28A0092B-C50C-407E-A947-70E740481C1C}">
                <a14:useLocalDpi xmlns:a14="http://schemas.microsoft.com/office/drawing/2010/main" xmlns="" val="0"/>
              </a:ext>
            </a:extLst>
          </a:blip>
          <a:srcRect/>
          <a:stretch>
            <a:fillRect/>
          </a:stretch>
        </p:blipFill>
        <p:spPr bwMode="auto">
          <a:xfrm>
            <a:off x="6019800" y="4392612"/>
            <a:ext cx="3111615" cy="2465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02" name="Picture 6" descr="sts120-s-002"/>
          <p:cNvPicPr>
            <a:picLocks noChangeAspect="1" noChangeArrowheads="1"/>
          </p:cNvPicPr>
          <p:nvPr/>
        </p:nvPicPr>
        <p:blipFill>
          <a:blip r:embed="rId6" cstate="print">
            <a:lum contrast="24000"/>
            <a:extLst>
              <a:ext uri="{28A0092B-C50C-407E-A947-70E740481C1C}">
                <a14:useLocalDpi xmlns:a14="http://schemas.microsoft.com/office/drawing/2010/main" xmlns="" val="0"/>
              </a:ext>
            </a:extLst>
          </a:blip>
          <a:srcRect/>
          <a:stretch>
            <a:fillRect/>
          </a:stretch>
        </p:blipFill>
        <p:spPr bwMode="auto">
          <a:xfrm>
            <a:off x="2971800" y="2286000"/>
            <a:ext cx="3200400" cy="2560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614949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0"/>
            <a:ext cx="9144000" cy="990599"/>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Human Complexity</a:t>
            </a:r>
          </a:p>
        </p:txBody>
      </p:sp>
      <p:sp>
        <p:nvSpPr>
          <p:cNvPr id="2051" name="Rectangle 3"/>
          <p:cNvSpPr>
            <a:spLocks noGrp="1" noChangeArrowheads="1"/>
          </p:cNvSpPr>
          <p:nvPr>
            <p:ph type="subTitle" idx="1"/>
          </p:nvPr>
        </p:nvSpPr>
        <p:spPr>
          <a:xfrm>
            <a:off x="1981200" y="2133600"/>
            <a:ext cx="5029200" cy="1600200"/>
          </a:xfrm>
          <a:noFill/>
          <a:ln w="38100">
            <a:noFill/>
          </a:ln>
          <a:scene3d>
            <a:camera prst="isometricOffAxis1Right"/>
            <a:lightRig rig="threePt" dir="t"/>
          </a:scene3d>
          <a:sp3d>
            <a:bevelT prst="relaxedInset"/>
          </a:sp3d>
        </p:spPr>
        <p:txBody>
          <a:bodyPr/>
          <a:lstStyle/>
          <a:p>
            <a:pPr eaLnBrk="1" hangingPunct="1"/>
            <a:r>
              <a:rPr lang="en-US" sz="2800" b="1" dirty="0" smtClean="0">
                <a:solidFill>
                  <a:srgbClr val="FFFF00"/>
                </a:solidFill>
              </a:rPr>
              <a:t>HUMANS ARE EVEN MORE COMPLEX THAN THE SPACECRAFT YOU’RE BUILDING</a:t>
            </a:r>
          </a:p>
        </p:txBody>
      </p:sp>
      <p:sp>
        <p:nvSpPr>
          <p:cNvPr id="19" name="TextBox 18"/>
          <p:cNvSpPr txBox="1"/>
          <p:nvPr/>
        </p:nvSpPr>
        <p:spPr>
          <a:xfrm>
            <a:off x="-228600" y="1143000"/>
            <a:ext cx="2133600" cy="369332"/>
          </a:xfrm>
          <a:prstGeom prst="rect">
            <a:avLst/>
          </a:prstGeom>
          <a:noFill/>
          <a:ln w="12700">
            <a:noFill/>
          </a:ln>
        </p:spPr>
        <p:txBody>
          <a:bodyPr wrap="square" rtlCol="0">
            <a:spAutoFit/>
          </a:bodyPr>
          <a:lstStyle/>
          <a:p>
            <a:pPr algn="ctr"/>
            <a:r>
              <a:rPr lang="en-US" dirty="0" smtClean="0">
                <a:solidFill>
                  <a:schemeClr val="accent3"/>
                </a:solidFill>
              </a:rPr>
              <a:t>Height</a:t>
            </a:r>
            <a:endParaRPr lang="en-US" dirty="0">
              <a:solidFill>
                <a:schemeClr val="accent3"/>
              </a:solidFill>
            </a:endParaRPr>
          </a:p>
        </p:txBody>
      </p:sp>
      <p:sp>
        <p:nvSpPr>
          <p:cNvPr id="20" name="TextBox 19"/>
          <p:cNvSpPr txBox="1"/>
          <p:nvPr/>
        </p:nvSpPr>
        <p:spPr>
          <a:xfrm>
            <a:off x="609600" y="4583668"/>
            <a:ext cx="2133600" cy="369332"/>
          </a:xfrm>
          <a:prstGeom prst="rect">
            <a:avLst/>
          </a:prstGeom>
          <a:noFill/>
          <a:ln w="12700">
            <a:noFill/>
          </a:ln>
        </p:spPr>
        <p:txBody>
          <a:bodyPr wrap="square" rtlCol="0">
            <a:spAutoFit/>
          </a:bodyPr>
          <a:lstStyle/>
          <a:p>
            <a:pPr algn="ctr"/>
            <a:r>
              <a:rPr lang="en-US" dirty="0" smtClean="0">
                <a:solidFill>
                  <a:schemeClr val="accent3"/>
                </a:solidFill>
              </a:rPr>
              <a:t>Handedness</a:t>
            </a:r>
            <a:endParaRPr lang="en-US" dirty="0">
              <a:solidFill>
                <a:schemeClr val="accent3"/>
              </a:solidFill>
            </a:endParaRPr>
          </a:p>
        </p:txBody>
      </p:sp>
      <p:sp>
        <p:nvSpPr>
          <p:cNvPr id="21" name="TextBox 20"/>
          <p:cNvSpPr txBox="1"/>
          <p:nvPr/>
        </p:nvSpPr>
        <p:spPr>
          <a:xfrm>
            <a:off x="7010400" y="1764268"/>
            <a:ext cx="2133600" cy="369332"/>
          </a:xfrm>
          <a:prstGeom prst="rect">
            <a:avLst/>
          </a:prstGeom>
          <a:noFill/>
          <a:ln w="12700">
            <a:noFill/>
          </a:ln>
        </p:spPr>
        <p:txBody>
          <a:bodyPr wrap="square" rtlCol="0">
            <a:spAutoFit/>
          </a:bodyPr>
          <a:lstStyle/>
          <a:p>
            <a:pPr algn="ctr"/>
            <a:r>
              <a:rPr lang="en-US" dirty="0" smtClean="0">
                <a:solidFill>
                  <a:schemeClr val="accent3"/>
                </a:solidFill>
              </a:rPr>
              <a:t>Visual Acuity</a:t>
            </a:r>
            <a:endParaRPr lang="en-US" dirty="0">
              <a:solidFill>
                <a:schemeClr val="accent3"/>
              </a:solidFill>
            </a:endParaRPr>
          </a:p>
        </p:txBody>
      </p:sp>
      <p:sp>
        <p:nvSpPr>
          <p:cNvPr id="22" name="TextBox 21"/>
          <p:cNvSpPr txBox="1"/>
          <p:nvPr/>
        </p:nvSpPr>
        <p:spPr>
          <a:xfrm>
            <a:off x="5715000" y="3593068"/>
            <a:ext cx="2133600" cy="369332"/>
          </a:xfrm>
          <a:prstGeom prst="rect">
            <a:avLst/>
          </a:prstGeom>
          <a:noFill/>
          <a:ln w="12700">
            <a:noFill/>
          </a:ln>
        </p:spPr>
        <p:txBody>
          <a:bodyPr wrap="square" rtlCol="0">
            <a:spAutoFit/>
          </a:bodyPr>
          <a:lstStyle/>
          <a:p>
            <a:pPr algn="ctr"/>
            <a:r>
              <a:rPr lang="en-US" dirty="0" smtClean="0">
                <a:solidFill>
                  <a:schemeClr val="accent3"/>
                </a:solidFill>
              </a:rPr>
              <a:t>Arm Reach</a:t>
            </a:r>
            <a:endParaRPr lang="en-US" dirty="0">
              <a:solidFill>
                <a:schemeClr val="accent3"/>
              </a:solidFill>
            </a:endParaRPr>
          </a:p>
        </p:txBody>
      </p:sp>
      <p:sp>
        <p:nvSpPr>
          <p:cNvPr id="23" name="TextBox 22"/>
          <p:cNvSpPr txBox="1"/>
          <p:nvPr/>
        </p:nvSpPr>
        <p:spPr>
          <a:xfrm>
            <a:off x="3352800" y="4888468"/>
            <a:ext cx="2133600" cy="369332"/>
          </a:xfrm>
          <a:prstGeom prst="rect">
            <a:avLst/>
          </a:prstGeom>
          <a:noFill/>
          <a:ln w="12700">
            <a:noFill/>
          </a:ln>
        </p:spPr>
        <p:txBody>
          <a:bodyPr wrap="square" rtlCol="0">
            <a:spAutoFit/>
          </a:bodyPr>
          <a:lstStyle/>
          <a:p>
            <a:pPr algn="ctr"/>
            <a:r>
              <a:rPr lang="en-US" dirty="0" smtClean="0">
                <a:solidFill>
                  <a:schemeClr val="accent3"/>
                </a:solidFill>
              </a:rPr>
              <a:t>Gender</a:t>
            </a:r>
            <a:endParaRPr lang="en-US" dirty="0">
              <a:solidFill>
                <a:schemeClr val="accent3"/>
              </a:solidFill>
            </a:endParaRPr>
          </a:p>
        </p:txBody>
      </p:sp>
      <p:sp>
        <p:nvSpPr>
          <p:cNvPr id="24" name="TextBox 23"/>
          <p:cNvSpPr txBox="1"/>
          <p:nvPr/>
        </p:nvSpPr>
        <p:spPr>
          <a:xfrm>
            <a:off x="76200" y="3059668"/>
            <a:ext cx="2133600" cy="369332"/>
          </a:xfrm>
          <a:prstGeom prst="rect">
            <a:avLst/>
          </a:prstGeom>
          <a:noFill/>
          <a:ln w="12700">
            <a:noFill/>
          </a:ln>
        </p:spPr>
        <p:txBody>
          <a:bodyPr wrap="square" rtlCol="0">
            <a:spAutoFit/>
          </a:bodyPr>
          <a:lstStyle/>
          <a:p>
            <a:pPr algn="ctr"/>
            <a:r>
              <a:rPr lang="en-US" dirty="0" smtClean="0">
                <a:solidFill>
                  <a:schemeClr val="accent3"/>
                </a:solidFill>
              </a:rPr>
              <a:t>Native Language</a:t>
            </a:r>
            <a:endParaRPr lang="en-US" dirty="0">
              <a:solidFill>
                <a:schemeClr val="accent3"/>
              </a:solidFill>
            </a:endParaRPr>
          </a:p>
        </p:txBody>
      </p:sp>
      <p:sp>
        <p:nvSpPr>
          <p:cNvPr id="25" name="TextBox 24"/>
          <p:cNvSpPr txBox="1"/>
          <p:nvPr/>
        </p:nvSpPr>
        <p:spPr>
          <a:xfrm>
            <a:off x="3276600" y="1383268"/>
            <a:ext cx="2362200" cy="369332"/>
          </a:xfrm>
          <a:prstGeom prst="rect">
            <a:avLst/>
          </a:prstGeom>
          <a:noFill/>
          <a:ln w="12700">
            <a:noFill/>
          </a:ln>
        </p:spPr>
        <p:txBody>
          <a:bodyPr wrap="square" rtlCol="0">
            <a:spAutoFit/>
          </a:bodyPr>
          <a:lstStyle/>
          <a:p>
            <a:pPr algn="ctr"/>
            <a:r>
              <a:rPr lang="en-US" dirty="0" smtClean="0">
                <a:solidFill>
                  <a:schemeClr val="accent3"/>
                </a:solidFill>
              </a:rPr>
              <a:t>Fast vs. Slow Twitch</a:t>
            </a:r>
            <a:endParaRPr lang="en-US" dirty="0">
              <a:solidFill>
                <a:schemeClr val="accent3"/>
              </a:solidFill>
            </a:endParaRPr>
          </a:p>
        </p:txBody>
      </p:sp>
      <p:sp>
        <p:nvSpPr>
          <p:cNvPr id="26" name="TextBox 25"/>
          <p:cNvSpPr txBox="1"/>
          <p:nvPr/>
        </p:nvSpPr>
        <p:spPr>
          <a:xfrm>
            <a:off x="6096000" y="914400"/>
            <a:ext cx="2133600" cy="369332"/>
          </a:xfrm>
          <a:prstGeom prst="rect">
            <a:avLst/>
          </a:prstGeom>
          <a:noFill/>
          <a:ln w="12700">
            <a:noFill/>
          </a:ln>
        </p:spPr>
        <p:txBody>
          <a:bodyPr wrap="square" rtlCol="0">
            <a:spAutoFit/>
          </a:bodyPr>
          <a:lstStyle/>
          <a:p>
            <a:pPr algn="ctr"/>
            <a:r>
              <a:rPr lang="en-US" dirty="0" smtClean="0">
                <a:solidFill>
                  <a:schemeClr val="accent3"/>
                </a:solidFill>
              </a:rPr>
              <a:t>Strength</a:t>
            </a:r>
            <a:endParaRPr lang="en-US" dirty="0">
              <a:solidFill>
                <a:schemeClr val="accent3"/>
              </a:solidFill>
            </a:endParaRPr>
          </a:p>
        </p:txBody>
      </p:sp>
      <p:sp>
        <p:nvSpPr>
          <p:cNvPr id="27" name="TextBox 26"/>
          <p:cNvSpPr txBox="1"/>
          <p:nvPr/>
        </p:nvSpPr>
        <p:spPr>
          <a:xfrm>
            <a:off x="7467600" y="5574268"/>
            <a:ext cx="2133600" cy="369332"/>
          </a:xfrm>
          <a:prstGeom prst="rect">
            <a:avLst/>
          </a:prstGeom>
          <a:noFill/>
          <a:ln w="12700">
            <a:noFill/>
          </a:ln>
        </p:spPr>
        <p:txBody>
          <a:bodyPr wrap="square" rtlCol="0">
            <a:spAutoFit/>
          </a:bodyPr>
          <a:lstStyle/>
          <a:p>
            <a:pPr algn="ctr"/>
            <a:r>
              <a:rPr lang="en-US" dirty="0" smtClean="0">
                <a:solidFill>
                  <a:schemeClr val="accent3"/>
                </a:solidFill>
              </a:rPr>
              <a:t>Endurance</a:t>
            </a:r>
            <a:endParaRPr lang="en-US" dirty="0">
              <a:solidFill>
                <a:schemeClr val="accent3"/>
              </a:solidFill>
            </a:endParaRPr>
          </a:p>
        </p:txBody>
      </p:sp>
      <p:sp>
        <p:nvSpPr>
          <p:cNvPr id="28" name="TextBox 27"/>
          <p:cNvSpPr txBox="1"/>
          <p:nvPr/>
        </p:nvSpPr>
        <p:spPr>
          <a:xfrm>
            <a:off x="228600" y="2133600"/>
            <a:ext cx="2133600" cy="646331"/>
          </a:xfrm>
          <a:prstGeom prst="rect">
            <a:avLst/>
          </a:prstGeom>
          <a:noFill/>
          <a:ln w="12700">
            <a:noFill/>
          </a:ln>
        </p:spPr>
        <p:txBody>
          <a:bodyPr wrap="square" rtlCol="0">
            <a:spAutoFit/>
          </a:bodyPr>
          <a:lstStyle/>
          <a:p>
            <a:pPr algn="ctr"/>
            <a:r>
              <a:rPr lang="en-US" dirty="0" smtClean="0">
                <a:solidFill>
                  <a:schemeClr val="accent3"/>
                </a:solidFill>
              </a:rPr>
              <a:t>Mechanical Aptitude</a:t>
            </a:r>
            <a:endParaRPr lang="en-US" dirty="0">
              <a:solidFill>
                <a:schemeClr val="accent3"/>
              </a:solidFill>
            </a:endParaRPr>
          </a:p>
        </p:txBody>
      </p:sp>
      <p:sp>
        <p:nvSpPr>
          <p:cNvPr id="29" name="TextBox 28"/>
          <p:cNvSpPr txBox="1"/>
          <p:nvPr/>
        </p:nvSpPr>
        <p:spPr>
          <a:xfrm>
            <a:off x="5181600" y="5029200"/>
            <a:ext cx="2133600" cy="646331"/>
          </a:xfrm>
          <a:prstGeom prst="rect">
            <a:avLst/>
          </a:prstGeom>
          <a:noFill/>
          <a:ln w="12700">
            <a:noFill/>
          </a:ln>
        </p:spPr>
        <p:txBody>
          <a:bodyPr wrap="square" rtlCol="0">
            <a:spAutoFit/>
          </a:bodyPr>
          <a:lstStyle/>
          <a:p>
            <a:pPr algn="ctr"/>
            <a:r>
              <a:rPr lang="en-US" dirty="0" smtClean="0">
                <a:solidFill>
                  <a:schemeClr val="accent3"/>
                </a:solidFill>
              </a:rPr>
              <a:t>Reaction Time (Scan Pattern)</a:t>
            </a:r>
            <a:endParaRPr lang="en-US" dirty="0">
              <a:solidFill>
                <a:schemeClr val="accent3"/>
              </a:solidFill>
            </a:endParaRPr>
          </a:p>
        </p:txBody>
      </p:sp>
      <p:sp>
        <p:nvSpPr>
          <p:cNvPr id="30" name="TextBox 29"/>
          <p:cNvSpPr txBox="1"/>
          <p:nvPr/>
        </p:nvSpPr>
        <p:spPr>
          <a:xfrm>
            <a:off x="4343400" y="3962400"/>
            <a:ext cx="2133600" cy="646331"/>
          </a:xfrm>
          <a:prstGeom prst="rect">
            <a:avLst/>
          </a:prstGeom>
          <a:noFill/>
          <a:ln w="12700">
            <a:noFill/>
          </a:ln>
        </p:spPr>
        <p:txBody>
          <a:bodyPr wrap="square" rtlCol="0">
            <a:spAutoFit/>
          </a:bodyPr>
          <a:lstStyle/>
          <a:p>
            <a:pPr algn="ctr"/>
            <a:r>
              <a:rPr lang="en-US" dirty="0" smtClean="0">
                <a:solidFill>
                  <a:schemeClr val="accent3"/>
                </a:solidFill>
              </a:rPr>
              <a:t>Cultural Differences</a:t>
            </a:r>
            <a:endParaRPr lang="en-US" dirty="0">
              <a:solidFill>
                <a:schemeClr val="accent3"/>
              </a:solidFill>
            </a:endParaRPr>
          </a:p>
        </p:txBody>
      </p:sp>
      <p:sp>
        <p:nvSpPr>
          <p:cNvPr id="31" name="TextBox 30"/>
          <p:cNvSpPr txBox="1"/>
          <p:nvPr/>
        </p:nvSpPr>
        <p:spPr>
          <a:xfrm>
            <a:off x="0" y="3697069"/>
            <a:ext cx="2133600" cy="646331"/>
          </a:xfrm>
          <a:prstGeom prst="rect">
            <a:avLst/>
          </a:prstGeom>
          <a:noFill/>
          <a:ln w="12700">
            <a:noFill/>
          </a:ln>
        </p:spPr>
        <p:txBody>
          <a:bodyPr wrap="square" rtlCol="0">
            <a:spAutoFit/>
          </a:bodyPr>
          <a:lstStyle/>
          <a:p>
            <a:pPr algn="ctr"/>
            <a:r>
              <a:rPr lang="en-US" dirty="0" smtClean="0">
                <a:solidFill>
                  <a:schemeClr val="accent3"/>
                </a:solidFill>
              </a:rPr>
              <a:t>Susceptibility </a:t>
            </a:r>
          </a:p>
          <a:p>
            <a:pPr algn="ctr"/>
            <a:r>
              <a:rPr lang="en-US" dirty="0" smtClean="0">
                <a:solidFill>
                  <a:schemeClr val="accent3"/>
                </a:solidFill>
              </a:rPr>
              <a:t>to SAS</a:t>
            </a:r>
            <a:endParaRPr lang="en-US" dirty="0">
              <a:solidFill>
                <a:schemeClr val="accent3"/>
              </a:solidFill>
            </a:endParaRPr>
          </a:p>
        </p:txBody>
      </p:sp>
      <p:sp>
        <p:nvSpPr>
          <p:cNvPr id="32" name="TextBox 31"/>
          <p:cNvSpPr txBox="1"/>
          <p:nvPr/>
        </p:nvSpPr>
        <p:spPr>
          <a:xfrm>
            <a:off x="2971800" y="5410200"/>
            <a:ext cx="2133600" cy="646331"/>
          </a:xfrm>
          <a:prstGeom prst="rect">
            <a:avLst/>
          </a:prstGeom>
          <a:noFill/>
          <a:ln w="12700">
            <a:noFill/>
          </a:ln>
        </p:spPr>
        <p:txBody>
          <a:bodyPr wrap="square" rtlCol="0">
            <a:spAutoFit/>
          </a:bodyPr>
          <a:lstStyle/>
          <a:p>
            <a:pPr algn="ctr"/>
            <a:r>
              <a:rPr lang="en-US" dirty="0" smtClean="0">
                <a:solidFill>
                  <a:schemeClr val="accent3"/>
                </a:solidFill>
              </a:rPr>
              <a:t>Operational Background</a:t>
            </a:r>
            <a:endParaRPr lang="en-US" dirty="0">
              <a:solidFill>
                <a:schemeClr val="accent3"/>
              </a:solidFill>
            </a:endParaRPr>
          </a:p>
        </p:txBody>
      </p:sp>
      <p:sp>
        <p:nvSpPr>
          <p:cNvPr id="33" name="TextBox 32"/>
          <p:cNvSpPr txBox="1"/>
          <p:nvPr/>
        </p:nvSpPr>
        <p:spPr>
          <a:xfrm>
            <a:off x="6858000" y="2706469"/>
            <a:ext cx="2133600" cy="646331"/>
          </a:xfrm>
          <a:prstGeom prst="rect">
            <a:avLst/>
          </a:prstGeom>
          <a:noFill/>
          <a:ln w="12700">
            <a:noFill/>
          </a:ln>
        </p:spPr>
        <p:txBody>
          <a:bodyPr wrap="square" rtlCol="0">
            <a:spAutoFit/>
          </a:bodyPr>
          <a:lstStyle/>
          <a:p>
            <a:pPr algn="ctr"/>
            <a:r>
              <a:rPr lang="en-US" dirty="0" smtClean="0">
                <a:solidFill>
                  <a:schemeClr val="accent3"/>
                </a:solidFill>
              </a:rPr>
              <a:t>Underlying Medical Conditions</a:t>
            </a:r>
            <a:endParaRPr lang="en-US" dirty="0">
              <a:solidFill>
                <a:schemeClr val="accent3"/>
              </a:solidFill>
            </a:endParaRPr>
          </a:p>
        </p:txBody>
      </p:sp>
      <p:sp>
        <p:nvSpPr>
          <p:cNvPr id="34" name="TextBox 33"/>
          <p:cNvSpPr txBox="1"/>
          <p:nvPr/>
        </p:nvSpPr>
        <p:spPr>
          <a:xfrm>
            <a:off x="762000" y="1600200"/>
            <a:ext cx="2133600" cy="369332"/>
          </a:xfrm>
          <a:prstGeom prst="rect">
            <a:avLst/>
          </a:prstGeom>
          <a:noFill/>
          <a:ln w="12700">
            <a:noFill/>
          </a:ln>
        </p:spPr>
        <p:txBody>
          <a:bodyPr wrap="square" rtlCol="0">
            <a:spAutoFit/>
          </a:bodyPr>
          <a:lstStyle/>
          <a:p>
            <a:pPr algn="ctr"/>
            <a:r>
              <a:rPr lang="en-US" dirty="0" smtClean="0">
                <a:solidFill>
                  <a:schemeClr val="accent3"/>
                </a:solidFill>
              </a:rPr>
              <a:t>Weight</a:t>
            </a:r>
            <a:endParaRPr lang="en-US" dirty="0">
              <a:solidFill>
                <a:schemeClr val="accent3"/>
              </a:solidFill>
            </a:endParaRPr>
          </a:p>
        </p:txBody>
      </p:sp>
      <p:sp>
        <p:nvSpPr>
          <p:cNvPr id="35" name="TextBox 34"/>
          <p:cNvSpPr txBox="1"/>
          <p:nvPr/>
        </p:nvSpPr>
        <p:spPr>
          <a:xfrm>
            <a:off x="1295400" y="4916269"/>
            <a:ext cx="2133600" cy="646331"/>
          </a:xfrm>
          <a:prstGeom prst="rect">
            <a:avLst/>
          </a:prstGeom>
          <a:noFill/>
          <a:ln w="12700">
            <a:noFill/>
          </a:ln>
        </p:spPr>
        <p:txBody>
          <a:bodyPr wrap="square" rtlCol="0">
            <a:spAutoFit/>
          </a:bodyPr>
          <a:lstStyle/>
          <a:p>
            <a:pPr algn="ctr"/>
            <a:r>
              <a:rPr lang="en-US" dirty="0" smtClean="0">
                <a:solidFill>
                  <a:schemeClr val="accent3"/>
                </a:solidFill>
              </a:rPr>
              <a:t>Situational Awareness</a:t>
            </a:r>
            <a:endParaRPr lang="en-US" dirty="0">
              <a:solidFill>
                <a:schemeClr val="accent3"/>
              </a:solidFill>
            </a:endParaRPr>
          </a:p>
        </p:txBody>
      </p:sp>
      <p:sp>
        <p:nvSpPr>
          <p:cNvPr id="36" name="TextBox 35"/>
          <p:cNvSpPr txBox="1"/>
          <p:nvPr/>
        </p:nvSpPr>
        <p:spPr>
          <a:xfrm>
            <a:off x="457200" y="5638800"/>
            <a:ext cx="2438400" cy="646331"/>
          </a:xfrm>
          <a:prstGeom prst="rect">
            <a:avLst/>
          </a:prstGeom>
          <a:noFill/>
          <a:ln w="12700">
            <a:noFill/>
          </a:ln>
        </p:spPr>
        <p:txBody>
          <a:bodyPr wrap="square" rtlCol="0">
            <a:spAutoFit/>
          </a:bodyPr>
          <a:lstStyle/>
          <a:p>
            <a:pPr algn="ctr"/>
            <a:r>
              <a:rPr lang="en-US" dirty="0" smtClean="0">
                <a:solidFill>
                  <a:schemeClr val="accent3"/>
                </a:solidFill>
              </a:rPr>
              <a:t>Depth of Knowledge</a:t>
            </a:r>
          </a:p>
          <a:p>
            <a:pPr algn="ctr"/>
            <a:r>
              <a:rPr lang="en-US" dirty="0" smtClean="0">
                <a:solidFill>
                  <a:schemeClr val="accent3"/>
                </a:solidFill>
              </a:rPr>
              <a:t>(Preparedness)</a:t>
            </a:r>
            <a:endParaRPr lang="en-US" dirty="0">
              <a:solidFill>
                <a:schemeClr val="accent3"/>
              </a:solidFill>
            </a:endParaRPr>
          </a:p>
        </p:txBody>
      </p:sp>
      <p:sp>
        <p:nvSpPr>
          <p:cNvPr id="37" name="TextBox 36"/>
          <p:cNvSpPr txBox="1"/>
          <p:nvPr/>
        </p:nvSpPr>
        <p:spPr>
          <a:xfrm>
            <a:off x="7010400" y="4724400"/>
            <a:ext cx="2133600" cy="369332"/>
          </a:xfrm>
          <a:prstGeom prst="rect">
            <a:avLst/>
          </a:prstGeom>
          <a:noFill/>
          <a:ln w="12700">
            <a:noFill/>
          </a:ln>
        </p:spPr>
        <p:txBody>
          <a:bodyPr wrap="square" rtlCol="0">
            <a:spAutoFit/>
          </a:bodyPr>
          <a:lstStyle/>
          <a:p>
            <a:pPr algn="ctr"/>
            <a:r>
              <a:rPr lang="en-US" dirty="0" smtClean="0">
                <a:solidFill>
                  <a:schemeClr val="accent3"/>
                </a:solidFill>
              </a:rPr>
              <a:t>Auditory Acuity</a:t>
            </a:r>
            <a:endParaRPr lang="en-US" dirty="0">
              <a:solidFill>
                <a:schemeClr val="accent3"/>
              </a:solidFill>
            </a:endParaRPr>
          </a:p>
        </p:txBody>
      </p:sp>
      <p:sp>
        <p:nvSpPr>
          <p:cNvPr id="38" name="TextBox 37"/>
          <p:cNvSpPr txBox="1"/>
          <p:nvPr/>
        </p:nvSpPr>
        <p:spPr>
          <a:xfrm>
            <a:off x="5791200" y="5867400"/>
            <a:ext cx="2133600" cy="646331"/>
          </a:xfrm>
          <a:prstGeom prst="rect">
            <a:avLst/>
          </a:prstGeom>
          <a:noFill/>
          <a:ln w="12700">
            <a:noFill/>
          </a:ln>
        </p:spPr>
        <p:txBody>
          <a:bodyPr wrap="square" rtlCol="0">
            <a:spAutoFit/>
          </a:bodyPr>
          <a:lstStyle/>
          <a:p>
            <a:pPr algn="ctr"/>
            <a:r>
              <a:rPr lang="en-US" dirty="0" smtClean="0">
                <a:solidFill>
                  <a:schemeClr val="accent3"/>
                </a:solidFill>
              </a:rPr>
              <a:t>Verbal Clarity &amp; Fluency</a:t>
            </a:r>
            <a:endParaRPr lang="en-US" dirty="0">
              <a:solidFill>
                <a:schemeClr val="accent3"/>
              </a:solidFill>
            </a:endParaRPr>
          </a:p>
        </p:txBody>
      </p:sp>
      <p:sp>
        <p:nvSpPr>
          <p:cNvPr id="39" name="TextBox 38"/>
          <p:cNvSpPr txBox="1"/>
          <p:nvPr/>
        </p:nvSpPr>
        <p:spPr>
          <a:xfrm>
            <a:off x="7162800" y="3962400"/>
            <a:ext cx="2133600" cy="369332"/>
          </a:xfrm>
          <a:prstGeom prst="rect">
            <a:avLst/>
          </a:prstGeom>
          <a:noFill/>
          <a:ln w="12700">
            <a:noFill/>
          </a:ln>
        </p:spPr>
        <p:txBody>
          <a:bodyPr wrap="square" rtlCol="0">
            <a:spAutoFit/>
          </a:bodyPr>
          <a:lstStyle/>
          <a:p>
            <a:pPr algn="ctr"/>
            <a:r>
              <a:rPr lang="en-US" dirty="0" smtClean="0">
                <a:solidFill>
                  <a:schemeClr val="accent3"/>
                </a:solidFill>
              </a:rPr>
              <a:t>G-Tolerance</a:t>
            </a:r>
            <a:endParaRPr lang="en-US" dirty="0">
              <a:solidFill>
                <a:schemeClr val="accent3"/>
              </a:solidFill>
            </a:endParaRPr>
          </a:p>
        </p:txBody>
      </p:sp>
      <p:sp>
        <p:nvSpPr>
          <p:cNvPr id="40" name="TextBox 39"/>
          <p:cNvSpPr txBox="1"/>
          <p:nvPr/>
        </p:nvSpPr>
        <p:spPr>
          <a:xfrm>
            <a:off x="2362200" y="4267200"/>
            <a:ext cx="2133600" cy="646331"/>
          </a:xfrm>
          <a:prstGeom prst="rect">
            <a:avLst/>
          </a:prstGeom>
          <a:noFill/>
          <a:ln w="12700">
            <a:noFill/>
          </a:ln>
        </p:spPr>
        <p:txBody>
          <a:bodyPr wrap="square" rtlCol="0">
            <a:spAutoFit/>
          </a:bodyPr>
          <a:lstStyle/>
          <a:p>
            <a:pPr algn="ctr"/>
            <a:r>
              <a:rPr lang="en-US" dirty="0" smtClean="0">
                <a:solidFill>
                  <a:schemeClr val="accent3"/>
                </a:solidFill>
              </a:rPr>
              <a:t>Pain (Discomfort) Tolerance</a:t>
            </a:r>
            <a:endParaRPr lang="en-US" dirty="0">
              <a:solidFill>
                <a:schemeClr val="accent3"/>
              </a:solidFill>
            </a:endParaRPr>
          </a:p>
        </p:txBody>
      </p:sp>
      <p:sp>
        <p:nvSpPr>
          <p:cNvPr id="41" name="TextBox 40"/>
          <p:cNvSpPr txBox="1"/>
          <p:nvPr/>
        </p:nvSpPr>
        <p:spPr>
          <a:xfrm>
            <a:off x="0" y="63246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1000"/>
                                        <p:tgtEl>
                                          <p:spTgt spid="34"/>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1000"/>
                                        <p:tgtEl>
                                          <p:spTgt spid="25"/>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1000"/>
                                        <p:tgtEl>
                                          <p:spTgt spid="33"/>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000"/>
                                        <p:tgtEl>
                                          <p:spTgt spid="29"/>
                                        </p:tgtEl>
                                      </p:cBhvr>
                                    </p:animEffec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1000"/>
                                        <p:tgtEl>
                                          <p:spTgt spid="35"/>
                                        </p:tgtEl>
                                      </p:cBhvr>
                                    </p:animEffect>
                                  </p:childTnLst>
                                </p:cTn>
                              </p:par>
                            </p:childTnLst>
                          </p:cTn>
                        </p:par>
                        <p:par>
                          <p:cTn id="32" fill="hold">
                            <p:stCondLst>
                              <p:cond delay="70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childTnLst>
                                </p:cTn>
                              </p:par>
                            </p:childTnLst>
                          </p:cTn>
                        </p:par>
                        <p:par>
                          <p:cTn id="36" fill="hold">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childTnLst>
                                </p:cTn>
                              </p:par>
                            </p:childTnLst>
                          </p:cTn>
                        </p:par>
                        <p:par>
                          <p:cTn id="40" fill="hold">
                            <p:stCondLst>
                              <p:cond delay="9000"/>
                            </p:stCondLst>
                            <p:childTnLst>
                              <p:par>
                                <p:cTn id="41" presetID="10"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childTnLst>
                                </p:cTn>
                              </p:par>
                            </p:childTnLst>
                          </p:cTn>
                        </p:par>
                        <p:par>
                          <p:cTn id="44" fill="hold">
                            <p:stCondLst>
                              <p:cond delay="10000"/>
                            </p:stCondLst>
                            <p:childTnLst>
                              <p:par>
                                <p:cTn id="45" presetID="10"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000"/>
                                        <p:tgtEl>
                                          <p:spTgt spid="22"/>
                                        </p:tgtEl>
                                      </p:cBhvr>
                                    </p:animEffect>
                                  </p:childTnLst>
                                </p:cTn>
                              </p:par>
                            </p:childTnLst>
                          </p:cTn>
                        </p:par>
                        <p:par>
                          <p:cTn id="48" fill="hold">
                            <p:stCondLst>
                              <p:cond delay="1100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1000"/>
                                        <p:tgtEl>
                                          <p:spTgt spid="24"/>
                                        </p:tgtEl>
                                      </p:cBhvr>
                                    </p:animEffect>
                                  </p:childTnLst>
                                </p:cTn>
                              </p:par>
                            </p:childTnLst>
                          </p:cTn>
                        </p:par>
                        <p:par>
                          <p:cTn id="52" fill="hold">
                            <p:stCondLst>
                              <p:cond delay="12000"/>
                            </p:stCondLst>
                            <p:childTnLst>
                              <p:par>
                                <p:cTn id="53" presetID="10" presetClass="entr" presetSubtype="0"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childTnLst>
                                </p:cTn>
                              </p:par>
                            </p:childTnLst>
                          </p:cTn>
                        </p:par>
                        <p:par>
                          <p:cTn id="56" fill="hold">
                            <p:stCondLst>
                              <p:cond delay="13000"/>
                            </p:stCondLst>
                            <p:childTnLst>
                              <p:par>
                                <p:cTn id="57" presetID="10" presetClass="entr" presetSubtype="0"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1000"/>
                                        <p:tgtEl>
                                          <p:spTgt spid="38"/>
                                        </p:tgtEl>
                                      </p:cBhvr>
                                    </p:animEffect>
                                  </p:childTnLst>
                                </p:cTn>
                              </p:par>
                            </p:childTnLst>
                          </p:cTn>
                        </p:par>
                        <p:par>
                          <p:cTn id="60" fill="hold">
                            <p:stCondLst>
                              <p:cond delay="14000"/>
                            </p:stCondLst>
                            <p:childTnLst>
                              <p:par>
                                <p:cTn id="61" presetID="10" presetClass="entr" presetSubtype="0"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childTnLst>
                                </p:cTn>
                              </p:par>
                            </p:childTnLst>
                          </p:cTn>
                        </p:par>
                        <p:par>
                          <p:cTn id="64" fill="hold">
                            <p:stCondLst>
                              <p:cond delay="1500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1000"/>
                                        <p:tgtEl>
                                          <p:spTgt spid="39"/>
                                        </p:tgtEl>
                                      </p:cBhvr>
                                    </p:animEffect>
                                  </p:childTnLst>
                                </p:cTn>
                              </p:par>
                            </p:childTnLst>
                          </p:cTn>
                        </p:par>
                        <p:par>
                          <p:cTn id="68" fill="hold">
                            <p:stCondLst>
                              <p:cond delay="160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1000"/>
                                        <p:tgtEl>
                                          <p:spTgt spid="40"/>
                                        </p:tgtEl>
                                      </p:cBhvr>
                                    </p:animEffect>
                                  </p:childTnLst>
                                </p:cTn>
                              </p:par>
                            </p:childTnLst>
                          </p:cTn>
                        </p:par>
                        <p:par>
                          <p:cTn id="72" fill="hold">
                            <p:stCondLst>
                              <p:cond delay="17000"/>
                            </p:stCondLst>
                            <p:childTnLst>
                              <p:par>
                                <p:cTn id="73" presetID="10" presetClass="entr" presetSubtype="0"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childTnLst>
                                </p:cTn>
                              </p:par>
                            </p:childTnLst>
                          </p:cTn>
                        </p:par>
                        <p:par>
                          <p:cTn id="76" fill="hold">
                            <p:stCondLst>
                              <p:cond delay="18000"/>
                            </p:stCondLst>
                            <p:childTnLst>
                              <p:par>
                                <p:cTn id="77" presetID="10"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childTnLst>
                                </p:cTn>
                              </p:par>
                            </p:childTnLst>
                          </p:cTn>
                        </p:par>
                        <p:par>
                          <p:cTn id="80" fill="hold">
                            <p:stCondLst>
                              <p:cond delay="19000"/>
                            </p:stCondLst>
                            <p:childTnLst>
                              <p:par>
                                <p:cTn id="81" presetID="10" presetClass="entr" presetSubtype="0" fill="hold" grpId="0"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1000"/>
                                        <p:tgtEl>
                                          <p:spTgt spid="31"/>
                                        </p:tgtEl>
                                      </p:cBhvr>
                                    </p:animEffect>
                                  </p:childTnLst>
                                </p:cTn>
                              </p:par>
                            </p:childTnLst>
                          </p:cTn>
                        </p:par>
                        <p:par>
                          <p:cTn id="84" fill="hold">
                            <p:stCondLst>
                              <p:cond delay="20000"/>
                            </p:stCondLst>
                            <p:childTnLst>
                              <p:par>
                                <p:cTn id="85" presetID="10" presetClass="entr" presetSubtype="0" fill="hold" grpId="1"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childTnLst>
                                </p:cTn>
                              </p:par>
                            </p:childTnLst>
                          </p:cTn>
                        </p:par>
                        <p:par>
                          <p:cTn id="88" fill="hold">
                            <p:stCondLst>
                              <p:cond delay="21000"/>
                            </p:stCondLst>
                            <p:childTnLst>
                              <p:par>
                                <p:cTn id="89" presetID="10" presetClass="entr" presetSubtype="0" fill="hold" grpId="0" nodeType="after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fade">
                                      <p:cBhvr>
                                        <p:cTn id="91" dur="1000"/>
                                        <p:tgtEl>
                                          <p:spTgt spid="36"/>
                                        </p:tgtEl>
                                      </p:cBhvr>
                                    </p:animEffect>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1" nodeType="clickEffect">
                                  <p:stCondLst>
                                    <p:cond delay="0"/>
                                  </p:stCondLst>
                                  <p:childTnLst>
                                    <p:set>
                                      <p:cBhvr>
                                        <p:cTn id="95" dur="1" fill="hold">
                                          <p:stCondLst>
                                            <p:cond delay="0"/>
                                          </p:stCondLst>
                                        </p:cTn>
                                        <p:tgtEl>
                                          <p:spTgt spid="2051">
                                            <p:txEl>
                                              <p:pRg st="0" end="0"/>
                                            </p:txEl>
                                          </p:spTgt>
                                        </p:tgtEl>
                                        <p:attrNameLst>
                                          <p:attrName>style.visibility</p:attrName>
                                        </p:attrNameLst>
                                      </p:cBhvr>
                                      <p:to>
                                        <p:strVal val="visible"/>
                                      </p:to>
                                    </p:set>
                                    <p:anim calcmode="lin" valueType="num">
                                      <p:cBhvr additive="base">
                                        <p:cTn id="96" dur="2000" fill="hold"/>
                                        <p:tgtEl>
                                          <p:spTgt spid="2051">
                                            <p:txEl>
                                              <p:pRg st="0" end="0"/>
                                            </p:txEl>
                                          </p:spTgt>
                                        </p:tgtEl>
                                        <p:attrNameLst>
                                          <p:attrName>ppt_x</p:attrName>
                                        </p:attrNameLst>
                                      </p:cBhvr>
                                      <p:tavLst>
                                        <p:tav tm="0">
                                          <p:val>
                                            <p:strVal val="#ppt_x"/>
                                          </p:val>
                                        </p:tav>
                                        <p:tav tm="100000">
                                          <p:val>
                                            <p:strVal val="#ppt_x"/>
                                          </p:val>
                                        </p:tav>
                                      </p:tavLst>
                                    </p:anim>
                                    <p:anim calcmode="lin" valueType="num">
                                      <p:cBhvr additive="base">
                                        <p:cTn id="97" dur="2000" fill="hold"/>
                                        <p:tgtEl>
                                          <p:spTgt spid="205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1" build="p"/>
      <p:bldP spid="19" grpId="0"/>
      <p:bldP spid="20" grpId="0"/>
      <p:bldP spid="21" grpId="0"/>
      <p:bldP spid="22" grpId="0"/>
      <p:bldP spid="23" grpId="0"/>
      <p:bldP spid="24" grpId="0"/>
      <p:bldP spid="25" grpId="0"/>
      <p:bldP spid="26" grpId="0"/>
      <p:bldP spid="27" grpId="0"/>
      <p:bldP spid="28" grpId="0"/>
      <p:bldP spid="29" grpId="0"/>
      <p:bldP spid="30" grpId="0"/>
      <p:bldP spid="31" grpId="0"/>
      <p:bldP spid="32" grpId="1"/>
      <p:bldP spid="33" grpId="0"/>
      <p:bldP spid="34" grpId="0"/>
      <p:bldP spid="35" grpId="0"/>
      <p:bldP spid="36" grpId="0"/>
      <p:bldP spid="37" grpId="0"/>
      <p:bldP spid="38" grpId="0"/>
      <p:bldP spid="39" grpId="0"/>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Lessons Learned on the Job</a:t>
            </a:r>
          </a:p>
        </p:txBody>
      </p:sp>
      <p:sp>
        <p:nvSpPr>
          <p:cNvPr id="7" name="Content Placeholder 6"/>
          <p:cNvSpPr>
            <a:spLocks noGrp="1"/>
          </p:cNvSpPr>
          <p:nvPr>
            <p:ph sz="half" idx="2"/>
          </p:nvPr>
        </p:nvSpPr>
        <p:spPr>
          <a:xfrm>
            <a:off x="4419600" y="1371600"/>
            <a:ext cx="4038600" cy="2209800"/>
          </a:xfrm>
        </p:spPr>
        <p:txBody>
          <a:bodyPr/>
          <a:lstStyle/>
          <a:p>
            <a:r>
              <a:rPr lang="en-US" sz="2400" dirty="0" smtClean="0">
                <a:solidFill>
                  <a:schemeClr val="bg1"/>
                </a:solidFill>
              </a:rPr>
              <a:t>“EVA Cadre” selected to do the majority of development testing</a:t>
            </a:r>
          </a:p>
          <a:p>
            <a:r>
              <a:rPr lang="en-US" sz="2400" dirty="0" smtClean="0">
                <a:solidFill>
                  <a:schemeClr val="bg1"/>
                </a:solidFill>
              </a:rPr>
              <a:t>Led to acceptance of some hardware and tasks that could not be accomplished by a broad cross section of the Astronaut Corps</a:t>
            </a:r>
          </a:p>
          <a:p>
            <a:r>
              <a:rPr lang="en-US" sz="2400" dirty="0" smtClean="0">
                <a:solidFill>
                  <a:schemeClr val="bg1"/>
                </a:solidFill>
              </a:rPr>
              <a:t>Once recognized as an issue, crew consensus testing became actively more inclusive </a:t>
            </a:r>
            <a:endParaRPr lang="en-US" sz="2400" dirty="0">
              <a:solidFill>
                <a:schemeClr val="bg1"/>
              </a:solidFill>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5" name="Picture 4" descr="NBL.jpg"/>
          <p:cNvPicPr>
            <a:picLocks noChangeAspect="1"/>
          </p:cNvPicPr>
          <p:nvPr/>
        </p:nvPicPr>
        <p:blipFill>
          <a:blip r:embed="rId2" cstate="print"/>
          <a:stretch>
            <a:fillRect/>
          </a:stretch>
        </p:blipFill>
        <p:spPr>
          <a:xfrm>
            <a:off x="0" y="2133600"/>
            <a:ext cx="4347748" cy="28956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0"/>
            <a:ext cx="9144000" cy="990599"/>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Fluid “Quick Disconnects”</a:t>
            </a: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6" name="Picture 5" descr="Ammonia lines.jpg"/>
          <p:cNvPicPr>
            <a:picLocks noChangeAspect="1"/>
          </p:cNvPicPr>
          <p:nvPr/>
        </p:nvPicPr>
        <p:blipFill>
          <a:blip r:embed="rId2" cstate="print"/>
          <a:stretch>
            <a:fillRect/>
          </a:stretch>
        </p:blipFill>
        <p:spPr>
          <a:xfrm>
            <a:off x="1143000" y="1047750"/>
            <a:ext cx="6858000" cy="51435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Wall of EVA: Summit Success</a:t>
            </a:r>
          </a:p>
        </p:txBody>
      </p:sp>
      <p:sp>
        <p:nvSpPr>
          <p:cNvPr id="7" name="Content Placeholder 6"/>
          <p:cNvSpPr>
            <a:spLocks noGrp="1"/>
          </p:cNvSpPr>
          <p:nvPr>
            <p:ph sz="half" idx="2"/>
          </p:nvPr>
        </p:nvSpPr>
        <p:spPr>
          <a:xfrm>
            <a:off x="228600" y="1371600"/>
            <a:ext cx="4038600" cy="4525963"/>
          </a:xfrm>
        </p:spPr>
        <p:txBody>
          <a:bodyPr/>
          <a:lstStyle/>
          <a:p>
            <a:r>
              <a:rPr lang="en-US" sz="2400" dirty="0" smtClean="0">
                <a:solidFill>
                  <a:schemeClr val="bg1"/>
                </a:solidFill>
              </a:rPr>
              <a:t>ISS “Wall of EVA”: not enough qualified crew for the volume of work ahead</a:t>
            </a:r>
          </a:p>
          <a:p>
            <a:r>
              <a:rPr lang="en-US" sz="2400" dirty="0" smtClean="0">
                <a:solidFill>
                  <a:schemeClr val="bg1"/>
                </a:solidFill>
              </a:rPr>
              <a:t>Developed the “EVA Skills Training Program”</a:t>
            </a:r>
          </a:p>
          <a:p>
            <a:pPr lvl="1"/>
            <a:r>
              <a:rPr lang="en-US" sz="2000" dirty="0" smtClean="0">
                <a:solidFill>
                  <a:schemeClr val="bg1"/>
                </a:solidFill>
              </a:rPr>
              <a:t>Defined “Gold Standards” of EVA performance</a:t>
            </a:r>
          </a:p>
          <a:p>
            <a:pPr lvl="1"/>
            <a:r>
              <a:rPr lang="en-US" sz="2000" dirty="0" smtClean="0">
                <a:solidFill>
                  <a:schemeClr val="bg1"/>
                </a:solidFill>
              </a:rPr>
              <a:t>Gave trainees additional time to work towards these goals</a:t>
            </a:r>
          </a:p>
          <a:p>
            <a:pPr lvl="1"/>
            <a:r>
              <a:rPr lang="en-US" sz="2000" dirty="0" smtClean="0">
                <a:solidFill>
                  <a:schemeClr val="bg1"/>
                </a:solidFill>
              </a:rPr>
              <a:t>Ultimately a huge success: ISS assembly complete, many maintenance successes by ISS crews</a:t>
            </a:r>
            <a:endParaRPr lang="en-US" sz="2000" dirty="0">
              <a:solidFill>
                <a:schemeClr val="bg1"/>
              </a:solidFill>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4371879" y="1676400"/>
            <a:ext cx="4772121" cy="2362200"/>
          </a:xfrm>
          <a:prstGeom prst="rect">
            <a:avLst/>
          </a:prstGeom>
          <a:noFill/>
          <a:ln w="9525">
            <a:noFill/>
            <a:miter lim="800000"/>
            <a:headEnd/>
            <a:tailEnd/>
          </a:ln>
          <a:effectLst/>
        </p:spPr>
      </p:pic>
      <p:pic>
        <p:nvPicPr>
          <p:cNvPr id="8" name="Picture 7" descr="ISS Assembly Complete.jpg"/>
          <p:cNvPicPr>
            <a:picLocks noChangeAspect="1"/>
          </p:cNvPicPr>
          <p:nvPr/>
        </p:nvPicPr>
        <p:blipFill>
          <a:blip r:embed="rId3" cstate="print"/>
          <a:stretch>
            <a:fillRect/>
          </a:stretch>
        </p:blipFill>
        <p:spPr>
          <a:xfrm>
            <a:off x="5635456" y="4267200"/>
            <a:ext cx="3508544" cy="25908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Human-Centered Design</a:t>
            </a:r>
          </a:p>
        </p:txBody>
      </p:sp>
      <p:sp>
        <p:nvSpPr>
          <p:cNvPr id="7" name="Content Placeholder 6"/>
          <p:cNvSpPr>
            <a:spLocks noGrp="1"/>
          </p:cNvSpPr>
          <p:nvPr>
            <p:ph sz="half" idx="2"/>
          </p:nvPr>
        </p:nvSpPr>
        <p:spPr>
          <a:xfrm>
            <a:off x="5105400" y="1524000"/>
            <a:ext cx="4038600" cy="2209800"/>
          </a:xfrm>
        </p:spPr>
        <p:txBody>
          <a:bodyPr/>
          <a:lstStyle/>
          <a:p>
            <a:r>
              <a:rPr lang="en-US" sz="2400" dirty="0" smtClean="0">
                <a:solidFill>
                  <a:schemeClr val="bg1"/>
                </a:solidFill>
              </a:rPr>
              <a:t>Crew Evaluators Should Include: </a:t>
            </a:r>
          </a:p>
          <a:p>
            <a:pPr lvl="1"/>
            <a:r>
              <a:rPr lang="en-US" sz="2000" dirty="0" smtClean="0">
                <a:solidFill>
                  <a:schemeClr val="bg1"/>
                </a:solidFill>
              </a:rPr>
              <a:t>Broad Range of Anthropometrics</a:t>
            </a:r>
          </a:p>
          <a:p>
            <a:pPr lvl="1"/>
            <a:r>
              <a:rPr lang="en-US" sz="2000" dirty="0" smtClean="0">
                <a:solidFill>
                  <a:schemeClr val="bg1"/>
                </a:solidFill>
              </a:rPr>
              <a:t>Matching Skill &amp; Experience Levels of Anticipated Crews </a:t>
            </a:r>
          </a:p>
          <a:p>
            <a:r>
              <a:rPr lang="en-US" sz="2400" dirty="0" smtClean="0">
                <a:solidFill>
                  <a:schemeClr val="bg1"/>
                </a:solidFill>
              </a:rPr>
              <a:t>Early Crew Input:</a:t>
            </a:r>
          </a:p>
          <a:p>
            <a:pPr lvl="1"/>
            <a:r>
              <a:rPr lang="en-US" sz="2000" dirty="0" smtClean="0">
                <a:solidFill>
                  <a:schemeClr val="bg1"/>
                </a:solidFill>
              </a:rPr>
              <a:t>Saves Time Pre-Flight</a:t>
            </a:r>
          </a:p>
          <a:p>
            <a:pPr lvl="1"/>
            <a:r>
              <a:rPr lang="en-US" sz="2000" dirty="0" smtClean="0">
                <a:solidFill>
                  <a:schemeClr val="bg1"/>
                </a:solidFill>
              </a:rPr>
              <a:t>Saves $$$</a:t>
            </a:r>
          </a:p>
          <a:p>
            <a:pPr lvl="1"/>
            <a:r>
              <a:rPr lang="en-US" sz="2000" dirty="0" smtClean="0">
                <a:solidFill>
                  <a:schemeClr val="bg1"/>
                </a:solidFill>
              </a:rPr>
              <a:t>Increases On-Orbit Efficiency</a:t>
            </a:r>
          </a:p>
          <a:p>
            <a:pPr lvl="1"/>
            <a:r>
              <a:rPr lang="en-US" sz="2000" dirty="0" smtClean="0">
                <a:solidFill>
                  <a:schemeClr val="bg1"/>
                </a:solidFill>
              </a:rPr>
              <a:t>Enhances Maintenance Capability On-Orbit</a:t>
            </a:r>
          </a:p>
          <a:p>
            <a:endParaRPr lang="en-US" sz="2400" dirty="0" smtClean="0">
              <a:solidFill>
                <a:schemeClr val="bg1"/>
              </a:solidFill>
            </a:endParaRPr>
          </a:p>
          <a:p>
            <a:endParaRPr lang="en-US" sz="2400" dirty="0">
              <a:solidFill>
                <a:schemeClr val="bg1"/>
              </a:solidFill>
            </a:endParaRPr>
          </a:p>
        </p:txBody>
      </p:sp>
      <p:sp>
        <p:nvSpPr>
          <p:cNvPr id="4" name="TextBox 3"/>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graphicFrame>
        <p:nvGraphicFramePr>
          <p:cNvPr id="6" name="Diagram 5"/>
          <p:cNvGraphicFramePr/>
          <p:nvPr/>
        </p:nvGraphicFramePr>
        <p:xfrm>
          <a:off x="152400" y="2438400"/>
          <a:ext cx="518160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Space Medicine 101</a:t>
            </a:r>
          </a:p>
        </p:txBody>
      </p:sp>
      <p:pic>
        <p:nvPicPr>
          <p:cNvPr id="6" name="Content Placeholder 5" descr="STS-66 Shuttle medical kit.jpg"/>
          <p:cNvPicPr>
            <a:picLocks noGrp="1" noChangeAspect="1"/>
          </p:cNvPicPr>
          <p:nvPr>
            <p:ph sz="half" idx="1"/>
          </p:nvPr>
        </p:nvPicPr>
        <p:blipFill>
          <a:blip r:embed="rId2" cstate="print"/>
          <a:stretch>
            <a:fillRect/>
          </a:stretch>
        </p:blipFill>
        <p:spPr>
          <a:xfrm>
            <a:off x="304800" y="1143000"/>
            <a:ext cx="3581400" cy="2315319"/>
          </a:xfrm>
        </p:spPr>
      </p:pic>
      <p:sp>
        <p:nvSpPr>
          <p:cNvPr id="5" name="Content Placeholder 4"/>
          <p:cNvSpPr>
            <a:spLocks noGrp="1"/>
          </p:cNvSpPr>
          <p:nvPr>
            <p:ph sz="half" idx="2"/>
          </p:nvPr>
        </p:nvSpPr>
        <p:spPr>
          <a:xfrm>
            <a:off x="4495800" y="1341437"/>
            <a:ext cx="4495800" cy="4525963"/>
          </a:xfrm>
        </p:spPr>
        <p:txBody>
          <a:bodyPr/>
          <a:lstStyle/>
          <a:p>
            <a:r>
              <a:rPr lang="en-US" sz="2400" dirty="0" smtClean="0">
                <a:solidFill>
                  <a:schemeClr val="bg1"/>
                </a:solidFill>
              </a:rPr>
              <a:t>Wide Variability in Adaptation to 0-G</a:t>
            </a:r>
          </a:p>
          <a:p>
            <a:pPr lvl="1"/>
            <a:r>
              <a:rPr lang="en-US" sz="2000" dirty="0" smtClean="0">
                <a:solidFill>
                  <a:schemeClr val="bg1"/>
                </a:solidFill>
              </a:rPr>
              <a:t>Motion Sickness</a:t>
            </a:r>
          </a:p>
          <a:p>
            <a:pPr lvl="1"/>
            <a:r>
              <a:rPr lang="en-US" sz="2000" dirty="0" smtClean="0">
                <a:solidFill>
                  <a:schemeClr val="bg1"/>
                </a:solidFill>
              </a:rPr>
              <a:t>Fluid Shifts</a:t>
            </a:r>
          </a:p>
          <a:p>
            <a:pPr lvl="1"/>
            <a:r>
              <a:rPr lang="en-US" sz="2000" dirty="0" smtClean="0">
                <a:solidFill>
                  <a:schemeClr val="bg1"/>
                </a:solidFill>
              </a:rPr>
              <a:t>Back Pain</a:t>
            </a:r>
          </a:p>
          <a:p>
            <a:r>
              <a:rPr lang="en-US" sz="2400" dirty="0" smtClean="0">
                <a:solidFill>
                  <a:schemeClr val="bg1"/>
                </a:solidFill>
              </a:rPr>
              <a:t>Med Kit Contents &amp; Exercise: Based on Probabilistic Risk Assessments</a:t>
            </a:r>
          </a:p>
          <a:p>
            <a:r>
              <a:rPr lang="en-US" sz="2400" dirty="0" smtClean="0">
                <a:solidFill>
                  <a:schemeClr val="bg1"/>
                </a:solidFill>
              </a:rPr>
              <a:t>Return to 1-G Physically More Challenging</a:t>
            </a:r>
          </a:p>
          <a:p>
            <a:pPr lvl="1"/>
            <a:r>
              <a:rPr lang="en-US" sz="2000" dirty="0" err="1" smtClean="0">
                <a:solidFill>
                  <a:schemeClr val="bg1"/>
                </a:solidFill>
              </a:rPr>
              <a:t>Neurovestibular</a:t>
            </a:r>
            <a:endParaRPr lang="en-US" sz="2000" dirty="0" smtClean="0">
              <a:solidFill>
                <a:schemeClr val="bg1"/>
              </a:solidFill>
            </a:endParaRPr>
          </a:p>
          <a:p>
            <a:pPr lvl="1"/>
            <a:r>
              <a:rPr lang="en-US" sz="2000" dirty="0" smtClean="0">
                <a:solidFill>
                  <a:schemeClr val="bg1"/>
                </a:solidFill>
              </a:rPr>
              <a:t>Musculoskeletal</a:t>
            </a:r>
          </a:p>
          <a:p>
            <a:pPr lvl="1"/>
            <a:r>
              <a:rPr lang="en-US" sz="2000" dirty="0" smtClean="0">
                <a:solidFill>
                  <a:schemeClr val="bg1"/>
                </a:solidFill>
              </a:rPr>
              <a:t>Cardiovascular</a:t>
            </a: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8" name="Picture 7" descr="ISS Medical kit.bmp"/>
          <p:cNvPicPr>
            <a:picLocks noChangeAspect="1"/>
          </p:cNvPicPr>
          <p:nvPr/>
        </p:nvPicPr>
        <p:blipFill>
          <a:blip r:embed="rId3" cstate="print"/>
          <a:stretch>
            <a:fillRect/>
          </a:stretch>
        </p:blipFill>
        <p:spPr>
          <a:xfrm>
            <a:off x="304800" y="3562350"/>
            <a:ext cx="3581400" cy="268605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Space Adaptation Syndrome</a:t>
            </a:r>
          </a:p>
        </p:txBody>
      </p:sp>
      <p:sp>
        <p:nvSpPr>
          <p:cNvPr id="4" name="Content Placeholder 3"/>
          <p:cNvSpPr>
            <a:spLocks noGrp="1"/>
          </p:cNvSpPr>
          <p:nvPr>
            <p:ph sz="half" idx="1"/>
          </p:nvPr>
        </p:nvSpPr>
        <p:spPr>
          <a:xfrm>
            <a:off x="457200" y="1143000"/>
            <a:ext cx="4495800" cy="4525963"/>
          </a:xfrm>
        </p:spPr>
        <p:txBody>
          <a:bodyPr/>
          <a:lstStyle/>
          <a:p>
            <a:r>
              <a:rPr lang="en-US" dirty="0" smtClean="0">
                <a:solidFill>
                  <a:schemeClr val="bg1"/>
                </a:solidFill>
              </a:rPr>
              <a:t>SAS, a.k.a. Space Motion Sickness</a:t>
            </a:r>
          </a:p>
          <a:p>
            <a:r>
              <a:rPr lang="en-US" dirty="0" smtClean="0">
                <a:solidFill>
                  <a:schemeClr val="bg1"/>
                </a:solidFill>
              </a:rPr>
              <a:t>Generally Limited to First 1-2 Days On-Orbit</a:t>
            </a:r>
          </a:p>
          <a:p>
            <a:r>
              <a:rPr lang="en-US" dirty="0" err="1" smtClean="0">
                <a:solidFill>
                  <a:schemeClr val="bg1"/>
                </a:solidFill>
              </a:rPr>
              <a:t>Otoliths</a:t>
            </a:r>
            <a:r>
              <a:rPr lang="en-US" dirty="0" smtClean="0">
                <a:solidFill>
                  <a:schemeClr val="bg1"/>
                </a:solidFill>
              </a:rPr>
              <a:t> “</a:t>
            </a:r>
            <a:r>
              <a:rPr lang="en-US" dirty="0" err="1" smtClean="0">
                <a:solidFill>
                  <a:schemeClr val="bg1"/>
                </a:solidFill>
              </a:rPr>
              <a:t>Unweighted</a:t>
            </a:r>
            <a:r>
              <a:rPr lang="en-US" dirty="0" smtClean="0">
                <a:solidFill>
                  <a:schemeClr val="bg1"/>
                </a:solidFill>
              </a:rPr>
              <a:t>”</a:t>
            </a:r>
          </a:p>
          <a:p>
            <a:r>
              <a:rPr lang="en-US" dirty="0" smtClean="0">
                <a:solidFill>
                  <a:schemeClr val="bg1"/>
                </a:solidFill>
              </a:rPr>
              <a:t>Preemptive Meds Helpful (</a:t>
            </a:r>
            <a:r>
              <a:rPr lang="en-US" dirty="0" err="1" smtClean="0">
                <a:solidFill>
                  <a:schemeClr val="bg1"/>
                </a:solidFill>
              </a:rPr>
              <a:t>Phen-Dex</a:t>
            </a:r>
            <a:r>
              <a:rPr lang="en-US" dirty="0" smtClean="0">
                <a:solidFill>
                  <a:schemeClr val="bg1"/>
                </a:solidFill>
              </a:rPr>
              <a:t>)</a:t>
            </a:r>
          </a:p>
          <a:p>
            <a:r>
              <a:rPr lang="en-US" dirty="0" smtClean="0">
                <a:solidFill>
                  <a:schemeClr val="bg1"/>
                </a:solidFill>
              </a:rPr>
              <a:t>Avoid Rapid Head Motions on Arrival</a:t>
            </a:r>
          </a:p>
          <a:p>
            <a:r>
              <a:rPr lang="en-US" dirty="0" smtClean="0">
                <a:solidFill>
                  <a:schemeClr val="bg1"/>
                </a:solidFill>
              </a:rPr>
              <a:t>Treat with Intramuscular </a:t>
            </a:r>
            <a:r>
              <a:rPr lang="en-US" dirty="0" err="1" smtClean="0">
                <a:solidFill>
                  <a:schemeClr val="bg1"/>
                </a:solidFill>
              </a:rPr>
              <a:t>Phenergan</a:t>
            </a:r>
            <a:r>
              <a:rPr lang="en-US" dirty="0" smtClean="0">
                <a:solidFill>
                  <a:schemeClr val="bg1"/>
                </a:solidFill>
              </a:rPr>
              <a:t> at Bedtime</a:t>
            </a:r>
            <a:endParaRPr lang="en-US" dirty="0">
              <a:solidFill>
                <a:schemeClr val="bg1"/>
              </a:solidFill>
            </a:endParaRP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6" name="Picture 5" descr="Shuttle emesis bag.jpg"/>
          <p:cNvPicPr>
            <a:picLocks noChangeAspect="1"/>
          </p:cNvPicPr>
          <p:nvPr/>
        </p:nvPicPr>
        <p:blipFill>
          <a:blip r:embed="rId2" cstate="print"/>
          <a:stretch>
            <a:fillRect/>
          </a:stretch>
        </p:blipFill>
        <p:spPr>
          <a:xfrm>
            <a:off x="5313218" y="1676400"/>
            <a:ext cx="3678382" cy="2247900"/>
          </a:xfrm>
          <a:prstGeom prst="rect">
            <a:avLst/>
          </a:prstGeom>
        </p:spPr>
      </p:pic>
      <p:pic>
        <p:nvPicPr>
          <p:cNvPr id="8" name="Picture 7" descr="Tubex.jpg"/>
          <p:cNvPicPr>
            <a:picLocks noChangeAspect="1"/>
          </p:cNvPicPr>
          <p:nvPr/>
        </p:nvPicPr>
        <p:blipFill>
          <a:blip r:embed="rId3" cstate="print"/>
          <a:srcRect l="36250" t="2500" r="18750"/>
          <a:stretch>
            <a:fillRect/>
          </a:stretch>
        </p:blipFill>
        <p:spPr>
          <a:xfrm rot="16200000">
            <a:off x="6037386" y="3294185"/>
            <a:ext cx="2250832" cy="3657601"/>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Fluid Shifts</a:t>
            </a:r>
          </a:p>
        </p:txBody>
      </p:sp>
      <p:pic>
        <p:nvPicPr>
          <p:cNvPr id="6" name="Content Placeholder 5" descr="Brandenstein.gif"/>
          <p:cNvPicPr>
            <a:picLocks noGrp="1" noChangeAspect="1"/>
          </p:cNvPicPr>
          <p:nvPr>
            <p:ph sz="half" idx="1"/>
          </p:nvPr>
        </p:nvPicPr>
        <p:blipFill>
          <a:blip r:embed="rId2" cstate="print"/>
          <a:stretch>
            <a:fillRect/>
          </a:stretch>
        </p:blipFill>
        <p:spPr>
          <a:xfrm>
            <a:off x="175098" y="1752600"/>
            <a:ext cx="4320702" cy="1905000"/>
          </a:xfrm>
        </p:spPr>
      </p:pic>
      <p:sp>
        <p:nvSpPr>
          <p:cNvPr id="5" name="Content Placeholder 4"/>
          <p:cNvSpPr>
            <a:spLocks noGrp="1"/>
          </p:cNvSpPr>
          <p:nvPr>
            <p:ph sz="half" idx="2"/>
          </p:nvPr>
        </p:nvSpPr>
        <p:spPr/>
        <p:txBody>
          <a:bodyPr/>
          <a:lstStyle/>
          <a:p>
            <a:r>
              <a:rPr lang="en-US" dirty="0" smtClean="0">
                <a:solidFill>
                  <a:schemeClr val="bg1"/>
                </a:solidFill>
              </a:rPr>
              <a:t>No Gravity → No Hydrostatic Gradient</a:t>
            </a:r>
          </a:p>
          <a:p>
            <a:pPr lvl="1"/>
            <a:r>
              <a:rPr lang="en-US" dirty="0" smtClean="0">
                <a:solidFill>
                  <a:schemeClr val="bg1"/>
                </a:solidFill>
              </a:rPr>
              <a:t>Puffy Faces</a:t>
            </a:r>
          </a:p>
          <a:p>
            <a:pPr lvl="1"/>
            <a:r>
              <a:rPr lang="en-US" dirty="0" smtClean="0">
                <a:solidFill>
                  <a:schemeClr val="bg1"/>
                </a:solidFill>
              </a:rPr>
              <a:t>Runny Noses</a:t>
            </a:r>
          </a:p>
          <a:p>
            <a:pPr lvl="1"/>
            <a:r>
              <a:rPr lang="en-US" dirty="0" smtClean="0">
                <a:solidFill>
                  <a:schemeClr val="bg1"/>
                </a:solidFill>
              </a:rPr>
              <a:t>Mild Headaches</a:t>
            </a:r>
          </a:p>
          <a:p>
            <a:pPr lvl="1"/>
            <a:r>
              <a:rPr lang="en-US" dirty="0" smtClean="0">
                <a:solidFill>
                  <a:schemeClr val="bg1"/>
                </a:solidFill>
              </a:rPr>
              <a:t>“Bird Legs”</a:t>
            </a:r>
          </a:p>
          <a:p>
            <a:pPr lvl="1"/>
            <a:r>
              <a:rPr lang="en-US" dirty="0" smtClean="0">
                <a:solidFill>
                  <a:schemeClr val="bg1"/>
                </a:solidFill>
              </a:rPr>
              <a:t>SAS?</a:t>
            </a:r>
          </a:p>
          <a:p>
            <a:r>
              <a:rPr lang="en-US" dirty="0" smtClean="0">
                <a:solidFill>
                  <a:schemeClr val="bg1"/>
                </a:solidFill>
              </a:rPr>
              <a:t>Return to 1-G:</a:t>
            </a:r>
          </a:p>
          <a:p>
            <a:pPr lvl="1"/>
            <a:r>
              <a:rPr lang="en-US" dirty="0" smtClean="0">
                <a:solidFill>
                  <a:schemeClr val="bg1"/>
                </a:solidFill>
              </a:rPr>
              <a:t>Orthostatic Intolerance</a:t>
            </a:r>
          </a:p>
          <a:p>
            <a:pPr lvl="1"/>
            <a:r>
              <a:rPr lang="en-US" dirty="0" smtClean="0">
                <a:solidFill>
                  <a:schemeClr val="bg1"/>
                </a:solidFill>
              </a:rPr>
              <a:t>G-suit, Fluid Loading</a:t>
            </a: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8" name="Picture 7" descr="fluid shift graphic 2.jpg"/>
          <p:cNvPicPr>
            <a:picLocks noChangeAspect="1"/>
          </p:cNvPicPr>
          <p:nvPr/>
        </p:nvPicPr>
        <p:blipFill>
          <a:blip r:embed="rId3" cstate="print"/>
          <a:stretch>
            <a:fillRect/>
          </a:stretch>
        </p:blipFill>
        <p:spPr>
          <a:xfrm>
            <a:off x="161191" y="3773292"/>
            <a:ext cx="4334609" cy="2246508"/>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Musculoskeletal &amp; Kidney</a:t>
            </a:r>
          </a:p>
        </p:txBody>
      </p:sp>
      <p:sp>
        <p:nvSpPr>
          <p:cNvPr id="4" name="Content Placeholder 3"/>
          <p:cNvSpPr>
            <a:spLocks noGrp="1"/>
          </p:cNvSpPr>
          <p:nvPr>
            <p:ph sz="half" idx="1"/>
          </p:nvPr>
        </p:nvSpPr>
        <p:spPr/>
        <p:txBody>
          <a:bodyPr/>
          <a:lstStyle/>
          <a:p>
            <a:r>
              <a:rPr lang="en-US" dirty="0" smtClean="0">
                <a:solidFill>
                  <a:schemeClr val="bg1"/>
                </a:solidFill>
              </a:rPr>
              <a:t>“Antigravity” Muscles &amp; Bones Respond to Loading History</a:t>
            </a:r>
          </a:p>
          <a:p>
            <a:r>
              <a:rPr lang="en-US" dirty="0" smtClean="0">
                <a:solidFill>
                  <a:schemeClr val="bg1"/>
                </a:solidFill>
              </a:rPr>
              <a:t>Without Loading in Space → Atrophy</a:t>
            </a:r>
          </a:p>
          <a:p>
            <a:r>
              <a:rPr lang="en-US" dirty="0" smtClean="0">
                <a:solidFill>
                  <a:schemeClr val="bg1"/>
                </a:solidFill>
              </a:rPr>
              <a:t>Also Leads to:</a:t>
            </a:r>
          </a:p>
          <a:p>
            <a:pPr lvl="1"/>
            <a:r>
              <a:rPr lang="en-US" dirty="0" smtClean="0">
                <a:solidFill>
                  <a:schemeClr val="bg1"/>
                </a:solidFill>
              </a:rPr>
              <a:t>Ca++ kidney stones</a:t>
            </a:r>
          </a:p>
          <a:p>
            <a:pPr lvl="1"/>
            <a:r>
              <a:rPr lang="en-US" dirty="0" smtClean="0">
                <a:solidFill>
                  <a:schemeClr val="bg1"/>
                </a:solidFill>
              </a:rPr>
              <a:t>Premature Osteoporosis</a:t>
            </a:r>
          </a:p>
          <a:p>
            <a:pPr lvl="1"/>
            <a:r>
              <a:rPr lang="en-US" dirty="0" smtClean="0">
                <a:solidFill>
                  <a:schemeClr val="bg1"/>
                </a:solidFill>
              </a:rPr>
              <a:t>Secondary Injuries</a:t>
            </a:r>
            <a:endParaRPr lang="en-US" dirty="0">
              <a:solidFill>
                <a:schemeClr val="bg1"/>
              </a:solidFill>
            </a:endParaRPr>
          </a:p>
        </p:txBody>
      </p:sp>
      <p:pic>
        <p:nvPicPr>
          <p:cNvPr id="6" name="Content Placeholder 5" descr="Hip bone loss.jpg"/>
          <p:cNvPicPr>
            <a:picLocks noGrp="1" noChangeAspect="1"/>
          </p:cNvPicPr>
          <p:nvPr>
            <p:ph sz="half" idx="2"/>
          </p:nvPr>
        </p:nvPicPr>
        <p:blipFill>
          <a:blip r:embed="rId2" cstate="print"/>
          <a:stretch>
            <a:fillRect/>
          </a:stretch>
        </p:blipFill>
        <p:spPr>
          <a:xfrm>
            <a:off x="6172651" y="1066800"/>
            <a:ext cx="2285549" cy="2819400"/>
          </a:xfrm>
        </p:spPr>
      </p:pic>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8" name="Picture 7" descr="Kidney stones.jpg"/>
          <p:cNvPicPr>
            <a:picLocks noChangeAspect="1"/>
          </p:cNvPicPr>
          <p:nvPr/>
        </p:nvPicPr>
        <p:blipFill>
          <a:blip r:embed="rId3" cstate="print"/>
          <a:stretch>
            <a:fillRect/>
          </a:stretch>
        </p:blipFill>
        <p:spPr>
          <a:xfrm>
            <a:off x="5812292" y="3886200"/>
            <a:ext cx="3331707" cy="29718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Back Pain</a:t>
            </a:r>
          </a:p>
        </p:txBody>
      </p:sp>
      <p:pic>
        <p:nvPicPr>
          <p:cNvPr id="6" name="Content Placeholder 5" descr="Intervertebral disc.gif"/>
          <p:cNvPicPr>
            <a:picLocks noGrp="1" noChangeAspect="1"/>
          </p:cNvPicPr>
          <p:nvPr>
            <p:ph sz="half" idx="1"/>
          </p:nvPr>
        </p:nvPicPr>
        <p:blipFill>
          <a:blip r:embed="rId2" cstate="print"/>
          <a:stretch>
            <a:fillRect/>
          </a:stretch>
        </p:blipFill>
        <p:spPr>
          <a:xfrm>
            <a:off x="0" y="0"/>
            <a:ext cx="2762806" cy="2362200"/>
          </a:xfrm>
        </p:spPr>
      </p:pic>
      <p:sp>
        <p:nvSpPr>
          <p:cNvPr id="5" name="Content Placeholder 4"/>
          <p:cNvSpPr>
            <a:spLocks noGrp="1"/>
          </p:cNvSpPr>
          <p:nvPr>
            <p:ph sz="half" idx="2"/>
          </p:nvPr>
        </p:nvSpPr>
        <p:spPr>
          <a:xfrm>
            <a:off x="4648200" y="1646237"/>
            <a:ext cx="4038600" cy="4525963"/>
          </a:xfrm>
        </p:spPr>
        <p:txBody>
          <a:bodyPr/>
          <a:lstStyle/>
          <a:p>
            <a:r>
              <a:rPr lang="en-US" dirty="0" smtClean="0">
                <a:solidFill>
                  <a:schemeClr val="bg1"/>
                </a:solidFill>
              </a:rPr>
              <a:t>Unloading Results in </a:t>
            </a:r>
            <a:r>
              <a:rPr lang="en-US" dirty="0" err="1" smtClean="0">
                <a:solidFill>
                  <a:schemeClr val="bg1"/>
                </a:solidFill>
              </a:rPr>
              <a:t>Intervertebral</a:t>
            </a:r>
            <a:r>
              <a:rPr lang="en-US" dirty="0" smtClean="0">
                <a:solidFill>
                  <a:schemeClr val="bg1"/>
                </a:solidFill>
              </a:rPr>
              <a:t> Disc Swelling</a:t>
            </a:r>
          </a:p>
          <a:p>
            <a:r>
              <a:rPr lang="en-US" dirty="0" smtClean="0">
                <a:solidFill>
                  <a:schemeClr val="bg1"/>
                </a:solidFill>
              </a:rPr>
              <a:t>Low Back Pain On- Orbit is Very Common</a:t>
            </a:r>
          </a:p>
          <a:p>
            <a:r>
              <a:rPr lang="en-US" dirty="0" smtClean="0">
                <a:solidFill>
                  <a:schemeClr val="bg1"/>
                </a:solidFill>
              </a:rPr>
              <a:t>Sleeping in Fetal Position Often Helpful</a:t>
            </a:r>
          </a:p>
          <a:p>
            <a:r>
              <a:rPr lang="en-US" dirty="0" smtClean="0">
                <a:solidFill>
                  <a:schemeClr val="bg1"/>
                </a:solidFill>
              </a:rPr>
              <a:t>May Predispose Astronauts to Disc Disease Later in Life</a:t>
            </a:r>
            <a:endParaRPr lang="en-US" dirty="0">
              <a:solidFill>
                <a:schemeClr val="bg1"/>
              </a:solidFill>
            </a:endParaRP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pic>
        <p:nvPicPr>
          <p:cNvPr id="9" name="Picture 8" descr="LBP.jpg"/>
          <p:cNvPicPr>
            <a:picLocks noChangeAspect="1"/>
          </p:cNvPicPr>
          <p:nvPr/>
        </p:nvPicPr>
        <p:blipFill>
          <a:blip r:embed="rId3" cstate="print"/>
          <a:stretch>
            <a:fillRect/>
          </a:stretch>
        </p:blipFill>
        <p:spPr>
          <a:xfrm>
            <a:off x="0" y="2579369"/>
            <a:ext cx="4572000" cy="3669031"/>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Other </a:t>
            </a:r>
            <a:r>
              <a:rPr lang="en-US" dirty="0" err="1"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Aeromed</a:t>
            </a:r>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 Considerations</a:t>
            </a: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
        <p:nvSpPr>
          <p:cNvPr id="8" name="Content Placeholder 7"/>
          <p:cNvSpPr>
            <a:spLocks noGrp="1"/>
          </p:cNvSpPr>
          <p:nvPr>
            <p:ph sz="half" idx="1"/>
          </p:nvPr>
        </p:nvSpPr>
        <p:spPr>
          <a:xfrm>
            <a:off x="457200" y="1219200"/>
            <a:ext cx="5029200" cy="4525963"/>
          </a:xfrm>
        </p:spPr>
        <p:txBody>
          <a:bodyPr/>
          <a:lstStyle/>
          <a:p>
            <a:r>
              <a:rPr lang="en-US" dirty="0" err="1" smtClean="0">
                <a:solidFill>
                  <a:schemeClr val="bg1"/>
                </a:solidFill>
              </a:rPr>
              <a:t>Accleration</a:t>
            </a:r>
            <a:r>
              <a:rPr lang="en-US" dirty="0" smtClean="0">
                <a:solidFill>
                  <a:schemeClr val="bg1"/>
                </a:solidFill>
              </a:rPr>
              <a:t> (“G’s”):</a:t>
            </a:r>
          </a:p>
          <a:p>
            <a:pPr lvl="1"/>
            <a:r>
              <a:rPr lang="en-US" dirty="0" smtClean="0">
                <a:solidFill>
                  <a:schemeClr val="bg1"/>
                </a:solidFill>
              </a:rPr>
              <a:t>Many CSF Vehicles &gt;&gt;   Shuttle Accelerations</a:t>
            </a:r>
          </a:p>
          <a:p>
            <a:r>
              <a:rPr lang="en-US" dirty="0" smtClean="0">
                <a:solidFill>
                  <a:schemeClr val="bg1"/>
                </a:solidFill>
              </a:rPr>
              <a:t>Non-Gov. Crew:</a:t>
            </a:r>
          </a:p>
          <a:p>
            <a:pPr lvl="1"/>
            <a:r>
              <a:rPr lang="en-US" dirty="0" smtClean="0">
                <a:solidFill>
                  <a:schemeClr val="bg1"/>
                </a:solidFill>
              </a:rPr>
              <a:t>Older, Younger?</a:t>
            </a:r>
          </a:p>
          <a:p>
            <a:pPr lvl="1"/>
            <a:r>
              <a:rPr lang="en-US" dirty="0" smtClean="0">
                <a:solidFill>
                  <a:schemeClr val="bg1"/>
                </a:solidFill>
              </a:rPr>
              <a:t>Less Medical Screening</a:t>
            </a:r>
          </a:p>
          <a:p>
            <a:pPr lvl="1"/>
            <a:r>
              <a:rPr lang="en-US" dirty="0" smtClean="0">
                <a:solidFill>
                  <a:schemeClr val="bg1"/>
                </a:solidFill>
              </a:rPr>
              <a:t>More Underlying Illness?</a:t>
            </a:r>
          </a:p>
          <a:p>
            <a:r>
              <a:rPr lang="en-US" dirty="0" smtClean="0">
                <a:solidFill>
                  <a:schemeClr val="bg1"/>
                </a:solidFill>
              </a:rPr>
              <a:t>Urinary Retention</a:t>
            </a:r>
          </a:p>
          <a:p>
            <a:r>
              <a:rPr lang="en-US" dirty="0" smtClean="0">
                <a:solidFill>
                  <a:schemeClr val="bg1"/>
                </a:solidFill>
              </a:rPr>
              <a:t>Infections, ↓Immune f(n)</a:t>
            </a:r>
          </a:p>
          <a:p>
            <a:r>
              <a:rPr lang="en-US" dirty="0" smtClean="0">
                <a:solidFill>
                  <a:schemeClr val="bg1"/>
                </a:solidFill>
              </a:rPr>
              <a:t>Respiratory &amp; Eye Irritation</a:t>
            </a:r>
          </a:p>
          <a:p>
            <a:r>
              <a:rPr lang="en-US" dirty="0" smtClean="0">
                <a:solidFill>
                  <a:schemeClr val="bg1"/>
                </a:solidFill>
              </a:rPr>
              <a:t>Visual Acuity</a:t>
            </a:r>
            <a:endParaRPr lang="en-US" dirty="0">
              <a:solidFill>
                <a:schemeClr val="bg1"/>
              </a:solidFill>
            </a:endParaRPr>
          </a:p>
        </p:txBody>
      </p:sp>
      <p:pic>
        <p:nvPicPr>
          <p:cNvPr id="11" name="Content Placeholder 10" descr="Shuttle launch accel.jpg"/>
          <p:cNvPicPr>
            <a:picLocks noGrp="1" noChangeAspect="1"/>
          </p:cNvPicPr>
          <p:nvPr>
            <p:ph sz="half" idx="2"/>
          </p:nvPr>
        </p:nvPicPr>
        <p:blipFill>
          <a:blip r:embed="rId2" cstate="print"/>
          <a:stretch>
            <a:fillRect/>
          </a:stretch>
        </p:blipFill>
        <p:spPr>
          <a:xfrm>
            <a:off x="4602025" y="1143000"/>
            <a:ext cx="4541975" cy="2839652"/>
          </a:xfrm>
        </p:spPr>
      </p:pic>
      <p:pic>
        <p:nvPicPr>
          <p:cNvPr id="12" name="Picture 11" descr="blue origin.jpg"/>
          <p:cNvPicPr>
            <a:picLocks noChangeAspect="1"/>
          </p:cNvPicPr>
          <p:nvPr/>
        </p:nvPicPr>
        <p:blipFill>
          <a:blip r:embed="rId3" cstate="print"/>
          <a:stretch>
            <a:fillRect/>
          </a:stretch>
        </p:blipFill>
        <p:spPr>
          <a:xfrm>
            <a:off x="6095999" y="4648200"/>
            <a:ext cx="1066799" cy="1010381"/>
          </a:xfrm>
          <a:prstGeom prst="rect">
            <a:avLst/>
          </a:prstGeom>
        </p:spPr>
      </p:pic>
      <p:pic>
        <p:nvPicPr>
          <p:cNvPr id="13" name="Picture 12" descr="Bigelow.jpg"/>
          <p:cNvPicPr>
            <a:picLocks noChangeAspect="1"/>
          </p:cNvPicPr>
          <p:nvPr/>
        </p:nvPicPr>
        <p:blipFill>
          <a:blip r:embed="rId4" cstate="print"/>
          <a:stretch>
            <a:fillRect/>
          </a:stretch>
        </p:blipFill>
        <p:spPr>
          <a:xfrm>
            <a:off x="7162800" y="5893790"/>
            <a:ext cx="1981200" cy="583210"/>
          </a:xfrm>
          <a:prstGeom prst="rect">
            <a:avLst/>
          </a:prstGeom>
        </p:spPr>
      </p:pic>
      <p:pic>
        <p:nvPicPr>
          <p:cNvPr id="14" name="Picture 13" descr="SNC.png"/>
          <p:cNvPicPr>
            <a:picLocks noChangeAspect="1"/>
          </p:cNvPicPr>
          <p:nvPr/>
        </p:nvPicPr>
        <p:blipFill>
          <a:blip r:embed="rId5" cstate="print"/>
          <a:stretch>
            <a:fillRect/>
          </a:stretch>
        </p:blipFill>
        <p:spPr>
          <a:xfrm>
            <a:off x="7126942" y="3962400"/>
            <a:ext cx="2017058" cy="685800"/>
          </a:xfrm>
          <a:prstGeom prst="rect">
            <a:avLst/>
          </a:prstGeom>
          <a:solidFill>
            <a:schemeClr val="accent3"/>
          </a:solidFill>
        </p:spPr>
      </p:pic>
      <p:pic>
        <p:nvPicPr>
          <p:cNvPr id="15" name="Picture 14" descr="spacex.bmp"/>
          <p:cNvPicPr>
            <a:picLocks noChangeAspect="1"/>
          </p:cNvPicPr>
          <p:nvPr/>
        </p:nvPicPr>
        <p:blipFill>
          <a:blip r:embed="rId6" cstate="print"/>
          <a:stretch>
            <a:fillRect/>
          </a:stretch>
        </p:blipFill>
        <p:spPr>
          <a:xfrm>
            <a:off x="6096000" y="6477000"/>
            <a:ext cx="3048000" cy="381000"/>
          </a:xfrm>
          <a:prstGeom prst="rect">
            <a:avLst/>
          </a:prstGeom>
        </p:spPr>
      </p:pic>
      <p:pic>
        <p:nvPicPr>
          <p:cNvPr id="16" name="Picture 15" descr="VG.jpg"/>
          <p:cNvPicPr>
            <a:picLocks noChangeAspect="1"/>
          </p:cNvPicPr>
          <p:nvPr/>
        </p:nvPicPr>
        <p:blipFill>
          <a:blip r:embed="rId7" cstate="print"/>
          <a:stretch>
            <a:fillRect/>
          </a:stretch>
        </p:blipFill>
        <p:spPr>
          <a:xfrm>
            <a:off x="7161205" y="4648200"/>
            <a:ext cx="1982795" cy="1295400"/>
          </a:xfrm>
          <a:prstGeom prst="rect">
            <a:avLst/>
          </a:prstGeom>
        </p:spPr>
      </p:pic>
      <p:pic>
        <p:nvPicPr>
          <p:cNvPr id="17" name="Picture 16" descr="xcor.jpg"/>
          <p:cNvPicPr>
            <a:picLocks noChangeAspect="1"/>
          </p:cNvPicPr>
          <p:nvPr/>
        </p:nvPicPr>
        <p:blipFill>
          <a:blip r:embed="rId8" cstate="print"/>
          <a:stretch>
            <a:fillRect/>
          </a:stretch>
        </p:blipFill>
        <p:spPr>
          <a:xfrm>
            <a:off x="6096000" y="5791200"/>
            <a:ext cx="1047750" cy="560768"/>
          </a:xfrm>
          <a:prstGeom prst="rect">
            <a:avLst/>
          </a:prstGeom>
        </p:spPr>
      </p:pic>
      <p:pic>
        <p:nvPicPr>
          <p:cNvPr id="18" name="Picture 17" descr="masten.bmp"/>
          <p:cNvPicPr>
            <a:picLocks noChangeAspect="1"/>
          </p:cNvPicPr>
          <p:nvPr/>
        </p:nvPicPr>
        <p:blipFill>
          <a:blip r:embed="rId9" cstate="print"/>
          <a:stretch>
            <a:fillRect/>
          </a:stretch>
        </p:blipFill>
        <p:spPr>
          <a:xfrm>
            <a:off x="5334000" y="3958458"/>
            <a:ext cx="1752600" cy="664779"/>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0"/>
            <a:ext cx="9144000" cy="1143000"/>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Engineering for Success</a:t>
            </a:r>
          </a:p>
        </p:txBody>
      </p:sp>
      <p:sp>
        <p:nvSpPr>
          <p:cNvPr id="4" name="Content Placeholder 3"/>
          <p:cNvSpPr>
            <a:spLocks noGrp="1"/>
          </p:cNvSpPr>
          <p:nvPr>
            <p:ph idx="1"/>
          </p:nvPr>
        </p:nvSpPr>
        <p:spPr/>
        <p:txBody>
          <a:bodyPr/>
          <a:lstStyle/>
          <a:p>
            <a:r>
              <a:rPr lang="en-US" sz="2800" u="sng" dirty="0" smtClean="0">
                <a:solidFill>
                  <a:schemeClr val="bg1"/>
                </a:solidFill>
              </a:rPr>
              <a:t>Human Diversity &amp; Complexity</a:t>
            </a:r>
            <a:r>
              <a:rPr lang="en-US" sz="2800" dirty="0" smtClean="0">
                <a:solidFill>
                  <a:schemeClr val="bg1"/>
                </a:solidFill>
              </a:rPr>
              <a:t>: must take into account for safe &amp; efficient spacecraft design, development, test and flight operations</a:t>
            </a:r>
          </a:p>
          <a:p>
            <a:r>
              <a:rPr lang="en-US" sz="2800" u="sng" dirty="0" smtClean="0">
                <a:solidFill>
                  <a:schemeClr val="bg1"/>
                </a:solidFill>
              </a:rPr>
              <a:t>Early Crew Involvement</a:t>
            </a:r>
            <a:r>
              <a:rPr lang="en-US" sz="2800" dirty="0" smtClean="0">
                <a:solidFill>
                  <a:schemeClr val="bg1"/>
                </a:solidFill>
              </a:rPr>
              <a:t>: pays huge dividends in all phases of development &amp; operations</a:t>
            </a:r>
          </a:p>
          <a:p>
            <a:r>
              <a:rPr lang="en-US" sz="2800" u="sng" dirty="0" smtClean="0">
                <a:solidFill>
                  <a:schemeClr val="bg1"/>
                </a:solidFill>
              </a:rPr>
              <a:t>Human Physiology and Medical Issues</a:t>
            </a:r>
            <a:r>
              <a:rPr lang="en-US" sz="2800" dirty="0" smtClean="0">
                <a:solidFill>
                  <a:schemeClr val="bg1"/>
                </a:solidFill>
              </a:rPr>
              <a:t>: are fairly well understood &amp; should be factored into spacecraft architecture (systems, provisioning)</a:t>
            </a:r>
            <a:endParaRPr lang="en-US" sz="2800" dirty="0">
              <a:solidFill>
                <a:schemeClr val="bg1"/>
              </a:solidFill>
            </a:endParaRPr>
          </a:p>
        </p:txBody>
      </p:sp>
      <p:sp>
        <p:nvSpPr>
          <p:cNvPr id="7" name="TextBox 6"/>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685800" y="2286000"/>
            <a:ext cx="7772400" cy="1143000"/>
          </a:xfrm>
        </p:spPr>
        <p:txBody>
          <a:bodyPr/>
          <a:lstStyle/>
          <a:p>
            <a:pPr eaLnBrk="1" hangingPunct="1"/>
            <a:endParaRPr lang="en-US" smtClean="0"/>
          </a:p>
        </p:txBody>
      </p:sp>
      <p:pic>
        <p:nvPicPr>
          <p:cNvPr id="15363" name="Picture 5" descr="Scott"/>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623887"/>
            <a:ext cx="8458200" cy="5624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365" name="Rectangle 8"/>
          <p:cNvSpPr>
            <a:spLocks noChangeArrowheads="1"/>
          </p:cNvSpPr>
          <p:nvPr/>
        </p:nvSpPr>
        <p:spPr bwMode="auto">
          <a:xfrm>
            <a:off x="2286000" y="536575"/>
            <a:ext cx="4572000" cy="5786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spcBef>
                <a:spcPct val="50000"/>
              </a:spcBef>
            </a:pPr>
            <a:endParaRPr lang="en-US" sz="4400">
              <a:solidFill>
                <a:schemeClr val="tx2"/>
              </a:solidFill>
              <a:latin typeface="Arial" charset="0"/>
            </a:endParaRPr>
          </a:p>
          <a:p>
            <a:pPr>
              <a:spcBef>
                <a:spcPct val="50000"/>
              </a:spcBef>
            </a:pPr>
            <a:endParaRPr lang="en-US" sz="4400">
              <a:solidFill>
                <a:schemeClr val="tx2"/>
              </a:solidFill>
              <a:latin typeface="Arial" charset="0"/>
            </a:endParaRPr>
          </a:p>
          <a:p>
            <a:pPr>
              <a:spcBef>
                <a:spcPct val="50000"/>
              </a:spcBef>
            </a:pPr>
            <a:endParaRPr lang="en-US" sz="4400">
              <a:solidFill>
                <a:schemeClr val="tx2"/>
              </a:solidFill>
              <a:latin typeface="Arial" charset="0"/>
            </a:endParaRPr>
          </a:p>
          <a:p>
            <a:pPr>
              <a:spcBef>
                <a:spcPct val="50000"/>
              </a:spcBef>
            </a:pPr>
            <a:endParaRPr lang="en-US" sz="4400">
              <a:solidFill>
                <a:schemeClr val="tx2"/>
              </a:solidFill>
              <a:latin typeface="Arial" charset="0"/>
            </a:endParaRPr>
          </a:p>
          <a:p>
            <a:pPr>
              <a:spcBef>
                <a:spcPct val="50000"/>
              </a:spcBef>
            </a:pPr>
            <a:endParaRPr lang="en-US" sz="4400">
              <a:solidFill>
                <a:schemeClr val="tx2"/>
              </a:solidFill>
              <a:latin typeface="Arial" charset="0"/>
            </a:endParaRPr>
          </a:p>
          <a:p>
            <a:pPr>
              <a:spcBef>
                <a:spcPct val="50000"/>
              </a:spcBef>
            </a:pPr>
            <a:endParaRPr lang="en-US" sz="4400">
              <a:solidFill>
                <a:schemeClr val="tx2"/>
              </a:solidFill>
              <a:latin typeface="Arial" charset="0"/>
            </a:endParaRPr>
          </a:p>
        </p:txBody>
      </p:sp>
    </p:spTree>
    <p:extLst>
      <p:ext uri="{BB962C8B-B14F-4D97-AF65-F5344CB8AC3E}">
        <p14:creationId xmlns:p14="http://schemas.microsoft.com/office/powerpoint/2010/main" xmlns="" val="59894581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152400"/>
            <a:ext cx="4648200" cy="762000"/>
          </a:xfrm>
        </p:spPr>
        <p:txBody>
          <a:bodyPr/>
          <a:lstStyle/>
          <a:p>
            <a:pPr eaLnBrk="1" hangingPunct="1"/>
            <a:r>
              <a:rPr lang="en-US" sz="3200" u="sng" dirty="0" smtClean="0">
                <a:solidFill>
                  <a:schemeClr val="bg1"/>
                </a:solidFill>
              </a:rPr>
              <a:t>EVA: The Final Frontier</a:t>
            </a:r>
          </a:p>
        </p:txBody>
      </p:sp>
      <p:sp>
        <p:nvSpPr>
          <p:cNvPr id="16387" name="Rectangle 3"/>
          <p:cNvSpPr>
            <a:spLocks noGrp="1" noChangeArrowheads="1"/>
          </p:cNvSpPr>
          <p:nvPr>
            <p:ph type="body" idx="1"/>
          </p:nvPr>
        </p:nvSpPr>
        <p:spPr>
          <a:xfrm>
            <a:off x="228600" y="1600200"/>
            <a:ext cx="4114800" cy="4572000"/>
          </a:xfrm>
        </p:spPr>
        <p:txBody>
          <a:bodyPr/>
          <a:lstStyle/>
          <a:p>
            <a:pPr eaLnBrk="1" hangingPunct="1">
              <a:lnSpc>
                <a:spcPct val="90000"/>
              </a:lnSpc>
            </a:pPr>
            <a:r>
              <a:rPr lang="en-US" sz="2800" dirty="0" smtClean="0">
                <a:solidFill>
                  <a:schemeClr val="bg1"/>
                </a:solidFill>
              </a:rPr>
              <a:t>EVA Work Environment</a:t>
            </a:r>
          </a:p>
          <a:p>
            <a:pPr eaLnBrk="1" hangingPunct="1">
              <a:lnSpc>
                <a:spcPct val="90000"/>
              </a:lnSpc>
            </a:pPr>
            <a:r>
              <a:rPr lang="en-US" sz="2800" dirty="0" smtClean="0">
                <a:solidFill>
                  <a:schemeClr val="bg1"/>
                </a:solidFill>
              </a:rPr>
              <a:t>Suit and Systems</a:t>
            </a:r>
          </a:p>
          <a:p>
            <a:pPr eaLnBrk="1" hangingPunct="1">
              <a:lnSpc>
                <a:spcPct val="90000"/>
              </a:lnSpc>
            </a:pPr>
            <a:r>
              <a:rPr lang="en-US" sz="2800" dirty="0" smtClean="0">
                <a:solidFill>
                  <a:schemeClr val="bg1"/>
                </a:solidFill>
              </a:rPr>
              <a:t>EVA Training</a:t>
            </a:r>
          </a:p>
          <a:p>
            <a:pPr eaLnBrk="1" hangingPunct="1">
              <a:lnSpc>
                <a:spcPct val="90000"/>
              </a:lnSpc>
            </a:pPr>
            <a:r>
              <a:rPr lang="en-US" sz="2800" dirty="0" smtClean="0">
                <a:solidFill>
                  <a:schemeClr val="bg1"/>
                </a:solidFill>
              </a:rPr>
              <a:t>EVA Physiology</a:t>
            </a:r>
          </a:p>
          <a:p>
            <a:pPr eaLnBrk="1" hangingPunct="1">
              <a:lnSpc>
                <a:spcPct val="90000"/>
              </a:lnSpc>
            </a:pPr>
            <a:r>
              <a:rPr lang="en-US" sz="2800" dirty="0" smtClean="0">
                <a:solidFill>
                  <a:schemeClr val="bg1"/>
                </a:solidFill>
              </a:rPr>
              <a:t>EVA Risks</a:t>
            </a:r>
          </a:p>
          <a:p>
            <a:pPr eaLnBrk="1" hangingPunct="1">
              <a:lnSpc>
                <a:spcPct val="90000"/>
              </a:lnSpc>
            </a:pPr>
            <a:r>
              <a:rPr lang="en-US" sz="2800" dirty="0" smtClean="0">
                <a:solidFill>
                  <a:schemeClr val="bg1"/>
                </a:solidFill>
              </a:rPr>
              <a:t>EVA Injury </a:t>
            </a:r>
          </a:p>
          <a:p>
            <a:pPr eaLnBrk="1" hangingPunct="1">
              <a:lnSpc>
                <a:spcPct val="90000"/>
              </a:lnSpc>
            </a:pPr>
            <a:r>
              <a:rPr lang="en-US" sz="2800" dirty="0" smtClean="0">
                <a:solidFill>
                  <a:schemeClr val="bg1"/>
                </a:solidFill>
              </a:rPr>
              <a:t>Injury Prevention &amp; Rx</a:t>
            </a:r>
          </a:p>
          <a:p>
            <a:pPr eaLnBrk="1" hangingPunct="1">
              <a:lnSpc>
                <a:spcPct val="90000"/>
              </a:lnSpc>
            </a:pPr>
            <a:r>
              <a:rPr lang="en-US" sz="2800" dirty="0" smtClean="0">
                <a:solidFill>
                  <a:schemeClr val="bg1"/>
                </a:solidFill>
              </a:rPr>
              <a:t>The Future of Space Exploration: BEO EVA</a:t>
            </a:r>
          </a:p>
        </p:txBody>
      </p:sp>
      <p:pic>
        <p:nvPicPr>
          <p:cNvPr id="16388" name="Picture 5" descr="STS100-s-03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65663" y="0"/>
            <a:ext cx="4478337"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96376185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ts100-396-00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306388"/>
            <a:ext cx="9296400" cy="6149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1" name="Text Box 3"/>
          <p:cNvSpPr txBox="1">
            <a:spLocks noChangeArrowheads="1"/>
          </p:cNvSpPr>
          <p:nvPr/>
        </p:nvSpPr>
        <p:spPr bwMode="auto">
          <a:xfrm>
            <a:off x="152400" y="4267200"/>
            <a:ext cx="3733800" cy="2027238"/>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sz="1800" b="1" dirty="0">
                <a:solidFill>
                  <a:schemeClr val="bg1"/>
                </a:solidFill>
              </a:rPr>
              <a:t>Temperatures: ~-200</a:t>
            </a:r>
            <a:r>
              <a:rPr lang="en-US" sz="1800" b="1" baseline="30000" dirty="0">
                <a:solidFill>
                  <a:schemeClr val="bg1"/>
                </a:solidFill>
              </a:rPr>
              <a:t>o</a:t>
            </a:r>
            <a:r>
              <a:rPr lang="en-US" sz="1800" b="1" dirty="0">
                <a:solidFill>
                  <a:schemeClr val="bg1"/>
                </a:solidFill>
              </a:rPr>
              <a:t> F to +300</a:t>
            </a:r>
            <a:r>
              <a:rPr lang="en-US" sz="1800" b="1" baseline="30000" dirty="0">
                <a:solidFill>
                  <a:schemeClr val="bg1"/>
                </a:solidFill>
              </a:rPr>
              <a:t>o</a:t>
            </a:r>
            <a:r>
              <a:rPr lang="en-US" sz="1800" b="1" dirty="0">
                <a:solidFill>
                  <a:schemeClr val="bg1"/>
                </a:solidFill>
              </a:rPr>
              <a:t> F</a:t>
            </a:r>
          </a:p>
          <a:p>
            <a:pPr eaLnBrk="1" hangingPunct="1">
              <a:spcBef>
                <a:spcPct val="50000"/>
              </a:spcBef>
            </a:pPr>
            <a:r>
              <a:rPr lang="en-US" sz="1800" b="1" dirty="0">
                <a:solidFill>
                  <a:schemeClr val="bg1"/>
                </a:solidFill>
              </a:rPr>
              <a:t>(orbital night/orbital day variation)</a:t>
            </a:r>
          </a:p>
          <a:p>
            <a:pPr eaLnBrk="1" hangingPunct="1">
              <a:spcBef>
                <a:spcPct val="50000"/>
              </a:spcBef>
            </a:pPr>
            <a:r>
              <a:rPr lang="en-US" sz="1800" b="1" dirty="0">
                <a:solidFill>
                  <a:schemeClr val="bg1"/>
                </a:solidFill>
              </a:rPr>
              <a:t>External Pressure: Vacuum (~10</a:t>
            </a:r>
            <a:r>
              <a:rPr lang="en-US" sz="1800" b="1" baseline="30000" dirty="0">
                <a:solidFill>
                  <a:schemeClr val="bg1"/>
                </a:solidFill>
              </a:rPr>
              <a:t>-8</a:t>
            </a:r>
            <a:r>
              <a:rPr lang="en-US" sz="1800" b="1" dirty="0">
                <a:solidFill>
                  <a:schemeClr val="bg1"/>
                </a:solidFill>
              </a:rPr>
              <a:t>)</a:t>
            </a:r>
          </a:p>
          <a:p>
            <a:pPr eaLnBrk="1" hangingPunct="1">
              <a:spcBef>
                <a:spcPct val="50000"/>
              </a:spcBef>
            </a:pPr>
            <a:r>
              <a:rPr lang="en-US" sz="1800" b="1" dirty="0">
                <a:solidFill>
                  <a:schemeClr val="bg1"/>
                </a:solidFill>
              </a:rPr>
              <a:t>Suit Pressure: 4.3 </a:t>
            </a:r>
            <a:r>
              <a:rPr lang="en-US" sz="1800" b="1" dirty="0" err="1">
                <a:solidFill>
                  <a:schemeClr val="bg1"/>
                </a:solidFill>
              </a:rPr>
              <a:t>psia</a:t>
            </a:r>
            <a:r>
              <a:rPr lang="en-US" sz="1800" b="1" dirty="0">
                <a:solidFill>
                  <a:schemeClr val="bg1"/>
                </a:solidFill>
              </a:rPr>
              <a:t> (100% O</a:t>
            </a:r>
            <a:r>
              <a:rPr lang="en-US" sz="1800" b="1" baseline="-25000" dirty="0">
                <a:solidFill>
                  <a:schemeClr val="bg1"/>
                </a:solidFill>
              </a:rPr>
              <a:t>2</a:t>
            </a:r>
            <a:r>
              <a:rPr lang="en-US" sz="1800" b="1" dirty="0">
                <a:solidFill>
                  <a:schemeClr val="bg1"/>
                </a:solidFill>
              </a:rPr>
              <a:t>)</a:t>
            </a:r>
          </a:p>
          <a:p>
            <a:pPr eaLnBrk="1" hangingPunct="1">
              <a:spcBef>
                <a:spcPct val="50000"/>
              </a:spcBef>
            </a:pPr>
            <a:r>
              <a:rPr lang="en-US" sz="1800" b="1" dirty="0">
                <a:solidFill>
                  <a:schemeClr val="bg1"/>
                </a:solidFill>
              </a:rPr>
              <a:t>Orbiting Earth at ~17,500 mph</a:t>
            </a:r>
          </a:p>
        </p:txBody>
      </p:sp>
      <p:sp>
        <p:nvSpPr>
          <p:cNvPr id="17412" name="Text Box 4"/>
          <p:cNvSpPr txBox="1">
            <a:spLocks noChangeArrowheads="1"/>
          </p:cNvSpPr>
          <p:nvPr/>
        </p:nvSpPr>
        <p:spPr bwMode="auto">
          <a:xfrm>
            <a:off x="152400" y="695980"/>
            <a:ext cx="3733800" cy="523220"/>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wrap="square">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sz="2800">
                <a:solidFill>
                  <a:schemeClr val="bg1"/>
                </a:solidFill>
              </a:rPr>
              <a:t>EVA Work Environment</a:t>
            </a:r>
          </a:p>
        </p:txBody>
      </p:sp>
    </p:spTree>
    <p:extLst>
      <p:ext uri="{BB962C8B-B14F-4D97-AF65-F5344CB8AC3E}">
        <p14:creationId xmlns:p14="http://schemas.microsoft.com/office/powerpoint/2010/main" xmlns="" val="141913293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ST RSU"/>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35" name="Text Box 3"/>
          <p:cNvSpPr txBox="1">
            <a:spLocks noChangeArrowheads="1"/>
          </p:cNvSpPr>
          <p:nvPr/>
        </p:nvSpPr>
        <p:spPr bwMode="auto">
          <a:xfrm>
            <a:off x="0" y="4495800"/>
            <a:ext cx="8305800" cy="20928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lnSpc>
                <a:spcPct val="90000"/>
              </a:lnSpc>
              <a:spcBef>
                <a:spcPct val="50000"/>
              </a:spcBef>
              <a:buFontTx/>
              <a:buChar char="•"/>
            </a:pPr>
            <a:r>
              <a:rPr lang="en-US" sz="2000" b="1" dirty="0">
                <a:solidFill>
                  <a:schemeClr val="bg1"/>
                </a:solidFill>
              </a:rPr>
              <a:t> 6-8 hour spacewalks the norm</a:t>
            </a:r>
          </a:p>
          <a:p>
            <a:pPr eaLnBrk="1" hangingPunct="1">
              <a:lnSpc>
                <a:spcPct val="90000"/>
              </a:lnSpc>
              <a:spcBef>
                <a:spcPct val="50000"/>
              </a:spcBef>
              <a:buFontTx/>
              <a:buChar char="•"/>
            </a:pPr>
            <a:r>
              <a:rPr lang="en-US" sz="2000" b="1" dirty="0">
                <a:solidFill>
                  <a:schemeClr val="bg1"/>
                </a:solidFill>
              </a:rPr>
              <a:t> Often very confining workspaces</a:t>
            </a:r>
          </a:p>
          <a:p>
            <a:pPr eaLnBrk="1" hangingPunct="1">
              <a:lnSpc>
                <a:spcPct val="90000"/>
              </a:lnSpc>
              <a:spcBef>
                <a:spcPct val="50000"/>
              </a:spcBef>
              <a:buFontTx/>
              <a:buChar char="•"/>
            </a:pPr>
            <a:r>
              <a:rPr lang="en-US" sz="2000" b="1" dirty="0">
                <a:solidFill>
                  <a:schemeClr val="bg1"/>
                </a:solidFill>
              </a:rPr>
              <a:t> Physically demanding: upper body strength and endurance</a:t>
            </a:r>
          </a:p>
          <a:p>
            <a:pPr eaLnBrk="1" hangingPunct="1">
              <a:lnSpc>
                <a:spcPct val="90000"/>
              </a:lnSpc>
              <a:spcBef>
                <a:spcPct val="50000"/>
              </a:spcBef>
              <a:buFontTx/>
              <a:buChar char="•"/>
            </a:pPr>
            <a:r>
              <a:rPr lang="en-US" sz="2000" b="1" dirty="0">
                <a:solidFill>
                  <a:schemeClr val="bg1"/>
                </a:solidFill>
              </a:rPr>
              <a:t> Work often requires great precision/tactility/dexterity</a:t>
            </a:r>
          </a:p>
          <a:p>
            <a:pPr eaLnBrk="1" hangingPunct="1">
              <a:lnSpc>
                <a:spcPct val="90000"/>
              </a:lnSpc>
              <a:spcBef>
                <a:spcPct val="50000"/>
              </a:spcBef>
              <a:buFontTx/>
              <a:buChar char="•"/>
            </a:pPr>
            <a:r>
              <a:rPr lang="en-US" sz="2000" b="1" dirty="0">
                <a:solidFill>
                  <a:schemeClr val="bg1"/>
                </a:solidFill>
              </a:rPr>
              <a:t> Best view in the Universe!</a:t>
            </a:r>
          </a:p>
        </p:txBody>
      </p:sp>
      <p:sp>
        <p:nvSpPr>
          <p:cNvPr id="18436" name="Text Box 4"/>
          <p:cNvSpPr txBox="1">
            <a:spLocks noChangeArrowheads="1"/>
          </p:cNvSpPr>
          <p:nvPr/>
        </p:nvSpPr>
        <p:spPr bwMode="auto">
          <a:xfrm>
            <a:off x="2971800" y="304800"/>
            <a:ext cx="3276600" cy="466725"/>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b="1">
                <a:solidFill>
                  <a:schemeClr val="bg1"/>
                </a:solidFill>
              </a:rPr>
              <a:t>EVA Job Description</a:t>
            </a:r>
          </a:p>
        </p:txBody>
      </p:sp>
    </p:spTree>
    <p:extLst>
      <p:ext uri="{BB962C8B-B14F-4D97-AF65-F5344CB8AC3E}">
        <p14:creationId xmlns:p14="http://schemas.microsoft.com/office/powerpoint/2010/main" xmlns="" val="244501069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85800" y="304800"/>
            <a:ext cx="7772400" cy="457200"/>
          </a:xfrm>
        </p:spPr>
        <p:txBody>
          <a:bodyPr/>
          <a:lstStyle/>
          <a:p>
            <a:pPr eaLnBrk="1" hangingPunct="1"/>
            <a:r>
              <a:rPr lang="en-US" dirty="0" smtClean="0">
                <a:solidFill>
                  <a:schemeClr val="bg1"/>
                </a:solidFill>
              </a:rPr>
              <a:t>EMU Work Envelope</a:t>
            </a:r>
          </a:p>
        </p:txBody>
      </p:sp>
      <p:sp>
        <p:nvSpPr>
          <p:cNvPr id="19459" name="Rectangle 3"/>
          <p:cNvSpPr>
            <a:spLocks noChangeArrowheads="1"/>
          </p:cNvSpPr>
          <p:nvPr/>
        </p:nvSpPr>
        <p:spPr bwMode="auto">
          <a:xfrm>
            <a:off x="1876425" y="438150"/>
            <a:ext cx="9144000"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endParaRPr lang="en-US"/>
          </a:p>
        </p:txBody>
      </p:sp>
      <p:sp>
        <p:nvSpPr>
          <p:cNvPr id="19460" name="Rectangle 4"/>
          <p:cNvSpPr>
            <a:spLocks noChangeArrowheads="1"/>
          </p:cNvSpPr>
          <p:nvPr/>
        </p:nvSpPr>
        <p:spPr bwMode="auto">
          <a:xfrm>
            <a:off x="1828800" y="1182688"/>
            <a:ext cx="9144000"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a:spAutoFit/>
          </a:bodyPr>
          <a:lstStyle/>
          <a:p>
            <a:endParaRPr lang="en-US"/>
          </a:p>
        </p:txBody>
      </p:sp>
      <p:pic>
        <p:nvPicPr>
          <p:cNvPr id="19461"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24000" y="1143000"/>
            <a:ext cx="6400800" cy="5240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4937145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TS100-714-059"/>
          <p:cNvPicPr>
            <a:picLocks noChangeAspect="1" noChangeArrowheads="1"/>
          </p:cNvPicPr>
          <p:nvPr/>
        </p:nvPicPr>
        <p:blipFill>
          <a:blip r:embed="rId2" cstate="print">
            <a:extLst>
              <a:ext uri="{28A0092B-C50C-407E-A947-70E740481C1C}">
                <a14:useLocalDpi xmlns:a14="http://schemas.microsoft.com/office/drawing/2010/main" xmlns="" val="0"/>
              </a:ext>
            </a:extLst>
          </a:blip>
          <a:srcRect l="9459" t="-1352"/>
          <a:stretch>
            <a:fillRect/>
          </a:stretch>
        </p:blipFill>
        <p:spPr bwMode="auto">
          <a:xfrm>
            <a:off x="0" y="533400"/>
            <a:ext cx="5105400" cy="571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Text Box 3"/>
          <p:cNvSpPr txBox="1">
            <a:spLocks noChangeArrowheads="1"/>
          </p:cNvSpPr>
          <p:nvPr/>
        </p:nvSpPr>
        <p:spPr bwMode="auto">
          <a:xfrm>
            <a:off x="5181600" y="1688842"/>
            <a:ext cx="4038600" cy="5016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lnSpc>
                <a:spcPct val="70000"/>
              </a:lnSpc>
              <a:spcBef>
                <a:spcPct val="50000"/>
              </a:spcBef>
            </a:pPr>
            <a:r>
              <a:rPr lang="en-US" sz="2000" u="sng" dirty="0">
                <a:solidFill>
                  <a:schemeClr val="bg1"/>
                </a:solidFill>
              </a:rPr>
              <a:t>Extravehicular Mobility Unit</a:t>
            </a:r>
          </a:p>
          <a:p>
            <a:pPr eaLnBrk="1" hangingPunct="1">
              <a:lnSpc>
                <a:spcPct val="70000"/>
              </a:lnSpc>
              <a:spcBef>
                <a:spcPct val="50000"/>
              </a:spcBef>
              <a:buFontTx/>
              <a:buChar char="•"/>
            </a:pPr>
            <a:r>
              <a:rPr lang="en-US" sz="2000" dirty="0">
                <a:solidFill>
                  <a:schemeClr val="bg1"/>
                </a:solidFill>
              </a:rPr>
              <a:t> Protection from vacuum, temperature extremes, orbital debris</a:t>
            </a:r>
          </a:p>
          <a:p>
            <a:pPr eaLnBrk="1" hangingPunct="1">
              <a:lnSpc>
                <a:spcPct val="70000"/>
              </a:lnSpc>
              <a:spcBef>
                <a:spcPct val="50000"/>
              </a:spcBef>
              <a:buFontTx/>
              <a:buChar char="•"/>
            </a:pPr>
            <a:r>
              <a:rPr lang="en-US" sz="2000" dirty="0">
                <a:solidFill>
                  <a:schemeClr val="bg1"/>
                </a:solidFill>
              </a:rPr>
              <a:t> Communications </a:t>
            </a:r>
            <a:r>
              <a:rPr lang="en-US" sz="2000" dirty="0" smtClean="0">
                <a:solidFill>
                  <a:schemeClr val="bg1"/>
                </a:solidFill>
              </a:rPr>
              <a:t>with crew, MCC </a:t>
            </a:r>
            <a:endParaRPr lang="en-US" sz="2000" dirty="0">
              <a:solidFill>
                <a:schemeClr val="bg1"/>
              </a:solidFill>
            </a:endParaRPr>
          </a:p>
          <a:p>
            <a:pPr eaLnBrk="1" hangingPunct="1">
              <a:lnSpc>
                <a:spcPct val="70000"/>
              </a:lnSpc>
              <a:spcBef>
                <a:spcPct val="50000"/>
              </a:spcBef>
              <a:buFontTx/>
              <a:buChar char="•"/>
            </a:pPr>
            <a:r>
              <a:rPr lang="en-US" sz="2000" dirty="0">
                <a:solidFill>
                  <a:schemeClr val="bg1"/>
                </a:solidFill>
              </a:rPr>
              <a:t> Active cooling/passive heating</a:t>
            </a:r>
          </a:p>
          <a:p>
            <a:pPr eaLnBrk="1" hangingPunct="1">
              <a:lnSpc>
                <a:spcPct val="70000"/>
              </a:lnSpc>
              <a:spcBef>
                <a:spcPct val="50000"/>
              </a:spcBef>
              <a:buFontTx/>
              <a:buChar char="•"/>
            </a:pPr>
            <a:r>
              <a:rPr lang="en-US" sz="2000" dirty="0">
                <a:solidFill>
                  <a:schemeClr val="bg1"/>
                </a:solidFill>
              </a:rPr>
              <a:t> Biomedical monitoring (ECG, passive </a:t>
            </a:r>
            <a:r>
              <a:rPr lang="en-US" sz="2000" dirty="0" err="1">
                <a:solidFill>
                  <a:schemeClr val="bg1"/>
                </a:solidFill>
              </a:rPr>
              <a:t>dosimetry</a:t>
            </a:r>
            <a:r>
              <a:rPr lang="en-US" sz="2000" dirty="0">
                <a:solidFill>
                  <a:schemeClr val="bg1"/>
                </a:solidFill>
              </a:rPr>
              <a:t>)</a:t>
            </a:r>
          </a:p>
          <a:p>
            <a:pPr eaLnBrk="1" hangingPunct="1">
              <a:lnSpc>
                <a:spcPct val="70000"/>
              </a:lnSpc>
              <a:spcBef>
                <a:spcPct val="50000"/>
              </a:spcBef>
              <a:buFontTx/>
              <a:buChar char="•"/>
            </a:pPr>
            <a:r>
              <a:rPr lang="en-US" sz="2000" dirty="0">
                <a:solidFill>
                  <a:schemeClr val="bg1"/>
                </a:solidFill>
              </a:rPr>
              <a:t> Video monitoring</a:t>
            </a:r>
          </a:p>
          <a:p>
            <a:pPr eaLnBrk="1" hangingPunct="1">
              <a:lnSpc>
                <a:spcPct val="70000"/>
              </a:lnSpc>
              <a:spcBef>
                <a:spcPct val="50000"/>
              </a:spcBef>
              <a:buFontTx/>
              <a:buChar char="•"/>
            </a:pPr>
            <a:r>
              <a:rPr lang="en-US" sz="2000" dirty="0">
                <a:solidFill>
                  <a:schemeClr val="bg1"/>
                </a:solidFill>
              </a:rPr>
              <a:t> Tool platform/storage</a:t>
            </a:r>
          </a:p>
          <a:p>
            <a:pPr eaLnBrk="1" hangingPunct="1">
              <a:lnSpc>
                <a:spcPct val="70000"/>
              </a:lnSpc>
              <a:spcBef>
                <a:spcPct val="50000"/>
              </a:spcBef>
              <a:buFontTx/>
              <a:buChar char="•"/>
            </a:pPr>
            <a:r>
              <a:rPr lang="en-US" sz="2000" dirty="0">
                <a:solidFill>
                  <a:schemeClr val="bg1"/>
                </a:solidFill>
              </a:rPr>
              <a:t> Drinking water (no food)</a:t>
            </a:r>
          </a:p>
          <a:p>
            <a:pPr eaLnBrk="1" hangingPunct="1">
              <a:lnSpc>
                <a:spcPct val="70000"/>
              </a:lnSpc>
              <a:spcBef>
                <a:spcPct val="50000"/>
              </a:spcBef>
              <a:buFontTx/>
              <a:buChar char="•"/>
            </a:pPr>
            <a:r>
              <a:rPr lang="en-US" sz="2000" dirty="0">
                <a:solidFill>
                  <a:schemeClr val="bg1"/>
                </a:solidFill>
              </a:rPr>
              <a:t> Oxygen delivery (with b/u)</a:t>
            </a:r>
          </a:p>
          <a:p>
            <a:pPr eaLnBrk="1" hangingPunct="1">
              <a:lnSpc>
                <a:spcPct val="70000"/>
              </a:lnSpc>
              <a:spcBef>
                <a:spcPct val="50000"/>
              </a:spcBef>
              <a:buFontTx/>
              <a:buChar char="•"/>
            </a:pPr>
            <a:r>
              <a:rPr lang="en-US" sz="2000" dirty="0">
                <a:solidFill>
                  <a:schemeClr val="bg1"/>
                </a:solidFill>
              </a:rPr>
              <a:t> CO2 scrubbing</a:t>
            </a:r>
          </a:p>
          <a:p>
            <a:pPr eaLnBrk="1" hangingPunct="1">
              <a:lnSpc>
                <a:spcPct val="70000"/>
              </a:lnSpc>
              <a:spcBef>
                <a:spcPct val="50000"/>
              </a:spcBef>
              <a:buFontTx/>
              <a:buChar char="•"/>
            </a:pPr>
            <a:r>
              <a:rPr lang="en-US" sz="2000" dirty="0">
                <a:solidFill>
                  <a:schemeClr val="bg1"/>
                </a:solidFill>
              </a:rPr>
              <a:t> EMU “health monitoring”</a:t>
            </a:r>
          </a:p>
          <a:p>
            <a:pPr eaLnBrk="1" hangingPunct="1">
              <a:lnSpc>
                <a:spcPct val="70000"/>
              </a:lnSpc>
              <a:spcBef>
                <a:spcPct val="50000"/>
              </a:spcBef>
              <a:buFontTx/>
              <a:buChar char="•"/>
            </a:pPr>
            <a:r>
              <a:rPr lang="en-US" sz="2000" dirty="0">
                <a:solidFill>
                  <a:schemeClr val="bg1"/>
                </a:solidFill>
              </a:rPr>
              <a:t> Propulsion (“Simplified Aid for EVA Rescue”)</a:t>
            </a:r>
          </a:p>
        </p:txBody>
      </p:sp>
      <p:sp>
        <p:nvSpPr>
          <p:cNvPr id="21508" name="Text Box 4"/>
          <p:cNvSpPr txBox="1">
            <a:spLocks noChangeArrowheads="1"/>
          </p:cNvSpPr>
          <p:nvPr/>
        </p:nvSpPr>
        <p:spPr bwMode="auto">
          <a:xfrm>
            <a:off x="762000" y="6248400"/>
            <a:ext cx="3733800" cy="466725"/>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a:solidFill>
                  <a:schemeClr val="bg1"/>
                </a:solidFill>
              </a:rPr>
              <a:t>EMU: a personal spacecraft</a:t>
            </a:r>
          </a:p>
        </p:txBody>
      </p:sp>
    </p:spTree>
    <p:extLst>
      <p:ext uri="{BB962C8B-B14F-4D97-AF65-F5344CB8AC3E}">
        <p14:creationId xmlns:p14="http://schemas.microsoft.com/office/powerpoint/2010/main" xmlns="" val="223060229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descr="IMAGE: NASA Photo Number s120e00739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315913"/>
            <a:ext cx="9144000" cy="62261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772340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5" name="Picture 5" descr="IMAGE: NASA Photo Number iss016e00678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38375" y="0"/>
            <a:ext cx="4667250"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382977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ST PLB"/>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000500" y="0"/>
            <a:ext cx="51435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1" name="Text Box 3"/>
          <p:cNvSpPr txBox="1">
            <a:spLocks noChangeArrowheads="1"/>
          </p:cNvSpPr>
          <p:nvPr/>
        </p:nvSpPr>
        <p:spPr bwMode="auto">
          <a:xfrm>
            <a:off x="152400" y="228600"/>
            <a:ext cx="3733800" cy="6555641"/>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lnSpc>
                <a:spcPct val="80000"/>
              </a:lnSpc>
              <a:spcBef>
                <a:spcPct val="50000"/>
              </a:spcBef>
            </a:pPr>
            <a:r>
              <a:rPr lang="en-US" u="sng" dirty="0">
                <a:solidFill>
                  <a:schemeClr val="bg1"/>
                </a:solidFill>
              </a:rPr>
              <a:t>EVA Training Environments</a:t>
            </a:r>
          </a:p>
          <a:p>
            <a:pPr eaLnBrk="1" hangingPunct="1">
              <a:lnSpc>
                <a:spcPct val="80000"/>
              </a:lnSpc>
              <a:spcBef>
                <a:spcPct val="50000"/>
              </a:spcBef>
              <a:buFontTx/>
              <a:buChar char="•"/>
            </a:pPr>
            <a:r>
              <a:rPr lang="en-US" dirty="0">
                <a:solidFill>
                  <a:schemeClr val="bg1"/>
                </a:solidFill>
              </a:rPr>
              <a:t> Neutral buoyancy facilities</a:t>
            </a:r>
          </a:p>
          <a:p>
            <a:pPr lvl="1" eaLnBrk="1" hangingPunct="1">
              <a:lnSpc>
                <a:spcPct val="80000"/>
              </a:lnSpc>
              <a:spcBef>
                <a:spcPct val="50000"/>
              </a:spcBef>
              <a:buFontTx/>
              <a:buChar char="•"/>
            </a:pPr>
            <a:r>
              <a:rPr lang="en-US" dirty="0">
                <a:solidFill>
                  <a:schemeClr val="bg1"/>
                </a:solidFill>
              </a:rPr>
              <a:t> Choreograph timelines</a:t>
            </a:r>
          </a:p>
          <a:p>
            <a:pPr lvl="1" eaLnBrk="1" hangingPunct="1">
              <a:lnSpc>
                <a:spcPct val="80000"/>
              </a:lnSpc>
              <a:spcBef>
                <a:spcPct val="50000"/>
              </a:spcBef>
              <a:buFontTx/>
              <a:buChar char="•"/>
            </a:pPr>
            <a:r>
              <a:rPr lang="en-US" dirty="0">
                <a:solidFill>
                  <a:schemeClr val="bg1"/>
                </a:solidFill>
              </a:rPr>
              <a:t> Integrate EVA-robotics</a:t>
            </a:r>
          </a:p>
          <a:p>
            <a:pPr lvl="1" eaLnBrk="1" hangingPunct="1">
              <a:lnSpc>
                <a:spcPct val="80000"/>
              </a:lnSpc>
              <a:spcBef>
                <a:spcPct val="50000"/>
              </a:spcBef>
              <a:buFontTx/>
              <a:buChar char="•"/>
            </a:pPr>
            <a:r>
              <a:rPr lang="en-US" dirty="0">
                <a:solidFill>
                  <a:schemeClr val="bg1"/>
                </a:solidFill>
              </a:rPr>
              <a:t> 0-G analog (water drag a major difference)</a:t>
            </a:r>
          </a:p>
          <a:p>
            <a:pPr lvl="1" eaLnBrk="1" hangingPunct="1">
              <a:lnSpc>
                <a:spcPct val="80000"/>
              </a:lnSpc>
              <a:spcBef>
                <a:spcPct val="50000"/>
              </a:spcBef>
              <a:buFontTx/>
              <a:buChar char="•"/>
            </a:pPr>
            <a:r>
              <a:rPr lang="en-US" dirty="0">
                <a:solidFill>
                  <a:schemeClr val="bg1"/>
                </a:solidFill>
              </a:rPr>
              <a:t> Nitrox used to increase bottom time</a:t>
            </a:r>
          </a:p>
          <a:p>
            <a:pPr eaLnBrk="1" hangingPunct="1">
              <a:lnSpc>
                <a:spcPct val="80000"/>
              </a:lnSpc>
              <a:spcBef>
                <a:spcPct val="50000"/>
              </a:spcBef>
              <a:buFontTx/>
              <a:buChar char="•"/>
            </a:pPr>
            <a:r>
              <a:rPr lang="en-US" dirty="0">
                <a:solidFill>
                  <a:schemeClr val="bg1"/>
                </a:solidFill>
              </a:rPr>
              <a:t> Virtual Reality Lab</a:t>
            </a:r>
          </a:p>
          <a:p>
            <a:pPr eaLnBrk="1" hangingPunct="1">
              <a:lnSpc>
                <a:spcPct val="80000"/>
              </a:lnSpc>
              <a:spcBef>
                <a:spcPct val="50000"/>
              </a:spcBef>
              <a:buFontTx/>
              <a:buChar char="•"/>
            </a:pPr>
            <a:r>
              <a:rPr lang="en-US" dirty="0">
                <a:solidFill>
                  <a:schemeClr val="bg1"/>
                </a:solidFill>
              </a:rPr>
              <a:t> Air Bearing Floor</a:t>
            </a:r>
          </a:p>
          <a:p>
            <a:pPr eaLnBrk="1" hangingPunct="1">
              <a:lnSpc>
                <a:spcPct val="80000"/>
              </a:lnSpc>
              <a:spcBef>
                <a:spcPct val="50000"/>
              </a:spcBef>
              <a:buFontTx/>
              <a:buChar char="•"/>
            </a:pPr>
            <a:r>
              <a:rPr lang="en-US" dirty="0">
                <a:solidFill>
                  <a:schemeClr val="bg1"/>
                </a:solidFill>
              </a:rPr>
              <a:t> Vacuum Chambers</a:t>
            </a:r>
          </a:p>
          <a:p>
            <a:pPr eaLnBrk="1" hangingPunct="1">
              <a:lnSpc>
                <a:spcPct val="80000"/>
              </a:lnSpc>
              <a:spcBef>
                <a:spcPct val="50000"/>
              </a:spcBef>
              <a:buFontTx/>
              <a:buChar char="•"/>
            </a:pPr>
            <a:r>
              <a:rPr lang="en-US" dirty="0">
                <a:solidFill>
                  <a:schemeClr val="bg1"/>
                </a:solidFill>
              </a:rPr>
              <a:t> EMU Systems Simulations</a:t>
            </a:r>
          </a:p>
          <a:p>
            <a:pPr eaLnBrk="1" hangingPunct="1">
              <a:lnSpc>
                <a:spcPct val="80000"/>
              </a:lnSpc>
              <a:spcBef>
                <a:spcPct val="50000"/>
              </a:spcBef>
              <a:buFontTx/>
              <a:buChar char="•"/>
            </a:pPr>
            <a:r>
              <a:rPr lang="en-US" dirty="0">
                <a:solidFill>
                  <a:schemeClr val="bg1"/>
                </a:solidFill>
              </a:rPr>
              <a:t> Integrated Simulations with Mission Control</a:t>
            </a:r>
          </a:p>
          <a:p>
            <a:pPr eaLnBrk="1" hangingPunct="1">
              <a:lnSpc>
                <a:spcPct val="80000"/>
              </a:lnSpc>
              <a:spcBef>
                <a:spcPct val="50000"/>
              </a:spcBef>
              <a:buFontTx/>
              <a:buChar char="•"/>
            </a:pPr>
            <a:r>
              <a:rPr lang="en-US" dirty="0">
                <a:solidFill>
                  <a:schemeClr val="bg1"/>
                </a:solidFill>
              </a:rPr>
              <a:t>The Gym!</a:t>
            </a:r>
          </a:p>
        </p:txBody>
      </p:sp>
    </p:spTree>
    <p:extLst>
      <p:ext uri="{BB962C8B-B14F-4D97-AF65-F5344CB8AC3E}">
        <p14:creationId xmlns:p14="http://schemas.microsoft.com/office/powerpoint/2010/main" xmlns="" val="239407495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050" descr="FouratNBL"/>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41232770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0699000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982200" cy="6880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3555" name="Text Box 4"/>
          <p:cNvSpPr txBox="1">
            <a:spLocks noChangeArrowheads="1"/>
          </p:cNvSpPr>
          <p:nvPr/>
        </p:nvSpPr>
        <p:spPr bwMode="auto">
          <a:xfrm>
            <a:off x="76200" y="152400"/>
            <a:ext cx="6248400" cy="1014413"/>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b="1" dirty="0">
                <a:solidFill>
                  <a:schemeClr val="bg1"/>
                </a:solidFill>
              </a:rPr>
              <a:t>Weightless Environment Test System (WETS)</a:t>
            </a:r>
          </a:p>
          <a:p>
            <a:pPr eaLnBrk="1" hangingPunct="1">
              <a:spcBef>
                <a:spcPct val="50000"/>
              </a:spcBef>
            </a:pPr>
            <a:r>
              <a:rPr lang="en-US" b="1" dirty="0">
                <a:solidFill>
                  <a:schemeClr val="bg1"/>
                </a:solidFill>
              </a:rPr>
              <a:t>	Tsukuba, Japan</a:t>
            </a:r>
          </a:p>
        </p:txBody>
      </p:sp>
    </p:spTree>
    <p:extLst>
      <p:ext uri="{BB962C8B-B14F-4D97-AF65-F5344CB8AC3E}">
        <p14:creationId xmlns:p14="http://schemas.microsoft.com/office/powerpoint/2010/main" xmlns="" val="253100312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ST BATTERY"/>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4579" name="Text Box 3"/>
          <p:cNvSpPr txBox="1">
            <a:spLocks noChangeArrowheads="1"/>
          </p:cNvSpPr>
          <p:nvPr/>
        </p:nvSpPr>
        <p:spPr bwMode="auto">
          <a:xfrm>
            <a:off x="4038600" y="5715000"/>
            <a:ext cx="4953000" cy="831850"/>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a:solidFill>
                  <a:schemeClr val="bg1"/>
                </a:solidFill>
              </a:rPr>
              <a:t>Mass Handling: difficult to train on Earth --- water drag, buoyancy effects</a:t>
            </a:r>
          </a:p>
        </p:txBody>
      </p:sp>
    </p:spTree>
    <p:extLst>
      <p:ext uri="{BB962C8B-B14F-4D97-AF65-F5344CB8AC3E}">
        <p14:creationId xmlns:p14="http://schemas.microsoft.com/office/powerpoint/2010/main" xmlns="" val="56050981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1183001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5240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03" name="Text Box 3"/>
          <p:cNvSpPr txBox="1">
            <a:spLocks noChangeArrowheads="1"/>
          </p:cNvSpPr>
          <p:nvPr/>
        </p:nvSpPr>
        <p:spPr bwMode="auto">
          <a:xfrm>
            <a:off x="2209800" y="5257800"/>
            <a:ext cx="6934200" cy="1196975"/>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b="1"/>
              <a:t>Unusual Training Attitudes: risk of shoulder injuries --- simple bruises to rotator cuff tears; barotrauma; orthostatic intolerance; disorientation</a:t>
            </a:r>
          </a:p>
        </p:txBody>
      </p:sp>
    </p:spTree>
    <p:extLst>
      <p:ext uri="{BB962C8B-B14F-4D97-AF65-F5344CB8AC3E}">
        <p14:creationId xmlns:p14="http://schemas.microsoft.com/office/powerpoint/2010/main" xmlns="" val="176507831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STS100-702-05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657600" y="1493838"/>
            <a:ext cx="5257800" cy="5257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651" name="Text Box 3"/>
          <p:cNvSpPr txBox="1">
            <a:spLocks noChangeArrowheads="1"/>
          </p:cNvSpPr>
          <p:nvPr/>
        </p:nvSpPr>
        <p:spPr bwMode="auto">
          <a:xfrm>
            <a:off x="152400" y="381000"/>
            <a:ext cx="3276600" cy="5761038"/>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b="1" u="sng" dirty="0">
                <a:solidFill>
                  <a:schemeClr val="bg1"/>
                </a:solidFill>
              </a:rPr>
              <a:t>EVA Physiology</a:t>
            </a:r>
            <a:r>
              <a:rPr lang="en-US" b="1" dirty="0">
                <a:solidFill>
                  <a:schemeClr val="bg1"/>
                </a:solidFill>
              </a:rPr>
              <a:t>:</a:t>
            </a:r>
          </a:p>
          <a:p>
            <a:pPr eaLnBrk="1" hangingPunct="1">
              <a:spcBef>
                <a:spcPct val="50000"/>
              </a:spcBef>
              <a:buFontTx/>
              <a:buChar char="•"/>
            </a:pPr>
            <a:r>
              <a:rPr lang="en-US" b="1" dirty="0">
                <a:solidFill>
                  <a:schemeClr val="bg1"/>
                </a:solidFill>
              </a:rPr>
              <a:t> Pressure changes with similarity to diving </a:t>
            </a:r>
            <a:r>
              <a:rPr lang="en-US" b="1" dirty="0">
                <a:solidFill>
                  <a:schemeClr val="bg1"/>
                </a:solidFill>
                <a:sym typeface="Wingdings" pitchFamily="-112" charset="2"/>
              </a:rPr>
              <a:t> risk of DCS and barotrauma (during both real and simulated EVA)</a:t>
            </a:r>
          </a:p>
          <a:p>
            <a:pPr eaLnBrk="1" hangingPunct="1">
              <a:spcBef>
                <a:spcPct val="50000"/>
              </a:spcBef>
              <a:buFontTx/>
              <a:buChar char="•"/>
            </a:pPr>
            <a:r>
              <a:rPr lang="en-US" b="1" dirty="0">
                <a:solidFill>
                  <a:schemeClr val="bg1"/>
                </a:solidFill>
                <a:sym typeface="Wingdings" pitchFamily="-112" charset="2"/>
              </a:rPr>
              <a:t> EVA preparations:    4 hour in-suit </a:t>
            </a:r>
            <a:r>
              <a:rPr lang="en-US" b="1" dirty="0" err="1">
                <a:solidFill>
                  <a:schemeClr val="bg1"/>
                </a:solidFill>
                <a:sym typeface="Wingdings" pitchFamily="-112" charset="2"/>
              </a:rPr>
              <a:t>prebreathe</a:t>
            </a:r>
            <a:r>
              <a:rPr lang="en-US" b="1" dirty="0">
                <a:solidFill>
                  <a:schemeClr val="bg1"/>
                </a:solidFill>
                <a:sym typeface="Wingdings" pitchFamily="-112" charset="2"/>
              </a:rPr>
              <a:t> on 100% oxygen, </a:t>
            </a:r>
            <a:r>
              <a:rPr lang="en-US" b="1" dirty="0" smtClean="0">
                <a:solidFill>
                  <a:schemeClr val="bg1"/>
                </a:solidFill>
                <a:sym typeface="Wingdings" pitchFamily="-112" charset="2"/>
              </a:rPr>
              <a:t>“campout,” or exercise </a:t>
            </a:r>
            <a:r>
              <a:rPr lang="en-US" b="1" dirty="0" err="1">
                <a:solidFill>
                  <a:schemeClr val="bg1"/>
                </a:solidFill>
                <a:sym typeface="Wingdings" pitchFamily="-112" charset="2"/>
              </a:rPr>
              <a:t>prebreathe</a:t>
            </a:r>
            <a:r>
              <a:rPr lang="en-US" b="1" dirty="0">
                <a:solidFill>
                  <a:schemeClr val="bg1"/>
                </a:solidFill>
                <a:sym typeface="Wingdings" pitchFamily="-112" charset="2"/>
              </a:rPr>
              <a:t> protocol</a:t>
            </a:r>
          </a:p>
          <a:p>
            <a:pPr eaLnBrk="1" hangingPunct="1">
              <a:spcBef>
                <a:spcPct val="50000"/>
              </a:spcBef>
              <a:buFontTx/>
              <a:buChar char="•"/>
            </a:pPr>
            <a:r>
              <a:rPr lang="en-US" b="1" dirty="0">
                <a:solidFill>
                  <a:schemeClr val="bg1"/>
                </a:solidFill>
                <a:sym typeface="Wingdings" pitchFamily="-112" charset="2"/>
              </a:rPr>
              <a:t>Incidence of DCS in space &lt;&lt; diving DCS</a:t>
            </a:r>
            <a:endParaRPr lang="en-US" b="1" dirty="0">
              <a:solidFill>
                <a:schemeClr val="bg1"/>
              </a:solidFill>
            </a:endParaRPr>
          </a:p>
        </p:txBody>
      </p:sp>
    </p:spTree>
    <p:extLst>
      <p:ext uri="{BB962C8B-B14F-4D97-AF65-F5344CB8AC3E}">
        <p14:creationId xmlns:p14="http://schemas.microsoft.com/office/powerpoint/2010/main" xmlns="" val="101074834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2007-08-27_346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000250" y="0"/>
            <a:ext cx="5143500"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67769299"/>
      </p:ext>
    </p:extLst>
  </p:cSld>
  <p:clrMapOvr>
    <a:masterClrMapping/>
  </p:clrMapOvr>
  <mc:AlternateContent xmlns:mc="http://schemas.openxmlformats.org/markup-compatibility/2006">
    <mc:Choice xmlns:p14="http://schemas.microsoft.com/office/powerpoint/2010/main" xmlns="" Requires="p14">
      <p:transition spd="slow" p14:dur="2000" advTm="5000"/>
    </mc:Choice>
    <mc:Fallback>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2007-08-27_346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220200" cy="691356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50198091"/>
      </p:ext>
    </p:extLst>
  </p:cSld>
  <p:clrMapOvr>
    <a:masterClrMapping/>
  </p:clrMapOvr>
  <mc:AlternateContent xmlns:mc="http://schemas.openxmlformats.org/markup-compatibility/2006">
    <mc:Choice xmlns:p14="http://schemas.microsoft.com/office/powerpoint/2010/main" xmlns="" Requires="p14">
      <p:transition spd="slow" p14:dur="2000" advTm="5000"/>
    </mc:Choice>
    <mc:Fallback>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sts100-342-01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9822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75" name="Text Box 3"/>
          <p:cNvSpPr txBox="1">
            <a:spLocks noChangeArrowheads="1"/>
          </p:cNvSpPr>
          <p:nvPr/>
        </p:nvSpPr>
        <p:spPr bwMode="auto">
          <a:xfrm>
            <a:off x="0" y="685800"/>
            <a:ext cx="3962400" cy="4838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b="1" u="sng" dirty="0">
                <a:solidFill>
                  <a:schemeClr val="bg1"/>
                </a:solidFill>
              </a:rPr>
              <a:t>EVA Risks</a:t>
            </a:r>
            <a:r>
              <a:rPr lang="en-US" b="1" dirty="0">
                <a:solidFill>
                  <a:schemeClr val="bg1"/>
                </a:solidFill>
              </a:rPr>
              <a:t>:</a:t>
            </a:r>
          </a:p>
          <a:p>
            <a:pPr eaLnBrk="1" hangingPunct="1">
              <a:spcBef>
                <a:spcPct val="50000"/>
              </a:spcBef>
              <a:buFontTx/>
              <a:buChar char="•"/>
            </a:pPr>
            <a:r>
              <a:rPr lang="en-US" b="1" dirty="0">
                <a:solidFill>
                  <a:schemeClr val="bg1"/>
                </a:solidFill>
              </a:rPr>
              <a:t> Decompression Sickness</a:t>
            </a:r>
          </a:p>
          <a:p>
            <a:pPr eaLnBrk="1" hangingPunct="1">
              <a:spcBef>
                <a:spcPct val="50000"/>
              </a:spcBef>
              <a:buFontTx/>
              <a:buChar char="•"/>
            </a:pPr>
            <a:r>
              <a:rPr lang="en-US" b="1" dirty="0">
                <a:solidFill>
                  <a:schemeClr val="bg1"/>
                </a:solidFill>
              </a:rPr>
              <a:t> Orbital Debris/suit leak</a:t>
            </a:r>
          </a:p>
          <a:p>
            <a:pPr eaLnBrk="1" hangingPunct="1">
              <a:spcBef>
                <a:spcPct val="50000"/>
              </a:spcBef>
              <a:buFontTx/>
              <a:buChar char="•"/>
            </a:pPr>
            <a:r>
              <a:rPr lang="en-US" b="1" dirty="0">
                <a:solidFill>
                  <a:schemeClr val="bg1"/>
                </a:solidFill>
              </a:rPr>
              <a:t> Fire in 100% Oxygen</a:t>
            </a:r>
          </a:p>
          <a:p>
            <a:pPr eaLnBrk="1" hangingPunct="1">
              <a:spcBef>
                <a:spcPct val="50000"/>
              </a:spcBef>
              <a:buFontTx/>
              <a:buChar char="•"/>
            </a:pPr>
            <a:r>
              <a:rPr lang="en-US" b="1" dirty="0">
                <a:solidFill>
                  <a:schemeClr val="bg1"/>
                </a:solidFill>
              </a:rPr>
              <a:t> Radiation Exposure</a:t>
            </a:r>
          </a:p>
          <a:p>
            <a:pPr eaLnBrk="1" hangingPunct="1">
              <a:spcBef>
                <a:spcPct val="50000"/>
              </a:spcBef>
              <a:buFontTx/>
              <a:buChar char="•"/>
            </a:pPr>
            <a:r>
              <a:rPr lang="en-US" b="1" dirty="0">
                <a:solidFill>
                  <a:schemeClr val="bg1"/>
                </a:solidFill>
              </a:rPr>
              <a:t> Frostbite/Superficial Burn</a:t>
            </a:r>
          </a:p>
          <a:p>
            <a:pPr eaLnBrk="1" hangingPunct="1">
              <a:spcBef>
                <a:spcPct val="50000"/>
              </a:spcBef>
              <a:buFontTx/>
              <a:buChar char="•"/>
            </a:pPr>
            <a:r>
              <a:rPr lang="en-US" b="1" dirty="0">
                <a:solidFill>
                  <a:schemeClr val="bg1"/>
                </a:solidFill>
              </a:rPr>
              <a:t> Separation from vehicle</a:t>
            </a:r>
          </a:p>
          <a:p>
            <a:pPr eaLnBrk="1" hangingPunct="1">
              <a:spcBef>
                <a:spcPct val="50000"/>
              </a:spcBef>
              <a:buFontTx/>
              <a:buChar char="•"/>
            </a:pPr>
            <a:r>
              <a:rPr lang="en-US" b="1" dirty="0">
                <a:solidFill>
                  <a:schemeClr val="bg1"/>
                </a:solidFill>
              </a:rPr>
              <a:t>Dehydration/low glucose</a:t>
            </a:r>
          </a:p>
          <a:p>
            <a:pPr eaLnBrk="1" hangingPunct="1">
              <a:spcBef>
                <a:spcPct val="50000"/>
              </a:spcBef>
            </a:pPr>
            <a:endParaRPr lang="en-US" b="1" dirty="0">
              <a:solidFill>
                <a:schemeClr val="bg1"/>
              </a:solidFill>
            </a:endParaRPr>
          </a:p>
        </p:txBody>
      </p:sp>
    </p:spTree>
    <p:extLst>
      <p:ext uri="{BB962C8B-B14F-4D97-AF65-F5344CB8AC3E}">
        <p14:creationId xmlns:p14="http://schemas.microsoft.com/office/powerpoint/2010/main" xmlns="" val="13751332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sts100-395-03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37895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699" name="Text Box 3"/>
          <p:cNvSpPr txBox="1">
            <a:spLocks noChangeArrowheads="1"/>
          </p:cNvSpPr>
          <p:nvPr/>
        </p:nvSpPr>
        <p:spPr bwMode="auto">
          <a:xfrm>
            <a:off x="152400" y="152400"/>
            <a:ext cx="3581400" cy="7029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lnSpc>
                <a:spcPct val="90000"/>
              </a:lnSpc>
              <a:spcBef>
                <a:spcPct val="50000"/>
              </a:spcBef>
            </a:pPr>
            <a:r>
              <a:rPr lang="en-US" u="sng">
                <a:solidFill>
                  <a:schemeClr val="bg1"/>
                </a:solidFill>
              </a:rPr>
              <a:t>EVA Injuries</a:t>
            </a:r>
            <a:r>
              <a:rPr lang="en-US">
                <a:solidFill>
                  <a:schemeClr val="bg1"/>
                </a:solidFill>
              </a:rPr>
              <a:t>:</a:t>
            </a:r>
          </a:p>
          <a:p>
            <a:pPr eaLnBrk="1" hangingPunct="1">
              <a:lnSpc>
                <a:spcPct val="90000"/>
              </a:lnSpc>
              <a:spcBef>
                <a:spcPct val="50000"/>
              </a:spcBef>
              <a:buFontTx/>
              <a:buChar char="•"/>
            </a:pPr>
            <a:r>
              <a:rPr lang="en-US">
                <a:solidFill>
                  <a:schemeClr val="bg1"/>
                </a:solidFill>
              </a:rPr>
              <a:t> Nerve Compression; Foot Pain, other hot spots</a:t>
            </a:r>
          </a:p>
          <a:p>
            <a:pPr eaLnBrk="1" hangingPunct="1">
              <a:lnSpc>
                <a:spcPct val="90000"/>
              </a:lnSpc>
              <a:spcBef>
                <a:spcPct val="50000"/>
              </a:spcBef>
              <a:buFontTx/>
              <a:buChar char="•"/>
            </a:pPr>
            <a:r>
              <a:rPr lang="en-US">
                <a:solidFill>
                  <a:schemeClr val="bg1"/>
                </a:solidFill>
              </a:rPr>
              <a:t> Shoulder Injuries:</a:t>
            </a:r>
          </a:p>
          <a:p>
            <a:pPr lvl="1" eaLnBrk="1" hangingPunct="1">
              <a:lnSpc>
                <a:spcPct val="90000"/>
              </a:lnSpc>
              <a:spcBef>
                <a:spcPct val="50000"/>
              </a:spcBef>
              <a:buFontTx/>
              <a:buChar char="•"/>
            </a:pPr>
            <a:r>
              <a:rPr lang="en-US">
                <a:solidFill>
                  <a:schemeClr val="bg1"/>
                </a:solidFill>
              </a:rPr>
              <a:t>Rotator Cuff Tears</a:t>
            </a:r>
          </a:p>
          <a:p>
            <a:pPr lvl="1" eaLnBrk="1" hangingPunct="1">
              <a:lnSpc>
                <a:spcPct val="90000"/>
              </a:lnSpc>
              <a:spcBef>
                <a:spcPct val="50000"/>
              </a:spcBef>
              <a:buFontTx/>
              <a:buChar char="•"/>
            </a:pPr>
            <a:r>
              <a:rPr lang="en-US">
                <a:solidFill>
                  <a:schemeClr val="bg1"/>
                </a:solidFill>
              </a:rPr>
              <a:t> Superior Labral Tear from Anterior to Posterior (SLAP)</a:t>
            </a:r>
          </a:p>
          <a:p>
            <a:pPr lvl="1" eaLnBrk="1" hangingPunct="1">
              <a:lnSpc>
                <a:spcPct val="90000"/>
              </a:lnSpc>
              <a:spcBef>
                <a:spcPct val="50000"/>
              </a:spcBef>
              <a:buFontTx/>
              <a:buChar char="•"/>
            </a:pPr>
            <a:r>
              <a:rPr lang="en-US">
                <a:solidFill>
                  <a:schemeClr val="bg1"/>
                </a:solidFill>
              </a:rPr>
              <a:t> Tendonitis/Bursitis</a:t>
            </a:r>
          </a:p>
          <a:p>
            <a:pPr eaLnBrk="1" hangingPunct="1">
              <a:lnSpc>
                <a:spcPct val="90000"/>
              </a:lnSpc>
              <a:spcBef>
                <a:spcPct val="50000"/>
              </a:spcBef>
              <a:buFontTx/>
              <a:buChar char="•"/>
            </a:pPr>
            <a:r>
              <a:rPr lang="en-US">
                <a:solidFill>
                  <a:schemeClr val="bg1"/>
                </a:solidFill>
              </a:rPr>
              <a:t> Fingernail Delamination</a:t>
            </a:r>
          </a:p>
          <a:p>
            <a:pPr eaLnBrk="1" hangingPunct="1">
              <a:lnSpc>
                <a:spcPct val="90000"/>
              </a:lnSpc>
              <a:spcBef>
                <a:spcPct val="50000"/>
              </a:spcBef>
              <a:buFontTx/>
              <a:buChar char="•"/>
            </a:pPr>
            <a:r>
              <a:rPr lang="en-US">
                <a:solidFill>
                  <a:schemeClr val="bg1"/>
                </a:solidFill>
              </a:rPr>
              <a:t> Eye Irritation</a:t>
            </a:r>
          </a:p>
          <a:p>
            <a:pPr eaLnBrk="1" hangingPunct="1">
              <a:lnSpc>
                <a:spcPct val="90000"/>
              </a:lnSpc>
              <a:spcBef>
                <a:spcPct val="50000"/>
              </a:spcBef>
              <a:buFontTx/>
              <a:buChar char="•"/>
            </a:pPr>
            <a:r>
              <a:rPr lang="en-US">
                <a:solidFill>
                  <a:schemeClr val="bg1"/>
                </a:solidFill>
              </a:rPr>
              <a:t> Barotrauma</a:t>
            </a:r>
          </a:p>
          <a:p>
            <a:pPr eaLnBrk="1" hangingPunct="1">
              <a:lnSpc>
                <a:spcPct val="90000"/>
              </a:lnSpc>
              <a:spcBef>
                <a:spcPct val="50000"/>
              </a:spcBef>
              <a:buFontTx/>
              <a:buChar char="•"/>
            </a:pPr>
            <a:r>
              <a:rPr lang="en-US">
                <a:solidFill>
                  <a:schemeClr val="bg1"/>
                </a:solidFill>
              </a:rPr>
              <a:t> Orthostatic Intolerance</a:t>
            </a:r>
          </a:p>
          <a:p>
            <a:pPr eaLnBrk="1" hangingPunct="1">
              <a:lnSpc>
                <a:spcPct val="90000"/>
              </a:lnSpc>
              <a:spcBef>
                <a:spcPct val="50000"/>
              </a:spcBef>
              <a:buFontTx/>
              <a:buChar char="•"/>
            </a:pPr>
            <a:r>
              <a:rPr lang="en-US">
                <a:solidFill>
                  <a:schemeClr val="bg1"/>
                </a:solidFill>
              </a:rPr>
              <a:t> DCS (Type 1 and Type 2)</a:t>
            </a:r>
          </a:p>
          <a:p>
            <a:pPr lvl="1" eaLnBrk="1" hangingPunct="1">
              <a:lnSpc>
                <a:spcPct val="90000"/>
              </a:lnSpc>
              <a:spcBef>
                <a:spcPct val="50000"/>
              </a:spcBef>
              <a:buFontTx/>
              <a:buChar char="•"/>
            </a:pPr>
            <a:endParaRPr lang="en-US">
              <a:solidFill>
                <a:schemeClr val="bg1"/>
              </a:solidFill>
            </a:endParaRPr>
          </a:p>
        </p:txBody>
      </p:sp>
    </p:spTree>
    <p:extLst>
      <p:ext uri="{BB962C8B-B14F-4D97-AF65-F5344CB8AC3E}">
        <p14:creationId xmlns:p14="http://schemas.microsoft.com/office/powerpoint/2010/main" xmlns="" val="19140287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STS100-395-02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2964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1747" name="Text Box 3"/>
          <p:cNvSpPr txBox="1">
            <a:spLocks noChangeArrowheads="1"/>
          </p:cNvSpPr>
          <p:nvPr/>
        </p:nvSpPr>
        <p:spPr bwMode="auto">
          <a:xfrm>
            <a:off x="76200" y="619125"/>
            <a:ext cx="3124200" cy="6162675"/>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lnSpc>
                <a:spcPct val="80000"/>
              </a:lnSpc>
              <a:spcBef>
                <a:spcPct val="50000"/>
              </a:spcBef>
            </a:pPr>
            <a:r>
              <a:rPr lang="en-US" b="1" u="sng"/>
              <a:t>Injury Prevention/Rx</a:t>
            </a:r>
            <a:r>
              <a:rPr lang="en-US" b="1"/>
              <a:t>:</a:t>
            </a:r>
          </a:p>
          <a:p>
            <a:pPr eaLnBrk="1" hangingPunct="1">
              <a:lnSpc>
                <a:spcPct val="80000"/>
              </a:lnSpc>
              <a:spcBef>
                <a:spcPct val="50000"/>
              </a:spcBef>
              <a:buFontTx/>
              <a:buChar char="•"/>
            </a:pPr>
            <a:r>
              <a:rPr lang="en-US" b="1"/>
              <a:t> Optimum Suit Fit</a:t>
            </a:r>
          </a:p>
          <a:p>
            <a:pPr eaLnBrk="1" hangingPunct="1">
              <a:lnSpc>
                <a:spcPct val="80000"/>
              </a:lnSpc>
              <a:spcBef>
                <a:spcPct val="50000"/>
              </a:spcBef>
              <a:buFontTx/>
              <a:buChar char="•"/>
            </a:pPr>
            <a:r>
              <a:rPr lang="en-US" b="1"/>
              <a:t> Preflight Conditioning</a:t>
            </a:r>
          </a:p>
          <a:p>
            <a:pPr eaLnBrk="1" hangingPunct="1">
              <a:lnSpc>
                <a:spcPct val="80000"/>
              </a:lnSpc>
              <a:spcBef>
                <a:spcPct val="50000"/>
              </a:spcBef>
              <a:buFontTx/>
              <a:buChar char="•"/>
            </a:pPr>
            <a:r>
              <a:rPr lang="en-US" b="1"/>
              <a:t> Avoiding Prolonged Inverted Ops (pool)</a:t>
            </a:r>
          </a:p>
          <a:p>
            <a:pPr eaLnBrk="1" hangingPunct="1">
              <a:lnSpc>
                <a:spcPct val="80000"/>
              </a:lnSpc>
              <a:spcBef>
                <a:spcPct val="50000"/>
              </a:spcBef>
              <a:buFontTx/>
              <a:buChar char="•"/>
            </a:pPr>
            <a:r>
              <a:rPr lang="en-US" b="1"/>
              <a:t> Proper Fingernail Care (trim, keep dry); Custom Gloves; </a:t>
            </a:r>
            <a:r>
              <a:rPr lang="en-US" b="1" u="sng"/>
              <a:t>Glue</a:t>
            </a:r>
          </a:p>
          <a:p>
            <a:pPr eaLnBrk="1" hangingPunct="1">
              <a:lnSpc>
                <a:spcPct val="80000"/>
              </a:lnSpc>
              <a:spcBef>
                <a:spcPct val="50000"/>
              </a:spcBef>
              <a:buFontTx/>
              <a:buChar char="•"/>
            </a:pPr>
            <a:r>
              <a:rPr lang="en-US" b="1"/>
              <a:t> Knowledge of and Working within the Work Envelope of the Planar Hard Upper Torso (HUT)</a:t>
            </a:r>
          </a:p>
          <a:p>
            <a:pPr eaLnBrk="1" hangingPunct="1">
              <a:lnSpc>
                <a:spcPct val="80000"/>
              </a:lnSpc>
              <a:spcBef>
                <a:spcPct val="50000"/>
              </a:spcBef>
              <a:buFontTx/>
              <a:buChar char="•"/>
            </a:pPr>
            <a:r>
              <a:rPr lang="en-US" b="1"/>
              <a:t> Prebreathe, Bends Treatment Adapter for DCS</a:t>
            </a:r>
          </a:p>
        </p:txBody>
      </p:sp>
    </p:spTree>
    <p:extLst>
      <p:ext uri="{BB962C8B-B14F-4D97-AF65-F5344CB8AC3E}">
        <p14:creationId xmlns:p14="http://schemas.microsoft.com/office/powerpoint/2010/main" xmlns="" val="286132707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14825" y="-29570"/>
            <a:ext cx="4857750" cy="3657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66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343400" y="3656463"/>
            <a:ext cx="4800600" cy="320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628" name="Text Box 4"/>
          <p:cNvSpPr txBox="1">
            <a:spLocks noChangeArrowheads="1"/>
          </p:cNvSpPr>
          <p:nvPr/>
        </p:nvSpPr>
        <p:spPr bwMode="auto">
          <a:xfrm>
            <a:off x="152400" y="154675"/>
            <a:ext cx="4038600" cy="6555641"/>
          </a:xfrm>
          <a:prstGeom prst="rect">
            <a:avLst/>
          </a:prstGeom>
          <a:noFill/>
          <a:ln w="9525">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spcBef>
                <a:spcPct val="50000"/>
              </a:spcBef>
            </a:pPr>
            <a:r>
              <a:rPr lang="en-US" u="sng" dirty="0">
                <a:solidFill>
                  <a:schemeClr val="bg1"/>
                </a:solidFill>
              </a:rPr>
              <a:t>Strength &amp; Conditioning</a:t>
            </a:r>
          </a:p>
          <a:p>
            <a:pPr eaLnBrk="1" hangingPunct="1">
              <a:spcBef>
                <a:spcPct val="50000"/>
              </a:spcBef>
              <a:buFontTx/>
              <a:buChar char="•"/>
            </a:pPr>
            <a:r>
              <a:rPr lang="en-US" dirty="0">
                <a:solidFill>
                  <a:schemeClr val="bg1"/>
                </a:solidFill>
              </a:rPr>
              <a:t> Key element to flight preparation</a:t>
            </a:r>
          </a:p>
          <a:p>
            <a:pPr eaLnBrk="1" hangingPunct="1">
              <a:spcBef>
                <a:spcPct val="50000"/>
              </a:spcBef>
              <a:buFontTx/>
              <a:buChar char="•"/>
            </a:pPr>
            <a:r>
              <a:rPr lang="en-US" dirty="0">
                <a:solidFill>
                  <a:schemeClr val="bg1"/>
                </a:solidFill>
              </a:rPr>
              <a:t> Injury prevention</a:t>
            </a:r>
          </a:p>
          <a:p>
            <a:pPr eaLnBrk="1" hangingPunct="1">
              <a:spcBef>
                <a:spcPct val="50000"/>
              </a:spcBef>
              <a:buFontTx/>
              <a:buChar char="•"/>
            </a:pPr>
            <a:r>
              <a:rPr lang="en-US" dirty="0">
                <a:solidFill>
                  <a:schemeClr val="bg1"/>
                </a:solidFill>
              </a:rPr>
              <a:t> Development of strength and endurance --- especially important for forearm, wrist and hand </a:t>
            </a:r>
            <a:r>
              <a:rPr lang="en-US" dirty="0" err="1">
                <a:solidFill>
                  <a:schemeClr val="bg1"/>
                </a:solidFill>
              </a:rPr>
              <a:t>intrinsics</a:t>
            </a:r>
            <a:endParaRPr lang="en-US" dirty="0">
              <a:solidFill>
                <a:schemeClr val="bg1"/>
              </a:solidFill>
            </a:endParaRPr>
          </a:p>
          <a:p>
            <a:pPr eaLnBrk="1" hangingPunct="1">
              <a:spcBef>
                <a:spcPct val="50000"/>
              </a:spcBef>
              <a:buFontTx/>
              <a:buChar char="•"/>
            </a:pPr>
            <a:r>
              <a:rPr lang="en-US" dirty="0">
                <a:solidFill>
                  <a:schemeClr val="bg1"/>
                </a:solidFill>
              </a:rPr>
              <a:t> Strength and Conditioning coaches work directly with crew; mandatory for EVA crewmembers to exercise 3x/week</a:t>
            </a:r>
          </a:p>
          <a:p>
            <a:pPr eaLnBrk="1" hangingPunct="1">
              <a:spcBef>
                <a:spcPct val="50000"/>
              </a:spcBef>
              <a:buFontTx/>
              <a:buChar char="•"/>
            </a:pPr>
            <a:r>
              <a:rPr lang="en-US" dirty="0">
                <a:solidFill>
                  <a:schemeClr val="bg1"/>
                </a:solidFill>
              </a:rPr>
              <a:t> Also important: flexibility and aerobic capacity</a:t>
            </a:r>
          </a:p>
        </p:txBody>
      </p:sp>
    </p:spTree>
    <p:extLst>
      <p:ext uri="{BB962C8B-B14F-4D97-AF65-F5344CB8AC3E}">
        <p14:creationId xmlns:p14="http://schemas.microsoft.com/office/powerpoint/2010/main" xmlns="" val="5230609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sts100-396-01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8600" y="457200"/>
            <a:ext cx="8702675" cy="5770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97771864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STS100-702-00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505200" y="1263241"/>
            <a:ext cx="5410200" cy="5410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1" name="Text Box 3"/>
          <p:cNvSpPr txBox="1">
            <a:spLocks noChangeArrowheads="1"/>
          </p:cNvSpPr>
          <p:nvPr/>
        </p:nvSpPr>
        <p:spPr bwMode="auto">
          <a:xfrm>
            <a:off x="152400" y="228600"/>
            <a:ext cx="3352800" cy="6444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12" charset="0"/>
                <a:ea typeface="ＭＳ Ｐゴシック" pitchFamily="-112" charset="-128"/>
              </a:defRPr>
            </a:lvl1pPr>
            <a:lvl2pPr marL="37931725" indent="-37474525" eaLnBrk="0" hangingPunct="0">
              <a:defRPr sz="2400">
                <a:solidFill>
                  <a:schemeClr val="tx1"/>
                </a:solidFill>
                <a:latin typeface="Times New Roman" pitchFamily="-112" charset="0"/>
                <a:ea typeface="ＭＳ Ｐゴシック" pitchFamily="-112" charset="-128"/>
              </a:defRPr>
            </a:lvl2pPr>
            <a:lvl3pPr eaLnBrk="0" hangingPunct="0">
              <a:defRPr sz="2400">
                <a:solidFill>
                  <a:schemeClr val="tx1"/>
                </a:solidFill>
                <a:latin typeface="Times New Roman" pitchFamily="-112" charset="0"/>
                <a:ea typeface="ＭＳ Ｐゴシック" pitchFamily="-112" charset="-128"/>
              </a:defRPr>
            </a:lvl3pPr>
            <a:lvl4pPr eaLnBrk="0" hangingPunct="0">
              <a:defRPr sz="2400">
                <a:solidFill>
                  <a:schemeClr val="tx1"/>
                </a:solidFill>
                <a:latin typeface="Times New Roman" pitchFamily="-112" charset="0"/>
                <a:ea typeface="ＭＳ Ｐゴシック" pitchFamily="-112" charset="-128"/>
              </a:defRPr>
            </a:lvl4pPr>
            <a:lvl5pPr eaLnBrk="0" hangingPunct="0">
              <a:defRPr sz="2400">
                <a:solidFill>
                  <a:schemeClr val="tx1"/>
                </a:solidFill>
                <a:latin typeface="Times New Roman" pitchFamily="-112" charset="0"/>
                <a:ea typeface="ＭＳ Ｐゴシック" pitchFamily="-112" charset="-128"/>
              </a:defRPr>
            </a:lvl5pPr>
            <a:lvl6pPr marL="4572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6pPr>
            <a:lvl7pPr marL="9144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7pPr>
            <a:lvl8pPr marL="13716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8pPr>
            <a:lvl9pPr marL="1828800" eaLnBrk="0" fontAlgn="base" hangingPunct="0">
              <a:spcBef>
                <a:spcPct val="0"/>
              </a:spcBef>
              <a:spcAft>
                <a:spcPct val="0"/>
              </a:spcAft>
              <a:defRPr sz="2400">
                <a:solidFill>
                  <a:schemeClr val="tx1"/>
                </a:solidFill>
                <a:latin typeface="Times New Roman" pitchFamily="-112" charset="0"/>
                <a:ea typeface="ＭＳ Ｐゴシック" pitchFamily="-112" charset="-128"/>
              </a:defRPr>
            </a:lvl9pPr>
          </a:lstStyle>
          <a:p>
            <a:pPr eaLnBrk="1" hangingPunct="1">
              <a:lnSpc>
                <a:spcPct val="80000"/>
              </a:lnSpc>
              <a:spcBef>
                <a:spcPct val="50000"/>
              </a:spcBef>
            </a:pPr>
            <a:r>
              <a:rPr lang="en-US" u="sng" dirty="0">
                <a:solidFill>
                  <a:schemeClr val="bg1"/>
                </a:solidFill>
              </a:rPr>
              <a:t>Miscellaneous</a:t>
            </a:r>
            <a:r>
              <a:rPr lang="en-US" dirty="0">
                <a:solidFill>
                  <a:schemeClr val="bg1"/>
                </a:solidFill>
              </a:rPr>
              <a:t>:</a:t>
            </a:r>
          </a:p>
          <a:p>
            <a:pPr eaLnBrk="1" hangingPunct="1">
              <a:lnSpc>
                <a:spcPct val="80000"/>
              </a:lnSpc>
              <a:spcBef>
                <a:spcPct val="50000"/>
              </a:spcBef>
              <a:buFontTx/>
              <a:buChar char="•"/>
            </a:pPr>
            <a:r>
              <a:rPr lang="en-US" dirty="0">
                <a:solidFill>
                  <a:schemeClr val="bg1"/>
                </a:solidFill>
              </a:rPr>
              <a:t> Astronauts are physically very active; some have preexisting orthopedic injuries; some get hurt before flight (softball!)</a:t>
            </a:r>
          </a:p>
          <a:p>
            <a:pPr eaLnBrk="1" hangingPunct="1">
              <a:lnSpc>
                <a:spcPct val="80000"/>
              </a:lnSpc>
              <a:spcBef>
                <a:spcPct val="50000"/>
              </a:spcBef>
              <a:buFontTx/>
              <a:buChar char="•"/>
            </a:pPr>
            <a:r>
              <a:rPr lang="en-US" dirty="0">
                <a:solidFill>
                  <a:schemeClr val="bg1"/>
                </a:solidFill>
              </a:rPr>
              <a:t> Size and strength an asset because of physical nature of the job; difficult to scale gloves to smaller sizes</a:t>
            </a:r>
          </a:p>
          <a:p>
            <a:pPr eaLnBrk="1" hangingPunct="1">
              <a:lnSpc>
                <a:spcPct val="80000"/>
              </a:lnSpc>
              <a:spcBef>
                <a:spcPct val="50000"/>
              </a:spcBef>
              <a:buFontTx/>
              <a:buChar char="•"/>
            </a:pPr>
            <a:r>
              <a:rPr lang="en-US" dirty="0">
                <a:solidFill>
                  <a:schemeClr val="bg1"/>
                </a:solidFill>
              </a:rPr>
              <a:t> Flying after diving is often required; special tables for Nitrox have been developed for our use</a:t>
            </a:r>
          </a:p>
          <a:p>
            <a:pPr eaLnBrk="1" hangingPunct="1">
              <a:lnSpc>
                <a:spcPct val="80000"/>
              </a:lnSpc>
              <a:spcBef>
                <a:spcPct val="50000"/>
              </a:spcBef>
              <a:buFontTx/>
              <a:buChar char="•"/>
            </a:pPr>
            <a:r>
              <a:rPr lang="en-US" dirty="0">
                <a:solidFill>
                  <a:schemeClr val="bg1"/>
                </a:solidFill>
              </a:rPr>
              <a:t> Russian “</a:t>
            </a:r>
            <a:r>
              <a:rPr lang="en-US" dirty="0" err="1">
                <a:solidFill>
                  <a:schemeClr val="bg1"/>
                </a:solidFill>
              </a:rPr>
              <a:t>Orlan</a:t>
            </a:r>
            <a:r>
              <a:rPr lang="en-US" dirty="0">
                <a:solidFill>
                  <a:schemeClr val="bg1"/>
                </a:solidFill>
              </a:rPr>
              <a:t>” suit used on ISS --- 5.7 </a:t>
            </a:r>
            <a:r>
              <a:rPr lang="en-US" dirty="0" err="1">
                <a:solidFill>
                  <a:schemeClr val="bg1"/>
                </a:solidFill>
              </a:rPr>
              <a:t>psia</a:t>
            </a:r>
            <a:endParaRPr lang="en-US" dirty="0">
              <a:solidFill>
                <a:schemeClr val="bg1"/>
              </a:solidFill>
            </a:endParaRPr>
          </a:p>
        </p:txBody>
      </p:sp>
    </p:spTree>
    <p:extLst>
      <p:ext uri="{BB962C8B-B14F-4D97-AF65-F5344CB8AC3E}">
        <p14:creationId xmlns:p14="http://schemas.microsoft.com/office/powerpoint/2010/main" xmlns="" val="345212962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6"/>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458787"/>
            <a:ext cx="9144000" cy="6018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18827133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solidFill>
                  <a:schemeClr val="bg1"/>
                </a:solidFill>
              </a:rPr>
              <a:t>Implications for BEO</a:t>
            </a:r>
            <a:endParaRPr lang="en-US" dirty="0">
              <a:solidFill>
                <a:schemeClr val="bg1"/>
              </a:solidFill>
            </a:endParaRPr>
          </a:p>
        </p:txBody>
      </p:sp>
      <p:sp>
        <p:nvSpPr>
          <p:cNvPr id="3" name="Content Placeholder 2"/>
          <p:cNvSpPr>
            <a:spLocks noGrp="1"/>
          </p:cNvSpPr>
          <p:nvPr>
            <p:ph idx="1"/>
          </p:nvPr>
        </p:nvSpPr>
        <p:spPr>
          <a:xfrm>
            <a:off x="152400" y="1265237"/>
            <a:ext cx="7696200" cy="4525963"/>
          </a:xfrm>
        </p:spPr>
        <p:txBody>
          <a:bodyPr/>
          <a:lstStyle/>
          <a:p>
            <a:r>
              <a:rPr lang="en-US" sz="2800" dirty="0" smtClean="0">
                <a:solidFill>
                  <a:schemeClr val="bg1"/>
                </a:solidFill>
              </a:rPr>
              <a:t>Planetary EVA ≠ LEO EVA </a:t>
            </a:r>
            <a:r>
              <a:rPr lang="en-US" sz="2800" dirty="0">
                <a:solidFill>
                  <a:schemeClr val="bg1"/>
                </a:solidFill>
              </a:rPr>
              <a:t>≠ </a:t>
            </a:r>
            <a:r>
              <a:rPr lang="en-US" sz="2800" dirty="0" smtClean="0">
                <a:solidFill>
                  <a:schemeClr val="bg1"/>
                </a:solidFill>
              </a:rPr>
              <a:t>Asteroid EVA</a:t>
            </a:r>
          </a:p>
          <a:p>
            <a:r>
              <a:rPr lang="en-US" sz="2800" dirty="0" smtClean="0">
                <a:solidFill>
                  <a:schemeClr val="bg1"/>
                </a:solidFill>
              </a:rPr>
              <a:t>Planetary EVA Considerations: </a:t>
            </a:r>
          </a:p>
          <a:p>
            <a:pPr lvl="1"/>
            <a:r>
              <a:rPr lang="en-US" sz="2400" dirty="0" smtClean="0">
                <a:solidFill>
                  <a:schemeClr val="bg1"/>
                </a:solidFill>
              </a:rPr>
              <a:t>Center of Mass</a:t>
            </a:r>
          </a:p>
          <a:p>
            <a:pPr lvl="1"/>
            <a:r>
              <a:rPr lang="en-US" sz="2400" dirty="0" smtClean="0">
                <a:solidFill>
                  <a:schemeClr val="bg1"/>
                </a:solidFill>
              </a:rPr>
              <a:t>Ground Reaction Force</a:t>
            </a:r>
          </a:p>
          <a:p>
            <a:pPr lvl="1"/>
            <a:r>
              <a:rPr lang="en-US" sz="2400" dirty="0" smtClean="0">
                <a:solidFill>
                  <a:schemeClr val="bg1"/>
                </a:solidFill>
              </a:rPr>
              <a:t>Dust</a:t>
            </a:r>
          </a:p>
          <a:p>
            <a:r>
              <a:rPr lang="en-US" sz="2800" dirty="0" smtClean="0">
                <a:solidFill>
                  <a:schemeClr val="bg1"/>
                </a:solidFill>
              </a:rPr>
              <a:t>Asteroid EVA Considerations:</a:t>
            </a:r>
          </a:p>
          <a:p>
            <a:pPr lvl="1"/>
            <a:r>
              <a:rPr lang="en-US" sz="2400" dirty="0" smtClean="0">
                <a:solidFill>
                  <a:schemeClr val="bg1"/>
                </a:solidFill>
              </a:rPr>
              <a:t>“Microgravity Geology”</a:t>
            </a:r>
          </a:p>
          <a:p>
            <a:pPr lvl="1"/>
            <a:r>
              <a:rPr lang="en-US" sz="2400" dirty="0" smtClean="0">
                <a:solidFill>
                  <a:schemeClr val="bg1"/>
                </a:solidFill>
              </a:rPr>
              <a:t>Newton’s Laws</a:t>
            </a:r>
          </a:p>
          <a:p>
            <a:r>
              <a:rPr lang="en-US" sz="2800" dirty="0" smtClean="0">
                <a:solidFill>
                  <a:schemeClr val="bg1"/>
                </a:solidFill>
              </a:rPr>
              <a:t>Need to ↓ ops overhead</a:t>
            </a:r>
            <a:endParaRPr lang="en-US" sz="2800" dirty="0">
              <a:solidFill>
                <a:schemeClr val="bg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543550" y="2057400"/>
            <a:ext cx="3600450" cy="4800600"/>
          </a:xfrm>
          <a:prstGeom prst="rect">
            <a:avLst/>
          </a:prstGeom>
        </p:spPr>
      </p:pic>
    </p:spTree>
    <p:extLst>
      <p:ext uri="{BB962C8B-B14F-4D97-AF65-F5344CB8AC3E}">
        <p14:creationId xmlns:p14="http://schemas.microsoft.com/office/powerpoint/2010/main" xmlns="" val="5625232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1"/>
            <a:ext cx="9144000" cy="1142999"/>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QUESTIONS/DISCUSSION</a:t>
            </a:r>
          </a:p>
        </p:txBody>
      </p:sp>
      <p:sp>
        <p:nvSpPr>
          <p:cNvPr id="5" name="TextBox 4"/>
          <p:cNvSpPr txBox="1"/>
          <p:nvPr/>
        </p:nvSpPr>
        <p:spPr>
          <a:xfrm>
            <a:off x="0" y="6248400"/>
            <a:ext cx="9144000" cy="307777"/>
          </a:xfrm>
          <a:prstGeom prst="rect">
            <a:avLst/>
          </a:prstGeom>
          <a:noFill/>
        </p:spPr>
        <p:txBody>
          <a:bodyPr wrap="square" rtlCol="0">
            <a:spAutoFit/>
          </a:bodyPr>
          <a:lstStyle/>
          <a:p>
            <a:pPr algn="ctr"/>
            <a:r>
              <a:rPr lang="en-US" sz="14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4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
        <p:nvSpPr>
          <p:cNvPr id="7" name="TextBox 6"/>
          <p:cNvSpPr txBox="1"/>
          <p:nvPr/>
        </p:nvSpPr>
        <p:spPr>
          <a:xfrm>
            <a:off x="1447800" y="4847272"/>
            <a:ext cx="6324600" cy="1477328"/>
          </a:xfrm>
          <a:prstGeom prst="rect">
            <a:avLst/>
          </a:prstGeom>
          <a:noFill/>
        </p:spPr>
        <p:txBody>
          <a:bodyPr wrap="square" rtlCol="0">
            <a:spAutoFit/>
          </a:bodyPr>
          <a:lstStyle/>
          <a:p>
            <a:pPr algn="ctr"/>
            <a:r>
              <a:rPr lang="en-US" dirty="0" smtClean="0">
                <a:solidFill>
                  <a:schemeClr val="bg1"/>
                </a:solidFill>
              </a:rPr>
              <a:t>Contact Info:</a:t>
            </a:r>
          </a:p>
          <a:p>
            <a:pPr algn="ctr"/>
            <a:r>
              <a:rPr lang="en-US" dirty="0" smtClean="0">
                <a:solidFill>
                  <a:schemeClr val="bg1"/>
                </a:solidFill>
              </a:rPr>
              <a:t>Cell: 713-894-4039  </a:t>
            </a:r>
          </a:p>
          <a:p>
            <a:pPr algn="ctr"/>
            <a:r>
              <a:rPr lang="en-US" dirty="0" smtClean="0">
                <a:solidFill>
                  <a:schemeClr val="bg1"/>
                </a:solidFill>
              </a:rPr>
              <a:t>Email: </a:t>
            </a:r>
            <a:r>
              <a:rPr lang="en-US" dirty="0" smtClean="0">
                <a:solidFill>
                  <a:schemeClr val="bg1"/>
                </a:solidFill>
                <a:hlinkClick r:id="rId2"/>
              </a:rPr>
              <a:t>parazynski@gmail.com</a:t>
            </a:r>
            <a:r>
              <a:rPr lang="en-US" dirty="0" smtClean="0">
                <a:solidFill>
                  <a:schemeClr val="bg1"/>
                </a:solidFill>
              </a:rPr>
              <a:t>  </a:t>
            </a:r>
          </a:p>
          <a:p>
            <a:pPr algn="ctr"/>
            <a:r>
              <a:rPr lang="en-US" dirty="0" smtClean="0">
                <a:solidFill>
                  <a:schemeClr val="bg1"/>
                </a:solidFill>
              </a:rPr>
              <a:t>LinkedIn: </a:t>
            </a:r>
            <a:r>
              <a:rPr lang="en-US" dirty="0" smtClean="0">
                <a:solidFill>
                  <a:schemeClr val="bg1"/>
                </a:solidFill>
                <a:hlinkClick r:id="rId3"/>
              </a:rPr>
              <a:t>www.linkedin.com/in/parazynski </a:t>
            </a:r>
            <a:endParaRPr lang="en-US" dirty="0" smtClean="0">
              <a:solidFill>
                <a:schemeClr val="bg1"/>
              </a:solidFill>
            </a:endParaRPr>
          </a:p>
          <a:p>
            <a:pPr algn="ctr"/>
            <a:r>
              <a:rPr lang="en-US" dirty="0" smtClean="0">
                <a:solidFill>
                  <a:schemeClr val="bg1"/>
                </a:solidFill>
              </a:rPr>
              <a:t>Twitter: </a:t>
            </a:r>
            <a:r>
              <a:rPr lang="en-US" dirty="0" smtClean="0">
                <a:solidFill>
                  <a:schemeClr val="bg1"/>
                </a:solidFill>
                <a:hlinkClick r:id="rId4"/>
              </a:rPr>
              <a:t>twitter.com/#!/SPOTScott</a:t>
            </a:r>
            <a:endParaRPr lang="en-US" dirty="0">
              <a:solidFill>
                <a:schemeClr val="bg1"/>
              </a:solidFill>
            </a:endParaRPr>
          </a:p>
        </p:txBody>
      </p:sp>
      <p:sp>
        <p:nvSpPr>
          <p:cNvPr id="6" name="Rectangle 3" descr="s120e007918"/>
          <p:cNvSpPr>
            <a:spLocks noGrp="1" noChangeAspect="1" noChangeArrowheads="1"/>
          </p:cNvSpPr>
          <p:nvPr isPhoto="1"/>
        </p:nvSpPr>
        <p:spPr bwMode="auto">
          <a:xfrm>
            <a:off x="1676400" y="1143000"/>
            <a:ext cx="5638880" cy="3733800"/>
          </a:xfrm>
          <a:prstGeom prst="rect">
            <a:avLst/>
          </a:prstGeom>
          <a:blipFill dpi="0" rotWithShape="1">
            <a:blip r:embed="rId5" cstate="print"/>
            <a:srcRect/>
            <a:stretch>
              <a:fillRect/>
            </a:stretch>
          </a:blipFill>
          <a:ln w="9525">
            <a:solidFill>
              <a:schemeClr val="tx1"/>
            </a:solidFill>
            <a:miter lim="800000"/>
            <a:headEnd/>
            <a:tailEnd/>
          </a:ln>
        </p:spPr>
        <p:txBody>
          <a:bodyPr/>
          <a:lstStyle/>
          <a:p>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1"/>
            <a:ext cx="9144000" cy="1142999"/>
          </a:xfrm>
          <a:solidFill>
            <a:schemeClr val="bg1">
              <a:alpha val="30196"/>
            </a:schemeClr>
          </a:solidFill>
        </p:spPr>
        <p:txBody>
          <a:bodyPr/>
          <a:lstStyle/>
          <a:p>
            <a:pPr eaLnBrk="1" hangingPunct="1"/>
            <a:r>
              <a:rPr lang="en-US" dirty="0" smtClean="0">
                <a:ln w="18415" cmpd="sng">
                  <a:solidFill>
                    <a:srgbClr val="FFFFFF"/>
                  </a:solidFill>
                  <a:prstDash val="solid"/>
                </a:ln>
                <a:solidFill>
                  <a:srgbClr val="FFFFFF"/>
                </a:solidFill>
                <a:effectLst>
                  <a:glow rad="228600">
                    <a:schemeClr val="accent4">
                      <a:satMod val="175000"/>
                      <a:alpha val="40000"/>
                    </a:schemeClr>
                  </a:glow>
                  <a:outerShdw blurRad="63500" dir="3600000" algn="tl" rotWithShape="0">
                    <a:srgbClr val="000000">
                      <a:alpha val="70000"/>
                    </a:srgbClr>
                  </a:outerShdw>
                  <a:reflection blurRad="6350" stA="55000" endA="300" endPos="45500" dir="5400000" sy="-100000" algn="bl" rotWithShape="0"/>
                </a:effectLst>
                <a:latin typeface="Century Gothic" pitchFamily="34" charset="0"/>
              </a:rPr>
              <a:t>QUESTIONS/DISCUSSION</a:t>
            </a:r>
          </a:p>
        </p:txBody>
      </p:sp>
      <p:sp>
        <p:nvSpPr>
          <p:cNvPr id="5" name="TextBox 4"/>
          <p:cNvSpPr txBox="1"/>
          <p:nvPr/>
        </p:nvSpPr>
        <p:spPr>
          <a:xfrm>
            <a:off x="0" y="6096000"/>
            <a:ext cx="9144000" cy="338554"/>
          </a:xfrm>
          <a:prstGeom prst="rect">
            <a:avLst/>
          </a:prstGeom>
          <a:noFill/>
        </p:spPr>
        <p:txBody>
          <a:bodyPr wrap="square" rtlCol="0">
            <a:spAutoFit/>
          </a:bodyPr>
          <a:lstStyle/>
          <a:p>
            <a:pPr algn="ctr"/>
            <a:r>
              <a:rPr lang="en-US" sz="1600" dirty="0" smtClean="0">
                <a:solidFill>
                  <a:schemeClr val="tx1">
                    <a:lumMod val="50000"/>
                    <a:lumOff val="50000"/>
                  </a:schemeClr>
                </a:solidFill>
                <a:effectLst>
                  <a:glow rad="101600">
                    <a:schemeClr val="accent2">
                      <a:satMod val="175000"/>
                      <a:alpha val="40000"/>
                    </a:schemeClr>
                  </a:glow>
                </a:effectLst>
                <a:latin typeface="Century Gothic" pitchFamily="34" charset="0"/>
              </a:rPr>
              <a:t>www.parazynski.com</a:t>
            </a:r>
            <a:endParaRPr lang="en-US" sz="1600" dirty="0">
              <a:solidFill>
                <a:schemeClr val="tx1">
                  <a:lumMod val="50000"/>
                  <a:lumOff val="50000"/>
                </a:schemeClr>
              </a:solidFill>
              <a:effectLst>
                <a:glow rad="101600">
                  <a:schemeClr val="accent2">
                    <a:satMod val="175000"/>
                    <a:alpha val="40000"/>
                  </a:schemeClr>
                </a:glow>
              </a:effectLst>
              <a:latin typeface="Century Gothic" pitchFamily="34" charset="0"/>
            </a:endParaRPr>
          </a:p>
        </p:txBody>
      </p:sp>
      <p:sp>
        <p:nvSpPr>
          <p:cNvPr id="7" name="TextBox 6"/>
          <p:cNvSpPr txBox="1"/>
          <p:nvPr/>
        </p:nvSpPr>
        <p:spPr>
          <a:xfrm>
            <a:off x="1447800" y="5181600"/>
            <a:ext cx="6324600" cy="923330"/>
          </a:xfrm>
          <a:prstGeom prst="rect">
            <a:avLst/>
          </a:prstGeom>
          <a:noFill/>
        </p:spPr>
        <p:txBody>
          <a:bodyPr wrap="square" rtlCol="0">
            <a:spAutoFit/>
          </a:bodyPr>
          <a:lstStyle/>
          <a:p>
            <a:pPr algn="ctr"/>
            <a:r>
              <a:rPr lang="en-US" dirty="0" smtClean="0">
                <a:solidFill>
                  <a:schemeClr val="bg1"/>
                </a:solidFill>
              </a:rPr>
              <a:t>Contact Info:</a:t>
            </a:r>
          </a:p>
          <a:p>
            <a:pPr algn="ctr"/>
            <a:r>
              <a:rPr lang="en-US" dirty="0" smtClean="0">
                <a:solidFill>
                  <a:schemeClr val="bg1"/>
                </a:solidFill>
              </a:rPr>
              <a:t>LinkedIn</a:t>
            </a:r>
            <a:r>
              <a:rPr lang="en-US" dirty="0" smtClean="0">
                <a:solidFill>
                  <a:schemeClr val="bg1"/>
                </a:solidFill>
              </a:rPr>
              <a:t>: </a:t>
            </a:r>
            <a:r>
              <a:rPr lang="en-US" dirty="0" smtClean="0">
                <a:solidFill>
                  <a:schemeClr val="bg1"/>
                </a:solidFill>
                <a:hlinkClick r:id="rId2"/>
              </a:rPr>
              <a:t>www.linkedin.com/in/parazynski </a:t>
            </a:r>
            <a:endParaRPr lang="en-US" dirty="0" smtClean="0">
              <a:solidFill>
                <a:schemeClr val="bg1"/>
              </a:solidFill>
            </a:endParaRPr>
          </a:p>
          <a:p>
            <a:pPr algn="ctr"/>
            <a:r>
              <a:rPr lang="en-US" dirty="0" smtClean="0">
                <a:solidFill>
                  <a:schemeClr val="bg1"/>
                </a:solidFill>
              </a:rPr>
              <a:t>Twitter: </a:t>
            </a:r>
            <a:r>
              <a:rPr lang="en-US" dirty="0" smtClean="0">
                <a:solidFill>
                  <a:schemeClr val="bg1"/>
                </a:solidFill>
                <a:hlinkClick r:id="rId3"/>
              </a:rPr>
              <a:t>twitter.com/#!/SPOTScott</a:t>
            </a:r>
            <a:endParaRPr lang="en-US" dirty="0">
              <a:solidFill>
                <a:schemeClr val="bg1"/>
              </a:solidFill>
            </a:endParaRPr>
          </a:p>
        </p:txBody>
      </p:sp>
      <p:sp>
        <p:nvSpPr>
          <p:cNvPr id="6" name="Rectangle 3" descr="s120e007918"/>
          <p:cNvSpPr>
            <a:spLocks noGrp="1" noChangeAspect="1" noChangeArrowheads="1"/>
          </p:cNvSpPr>
          <p:nvPr isPhoto="1"/>
        </p:nvSpPr>
        <p:spPr bwMode="auto">
          <a:xfrm>
            <a:off x="1676400" y="1143000"/>
            <a:ext cx="5638880" cy="3733800"/>
          </a:xfrm>
          <a:prstGeom prst="rect">
            <a:avLst/>
          </a:prstGeom>
          <a:blipFill dpi="0" rotWithShape="1">
            <a:blip r:embed="rId4" cstate="print"/>
            <a:srcRect/>
            <a:stretch>
              <a:fillRect/>
            </a:stretch>
          </a:blipFill>
          <a:ln w="9525">
            <a:solidFill>
              <a:schemeClr val="tx1"/>
            </a:solidFill>
            <a:miter lim="800000"/>
            <a:headEnd/>
            <a:tailEnd/>
          </a:ln>
        </p:spPr>
        <p:txBody>
          <a:bodyPr/>
          <a:lstStyle/>
          <a:p>
            <a:endParaRPr 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EVA Physiology &amp;amp; Medical Considerations Working in the Suit&amp;quot;&quot;/&gt;&lt;property id=&quot;20307&quot; value=&quot;256&quot;/&gt;&lt;/object&gt;&lt;object type=&quot;3&quot; unique_id=&quot;10005&quot;&gt;&lt;property id=&quot;20148&quot; value=&quot;5&quot;/&gt;&lt;property id=&quot;20300&quot; value=&quot;Slide 2&quot;/&gt;&lt;property id=&quot;20307&quot; value=&quot;313&quot;/&gt;&lt;/object&gt;&lt;object type=&quot;3&quot; unique_id=&quot;10006&quot;&gt;&lt;property id=&quot;20148&quot; value=&quot;5&quot;/&gt;&lt;property id=&quot;20300&quot; value=&quot;Slide 3 - &amp;quot;“US Spacesuit Knowledge Capture Series”&amp;quot;&quot;/&gt;&lt;property id=&quot;20307&quot; value=&quot;273&quot;/&gt;&lt;/object&gt;&lt;object type=&quot;3&quot; unique_id=&quot;10007&quot;&gt;&lt;property id=&quot;20148&quot; value=&quot;5&quot;/&gt;&lt;property id=&quot;20300&quot; value=&quot;Slide 4&quot;/&gt;&lt;property id=&quot;20307&quot; value=&quot;274&quot;/&gt;&lt;/object&gt;&lt;object type=&quot;3&quot; unique_id=&quot;10008&quot;&gt;&lt;property id=&quot;20148&quot; value=&quot;5&quot;/&gt;&lt;property id=&quot;20300&quot; value=&quot;Slide 5&quot;/&gt;&lt;property id=&quot;20307&quot; value=&quot;275&quot;/&gt;&lt;/object&gt;&lt;object type=&quot;3&quot; unique_id=&quot;10009&quot;&gt;&lt;property id=&quot;20148&quot; value=&quot;5&quot;/&gt;&lt;property id=&quot;20300&quot; value=&quot;Slide 6&quot;/&gt;&lt;property id=&quot;20307&quot; value=&quot;303&quot;/&gt;&lt;/object&gt;&lt;object type=&quot;3&quot; unique_id=&quot;10010&quot;&gt;&lt;property id=&quot;20148&quot; value=&quot;5&quot;/&gt;&lt;property id=&quot;20300&quot; value=&quot;Slide 7&quot;/&gt;&lt;property id=&quot;20307&quot; value=&quot;304&quot;/&gt;&lt;/object&gt;&lt;object type=&quot;3&quot; unique_id=&quot;10011&quot;&gt;&lt;property id=&quot;20148&quot; value=&quot;5&quot;/&gt;&lt;property id=&quot;20300&quot; value=&quot;Slide 8 - &amp;quot;Human Complexity&amp;quot;&quot;/&gt;&lt;property id=&quot;20307&quot; value=&quot;258&quot;/&gt;&lt;/object&gt;&lt;object type=&quot;3&quot; unique_id=&quot;10012&quot;&gt;&lt;property id=&quot;20148&quot; value=&quot;5&quot;/&gt;&lt;property id=&quot;20300&quot; value=&quot;Slide 9 - &amp;quot;Lessons Learned on the Job&amp;quot;&quot;/&gt;&lt;property id=&quot;20307&quot; value=&quot;259&quot;/&gt;&lt;/object&gt;&lt;object type=&quot;3&quot; unique_id=&quot;10013&quot;&gt;&lt;property id=&quot;20148&quot; value=&quot;5&quot;/&gt;&lt;property id=&quot;20300&quot; value=&quot;Slide 10 - &amp;quot;Fluid “Quick Disconnects”&amp;quot;&quot;/&gt;&lt;property id=&quot;20307&quot; value=&quot;268&quot;/&gt;&lt;/object&gt;&lt;object type=&quot;3&quot; unique_id=&quot;10014&quot;&gt;&lt;property id=&quot;20148&quot; value=&quot;5&quot;/&gt;&lt;property id=&quot;20300&quot; value=&quot;Slide 11 - &amp;quot;Wall of EVA: Summit Success&amp;quot;&quot;/&gt;&lt;property id=&quot;20307&quot; value=&quot;269&quot;/&gt;&lt;/object&gt;&lt;object type=&quot;3&quot; unique_id=&quot;10015&quot;&gt;&lt;property id=&quot;20148&quot; value=&quot;5&quot;/&gt;&lt;property id=&quot;20300&quot; value=&quot;Slide 12 - &amp;quot;Human-Centered Design&amp;quot;&quot;/&gt;&lt;property id=&quot;20307&quot; value=&quot;270&quot;/&gt;&lt;/object&gt;&lt;object type=&quot;3&quot; unique_id=&quot;10016&quot;&gt;&lt;property id=&quot;20148&quot; value=&quot;5&quot;/&gt;&lt;property id=&quot;20300&quot; value=&quot;Slide 13 - &amp;quot;Space Medicine 101&amp;quot;&quot;/&gt;&lt;property id=&quot;20307&quot; value=&quot;262&quot;/&gt;&lt;/object&gt;&lt;object type=&quot;3&quot; unique_id=&quot;10017&quot;&gt;&lt;property id=&quot;20148&quot; value=&quot;5&quot;/&gt;&lt;property id=&quot;20300&quot; value=&quot;Slide 14 - &amp;quot;Space Adaptation Syndrome&amp;quot;&quot;/&gt;&lt;property id=&quot;20307&quot; value=&quot;263&quot;/&gt;&lt;/object&gt;&lt;object type=&quot;3&quot; unique_id=&quot;10018&quot;&gt;&lt;property id=&quot;20148&quot; value=&quot;5&quot;/&gt;&lt;property id=&quot;20300&quot; value=&quot;Slide 15 - &amp;quot;Fluid Shifts&amp;quot;&quot;/&gt;&lt;property id=&quot;20307&quot; value=&quot;264&quot;/&gt;&lt;/object&gt;&lt;object type=&quot;3&quot; unique_id=&quot;10019&quot;&gt;&lt;property id=&quot;20148&quot; value=&quot;5&quot;/&gt;&lt;property id=&quot;20300&quot; value=&quot;Slide 16 - &amp;quot;Musculoskeletal &amp;amp; Kidney&amp;quot;&quot;/&gt;&lt;property id=&quot;20307&quot; value=&quot;265&quot;/&gt;&lt;/object&gt;&lt;object type=&quot;3&quot; unique_id=&quot;10020&quot;&gt;&lt;property id=&quot;20148&quot; value=&quot;5&quot;/&gt;&lt;property id=&quot;20300&quot; value=&quot;Slide 17 - &amp;quot;Back Pain&amp;quot;&quot;/&gt;&lt;property id=&quot;20307&quot; value=&quot;266&quot;/&gt;&lt;/object&gt;&lt;object type=&quot;3&quot; unique_id=&quot;10021&quot;&gt;&lt;property id=&quot;20148&quot; value=&quot;5&quot;/&gt;&lt;property id=&quot;20300&quot; value=&quot;Slide 18 - &amp;quot;Other Aeromed Considerations&amp;quot;&quot;/&gt;&lt;property id=&quot;20307&quot; value=&quot;267&quot;/&gt;&lt;/object&gt;&lt;object type=&quot;3&quot; unique_id=&quot;10022&quot;&gt;&lt;property id=&quot;20148&quot; value=&quot;5&quot;/&gt;&lt;property id=&quot;20300&quot; value=&quot;Slide 19 - &amp;quot;Engineering for Success&amp;quot;&quot;/&gt;&lt;property id=&quot;20307&quot; value=&quot;271&quot;/&gt;&lt;/object&gt;&lt;object type=&quot;3&quot; unique_id=&quot;10023&quot;&gt;&lt;property id=&quot;20148&quot; value=&quot;5&quot;/&gt;&lt;property id=&quot;20300&quot; value=&quot;Slide 20&quot;/&gt;&lt;property id=&quot;20307&quot; value=&quot;276&quot;/&gt;&lt;/object&gt;&lt;object type=&quot;3&quot; unique_id=&quot;10024&quot;&gt;&lt;property id=&quot;20148&quot; value=&quot;5&quot;/&gt;&lt;property id=&quot;20300&quot; value=&quot;Slide 21 - &amp;quot;EVA: The Final Frontier&amp;quot;&quot;/&gt;&lt;property id=&quot;20307&quot; value=&quot;277&quot;/&gt;&lt;/object&gt;&lt;object type=&quot;3&quot; unique_id=&quot;10025&quot;&gt;&lt;property id=&quot;20148&quot; value=&quot;5&quot;/&gt;&lt;property id=&quot;20300&quot; value=&quot;Slide 22&quot;/&gt;&lt;property id=&quot;20307&quot; value=&quot;278&quot;/&gt;&lt;/object&gt;&lt;object type=&quot;3&quot; unique_id=&quot;10026&quot;&gt;&lt;property id=&quot;20148&quot; value=&quot;5&quot;/&gt;&lt;property id=&quot;20300&quot; value=&quot;Slide 23&quot;/&gt;&lt;property id=&quot;20307&quot; value=&quot;279&quot;/&gt;&lt;/object&gt;&lt;object type=&quot;3&quot; unique_id=&quot;10027&quot;&gt;&lt;property id=&quot;20148&quot; value=&quot;5&quot;/&gt;&lt;property id=&quot;20300&quot; value=&quot;Slide 24 - &amp;quot;EMU Work Envelope&amp;quot;&quot;/&gt;&lt;property id=&quot;20307&quot; value=&quot;280&quot;/&gt;&lt;/object&gt;&lt;object type=&quot;3&quot; unique_id=&quot;10028&quot;&gt;&lt;property id=&quot;20148&quot; value=&quot;5&quot;/&gt;&lt;property id=&quot;20300&quot; value=&quot;Slide 25&quot;/&gt;&lt;property id=&quot;20307&quot; value=&quot;281&quot;/&gt;&lt;/object&gt;&lt;object type=&quot;3&quot; unique_id=&quot;10029&quot;&gt;&lt;property id=&quot;20148&quot; value=&quot;5&quot;/&gt;&lt;property id=&quot;20300&quot; value=&quot;Slide 26&quot;/&gt;&lt;property id=&quot;20307&quot; value=&quot;309&quot;/&gt;&lt;/object&gt;&lt;object type=&quot;3&quot; unique_id=&quot;10030&quot;&gt;&lt;property id=&quot;20148&quot; value=&quot;5&quot;/&gt;&lt;property id=&quot;20300&quot; value=&quot;Slide 27&quot;/&gt;&lt;property id=&quot;20307&quot; value=&quot;310&quot;/&gt;&lt;/object&gt;&lt;object type=&quot;3&quot; unique_id=&quot;10031&quot;&gt;&lt;property id=&quot;20148&quot; value=&quot;5&quot;/&gt;&lt;property id=&quot;20300&quot; value=&quot;Slide 28&quot;/&gt;&lt;property id=&quot;20307&quot; value=&quot;282&quot;/&gt;&lt;/object&gt;&lt;object type=&quot;3&quot; unique_id=&quot;10032&quot;&gt;&lt;property id=&quot;20148&quot; value=&quot;5&quot;/&gt;&lt;property id=&quot;20300&quot; value=&quot;Slide 29&quot;/&gt;&lt;property id=&quot;20307&quot; value=&quot;305&quot;/&gt;&lt;/object&gt;&lt;object type=&quot;3&quot; unique_id=&quot;10033&quot;&gt;&lt;property id=&quot;20148&quot; value=&quot;5&quot;/&gt;&lt;property id=&quot;20300&quot; value=&quot;Slide 30&quot;/&gt;&lt;property id=&quot;20307&quot; value=&quot;283&quot;/&gt;&lt;/object&gt;&lt;object type=&quot;3&quot; unique_id=&quot;10034&quot;&gt;&lt;property id=&quot;20148&quot; value=&quot;5&quot;/&gt;&lt;property id=&quot;20300&quot; value=&quot;Slide 31&quot;/&gt;&lt;property id=&quot;20307&quot; value=&quot;284&quot;/&gt;&lt;/object&gt;&lt;object type=&quot;3&quot; unique_id=&quot;10035&quot;&gt;&lt;property id=&quot;20148&quot; value=&quot;5&quot;/&gt;&lt;property id=&quot;20300&quot; value=&quot;Slide 32&quot;/&gt;&lt;property id=&quot;20307&quot; value=&quot;285&quot;/&gt;&lt;/object&gt;&lt;object type=&quot;3&quot; unique_id=&quot;10036&quot;&gt;&lt;property id=&quot;20148&quot; value=&quot;5&quot;/&gt;&lt;property id=&quot;20300&quot; value=&quot;Slide 33&quot;/&gt;&lt;property id=&quot;20307&quot; value=&quot;287&quot;/&gt;&lt;/object&gt;&lt;object type=&quot;3&quot; unique_id=&quot;10037&quot;&gt;&lt;property id=&quot;20148&quot; value=&quot;5&quot;/&gt;&lt;property id=&quot;20300&quot; value=&quot;Slide 34&quot;/&gt;&lt;property id=&quot;20307&quot; value=&quot;311&quot;/&gt;&lt;/object&gt;&lt;object type=&quot;3&quot; unique_id=&quot;10038&quot;&gt;&lt;property id=&quot;20148&quot; value=&quot;5&quot;/&gt;&lt;property id=&quot;20300&quot; value=&quot;Slide 35&quot;/&gt;&lt;property id=&quot;20307&quot; value=&quot;312&quot;/&gt;&lt;/object&gt;&lt;object type=&quot;3&quot; unique_id=&quot;10039&quot;&gt;&lt;property id=&quot;20148&quot; value=&quot;5&quot;/&gt;&lt;property id=&quot;20300&quot; value=&quot;Slide 36&quot;/&gt;&lt;property id=&quot;20307&quot; value=&quot;288&quot;/&gt;&lt;/object&gt;&lt;object type=&quot;3&quot; unique_id=&quot;10040&quot;&gt;&lt;property id=&quot;20148&quot; value=&quot;5&quot;/&gt;&lt;property id=&quot;20300&quot; value=&quot;Slide 37&quot;/&gt;&lt;property id=&quot;20307&quot; value=&quot;289&quot;/&gt;&lt;/object&gt;&lt;object type=&quot;3&quot; unique_id=&quot;10041&quot;&gt;&lt;property id=&quot;20148&quot; value=&quot;5&quot;/&gt;&lt;property id=&quot;20300&quot; value=&quot;Slide 38&quot;/&gt;&lt;property id=&quot;20307&quot; value=&quot;291&quot;/&gt;&lt;/object&gt;&lt;object type=&quot;3&quot; unique_id=&quot;10042&quot;&gt;&lt;property id=&quot;20148&quot; value=&quot;5&quot;/&gt;&lt;property id=&quot;20300&quot; value=&quot;Slide 39&quot;/&gt;&lt;property id=&quot;20307&quot; value=&quot;286&quot;/&gt;&lt;/object&gt;&lt;object type=&quot;3&quot; unique_id=&quot;10043&quot;&gt;&lt;property id=&quot;20148&quot; value=&quot;5&quot;/&gt;&lt;property id=&quot;20300&quot; value=&quot;Slide 40&quot;/&gt;&lt;property id=&quot;20307&quot; value=&quot;290&quot;/&gt;&lt;/object&gt;&lt;object type=&quot;3&quot; unique_id=&quot;10044&quot;&gt;&lt;property id=&quot;20148&quot; value=&quot;5&quot;/&gt;&lt;property id=&quot;20300&quot; value=&quot;Slide 41&quot;/&gt;&lt;property id=&quot;20307&quot; value=&quot;292&quot;/&gt;&lt;/object&gt;&lt;object type=&quot;3&quot; unique_id=&quot;10045&quot;&gt;&lt;property id=&quot;20148&quot; value=&quot;5&quot;/&gt;&lt;property id=&quot;20300&quot; value=&quot;Slide 42&quot;/&gt;&lt;property id=&quot;20307&quot; value=&quot;308&quot;/&gt;&lt;/object&gt;&lt;object type=&quot;3&quot; unique_id=&quot;10046&quot;&gt;&lt;property id=&quot;20148&quot; value=&quot;5&quot;/&gt;&lt;property id=&quot;20300&quot; value=&quot;Slide 43 - &amp;quot;Implications for BEO&amp;quot;&quot;/&gt;&lt;property id=&quot;20307&quot; value=&quot;314&quot;/&gt;&lt;/object&gt;&lt;object type=&quot;3&quot; unique_id=&quot;10047&quot;&gt;&lt;property id=&quot;20148&quot; value=&quot;5&quot;/&gt;&lt;property id=&quot;20300&quot; value=&quot;Slide 44 - &amp;quot;QUESTIONS/DISCUSSION&amp;quot;&quot;/&gt;&lt;property id=&quot;20307&quot; value=&quot;257&quot;/&gt;&lt;/object&gt;&lt;object type=&quot;3&quot; unique_id=&quot;10048&quot;&gt;&lt;property id=&quot;20148&quot; value=&quot;5&quot;/&gt;&lt;property id=&quot;20300&quot; value=&quot;Slide 45 - &amp;quot;QUESTIONS/DISCUSSION&amp;quot;&quot;/&gt;&lt;property id=&quot;20307&quot; value=&quot;315&quot;/&gt;&lt;/object&gt;&lt;/object&gt;&lt;/object&gt;&lt;/database&gt;"/>
  <p:tag name="SECTOMILLISECCONVERTED" val="1"/>
</p:tagLst>
</file>

<file path=ppt/theme/theme1.xml><?xml version="1.0" encoding="utf-8"?>
<a:theme xmlns:a="http://schemas.openxmlformats.org/drawingml/2006/main" name="Space Theme">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33" ma:contentTypeDescription="Create a new document." ma:contentTypeScope="" ma:versionID="37d3ec2b48d53e45b233ad8f52fe1b11"/>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73BA59D9-3332-4775-805E-B9BA06B711B5}">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3ADFABD-AA93-46F5-AAE9-6B5BE71D2D05}">
  <ds:schemaRefs>
    <ds:schemaRef ds:uri="http://schemas.microsoft.com/office/2006/metadata/contentType"/>
    <ds:schemaRef ds:uri="http://schemas.microsoft.com/office/2006/metadata/properties/metaAttributes"/>
  </ds:schemaRefs>
</ds:datastoreItem>
</file>

<file path=customXml/itemProps3.xml><?xml version="1.0" encoding="utf-8"?>
<ds:datastoreItem xmlns:ds="http://schemas.openxmlformats.org/officeDocument/2006/customXml" ds:itemID="{5C0FA4CB-1C2F-4794-84DD-5C40661072D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Space Theme</Template>
  <TotalTime>981</TotalTime>
  <Words>1453</Words>
  <Application>Microsoft Office PowerPoint</Application>
  <PresentationFormat>On-screen Show (4:3)</PresentationFormat>
  <Paragraphs>257</Paragraphs>
  <Slides>45</Slides>
  <Notes>4</Notes>
  <HiddenSlides>0</HiddenSlides>
  <MMClips>1</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Space Theme</vt:lpstr>
      <vt:lpstr>EVA Physiology &amp; Medical Considerations Working in the Suit</vt:lpstr>
      <vt:lpstr>Slide 2</vt:lpstr>
      <vt:lpstr>“US Spacesuit Knowledge Capture Series”</vt:lpstr>
      <vt:lpstr>Slide 4</vt:lpstr>
      <vt:lpstr>Slide 5</vt:lpstr>
      <vt:lpstr>Slide 6</vt:lpstr>
      <vt:lpstr>Slide 7</vt:lpstr>
      <vt:lpstr>Human Complexity</vt:lpstr>
      <vt:lpstr>Lessons Learned on the Job</vt:lpstr>
      <vt:lpstr>Fluid “Quick Disconnects”</vt:lpstr>
      <vt:lpstr>Wall of EVA: Summit Success</vt:lpstr>
      <vt:lpstr>Human-Centered Design</vt:lpstr>
      <vt:lpstr>Space Medicine 101</vt:lpstr>
      <vt:lpstr>Space Adaptation Syndrome</vt:lpstr>
      <vt:lpstr>Fluid Shifts</vt:lpstr>
      <vt:lpstr>Musculoskeletal &amp; Kidney</vt:lpstr>
      <vt:lpstr>Back Pain</vt:lpstr>
      <vt:lpstr>Other Aeromed Considerations</vt:lpstr>
      <vt:lpstr>Engineering for Success</vt:lpstr>
      <vt:lpstr>Slide 20</vt:lpstr>
      <vt:lpstr>EVA: The Final Frontier</vt:lpstr>
      <vt:lpstr>Slide 22</vt:lpstr>
      <vt:lpstr>Slide 23</vt:lpstr>
      <vt:lpstr>EMU Work Envelope</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Implications for BEO</vt:lpstr>
      <vt:lpstr>QUESTIONS/DISCUSSION</vt:lpstr>
      <vt:lpstr>QUESTIONS/DISCUSSION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Humans on the Final Frontier</dc:title>
  <dc:creator>tmhsep</dc:creator>
  <cp:lastModifiedBy>rbitterl</cp:lastModifiedBy>
  <cp:revision>87</cp:revision>
  <dcterms:created xsi:type="dcterms:W3CDTF">2011-01-08T21:56:46Z</dcterms:created>
  <dcterms:modified xsi:type="dcterms:W3CDTF">2012-09-11T13:55:37Z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TC300060309990</vt:lpwstr>
  </property>
</Properties>
</file>