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5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12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0"/>
  </p:notesMasterIdLst>
  <p:sldIdLst>
    <p:sldId id="256" r:id="rId2"/>
    <p:sldId id="440" r:id="rId3"/>
    <p:sldId id="448" r:id="rId4"/>
    <p:sldId id="449" r:id="rId5"/>
    <p:sldId id="450" r:id="rId6"/>
    <p:sldId id="451" r:id="rId7"/>
    <p:sldId id="452" r:id="rId8"/>
    <p:sldId id="358" r:id="rId9"/>
  </p:sldIdLst>
  <p:sldSz cx="9144000" cy="6858000" type="screen4x3"/>
  <p:notesSz cx="6858000" cy="908367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90" autoAdjust="0"/>
    <p:restoredTop sz="94660"/>
  </p:normalViewPr>
  <p:slideViewPr>
    <p:cSldViewPr>
      <p:cViewPr>
        <p:scale>
          <a:sx n="66" d="100"/>
          <a:sy n="66" d="100"/>
        </p:scale>
        <p:origin x="-3180" y="-10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098" cy="453583"/>
          </a:xfrm>
          <a:prstGeom prst="rect">
            <a:avLst/>
          </a:prstGeom>
        </p:spPr>
        <p:txBody>
          <a:bodyPr vert="horz" lIns="86164" tIns="43082" rIns="86164" bIns="43082" rtlCol="0"/>
          <a:lstStyle>
            <a:lvl1pPr algn="l">
              <a:defRPr sz="11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414" y="0"/>
            <a:ext cx="2972098" cy="453583"/>
          </a:xfrm>
          <a:prstGeom prst="rect">
            <a:avLst/>
          </a:prstGeom>
        </p:spPr>
        <p:txBody>
          <a:bodyPr vert="horz" lIns="86164" tIns="43082" rIns="86164" bIns="43082" rtlCol="0"/>
          <a:lstStyle>
            <a:lvl1pPr algn="r">
              <a:defRPr sz="1100"/>
            </a:lvl1pPr>
          </a:lstStyle>
          <a:p>
            <a:pPr>
              <a:defRPr/>
            </a:pPr>
            <a:fld id="{CF7060C2-C63F-40F1-8B3A-EDDBA268A9E6}" type="datetimeFigureOut">
              <a:rPr lang="en-US"/>
              <a:pPr>
                <a:defRPr/>
              </a:pPr>
              <a:t>3/15/2012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0463" y="682625"/>
            <a:ext cx="4538662" cy="34051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6164" tIns="43082" rIns="86164" bIns="43082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6098" y="4315047"/>
            <a:ext cx="5485805" cy="4086752"/>
          </a:xfrm>
          <a:prstGeom prst="rect">
            <a:avLst/>
          </a:prstGeom>
        </p:spPr>
        <p:txBody>
          <a:bodyPr vert="horz" lIns="86164" tIns="43082" rIns="86164" bIns="43082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28591"/>
            <a:ext cx="2972098" cy="453583"/>
          </a:xfrm>
          <a:prstGeom prst="rect">
            <a:avLst/>
          </a:prstGeom>
        </p:spPr>
        <p:txBody>
          <a:bodyPr vert="horz" lIns="86164" tIns="43082" rIns="86164" bIns="43082" rtlCol="0" anchor="b"/>
          <a:lstStyle>
            <a:lvl1pPr algn="l">
              <a:defRPr sz="11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414" y="8628591"/>
            <a:ext cx="2972098" cy="453583"/>
          </a:xfrm>
          <a:prstGeom prst="rect">
            <a:avLst/>
          </a:prstGeom>
        </p:spPr>
        <p:txBody>
          <a:bodyPr vert="horz" lIns="86164" tIns="43082" rIns="86164" bIns="43082" rtlCol="0" anchor="b"/>
          <a:lstStyle>
            <a:lvl1pPr algn="r">
              <a:defRPr sz="1100"/>
            </a:lvl1pPr>
          </a:lstStyle>
          <a:p>
            <a:pPr>
              <a:defRPr/>
            </a:pPr>
            <a:fld id="{2A6C6A8F-98AC-4131-83FD-FBAEF995DE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65319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6C6A8F-98AC-4131-83FD-FBAEF995DE42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6C6A8F-98AC-4131-83FD-FBAEF995DE42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6C6A8F-98AC-4131-83FD-FBAEF995DE42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6C6A8F-98AC-4131-83FD-FBAEF995DE42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6C6A8F-98AC-4131-83FD-FBAEF995DE42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6C6A8F-98AC-4131-83FD-FBAEF995DE42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6C6A8F-98AC-4131-83FD-FBAEF995DE42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6C6A8F-98AC-4131-83FD-FBAEF995DE42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A817E3-B6F9-469D-90D1-CE683AEE69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AAFBD1-7A05-4B09-9FDF-4FD8A6F959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9EA2ED-B034-4B4F-AEA6-C04569B7B3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21920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A36C1A-89FB-4A2D-9DEB-D018921B85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BB4C87-B648-4DC5-A5DC-23AE108D83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FF622A-19ED-4211-8F49-5D406E9341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E8615E-98A9-4918-9112-4C5B3111E9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315048-1BBE-4798-8DD8-F4AC1EC0B1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801DF1-A993-4992-B0F8-0B77BD242B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8CEAAD-502F-487A-9FC8-3A4FAF2348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96050" y="0"/>
            <a:ext cx="1962150" cy="5791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0"/>
            <a:ext cx="5734050" cy="5791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B0C78E-3903-436F-BCA6-FFAF2229FC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09600" y="0"/>
            <a:ext cx="7848600" cy="57912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EA3759-46AE-4EA4-823E-1E1AB2A6CE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2192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BC06F5AF-19D4-40C9-A698-BBDBFE0822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031" name="Picture 12" descr="http://t1.gstatic.com/images?q=tbn:ANd9GcTwi01dGxT_vkw1AwGRcpLR214s11obD6xxtaXiJ-BvqbhPZSvcDw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09600" y="76200"/>
            <a:ext cx="1042988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8" descr="http://t0.gstatic.com/images?q=tbn:ANd9GcQdC0i3zO7Hb16YsB0zo628mx3PGIHnSeLUcLoEMP96lRm5Jnu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0" y="762000"/>
            <a:ext cx="14478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12" descr="http://t1.gstatic.com/images?q=tbn:ANd9GcTwi01dGxT_vkw1AwGRcpLR214s11obD6xxtaXiJ-BvqbhPZSvcDw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" y="762000"/>
            <a:ext cx="1552575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2209800"/>
            <a:ext cx="8305800" cy="4572000"/>
          </a:xfrm>
        </p:spPr>
        <p:txBody>
          <a:bodyPr/>
          <a:lstStyle/>
          <a:p>
            <a:pPr lvl="2">
              <a:defRPr/>
            </a:pPr>
            <a:r>
              <a:rPr lang="en-US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PSPICE Circuit Simulation </a:t>
            </a:r>
            <a:br>
              <a:rPr lang="en-US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Overview: Part 2</a:t>
            </a:r>
            <a:br>
              <a:rPr lang="en-US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Using the Schematic Entry Tool- Capture</a:t>
            </a:r>
            <a:br>
              <a:rPr lang="en-US" sz="2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br>
              <a:rPr 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Dr. Chris Iannello</a:t>
            </a:r>
            <a:br>
              <a:rPr 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Deputy, Power Technical Fellow</a:t>
            </a:r>
            <a:br>
              <a:rPr lang="en-U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NASA Kennedy Space Center</a:t>
            </a:r>
            <a:br>
              <a:rPr lang="en-U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321-861-3276</a:t>
            </a:r>
            <a:br>
              <a:rPr lang="en-U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chris.iannello@nasa.gov</a:t>
            </a:r>
            <a:r>
              <a:rPr 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US" sz="16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smtClean="0"/>
              <a:t>Discussion Topics</a:t>
            </a:r>
            <a:endParaRPr lang="en-US" sz="2800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0600" y="1143000"/>
            <a:ext cx="8153400" cy="5410200"/>
          </a:xfrm>
        </p:spPr>
        <p:txBody>
          <a:bodyPr/>
          <a:lstStyle/>
          <a:p>
            <a:pPr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PSPICE Overview</a:t>
            </a:r>
          </a:p>
          <a:p>
            <a:pPr lvl="1"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Part 2: </a:t>
            </a:r>
            <a:r>
              <a:rPr lang="en-US" sz="2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Schematic Entry in Capture</a:t>
            </a:r>
          </a:p>
          <a:p>
            <a:pPr lvl="2">
              <a:defRPr/>
            </a:pPr>
            <a:r>
              <a:rPr lang="en-US" sz="2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Guided Tour of Starting a Project and the Interface</a:t>
            </a:r>
          </a:p>
          <a:p>
            <a:pPr lvl="3">
              <a:defRPr/>
            </a:pPr>
            <a:r>
              <a:rPr lang="en-US" sz="2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Getting Started</a:t>
            </a:r>
          </a:p>
          <a:p>
            <a:pPr lvl="4">
              <a:defRPr/>
            </a:pPr>
            <a:r>
              <a:rPr lang="en-US" sz="2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New Project Wizard</a:t>
            </a:r>
          </a:p>
          <a:p>
            <a:pPr lvl="4">
              <a:defRPr/>
            </a:pPr>
            <a:r>
              <a:rPr lang="en-US" sz="2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Drawing a schematic and placing a ground</a:t>
            </a:r>
          </a:p>
          <a:p>
            <a:pPr lvl="4">
              <a:defRPr/>
            </a:pPr>
            <a:r>
              <a:rPr lang="en-US" sz="2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Overview of Simulation Types</a:t>
            </a:r>
          </a:p>
          <a:p>
            <a:pPr lvl="4">
              <a:defRPr/>
            </a:pPr>
            <a:r>
              <a:rPr lang="en-US" sz="2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Library Configuration (Symbol, Model, Include)</a:t>
            </a:r>
          </a:p>
          <a:p>
            <a:pPr lvl="3">
              <a:defRPr/>
            </a:pPr>
            <a:r>
              <a:rPr lang="en-US" sz="2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Common pitfalls</a:t>
            </a:r>
          </a:p>
          <a:p>
            <a:pPr lvl="2">
              <a:defRPr/>
            </a:pPr>
            <a:endParaRPr lang="en-US" sz="22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lvl="2">
              <a:defRPr/>
            </a:pPr>
            <a:endParaRPr lang="en-US" sz="22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lvl="2">
              <a:defRPr/>
            </a:pPr>
            <a:endParaRPr lang="en-US" sz="22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New Project Wizard</a:t>
            </a:r>
            <a:endParaRPr lang="en-US" sz="2800" dirty="0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48200" y="1143000"/>
            <a:ext cx="3505200" cy="5410200"/>
          </a:xfrm>
        </p:spPr>
        <p:txBody>
          <a:bodyPr/>
          <a:lstStyle/>
          <a:p>
            <a:pPr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Most common initial pitfall</a:t>
            </a:r>
          </a:p>
          <a:p>
            <a:pPr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Need to select Analog or Mixed AD to get simulation option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1371600"/>
            <a:ext cx="4286250" cy="393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Drawing Schematic</a:t>
            </a:r>
            <a:endParaRPr lang="en-US" sz="2800" dirty="0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5715000"/>
            <a:ext cx="8686800" cy="838200"/>
          </a:xfrm>
        </p:spPr>
        <p:txBody>
          <a:bodyPr/>
          <a:lstStyle/>
          <a:p>
            <a:pPr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Project browser</a:t>
            </a:r>
          </a:p>
          <a:p>
            <a:pPr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Simulations and drawing templates</a:t>
            </a:r>
          </a:p>
        </p:txBody>
      </p:sp>
      <p:pic>
        <p:nvPicPr>
          <p:cNvPr id="13414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990600"/>
            <a:ext cx="8153400" cy="4710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*.net</a:t>
            </a:r>
            <a:endParaRPr lang="en-US" sz="2800" dirty="0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6019800"/>
            <a:ext cx="8686800" cy="533400"/>
          </a:xfrm>
        </p:spPr>
        <p:txBody>
          <a:bodyPr/>
          <a:lstStyle/>
          <a:p>
            <a:pPr>
              <a:defRPr/>
            </a:pPr>
            <a:r>
              <a:rPr lang="en-US" sz="2400" b="1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Netlist</a:t>
            </a:r>
            <a:r>
              <a:rPr lang="en-US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that describes interconnection to the simulator</a:t>
            </a:r>
          </a:p>
        </p:txBody>
      </p:sp>
      <p:pic>
        <p:nvPicPr>
          <p:cNvPr id="135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1066800"/>
            <a:ext cx="7914172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*.lib</a:t>
            </a:r>
            <a:endParaRPr lang="en-US" sz="2800" dirty="0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5715000"/>
            <a:ext cx="8686800" cy="838200"/>
          </a:xfrm>
        </p:spPr>
        <p:txBody>
          <a:bodyPr/>
          <a:lstStyle/>
          <a:p>
            <a:pPr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Text files holding libraries.</a:t>
            </a:r>
          </a:p>
          <a:p>
            <a:pPr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Every </a:t>
            </a:r>
            <a:r>
              <a:rPr lang="en-US" sz="2400" b="1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simulatable</a:t>
            </a:r>
            <a:r>
              <a:rPr lang="en-US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part must have a reference in a *.lib file</a:t>
            </a:r>
          </a:p>
        </p:txBody>
      </p:sp>
      <p:pic>
        <p:nvPicPr>
          <p:cNvPr id="136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914400"/>
            <a:ext cx="6019799" cy="4797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Part browser</a:t>
            </a:r>
            <a:endParaRPr lang="en-US" sz="2800" dirty="0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371600"/>
            <a:ext cx="5257800" cy="838200"/>
          </a:xfrm>
        </p:spPr>
        <p:txBody>
          <a:bodyPr/>
          <a:lstStyle/>
          <a:p>
            <a:pPr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Search only active for libraries highlighted in libraries window</a:t>
            </a:r>
          </a:p>
          <a:p>
            <a:pPr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Lower icons denote part templates available.</a:t>
            </a:r>
          </a:p>
          <a:p>
            <a:pPr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The PSPICE icon must be present here in order to simulate</a:t>
            </a:r>
          </a:p>
          <a:p>
            <a:pPr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Browse the libraries</a:t>
            </a:r>
          </a:p>
        </p:txBody>
      </p:sp>
      <p:pic>
        <p:nvPicPr>
          <p:cNvPr id="137218" name="Picture 2"/>
          <p:cNvPicPr>
            <a:picLocks noChangeAspect="1" noChangeArrowheads="1"/>
          </p:cNvPicPr>
          <p:nvPr/>
        </p:nvPicPr>
        <p:blipFill>
          <a:blip r:embed="rId3" cstate="print"/>
          <a:srcRect l="75396" b="22291"/>
          <a:stretch>
            <a:fillRect/>
          </a:stretch>
        </p:blipFill>
        <p:spPr bwMode="auto">
          <a:xfrm>
            <a:off x="5562600" y="914400"/>
            <a:ext cx="325755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 smtClean="0"/>
              <a:t>Buck Converter CCM Open Loop</a:t>
            </a:r>
            <a:br>
              <a:rPr lang="en-US" sz="2800" b="1" dirty="0" smtClean="0"/>
            </a:br>
            <a:r>
              <a:rPr lang="en-US" sz="2800" b="1" dirty="0" smtClean="0"/>
              <a:t>Transient Simulation</a:t>
            </a:r>
            <a:endParaRPr lang="en-US" sz="2800" dirty="0" smtClean="0"/>
          </a:p>
        </p:txBody>
      </p:sp>
      <p:grpSp>
        <p:nvGrpSpPr>
          <p:cNvPr id="7417" name="Group 249"/>
          <p:cNvGrpSpPr>
            <a:grpSpLocks noChangeAspect="1"/>
          </p:cNvGrpSpPr>
          <p:nvPr/>
        </p:nvGrpSpPr>
        <p:grpSpPr bwMode="auto">
          <a:xfrm>
            <a:off x="533400" y="3352800"/>
            <a:ext cx="3436392" cy="3200400"/>
            <a:chOff x="0" y="0"/>
            <a:chExt cx="9466" cy="8816"/>
          </a:xfrm>
        </p:grpSpPr>
        <p:sp>
          <p:nvSpPr>
            <p:cNvPr id="7418" name="AutoShape 250"/>
            <p:cNvSpPr>
              <a:spLocks noChangeAspect="1" noChangeArrowheads="1"/>
            </p:cNvSpPr>
            <p:nvPr/>
          </p:nvSpPr>
          <p:spPr bwMode="auto">
            <a:xfrm>
              <a:off x="0" y="0"/>
              <a:ext cx="9466" cy="88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19" name="Line 251"/>
            <p:cNvSpPr>
              <a:spLocks noChangeShapeType="1"/>
            </p:cNvSpPr>
            <p:nvPr/>
          </p:nvSpPr>
          <p:spPr bwMode="auto">
            <a:xfrm>
              <a:off x="0" y="0"/>
              <a:ext cx="1" cy="1"/>
            </a:xfrm>
            <a:prstGeom prst="line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20" name="Line 252"/>
            <p:cNvSpPr>
              <a:spLocks noChangeShapeType="1"/>
            </p:cNvSpPr>
            <p:nvPr/>
          </p:nvSpPr>
          <p:spPr bwMode="auto">
            <a:xfrm>
              <a:off x="850" y="7803"/>
              <a:ext cx="8430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21" name="Rectangle 253"/>
            <p:cNvSpPr>
              <a:spLocks noChangeArrowheads="1"/>
            </p:cNvSpPr>
            <p:nvPr/>
          </p:nvSpPr>
          <p:spPr bwMode="auto">
            <a:xfrm>
              <a:off x="4487" y="8307"/>
              <a:ext cx="51" cy="5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           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422" name="Rectangle 254"/>
            <p:cNvSpPr>
              <a:spLocks noChangeArrowheads="1"/>
            </p:cNvSpPr>
            <p:nvPr/>
          </p:nvSpPr>
          <p:spPr bwMode="auto">
            <a:xfrm>
              <a:off x="4859" y="8307"/>
              <a:ext cx="400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Time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423" name="Line 255"/>
            <p:cNvSpPr>
              <a:spLocks noChangeShapeType="1"/>
            </p:cNvSpPr>
            <p:nvPr/>
          </p:nvSpPr>
          <p:spPr bwMode="auto">
            <a:xfrm>
              <a:off x="850" y="4154"/>
              <a:ext cx="8430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24" name="Line 256"/>
            <p:cNvSpPr>
              <a:spLocks noChangeShapeType="1"/>
            </p:cNvSpPr>
            <p:nvPr/>
          </p:nvSpPr>
          <p:spPr bwMode="auto">
            <a:xfrm flipV="1">
              <a:off x="1275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25" name="Line 257"/>
            <p:cNvSpPr>
              <a:spLocks noChangeShapeType="1"/>
            </p:cNvSpPr>
            <p:nvPr/>
          </p:nvSpPr>
          <p:spPr bwMode="auto">
            <a:xfrm flipV="1">
              <a:off x="1699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26" name="Line 258"/>
            <p:cNvSpPr>
              <a:spLocks noChangeShapeType="1"/>
            </p:cNvSpPr>
            <p:nvPr/>
          </p:nvSpPr>
          <p:spPr bwMode="auto">
            <a:xfrm flipV="1">
              <a:off x="2111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27" name="Line 259"/>
            <p:cNvSpPr>
              <a:spLocks noChangeShapeType="1"/>
            </p:cNvSpPr>
            <p:nvPr/>
          </p:nvSpPr>
          <p:spPr bwMode="auto">
            <a:xfrm flipV="1">
              <a:off x="2961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28" name="Line 260"/>
            <p:cNvSpPr>
              <a:spLocks noChangeShapeType="1"/>
            </p:cNvSpPr>
            <p:nvPr/>
          </p:nvSpPr>
          <p:spPr bwMode="auto">
            <a:xfrm flipV="1">
              <a:off x="3385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29" name="Line 261"/>
            <p:cNvSpPr>
              <a:spLocks noChangeShapeType="1"/>
            </p:cNvSpPr>
            <p:nvPr/>
          </p:nvSpPr>
          <p:spPr bwMode="auto">
            <a:xfrm flipV="1">
              <a:off x="3797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30" name="Line 262"/>
            <p:cNvSpPr>
              <a:spLocks noChangeShapeType="1"/>
            </p:cNvSpPr>
            <p:nvPr/>
          </p:nvSpPr>
          <p:spPr bwMode="auto">
            <a:xfrm flipV="1">
              <a:off x="4647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31" name="Line 263"/>
            <p:cNvSpPr>
              <a:spLocks noChangeShapeType="1"/>
            </p:cNvSpPr>
            <p:nvPr/>
          </p:nvSpPr>
          <p:spPr bwMode="auto">
            <a:xfrm flipV="1">
              <a:off x="5072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32" name="Line 264"/>
            <p:cNvSpPr>
              <a:spLocks noChangeShapeType="1"/>
            </p:cNvSpPr>
            <p:nvPr/>
          </p:nvSpPr>
          <p:spPr bwMode="auto">
            <a:xfrm flipV="1">
              <a:off x="5483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33" name="Line 265"/>
            <p:cNvSpPr>
              <a:spLocks noChangeShapeType="1"/>
            </p:cNvSpPr>
            <p:nvPr/>
          </p:nvSpPr>
          <p:spPr bwMode="auto">
            <a:xfrm flipV="1">
              <a:off x="6333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34" name="Line 266"/>
            <p:cNvSpPr>
              <a:spLocks noChangeShapeType="1"/>
            </p:cNvSpPr>
            <p:nvPr/>
          </p:nvSpPr>
          <p:spPr bwMode="auto">
            <a:xfrm flipV="1">
              <a:off x="6758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35" name="Line 267"/>
            <p:cNvSpPr>
              <a:spLocks noChangeShapeType="1"/>
            </p:cNvSpPr>
            <p:nvPr/>
          </p:nvSpPr>
          <p:spPr bwMode="auto">
            <a:xfrm flipV="1">
              <a:off x="7169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36" name="Line 268"/>
            <p:cNvSpPr>
              <a:spLocks noChangeShapeType="1"/>
            </p:cNvSpPr>
            <p:nvPr/>
          </p:nvSpPr>
          <p:spPr bwMode="auto">
            <a:xfrm flipV="1">
              <a:off x="8019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37" name="Line 269"/>
            <p:cNvSpPr>
              <a:spLocks noChangeShapeType="1"/>
            </p:cNvSpPr>
            <p:nvPr/>
          </p:nvSpPr>
          <p:spPr bwMode="auto">
            <a:xfrm flipV="1">
              <a:off x="8444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38" name="Line 270"/>
            <p:cNvSpPr>
              <a:spLocks noChangeShapeType="1"/>
            </p:cNvSpPr>
            <p:nvPr/>
          </p:nvSpPr>
          <p:spPr bwMode="auto">
            <a:xfrm flipV="1">
              <a:off x="8855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39" name="Line 271"/>
            <p:cNvSpPr>
              <a:spLocks noChangeShapeType="1"/>
            </p:cNvSpPr>
            <p:nvPr/>
          </p:nvSpPr>
          <p:spPr bwMode="auto">
            <a:xfrm flipV="1">
              <a:off x="2536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40" name="Line 272"/>
            <p:cNvSpPr>
              <a:spLocks noChangeShapeType="1"/>
            </p:cNvSpPr>
            <p:nvPr/>
          </p:nvSpPr>
          <p:spPr bwMode="auto">
            <a:xfrm flipV="1">
              <a:off x="4222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41" name="Line 273"/>
            <p:cNvSpPr>
              <a:spLocks noChangeShapeType="1"/>
            </p:cNvSpPr>
            <p:nvPr/>
          </p:nvSpPr>
          <p:spPr bwMode="auto">
            <a:xfrm flipV="1">
              <a:off x="5908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42" name="Line 274"/>
            <p:cNvSpPr>
              <a:spLocks noChangeShapeType="1"/>
            </p:cNvSpPr>
            <p:nvPr/>
          </p:nvSpPr>
          <p:spPr bwMode="auto">
            <a:xfrm flipV="1">
              <a:off x="7594" y="4167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43" name="Rectangle 275"/>
            <p:cNvSpPr>
              <a:spLocks noChangeArrowheads="1"/>
            </p:cNvSpPr>
            <p:nvPr/>
          </p:nvSpPr>
          <p:spPr bwMode="auto">
            <a:xfrm>
              <a:off x="757" y="7909"/>
              <a:ext cx="191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0s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444" name="Line 276"/>
            <p:cNvSpPr>
              <a:spLocks noChangeShapeType="1"/>
            </p:cNvSpPr>
            <p:nvPr/>
          </p:nvSpPr>
          <p:spPr bwMode="auto">
            <a:xfrm flipV="1">
              <a:off x="850" y="7790"/>
              <a:ext cx="1" cy="80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45" name="Rectangle 277"/>
            <p:cNvSpPr>
              <a:spLocks noChangeArrowheads="1"/>
            </p:cNvSpPr>
            <p:nvPr/>
          </p:nvSpPr>
          <p:spPr bwMode="auto">
            <a:xfrm>
              <a:off x="2390" y="7909"/>
              <a:ext cx="341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2ms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446" name="Line 278"/>
            <p:cNvSpPr>
              <a:spLocks noChangeShapeType="1"/>
            </p:cNvSpPr>
            <p:nvPr/>
          </p:nvSpPr>
          <p:spPr bwMode="auto">
            <a:xfrm flipV="1">
              <a:off x="2536" y="7790"/>
              <a:ext cx="1" cy="80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47" name="Rectangle 279"/>
            <p:cNvSpPr>
              <a:spLocks noChangeArrowheads="1"/>
            </p:cNvSpPr>
            <p:nvPr/>
          </p:nvSpPr>
          <p:spPr bwMode="auto">
            <a:xfrm>
              <a:off x="4076" y="7909"/>
              <a:ext cx="341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4ms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448" name="Line 280"/>
            <p:cNvSpPr>
              <a:spLocks noChangeShapeType="1"/>
            </p:cNvSpPr>
            <p:nvPr/>
          </p:nvSpPr>
          <p:spPr bwMode="auto">
            <a:xfrm flipV="1">
              <a:off x="4222" y="7790"/>
              <a:ext cx="1" cy="80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49" name="Rectangle 281"/>
            <p:cNvSpPr>
              <a:spLocks noChangeArrowheads="1"/>
            </p:cNvSpPr>
            <p:nvPr/>
          </p:nvSpPr>
          <p:spPr bwMode="auto">
            <a:xfrm>
              <a:off x="5762" y="7909"/>
              <a:ext cx="341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6ms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450" name="Line 282"/>
            <p:cNvSpPr>
              <a:spLocks noChangeShapeType="1"/>
            </p:cNvSpPr>
            <p:nvPr/>
          </p:nvSpPr>
          <p:spPr bwMode="auto">
            <a:xfrm flipV="1">
              <a:off x="5908" y="7790"/>
              <a:ext cx="1" cy="80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51" name="Rectangle 283"/>
            <p:cNvSpPr>
              <a:spLocks noChangeArrowheads="1"/>
            </p:cNvSpPr>
            <p:nvPr/>
          </p:nvSpPr>
          <p:spPr bwMode="auto">
            <a:xfrm>
              <a:off x="7448" y="7909"/>
              <a:ext cx="341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8ms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452" name="Line 284"/>
            <p:cNvSpPr>
              <a:spLocks noChangeShapeType="1"/>
            </p:cNvSpPr>
            <p:nvPr/>
          </p:nvSpPr>
          <p:spPr bwMode="auto">
            <a:xfrm flipV="1">
              <a:off x="7594" y="7790"/>
              <a:ext cx="1" cy="80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53" name="Rectangle 285"/>
            <p:cNvSpPr>
              <a:spLocks noChangeArrowheads="1"/>
            </p:cNvSpPr>
            <p:nvPr/>
          </p:nvSpPr>
          <p:spPr bwMode="auto">
            <a:xfrm>
              <a:off x="8869" y="7909"/>
              <a:ext cx="441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10ms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454" name="Line 286"/>
            <p:cNvSpPr>
              <a:spLocks noChangeShapeType="1"/>
            </p:cNvSpPr>
            <p:nvPr/>
          </p:nvSpPr>
          <p:spPr bwMode="auto">
            <a:xfrm flipV="1">
              <a:off x="9280" y="7790"/>
              <a:ext cx="1" cy="80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55" name="Rectangle 287"/>
            <p:cNvSpPr>
              <a:spLocks noChangeArrowheads="1"/>
            </p:cNvSpPr>
            <p:nvPr/>
          </p:nvSpPr>
          <p:spPr bwMode="auto">
            <a:xfrm>
              <a:off x="0" y="8108"/>
              <a:ext cx="9360" cy="1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56" name="Rectangle 288"/>
            <p:cNvSpPr>
              <a:spLocks noChangeArrowheads="1"/>
            </p:cNvSpPr>
            <p:nvPr/>
          </p:nvSpPr>
          <p:spPr bwMode="auto">
            <a:xfrm>
              <a:off x="876" y="8188"/>
              <a:ext cx="80" cy="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57" name="Line 289"/>
            <p:cNvSpPr>
              <a:spLocks noChangeShapeType="1"/>
            </p:cNvSpPr>
            <p:nvPr/>
          </p:nvSpPr>
          <p:spPr bwMode="auto">
            <a:xfrm flipV="1">
              <a:off x="943" y="8188"/>
              <a:ext cx="1" cy="53"/>
            </a:xfrm>
            <a:prstGeom prst="line">
              <a:avLst/>
            </a:prstGeom>
            <a:noFill/>
            <a:ln w="8255">
              <a:solidFill>
                <a:srgbClr val="00AA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58" name="Line 290"/>
            <p:cNvSpPr>
              <a:spLocks noChangeShapeType="1"/>
            </p:cNvSpPr>
            <p:nvPr/>
          </p:nvSpPr>
          <p:spPr bwMode="auto">
            <a:xfrm flipH="1">
              <a:off x="890" y="8188"/>
              <a:ext cx="53" cy="1"/>
            </a:xfrm>
            <a:prstGeom prst="line">
              <a:avLst/>
            </a:prstGeom>
            <a:noFill/>
            <a:ln w="8255">
              <a:solidFill>
                <a:srgbClr val="00AA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59" name="Line 291"/>
            <p:cNvSpPr>
              <a:spLocks noChangeShapeType="1"/>
            </p:cNvSpPr>
            <p:nvPr/>
          </p:nvSpPr>
          <p:spPr bwMode="auto">
            <a:xfrm>
              <a:off x="890" y="8188"/>
              <a:ext cx="1" cy="53"/>
            </a:xfrm>
            <a:prstGeom prst="line">
              <a:avLst/>
            </a:prstGeom>
            <a:noFill/>
            <a:ln w="8255">
              <a:solidFill>
                <a:srgbClr val="00AA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60" name="Line 292"/>
            <p:cNvSpPr>
              <a:spLocks noChangeShapeType="1"/>
            </p:cNvSpPr>
            <p:nvPr/>
          </p:nvSpPr>
          <p:spPr bwMode="auto">
            <a:xfrm>
              <a:off x="890" y="8241"/>
              <a:ext cx="53" cy="1"/>
            </a:xfrm>
            <a:prstGeom prst="line">
              <a:avLst/>
            </a:prstGeom>
            <a:noFill/>
            <a:ln w="8255">
              <a:solidFill>
                <a:srgbClr val="00AA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61" name="Rectangle 293"/>
            <p:cNvSpPr>
              <a:spLocks noChangeArrowheads="1"/>
            </p:cNvSpPr>
            <p:nvPr/>
          </p:nvSpPr>
          <p:spPr bwMode="auto">
            <a:xfrm>
              <a:off x="1062" y="8108"/>
              <a:ext cx="591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V(L1:2)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462" name="Line 294"/>
            <p:cNvSpPr>
              <a:spLocks noChangeShapeType="1"/>
            </p:cNvSpPr>
            <p:nvPr/>
          </p:nvSpPr>
          <p:spPr bwMode="auto">
            <a:xfrm flipV="1">
              <a:off x="9280" y="4154"/>
              <a:ext cx="1" cy="3649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63" name="Line 295"/>
            <p:cNvSpPr>
              <a:spLocks noChangeShapeType="1"/>
            </p:cNvSpPr>
            <p:nvPr/>
          </p:nvSpPr>
          <p:spPr bwMode="auto">
            <a:xfrm>
              <a:off x="863" y="7498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64" name="Line 296"/>
            <p:cNvSpPr>
              <a:spLocks noChangeShapeType="1"/>
            </p:cNvSpPr>
            <p:nvPr/>
          </p:nvSpPr>
          <p:spPr bwMode="auto">
            <a:xfrm>
              <a:off x="863" y="7193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65" name="Line 297"/>
            <p:cNvSpPr>
              <a:spLocks noChangeShapeType="1"/>
            </p:cNvSpPr>
            <p:nvPr/>
          </p:nvSpPr>
          <p:spPr bwMode="auto">
            <a:xfrm>
              <a:off x="863" y="6888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66" name="Line 298"/>
            <p:cNvSpPr>
              <a:spLocks noChangeShapeType="1"/>
            </p:cNvSpPr>
            <p:nvPr/>
          </p:nvSpPr>
          <p:spPr bwMode="auto">
            <a:xfrm>
              <a:off x="863" y="6277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67" name="Line 299"/>
            <p:cNvSpPr>
              <a:spLocks noChangeShapeType="1"/>
            </p:cNvSpPr>
            <p:nvPr/>
          </p:nvSpPr>
          <p:spPr bwMode="auto">
            <a:xfrm>
              <a:off x="863" y="5985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68" name="Line 300"/>
            <p:cNvSpPr>
              <a:spLocks noChangeShapeType="1"/>
            </p:cNvSpPr>
            <p:nvPr/>
          </p:nvSpPr>
          <p:spPr bwMode="auto">
            <a:xfrm>
              <a:off x="863" y="5680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69" name="Line 301"/>
            <p:cNvSpPr>
              <a:spLocks noChangeShapeType="1"/>
            </p:cNvSpPr>
            <p:nvPr/>
          </p:nvSpPr>
          <p:spPr bwMode="auto">
            <a:xfrm>
              <a:off x="863" y="5069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70" name="Line 302"/>
            <p:cNvSpPr>
              <a:spLocks noChangeShapeType="1"/>
            </p:cNvSpPr>
            <p:nvPr/>
          </p:nvSpPr>
          <p:spPr bwMode="auto">
            <a:xfrm>
              <a:off x="863" y="4764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71" name="Line 303"/>
            <p:cNvSpPr>
              <a:spLocks noChangeShapeType="1"/>
            </p:cNvSpPr>
            <p:nvPr/>
          </p:nvSpPr>
          <p:spPr bwMode="auto">
            <a:xfrm>
              <a:off x="863" y="4459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72" name="Line 304"/>
            <p:cNvSpPr>
              <a:spLocks noChangeShapeType="1"/>
            </p:cNvSpPr>
            <p:nvPr/>
          </p:nvSpPr>
          <p:spPr bwMode="auto">
            <a:xfrm>
              <a:off x="863" y="6582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73" name="Line 305"/>
            <p:cNvSpPr>
              <a:spLocks noChangeShapeType="1"/>
            </p:cNvSpPr>
            <p:nvPr/>
          </p:nvSpPr>
          <p:spPr bwMode="auto">
            <a:xfrm>
              <a:off x="863" y="5375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74" name="Rectangle 306"/>
            <p:cNvSpPr>
              <a:spLocks noChangeArrowheads="1"/>
            </p:cNvSpPr>
            <p:nvPr/>
          </p:nvSpPr>
          <p:spPr bwMode="auto">
            <a:xfrm>
              <a:off x="544" y="7710"/>
              <a:ext cx="221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0V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475" name="Line 307"/>
            <p:cNvSpPr>
              <a:spLocks noChangeShapeType="1"/>
            </p:cNvSpPr>
            <p:nvPr/>
          </p:nvSpPr>
          <p:spPr bwMode="auto">
            <a:xfrm>
              <a:off x="783" y="7803"/>
              <a:ext cx="80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76" name="Rectangle 308"/>
            <p:cNvSpPr>
              <a:spLocks noChangeArrowheads="1"/>
            </p:cNvSpPr>
            <p:nvPr/>
          </p:nvSpPr>
          <p:spPr bwMode="auto">
            <a:xfrm>
              <a:off x="438" y="6489"/>
              <a:ext cx="321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20V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477" name="Line 309"/>
            <p:cNvSpPr>
              <a:spLocks noChangeShapeType="1"/>
            </p:cNvSpPr>
            <p:nvPr/>
          </p:nvSpPr>
          <p:spPr bwMode="auto">
            <a:xfrm>
              <a:off x="783" y="6582"/>
              <a:ext cx="80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78" name="Rectangle 310"/>
            <p:cNvSpPr>
              <a:spLocks noChangeArrowheads="1"/>
            </p:cNvSpPr>
            <p:nvPr/>
          </p:nvSpPr>
          <p:spPr bwMode="auto">
            <a:xfrm>
              <a:off x="438" y="5282"/>
              <a:ext cx="321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40V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479" name="Line 311"/>
            <p:cNvSpPr>
              <a:spLocks noChangeShapeType="1"/>
            </p:cNvSpPr>
            <p:nvPr/>
          </p:nvSpPr>
          <p:spPr bwMode="auto">
            <a:xfrm>
              <a:off x="783" y="5375"/>
              <a:ext cx="80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80" name="Rectangle 312"/>
            <p:cNvSpPr>
              <a:spLocks noChangeArrowheads="1"/>
            </p:cNvSpPr>
            <p:nvPr/>
          </p:nvSpPr>
          <p:spPr bwMode="auto">
            <a:xfrm>
              <a:off x="438" y="4061"/>
              <a:ext cx="321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60V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481" name="Line 313"/>
            <p:cNvSpPr>
              <a:spLocks noChangeShapeType="1"/>
            </p:cNvSpPr>
            <p:nvPr/>
          </p:nvSpPr>
          <p:spPr bwMode="auto">
            <a:xfrm>
              <a:off x="783" y="4154"/>
              <a:ext cx="80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82" name="Line 314"/>
            <p:cNvSpPr>
              <a:spLocks noChangeShapeType="1"/>
            </p:cNvSpPr>
            <p:nvPr/>
          </p:nvSpPr>
          <p:spPr bwMode="auto">
            <a:xfrm flipV="1">
              <a:off x="850" y="4154"/>
              <a:ext cx="1" cy="3649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83" name="Rectangle 315"/>
            <p:cNvSpPr>
              <a:spLocks noChangeArrowheads="1"/>
            </p:cNvSpPr>
            <p:nvPr/>
          </p:nvSpPr>
          <p:spPr bwMode="auto">
            <a:xfrm>
              <a:off x="266" y="7511"/>
              <a:ext cx="551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SEL&gt;&gt;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grpSp>
          <p:nvGrpSpPr>
            <p:cNvPr id="7484" name="Group 316"/>
            <p:cNvGrpSpPr>
              <a:grpSpLocks/>
            </p:cNvGrpSpPr>
            <p:nvPr/>
          </p:nvGrpSpPr>
          <p:grpSpPr bwMode="auto">
            <a:xfrm>
              <a:off x="850" y="5149"/>
              <a:ext cx="8430" cy="2654"/>
              <a:chOff x="850" y="5149"/>
              <a:chExt cx="8430" cy="2654"/>
            </a:xfrm>
          </p:grpSpPr>
          <p:sp>
            <p:nvSpPr>
              <p:cNvPr id="7485" name="Freeform 317"/>
              <p:cNvSpPr>
                <a:spLocks/>
              </p:cNvSpPr>
              <p:nvPr/>
            </p:nvSpPr>
            <p:spPr bwMode="auto">
              <a:xfrm>
                <a:off x="850" y="5149"/>
                <a:ext cx="1726" cy="2654"/>
              </a:xfrm>
              <a:custGeom>
                <a:avLst/>
                <a:gdLst/>
                <a:ahLst/>
                <a:cxnLst>
                  <a:cxn ang="0">
                    <a:pos x="26" y="2601"/>
                  </a:cxn>
                  <a:cxn ang="0">
                    <a:pos x="40" y="2508"/>
                  </a:cxn>
                  <a:cxn ang="0">
                    <a:pos x="53" y="2415"/>
                  </a:cxn>
                  <a:cxn ang="0">
                    <a:pos x="53" y="2309"/>
                  </a:cxn>
                  <a:cxn ang="0">
                    <a:pos x="66" y="2230"/>
                  </a:cxn>
                  <a:cxn ang="0">
                    <a:pos x="79" y="2123"/>
                  </a:cxn>
                  <a:cxn ang="0">
                    <a:pos x="79" y="2004"/>
                  </a:cxn>
                  <a:cxn ang="0">
                    <a:pos x="93" y="1884"/>
                  </a:cxn>
                  <a:cxn ang="0">
                    <a:pos x="93" y="1752"/>
                  </a:cxn>
                  <a:cxn ang="0">
                    <a:pos x="106" y="1619"/>
                  </a:cxn>
                  <a:cxn ang="0">
                    <a:pos x="119" y="1460"/>
                  </a:cxn>
                  <a:cxn ang="0">
                    <a:pos x="132" y="1314"/>
                  </a:cxn>
                  <a:cxn ang="0">
                    <a:pos x="132" y="1155"/>
                  </a:cxn>
                  <a:cxn ang="0">
                    <a:pos x="146" y="995"/>
                  </a:cxn>
                  <a:cxn ang="0">
                    <a:pos x="159" y="863"/>
                  </a:cxn>
                  <a:cxn ang="0">
                    <a:pos x="172" y="717"/>
                  </a:cxn>
                  <a:cxn ang="0">
                    <a:pos x="172" y="584"/>
                  </a:cxn>
                  <a:cxn ang="0">
                    <a:pos x="186" y="478"/>
                  </a:cxn>
                  <a:cxn ang="0">
                    <a:pos x="199" y="372"/>
                  </a:cxn>
                  <a:cxn ang="0">
                    <a:pos x="199" y="279"/>
                  </a:cxn>
                  <a:cxn ang="0">
                    <a:pos x="212" y="173"/>
                  </a:cxn>
                  <a:cxn ang="0">
                    <a:pos x="225" y="80"/>
                  </a:cxn>
                  <a:cxn ang="0">
                    <a:pos x="252" y="13"/>
                  </a:cxn>
                  <a:cxn ang="0">
                    <a:pos x="292" y="40"/>
                  </a:cxn>
                  <a:cxn ang="0">
                    <a:pos x="318" y="119"/>
                  </a:cxn>
                  <a:cxn ang="0">
                    <a:pos x="345" y="199"/>
                  </a:cxn>
                  <a:cxn ang="0">
                    <a:pos x="371" y="265"/>
                  </a:cxn>
                  <a:cxn ang="0">
                    <a:pos x="398" y="345"/>
                  </a:cxn>
                  <a:cxn ang="0">
                    <a:pos x="425" y="411"/>
                  </a:cxn>
                  <a:cxn ang="0">
                    <a:pos x="451" y="478"/>
                  </a:cxn>
                  <a:cxn ang="0">
                    <a:pos x="478" y="544"/>
                  </a:cxn>
                  <a:cxn ang="0">
                    <a:pos x="504" y="610"/>
                  </a:cxn>
                  <a:cxn ang="0">
                    <a:pos x="531" y="677"/>
                  </a:cxn>
                  <a:cxn ang="0">
                    <a:pos x="571" y="730"/>
                  </a:cxn>
                  <a:cxn ang="0">
                    <a:pos x="597" y="796"/>
                  </a:cxn>
                  <a:cxn ang="0">
                    <a:pos x="624" y="863"/>
                  </a:cxn>
                  <a:cxn ang="0">
                    <a:pos x="664" y="916"/>
                  </a:cxn>
                  <a:cxn ang="0">
                    <a:pos x="703" y="969"/>
                  </a:cxn>
                  <a:cxn ang="0">
                    <a:pos x="730" y="1035"/>
                  </a:cxn>
                  <a:cxn ang="0">
                    <a:pos x="770" y="1088"/>
                  </a:cxn>
                  <a:cxn ang="0">
                    <a:pos x="810" y="1141"/>
                  </a:cxn>
                  <a:cxn ang="0">
                    <a:pos x="849" y="1194"/>
                  </a:cxn>
                  <a:cxn ang="0">
                    <a:pos x="902" y="1247"/>
                  </a:cxn>
                  <a:cxn ang="0">
                    <a:pos x="982" y="1261"/>
                  </a:cxn>
                  <a:cxn ang="0">
                    <a:pos x="1049" y="1221"/>
                  </a:cxn>
                  <a:cxn ang="0">
                    <a:pos x="1088" y="1168"/>
                  </a:cxn>
                  <a:cxn ang="0">
                    <a:pos x="1141" y="1128"/>
                  </a:cxn>
                  <a:cxn ang="0">
                    <a:pos x="1195" y="1088"/>
                  </a:cxn>
                  <a:cxn ang="0">
                    <a:pos x="1274" y="1102"/>
                  </a:cxn>
                  <a:cxn ang="0">
                    <a:pos x="1341" y="1155"/>
                  </a:cxn>
                  <a:cxn ang="0">
                    <a:pos x="1394" y="1194"/>
                  </a:cxn>
                  <a:cxn ang="0">
                    <a:pos x="1460" y="1221"/>
                  </a:cxn>
                  <a:cxn ang="0">
                    <a:pos x="1540" y="1208"/>
                  </a:cxn>
                  <a:cxn ang="0">
                    <a:pos x="1606" y="1181"/>
                  </a:cxn>
                  <a:cxn ang="0">
                    <a:pos x="1659" y="1141"/>
                  </a:cxn>
                  <a:cxn ang="0">
                    <a:pos x="1726" y="1115"/>
                  </a:cxn>
                </a:cxnLst>
                <a:rect l="0" t="0" r="r" b="b"/>
                <a:pathLst>
                  <a:path w="1726" h="2654">
                    <a:moveTo>
                      <a:pt x="0" y="2654"/>
                    </a:moveTo>
                    <a:lnTo>
                      <a:pt x="0" y="2641"/>
                    </a:lnTo>
                    <a:lnTo>
                      <a:pt x="13" y="2641"/>
                    </a:lnTo>
                    <a:lnTo>
                      <a:pt x="13" y="2628"/>
                    </a:lnTo>
                    <a:lnTo>
                      <a:pt x="13" y="2614"/>
                    </a:lnTo>
                    <a:lnTo>
                      <a:pt x="13" y="2601"/>
                    </a:lnTo>
                    <a:lnTo>
                      <a:pt x="26" y="2601"/>
                    </a:lnTo>
                    <a:lnTo>
                      <a:pt x="26" y="2588"/>
                    </a:lnTo>
                    <a:lnTo>
                      <a:pt x="26" y="2575"/>
                    </a:lnTo>
                    <a:lnTo>
                      <a:pt x="26" y="2561"/>
                    </a:lnTo>
                    <a:lnTo>
                      <a:pt x="26" y="2548"/>
                    </a:lnTo>
                    <a:lnTo>
                      <a:pt x="26" y="2535"/>
                    </a:lnTo>
                    <a:lnTo>
                      <a:pt x="40" y="2521"/>
                    </a:lnTo>
                    <a:lnTo>
                      <a:pt x="40" y="2508"/>
                    </a:lnTo>
                    <a:lnTo>
                      <a:pt x="40" y="2495"/>
                    </a:lnTo>
                    <a:lnTo>
                      <a:pt x="40" y="2482"/>
                    </a:lnTo>
                    <a:lnTo>
                      <a:pt x="40" y="2455"/>
                    </a:lnTo>
                    <a:lnTo>
                      <a:pt x="40" y="2442"/>
                    </a:lnTo>
                    <a:lnTo>
                      <a:pt x="40" y="2429"/>
                    </a:lnTo>
                    <a:lnTo>
                      <a:pt x="40" y="2415"/>
                    </a:lnTo>
                    <a:lnTo>
                      <a:pt x="53" y="2415"/>
                    </a:lnTo>
                    <a:lnTo>
                      <a:pt x="53" y="2402"/>
                    </a:lnTo>
                    <a:lnTo>
                      <a:pt x="53" y="2389"/>
                    </a:lnTo>
                    <a:lnTo>
                      <a:pt x="53" y="2376"/>
                    </a:lnTo>
                    <a:lnTo>
                      <a:pt x="53" y="2362"/>
                    </a:lnTo>
                    <a:lnTo>
                      <a:pt x="53" y="2336"/>
                    </a:lnTo>
                    <a:lnTo>
                      <a:pt x="53" y="2322"/>
                    </a:lnTo>
                    <a:lnTo>
                      <a:pt x="53" y="2309"/>
                    </a:lnTo>
                    <a:lnTo>
                      <a:pt x="53" y="2296"/>
                    </a:lnTo>
                    <a:lnTo>
                      <a:pt x="53" y="2283"/>
                    </a:lnTo>
                    <a:lnTo>
                      <a:pt x="66" y="2283"/>
                    </a:lnTo>
                    <a:lnTo>
                      <a:pt x="66" y="2269"/>
                    </a:lnTo>
                    <a:lnTo>
                      <a:pt x="66" y="2256"/>
                    </a:lnTo>
                    <a:lnTo>
                      <a:pt x="66" y="2243"/>
                    </a:lnTo>
                    <a:lnTo>
                      <a:pt x="66" y="2230"/>
                    </a:lnTo>
                    <a:lnTo>
                      <a:pt x="66" y="2216"/>
                    </a:lnTo>
                    <a:lnTo>
                      <a:pt x="66" y="2190"/>
                    </a:lnTo>
                    <a:lnTo>
                      <a:pt x="66" y="2176"/>
                    </a:lnTo>
                    <a:lnTo>
                      <a:pt x="66" y="2163"/>
                    </a:lnTo>
                    <a:lnTo>
                      <a:pt x="66" y="2137"/>
                    </a:lnTo>
                    <a:lnTo>
                      <a:pt x="66" y="2123"/>
                    </a:lnTo>
                    <a:lnTo>
                      <a:pt x="79" y="2123"/>
                    </a:lnTo>
                    <a:lnTo>
                      <a:pt x="79" y="2097"/>
                    </a:lnTo>
                    <a:lnTo>
                      <a:pt x="79" y="2084"/>
                    </a:lnTo>
                    <a:lnTo>
                      <a:pt x="79" y="2070"/>
                    </a:lnTo>
                    <a:lnTo>
                      <a:pt x="79" y="2057"/>
                    </a:lnTo>
                    <a:lnTo>
                      <a:pt x="79" y="2030"/>
                    </a:lnTo>
                    <a:lnTo>
                      <a:pt x="79" y="2017"/>
                    </a:lnTo>
                    <a:lnTo>
                      <a:pt x="79" y="2004"/>
                    </a:lnTo>
                    <a:lnTo>
                      <a:pt x="79" y="1977"/>
                    </a:lnTo>
                    <a:lnTo>
                      <a:pt x="79" y="1964"/>
                    </a:lnTo>
                    <a:lnTo>
                      <a:pt x="79" y="1951"/>
                    </a:lnTo>
                    <a:lnTo>
                      <a:pt x="93" y="1938"/>
                    </a:lnTo>
                    <a:lnTo>
                      <a:pt x="93" y="1911"/>
                    </a:lnTo>
                    <a:lnTo>
                      <a:pt x="93" y="1898"/>
                    </a:lnTo>
                    <a:lnTo>
                      <a:pt x="93" y="1884"/>
                    </a:lnTo>
                    <a:lnTo>
                      <a:pt x="93" y="1845"/>
                    </a:lnTo>
                    <a:lnTo>
                      <a:pt x="93" y="1831"/>
                    </a:lnTo>
                    <a:lnTo>
                      <a:pt x="93" y="1818"/>
                    </a:lnTo>
                    <a:lnTo>
                      <a:pt x="93" y="1792"/>
                    </a:lnTo>
                    <a:lnTo>
                      <a:pt x="93" y="1778"/>
                    </a:lnTo>
                    <a:lnTo>
                      <a:pt x="93" y="1765"/>
                    </a:lnTo>
                    <a:lnTo>
                      <a:pt x="93" y="1752"/>
                    </a:lnTo>
                    <a:lnTo>
                      <a:pt x="106" y="1725"/>
                    </a:lnTo>
                    <a:lnTo>
                      <a:pt x="106" y="1712"/>
                    </a:lnTo>
                    <a:lnTo>
                      <a:pt x="106" y="1699"/>
                    </a:lnTo>
                    <a:lnTo>
                      <a:pt x="106" y="1672"/>
                    </a:lnTo>
                    <a:lnTo>
                      <a:pt x="106" y="1659"/>
                    </a:lnTo>
                    <a:lnTo>
                      <a:pt x="106" y="1646"/>
                    </a:lnTo>
                    <a:lnTo>
                      <a:pt x="106" y="1619"/>
                    </a:lnTo>
                    <a:lnTo>
                      <a:pt x="106" y="1593"/>
                    </a:lnTo>
                    <a:lnTo>
                      <a:pt x="106" y="1579"/>
                    </a:lnTo>
                    <a:lnTo>
                      <a:pt x="106" y="1553"/>
                    </a:lnTo>
                    <a:lnTo>
                      <a:pt x="119" y="1526"/>
                    </a:lnTo>
                    <a:lnTo>
                      <a:pt x="119" y="1513"/>
                    </a:lnTo>
                    <a:lnTo>
                      <a:pt x="119" y="1486"/>
                    </a:lnTo>
                    <a:lnTo>
                      <a:pt x="119" y="1460"/>
                    </a:lnTo>
                    <a:lnTo>
                      <a:pt x="119" y="1447"/>
                    </a:lnTo>
                    <a:lnTo>
                      <a:pt x="119" y="1420"/>
                    </a:lnTo>
                    <a:lnTo>
                      <a:pt x="119" y="1393"/>
                    </a:lnTo>
                    <a:lnTo>
                      <a:pt x="119" y="1380"/>
                    </a:lnTo>
                    <a:lnTo>
                      <a:pt x="119" y="1354"/>
                    </a:lnTo>
                    <a:lnTo>
                      <a:pt x="132" y="1327"/>
                    </a:lnTo>
                    <a:lnTo>
                      <a:pt x="132" y="1314"/>
                    </a:lnTo>
                    <a:lnTo>
                      <a:pt x="132" y="1287"/>
                    </a:lnTo>
                    <a:lnTo>
                      <a:pt x="132" y="1261"/>
                    </a:lnTo>
                    <a:lnTo>
                      <a:pt x="132" y="1247"/>
                    </a:lnTo>
                    <a:lnTo>
                      <a:pt x="132" y="1221"/>
                    </a:lnTo>
                    <a:lnTo>
                      <a:pt x="132" y="1194"/>
                    </a:lnTo>
                    <a:lnTo>
                      <a:pt x="132" y="1181"/>
                    </a:lnTo>
                    <a:lnTo>
                      <a:pt x="132" y="1155"/>
                    </a:lnTo>
                    <a:lnTo>
                      <a:pt x="132" y="1128"/>
                    </a:lnTo>
                    <a:lnTo>
                      <a:pt x="146" y="1115"/>
                    </a:lnTo>
                    <a:lnTo>
                      <a:pt x="146" y="1102"/>
                    </a:lnTo>
                    <a:lnTo>
                      <a:pt x="146" y="1062"/>
                    </a:lnTo>
                    <a:lnTo>
                      <a:pt x="146" y="1048"/>
                    </a:lnTo>
                    <a:lnTo>
                      <a:pt x="146" y="1035"/>
                    </a:lnTo>
                    <a:lnTo>
                      <a:pt x="146" y="995"/>
                    </a:lnTo>
                    <a:lnTo>
                      <a:pt x="146" y="982"/>
                    </a:lnTo>
                    <a:lnTo>
                      <a:pt x="146" y="969"/>
                    </a:lnTo>
                    <a:lnTo>
                      <a:pt x="146" y="929"/>
                    </a:lnTo>
                    <a:lnTo>
                      <a:pt x="159" y="916"/>
                    </a:lnTo>
                    <a:lnTo>
                      <a:pt x="159" y="902"/>
                    </a:lnTo>
                    <a:lnTo>
                      <a:pt x="159" y="876"/>
                    </a:lnTo>
                    <a:lnTo>
                      <a:pt x="159" y="863"/>
                    </a:lnTo>
                    <a:lnTo>
                      <a:pt x="159" y="836"/>
                    </a:lnTo>
                    <a:lnTo>
                      <a:pt x="159" y="810"/>
                    </a:lnTo>
                    <a:lnTo>
                      <a:pt x="159" y="796"/>
                    </a:lnTo>
                    <a:lnTo>
                      <a:pt x="159" y="783"/>
                    </a:lnTo>
                    <a:lnTo>
                      <a:pt x="159" y="756"/>
                    </a:lnTo>
                    <a:lnTo>
                      <a:pt x="159" y="743"/>
                    </a:lnTo>
                    <a:lnTo>
                      <a:pt x="172" y="717"/>
                    </a:lnTo>
                    <a:lnTo>
                      <a:pt x="172" y="690"/>
                    </a:lnTo>
                    <a:lnTo>
                      <a:pt x="172" y="677"/>
                    </a:lnTo>
                    <a:lnTo>
                      <a:pt x="172" y="664"/>
                    </a:lnTo>
                    <a:lnTo>
                      <a:pt x="172" y="637"/>
                    </a:lnTo>
                    <a:lnTo>
                      <a:pt x="172" y="624"/>
                    </a:lnTo>
                    <a:lnTo>
                      <a:pt x="172" y="610"/>
                    </a:lnTo>
                    <a:lnTo>
                      <a:pt x="172" y="584"/>
                    </a:lnTo>
                    <a:lnTo>
                      <a:pt x="172" y="571"/>
                    </a:lnTo>
                    <a:lnTo>
                      <a:pt x="186" y="544"/>
                    </a:lnTo>
                    <a:lnTo>
                      <a:pt x="186" y="531"/>
                    </a:lnTo>
                    <a:lnTo>
                      <a:pt x="186" y="518"/>
                    </a:lnTo>
                    <a:lnTo>
                      <a:pt x="186" y="504"/>
                    </a:lnTo>
                    <a:lnTo>
                      <a:pt x="186" y="491"/>
                    </a:lnTo>
                    <a:lnTo>
                      <a:pt x="186" y="478"/>
                    </a:lnTo>
                    <a:lnTo>
                      <a:pt x="186" y="465"/>
                    </a:lnTo>
                    <a:lnTo>
                      <a:pt x="186" y="451"/>
                    </a:lnTo>
                    <a:lnTo>
                      <a:pt x="186" y="425"/>
                    </a:lnTo>
                    <a:lnTo>
                      <a:pt x="186" y="411"/>
                    </a:lnTo>
                    <a:lnTo>
                      <a:pt x="186" y="398"/>
                    </a:lnTo>
                    <a:lnTo>
                      <a:pt x="199" y="385"/>
                    </a:lnTo>
                    <a:lnTo>
                      <a:pt x="199" y="372"/>
                    </a:lnTo>
                    <a:lnTo>
                      <a:pt x="199" y="358"/>
                    </a:lnTo>
                    <a:lnTo>
                      <a:pt x="199" y="345"/>
                    </a:lnTo>
                    <a:lnTo>
                      <a:pt x="199" y="332"/>
                    </a:lnTo>
                    <a:lnTo>
                      <a:pt x="199" y="319"/>
                    </a:lnTo>
                    <a:lnTo>
                      <a:pt x="199" y="305"/>
                    </a:lnTo>
                    <a:lnTo>
                      <a:pt x="199" y="292"/>
                    </a:lnTo>
                    <a:lnTo>
                      <a:pt x="199" y="279"/>
                    </a:lnTo>
                    <a:lnTo>
                      <a:pt x="212" y="252"/>
                    </a:lnTo>
                    <a:lnTo>
                      <a:pt x="212" y="239"/>
                    </a:lnTo>
                    <a:lnTo>
                      <a:pt x="212" y="226"/>
                    </a:lnTo>
                    <a:lnTo>
                      <a:pt x="212" y="212"/>
                    </a:lnTo>
                    <a:lnTo>
                      <a:pt x="212" y="199"/>
                    </a:lnTo>
                    <a:lnTo>
                      <a:pt x="212" y="186"/>
                    </a:lnTo>
                    <a:lnTo>
                      <a:pt x="212" y="173"/>
                    </a:lnTo>
                    <a:lnTo>
                      <a:pt x="212" y="159"/>
                    </a:lnTo>
                    <a:lnTo>
                      <a:pt x="225" y="146"/>
                    </a:lnTo>
                    <a:lnTo>
                      <a:pt x="225" y="133"/>
                    </a:lnTo>
                    <a:lnTo>
                      <a:pt x="225" y="119"/>
                    </a:lnTo>
                    <a:lnTo>
                      <a:pt x="225" y="106"/>
                    </a:lnTo>
                    <a:lnTo>
                      <a:pt x="225" y="93"/>
                    </a:lnTo>
                    <a:lnTo>
                      <a:pt x="225" y="80"/>
                    </a:lnTo>
                    <a:lnTo>
                      <a:pt x="225" y="66"/>
                    </a:lnTo>
                    <a:lnTo>
                      <a:pt x="239" y="66"/>
                    </a:lnTo>
                    <a:lnTo>
                      <a:pt x="239" y="53"/>
                    </a:lnTo>
                    <a:lnTo>
                      <a:pt x="239" y="40"/>
                    </a:lnTo>
                    <a:lnTo>
                      <a:pt x="239" y="27"/>
                    </a:lnTo>
                    <a:lnTo>
                      <a:pt x="239" y="13"/>
                    </a:lnTo>
                    <a:lnTo>
                      <a:pt x="252" y="13"/>
                    </a:lnTo>
                    <a:lnTo>
                      <a:pt x="252" y="0"/>
                    </a:lnTo>
                    <a:lnTo>
                      <a:pt x="265" y="0"/>
                    </a:lnTo>
                    <a:lnTo>
                      <a:pt x="278" y="0"/>
                    </a:lnTo>
                    <a:lnTo>
                      <a:pt x="278" y="13"/>
                    </a:lnTo>
                    <a:lnTo>
                      <a:pt x="278" y="27"/>
                    </a:lnTo>
                    <a:lnTo>
                      <a:pt x="278" y="40"/>
                    </a:lnTo>
                    <a:lnTo>
                      <a:pt x="292" y="40"/>
                    </a:lnTo>
                    <a:lnTo>
                      <a:pt x="292" y="53"/>
                    </a:lnTo>
                    <a:lnTo>
                      <a:pt x="292" y="66"/>
                    </a:lnTo>
                    <a:lnTo>
                      <a:pt x="305" y="80"/>
                    </a:lnTo>
                    <a:lnTo>
                      <a:pt x="305" y="93"/>
                    </a:lnTo>
                    <a:lnTo>
                      <a:pt x="305" y="106"/>
                    </a:lnTo>
                    <a:lnTo>
                      <a:pt x="305" y="119"/>
                    </a:lnTo>
                    <a:lnTo>
                      <a:pt x="318" y="119"/>
                    </a:lnTo>
                    <a:lnTo>
                      <a:pt x="318" y="133"/>
                    </a:lnTo>
                    <a:lnTo>
                      <a:pt x="318" y="146"/>
                    </a:lnTo>
                    <a:lnTo>
                      <a:pt x="332" y="146"/>
                    </a:lnTo>
                    <a:lnTo>
                      <a:pt x="332" y="159"/>
                    </a:lnTo>
                    <a:lnTo>
                      <a:pt x="332" y="173"/>
                    </a:lnTo>
                    <a:lnTo>
                      <a:pt x="332" y="186"/>
                    </a:lnTo>
                    <a:lnTo>
                      <a:pt x="345" y="199"/>
                    </a:lnTo>
                    <a:lnTo>
                      <a:pt x="345" y="212"/>
                    </a:lnTo>
                    <a:lnTo>
                      <a:pt x="345" y="226"/>
                    </a:lnTo>
                    <a:lnTo>
                      <a:pt x="358" y="226"/>
                    </a:lnTo>
                    <a:lnTo>
                      <a:pt x="358" y="239"/>
                    </a:lnTo>
                    <a:lnTo>
                      <a:pt x="358" y="252"/>
                    </a:lnTo>
                    <a:lnTo>
                      <a:pt x="358" y="265"/>
                    </a:lnTo>
                    <a:lnTo>
                      <a:pt x="371" y="265"/>
                    </a:lnTo>
                    <a:lnTo>
                      <a:pt x="371" y="279"/>
                    </a:lnTo>
                    <a:lnTo>
                      <a:pt x="371" y="292"/>
                    </a:lnTo>
                    <a:lnTo>
                      <a:pt x="385" y="305"/>
                    </a:lnTo>
                    <a:lnTo>
                      <a:pt x="385" y="319"/>
                    </a:lnTo>
                    <a:lnTo>
                      <a:pt x="385" y="332"/>
                    </a:lnTo>
                    <a:lnTo>
                      <a:pt x="398" y="332"/>
                    </a:lnTo>
                    <a:lnTo>
                      <a:pt x="398" y="345"/>
                    </a:lnTo>
                    <a:lnTo>
                      <a:pt x="398" y="358"/>
                    </a:lnTo>
                    <a:lnTo>
                      <a:pt x="398" y="372"/>
                    </a:lnTo>
                    <a:lnTo>
                      <a:pt x="411" y="372"/>
                    </a:lnTo>
                    <a:lnTo>
                      <a:pt x="411" y="385"/>
                    </a:lnTo>
                    <a:lnTo>
                      <a:pt x="411" y="398"/>
                    </a:lnTo>
                    <a:lnTo>
                      <a:pt x="425" y="398"/>
                    </a:lnTo>
                    <a:lnTo>
                      <a:pt x="425" y="411"/>
                    </a:lnTo>
                    <a:lnTo>
                      <a:pt x="425" y="425"/>
                    </a:lnTo>
                    <a:lnTo>
                      <a:pt x="425" y="438"/>
                    </a:lnTo>
                    <a:lnTo>
                      <a:pt x="438" y="438"/>
                    </a:lnTo>
                    <a:lnTo>
                      <a:pt x="438" y="451"/>
                    </a:lnTo>
                    <a:lnTo>
                      <a:pt x="438" y="465"/>
                    </a:lnTo>
                    <a:lnTo>
                      <a:pt x="451" y="465"/>
                    </a:lnTo>
                    <a:lnTo>
                      <a:pt x="451" y="478"/>
                    </a:lnTo>
                    <a:lnTo>
                      <a:pt x="451" y="491"/>
                    </a:lnTo>
                    <a:lnTo>
                      <a:pt x="451" y="504"/>
                    </a:lnTo>
                    <a:lnTo>
                      <a:pt x="464" y="504"/>
                    </a:lnTo>
                    <a:lnTo>
                      <a:pt x="464" y="518"/>
                    </a:lnTo>
                    <a:lnTo>
                      <a:pt x="464" y="531"/>
                    </a:lnTo>
                    <a:lnTo>
                      <a:pt x="478" y="531"/>
                    </a:lnTo>
                    <a:lnTo>
                      <a:pt x="478" y="544"/>
                    </a:lnTo>
                    <a:lnTo>
                      <a:pt x="478" y="557"/>
                    </a:lnTo>
                    <a:lnTo>
                      <a:pt x="491" y="557"/>
                    </a:lnTo>
                    <a:lnTo>
                      <a:pt x="491" y="571"/>
                    </a:lnTo>
                    <a:lnTo>
                      <a:pt x="491" y="584"/>
                    </a:lnTo>
                    <a:lnTo>
                      <a:pt x="491" y="597"/>
                    </a:lnTo>
                    <a:lnTo>
                      <a:pt x="504" y="597"/>
                    </a:lnTo>
                    <a:lnTo>
                      <a:pt x="504" y="610"/>
                    </a:lnTo>
                    <a:lnTo>
                      <a:pt x="504" y="624"/>
                    </a:lnTo>
                    <a:lnTo>
                      <a:pt x="517" y="624"/>
                    </a:lnTo>
                    <a:lnTo>
                      <a:pt x="517" y="637"/>
                    </a:lnTo>
                    <a:lnTo>
                      <a:pt x="517" y="650"/>
                    </a:lnTo>
                    <a:lnTo>
                      <a:pt x="531" y="650"/>
                    </a:lnTo>
                    <a:lnTo>
                      <a:pt x="531" y="664"/>
                    </a:lnTo>
                    <a:lnTo>
                      <a:pt x="531" y="677"/>
                    </a:lnTo>
                    <a:lnTo>
                      <a:pt x="544" y="677"/>
                    </a:lnTo>
                    <a:lnTo>
                      <a:pt x="544" y="690"/>
                    </a:lnTo>
                    <a:lnTo>
                      <a:pt x="544" y="703"/>
                    </a:lnTo>
                    <a:lnTo>
                      <a:pt x="557" y="703"/>
                    </a:lnTo>
                    <a:lnTo>
                      <a:pt x="557" y="717"/>
                    </a:lnTo>
                    <a:lnTo>
                      <a:pt x="557" y="730"/>
                    </a:lnTo>
                    <a:lnTo>
                      <a:pt x="571" y="730"/>
                    </a:lnTo>
                    <a:lnTo>
                      <a:pt x="571" y="743"/>
                    </a:lnTo>
                    <a:lnTo>
                      <a:pt x="571" y="756"/>
                    </a:lnTo>
                    <a:lnTo>
                      <a:pt x="584" y="756"/>
                    </a:lnTo>
                    <a:lnTo>
                      <a:pt x="584" y="770"/>
                    </a:lnTo>
                    <a:lnTo>
                      <a:pt x="584" y="783"/>
                    </a:lnTo>
                    <a:lnTo>
                      <a:pt x="597" y="783"/>
                    </a:lnTo>
                    <a:lnTo>
                      <a:pt x="597" y="796"/>
                    </a:lnTo>
                    <a:lnTo>
                      <a:pt x="597" y="810"/>
                    </a:lnTo>
                    <a:lnTo>
                      <a:pt x="610" y="810"/>
                    </a:lnTo>
                    <a:lnTo>
                      <a:pt x="610" y="823"/>
                    </a:lnTo>
                    <a:lnTo>
                      <a:pt x="610" y="836"/>
                    </a:lnTo>
                    <a:lnTo>
                      <a:pt x="624" y="836"/>
                    </a:lnTo>
                    <a:lnTo>
                      <a:pt x="624" y="849"/>
                    </a:lnTo>
                    <a:lnTo>
                      <a:pt x="624" y="863"/>
                    </a:lnTo>
                    <a:lnTo>
                      <a:pt x="637" y="863"/>
                    </a:lnTo>
                    <a:lnTo>
                      <a:pt x="637" y="876"/>
                    </a:lnTo>
                    <a:lnTo>
                      <a:pt x="637" y="889"/>
                    </a:lnTo>
                    <a:lnTo>
                      <a:pt x="650" y="889"/>
                    </a:lnTo>
                    <a:lnTo>
                      <a:pt x="650" y="902"/>
                    </a:lnTo>
                    <a:lnTo>
                      <a:pt x="664" y="902"/>
                    </a:lnTo>
                    <a:lnTo>
                      <a:pt x="664" y="916"/>
                    </a:lnTo>
                    <a:lnTo>
                      <a:pt x="664" y="929"/>
                    </a:lnTo>
                    <a:lnTo>
                      <a:pt x="677" y="929"/>
                    </a:lnTo>
                    <a:lnTo>
                      <a:pt x="677" y="942"/>
                    </a:lnTo>
                    <a:lnTo>
                      <a:pt x="677" y="956"/>
                    </a:lnTo>
                    <a:lnTo>
                      <a:pt x="690" y="956"/>
                    </a:lnTo>
                    <a:lnTo>
                      <a:pt x="690" y="969"/>
                    </a:lnTo>
                    <a:lnTo>
                      <a:pt x="703" y="969"/>
                    </a:lnTo>
                    <a:lnTo>
                      <a:pt x="703" y="982"/>
                    </a:lnTo>
                    <a:lnTo>
                      <a:pt x="703" y="995"/>
                    </a:lnTo>
                    <a:lnTo>
                      <a:pt x="717" y="995"/>
                    </a:lnTo>
                    <a:lnTo>
                      <a:pt x="717" y="1009"/>
                    </a:lnTo>
                    <a:lnTo>
                      <a:pt x="717" y="1022"/>
                    </a:lnTo>
                    <a:lnTo>
                      <a:pt x="730" y="1022"/>
                    </a:lnTo>
                    <a:lnTo>
                      <a:pt x="730" y="1035"/>
                    </a:lnTo>
                    <a:lnTo>
                      <a:pt x="743" y="1035"/>
                    </a:lnTo>
                    <a:lnTo>
                      <a:pt x="743" y="1048"/>
                    </a:lnTo>
                    <a:lnTo>
                      <a:pt x="743" y="1062"/>
                    </a:lnTo>
                    <a:lnTo>
                      <a:pt x="756" y="1062"/>
                    </a:lnTo>
                    <a:lnTo>
                      <a:pt x="756" y="1075"/>
                    </a:lnTo>
                    <a:lnTo>
                      <a:pt x="770" y="1075"/>
                    </a:lnTo>
                    <a:lnTo>
                      <a:pt x="770" y="1088"/>
                    </a:lnTo>
                    <a:lnTo>
                      <a:pt x="770" y="1102"/>
                    </a:lnTo>
                    <a:lnTo>
                      <a:pt x="783" y="1102"/>
                    </a:lnTo>
                    <a:lnTo>
                      <a:pt x="783" y="1115"/>
                    </a:lnTo>
                    <a:lnTo>
                      <a:pt x="796" y="1115"/>
                    </a:lnTo>
                    <a:lnTo>
                      <a:pt x="796" y="1128"/>
                    </a:lnTo>
                    <a:lnTo>
                      <a:pt x="810" y="1128"/>
                    </a:lnTo>
                    <a:lnTo>
                      <a:pt x="810" y="1141"/>
                    </a:lnTo>
                    <a:lnTo>
                      <a:pt x="810" y="1155"/>
                    </a:lnTo>
                    <a:lnTo>
                      <a:pt x="823" y="1155"/>
                    </a:lnTo>
                    <a:lnTo>
                      <a:pt x="823" y="1168"/>
                    </a:lnTo>
                    <a:lnTo>
                      <a:pt x="836" y="1168"/>
                    </a:lnTo>
                    <a:lnTo>
                      <a:pt x="836" y="1181"/>
                    </a:lnTo>
                    <a:lnTo>
                      <a:pt x="849" y="1181"/>
                    </a:lnTo>
                    <a:lnTo>
                      <a:pt x="849" y="1194"/>
                    </a:lnTo>
                    <a:lnTo>
                      <a:pt x="863" y="1208"/>
                    </a:lnTo>
                    <a:lnTo>
                      <a:pt x="863" y="1221"/>
                    </a:lnTo>
                    <a:lnTo>
                      <a:pt x="876" y="1221"/>
                    </a:lnTo>
                    <a:lnTo>
                      <a:pt x="876" y="1234"/>
                    </a:lnTo>
                    <a:lnTo>
                      <a:pt x="889" y="1234"/>
                    </a:lnTo>
                    <a:lnTo>
                      <a:pt x="889" y="1247"/>
                    </a:lnTo>
                    <a:lnTo>
                      <a:pt x="902" y="1247"/>
                    </a:lnTo>
                    <a:lnTo>
                      <a:pt x="916" y="1247"/>
                    </a:lnTo>
                    <a:lnTo>
                      <a:pt x="916" y="1261"/>
                    </a:lnTo>
                    <a:lnTo>
                      <a:pt x="929" y="1261"/>
                    </a:lnTo>
                    <a:lnTo>
                      <a:pt x="942" y="1261"/>
                    </a:lnTo>
                    <a:lnTo>
                      <a:pt x="956" y="1261"/>
                    </a:lnTo>
                    <a:lnTo>
                      <a:pt x="969" y="1261"/>
                    </a:lnTo>
                    <a:lnTo>
                      <a:pt x="982" y="1261"/>
                    </a:lnTo>
                    <a:lnTo>
                      <a:pt x="995" y="1261"/>
                    </a:lnTo>
                    <a:lnTo>
                      <a:pt x="995" y="1247"/>
                    </a:lnTo>
                    <a:lnTo>
                      <a:pt x="1009" y="1247"/>
                    </a:lnTo>
                    <a:lnTo>
                      <a:pt x="1022" y="1234"/>
                    </a:lnTo>
                    <a:lnTo>
                      <a:pt x="1035" y="1234"/>
                    </a:lnTo>
                    <a:lnTo>
                      <a:pt x="1035" y="1221"/>
                    </a:lnTo>
                    <a:lnTo>
                      <a:pt x="1049" y="1221"/>
                    </a:lnTo>
                    <a:lnTo>
                      <a:pt x="1049" y="1208"/>
                    </a:lnTo>
                    <a:lnTo>
                      <a:pt x="1062" y="1208"/>
                    </a:lnTo>
                    <a:lnTo>
                      <a:pt x="1062" y="1194"/>
                    </a:lnTo>
                    <a:lnTo>
                      <a:pt x="1075" y="1194"/>
                    </a:lnTo>
                    <a:lnTo>
                      <a:pt x="1075" y="1181"/>
                    </a:lnTo>
                    <a:lnTo>
                      <a:pt x="1088" y="1181"/>
                    </a:lnTo>
                    <a:lnTo>
                      <a:pt x="1088" y="1168"/>
                    </a:lnTo>
                    <a:lnTo>
                      <a:pt x="1102" y="1168"/>
                    </a:lnTo>
                    <a:lnTo>
                      <a:pt x="1102" y="1155"/>
                    </a:lnTo>
                    <a:lnTo>
                      <a:pt x="1115" y="1155"/>
                    </a:lnTo>
                    <a:lnTo>
                      <a:pt x="1115" y="1141"/>
                    </a:lnTo>
                    <a:lnTo>
                      <a:pt x="1128" y="1141"/>
                    </a:lnTo>
                    <a:lnTo>
                      <a:pt x="1128" y="1128"/>
                    </a:lnTo>
                    <a:lnTo>
                      <a:pt x="1141" y="1128"/>
                    </a:lnTo>
                    <a:lnTo>
                      <a:pt x="1141" y="1115"/>
                    </a:lnTo>
                    <a:lnTo>
                      <a:pt x="1155" y="1115"/>
                    </a:lnTo>
                    <a:lnTo>
                      <a:pt x="1155" y="1102"/>
                    </a:lnTo>
                    <a:lnTo>
                      <a:pt x="1168" y="1102"/>
                    </a:lnTo>
                    <a:lnTo>
                      <a:pt x="1181" y="1102"/>
                    </a:lnTo>
                    <a:lnTo>
                      <a:pt x="1195" y="1102"/>
                    </a:lnTo>
                    <a:lnTo>
                      <a:pt x="1195" y="1088"/>
                    </a:lnTo>
                    <a:lnTo>
                      <a:pt x="1208" y="1088"/>
                    </a:lnTo>
                    <a:lnTo>
                      <a:pt x="1221" y="1088"/>
                    </a:lnTo>
                    <a:lnTo>
                      <a:pt x="1234" y="1088"/>
                    </a:lnTo>
                    <a:lnTo>
                      <a:pt x="1248" y="1088"/>
                    </a:lnTo>
                    <a:lnTo>
                      <a:pt x="1248" y="1102"/>
                    </a:lnTo>
                    <a:lnTo>
                      <a:pt x="1261" y="1102"/>
                    </a:lnTo>
                    <a:lnTo>
                      <a:pt x="1274" y="1102"/>
                    </a:lnTo>
                    <a:lnTo>
                      <a:pt x="1287" y="1115"/>
                    </a:lnTo>
                    <a:lnTo>
                      <a:pt x="1301" y="1115"/>
                    </a:lnTo>
                    <a:lnTo>
                      <a:pt x="1301" y="1128"/>
                    </a:lnTo>
                    <a:lnTo>
                      <a:pt x="1314" y="1128"/>
                    </a:lnTo>
                    <a:lnTo>
                      <a:pt x="1314" y="1141"/>
                    </a:lnTo>
                    <a:lnTo>
                      <a:pt x="1327" y="1141"/>
                    </a:lnTo>
                    <a:lnTo>
                      <a:pt x="1341" y="1155"/>
                    </a:lnTo>
                    <a:lnTo>
                      <a:pt x="1354" y="1155"/>
                    </a:lnTo>
                    <a:lnTo>
                      <a:pt x="1354" y="1168"/>
                    </a:lnTo>
                    <a:lnTo>
                      <a:pt x="1367" y="1168"/>
                    </a:lnTo>
                    <a:lnTo>
                      <a:pt x="1367" y="1181"/>
                    </a:lnTo>
                    <a:lnTo>
                      <a:pt x="1380" y="1181"/>
                    </a:lnTo>
                    <a:lnTo>
                      <a:pt x="1380" y="1194"/>
                    </a:lnTo>
                    <a:lnTo>
                      <a:pt x="1394" y="1194"/>
                    </a:lnTo>
                    <a:lnTo>
                      <a:pt x="1407" y="1194"/>
                    </a:lnTo>
                    <a:lnTo>
                      <a:pt x="1407" y="1208"/>
                    </a:lnTo>
                    <a:lnTo>
                      <a:pt x="1420" y="1208"/>
                    </a:lnTo>
                    <a:lnTo>
                      <a:pt x="1434" y="1208"/>
                    </a:lnTo>
                    <a:lnTo>
                      <a:pt x="1434" y="1221"/>
                    </a:lnTo>
                    <a:lnTo>
                      <a:pt x="1447" y="1221"/>
                    </a:lnTo>
                    <a:lnTo>
                      <a:pt x="1460" y="1221"/>
                    </a:lnTo>
                    <a:lnTo>
                      <a:pt x="1473" y="1221"/>
                    </a:lnTo>
                    <a:lnTo>
                      <a:pt x="1487" y="1221"/>
                    </a:lnTo>
                    <a:lnTo>
                      <a:pt x="1500" y="1221"/>
                    </a:lnTo>
                    <a:lnTo>
                      <a:pt x="1513" y="1221"/>
                    </a:lnTo>
                    <a:lnTo>
                      <a:pt x="1526" y="1221"/>
                    </a:lnTo>
                    <a:lnTo>
                      <a:pt x="1540" y="1221"/>
                    </a:lnTo>
                    <a:lnTo>
                      <a:pt x="1540" y="1208"/>
                    </a:lnTo>
                    <a:lnTo>
                      <a:pt x="1553" y="1208"/>
                    </a:lnTo>
                    <a:lnTo>
                      <a:pt x="1566" y="1208"/>
                    </a:lnTo>
                    <a:lnTo>
                      <a:pt x="1566" y="1194"/>
                    </a:lnTo>
                    <a:lnTo>
                      <a:pt x="1580" y="1194"/>
                    </a:lnTo>
                    <a:lnTo>
                      <a:pt x="1593" y="1194"/>
                    </a:lnTo>
                    <a:lnTo>
                      <a:pt x="1593" y="1181"/>
                    </a:lnTo>
                    <a:lnTo>
                      <a:pt x="1606" y="1181"/>
                    </a:lnTo>
                    <a:lnTo>
                      <a:pt x="1606" y="1168"/>
                    </a:lnTo>
                    <a:lnTo>
                      <a:pt x="1619" y="1168"/>
                    </a:lnTo>
                    <a:lnTo>
                      <a:pt x="1633" y="1168"/>
                    </a:lnTo>
                    <a:lnTo>
                      <a:pt x="1633" y="1155"/>
                    </a:lnTo>
                    <a:lnTo>
                      <a:pt x="1646" y="1155"/>
                    </a:lnTo>
                    <a:lnTo>
                      <a:pt x="1659" y="1155"/>
                    </a:lnTo>
                    <a:lnTo>
                      <a:pt x="1659" y="1141"/>
                    </a:lnTo>
                    <a:lnTo>
                      <a:pt x="1673" y="1141"/>
                    </a:lnTo>
                    <a:lnTo>
                      <a:pt x="1686" y="1141"/>
                    </a:lnTo>
                    <a:lnTo>
                      <a:pt x="1686" y="1128"/>
                    </a:lnTo>
                    <a:lnTo>
                      <a:pt x="1699" y="1128"/>
                    </a:lnTo>
                    <a:lnTo>
                      <a:pt x="1712" y="1128"/>
                    </a:lnTo>
                    <a:lnTo>
                      <a:pt x="1726" y="1128"/>
                    </a:lnTo>
                    <a:lnTo>
                      <a:pt x="1726" y="1115"/>
                    </a:lnTo>
                    <a:lnTo>
                      <a:pt x="1726" y="1128"/>
                    </a:lnTo>
                    <a:lnTo>
                      <a:pt x="1726" y="1115"/>
                    </a:lnTo>
                  </a:path>
                </a:pathLst>
              </a:custGeom>
              <a:noFill/>
              <a:ln w="8255">
                <a:solidFill>
                  <a:srgbClr val="00AA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86" name="Freeform 318"/>
              <p:cNvSpPr>
                <a:spLocks/>
              </p:cNvSpPr>
              <p:nvPr/>
            </p:nvSpPr>
            <p:spPr bwMode="auto">
              <a:xfrm>
                <a:off x="2576" y="6264"/>
                <a:ext cx="982" cy="93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39" y="0"/>
                  </a:cxn>
                  <a:cxn ang="0">
                    <a:pos x="53" y="13"/>
                  </a:cxn>
                  <a:cxn ang="0">
                    <a:pos x="79" y="13"/>
                  </a:cxn>
                  <a:cxn ang="0">
                    <a:pos x="93" y="26"/>
                  </a:cxn>
                  <a:cxn ang="0">
                    <a:pos x="119" y="26"/>
                  </a:cxn>
                  <a:cxn ang="0">
                    <a:pos x="132" y="40"/>
                  </a:cxn>
                  <a:cxn ang="0">
                    <a:pos x="159" y="53"/>
                  </a:cxn>
                  <a:cxn ang="0">
                    <a:pos x="172" y="66"/>
                  </a:cxn>
                  <a:cxn ang="0">
                    <a:pos x="199" y="66"/>
                  </a:cxn>
                  <a:cxn ang="0">
                    <a:pos x="212" y="79"/>
                  </a:cxn>
                  <a:cxn ang="0">
                    <a:pos x="239" y="79"/>
                  </a:cxn>
                  <a:cxn ang="0">
                    <a:pos x="252" y="93"/>
                  </a:cxn>
                  <a:cxn ang="0">
                    <a:pos x="265" y="93"/>
                  </a:cxn>
                  <a:cxn ang="0">
                    <a:pos x="292" y="93"/>
                  </a:cxn>
                  <a:cxn ang="0">
                    <a:pos x="318" y="93"/>
                  </a:cxn>
                  <a:cxn ang="0">
                    <a:pos x="332" y="79"/>
                  </a:cxn>
                  <a:cxn ang="0">
                    <a:pos x="358" y="79"/>
                  </a:cxn>
                  <a:cxn ang="0">
                    <a:pos x="371" y="66"/>
                  </a:cxn>
                  <a:cxn ang="0">
                    <a:pos x="398" y="66"/>
                  </a:cxn>
                  <a:cxn ang="0">
                    <a:pos x="424" y="53"/>
                  </a:cxn>
                  <a:cxn ang="0">
                    <a:pos x="438" y="40"/>
                  </a:cxn>
                  <a:cxn ang="0">
                    <a:pos x="464" y="40"/>
                  </a:cxn>
                  <a:cxn ang="0">
                    <a:pos x="478" y="26"/>
                  </a:cxn>
                  <a:cxn ang="0">
                    <a:pos x="504" y="26"/>
                  </a:cxn>
                  <a:cxn ang="0">
                    <a:pos x="531" y="26"/>
                  </a:cxn>
                  <a:cxn ang="0">
                    <a:pos x="557" y="26"/>
                  </a:cxn>
                  <a:cxn ang="0">
                    <a:pos x="584" y="26"/>
                  </a:cxn>
                  <a:cxn ang="0">
                    <a:pos x="610" y="26"/>
                  </a:cxn>
                  <a:cxn ang="0">
                    <a:pos x="624" y="40"/>
                  </a:cxn>
                  <a:cxn ang="0">
                    <a:pos x="650" y="40"/>
                  </a:cxn>
                  <a:cxn ang="0">
                    <a:pos x="677" y="40"/>
                  </a:cxn>
                  <a:cxn ang="0">
                    <a:pos x="690" y="53"/>
                  </a:cxn>
                  <a:cxn ang="0">
                    <a:pos x="717" y="53"/>
                  </a:cxn>
                  <a:cxn ang="0">
                    <a:pos x="730" y="66"/>
                  </a:cxn>
                  <a:cxn ang="0">
                    <a:pos x="756" y="66"/>
                  </a:cxn>
                  <a:cxn ang="0">
                    <a:pos x="783" y="66"/>
                  </a:cxn>
                  <a:cxn ang="0">
                    <a:pos x="796" y="79"/>
                  </a:cxn>
                  <a:cxn ang="0">
                    <a:pos x="796" y="79"/>
                  </a:cxn>
                  <a:cxn ang="0">
                    <a:pos x="823" y="79"/>
                  </a:cxn>
                  <a:cxn ang="0">
                    <a:pos x="836" y="66"/>
                  </a:cxn>
                  <a:cxn ang="0">
                    <a:pos x="849" y="79"/>
                  </a:cxn>
                  <a:cxn ang="0">
                    <a:pos x="863" y="66"/>
                  </a:cxn>
                  <a:cxn ang="0">
                    <a:pos x="889" y="66"/>
                  </a:cxn>
                  <a:cxn ang="0">
                    <a:pos x="916" y="66"/>
                  </a:cxn>
                  <a:cxn ang="0">
                    <a:pos x="929" y="53"/>
                  </a:cxn>
                  <a:cxn ang="0">
                    <a:pos x="956" y="53"/>
                  </a:cxn>
                  <a:cxn ang="0">
                    <a:pos x="982" y="53"/>
                  </a:cxn>
                  <a:cxn ang="0">
                    <a:pos x="982" y="53"/>
                  </a:cxn>
                </a:cxnLst>
                <a:rect l="0" t="0" r="r" b="b"/>
                <a:pathLst>
                  <a:path w="982" h="93">
                    <a:moveTo>
                      <a:pt x="0" y="0"/>
                    </a:moveTo>
                    <a:lnTo>
                      <a:pt x="13" y="0"/>
                    </a:lnTo>
                    <a:lnTo>
                      <a:pt x="26" y="0"/>
                    </a:lnTo>
                    <a:lnTo>
                      <a:pt x="39" y="0"/>
                    </a:lnTo>
                    <a:lnTo>
                      <a:pt x="39" y="13"/>
                    </a:lnTo>
                    <a:lnTo>
                      <a:pt x="53" y="13"/>
                    </a:lnTo>
                    <a:lnTo>
                      <a:pt x="66" y="13"/>
                    </a:lnTo>
                    <a:lnTo>
                      <a:pt x="79" y="13"/>
                    </a:lnTo>
                    <a:lnTo>
                      <a:pt x="93" y="13"/>
                    </a:lnTo>
                    <a:lnTo>
                      <a:pt x="93" y="26"/>
                    </a:lnTo>
                    <a:lnTo>
                      <a:pt x="106" y="26"/>
                    </a:lnTo>
                    <a:lnTo>
                      <a:pt x="119" y="26"/>
                    </a:lnTo>
                    <a:lnTo>
                      <a:pt x="119" y="40"/>
                    </a:lnTo>
                    <a:lnTo>
                      <a:pt x="132" y="40"/>
                    </a:lnTo>
                    <a:lnTo>
                      <a:pt x="146" y="40"/>
                    </a:lnTo>
                    <a:lnTo>
                      <a:pt x="159" y="53"/>
                    </a:lnTo>
                    <a:lnTo>
                      <a:pt x="172" y="53"/>
                    </a:lnTo>
                    <a:lnTo>
                      <a:pt x="172" y="66"/>
                    </a:lnTo>
                    <a:lnTo>
                      <a:pt x="185" y="66"/>
                    </a:lnTo>
                    <a:lnTo>
                      <a:pt x="199" y="66"/>
                    </a:lnTo>
                    <a:lnTo>
                      <a:pt x="212" y="66"/>
                    </a:lnTo>
                    <a:lnTo>
                      <a:pt x="212" y="79"/>
                    </a:lnTo>
                    <a:lnTo>
                      <a:pt x="225" y="79"/>
                    </a:lnTo>
                    <a:lnTo>
                      <a:pt x="239" y="79"/>
                    </a:lnTo>
                    <a:lnTo>
                      <a:pt x="252" y="79"/>
                    </a:lnTo>
                    <a:lnTo>
                      <a:pt x="252" y="93"/>
                    </a:lnTo>
                    <a:lnTo>
                      <a:pt x="265" y="79"/>
                    </a:lnTo>
                    <a:lnTo>
                      <a:pt x="265" y="93"/>
                    </a:lnTo>
                    <a:lnTo>
                      <a:pt x="278" y="93"/>
                    </a:lnTo>
                    <a:lnTo>
                      <a:pt x="292" y="93"/>
                    </a:lnTo>
                    <a:lnTo>
                      <a:pt x="305" y="93"/>
                    </a:lnTo>
                    <a:lnTo>
                      <a:pt x="318" y="93"/>
                    </a:lnTo>
                    <a:lnTo>
                      <a:pt x="318" y="79"/>
                    </a:lnTo>
                    <a:lnTo>
                      <a:pt x="332" y="79"/>
                    </a:lnTo>
                    <a:lnTo>
                      <a:pt x="345" y="79"/>
                    </a:lnTo>
                    <a:lnTo>
                      <a:pt x="358" y="79"/>
                    </a:lnTo>
                    <a:lnTo>
                      <a:pt x="371" y="79"/>
                    </a:lnTo>
                    <a:lnTo>
                      <a:pt x="371" y="66"/>
                    </a:lnTo>
                    <a:lnTo>
                      <a:pt x="385" y="66"/>
                    </a:lnTo>
                    <a:lnTo>
                      <a:pt x="398" y="66"/>
                    </a:lnTo>
                    <a:lnTo>
                      <a:pt x="411" y="53"/>
                    </a:lnTo>
                    <a:lnTo>
                      <a:pt x="424" y="53"/>
                    </a:lnTo>
                    <a:lnTo>
                      <a:pt x="438" y="53"/>
                    </a:lnTo>
                    <a:lnTo>
                      <a:pt x="438" y="40"/>
                    </a:lnTo>
                    <a:lnTo>
                      <a:pt x="451" y="40"/>
                    </a:lnTo>
                    <a:lnTo>
                      <a:pt x="464" y="40"/>
                    </a:lnTo>
                    <a:lnTo>
                      <a:pt x="478" y="40"/>
                    </a:lnTo>
                    <a:lnTo>
                      <a:pt x="478" y="26"/>
                    </a:lnTo>
                    <a:lnTo>
                      <a:pt x="491" y="26"/>
                    </a:lnTo>
                    <a:lnTo>
                      <a:pt x="504" y="26"/>
                    </a:lnTo>
                    <a:lnTo>
                      <a:pt x="517" y="26"/>
                    </a:lnTo>
                    <a:lnTo>
                      <a:pt x="531" y="26"/>
                    </a:lnTo>
                    <a:lnTo>
                      <a:pt x="544" y="26"/>
                    </a:lnTo>
                    <a:lnTo>
                      <a:pt x="557" y="26"/>
                    </a:lnTo>
                    <a:lnTo>
                      <a:pt x="571" y="26"/>
                    </a:lnTo>
                    <a:lnTo>
                      <a:pt x="584" y="26"/>
                    </a:lnTo>
                    <a:lnTo>
                      <a:pt x="597" y="26"/>
                    </a:lnTo>
                    <a:lnTo>
                      <a:pt x="610" y="26"/>
                    </a:lnTo>
                    <a:lnTo>
                      <a:pt x="624" y="26"/>
                    </a:lnTo>
                    <a:lnTo>
                      <a:pt x="624" y="40"/>
                    </a:lnTo>
                    <a:lnTo>
                      <a:pt x="637" y="40"/>
                    </a:lnTo>
                    <a:lnTo>
                      <a:pt x="650" y="40"/>
                    </a:lnTo>
                    <a:lnTo>
                      <a:pt x="663" y="40"/>
                    </a:lnTo>
                    <a:lnTo>
                      <a:pt x="677" y="40"/>
                    </a:lnTo>
                    <a:lnTo>
                      <a:pt x="677" y="53"/>
                    </a:lnTo>
                    <a:lnTo>
                      <a:pt x="690" y="53"/>
                    </a:lnTo>
                    <a:lnTo>
                      <a:pt x="703" y="53"/>
                    </a:lnTo>
                    <a:lnTo>
                      <a:pt x="717" y="53"/>
                    </a:lnTo>
                    <a:lnTo>
                      <a:pt x="717" y="66"/>
                    </a:lnTo>
                    <a:lnTo>
                      <a:pt x="730" y="66"/>
                    </a:lnTo>
                    <a:lnTo>
                      <a:pt x="743" y="66"/>
                    </a:lnTo>
                    <a:lnTo>
                      <a:pt x="756" y="66"/>
                    </a:lnTo>
                    <a:lnTo>
                      <a:pt x="770" y="66"/>
                    </a:lnTo>
                    <a:lnTo>
                      <a:pt x="783" y="66"/>
                    </a:lnTo>
                    <a:lnTo>
                      <a:pt x="783" y="79"/>
                    </a:lnTo>
                    <a:lnTo>
                      <a:pt x="796" y="79"/>
                    </a:lnTo>
                    <a:lnTo>
                      <a:pt x="796" y="66"/>
                    </a:lnTo>
                    <a:lnTo>
                      <a:pt x="796" y="79"/>
                    </a:lnTo>
                    <a:lnTo>
                      <a:pt x="809" y="79"/>
                    </a:lnTo>
                    <a:lnTo>
                      <a:pt x="823" y="79"/>
                    </a:lnTo>
                    <a:lnTo>
                      <a:pt x="836" y="79"/>
                    </a:lnTo>
                    <a:lnTo>
                      <a:pt x="836" y="66"/>
                    </a:lnTo>
                    <a:lnTo>
                      <a:pt x="849" y="66"/>
                    </a:lnTo>
                    <a:lnTo>
                      <a:pt x="849" y="79"/>
                    </a:lnTo>
                    <a:lnTo>
                      <a:pt x="849" y="66"/>
                    </a:lnTo>
                    <a:lnTo>
                      <a:pt x="863" y="66"/>
                    </a:lnTo>
                    <a:lnTo>
                      <a:pt x="876" y="66"/>
                    </a:lnTo>
                    <a:lnTo>
                      <a:pt x="889" y="66"/>
                    </a:lnTo>
                    <a:lnTo>
                      <a:pt x="902" y="66"/>
                    </a:lnTo>
                    <a:lnTo>
                      <a:pt x="916" y="66"/>
                    </a:lnTo>
                    <a:lnTo>
                      <a:pt x="929" y="66"/>
                    </a:lnTo>
                    <a:lnTo>
                      <a:pt x="929" y="53"/>
                    </a:lnTo>
                    <a:lnTo>
                      <a:pt x="942" y="53"/>
                    </a:lnTo>
                    <a:lnTo>
                      <a:pt x="956" y="53"/>
                    </a:lnTo>
                    <a:lnTo>
                      <a:pt x="969" y="53"/>
                    </a:lnTo>
                    <a:lnTo>
                      <a:pt x="982" y="53"/>
                    </a:lnTo>
                    <a:lnTo>
                      <a:pt x="982" y="40"/>
                    </a:lnTo>
                    <a:lnTo>
                      <a:pt x="982" y="53"/>
                    </a:lnTo>
                    <a:lnTo>
                      <a:pt x="982" y="40"/>
                    </a:lnTo>
                  </a:path>
                </a:pathLst>
              </a:custGeom>
              <a:noFill/>
              <a:ln w="8255">
                <a:solidFill>
                  <a:srgbClr val="00AA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87" name="Freeform 319"/>
              <p:cNvSpPr>
                <a:spLocks/>
              </p:cNvSpPr>
              <p:nvPr/>
            </p:nvSpPr>
            <p:spPr bwMode="auto">
              <a:xfrm>
                <a:off x="3558" y="6304"/>
                <a:ext cx="544" cy="2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3" y="0"/>
                  </a:cxn>
                  <a:cxn ang="0">
                    <a:pos x="27" y="0"/>
                  </a:cxn>
                  <a:cxn ang="0">
                    <a:pos x="40" y="0"/>
                  </a:cxn>
                  <a:cxn ang="0">
                    <a:pos x="53" y="0"/>
                  </a:cxn>
                  <a:cxn ang="0">
                    <a:pos x="66" y="0"/>
                  </a:cxn>
                  <a:cxn ang="0">
                    <a:pos x="80" y="0"/>
                  </a:cxn>
                  <a:cxn ang="0">
                    <a:pos x="93" y="0"/>
                  </a:cxn>
                  <a:cxn ang="0">
                    <a:pos x="106" y="0"/>
                  </a:cxn>
                  <a:cxn ang="0">
                    <a:pos x="120" y="0"/>
                  </a:cxn>
                  <a:cxn ang="0">
                    <a:pos x="133" y="0"/>
                  </a:cxn>
                  <a:cxn ang="0">
                    <a:pos x="146" y="0"/>
                  </a:cxn>
                  <a:cxn ang="0">
                    <a:pos x="159" y="0"/>
                  </a:cxn>
                  <a:cxn ang="0">
                    <a:pos x="173" y="0"/>
                  </a:cxn>
                  <a:cxn ang="0">
                    <a:pos x="186" y="0"/>
                  </a:cxn>
                  <a:cxn ang="0">
                    <a:pos x="199" y="0"/>
                  </a:cxn>
                  <a:cxn ang="0">
                    <a:pos x="212" y="0"/>
                  </a:cxn>
                  <a:cxn ang="0">
                    <a:pos x="212" y="13"/>
                  </a:cxn>
                  <a:cxn ang="0">
                    <a:pos x="226" y="13"/>
                  </a:cxn>
                  <a:cxn ang="0">
                    <a:pos x="239" y="13"/>
                  </a:cxn>
                  <a:cxn ang="0">
                    <a:pos x="252" y="13"/>
                  </a:cxn>
                  <a:cxn ang="0">
                    <a:pos x="266" y="13"/>
                  </a:cxn>
                  <a:cxn ang="0">
                    <a:pos x="279" y="13"/>
                  </a:cxn>
                  <a:cxn ang="0">
                    <a:pos x="292" y="26"/>
                  </a:cxn>
                  <a:cxn ang="0">
                    <a:pos x="305" y="26"/>
                  </a:cxn>
                  <a:cxn ang="0">
                    <a:pos x="319" y="26"/>
                  </a:cxn>
                  <a:cxn ang="0">
                    <a:pos x="332" y="26"/>
                  </a:cxn>
                  <a:cxn ang="0">
                    <a:pos x="345" y="26"/>
                  </a:cxn>
                  <a:cxn ang="0">
                    <a:pos x="359" y="26"/>
                  </a:cxn>
                  <a:cxn ang="0">
                    <a:pos x="372" y="26"/>
                  </a:cxn>
                  <a:cxn ang="0">
                    <a:pos x="385" y="26"/>
                  </a:cxn>
                  <a:cxn ang="0">
                    <a:pos x="398" y="26"/>
                  </a:cxn>
                  <a:cxn ang="0">
                    <a:pos x="412" y="26"/>
                  </a:cxn>
                  <a:cxn ang="0">
                    <a:pos x="425" y="26"/>
                  </a:cxn>
                  <a:cxn ang="0">
                    <a:pos x="438" y="26"/>
                  </a:cxn>
                  <a:cxn ang="0">
                    <a:pos x="451" y="26"/>
                  </a:cxn>
                  <a:cxn ang="0">
                    <a:pos x="451" y="13"/>
                  </a:cxn>
                  <a:cxn ang="0">
                    <a:pos x="465" y="13"/>
                  </a:cxn>
                  <a:cxn ang="0">
                    <a:pos x="478" y="13"/>
                  </a:cxn>
                  <a:cxn ang="0">
                    <a:pos x="491" y="13"/>
                  </a:cxn>
                  <a:cxn ang="0">
                    <a:pos x="505" y="13"/>
                  </a:cxn>
                  <a:cxn ang="0">
                    <a:pos x="518" y="13"/>
                  </a:cxn>
                  <a:cxn ang="0">
                    <a:pos x="531" y="13"/>
                  </a:cxn>
                  <a:cxn ang="0">
                    <a:pos x="544" y="13"/>
                  </a:cxn>
                  <a:cxn ang="0">
                    <a:pos x="544" y="0"/>
                  </a:cxn>
                  <a:cxn ang="0">
                    <a:pos x="544" y="13"/>
                  </a:cxn>
                  <a:cxn ang="0">
                    <a:pos x="544" y="0"/>
                  </a:cxn>
                </a:cxnLst>
                <a:rect l="0" t="0" r="r" b="b"/>
                <a:pathLst>
                  <a:path w="544" h="26">
                    <a:moveTo>
                      <a:pt x="0" y="0"/>
                    </a:moveTo>
                    <a:lnTo>
                      <a:pt x="13" y="0"/>
                    </a:lnTo>
                    <a:lnTo>
                      <a:pt x="27" y="0"/>
                    </a:lnTo>
                    <a:lnTo>
                      <a:pt x="40" y="0"/>
                    </a:lnTo>
                    <a:lnTo>
                      <a:pt x="53" y="0"/>
                    </a:lnTo>
                    <a:lnTo>
                      <a:pt x="66" y="0"/>
                    </a:lnTo>
                    <a:lnTo>
                      <a:pt x="80" y="0"/>
                    </a:lnTo>
                    <a:lnTo>
                      <a:pt x="93" y="0"/>
                    </a:lnTo>
                    <a:lnTo>
                      <a:pt x="106" y="0"/>
                    </a:lnTo>
                    <a:lnTo>
                      <a:pt x="120" y="0"/>
                    </a:lnTo>
                    <a:lnTo>
                      <a:pt x="133" y="0"/>
                    </a:lnTo>
                    <a:lnTo>
                      <a:pt x="146" y="0"/>
                    </a:lnTo>
                    <a:lnTo>
                      <a:pt x="159" y="0"/>
                    </a:lnTo>
                    <a:lnTo>
                      <a:pt x="173" y="0"/>
                    </a:lnTo>
                    <a:lnTo>
                      <a:pt x="186" y="0"/>
                    </a:lnTo>
                    <a:lnTo>
                      <a:pt x="199" y="0"/>
                    </a:lnTo>
                    <a:lnTo>
                      <a:pt x="212" y="0"/>
                    </a:lnTo>
                    <a:lnTo>
                      <a:pt x="212" y="13"/>
                    </a:lnTo>
                    <a:lnTo>
                      <a:pt x="226" y="13"/>
                    </a:lnTo>
                    <a:lnTo>
                      <a:pt x="239" y="13"/>
                    </a:lnTo>
                    <a:lnTo>
                      <a:pt x="252" y="13"/>
                    </a:lnTo>
                    <a:lnTo>
                      <a:pt x="266" y="13"/>
                    </a:lnTo>
                    <a:lnTo>
                      <a:pt x="279" y="13"/>
                    </a:lnTo>
                    <a:lnTo>
                      <a:pt x="292" y="26"/>
                    </a:lnTo>
                    <a:lnTo>
                      <a:pt x="305" y="26"/>
                    </a:lnTo>
                    <a:lnTo>
                      <a:pt x="319" y="26"/>
                    </a:lnTo>
                    <a:lnTo>
                      <a:pt x="332" y="26"/>
                    </a:lnTo>
                    <a:lnTo>
                      <a:pt x="345" y="26"/>
                    </a:lnTo>
                    <a:lnTo>
                      <a:pt x="359" y="26"/>
                    </a:lnTo>
                    <a:lnTo>
                      <a:pt x="372" y="26"/>
                    </a:lnTo>
                    <a:lnTo>
                      <a:pt x="385" y="26"/>
                    </a:lnTo>
                    <a:lnTo>
                      <a:pt x="398" y="26"/>
                    </a:lnTo>
                    <a:lnTo>
                      <a:pt x="412" y="26"/>
                    </a:lnTo>
                    <a:lnTo>
                      <a:pt x="425" y="26"/>
                    </a:lnTo>
                    <a:lnTo>
                      <a:pt x="438" y="26"/>
                    </a:lnTo>
                    <a:lnTo>
                      <a:pt x="451" y="26"/>
                    </a:lnTo>
                    <a:lnTo>
                      <a:pt x="451" y="13"/>
                    </a:lnTo>
                    <a:lnTo>
                      <a:pt x="465" y="13"/>
                    </a:lnTo>
                    <a:lnTo>
                      <a:pt x="478" y="13"/>
                    </a:lnTo>
                    <a:lnTo>
                      <a:pt x="491" y="13"/>
                    </a:lnTo>
                    <a:lnTo>
                      <a:pt x="505" y="13"/>
                    </a:lnTo>
                    <a:lnTo>
                      <a:pt x="518" y="13"/>
                    </a:lnTo>
                    <a:lnTo>
                      <a:pt x="531" y="13"/>
                    </a:lnTo>
                    <a:lnTo>
                      <a:pt x="544" y="13"/>
                    </a:lnTo>
                    <a:lnTo>
                      <a:pt x="544" y="0"/>
                    </a:lnTo>
                    <a:lnTo>
                      <a:pt x="544" y="13"/>
                    </a:lnTo>
                    <a:lnTo>
                      <a:pt x="544" y="0"/>
                    </a:lnTo>
                  </a:path>
                </a:pathLst>
              </a:custGeom>
              <a:noFill/>
              <a:ln w="8255">
                <a:solidFill>
                  <a:srgbClr val="00AA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88" name="Freeform 320"/>
              <p:cNvSpPr>
                <a:spLocks/>
              </p:cNvSpPr>
              <p:nvPr/>
            </p:nvSpPr>
            <p:spPr bwMode="auto">
              <a:xfrm>
                <a:off x="4102" y="6304"/>
                <a:ext cx="319" cy="2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4" y="0"/>
                  </a:cxn>
                  <a:cxn ang="0">
                    <a:pos x="27" y="0"/>
                  </a:cxn>
                  <a:cxn ang="0">
                    <a:pos x="40" y="0"/>
                  </a:cxn>
                  <a:cxn ang="0">
                    <a:pos x="54" y="0"/>
                  </a:cxn>
                  <a:cxn ang="0">
                    <a:pos x="67" y="0"/>
                  </a:cxn>
                  <a:cxn ang="0">
                    <a:pos x="80" y="0"/>
                  </a:cxn>
                  <a:cxn ang="0">
                    <a:pos x="93" y="0"/>
                  </a:cxn>
                  <a:cxn ang="0">
                    <a:pos x="107" y="0"/>
                  </a:cxn>
                  <a:cxn ang="0">
                    <a:pos x="120" y="0"/>
                  </a:cxn>
                  <a:cxn ang="0">
                    <a:pos x="133" y="0"/>
                  </a:cxn>
                  <a:cxn ang="0">
                    <a:pos x="146" y="0"/>
                  </a:cxn>
                  <a:cxn ang="0">
                    <a:pos x="160" y="0"/>
                  </a:cxn>
                  <a:cxn ang="0">
                    <a:pos x="173" y="0"/>
                  </a:cxn>
                  <a:cxn ang="0">
                    <a:pos x="173" y="13"/>
                  </a:cxn>
                  <a:cxn ang="0">
                    <a:pos x="186" y="13"/>
                  </a:cxn>
                  <a:cxn ang="0">
                    <a:pos x="200" y="13"/>
                  </a:cxn>
                  <a:cxn ang="0">
                    <a:pos x="213" y="13"/>
                  </a:cxn>
                  <a:cxn ang="0">
                    <a:pos x="226" y="13"/>
                  </a:cxn>
                  <a:cxn ang="0">
                    <a:pos x="239" y="13"/>
                  </a:cxn>
                  <a:cxn ang="0">
                    <a:pos x="253" y="13"/>
                  </a:cxn>
                  <a:cxn ang="0">
                    <a:pos x="266" y="13"/>
                  </a:cxn>
                  <a:cxn ang="0">
                    <a:pos x="279" y="13"/>
                  </a:cxn>
                  <a:cxn ang="0">
                    <a:pos x="292" y="13"/>
                  </a:cxn>
                  <a:cxn ang="0">
                    <a:pos x="306" y="13"/>
                  </a:cxn>
                  <a:cxn ang="0">
                    <a:pos x="319" y="13"/>
                  </a:cxn>
                  <a:cxn ang="0">
                    <a:pos x="319" y="26"/>
                  </a:cxn>
                  <a:cxn ang="0">
                    <a:pos x="319" y="13"/>
                  </a:cxn>
                  <a:cxn ang="0">
                    <a:pos x="319" y="26"/>
                  </a:cxn>
                </a:cxnLst>
                <a:rect l="0" t="0" r="r" b="b"/>
                <a:pathLst>
                  <a:path w="319" h="26">
                    <a:moveTo>
                      <a:pt x="0" y="0"/>
                    </a:moveTo>
                    <a:lnTo>
                      <a:pt x="14" y="0"/>
                    </a:lnTo>
                    <a:lnTo>
                      <a:pt x="27" y="0"/>
                    </a:lnTo>
                    <a:lnTo>
                      <a:pt x="40" y="0"/>
                    </a:lnTo>
                    <a:lnTo>
                      <a:pt x="54" y="0"/>
                    </a:lnTo>
                    <a:lnTo>
                      <a:pt x="67" y="0"/>
                    </a:lnTo>
                    <a:lnTo>
                      <a:pt x="80" y="0"/>
                    </a:lnTo>
                    <a:lnTo>
                      <a:pt x="93" y="0"/>
                    </a:lnTo>
                    <a:lnTo>
                      <a:pt x="107" y="0"/>
                    </a:lnTo>
                    <a:lnTo>
                      <a:pt x="120" y="0"/>
                    </a:lnTo>
                    <a:lnTo>
                      <a:pt x="133" y="0"/>
                    </a:lnTo>
                    <a:lnTo>
                      <a:pt x="146" y="0"/>
                    </a:lnTo>
                    <a:lnTo>
                      <a:pt x="160" y="0"/>
                    </a:lnTo>
                    <a:lnTo>
                      <a:pt x="173" y="0"/>
                    </a:lnTo>
                    <a:lnTo>
                      <a:pt x="173" y="13"/>
                    </a:lnTo>
                    <a:lnTo>
                      <a:pt x="186" y="13"/>
                    </a:lnTo>
                    <a:lnTo>
                      <a:pt x="200" y="13"/>
                    </a:lnTo>
                    <a:lnTo>
                      <a:pt x="213" y="13"/>
                    </a:lnTo>
                    <a:lnTo>
                      <a:pt x="226" y="13"/>
                    </a:lnTo>
                    <a:lnTo>
                      <a:pt x="239" y="13"/>
                    </a:lnTo>
                    <a:lnTo>
                      <a:pt x="253" y="13"/>
                    </a:lnTo>
                    <a:lnTo>
                      <a:pt x="266" y="13"/>
                    </a:lnTo>
                    <a:lnTo>
                      <a:pt x="279" y="13"/>
                    </a:lnTo>
                    <a:lnTo>
                      <a:pt x="292" y="13"/>
                    </a:lnTo>
                    <a:lnTo>
                      <a:pt x="306" y="13"/>
                    </a:lnTo>
                    <a:lnTo>
                      <a:pt x="319" y="13"/>
                    </a:lnTo>
                    <a:lnTo>
                      <a:pt x="319" y="26"/>
                    </a:lnTo>
                    <a:lnTo>
                      <a:pt x="319" y="13"/>
                    </a:lnTo>
                    <a:lnTo>
                      <a:pt x="319" y="26"/>
                    </a:lnTo>
                  </a:path>
                </a:pathLst>
              </a:custGeom>
              <a:noFill/>
              <a:ln w="8255">
                <a:solidFill>
                  <a:srgbClr val="00AA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89" name="Freeform 321"/>
              <p:cNvSpPr>
                <a:spLocks/>
              </p:cNvSpPr>
              <p:nvPr/>
            </p:nvSpPr>
            <p:spPr bwMode="auto">
              <a:xfrm>
                <a:off x="4421" y="6317"/>
                <a:ext cx="13" cy="13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13" y="13"/>
                  </a:cxn>
                  <a:cxn ang="0">
                    <a:pos x="13" y="0"/>
                  </a:cxn>
                  <a:cxn ang="0">
                    <a:pos x="13" y="13"/>
                  </a:cxn>
                  <a:cxn ang="0">
                    <a:pos x="13" y="0"/>
                  </a:cxn>
                </a:cxnLst>
                <a:rect l="0" t="0" r="r" b="b"/>
                <a:pathLst>
                  <a:path w="13" h="13">
                    <a:moveTo>
                      <a:pt x="0" y="13"/>
                    </a:moveTo>
                    <a:lnTo>
                      <a:pt x="13" y="13"/>
                    </a:lnTo>
                    <a:lnTo>
                      <a:pt x="13" y="0"/>
                    </a:lnTo>
                    <a:lnTo>
                      <a:pt x="13" y="13"/>
                    </a:lnTo>
                    <a:lnTo>
                      <a:pt x="13" y="0"/>
                    </a:lnTo>
                  </a:path>
                </a:pathLst>
              </a:custGeom>
              <a:noFill/>
              <a:ln w="8255">
                <a:solidFill>
                  <a:srgbClr val="00AA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90" name="Line 322"/>
              <p:cNvSpPr>
                <a:spLocks noChangeShapeType="1"/>
              </p:cNvSpPr>
              <p:nvPr/>
            </p:nvSpPr>
            <p:spPr bwMode="auto">
              <a:xfrm>
                <a:off x="4434" y="6317"/>
                <a:ext cx="1" cy="1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91" name="Freeform 323"/>
              <p:cNvSpPr>
                <a:spLocks/>
              </p:cNvSpPr>
              <p:nvPr/>
            </p:nvSpPr>
            <p:spPr bwMode="auto">
              <a:xfrm>
                <a:off x="4434" y="6317"/>
                <a:ext cx="40" cy="13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14" y="13"/>
                  </a:cxn>
                  <a:cxn ang="0">
                    <a:pos x="27" y="13"/>
                  </a:cxn>
                  <a:cxn ang="0">
                    <a:pos x="27" y="0"/>
                  </a:cxn>
                  <a:cxn ang="0">
                    <a:pos x="27" y="13"/>
                  </a:cxn>
                  <a:cxn ang="0">
                    <a:pos x="40" y="13"/>
                  </a:cxn>
                  <a:cxn ang="0">
                    <a:pos x="40" y="0"/>
                  </a:cxn>
                  <a:cxn ang="0">
                    <a:pos x="40" y="13"/>
                  </a:cxn>
                  <a:cxn ang="0">
                    <a:pos x="40" y="0"/>
                  </a:cxn>
                </a:cxnLst>
                <a:rect l="0" t="0" r="r" b="b"/>
                <a:pathLst>
                  <a:path w="40" h="13">
                    <a:moveTo>
                      <a:pt x="0" y="13"/>
                    </a:moveTo>
                    <a:lnTo>
                      <a:pt x="14" y="13"/>
                    </a:lnTo>
                    <a:lnTo>
                      <a:pt x="27" y="13"/>
                    </a:lnTo>
                    <a:lnTo>
                      <a:pt x="27" y="0"/>
                    </a:lnTo>
                    <a:lnTo>
                      <a:pt x="27" y="13"/>
                    </a:lnTo>
                    <a:lnTo>
                      <a:pt x="40" y="13"/>
                    </a:lnTo>
                    <a:lnTo>
                      <a:pt x="40" y="0"/>
                    </a:lnTo>
                    <a:lnTo>
                      <a:pt x="40" y="13"/>
                    </a:lnTo>
                    <a:lnTo>
                      <a:pt x="40" y="0"/>
                    </a:lnTo>
                  </a:path>
                </a:pathLst>
              </a:custGeom>
              <a:noFill/>
              <a:ln w="8255">
                <a:solidFill>
                  <a:srgbClr val="00AA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92" name="Freeform 324"/>
              <p:cNvSpPr>
                <a:spLocks/>
              </p:cNvSpPr>
              <p:nvPr/>
            </p:nvSpPr>
            <p:spPr bwMode="auto">
              <a:xfrm>
                <a:off x="4474" y="6317"/>
                <a:ext cx="13" cy="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3" y="0"/>
                  </a:cxn>
                  <a:cxn ang="0">
                    <a:pos x="13" y="13"/>
                  </a:cxn>
                  <a:cxn ang="0">
                    <a:pos x="13" y="0"/>
                  </a:cxn>
                  <a:cxn ang="0">
                    <a:pos x="13" y="13"/>
                  </a:cxn>
                </a:cxnLst>
                <a:rect l="0" t="0" r="r" b="b"/>
                <a:pathLst>
                  <a:path w="13" h="13">
                    <a:moveTo>
                      <a:pt x="0" y="0"/>
                    </a:moveTo>
                    <a:lnTo>
                      <a:pt x="13" y="0"/>
                    </a:lnTo>
                    <a:lnTo>
                      <a:pt x="13" y="13"/>
                    </a:lnTo>
                    <a:lnTo>
                      <a:pt x="13" y="0"/>
                    </a:lnTo>
                    <a:lnTo>
                      <a:pt x="13" y="13"/>
                    </a:lnTo>
                  </a:path>
                </a:pathLst>
              </a:custGeom>
              <a:noFill/>
              <a:ln w="8255">
                <a:solidFill>
                  <a:srgbClr val="00AA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93" name="Freeform 325"/>
              <p:cNvSpPr>
                <a:spLocks/>
              </p:cNvSpPr>
              <p:nvPr/>
            </p:nvSpPr>
            <p:spPr bwMode="auto">
              <a:xfrm>
                <a:off x="4487" y="6304"/>
                <a:ext cx="173" cy="26"/>
              </a:xfrm>
              <a:custGeom>
                <a:avLst/>
                <a:gdLst/>
                <a:ahLst/>
                <a:cxnLst>
                  <a:cxn ang="0">
                    <a:pos x="0" y="26"/>
                  </a:cxn>
                  <a:cxn ang="0">
                    <a:pos x="14" y="13"/>
                  </a:cxn>
                  <a:cxn ang="0">
                    <a:pos x="27" y="13"/>
                  </a:cxn>
                  <a:cxn ang="0">
                    <a:pos x="40" y="13"/>
                  </a:cxn>
                  <a:cxn ang="0">
                    <a:pos x="54" y="13"/>
                  </a:cxn>
                  <a:cxn ang="0">
                    <a:pos x="67" y="13"/>
                  </a:cxn>
                  <a:cxn ang="0">
                    <a:pos x="80" y="13"/>
                  </a:cxn>
                  <a:cxn ang="0">
                    <a:pos x="93" y="13"/>
                  </a:cxn>
                  <a:cxn ang="0">
                    <a:pos x="107" y="13"/>
                  </a:cxn>
                  <a:cxn ang="0">
                    <a:pos x="120" y="13"/>
                  </a:cxn>
                  <a:cxn ang="0">
                    <a:pos x="133" y="13"/>
                  </a:cxn>
                  <a:cxn ang="0">
                    <a:pos x="146" y="13"/>
                  </a:cxn>
                  <a:cxn ang="0">
                    <a:pos x="160" y="13"/>
                  </a:cxn>
                  <a:cxn ang="0">
                    <a:pos x="173" y="13"/>
                  </a:cxn>
                  <a:cxn ang="0">
                    <a:pos x="173" y="0"/>
                  </a:cxn>
                  <a:cxn ang="0">
                    <a:pos x="173" y="13"/>
                  </a:cxn>
                  <a:cxn ang="0">
                    <a:pos x="173" y="0"/>
                  </a:cxn>
                </a:cxnLst>
                <a:rect l="0" t="0" r="r" b="b"/>
                <a:pathLst>
                  <a:path w="173" h="26">
                    <a:moveTo>
                      <a:pt x="0" y="26"/>
                    </a:moveTo>
                    <a:lnTo>
                      <a:pt x="14" y="13"/>
                    </a:lnTo>
                    <a:lnTo>
                      <a:pt x="27" y="13"/>
                    </a:lnTo>
                    <a:lnTo>
                      <a:pt x="40" y="13"/>
                    </a:lnTo>
                    <a:lnTo>
                      <a:pt x="54" y="13"/>
                    </a:lnTo>
                    <a:lnTo>
                      <a:pt x="67" y="13"/>
                    </a:lnTo>
                    <a:lnTo>
                      <a:pt x="80" y="13"/>
                    </a:lnTo>
                    <a:lnTo>
                      <a:pt x="93" y="13"/>
                    </a:lnTo>
                    <a:lnTo>
                      <a:pt x="107" y="13"/>
                    </a:lnTo>
                    <a:lnTo>
                      <a:pt x="120" y="13"/>
                    </a:lnTo>
                    <a:lnTo>
                      <a:pt x="133" y="13"/>
                    </a:lnTo>
                    <a:lnTo>
                      <a:pt x="146" y="13"/>
                    </a:lnTo>
                    <a:lnTo>
                      <a:pt x="160" y="13"/>
                    </a:lnTo>
                    <a:lnTo>
                      <a:pt x="173" y="13"/>
                    </a:lnTo>
                    <a:lnTo>
                      <a:pt x="173" y="0"/>
                    </a:lnTo>
                    <a:lnTo>
                      <a:pt x="173" y="13"/>
                    </a:lnTo>
                    <a:lnTo>
                      <a:pt x="173" y="0"/>
                    </a:lnTo>
                  </a:path>
                </a:pathLst>
              </a:custGeom>
              <a:noFill/>
              <a:ln w="8255">
                <a:solidFill>
                  <a:srgbClr val="00AA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94" name="Freeform 326"/>
              <p:cNvSpPr>
                <a:spLocks/>
              </p:cNvSpPr>
              <p:nvPr/>
            </p:nvSpPr>
            <p:spPr bwMode="auto">
              <a:xfrm>
                <a:off x="4660" y="6304"/>
                <a:ext cx="106" cy="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3" y="0"/>
                  </a:cxn>
                  <a:cxn ang="0">
                    <a:pos x="13" y="13"/>
                  </a:cxn>
                  <a:cxn ang="0">
                    <a:pos x="13" y="0"/>
                  </a:cxn>
                  <a:cxn ang="0">
                    <a:pos x="27" y="0"/>
                  </a:cxn>
                  <a:cxn ang="0">
                    <a:pos x="40" y="0"/>
                  </a:cxn>
                  <a:cxn ang="0">
                    <a:pos x="53" y="0"/>
                  </a:cxn>
                  <a:cxn ang="0">
                    <a:pos x="66" y="0"/>
                  </a:cxn>
                  <a:cxn ang="0">
                    <a:pos x="80" y="0"/>
                  </a:cxn>
                  <a:cxn ang="0">
                    <a:pos x="93" y="0"/>
                  </a:cxn>
                  <a:cxn ang="0">
                    <a:pos x="106" y="0"/>
                  </a:cxn>
                  <a:cxn ang="0">
                    <a:pos x="106" y="13"/>
                  </a:cxn>
                  <a:cxn ang="0">
                    <a:pos x="106" y="0"/>
                  </a:cxn>
                  <a:cxn ang="0">
                    <a:pos x="106" y="13"/>
                  </a:cxn>
                </a:cxnLst>
                <a:rect l="0" t="0" r="r" b="b"/>
                <a:pathLst>
                  <a:path w="106" h="13">
                    <a:moveTo>
                      <a:pt x="0" y="0"/>
                    </a:moveTo>
                    <a:lnTo>
                      <a:pt x="13" y="0"/>
                    </a:lnTo>
                    <a:lnTo>
                      <a:pt x="13" y="13"/>
                    </a:lnTo>
                    <a:lnTo>
                      <a:pt x="13" y="0"/>
                    </a:lnTo>
                    <a:lnTo>
                      <a:pt x="27" y="0"/>
                    </a:lnTo>
                    <a:lnTo>
                      <a:pt x="40" y="0"/>
                    </a:lnTo>
                    <a:lnTo>
                      <a:pt x="53" y="0"/>
                    </a:lnTo>
                    <a:lnTo>
                      <a:pt x="66" y="0"/>
                    </a:lnTo>
                    <a:lnTo>
                      <a:pt x="80" y="0"/>
                    </a:lnTo>
                    <a:lnTo>
                      <a:pt x="93" y="0"/>
                    </a:lnTo>
                    <a:lnTo>
                      <a:pt x="106" y="0"/>
                    </a:lnTo>
                    <a:lnTo>
                      <a:pt x="106" y="13"/>
                    </a:lnTo>
                    <a:lnTo>
                      <a:pt x="106" y="0"/>
                    </a:lnTo>
                    <a:lnTo>
                      <a:pt x="106" y="13"/>
                    </a:lnTo>
                  </a:path>
                </a:pathLst>
              </a:custGeom>
              <a:noFill/>
              <a:ln w="8255">
                <a:solidFill>
                  <a:srgbClr val="00AA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95" name="Freeform 327"/>
              <p:cNvSpPr>
                <a:spLocks/>
              </p:cNvSpPr>
              <p:nvPr/>
            </p:nvSpPr>
            <p:spPr bwMode="auto">
              <a:xfrm>
                <a:off x="4766" y="6304"/>
                <a:ext cx="4514" cy="13"/>
              </a:xfrm>
              <a:custGeom>
                <a:avLst/>
                <a:gdLst/>
                <a:ahLst/>
                <a:cxnLst>
                  <a:cxn ang="0">
                    <a:pos x="40" y="13"/>
                  </a:cxn>
                  <a:cxn ang="0">
                    <a:pos x="120" y="13"/>
                  </a:cxn>
                  <a:cxn ang="0">
                    <a:pos x="199" y="13"/>
                  </a:cxn>
                  <a:cxn ang="0">
                    <a:pos x="279" y="13"/>
                  </a:cxn>
                  <a:cxn ang="0">
                    <a:pos x="359" y="13"/>
                  </a:cxn>
                  <a:cxn ang="0">
                    <a:pos x="438" y="13"/>
                  </a:cxn>
                  <a:cxn ang="0">
                    <a:pos x="518" y="13"/>
                  </a:cxn>
                  <a:cxn ang="0">
                    <a:pos x="598" y="13"/>
                  </a:cxn>
                  <a:cxn ang="0">
                    <a:pos x="677" y="13"/>
                  </a:cxn>
                  <a:cxn ang="0">
                    <a:pos x="757" y="13"/>
                  </a:cxn>
                  <a:cxn ang="0">
                    <a:pos x="837" y="13"/>
                  </a:cxn>
                  <a:cxn ang="0">
                    <a:pos x="916" y="13"/>
                  </a:cxn>
                  <a:cxn ang="0">
                    <a:pos x="996" y="13"/>
                  </a:cxn>
                  <a:cxn ang="0">
                    <a:pos x="1076" y="13"/>
                  </a:cxn>
                  <a:cxn ang="0">
                    <a:pos x="1155" y="13"/>
                  </a:cxn>
                  <a:cxn ang="0">
                    <a:pos x="1235" y="13"/>
                  </a:cxn>
                  <a:cxn ang="0">
                    <a:pos x="1315" y="13"/>
                  </a:cxn>
                  <a:cxn ang="0">
                    <a:pos x="1394" y="13"/>
                  </a:cxn>
                  <a:cxn ang="0">
                    <a:pos x="1474" y="13"/>
                  </a:cxn>
                  <a:cxn ang="0">
                    <a:pos x="1554" y="13"/>
                  </a:cxn>
                  <a:cxn ang="0">
                    <a:pos x="1633" y="13"/>
                  </a:cxn>
                  <a:cxn ang="0">
                    <a:pos x="1713" y="13"/>
                  </a:cxn>
                  <a:cxn ang="0">
                    <a:pos x="1793" y="13"/>
                  </a:cxn>
                  <a:cxn ang="0">
                    <a:pos x="1872" y="13"/>
                  </a:cxn>
                  <a:cxn ang="0">
                    <a:pos x="1952" y="13"/>
                  </a:cxn>
                  <a:cxn ang="0">
                    <a:pos x="2032" y="13"/>
                  </a:cxn>
                  <a:cxn ang="0">
                    <a:pos x="2111" y="13"/>
                  </a:cxn>
                  <a:cxn ang="0">
                    <a:pos x="2191" y="13"/>
                  </a:cxn>
                  <a:cxn ang="0">
                    <a:pos x="2270" y="13"/>
                  </a:cxn>
                  <a:cxn ang="0">
                    <a:pos x="2350" y="13"/>
                  </a:cxn>
                  <a:cxn ang="0">
                    <a:pos x="2430" y="13"/>
                  </a:cxn>
                  <a:cxn ang="0">
                    <a:pos x="2509" y="13"/>
                  </a:cxn>
                  <a:cxn ang="0">
                    <a:pos x="2589" y="13"/>
                  </a:cxn>
                  <a:cxn ang="0">
                    <a:pos x="2669" y="13"/>
                  </a:cxn>
                  <a:cxn ang="0">
                    <a:pos x="2748" y="13"/>
                  </a:cxn>
                  <a:cxn ang="0">
                    <a:pos x="2828" y="13"/>
                  </a:cxn>
                  <a:cxn ang="0">
                    <a:pos x="2908" y="13"/>
                  </a:cxn>
                  <a:cxn ang="0">
                    <a:pos x="2987" y="13"/>
                  </a:cxn>
                  <a:cxn ang="0">
                    <a:pos x="3067" y="13"/>
                  </a:cxn>
                  <a:cxn ang="0">
                    <a:pos x="3147" y="13"/>
                  </a:cxn>
                  <a:cxn ang="0">
                    <a:pos x="3226" y="13"/>
                  </a:cxn>
                  <a:cxn ang="0">
                    <a:pos x="3306" y="13"/>
                  </a:cxn>
                  <a:cxn ang="0">
                    <a:pos x="3386" y="13"/>
                  </a:cxn>
                  <a:cxn ang="0">
                    <a:pos x="3465" y="13"/>
                  </a:cxn>
                  <a:cxn ang="0">
                    <a:pos x="3545" y="13"/>
                  </a:cxn>
                  <a:cxn ang="0">
                    <a:pos x="3625" y="13"/>
                  </a:cxn>
                  <a:cxn ang="0">
                    <a:pos x="3704" y="13"/>
                  </a:cxn>
                  <a:cxn ang="0">
                    <a:pos x="3784" y="13"/>
                  </a:cxn>
                  <a:cxn ang="0">
                    <a:pos x="3864" y="13"/>
                  </a:cxn>
                  <a:cxn ang="0">
                    <a:pos x="3943" y="13"/>
                  </a:cxn>
                  <a:cxn ang="0">
                    <a:pos x="4023" y="13"/>
                  </a:cxn>
                  <a:cxn ang="0">
                    <a:pos x="4103" y="13"/>
                  </a:cxn>
                  <a:cxn ang="0">
                    <a:pos x="4182" y="13"/>
                  </a:cxn>
                  <a:cxn ang="0">
                    <a:pos x="4262" y="13"/>
                  </a:cxn>
                  <a:cxn ang="0">
                    <a:pos x="4342" y="13"/>
                  </a:cxn>
                  <a:cxn ang="0">
                    <a:pos x="4421" y="13"/>
                  </a:cxn>
                  <a:cxn ang="0">
                    <a:pos x="4501" y="13"/>
                  </a:cxn>
                </a:cxnLst>
                <a:rect l="0" t="0" r="r" b="b"/>
                <a:pathLst>
                  <a:path w="4514" h="13">
                    <a:moveTo>
                      <a:pt x="0" y="13"/>
                    </a:moveTo>
                    <a:lnTo>
                      <a:pt x="13" y="13"/>
                    </a:lnTo>
                    <a:lnTo>
                      <a:pt x="13" y="0"/>
                    </a:lnTo>
                    <a:lnTo>
                      <a:pt x="13" y="13"/>
                    </a:lnTo>
                    <a:lnTo>
                      <a:pt x="27" y="13"/>
                    </a:lnTo>
                    <a:lnTo>
                      <a:pt x="40" y="13"/>
                    </a:lnTo>
                    <a:lnTo>
                      <a:pt x="53" y="13"/>
                    </a:lnTo>
                    <a:lnTo>
                      <a:pt x="67" y="13"/>
                    </a:lnTo>
                    <a:lnTo>
                      <a:pt x="80" y="13"/>
                    </a:lnTo>
                    <a:lnTo>
                      <a:pt x="93" y="13"/>
                    </a:lnTo>
                    <a:lnTo>
                      <a:pt x="106" y="13"/>
                    </a:lnTo>
                    <a:lnTo>
                      <a:pt x="120" y="13"/>
                    </a:lnTo>
                    <a:lnTo>
                      <a:pt x="133" y="13"/>
                    </a:lnTo>
                    <a:lnTo>
                      <a:pt x="146" y="13"/>
                    </a:lnTo>
                    <a:lnTo>
                      <a:pt x="160" y="13"/>
                    </a:lnTo>
                    <a:lnTo>
                      <a:pt x="173" y="13"/>
                    </a:lnTo>
                    <a:lnTo>
                      <a:pt x="186" y="13"/>
                    </a:lnTo>
                    <a:lnTo>
                      <a:pt x="199" y="13"/>
                    </a:lnTo>
                    <a:lnTo>
                      <a:pt x="213" y="13"/>
                    </a:lnTo>
                    <a:lnTo>
                      <a:pt x="226" y="13"/>
                    </a:lnTo>
                    <a:lnTo>
                      <a:pt x="239" y="13"/>
                    </a:lnTo>
                    <a:lnTo>
                      <a:pt x="252" y="13"/>
                    </a:lnTo>
                    <a:lnTo>
                      <a:pt x="266" y="13"/>
                    </a:lnTo>
                    <a:lnTo>
                      <a:pt x="279" y="13"/>
                    </a:lnTo>
                    <a:lnTo>
                      <a:pt x="292" y="13"/>
                    </a:lnTo>
                    <a:lnTo>
                      <a:pt x="306" y="13"/>
                    </a:lnTo>
                    <a:lnTo>
                      <a:pt x="319" y="13"/>
                    </a:lnTo>
                    <a:lnTo>
                      <a:pt x="332" y="13"/>
                    </a:lnTo>
                    <a:lnTo>
                      <a:pt x="345" y="13"/>
                    </a:lnTo>
                    <a:lnTo>
                      <a:pt x="359" y="13"/>
                    </a:lnTo>
                    <a:lnTo>
                      <a:pt x="372" y="13"/>
                    </a:lnTo>
                    <a:lnTo>
                      <a:pt x="385" y="13"/>
                    </a:lnTo>
                    <a:lnTo>
                      <a:pt x="399" y="13"/>
                    </a:lnTo>
                    <a:lnTo>
                      <a:pt x="412" y="13"/>
                    </a:lnTo>
                    <a:lnTo>
                      <a:pt x="425" y="13"/>
                    </a:lnTo>
                    <a:lnTo>
                      <a:pt x="438" y="13"/>
                    </a:lnTo>
                    <a:lnTo>
                      <a:pt x="452" y="13"/>
                    </a:lnTo>
                    <a:lnTo>
                      <a:pt x="465" y="13"/>
                    </a:lnTo>
                    <a:lnTo>
                      <a:pt x="478" y="13"/>
                    </a:lnTo>
                    <a:lnTo>
                      <a:pt x="491" y="13"/>
                    </a:lnTo>
                    <a:lnTo>
                      <a:pt x="505" y="13"/>
                    </a:lnTo>
                    <a:lnTo>
                      <a:pt x="518" y="13"/>
                    </a:lnTo>
                    <a:lnTo>
                      <a:pt x="531" y="13"/>
                    </a:lnTo>
                    <a:lnTo>
                      <a:pt x="545" y="13"/>
                    </a:lnTo>
                    <a:lnTo>
                      <a:pt x="558" y="13"/>
                    </a:lnTo>
                    <a:lnTo>
                      <a:pt x="571" y="13"/>
                    </a:lnTo>
                    <a:lnTo>
                      <a:pt x="584" y="13"/>
                    </a:lnTo>
                    <a:lnTo>
                      <a:pt x="598" y="13"/>
                    </a:lnTo>
                    <a:lnTo>
                      <a:pt x="611" y="13"/>
                    </a:lnTo>
                    <a:lnTo>
                      <a:pt x="624" y="13"/>
                    </a:lnTo>
                    <a:lnTo>
                      <a:pt x="637" y="13"/>
                    </a:lnTo>
                    <a:lnTo>
                      <a:pt x="651" y="13"/>
                    </a:lnTo>
                    <a:lnTo>
                      <a:pt x="664" y="13"/>
                    </a:lnTo>
                    <a:lnTo>
                      <a:pt x="677" y="13"/>
                    </a:lnTo>
                    <a:lnTo>
                      <a:pt x="691" y="13"/>
                    </a:lnTo>
                    <a:lnTo>
                      <a:pt x="704" y="13"/>
                    </a:lnTo>
                    <a:lnTo>
                      <a:pt x="717" y="13"/>
                    </a:lnTo>
                    <a:lnTo>
                      <a:pt x="730" y="13"/>
                    </a:lnTo>
                    <a:lnTo>
                      <a:pt x="744" y="13"/>
                    </a:lnTo>
                    <a:lnTo>
                      <a:pt x="757" y="13"/>
                    </a:lnTo>
                    <a:lnTo>
                      <a:pt x="770" y="13"/>
                    </a:lnTo>
                    <a:lnTo>
                      <a:pt x="784" y="13"/>
                    </a:lnTo>
                    <a:lnTo>
                      <a:pt x="797" y="13"/>
                    </a:lnTo>
                    <a:lnTo>
                      <a:pt x="810" y="13"/>
                    </a:lnTo>
                    <a:lnTo>
                      <a:pt x="823" y="13"/>
                    </a:lnTo>
                    <a:lnTo>
                      <a:pt x="837" y="13"/>
                    </a:lnTo>
                    <a:lnTo>
                      <a:pt x="850" y="13"/>
                    </a:lnTo>
                    <a:lnTo>
                      <a:pt x="863" y="13"/>
                    </a:lnTo>
                    <a:lnTo>
                      <a:pt x="876" y="13"/>
                    </a:lnTo>
                    <a:lnTo>
                      <a:pt x="890" y="13"/>
                    </a:lnTo>
                    <a:lnTo>
                      <a:pt x="903" y="13"/>
                    </a:lnTo>
                    <a:lnTo>
                      <a:pt x="916" y="13"/>
                    </a:lnTo>
                    <a:lnTo>
                      <a:pt x="930" y="13"/>
                    </a:lnTo>
                    <a:lnTo>
                      <a:pt x="943" y="13"/>
                    </a:lnTo>
                    <a:lnTo>
                      <a:pt x="956" y="13"/>
                    </a:lnTo>
                    <a:lnTo>
                      <a:pt x="969" y="13"/>
                    </a:lnTo>
                    <a:lnTo>
                      <a:pt x="983" y="13"/>
                    </a:lnTo>
                    <a:lnTo>
                      <a:pt x="996" y="13"/>
                    </a:lnTo>
                    <a:lnTo>
                      <a:pt x="1009" y="13"/>
                    </a:lnTo>
                    <a:lnTo>
                      <a:pt x="1023" y="13"/>
                    </a:lnTo>
                    <a:lnTo>
                      <a:pt x="1036" y="13"/>
                    </a:lnTo>
                    <a:lnTo>
                      <a:pt x="1049" y="13"/>
                    </a:lnTo>
                    <a:lnTo>
                      <a:pt x="1062" y="13"/>
                    </a:lnTo>
                    <a:lnTo>
                      <a:pt x="1076" y="13"/>
                    </a:lnTo>
                    <a:lnTo>
                      <a:pt x="1089" y="13"/>
                    </a:lnTo>
                    <a:lnTo>
                      <a:pt x="1102" y="13"/>
                    </a:lnTo>
                    <a:lnTo>
                      <a:pt x="1115" y="13"/>
                    </a:lnTo>
                    <a:lnTo>
                      <a:pt x="1129" y="13"/>
                    </a:lnTo>
                    <a:lnTo>
                      <a:pt x="1142" y="13"/>
                    </a:lnTo>
                    <a:lnTo>
                      <a:pt x="1155" y="13"/>
                    </a:lnTo>
                    <a:lnTo>
                      <a:pt x="1169" y="13"/>
                    </a:lnTo>
                    <a:lnTo>
                      <a:pt x="1182" y="13"/>
                    </a:lnTo>
                    <a:lnTo>
                      <a:pt x="1195" y="13"/>
                    </a:lnTo>
                    <a:lnTo>
                      <a:pt x="1208" y="13"/>
                    </a:lnTo>
                    <a:lnTo>
                      <a:pt x="1222" y="13"/>
                    </a:lnTo>
                    <a:lnTo>
                      <a:pt x="1235" y="13"/>
                    </a:lnTo>
                    <a:lnTo>
                      <a:pt x="1248" y="13"/>
                    </a:lnTo>
                    <a:lnTo>
                      <a:pt x="1261" y="13"/>
                    </a:lnTo>
                    <a:lnTo>
                      <a:pt x="1275" y="13"/>
                    </a:lnTo>
                    <a:lnTo>
                      <a:pt x="1288" y="13"/>
                    </a:lnTo>
                    <a:lnTo>
                      <a:pt x="1301" y="13"/>
                    </a:lnTo>
                    <a:lnTo>
                      <a:pt x="1315" y="13"/>
                    </a:lnTo>
                    <a:lnTo>
                      <a:pt x="1328" y="13"/>
                    </a:lnTo>
                    <a:lnTo>
                      <a:pt x="1341" y="13"/>
                    </a:lnTo>
                    <a:lnTo>
                      <a:pt x="1354" y="13"/>
                    </a:lnTo>
                    <a:lnTo>
                      <a:pt x="1368" y="13"/>
                    </a:lnTo>
                    <a:lnTo>
                      <a:pt x="1381" y="13"/>
                    </a:lnTo>
                    <a:lnTo>
                      <a:pt x="1394" y="13"/>
                    </a:lnTo>
                    <a:lnTo>
                      <a:pt x="1408" y="13"/>
                    </a:lnTo>
                    <a:lnTo>
                      <a:pt x="1421" y="13"/>
                    </a:lnTo>
                    <a:lnTo>
                      <a:pt x="1434" y="13"/>
                    </a:lnTo>
                    <a:lnTo>
                      <a:pt x="1447" y="13"/>
                    </a:lnTo>
                    <a:lnTo>
                      <a:pt x="1461" y="13"/>
                    </a:lnTo>
                    <a:lnTo>
                      <a:pt x="1474" y="13"/>
                    </a:lnTo>
                    <a:lnTo>
                      <a:pt x="1487" y="13"/>
                    </a:lnTo>
                    <a:lnTo>
                      <a:pt x="1500" y="13"/>
                    </a:lnTo>
                    <a:lnTo>
                      <a:pt x="1514" y="13"/>
                    </a:lnTo>
                    <a:lnTo>
                      <a:pt x="1527" y="13"/>
                    </a:lnTo>
                    <a:lnTo>
                      <a:pt x="1540" y="13"/>
                    </a:lnTo>
                    <a:lnTo>
                      <a:pt x="1554" y="13"/>
                    </a:lnTo>
                    <a:lnTo>
                      <a:pt x="1567" y="13"/>
                    </a:lnTo>
                    <a:lnTo>
                      <a:pt x="1580" y="13"/>
                    </a:lnTo>
                    <a:lnTo>
                      <a:pt x="1593" y="13"/>
                    </a:lnTo>
                    <a:lnTo>
                      <a:pt x="1607" y="13"/>
                    </a:lnTo>
                    <a:lnTo>
                      <a:pt x="1620" y="13"/>
                    </a:lnTo>
                    <a:lnTo>
                      <a:pt x="1633" y="13"/>
                    </a:lnTo>
                    <a:lnTo>
                      <a:pt x="1646" y="13"/>
                    </a:lnTo>
                    <a:lnTo>
                      <a:pt x="1660" y="13"/>
                    </a:lnTo>
                    <a:lnTo>
                      <a:pt x="1673" y="13"/>
                    </a:lnTo>
                    <a:lnTo>
                      <a:pt x="1686" y="13"/>
                    </a:lnTo>
                    <a:lnTo>
                      <a:pt x="1700" y="13"/>
                    </a:lnTo>
                    <a:lnTo>
                      <a:pt x="1713" y="13"/>
                    </a:lnTo>
                    <a:lnTo>
                      <a:pt x="1726" y="13"/>
                    </a:lnTo>
                    <a:lnTo>
                      <a:pt x="1739" y="13"/>
                    </a:lnTo>
                    <a:lnTo>
                      <a:pt x="1753" y="13"/>
                    </a:lnTo>
                    <a:lnTo>
                      <a:pt x="1766" y="13"/>
                    </a:lnTo>
                    <a:lnTo>
                      <a:pt x="1779" y="13"/>
                    </a:lnTo>
                    <a:lnTo>
                      <a:pt x="1793" y="13"/>
                    </a:lnTo>
                    <a:lnTo>
                      <a:pt x="1806" y="13"/>
                    </a:lnTo>
                    <a:lnTo>
                      <a:pt x="1819" y="13"/>
                    </a:lnTo>
                    <a:lnTo>
                      <a:pt x="1832" y="13"/>
                    </a:lnTo>
                    <a:lnTo>
                      <a:pt x="1846" y="13"/>
                    </a:lnTo>
                    <a:lnTo>
                      <a:pt x="1859" y="13"/>
                    </a:lnTo>
                    <a:lnTo>
                      <a:pt x="1872" y="13"/>
                    </a:lnTo>
                    <a:lnTo>
                      <a:pt x="1885" y="13"/>
                    </a:lnTo>
                    <a:lnTo>
                      <a:pt x="1899" y="13"/>
                    </a:lnTo>
                    <a:lnTo>
                      <a:pt x="1912" y="13"/>
                    </a:lnTo>
                    <a:lnTo>
                      <a:pt x="1925" y="13"/>
                    </a:lnTo>
                    <a:lnTo>
                      <a:pt x="1939" y="13"/>
                    </a:lnTo>
                    <a:lnTo>
                      <a:pt x="1952" y="13"/>
                    </a:lnTo>
                    <a:lnTo>
                      <a:pt x="1965" y="13"/>
                    </a:lnTo>
                    <a:lnTo>
                      <a:pt x="1978" y="13"/>
                    </a:lnTo>
                    <a:lnTo>
                      <a:pt x="1992" y="13"/>
                    </a:lnTo>
                    <a:lnTo>
                      <a:pt x="2005" y="13"/>
                    </a:lnTo>
                    <a:lnTo>
                      <a:pt x="2018" y="13"/>
                    </a:lnTo>
                    <a:lnTo>
                      <a:pt x="2032" y="13"/>
                    </a:lnTo>
                    <a:lnTo>
                      <a:pt x="2045" y="13"/>
                    </a:lnTo>
                    <a:lnTo>
                      <a:pt x="2058" y="13"/>
                    </a:lnTo>
                    <a:lnTo>
                      <a:pt x="2071" y="13"/>
                    </a:lnTo>
                    <a:lnTo>
                      <a:pt x="2085" y="13"/>
                    </a:lnTo>
                    <a:lnTo>
                      <a:pt x="2098" y="13"/>
                    </a:lnTo>
                    <a:lnTo>
                      <a:pt x="2111" y="13"/>
                    </a:lnTo>
                    <a:lnTo>
                      <a:pt x="2124" y="13"/>
                    </a:lnTo>
                    <a:lnTo>
                      <a:pt x="2138" y="13"/>
                    </a:lnTo>
                    <a:lnTo>
                      <a:pt x="2151" y="13"/>
                    </a:lnTo>
                    <a:lnTo>
                      <a:pt x="2164" y="13"/>
                    </a:lnTo>
                    <a:lnTo>
                      <a:pt x="2178" y="13"/>
                    </a:lnTo>
                    <a:lnTo>
                      <a:pt x="2191" y="13"/>
                    </a:lnTo>
                    <a:lnTo>
                      <a:pt x="2204" y="13"/>
                    </a:lnTo>
                    <a:lnTo>
                      <a:pt x="2217" y="13"/>
                    </a:lnTo>
                    <a:lnTo>
                      <a:pt x="2231" y="13"/>
                    </a:lnTo>
                    <a:lnTo>
                      <a:pt x="2244" y="13"/>
                    </a:lnTo>
                    <a:lnTo>
                      <a:pt x="2257" y="13"/>
                    </a:lnTo>
                    <a:lnTo>
                      <a:pt x="2270" y="13"/>
                    </a:lnTo>
                    <a:lnTo>
                      <a:pt x="2284" y="13"/>
                    </a:lnTo>
                    <a:lnTo>
                      <a:pt x="2297" y="13"/>
                    </a:lnTo>
                    <a:lnTo>
                      <a:pt x="2310" y="13"/>
                    </a:lnTo>
                    <a:lnTo>
                      <a:pt x="2324" y="13"/>
                    </a:lnTo>
                    <a:lnTo>
                      <a:pt x="2337" y="13"/>
                    </a:lnTo>
                    <a:lnTo>
                      <a:pt x="2350" y="13"/>
                    </a:lnTo>
                    <a:lnTo>
                      <a:pt x="2363" y="13"/>
                    </a:lnTo>
                    <a:lnTo>
                      <a:pt x="2377" y="13"/>
                    </a:lnTo>
                    <a:lnTo>
                      <a:pt x="2390" y="13"/>
                    </a:lnTo>
                    <a:lnTo>
                      <a:pt x="2403" y="13"/>
                    </a:lnTo>
                    <a:lnTo>
                      <a:pt x="2417" y="13"/>
                    </a:lnTo>
                    <a:lnTo>
                      <a:pt x="2430" y="13"/>
                    </a:lnTo>
                    <a:lnTo>
                      <a:pt x="2443" y="13"/>
                    </a:lnTo>
                    <a:lnTo>
                      <a:pt x="2456" y="13"/>
                    </a:lnTo>
                    <a:lnTo>
                      <a:pt x="2470" y="13"/>
                    </a:lnTo>
                    <a:lnTo>
                      <a:pt x="2483" y="13"/>
                    </a:lnTo>
                    <a:lnTo>
                      <a:pt x="2496" y="13"/>
                    </a:lnTo>
                    <a:lnTo>
                      <a:pt x="2509" y="13"/>
                    </a:lnTo>
                    <a:lnTo>
                      <a:pt x="2523" y="13"/>
                    </a:lnTo>
                    <a:lnTo>
                      <a:pt x="2536" y="13"/>
                    </a:lnTo>
                    <a:lnTo>
                      <a:pt x="2549" y="13"/>
                    </a:lnTo>
                    <a:lnTo>
                      <a:pt x="2563" y="13"/>
                    </a:lnTo>
                    <a:lnTo>
                      <a:pt x="2576" y="13"/>
                    </a:lnTo>
                    <a:lnTo>
                      <a:pt x="2589" y="13"/>
                    </a:lnTo>
                    <a:lnTo>
                      <a:pt x="2602" y="13"/>
                    </a:lnTo>
                    <a:lnTo>
                      <a:pt x="2616" y="13"/>
                    </a:lnTo>
                    <a:lnTo>
                      <a:pt x="2629" y="13"/>
                    </a:lnTo>
                    <a:lnTo>
                      <a:pt x="2642" y="13"/>
                    </a:lnTo>
                    <a:lnTo>
                      <a:pt x="2655" y="13"/>
                    </a:lnTo>
                    <a:lnTo>
                      <a:pt x="2669" y="13"/>
                    </a:lnTo>
                    <a:lnTo>
                      <a:pt x="2682" y="13"/>
                    </a:lnTo>
                    <a:lnTo>
                      <a:pt x="2695" y="13"/>
                    </a:lnTo>
                    <a:lnTo>
                      <a:pt x="2709" y="13"/>
                    </a:lnTo>
                    <a:lnTo>
                      <a:pt x="2722" y="13"/>
                    </a:lnTo>
                    <a:lnTo>
                      <a:pt x="2735" y="13"/>
                    </a:lnTo>
                    <a:lnTo>
                      <a:pt x="2748" y="13"/>
                    </a:lnTo>
                    <a:lnTo>
                      <a:pt x="2762" y="13"/>
                    </a:lnTo>
                    <a:lnTo>
                      <a:pt x="2775" y="13"/>
                    </a:lnTo>
                    <a:lnTo>
                      <a:pt x="2788" y="13"/>
                    </a:lnTo>
                    <a:lnTo>
                      <a:pt x="2802" y="13"/>
                    </a:lnTo>
                    <a:lnTo>
                      <a:pt x="2815" y="13"/>
                    </a:lnTo>
                    <a:lnTo>
                      <a:pt x="2828" y="13"/>
                    </a:lnTo>
                    <a:lnTo>
                      <a:pt x="2841" y="13"/>
                    </a:lnTo>
                    <a:lnTo>
                      <a:pt x="2855" y="13"/>
                    </a:lnTo>
                    <a:lnTo>
                      <a:pt x="2868" y="13"/>
                    </a:lnTo>
                    <a:lnTo>
                      <a:pt x="2881" y="13"/>
                    </a:lnTo>
                    <a:lnTo>
                      <a:pt x="2894" y="13"/>
                    </a:lnTo>
                    <a:lnTo>
                      <a:pt x="2908" y="13"/>
                    </a:lnTo>
                    <a:lnTo>
                      <a:pt x="2921" y="13"/>
                    </a:lnTo>
                    <a:lnTo>
                      <a:pt x="2934" y="13"/>
                    </a:lnTo>
                    <a:lnTo>
                      <a:pt x="2948" y="13"/>
                    </a:lnTo>
                    <a:lnTo>
                      <a:pt x="2961" y="13"/>
                    </a:lnTo>
                    <a:lnTo>
                      <a:pt x="2974" y="13"/>
                    </a:lnTo>
                    <a:lnTo>
                      <a:pt x="2987" y="13"/>
                    </a:lnTo>
                    <a:lnTo>
                      <a:pt x="3001" y="13"/>
                    </a:lnTo>
                    <a:lnTo>
                      <a:pt x="3014" y="13"/>
                    </a:lnTo>
                    <a:lnTo>
                      <a:pt x="3027" y="13"/>
                    </a:lnTo>
                    <a:lnTo>
                      <a:pt x="3041" y="13"/>
                    </a:lnTo>
                    <a:lnTo>
                      <a:pt x="3054" y="13"/>
                    </a:lnTo>
                    <a:lnTo>
                      <a:pt x="3067" y="13"/>
                    </a:lnTo>
                    <a:lnTo>
                      <a:pt x="3080" y="13"/>
                    </a:lnTo>
                    <a:lnTo>
                      <a:pt x="3094" y="13"/>
                    </a:lnTo>
                    <a:lnTo>
                      <a:pt x="3107" y="13"/>
                    </a:lnTo>
                    <a:lnTo>
                      <a:pt x="3120" y="13"/>
                    </a:lnTo>
                    <a:lnTo>
                      <a:pt x="3133" y="13"/>
                    </a:lnTo>
                    <a:lnTo>
                      <a:pt x="3147" y="13"/>
                    </a:lnTo>
                    <a:lnTo>
                      <a:pt x="3160" y="13"/>
                    </a:lnTo>
                    <a:lnTo>
                      <a:pt x="3173" y="13"/>
                    </a:lnTo>
                    <a:lnTo>
                      <a:pt x="3187" y="13"/>
                    </a:lnTo>
                    <a:lnTo>
                      <a:pt x="3200" y="13"/>
                    </a:lnTo>
                    <a:lnTo>
                      <a:pt x="3213" y="13"/>
                    </a:lnTo>
                    <a:lnTo>
                      <a:pt x="3226" y="13"/>
                    </a:lnTo>
                    <a:lnTo>
                      <a:pt x="3240" y="13"/>
                    </a:lnTo>
                    <a:lnTo>
                      <a:pt x="3253" y="13"/>
                    </a:lnTo>
                    <a:lnTo>
                      <a:pt x="3266" y="13"/>
                    </a:lnTo>
                    <a:lnTo>
                      <a:pt x="3279" y="13"/>
                    </a:lnTo>
                    <a:lnTo>
                      <a:pt x="3293" y="13"/>
                    </a:lnTo>
                    <a:lnTo>
                      <a:pt x="3306" y="13"/>
                    </a:lnTo>
                    <a:lnTo>
                      <a:pt x="3319" y="13"/>
                    </a:lnTo>
                    <a:lnTo>
                      <a:pt x="3333" y="13"/>
                    </a:lnTo>
                    <a:lnTo>
                      <a:pt x="3346" y="13"/>
                    </a:lnTo>
                    <a:lnTo>
                      <a:pt x="3359" y="13"/>
                    </a:lnTo>
                    <a:lnTo>
                      <a:pt x="3372" y="13"/>
                    </a:lnTo>
                    <a:lnTo>
                      <a:pt x="3386" y="13"/>
                    </a:lnTo>
                    <a:lnTo>
                      <a:pt x="3399" y="13"/>
                    </a:lnTo>
                    <a:lnTo>
                      <a:pt x="3412" y="13"/>
                    </a:lnTo>
                    <a:lnTo>
                      <a:pt x="3426" y="13"/>
                    </a:lnTo>
                    <a:lnTo>
                      <a:pt x="3439" y="13"/>
                    </a:lnTo>
                    <a:lnTo>
                      <a:pt x="3452" y="13"/>
                    </a:lnTo>
                    <a:lnTo>
                      <a:pt x="3465" y="13"/>
                    </a:lnTo>
                    <a:lnTo>
                      <a:pt x="3479" y="13"/>
                    </a:lnTo>
                    <a:lnTo>
                      <a:pt x="3492" y="13"/>
                    </a:lnTo>
                    <a:lnTo>
                      <a:pt x="3505" y="13"/>
                    </a:lnTo>
                    <a:lnTo>
                      <a:pt x="3518" y="13"/>
                    </a:lnTo>
                    <a:lnTo>
                      <a:pt x="3532" y="13"/>
                    </a:lnTo>
                    <a:lnTo>
                      <a:pt x="3545" y="13"/>
                    </a:lnTo>
                    <a:lnTo>
                      <a:pt x="3558" y="13"/>
                    </a:lnTo>
                    <a:lnTo>
                      <a:pt x="3572" y="13"/>
                    </a:lnTo>
                    <a:lnTo>
                      <a:pt x="3585" y="13"/>
                    </a:lnTo>
                    <a:lnTo>
                      <a:pt x="3598" y="13"/>
                    </a:lnTo>
                    <a:lnTo>
                      <a:pt x="3611" y="13"/>
                    </a:lnTo>
                    <a:lnTo>
                      <a:pt x="3625" y="13"/>
                    </a:lnTo>
                    <a:lnTo>
                      <a:pt x="3638" y="13"/>
                    </a:lnTo>
                    <a:lnTo>
                      <a:pt x="3651" y="13"/>
                    </a:lnTo>
                    <a:lnTo>
                      <a:pt x="3665" y="13"/>
                    </a:lnTo>
                    <a:lnTo>
                      <a:pt x="3678" y="13"/>
                    </a:lnTo>
                    <a:lnTo>
                      <a:pt x="3691" y="13"/>
                    </a:lnTo>
                    <a:lnTo>
                      <a:pt x="3704" y="13"/>
                    </a:lnTo>
                    <a:lnTo>
                      <a:pt x="3718" y="13"/>
                    </a:lnTo>
                    <a:lnTo>
                      <a:pt x="3731" y="13"/>
                    </a:lnTo>
                    <a:lnTo>
                      <a:pt x="3744" y="13"/>
                    </a:lnTo>
                    <a:lnTo>
                      <a:pt x="3757" y="13"/>
                    </a:lnTo>
                    <a:lnTo>
                      <a:pt x="3771" y="13"/>
                    </a:lnTo>
                    <a:lnTo>
                      <a:pt x="3784" y="13"/>
                    </a:lnTo>
                    <a:lnTo>
                      <a:pt x="3797" y="13"/>
                    </a:lnTo>
                    <a:lnTo>
                      <a:pt x="3811" y="13"/>
                    </a:lnTo>
                    <a:lnTo>
                      <a:pt x="3824" y="13"/>
                    </a:lnTo>
                    <a:lnTo>
                      <a:pt x="3837" y="13"/>
                    </a:lnTo>
                    <a:lnTo>
                      <a:pt x="3850" y="13"/>
                    </a:lnTo>
                    <a:lnTo>
                      <a:pt x="3864" y="13"/>
                    </a:lnTo>
                    <a:lnTo>
                      <a:pt x="3877" y="13"/>
                    </a:lnTo>
                    <a:lnTo>
                      <a:pt x="3890" y="13"/>
                    </a:lnTo>
                    <a:lnTo>
                      <a:pt x="3903" y="13"/>
                    </a:lnTo>
                    <a:lnTo>
                      <a:pt x="3917" y="13"/>
                    </a:lnTo>
                    <a:lnTo>
                      <a:pt x="3930" y="13"/>
                    </a:lnTo>
                    <a:lnTo>
                      <a:pt x="3943" y="13"/>
                    </a:lnTo>
                    <a:lnTo>
                      <a:pt x="3957" y="13"/>
                    </a:lnTo>
                    <a:lnTo>
                      <a:pt x="3970" y="13"/>
                    </a:lnTo>
                    <a:lnTo>
                      <a:pt x="3983" y="13"/>
                    </a:lnTo>
                    <a:lnTo>
                      <a:pt x="3996" y="13"/>
                    </a:lnTo>
                    <a:lnTo>
                      <a:pt x="4010" y="13"/>
                    </a:lnTo>
                    <a:lnTo>
                      <a:pt x="4023" y="13"/>
                    </a:lnTo>
                    <a:lnTo>
                      <a:pt x="4036" y="13"/>
                    </a:lnTo>
                    <a:lnTo>
                      <a:pt x="4050" y="13"/>
                    </a:lnTo>
                    <a:lnTo>
                      <a:pt x="4063" y="13"/>
                    </a:lnTo>
                    <a:lnTo>
                      <a:pt x="4076" y="13"/>
                    </a:lnTo>
                    <a:lnTo>
                      <a:pt x="4089" y="13"/>
                    </a:lnTo>
                    <a:lnTo>
                      <a:pt x="4103" y="13"/>
                    </a:lnTo>
                    <a:lnTo>
                      <a:pt x="4116" y="13"/>
                    </a:lnTo>
                    <a:lnTo>
                      <a:pt x="4129" y="13"/>
                    </a:lnTo>
                    <a:lnTo>
                      <a:pt x="4142" y="13"/>
                    </a:lnTo>
                    <a:lnTo>
                      <a:pt x="4156" y="13"/>
                    </a:lnTo>
                    <a:lnTo>
                      <a:pt x="4169" y="13"/>
                    </a:lnTo>
                    <a:lnTo>
                      <a:pt x="4182" y="13"/>
                    </a:lnTo>
                    <a:lnTo>
                      <a:pt x="4196" y="13"/>
                    </a:lnTo>
                    <a:lnTo>
                      <a:pt x="4209" y="13"/>
                    </a:lnTo>
                    <a:lnTo>
                      <a:pt x="4222" y="13"/>
                    </a:lnTo>
                    <a:lnTo>
                      <a:pt x="4235" y="13"/>
                    </a:lnTo>
                    <a:lnTo>
                      <a:pt x="4249" y="13"/>
                    </a:lnTo>
                    <a:lnTo>
                      <a:pt x="4262" y="13"/>
                    </a:lnTo>
                    <a:lnTo>
                      <a:pt x="4275" y="13"/>
                    </a:lnTo>
                    <a:lnTo>
                      <a:pt x="4288" y="13"/>
                    </a:lnTo>
                    <a:lnTo>
                      <a:pt x="4302" y="13"/>
                    </a:lnTo>
                    <a:lnTo>
                      <a:pt x="4315" y="13"/>
                    </a:lnTo>
                    <a:lnTo>
                      <a:pt x="4328" y="13"/>
                    </a:lnTo>
                    <a:lnTo>
                      <a:pt x="4342" y="13"/>
                    </a:lnTo>
                    <a:lnTo>
                      <a:pt x="4355" y="13"/>
                    </a:lnTo>
                    <a:lnTo>
                      <a:pt x="4368" y="13"/>
                    </a:lnTo>
                    <a:lnTo>
                      <a:pt x="4381" y="13"/>
                    </a:lnTo>
                    <a:lnTo>
                      <a:pt x="4395" y="13"/>
                    </a:lnTo>
                    <a:lnTo>
                      <a:pt x="4408" y="13"/>
                    </a:lnTo>
                    <a:lnTo>
                      <a:pt x="4421" y="13"/>
                    </a:lnTo>
                    <a:lnTo>
                      <a:pt x="4435" y="13"/>
                    </a:lnTo>
                    <a:lnTo>
                      <a:pt x="4448" y="13"/>
                    </a:lnTo>
                    <a:lnTo>
                      <a:pt x="4461" y="13"/>
                    </a:lnTo>
                    <a:lnTo>
                      <a:pt x="4474" y="13"/>
                    </a:lnTo>
                    <a:lnTo>
                      <a:pt x="4488" y="13"/>
                    </a:lnTo>
                    <a:lnTo>
                      <a:pt x="4501" y="13"/>
                    </a:lnTo>
                    <a:lnTo>
                      <a:pt x="4514" y="13"/>
                    </a:lnTo>
                  </a:path>
                </a:pathLst>
              </a:custGeom>
              <a:noFill/>
              <a:ln w="8255">
                <a:solidFill>
                  <a:srgbClr val="00AA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7496" name="Group 328"/>
            <p:cNvGrpSpPr>
              <a:grpSpLocks/>
            </p:cNvGrpSpPr>
            <p:nvPr/>
          </p:nvGrpSpPr>
          <p:grpSpPr bwMode="auto">
            <a:xfrm>
              <a:off x="836" y="5242"/>
              <a:ext cx="8112" cy="2522"/>
              <a:chOff x="836" y="5242"/>
              <a:chExt cx="8112" cy="2522"/>
            </a:xfrm>
          </p:grpSpPr>
          <p:sp>
            <p:nvSpPr>
              <p:cNvPr id="7497" name="Rectangle 329"/>
              <p:cNvSpPr>
                <a:spLocks noChangeArrowheads="1"/>
              </p:cNvSpPr>
              <p:nvPr/>
            </p:nvSpPr>
            <p:spPr bwMode="auto">
              <a:xfrm>
                <a:off x="836" y="7710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98" name="Line 330"/>
              <p:cNvSpPr>
                <a:spLocks noChangeShapeType="1"/>
              </p:cNvSpPr>
              <p:nvPr/>
            </p:nvSpPr>
            <p:spPr bwMode="auto">
              <a:xfrm flipV="1">
                <a:off x="903" y="7710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99" name="Line 331"/>
              <p:cNvSpPr>
                <a:spLocks noChangeShapeType="1"/>
              </p:cNvSpPr>
              <p:nvPr/>
            </p:nvSpPr>
            <p:spPr bwMode="auto">
              <a:xfrm flipH="1">
                <a:off x="850" y="7710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00" name="Line 332"/>
              <p:cNvSpPr>
                <a:spLocks noChangeShapeType="1"/>
              </p:cNvSpPr>
              <p:nvPr/>
            </p:nvSpPr>
            <p:spPr bwMode="auto">
              <a:xfrm>
                <a:off x="850" y="7710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01" name="Line 333"/>
              <p:cNvSpPr>
                <a:spLocks noChangeShapeType="1"/>
              </p:cNvSpPr>
              <p:nvPr/>
            </p:nvSpPr>
            <p:spPr bwMode="auto">
              <a:xfrm>
                <a:off x="850" y="7763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02" name="Rectangle 334"/>
              <p:cNvSpPr>
                <a:spLocks noChangeArrowheads="1"/>
              </p:cNvSpPr>
              <p:nvPr/>
            </p:nvSpPr>
            <p:spPr bwMode="auto">
              <a:xfrm>
                <a:off x="943" y="6330"/>
                <a:ext cx="79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03" name="Line 335"/>
              <p:cNvSpPr>
                <a:spLocks noChangeShapeType="1"/>
              </p:cNvSpPr>
              <p:nvPr/>
            </p:nvSpPr>
            <p:spPr bwMode="auto">
              <a:xfrm flipV="1">
                <a:off x="1009" y="6330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04" name="Line 336"/>
              <p:cNvSpPr>
                <a:spLocks noChangeShapeType="1"/>
              </p:cNvSpPr>
              <p:nvPr/>
            </p:nvSpPr>
            <p:spPr bwMode="auto">
              <a:xfrm flipH="1">
                <a:off x="956" y="6330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05" name="Line 337"/>
              <p:cNvSpPr>
                <a:spLocks noChangeShapeType="1"/>
              </p:cNvSpPr>
              <p:nvPr/>
            </p:nvSpPr>
            <p:spPr bwMode="auto">
              <a:xfrm>
                <a:off x="956" y="6330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06" name="Line 338"/>
              <p:cNvSpPr>
                <a:spLocks noChangeShapeType="1"/>
              </p:cNvSpPr>
              <p:nvPr/>
            </p:nvSpPr>
            <p:spPr bwMode="auto">
              <a:xfrm>
                <a:off x="956" y="6383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07" name="Rectangle 339"/>
              <p:cNvSpPr>
                <a:spLocks noChangeArrowheads="1"/>
              </p:cNvSpPr>
              <p:nvPr/>
            </p:nvSpPr>
            <p:spPr bwMode="auto">
              <a:xfrm>
                <a:off x="1115" y="5242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08" name="Line 340"/>
              <p:cNvSpPr>
                <a:spLocks noChangeShapeType="1"/>
              </p:cNvSpPr>
              <p:nvPr/>
            </p:nvSpPr>
            <p:spPr bwMode="auto">
              <a:xfrm flipV="1">
                <a:off x="1182" y="5242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09" name="Line 341"/>
              <p:cNvSpPr>
                <a:spLocks noChangeShapeType="1"/>
              </p:cNvSpPr>
              <p:nvPr/>
            </p:nvSpPr>
            <p:spPr bwMode="auto">
              <a:xfrm flipH="1">
                <a:off x="1128" y="5242"/>
                <a:ext cx="54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10" name="Line 342"/>
              <p:cNvSpPr>
                <a:spLocks noChangeShapeType="1"/>
              </p:cNvSpPr>
              <p:nvPr/>
            </p:nvSpPr>
            <p:spPr bwMode="auto">
              <a:xfrm>
                <a:off x="1128" y="5242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11" name="Line 343"/>
              <p:cNvSpPr>
                <a:spLocks noChangeShapeType="1"/>
              </p:cNvSpPr>
              <p:nvPr/>
            </p:nvSpPr>
            <p:spPr bwMode="auto">
              <a:xfrm>
                <a:off x="1128" y="5295"/>
                <a:ext cx="54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12" name="Rectangle 344"/>
              <p:cNvSpPr>
                <a:spLocks noChangeArrowheads="1"/>
              </p:cNvSpPr>
              <p:nvPr/>
            </p:nvSpPr>
            <p:spPr bwMode="auto">
              <a:xfrm>
                <a:off x="1580" y="6224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13" name="Line 345"/>
              <p:cNvSpPr>
                <a:spLocks noChangeShapeType="1"/>
              </p:cNvSpPr>
              <p:nvPr/>
            </p:nvSpPr>
            <p:spPr bwMode="auto">
              <a:xfrm flipV="1">
                <a:off x="1646" y="6224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14" name="Line 346"/>
              <p:cNvSpPr>
                <a:spLocks noChangeShapeType="1"/>
              </p:cNvSpPr>
              <p:nvPr/>
            </p:nvSpPr>
            <p:spPr bwMode="auto">
              <a:xfrm flipH="1">
                <a:off x="1593" y="6224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15" name="Line 347"/>
              <p:cNvSpPr>
                <a:spLocks noChangeShapeType="1"/>
              </p:cNvSpPr>
              <p:nvPr/>
            </p:nvSpPr>
            <p:spPr bwMode="auto">
              <a:xfrm>
                <a:off x="1593" y="6224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16" name="Line 348"/>
              <p:cNvSpPr>
                <a:spLocks noChangeShapeType="1"/>
              </p:cNvSpPr>
              <p:nvPr/>
            </p:nvSpPr>
            <p:spPr bwMode="auto">
              <a:xfrm>
                <a:off x="1593" y="6277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17" name="Rectangle 349"/>
              <p:cNvSpPr>
                <a:spLocks noChangeArrowheads="1"/>
              </p:cNvSpPr>
              <p:nvPr/>
            </p:nvSpPr>
            <p:spPr bwMode="auto">
              <a:xfrm>
                <a:off x="2496" y="6251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18" name="Line 350"/>
              <p:cNvSpPr>
                <a:spLocks noChangeShapeType="1"/>
              </p:cNvSpPr>
              <p:nvPr/>
            </p:nvSpPr>
            <p:spPr bwMode="auto">
              <a:xfrm flipV="1">
                <a:off x="2562" y="625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19" name="Line 351"/>
              <p:cNvSpPr>
                <a:spLocks noChangeShapeType="1"/>
              </p:cNvSpPr>
              <p:nvPr/>
            </p:nvSpPr>
            <p:spPr bwMode="auto">
              <a:xfrm flipH="1">
                <a:off x="2509" y="6251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20" name="Line 352"/>
              <p:cNvSpPr>
                <a:spLocks noChangeShapeType="1"/>
              </p:cNvSpPr>
              <p:nvPr/>
            </p:nvSpPr>
            <p:spPr bwMode="auto">
              <a:xfrm>
                <a:off x="2509" y="625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21" name="Line 353"/>
              <p:cNvSpPr>
                <a:spLocks noChangeShapeType="1"/>
              </p:cNvSpPr>
              <p:nvPr/>
            </p:nvSpPr>
            <p:spPr bwMode="auto">
              <a:xfrm>
                <a:off x="2509" y="6304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22" name="Rectangle 354"/>
              <p:cNvSpPr>
                <a:spLocks noChangeArrowheads="1"/>
              </p:cNvSpPr>
              <p:nvPr/>
            </p:nvSpPr>
            <p:spPr bwMode="auto">
              <a:xfrm>
                <a:off x="3558" y="6277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23" name="Line 355"/>
              <p:cNvSpPr>
                <a:spLocks noChangeShapeType="1"/>
              </p:cNvSpPr>
              <p:nvPr/>
            </p:nvSpPr>
            <p:spPr bwMode="auto">
              <a:xfrm flipV="1">
                <a:off x="3624" y="6277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24" name="Line 356"/>
              <p:cNvSpPr>
                <a:spLocks noChangeShapeType="1"/>
              </p:cNvSpPr>
              <p:nvPr/>
            </p:nvSpPr>
            <p:spPr bwMode="auto">
              <a:xfrm flipH="1">
                <a:off x="3571" y="6277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25" name="Line 357"/>
              <p:cNvSpPr>
                <a:spLocks noChangeShapeType="1"/>
              </p:cNvSpPr>
              <p:nvPr/>
            </p:nvSpPr>
            <p:spPr bwMode="auto">
              <a:xfrm>
                <a:off x="3571" y="6277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26" name="Line 358"/>
              <p:cNvSpPr>
                <a:spLocks noChangeShapeType="1"/>
              </p:cNvSpPr>
              <p:nvPr/>
            </p:nvSpPr>
            <p:spPr bwMode="auto">
              <a:xfrm>
                <a:off x="3571" y="6330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27" name="Rectangle 359"/>
              <p:cNvSpPr>
                <a:spLocks noChangeArrowheads="1"/>
              </p:cNvSpPr>
              <p:nvPr/>
            </p:nvSpPr>
            <p:spPr bwMode="auto">
              <a:xfrm>
                <a:off x="4633" y="6277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28" name="Line 360"/>
              <p:cNvSpPr>
                <a:spLocks noChangeShapeType="1"/>
              </p:cNvSpPr>
              <p:nvPr/>
            </p:nvSpPr>
            <p:spPr bwMode="auto">
              <a:xfrm flipV="1">
                <a:off x="4700" y="6277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29" name="Line 361"/>
              <p:cNvSpPr>
                <a:spLocks noChangeShapeType="1"/>
              </p:cNvSpPr>
              <p:nvPr/>
            </p:nvSpPr>
            <p:spPr bwMode="auto">
              <a:xfrm flipH="1">
                <a:off x="4647" y="6277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30" name="Line 362"/>
              <p:cNvSpPr>
                <a:spLocks noChangeShapeType="1"/>
              </p:cNvSpPr>
              <p:nvPr/>
            </p:nvSpPr>
            <p:spPr bwMode="auto">
              <a:xfrm>
                <a:off x="4647" y="6277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31" name="Line 363"/>
              <p:cNvSpPr>
                <a:spLocks noChangeShapeType="1"/>
              </p:cNvSpPr>
              <p:nvPr/>
            </p:nvSpPr>
            <p:spPr bwMode="auto">
              <a:xfrm>
                <a:off x="4647" y="6330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32" name="Rectangle 364"/>
              <p:cNvSpPr>
                <a:spLocks noChangeArrowheads="1"/>
              </p:cNvSpPr>
              <p:nvPr/>
            </p:nvSpPr>
            <p:spPr bwMode="auto">
              <a:xfrm>
                <a:off x="6001" y="6290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33" name="Line 365"/>
              <p:cNvSpPr>
                <a:spLocks noChangeShapeType="1"/>
              </p:cNvSpPr>
              <p:nvPr/>
            </p:nvSpPr>
            <p:spPr bwMode="auto">
              <a:xfrm flipV="1">
                <a:off x="6067" y="6290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34" name="Line 366"/>
              <p:cNvSpPr>
                <a:spLocks noChangeShapeType="1"/>
              </p:cNvSpPr>
              <p:nvPr/>
            </p:nvSpPr>
            <p:spPr bwMode="auto">
              <a:xfrm flipH="1">
                <a:off x="6014" y="6290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35" name="Line 367"/>
              <p:cNvSpPr>
                <a:spLocks noChangeShapeType="1"/>
              </p:cNvSpPr>
              <p:nvPr/>
            </p:nvSpPr>
            <p:spPr bwMode="auto">
              <a:xfrm>
                <a:off x="6014" y="6290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36" name="Line 368"/>
              <p:cNvSpPr>
                <a:spLocks noChangeShapeType="1"/>
              </p:cNvSpPr>
              <p:nvPr/>
            </p:nvSpPr>
            <p:spPr bwMode="auto">
              <a:xfrm>
                <a:off x="6014" y="6343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37" name="Rectangle 369"/>
              <p:cNvSpPr>
                <a:spLocks noChangeArrowheads="1"/>
              </p:cNvSpPr>
              <p:nvPr/>
            </p:nvSpPr>
            <p:spPr bwMode="auto">
              <a:xfrm>
                <a:off x="7435" y="6290"/>
                <a:ext cx="79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38" name="Line 370"/>
              <p:cNvSpPr>
                <a:spLocks noChangeShapeType="1"/>
              </p:cNvSpPr>
              <p:nvPr/>
            </p:nvSpPr>
            <p:spPr bwMode="auto">
              <a:xfrm flipV="1">
                <a:off x="7501" y="6290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39" name="Line 371"/>
              <p:cNvSpPr>
                <a:spLocks noChangeShapeType="1"/>
              </p:cNvSpPr>
              <p:nvPr/>
            </p:nvSpPr>
            <p:spPr bwMode="auto">
              <a:xfrm flipH="1">
                <a:off x="7448" y="6290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40" name="Line 372"/>
              <p:cNvSpPr>
                <a:spLocks noChangeShapeType="1"/>
              </p:cNvSpPr>
              <p:nvPr/>
            </p:nvSpPr>
            <p:spPr bwMode="auto">
              <a:xfrm>
                <a:off x="7448" y="6290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41" name="Line 373"/>
              <p:cNvSpPr>
                <a:spLocks noChangeShapeType="1"/>
              </p:cNvSpPr>
              <p:nvPr/>
            </p:nvSpPr>
            <p:spPr bwMode="auto">
              <a:xfrm>
                <a:off x="7448" y="6343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42" name="Rectangle 374"/>
              <p:cNvSpPr>
                <a:spLocks noChangeArrowheads="1"/>
              </p:cNvSpPr>
              <p:nvPr/>
            </p:nvSpPr>
            <p:spPr bwMode="auto">
              <a:xfrm>
                <a:off x="8869" y="6290"/>
                <a:ext cx="79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43" name="Line 375"/>
              <p:cNvSpPr>
                <a:spLocks noChangeShapeType="1"/>
              </p:cNvSpPr>
              <p:nvPr/>
            </p:nvSpPr>
            <p:spPr bwMode="auto">
              <a:xfrm flipV="1">
                <a:off x="8935" y="6290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44" name="Line 376"/>
              <p:cNvSpPr>
                <a:spLocks noChangeShapeType="1"/>
              </p:cNvSpPr>
              <p:nvPr/>
            </p:nvSpPr>
            <p:spPr bwMode="auto">
              <a:xfrm flipH="1">
                <a:off x="8882" y="6290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45" name="Line 377"/>
              <p:cNvSpPr>
                <a:spLocks noChangeShapeType="1"/>
              </p:cNvSpPr>
              <p:nvPr/>
            </p:nvSpPr>
            <p:spPr bwMode="auto">
              <a:xfrm>
                <a:off x="8882" y="6290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46" name="Line 378"/>
              <p:cNvSpPr>
                <a:spLocks noChangeShapeType="1"/>
              </p:cNvSpPr>
              <p:nvPr/>
            </p:nvSpPr>
            <p:spPr bwMode="auto">
              <a:xfrm>
                <a:off x="8882" y="6343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00AA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7547" name="Line 379"/>
            <p:cNvSpPr>
              <a:spLocks noChangeShapeType="1"/>
            </p:cNvSpPr>
            <p:nvPr/>
          </p:nvSpPr>
          <p:spPr bwMode="auto">
            <a:xfrm>
              <a:off x="850" y="3756"/>
              <a:ext cx="8430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48" name="Line 380"/>
            <p:cNvSpPr>
              <a:spLocks noChangeShapeType="1"/>
            </p:cNvSpPr>
            <p:nvPr/>
          </p:nvSpPr>
          <p:spPr bwMode="auto">
            <a:xfrm>
              <a:off x="850" y="106"/>
              <a:ext cx="8430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49" name="Line 381"/>
            <p:cNvSpPr>
              <a:spLocks noChangeShapeType="1"/>
            </p:cNvSpPr>
            <p:nvPr/>
          </p:nvSpPr>
          <p:spPr bwMode="auto">
            <a:xfrm flipV="1">
              <a:off x="1275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50" name="Line 382"/>
            <p:cNvSpPr>
              <a:spLocks noChangeShapeType="1"/>
            </p:cNvSpPr>
            <p:nvPr/>
          </p:nvSpPr>
          <p:spPr bwMode="auto">
            <a:xfrm flipV="1">
              <a:off x="1699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51" name="Line 383"/>
            <p:cNvSpPr>
              <a:spLocks noChangeShapeType="1"/>
            </p:cNvSpPr>
            <p:nvPr/>
          </p:nvSpPr>
          <p:spPr bwMode="auto">
            <a:xfrm flipV="1">
              <a:off x="2111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52" name="Line 384"/>
            <p:cNvSpPr>
              <a:spLocks noChangeShapeType="1"/>
            </p:cNvSpPr>
            <p:nvPr/>
          </p:nvSpPr>
          <p:spPr bwMode="auto">
            <a:xfrm flipV="1">
              <a:off x="2961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53" name="Line 385"/>
            <p:cNvSpPr>
              <a:spLocks noChangeShapeType="1"/>
            </p:cNvSpPr>
            <p:nvPr/>
          </p:nvSpPr>
          <p:spPr bwMode="auto">
            <a:xfrm flipV="1">
              <a:off x="3385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54" name="Line 386"/>
            <p:cNvSpPr>
              <a:spLocks noChangeShapeType="1"/>
            </p:cNvSpPr>
            <p:nvPr/>
          </p:nvSpPr>
          <p:spPr bwMode="auto">
            <a:xfrm flipV="1">
              <a:off x="3797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55" name="Line 387"/>
            <p:cNvSpPr>
              <a:spLocks noChangeShapeType="1"/>
            </p:cNvSpPr>
            <p:nvPr/>
          </p:nvSpPr>
          <p:spPr bwMode="auto">
            <a:xfrm flipV="1">
              <a:off x="4647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56" name="Line 388"/>
            <p:cNvSpPr>
              <a:spLocks noChangeShapeType="1"/>
            </p:cNvSpPr>
            <p:nvPr/>
          </p:nvSpPr>
          <p:spPr bwMode="auto">
            <a:xfrm flipV="1">
              <a:off x="5072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57" name="Line 389"/>
            <p:cNvSpPr>
              <a:spLocks noChangeShapeType="1"/>
            </p:cNvSpPr>
            <p:nvPr/>
          </p:nvSpPr>
          <p:spPr bwMode="auto">
            <a:xfrm flipV="1">
              <a:off x="5483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58" name="Line 390"/>
            <p:cNvSpPr>
              <a:spLocks noChangeShapeType="1"/>
            </p:cNvSpPr>
            <p:nvPr/>
          </p:nvSpPr>
          <p:spPr bwMode="auto">
            <a:xfrm flipV="1">
              <a:off x="6333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59" name="Line 391"/>
            <p:cNvSpPr>
              <a:spLocks noChangeShapeType="1"/>
            </p:cNvSpPr>
            <p:nvPr/>
          </p:nvSpPr>
          <p:spPr bwMode="auto">
            <a:xfrm flipV="1">
              <a:off x="6758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60" name="Line 392"/>
            <p:cNvSpPr>
              <a:spLocks noChangeShapeType="1"/>
            </p:cNvSpPr>
            <p:nvPr/>
          </p:nvSpPr>
          <p:spPr bwMode="auto">
            <a:xfrm flipV="1">
              <a:off x="7169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61" name="Line 393"/>
            <p:cNvSpPr>
              <a:spLocks noChangeShapeType="1"/>
            </p:cNvSpPr>
            <p:nvPr/>
          </p:nvSpPr>
          <p:spPr bwMode="auto">
            <a:xfrm flipV="1">
              <a:off x="8019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62" name="Line 394"/>
            <p:cNvSpPr>
              <a:spLocks noChangeShapeType="1"/>
            </p:cNvSpPr>
            <p:nvPr/>
          </p:nvSpPr>
          <p:spPr bwMode="auto">
            <a:xfrm flipV="1">
              <a:off x="8444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63" name="Line 395"/>
            <p:cNvSpPr>
              <a:spLocks noChangeShapeType="1"/>
            </p:cNvSpPr>
            <p:nvPr/>
          </p:nvSpPr>
          <p:spPr bwMode="auto">
            <a:xfrm flipV="1">
              <a:off x="8855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64" name="Line 396"/>
            <p:cNvSpPr>
              <a:spLocks noChangeShapeType="1"/>
            </p:cNvSpPr>
            <p:nvPr/>
          </p:nvSpPr>
          <p:spPr bwMode="auto">
            <a:xfrm flipV="1">
              <a:off x="2536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65" name="Line 397"/>
            <p:cNvSpPr>
              <a:spLocks noChangeShapeType="1"/>
            </p:cNvSpPr>
            <p:nvPr/>
          </p:nvSpPr>
          <p:spPr bwMode="auto">
            <a:xfrm flipV="1">
              <a:off x="4222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66" name="Line 398"/>
            <p:cNvSpPr>
              <a:spLocks noChangeShapeType="1"/>
            </p:cNvSpPr>
            <p:nvPr/>
          </p:nvSpPr>
          <p:spPr bwMode="auto">
            <a:xfrm flipV="1">
              <a:off x="5908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67" name="Line 399"/>
            <p:cNvSpPr>
              <a:spLocks noChangeShapeType="1"/>
            </p:cNvSpPr>
            <p:nvPr/>
          </p:nvSpPr>
          <p:spPr bwMode="auto">
            <a:xfrm flipV="1">
              <a:off x="7594" y="119"/>
              <a:ext cx="1" cy="3623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68" name="Rectangle 400"/>
            <p:cNvSpPr>
              <a:spLocks noChangeArrowheads="1"/>
            </p:cNvSpPr>
            <p:nvPr/>
          </p:nvSpPr>
          <p:spPr bwMode="auto">
            <a:xfrm>
              <a:off x="0" y="3862"/>
              <a:ext cx="9360" cy="1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69" name="Rectangle 401"/>
            <p:cNvSpPr>
              <a:spLocks noChangeArrowheads="1"/>
            </p:cNvSpPr>
            <p:nvPr/>
          </p:nvSpPr>
          <p:spPr bwMode="auto">
            <a:xfrm>
              <a:off x="876" y="3941"/>
              <a:ext cx="80" cy="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70" name="Line 402"/>
            <p:cNvSpPr>
              <a:spLocks noChangeShapeType="1"/>
            </p:cNvSpPr>
            <p:nvPr/>
          </p:nvSpPr>
          <p:spPr bwMode="auto">
            <a:xfrm flipV="1">
              <a:off x="943" y="3941"/>
              <a:ext cx="1" cy="53"/>
            </a:xfrm>
            <a:prstGeom prst="line">
              <a:avLst/>
            </a:prstGeom>
            <a:noFill/>
            <a:ln w="8255">
              <a:solidFill>
                <a:srgbClr val="AA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71" name="Line 403"/>
            <p:cNvSpPr>
              <a:spLocks noChangeShapeType="1"/>
            </p:cNvSpPr>
            <p:nvPr/>
          </p:nvSpPr>
          <p:spPr bwMode="auto">
            <a:xfrm flipH="1">
              <a:off x="890" y="3941"/>
              <a:ext cx="53" cy="1"/>
            </a:xfrm>
            <a:prstGeom prst="line">
              <a:avLst/>
            </a:prstGeom>
            <a:noFill/>
            <a:ln w="8255">
              <a:solidFill>
                <a:srgbClr val="AA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72" name="Line 404"/>
            <p:cNvSpPr>
              <a:spLocks noChangeShapeType="1"/>
            </p:cNvSpPr>
            <p:nvPr/>
          </p:nvSpPr>
          <p:spPr bwMode="auto">
            <a:xfrm>
              <a:off x="890" y="3941"/>
              <a:ext cx="1" cy="53"/>
            </a:xfrm>
            <a:prstGeom prst="line">
              <a:avLst/>
            </a:prstGeom>
            <a:noFill/>
            <a:ln w="8255">
              <a:solidFill>
                <a:srgbClr val="AA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73" name="Line 405"/>
            <p:cNvSpPr>
              <a:spLocks noChangeShapeType="1"/>
            </p:cNvSpPr>
            <p:nvPr/>
          </p:nvSpPr>
          <p:spPr bwMode="auto">
            <a:xfrm>
              <a:off x="890" y="3994"/>
              <a:ext cx="53" cy="1"/>
            </a:xfrm>
            <a:prstGeom prst="line">
              <a:avLst/>
            </a:prstGeom>
            <a:noFill/>
            <a:ln w="8255">
              <a:solidFill>
                <a:srgbClr val="AA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74" name="Rectangle 406"/>
            <p:cNvSpPr>
              <a:spLocks noChangeArrowheads="1"/>
            </p:cNvSpPr>
            <p:nvPr/>
          </p:nvSpPr>
          <p:spPr bwMode="auto">
            <a:xfrm>
              <a:off x="1062" y="3862"/>
              <a:ext cx="371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I(L1)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575" name="Line 407"/>
            <p:cNvSpPr>
              <a:spLocks noChangeShapeType="1"/>
            </p:cNvSpPr>
            <p:nvPr/>
          </p:nvSpPr>
          <p:spPr bwMode="auto">
            <a:xfrm flipV="1">
              <a:off x="9280" y="106"/>
              <a:ext cx="1" cy="3650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76" name="Line 408"/>
            <p:cNvSpPr>
              <a:spLocks noChangeShapeType="1"/>
            </p:cNvSpPr>
            <p:nvPr/>
          </p:nvSpPr>
          <p:spPr bwMode="auto">
            <a:xfrm>
              <a:off x="863" y="3570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77" name="Line 409"/>
            <p:cNvSpPr>
              <a:spLocks noChangeShapeType="1"/>
            </p:cNvSpPr>
            <p:nvPr/>
          </p:nvSpPr>
          <p:spPr bwMode="auto">
            <a:xfrm>
              <a:off x="863" y="3384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78" name="Line 410"/>
            <p:cNvSpPr>
              <a:spLocks noChangeShapeType="1"/>
            </p:cNvSpPr>
            <p:nvPr/>
          </p:nvSpPr>
          <p:spPr bwMode="auto">
            <a:xfrm>
              <a:off x="863" y="3212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79" name="Line 411"/>
            <p:cNvSpPr>
              <a:spLocks noChangeShapeType="1"/>
            </p:cNvSpPr>
            <p:nvPr/>
          </p:nvSpPr>
          <p:spPr bwMode="auto">
            <a:xfrm>
              <a:off x="863" y="3026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80" name="Line 412"/>
            <p:cNvSpPr>
              <a:spLocks noChangeShapeType="1"/>
            </p:cNvSpPr>
            <p:nvPr/>
          </p:nvSpPr>
          <p:spPr bwMode="auto">
            <a:xfrm>
              <a:off x="863" y="2654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81" name="Line 413"/>
            <p:cNvSpPr>
              <a:spLocks noChangeShapeType="1"/>
            </p:cNvSpPr>
            <p:nvPr/>
          </p:nvSpPr>
          <p:spPr bwMode="auto">
            <a:xfrm>
              <a:off x="863" y="2482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82" name="Line 414"/>
            <p:cNvSpPr>
              <a:spLocks noChangeShapeType="1"/>
            </p:cNvSpPr>
            <p:nvPr/>
          </p:nvSpPr>
          <p:spPr bwMode="auto">
            <a:xfrm>
              <a:off x="863" y="2296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83" name="Line 415"/>
            <p:cNvSpPr>
              <a:spLocks noChangeShapeType="1"/>
            </p:cNvSpPr>
            <p:nvPr/>
          </p:nvSpPr>
          <p:spPr bwMode="auto">
            <a:xfrm>
              <a:off x="863" y="2110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84" name="Line 416"/>
            <p:cNvSpPr>
              <a:spLocks noChangeShapeType="1"/>
            </p:cNvSpPr>
            <p:nvPr/>
          </p:nvSpPr>
          <p:spPr bwMode="auto">
            <a:xfrm>
              <a:off x="863" y="1752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85" name="Line 417"/>
            <p:cNvSpPr>
              <a:spLocks noChangeShapeType="1"/>
            </p:cNvSpPr>
            <p:nvPr/>
          </p:nvSpPr>
          <p:spPr bwMode="auto">
            <a:xfrm>
              <a:off x="863" y="1566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86" name="Line 418"/>
            <p:cNvSpPr>
              <a:spLocks noChangeShapeType="1"/>
            </p:cNvSpPr>
            <p:nvPr/>
          </p:nvSpPr>
          <p:spPr bwMode="auto">
            <a:xfrm>
              <a:off x="863" y="1380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87" name="Line 419"/>
            <p:cNvSpPr>
              <a:spLocks noChangeShapeType="1"/>
            </p:cNvSpPr>
            <p:nvPr/>
          </p:nvSpPr>
          <p:spPr bwMode="auto">
            <a:xfrm>
              <a:off x="863" y="1194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88" name="Line 420"/>
            <p:cNvSpPr>
              <a:spLocks noChangeShapeType="1"/>
            </p:cNvSpPr>
            <p:nvPr/>
          </p:nvSpPr>
          <p:spPr bwMode="auto">
            <a:xfrm>
              <a:off x="863" y="836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89" name="Line 421"/>
            <p:cNvSpPr>
              <a:spLocks noChangeShapeType="1"/>
            </p:cNvSpPr>
            <p:nvPr/>
          </p:nvSpPr>
          <p:spPr bwMode="auto">
            <a:xfrm>
              <a:off x="863" y="650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90" name="Line 422"/>
            <p:cNvSpPr>
              <a:spLocks noChangeShapeType="1"/>
            </p:cNvSpPr>
            <p:nvPr/>
          </p:nvSpPr>
          <p:spPr bwMode="auto">
            <a:xfrm>
              <a:off x="863" y="464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91" name="Line 423"/>
            <p:cNvSpPr>
              <a:spLocks noChangeShapeType="1"/>
            </p:cNvSpPr>
            <p:nvPr/>
          </p:nvSpPr>
          <p:spPr bwMode="auto">
            <a:xfrm>
              <a:off x="863" y="292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92" name="Line 424"/>
            <p:cNvSpPr>
              <a:spLocks noChangeShapeType="1"/>
            </p:cNvSpPr>
            <p:nvPr/>
          </p:nvSpPr>
          <p:spPr bwMode="auto">
            <a:xfrm>
              <a:off x="863" y="2840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93" name="Line 425"/>
            <p:cNvSpPr>
              <a:spLocks noChangeShapeType="1"/>
            </p:cNvSpPr>
            <p:nvPr/>
          </p:nvSpPr>
          <p:spPr bwMode="auto">
            <a:xfrm>
              <a:off x="863" y="1924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94" name="Line 426"/>
            <p:cNvSpPr>
              <a:spLocks noChangeShapeType="1"/>
            </p:cNvSpPr>
            <p:nvPr/>
          </p:nvSpPr>
          <p:spPr bwMode="auto">
            <a:xfrm>
              <a:off x="863" y="1022"/>
              <a:ext cx="8404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95" name="Rectangle 427"/>
            <p:cNvSpPr>
              <a:spLocks noChangeArrowheads="1"/>
            </p:cNvSpPr>
            <p:nvPr/>
          </p:nvSpPr>
          <p:spPr bwMode="auto">
            <a:xfrm>
              <a:off x="332" y="3663"/>
              <a:ext cx="381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-10A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596" name="Line 428"/>
            <p:cNvSpPr>
              <a:spLocks noChangeShapeType="1"/>
            </p:cNvSpPr>
            <p:nvPr/>
          </p:nvSpPr>
          <p:spPr bwMode="auto">
            <a:xfrm>
              <a:off x="783" y="3756"/>
              <a:ext cx="80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97" name="Rectangle 429"/>
            <p:cNvSpPr>
              <a:spLocks noChangeArrowheads="1"/>
            </p:cNvSpPr>
            <p:nvPr/>
          </p:nvSpPr>
          <p:spPr bwMode="auto">
            <a:xfrm>
              <a:off x="544" y="2747"/>
              <a:ext cx="221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0A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598" name="Line 430"/>
            <p:cNvSpPr>
              <a:spLocks noChangeShapeType="1"/>
            </p:cNvSpPr>
            <p:nvPr/>
          </p:nvSpPr>
          <p:spPr bwMode="auto">
            <a:xfrm>
              <a:off x="783" y="2840"/>
              <a:ext cx="80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99" name="Rectangle 431"/>
            <p:cNvSpPr>
              <a:spLocks noChangeArrowheads="1"/>
            </p:cNvSpPr>
            <p:nvPr/>
          </p:nvSpPr>
          <p:spPr bwMode="auto">
            <a:xfrm>
              <a:off x="438" y="1831"/>
              <a:ext cx="321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10A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600" name="Line 432"/>
            <p:cNvSpPr>
              <a:spLocks noChangeShapeType="1"/>
            </p:cNvSpPr>
            <p:nvPr/>
          </p:nvSpPr>
          <p:spPr bwMode="auto">
            <a:xfrm>
              <a:off x="783" y="1924"/>
              <a:ext cx="80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01" name="Rectangle 433"/>
            <p:cNvSpPr>
              <a:spLocks noChangeArrowheads="1"/>
            </p:cNvSpPr>
            <p:nvPr/>
          </p:nvSpPr>
          <p:spPr bwMode="auto">
            <a:xfrm>
              <a:off x="438" y="929"/>
              <a:ext cx="321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20A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602" name="Line 434"/>
            <p:cNvSpPr>
              <a:spLocks noChangeShapeType="1"/>
            </p:cNvSpPr>
            <p:nvPr/>
          </p:nvSpPr>
          <p:spPr bwMode="auto">
            <a:xfrm>
              <a:off x="783" y="1022"/>
              <a:ext cx="80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03" name="Rectangle 435"/>
            <p:cNvSpPr>
              <a:spLocks noChangeArrowheads="1"/>
            </p:cNvSpPr>
            <p:nvPr/>
          </p:nvSpPr>
          <p:spPr bwMode="auto">
            <a:xfrm>
              <a:off x="438" y="13"/>
              <a:ext cx="321" cy="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system" charset="0"/>
                </a:rPr>
                <a:t>30A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604" name="Line 436"/>
            <p:cNvSpPr>
              <a:spLocks noChangeShapeType="1"/>
            </p:cNvSpPr>
            <p:nvPr/>
          </p:nvSpPr>
          <p:spPr bwMode="auto">
            <a:xfrm>
              <a:off x="783" y="106"/>
              <a:ext cx="80" cy="1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05" name="Line 437"/>
            <p:cNvSpPr>
              <a:spLocks noChangeShapeType="1"/>
            </p:cNvSpPr>
            <p:nvPr/>
          </p:nvSpPr>
          <p:spPr bwMode="auto">
            <a:xfrm flipV="1">
              <a:off x="850" y="106"/>
              <a:ext cx="1" cy="3650"/>
            </a:xfrm>
            <a:prstGeom prst="line">
              <a:avLst/>
            </a:prstGeom>
            <a:noFill/>
            <a:ln w="825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7606" name="Group 438"/>
            <p:cNvGrpSpPr>
              <a:grpSpLocks/>
            </p:cNvGrpSpPr>
            <p:nvPr/>
          </p:nvGrpSpPr>
          <p:grpSpPr bwMode="auto">
            <a:xfrm>
              <a:off x="850" y="584"/>
              <a:ext cx="8430" cy="2256"/>
              <a:chOff x="850" y="584"/>
              <a:chExt cx="8430" cy="2256"/>
            </a:xfrm>
          </p:grpSpPr>
          <p:grpSp>
            <p:nvGrpSpPr>
              <p:cNvPr id="7607" name="Group 439"/>
              <p:cNvGrpSpPr>
                <a:grpSpLocks/>
              </p:cNvGrpSpPr>
              <p:nvPr/>
            </p:nvGrpSpPr>
            <p:grpSpPr bwMode="auto">
              <a:xfrm>
                <a:off x="850" y="584"/>
                <a:ext cx="1341" cy="2256"/>
                <a:chOff x="850" y="584"/>
                <a:chExt cx="1341" cy="2256"/>
              </a:xfrm>
            </p:grpSpPr>
            <p:sp>
              <p:nvSpPr>
                <p:cNvPr id="7608" name="Freeform 440"/>
                <p:cNvSpPr>
                  <a:spLocks/>
                </p:cNvSpPr>
                <p:nvPr/>
              </p:nvSpPr>
              <p:spPr bwMode="auto">
                <a:xfrm>
                  <a:off x="850" y="2389"/>
                  <a:ext cx="13" cy="451"/>
                </a:xfrm>
                <a:custGeom>
                  <a:avLst/>
                  <a:gdLst/>
                  <a:ahLst/>
                  <a:cxnLst>
                    <a:cxn ang="0">
                      <a:pos x="0" y="451"/>
                    </a:cxn>
                    <a:cxn ang="0">
                      <a:pos x="0" y="438"/>
                    </a:cxn>
                    <a:cxn ang="0">
                      <a:pos x="0" y="424"/>
                    </a:cxn>
                    <a:cxn ang="0">
                      <a:pos x="0" y="398"/>
                    </a:cxn>
                    <a:cxn ang="0">
                      <a:pos x="0" y="345"/>
                    </a:cxn>
                    <a:cxn ang="0">
                      <a:pos x="0" y="239"/>
                    </a:cxn>
                    <a:cxn ang="0">
                      <a:pos x="0" y="225"/>
                    </a:cxn>
                    <a:cxn ang="0">
                      <a:pos x="13" y="225"/>
                    </a:cxn>
                    <a:cxn ang="0">
                      <a:pos x="13" y="212"/>
                    </a:cxn>
                    <a:cxn ang="0">
                      <a:pos x="13" y="199"/>
                    </a:cxn>
                    <a:cxn ang="0">
                      <a:pos x="13" y="159"/>
                    </a:cxn>
                    <a:cxn ang="0">
                      <a:pos x="13" y="9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451">
                      <a:moveTo>
                        <a:pt x="0" y="451"/>
                      </a:moveTo>
                      <a:lnTo>
                        <a:pt x="0" y="438"/>
                      </a:lnTo>
                      <a:lnTo>
                        <a:pt x="0" y="424"/>
                      </a:lnTo>
                      <a:lnTo>
                        <a:pt x="0" y="398"/>
                      </a:lnTo>
                      <a:lnTo>
                        <a:pt x="0" y="345"/>
                      </a:lnTo>
                      <a:lnTo>
                        <a:pt x="0" y="239"/>
                      </a:lnTo>
                      <a:lnTo>
                        <a:pt x="0" y="225"/>
                      </a:lnTo>
                      <a:lnTo>
                        <a:pt x="13" y="225"/>
                      </a:lnTo>
                      <a:lnTo>
                        <a:pt x="13" y="212"/>
                      </a:lnTo>
                      <a:lnTo>
                        <a:pt x="13" y="199"/>
                      </a:lnTo>
                      <a:lnTo>
                        <a:pt x="13" y="159"/>
                      </a:lnTo>
                      <a:lnTo>
                        <a:pt x="13" y="9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09" name="Line 441"/>
                <p:cNvSpPr>
                  <a:spLocks noChangeShapeType="1"/>
                </p:cNvSpPr>
                <p:nvPr/>
              </p:nvSpPr>
              <p:spPr bwMode="auto">
                <a:xfrm>
                  <a:off x="863" y="2243"/>
                  <a:ext cx="1" cy="358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10" name="Freeform 442"/>
                <p:cNvSpPr>
                  <a:spLocks/>
                </p:cNvSpPr>
                <p:nvPr/>
              </p:nvSpPr>
              <p:spPr bwMode="auto">
                <a:xfrm>
                  <a:off x="863" y="1964"/>
                  <a:ext cx="13" cy="425"/>
                </a:xfrm>
                <a:custGeom>
                  <a:avLst/>
                  <a:gdLst/>
                  <a:ahLst/>
                  <a:cxnLst>
                    <a:cxn ang="0">
                      <a:pos x="0" y="425"/>
                    </a:cxn>
                    <a:cxn ang="0">
                      <a:pos x="0" y="398"/>
                    </a:cxn>
                    <a:cxn ang="0">
                      <a:pos x="0" y="358"/>
                    </a:cxn>
                    <a:cxn ang="0">
                      <a:pos x="0" y="279"/>
                    </a:cxn>
                    <a:cxn ang="0">
                      <a:pos x="13" y="212"/>
                    </a:cxn>
                    <a:cxn ang="0">
                      <a:pos x="13" y="226"/>
                    </a:cxn>
                    <a:cxn ang="0">
                      <a:pos x="13" y="212"/>
                    </a:cxn>
                    <a:cxn ang="0">
                      <a:pos x="13" y="186"/>
                    </a:cxn>
                    <a:cxn ang="0">
                      <a:pos x="13" y="146"/>
                    </a:cxn>
                    <a:cxn ang="0">
                      <a:pos x="13" y="80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425">
                      <a:moveTo>
                        <a:pt x="0" y="425"/>
                      </a:moveTo>
                      <a:lnTo>
                        <a:pt x="0" y="398"/>
                      </a:lnTo>
                      <a:lnTo>
                        <a:pt x="0" y="358"/>
                      </a:lnTo>
                      <a:lnTo>
                        <a:pt x="0" y="279"/>
                      </a:lnTo>
                      <a:lnTo>
                        <a:pt x="13" y="212"/>
                      </a:lnTo>
                      <a:lnTo>
                        <a:pt x="13" y="226"/>
                      </a:lnTo>
                      <a:lnTo>
                        <a:pt x="13" y="212"/>
                      </a:lnTo>
                      <a:lnTo>
                        <a:pt x="13" y="186"/>
                      </a:lnTo>
                      <a:lnTo>
                        <a:pt x="13" y="146"/>
                      </a:lnTo>
                      <a:lnTo>
                        <a:pt x="13" y="80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11" name="Freeform 443"/>
                <p:cNvSpPr>
                  <a:spLocks/>
                </p:cNvSpPr>
                <p:nvPr/>
              </p:nvSpPr>
              <p:spPr bwMode="auto">
                <a:xfrm>
                  <a:off x="876" y="1765"/>
                  <a:ext cx="14" cy="226"/>
                </a:xfrm>
                <a:custGeom>
                  <a:avLst/>
                  <a:gdLst/>
                  <a:ahLst/>
                  <a:cxnLst>
                    <a:cxn ang="0">
                      <a:pos x="0" y="212"/>
                    </a:cxn>
                    <a:cxn ang="0">
                      <a:pos x="14" y="226"/>
                    </a:cxn>
                    <a:cxn ang="0">
                      <a:pos x="14" y="212"/>
                    </a:cxn>
                    <a:cxn ang="0">
                      <a:pos x="14" y="199"/>
                    </a:cxn>
                    <a:cxn ang="0">
                      <a:pos x="14" y="186"/>
                    </a:cxn>
                    <a:cxn ang="0">
                      <a:pos x="14" y="146"/>
                    </a:cxn>
                    <a:cxn ang="0">
                      <a:pos x="14" y="80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226">
                      <a:moveTo>
                        <a:pt x="0" y="212"/>
                      </a:moveTo>
                      <a:lnTo>
                        <a:pt x="14" y="226"/>
                      </a:lnTo>
                      <a:lnTo>
                        <a:pt x="14" y="212"/>
                      </a:lnTo>
                      <a:lnTo>
                        <a:pt x="14" y="199"/>
                      </a:lnTo>
                      <a:lnTo>
                        <a:pt x="14" y="186"/>
                      </a:lnTo>
                      <a:lnTo>
                        <a:pt x="14" y="146"/>
                      </a:lnTo>
                      <a:lnTo>
                        <a:pt x="14" y="80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12" name="Line 444"/>
                <p:cNvSpPr>
                  <a:spLocks noChangeShapeType="1"/>
                </p:cNvSpPr>
                <p:nvPr/>
              </p:nvSpPr>
              <p:spPr bwMode="auto">
                <a:xfrm>
                  <a:off x="890" y="1579"/>
                  <a:ext cx="1" cy="398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13" name="Freeform 445"/>
                <p:cNvSpPr>
                  <a:spLocks/>
                </p:cNvSpPr>
                <p:nvPr/>
              </p:nvSpPr>
              <p:spPr bwMode="auto">
                <a:xfrm>
                  <a:off x="890" y="1579"/>
                  <a:ext cx="13" cy="199"/>
                </a:xfrm>
                <a:custGeom>
                  <a:avLst/>
                  <a:gdLst/>
                  <a:ahLst/>
                  <a:cxnLst>
                    <a:cxn ang="0">
                      <a:pos x="0" y="199"/>
                    </a:cxn>
                    <a:cxn ang="0">
                      <a:pos x="0" y="186"/>
                    </a:cxn>
                    <a:cxn ang="0">
                      <a:pos x="0" y="173"/>
                    </a:cxn>
                    <a:cxn ang="0">
                      <a:pos x="0" y="133"/>
                    </a:cxn>
                    <a:cxn ang="0">
                      <a:pos x="0" y="40"/>
                    </a:cxn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7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99">
                      <a:moveTo>
                        <a:pt x="0" y="199"/>
                      </a:moveTo>
                      <a:lnTo>
                        <a:pt x="0" y="186"/>
                      </a:lnTo>
                      <a:lnTo>
                        <a:pt x="0" y="173"/>
                      </a:lnTo>
                      <a:lnTo>
                        <a:pt x="0" y="133"/>
                      </a:lnTo>
                      <a:lnTo>
                        <a:pt x="0" y="40"/>
                      </a:lnTo>
                      <a:lnTo>
                        <a:pt x="0" y="0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7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14" name="Line 446"/>
                <p:cNvSpPr>
                  <a:spLocks noChangeShapeType="1"/>
                </p:cNvSpPr>
                <p:nvPr/>
              </p:nvSpPr>
              <p:spPr bwMode="auto">
                <a:xfrm>
                  <a:off x="903" y="1407"/>
                  <a:ext cx="1" cy="19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15" name="Freeform 447"/>
                <p:cNvSpPr>
                  <a:spLocks/>
                </p:cNvSpPr>
                <p:nvPr/>
              </p:nvSpPr>
              <p:spPr bwMode="auto">
                <a:xfrm>
                  <a:off x="903" y="1234"/>
                  <a:ext cx="13" cy="186"/>
                </a:xfrm>
                <a:custGeom>
                  <a:avLst/>
                  <a:gdLst/>
                  <a:ahLst/>
                  <a:cxnLst>
                    <a:cxn ang="0">
                      <a:pos x="0" y="186"/>
                    </a:cxn>
                    <a:cxn ang="0">
                      <a:pos x="13" y="159"/>
                    </a:cxn>
                    <a:cxn ang="0">
                      <a:pos x="13" y="12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86">
                      <a:moveTo>
                        <a:pt x="0" y="186"/>
                      </a:moveTo>
                      <a:lnTo>
                        <a:pt x="13" y="159"/>
                      </a:lnTo>
                      <a:lnTo>
                        <a:pt x="13" y="12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16" name="Line 448"/>
                <p:cNvSpPr>
                  <a:spLocks noChangeShapeType="1"/>
                </p:cNvSpPr>
                <p:nvPr/>
              </p:nvSpPr>
              <p:spPr bwMode="auto">
                <a:xfrm>
                  <a:off x="916" y="1088"/>
                  <a:ext cx="1" cy="26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17" name="Freeform 449"/>
                <p:cNvSpPr>
                  <a:spLocks/>
                </p:cNvSpPr>
                <p:nvPr/>
              </p:nvSpPr>
              <p:spPr bwMode="auto">
                <a:xfrm>
                  <a:off x="916" y="969"/>
                  <a:ext cx="13" cy="172"/>
                </a:xfrm>
                <a:custGeom>
                  <a:avLst/>
                  <a:gdLst/>
                  <a:ahLst/>
                  <a:cxnLst>
                    <a:cxn ang="0">
                      <a:pos x="0" y="132"/>
                    </a:cxn>
                    <a:cxn ang="0">
                      <a:pos x="13" y="146"/>
                    </a:cxn>
                    <a:cxn ang="0">
                      <a:pos x="13" y="172"/>
                    </a:cxn>
                    <a:cxn ang="0">
                      <a:pos x="13" y="159"/>
                    </a:cxn>
                    <a:cxn ang="0">
                      <a:pos x="13" y="132"/>
                    </a:cxn>
                    <a:cxn ang="0">
                      <a:pos x="13" y="9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72">
                      <a:moveTo>
                        <a:pt x="0" y="132"/>
                      </a:moveTo>
                      <a:lnTo>
                        <a:pt x="13" y="146"/>
                      </a:lnTo>
                      <a:lnTo>
                        <a:pt x="13" y="172"/>
                      </a:lnTo>
                      <a:lnTo>
                        <a:pt x="13" y="159"/>
                      </a:lnTo>
                      <a:lnTo>
                        <a:pt x="13" y="132"/>
                      </a:lnTo>
                      <a:lnTo>
                        <a:pt x="13" y="9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18" name="Line 450"/>
                <p:cNvSpPr>
                  <a:spLocks noChangeShapeType="1"/>
                </p:cNvSpPr>
                <p:nvPr/>
              </p:nvSpPr>
              <p:spPr bwMode="auto">
                <a:xfrm>
                  <a:off x="929" y="969"/>
                  <a:ext cx="1" cy="172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19" name="Freeform 451"/>
                <p:cNvSpPr>
                  <a:spLocks/>
                </p:cNvSpPr>
                <p:nvPr/>
              </p:nvSpPr>
              <p:spPr bwMode="auto">
                <a:xfrm>
                  <a:off x="929" y="849"/>
                  <a:ext cx="14" cy="160"/>
                </a:xfrm>
                <a:custGeom>
                  <a:avLst/>
                  <a:gdLst/>
                  <a:ahLst/>
                  <a:cxnLst>
                    <a:cxn ang="0">
                      <a:pos x="0" y="160"/>
                    </a:cxn>
                    <a:cxn ang="0">
                      <a:pos x="0" y="146"/>
                    </a:cxn>
                    <a:cxn ang="0">
                      <a:pos x="0" y="133"/>
                    </a:cxn>
                    <a:cxn ang="0">
                      <a:pos x="14" y="80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40"/>
                    </a:cxn>
                    <a:cxn ang="0">
                      <a:pos x="14" y="67"/>
                    </a:cxn>
                    <a:cxn ang="0">
                      <a:pos x="14" y="80"/>
                    </a:cxn>
                    <a:cxn ang="0">
                      <a:pos x="14" y="67"/>
                    </a:cxn>
                  </a:cxnLst>
                  <a:rect l="0" t="0" r="r" b="b"/>
                  <a:pathLst>
                    <a:path w="14" h="160">
                      <a:moveTo>
                        <a:pt x="0" y="160"/>
                      </a:moveTo>
                      <a:lnTo>
                        <a:pt x="0" y="146"/>
                      </a:lnTo>
                      <a:lnTo>
                        <a:pt x="0" y="133"/>
                      </a:lnTo>
                      <a:lnTo>
                        <a:pt x="14" y="80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40"/>
                      </a:lnTo>
                      <a:lnTo>
                        <a:pt x="14" y="67"/>
                      </a:lnTo>
                      <a:lnTo>
                        <a:pt x="14" y="80"/>
                      </a:lnTo>
                      <a:lnTo>
                        <a:pt x="14" y="67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20" name="Line 452"/>
                <p:cNvSpPr>
                  <a:spLocks noChangeShapeType="1"/>
                </p:cNvSpPr>
                <p:nvPr/>
              </p:nvSpPr>
              <p:spPr bwMode="auto">
                <a:xfrm>
                  <a:off x="943" y="756"/>
                  <a:ext cx="1" cy="17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21" name="Freeform 453"/>
                <p:cNvSpPr>
                  <a:spLocks/>
                </p:cNvSpPr>
                <p:nvPr/>
              </p:nvSpPr>
              <p:spPr bwMode="auto">
                <a:xfrm>
                  <a:off x="943" y="690"/>
                  <a:ext cx="13" cy="146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0" y="93"/>
                    </a:cxn>
                    <a:cxn ang="0">
                      <a:pos x="0" y="106"/>
                    </a:cxn>
                    <a:cxn ang="0">
                      <a:pos x="13" y="146"/>
                    </a:cxn>
                    <a:cxn ang="0">
                      <a:pos x="13" y="133"/>
                    </a:cxn>
                    <a:cxn ang="0">
                      <a:pos x="13" y="120"/>
                    </a:cxn>
                    <a:cxn ang="0">
                      <a:pos x="13" y="93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46">
                      <a:moveTo>
                        <a:pt x="0" y="80"/>
                      </a:moveTo>
                      <a:lnTo>
                        <a:pt x="0" y="93"/>
                      </a:lnTo>
                      <a:lnTo>
                        <a:pt x="0" y="106"/>
                      </a:lnTo>
                      <a:lnTo>
                        <a:pt x="13" y="146"/>
                      </a:lnTo>
                      <a:lnTo>
                        <a:pt x="13" y="133"/>
                      </a:lnTo>
                      <a:lnTo>
                        <a:pt x="13" y="120"/>
                      </a:lnTo>
                      <a:lnTo>
                        <a:pt x="13" y="93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22" name="Line 454"/>
                <p:cNvSpPr>
                  <a:spLocks noChangeShapeType="1"/>
                </p:cNvSpPr>
                <p:nvPr/>
              </p:nvSpPr>
              <p:spPr bwMode="auto">
                <a:xfrm>
                  <a:off x="956" y="690"/>
                  <a:ext cx="1" cy="13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23" name="Freeform 455"/>
                <p:cNvSpPr>
                  <a:spLocks/>
                </p:cNvSpPr>
                <p:nvPr/>
              </p:nvSpPr>
              <p:spPr bwMode="auto">
                <a:xfrm>
                  <a:off x="956" y="624"/>
                  <a:ext cx="13" cy="132"/>
                </a:xfrm>
                <a:custGeom>
                  <a:avLst/>
                  <a:gdLst/>
                  <a:ahLst/>
                  <a:cxnLst>
                    <a:cxn ang="0">
                      <a:pos x="0" y="132"/>
                    </a:cxn>
                    <a:cxn ang="0">
                      <a:pos x="0" y="106"/>
                    </a:cxn>
                    <a:cxn ang="0">
                      <a:pos x="0" y="66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32">
                      <a:moveTo>
                        <a:pt x="0" y="132"/>
                      </a:moveTo>
                      <a:lnTo>
                        <a:pt x="0" y="106"/>
                      </a:lnTo>
                      <a:lnTo>
                        <a:pt x="0" y="66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24" name="Line 456"/>
                <p:cNvSpPr>
                  <a:spLocks noChangeShapeType="1"/>
                </p:cNvSpPr>
                <p:nvPr/>
              </p:nvSpPr>
              <p:spPr bwMode="auto">
                <a:xfrm>
                  <a:off x="969" y="597"/>
                  <a:ext cx="1" cy="13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25" name="Freeform 457"/>
                <p:cNvSpPr>
                  <a:spLocks/>
                </p:cNvSpPr>
                <p:nvPr/>
              </p:nvSpPr>
              <p:spPr bwMode="auto">
                <a:xfrm>
                  <a:off x="969" y="584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26"/>
                    </a:cxn>
                    <a:cxn ang="0">
                      <a:pos x="0" y="40"/>
                    </a:cxn>
                    <a:cxn ang="0">
                      <a:pos x="0" y="6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26"/>
                      </a:moveTo>
                      <a:lnTo>
                        <a:pt x="0" y="40"/>
                      </a:lnTo>
                      <a:lnTo>
                        <a:pt x="0" y="6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26" name="Line 458"/>
                <p:cNvSpPr>
                  <a:spLocks noChangeShapeType="1"/>
                </p:cNvSpPr>
                <p:nvPr/>
              </p:nvSpPr>
              <p:spPr bwMode="auto">
                <a:xfrm>
                  <a:off x="982" y="584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27" name="Freeform 459"/>
                <p:cNvSpPr>
                  <a:spLocks/>
                </p:cNvSpPr>
                <p:nvPr/>
              </p:nvSpPr>
              <p:spPr bwMode="auto">
                <a:xfrm>
                  <a:off x="982" y="597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" y="13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0"/>
                      </a:moveTo>
                      <a:lnTo>
                        <a:pt x="14" y="13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28" name="Line 460"/>
                <p:cNvSpPr>
                  <a:spLocks noChangeShapeType="1"/>
                </p:cNvSpPr>
                <p:nvPr/>
              </p:nvSpPr>
              <p:spPr bwMode="auto">
                <a:xfrm>
                  <a:off x="996" y="610"/>
                  <a:ext cx="1" cy="14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29" name="Freeform 461"/>
                <p:cNvSpPr>
                  <a:spLocks/>
                </p:cNvSpPr>
                <p:nvPr/>
              </p:nvSpPr>
              <p:spPr bwMode="auto">
                <a:xfrm>
                  <a:off x="996" y="664"/>
                  <a:ext cx="13" cy="79"/>
                </a:xfrm>
                <a:custGeom>
                  <a:avLst/>
                  <a:gdLst/>
                  <a:ahLst/>
                  <a:cxnLst>
                    <a:cxn ang="0">
                      <a:pos x="0" y="79"/>
                    </a:cxn>
                    <a:cxn ang="0">
                      <a:pos x="13" y="66"/>
                    </a:cxn>
                    <a:cxn ang="0">
                      <a:pos x="13" y="39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79">
                      <a:moveTo>
                        <a:pt x="0" y="79"/>
                      </a:moveTo>
                      <a:lnTo>
                        <a:pt x="13" y="66"/>
                      </a:lnTo>
                      <a:lnTo>
                        <a:pt x="13" y="39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30" name="Line 462"/>
                <p:cNvSpPr>
                  <a:spLocks noChangeShapeType="1"/>
                </p:cNvSpPr>
                <p:nvPr/>
              </p:nvSpPr>
              <p:spPr bwMode="auto">
                <a:xfrm>
                  <a:off x="1009" y="664"/>
                  <a:ext cx="1" cy="14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31" name="Freeform 463"/>
                <p:cNvSpPr>
                  <a:spLocks/>
                </p:cNvSpPr>
                <p:nvPr/>
              </p:nvSpPr>
              <p:spPr bwMode="auto">
                <a:xfrm>
                  <a:off x="1009" y="730"/>
                  <a:ext cx="13" cy="14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13" y="66"/>
                    </a:cxn>
                    <a:cxn ang="0">
                      <a:pos x="13" y="146"/>
                    </a:cxn>
                    <a:cxn ang="0">
                      <a:pos x="13" y="133"/>
                    </a:cxn>
                    <a:cxn ang="0">
                      <a:pos x="13" y="106"/>
                    </a:cxn>
                    <a:cxn ang="0">
                      <a:pos x="13" y="80"/>
                    </a:cxn>
                    <a:cxn ang="0">
                      <a:pos x="13" y="66"/>
                    </a:cxn>
                    <a:cxn ang="0">
                      <a:pos x="13" y="80"/>
                    </a:cxn>
                  </a:cxnLst>
                  <a:rect l="0" t="0" r="r" b="b"/>
                  <a:pathLst>
                    <a:path w="13" h="14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0" y="26"/>
                      </a:lnTo>
                      <a:lnTo>
                        <a:pt x="13" y="66"/>
                      </a:lnTo>
                      <a:lnTo>
                        <a:pt x="13" y="146"/>
                      </a:lnTo>
                      <a:lnTo>
                        <a:pt x="13" y="133"/>
                      </a:lnTo>
                      <a:lnTo>
                        <a:pt x="13" y="106"/>
                      </a:lnTo>
                      <a:lnTo>
                        <a:pt x="13" y="80"/>
                      </a:lnTo>
                      <a:lnTo>
                        <a:pt x="13" y="66"/>
                      </a:lnTo>
                      <a:lnTo>
                        <a:pt x="13" y="80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32" name="Line 464"/>
                <p:cNvSpPr>
                  <a:spLocks noChangeShapeType="1"/>
                </p:cNvSpPr>
                <p:nvPr/>
              </p:nvSpPr>
              <p:spPr bwMode="auto">
                <a:xfrm>
                  <a:off x="1022" y="796"/>
                  <a:ext cx="1" cy="17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33" name="Freeform 465"/>
                <p:cNvSpPr>
                  <a:spLocks/>
                </p:cNvSpPr>
                <p:nvPr/>
              </p:nvSpPr>
              <p:spPr bwMode="auto">
                <a:xfrm>
                  <a:off x="1022" y="902"/>
                  <a:ext cx="14" cy="173"/>
                </a:xfrm>
                <a:custGeom>
                  <a:avLst/>
                  <a:gdLst/>
                  <a:ahLst/>
                  <a:cxnLst>
                    <a:cxn ang="0">
                      <a:pos x="0" y="53"/>
                    </a:cxn>
                    <a:cxn ang="0">
                      <a:pos x="0" y="40"/>
                    </a:cxn>
                    <a:cxn ang="0">
                      <a:pos x="14" y="27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20"/>
                    </a:cxn>
                    <a:cxn ang="0">
                      <a:pos x="14" y="173"/>
                    </a:cxn>
                    <a:cxn ang="0">
                      <a:pos x="14" y="160"/>
                    </a:cxn>
                  </a:cxnLst>
                  <a:rect l="0" t="0" r="r" b="b"/>
                  <a:pathLst>
                    <a:path w="14" h="173">
                      <a:moveTo>
                        <a:pt x="0" y="53"/>
                      </a:moveTo>
                      <a:lnTo>
                        <a:pt x="0" y="40"/>
                      </a:lnTo>
                      <a:lnTo>
                        <a:pt x="14" y="27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20"/>
                      </a:lnTo>
                      <a:lnTo>
                        <a:pt x="14" y="173"/>
                      </a:lnTo>
                      <a:lnTo>
                        <a:pt x="14" y="160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34" name="Line 466"/>
                <p:cNvSpPr>
                  <a:spLocks noChangeShapeType="1"/>
                </p:cNvSpPr>
                <p:nvPr/>
              </p:nvSpPr>
              <p:spPr bwMode="auto">
                <a:xfrm>
                  <a:off x="1036" y="902"/>
                  <a:ext cx="1" cy="21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35" name="Freeform 467"/>
                <p:cNvSpPr>
                  <a:spLocks/>
                </p:cNvSpPr>
                <p:nvPr/>
              </p:nvSpPr>
              <p:spPr bwMode="auto">
                <a:xfrm>
                  <a:off x="1036" y="1022"/>
                  <a:ext cx="13" cy="172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0" y="40"/>
                    </a:cxn>
                    <a:cxn ang="0">
                      <a:pos x="0" y="93"/>
                    </a:cxn>
                    <a:cxn ang="0">
                      <a:pos x="13" y="172"/>
                    </a:cxn>
                    <a:cxn ang="0">
                      <a:pos x="13" y="159"/>
                    </a:cxn>
                    <a:cxn ang="0">
                      <a:pos x="13" y="146"/>
                    </a:cxn>
                    <a:cxn ang="0">
                      <a:pos x="13" y="119"/>
                    </a:cxn>
                    <a:cxn ang="0">
                      <a:pos x="13" y="133"/>
                    </a:cxn>
                  </a:cxnLst>
                  <a:rect l="0" t="0" r="r" b="b"/>
                  <a:pathLst>
                    <a:path w="13" h="172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0" y="40"/>
                      </a:lnTo>
                      <a:lnTo>
                        <a:pt x="0" y="93"/>
                      </a:lnTo>
                      <a:lnTo>
                        <a:pt x="13" y="172"/>
                      </a:lnTo>
                      <a:lnTo>
                        <a:pt x="13" y="159"/>
                      </a:lnTo>
                      <a:lnTo>
                        <a:pt x="13" y="146"/>
                      </a:lnTo>
                      <a:lnTo>
                        <a:pt x="13" y="119"/>
                      </a:lnTo>
                      <a:lnTo>
                        <a:pt x="13" y="13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36" name="Line 468"/>
                <p:cNvSpPr>
                  <a:spLocks noChangeShapeType="1"/>
                </p:cNvSpPr>
                <p:nvPr/>
              </p:nvSpPr>
              <p:spPr bwMode="auto">
                <a:xfrm>
                  <a:off x="1049" y="1141"/>
                  <a:ext cx="1" cy="18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37" name="Freeform 469"/>
                <p:cNvSpPr>
                  <a:spLocks/>
                </p:cNvSpPr>
                <p:nvPr/>
              </p:nvSpPr>
              <p:spPr bwMode="auto">
                <a:xfrm>
                  <a:off x="1049" y="1274"/>
                  <a:ext cx="13" cy="186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0" y="27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19"/>
                    </a:cxn>
                    <a:cxn ang="0">
                      <a:pos x="13" y="186"/>
                    </a:cxn>
                    <a:cxn ang="0">
                      <a:pos x="13" y="173"/>
                    </a:cxn>
                  </a:cxnLst>
                  <a:rect l="0" t="0" r="r" b="b"/>
                  <a:pathLst>
                    <a:path w="13" h="186">
                      <a:moveTo>
                        <a:pt x="0" y="40"/>
                      </a:moveTo>
                      <a:lnTo>
                        <a:pt x="0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19"/>
                      </a:lnTo>
                      <a:lnTo>
                        <a:pt x="13" y="186"/>
                      </a:lnTo>
                      <a:lnTo>
                        <a:pt x="13" y="17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38" name="Line 470"/>
                <p:cNvSpPr>
                  <a:spLocks noChangeShapeType="1"/>
                </p:cNvSpPr>
                <p:nvPr/>
              </p:nvSpPr>
              <p:spPr bwMode="auto">
                <a:xfrm>
                  <a:off x="1062" y="1287"/>
                  <a:ext cx="1" cy="3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39" name="Freeform 471"/>
                <p:cNvSpPr>
                  <a:spLocks/>
                </p:cNvSpPr>
                <p:nvPr/>
              </p:nvSpPr>
              <p:spPr bwMode="auto">
                <a:xfrm>
                  <a:off x="1062" y="1433"/>
                  <a:ext cx="13" cy="18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4"/>
                    </a:cxn>
                    <a:cxn ang="0">
                      <a:pos x="0" y="40"/>
                    </a:cxn>
                    <a:cxn ang="0">
                      <a:pos x="0" y="80"/>
                    </a:cxn>
                    <a:cxn ang="0">
                      <a:pos x="0" y="173"/>
                    </a:cxn>
                    <a:cxn ang="0">
                      <a:pos x="13" y="186"/>
                    </a:cxn>
                    <a:cxn ang="0">
                      <a:pos x="13" y="173"/>
                    </a:cxn>
                    <a:cxn ang="0">
                      <a:pos x="13" y="146"/>
                    </a:cxn>
                    <a:cxn ang="0">
                      <a:pos x="13" y="159"/>
                    </a:cxn>
                  </a:cxnLst>
                  <a:rect l="0" t="0" r="r" b="b"/>
                  <a:pathLst>
                    <a:path w="13" h="186">
                      <a:moveTo>
                        <a:pt x="0" y="0"/>
                      </a:moveTo>
                      <a:lnTo>
                        <a:pt x="0" y="14"/>
                      </a:lnTo>
                      <a:lnTo>
                        <a:pt x="0" y="40"/>
                      </a:lnTo>
                      <a:lnTo>
                        <a:pt x="0" y="80"/>
                      </a:lnTo>
                      <a:lnTo>
                        <a:pt x="0" y="173"/>
                      </a:lnTo>
                      <a:lnTo>
                        <a:pt x="13" y="186"/>
                      </a:lnTo>
                      <a:lnTo>
                        <a:pt x="13" y="173"/>
                      </a:lnTo>
                      <a:lnTo>
                        <a:pt x="13" y="146"/>
                      </a:lnTo>
                      <a:lnTo>
                        <a:pt x="13" y="159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40" name="Line 472"/>
                <p:cNvSpPr>
                  <a:spLocks noChangeShapeType="1"/>
                </p:cNvSpPr>
                <p:nvPr/>
              </p:nvSpPr>
              <p:spPr bwMode="auto">
                <a:xfrm>
                  <a:off x="1075" y="1579"/>
                  <a:ext cx="1" cy="19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41" name="Freeform 473"/>
                <p:cNvSpPr>
                  <a:spLocks/>
                </p:cNvSpPr>
                <p:nvPr/>
              </p:nvSpPr>
              <p:spPr bwMode="auto">
                <a:xfrm>
                  <a:off x="1075" y="1752"/>
                  <a:ext cx="14" cy="19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26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99"/>
                    </a:cxn>
                    <a:cxn ang="0">
                      <a:pos x="14" y="186"/>
                    </a:cxn>
                  </a:cxnLst>
                  <a:rect l="0" t="0" r="r" b="b"/>
                  <a:pathLst>
                    <a:path w="14" h="199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26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99"/>
                      </a:lnTo>
                      <a:lnTo>
                        <a:pt x="14" y="18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42" name="Line 474"/>
                <p:cNvSpPr>
                  <a:spLocks noChangeShapeType="1"/>
                </p:cNvSpPr>
                <p:nvPr/>
              </p:nvSpPr>
              <p:spPr bwMode="auto">
                <a:xfrm>
                  <a:off x="1089" y="1805"/>
                  <a:ext cx="1" cy="318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43" name="Freeform 475"/>
                <p:cNvSpPr>
                  <a:spLocks/>
                </p:cNvSpPr>
                <p:nvPr/>
              </p:nvSpPr>
              <p:spPr bwMode="auto">
                <a:xfrm>
                  <a:off x="1089" y="2097"/>
                  <a:ext cx="13" cy="19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13" y="1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40"/>
                    </a:cxn>
                    <a:cxn ang="0">
                      <a:pos x="13" y="93"/>
                    </a:cxn>
                    <a:cxn ang="0">
                      <a:pos x="13" y="186"/>
                    </a:cxn>
                    <a:cxn ang="0">
                      <a:pos x="13" y="199"/>
                    </a:cxn>
                    <a:cxn ang="0">
                      <a:pos x="13" y="186"/>
                    </a:cxn>
                  </a:cxnLst>
                  <a:rect l="0" t="0" r="r" b="b"/>
                  <a:pathLst>
                    <a:path w="13" h="199">
                      <a:moveTo>
                        <a:pt x="0" y="13"/>
                      </a:moveTo>
                      <a:lnTo>
                        <a:pt x="13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40"/>
                      </a:lnTo>
                      <a:lnTo>
                        <a:pt x="13" y="93"/>
                      </a:lnTo>
                      <a:lnTo>
                        <a:pt x="13" y="186"/>
                      </a:lnTo>
                      <a:lnTo>
                        <a:pt x="13" y="199"/>
                      </a:lnTo>
                      <a:lnTo>
                        <a:pt x="13" y="18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44" name="Line 476"/>
                <p:cNvSpPr>
                  <a:spLocks noChangeShapeType="1"/>
                </p:cNvSpPr>
                <p:nvPr/>
              </p:nvSpPr>
              <p:spPr bwMode="auto">
                <a:xfrm>
                  <a:off x="1102" y="2097"/>
                  <a:ext cx="1" cy="23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45" name="Freeform 477"/>
                <p:cNvSpPr>
                  <a:spLocks/>
                </p:cNvSpPr>
                <p:nvPr/>
              </p:nvSpPr>
              <p:spPr bwMode="auto">
                <a:xfrm>
                  <a:off x="1102" y="2283"/>
                  <a:ext cx="13" cy="18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0" y="53"/>
                    </a:cxn>
                    <a:cxn ang="0">
                      <a:pos x="13" y="119"/>
                    </a:cxn>
                    <a:cxn ang="0">
                      <a:pos x="13" y="185"/>
                    </a:cxn>
                    <a:cxn ang="0">
                      <a:pos x="13" y="172"/>
                    </a:cxn>
                    <a:cxn ang="0">
                      <a:pos x="13" y="159"/>
                    </a:cxn>
                    <a:cxn ang="0">
                      <a:pos x="13" y="172"/>
                    </a:cxn>
                  </a:cxnLst>
                  <a:rect l="0" t="0" r="r" b="b"/>
                  <a:pathLst>
                    <a:path w="13" h="185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0" y="53"/>
                      </a:lnTo>
                      <a:lnTo>
                        <a:pt x="13" y="119"/>
                      </a:lnTo>
                      <a:lnTo>
                        <a:pt x="13" y="185"/>
                      </a:lnTo>
                      <a:lnTo>
                        <a:pt x="13" y="172"/>
                      </a:lnTo>
                      <a:lnTo>
                        <a:pt x="13" y="159"/>
                      </a:lnTo>
                      <a:lnTo>
                        <a:pt x="13" y="17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46" name="Line 478"/>
                <p:cNvSpPr>
                  <a:spLocks noChangeShapeType="1"/>
                </p:cNvSpPr>
                <p:nvPr/>
              </p:nvSpPr>
              <p:spPr bwMode="auto">
                <a:xfrm>
                  <a:off x="1115" y="2442"/>
                  <a:ext cx="1" cy="212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47" name="Freeform 479"/>
                <p:cNvSpPr>
                  <a:spLocks/>
                </p:cNvSpPr>
                <p:nvPr/>
              </p:nvSpPr>
              <p:spPr bwMode="auto">
                <a:xfrm>
                  <a:off x="1115" y="2614"/>
                  <a:ext cx="13" cy="213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7"/>
                    </a:cxn>
                    <a:cxn ang="0">
                      <a:pos x="13" y="199"/>
                    </a:cxn>
                    <a:cxn ang="0">
                      <a:pos x="13" y="213"/>
                    </a:cxn>
                    <a:cxn ang="0">
                      <a:pos x="13" y="199"/>
                    </a:cxn>
                  </a:cxnLst>
                  <a:rect l="0" t="0" r="r" b="b"/>
                  <a:pathLst>
                    <a:path w="13" h="213">
                      <a:moveTo>
                        <a:pt x="0" y="27"/>
                      </a:move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7"/>
                      </a:lnTo>
                      <a:lnTo>
                        <a:pt x="13" y="199"/>
                      </a:lnTo>
                      <a:lnTo>
                        <a:pt x="13" y="213"/>
                      </a:lnTo>
                      <a:lnTo>
                        <a:pt x="13" y="199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48" name="Line 480"/>
                <p:cNvSpPr>
                  <a:spLocks noChangeShapeType="1"/>
                </p:cNvSpPr>
                <p:nvPr/>
              </p:nvSpPr>
              <p:spPr bwMode="auto">
                <a:xfrm>
                  <a:off x="1128" y="2614"/>
                  <a:ext cx="1" cy="22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49" name="Freeform 481"/>
                <p:cNvSpPr>
                  <a:spLocks/>
                </p:cNvSpPr>
                <p:nvPr/>
              </p:nvSpPr>
              <p:spPr bwMode="auto">
                <a:xfrm>
                  <a:off x="1128" y="2800"/>
                  <a:ext cx="14" cy="4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27"/>
                    </a:cxn>
                    <a:cxn ang="0">
                      <a:pos x="0" y="40"/>
                    </a:cxn>
                    <a:cxn ang="0">
                      <a:pos x="14" y="40"/>
                    </a:cxn>
                    <a:cxn ang="0">
                      <a:pos x="14" y="27"/>
                    </a:cxn>
                    <a:cxn ang="0">
                      <a:pos x="14" y="13"/>
                    </a:cxn>
                    <a:cxn ang="0">
                      <a:pos x="14" y="27"/>
                    </a:cxn>
                  </a:cxnLst>
                  <a:rect l="0" t="0" r="r" b="b"/>
                  <a:pathLst>
                    <a:path w="14" h="40">
                      <a:moveTo>
                        <a:pt x="0" y="0"/>
                      </a:moveTo>
                      <a:lnTo>
                        <a:pt x="0" y="27"/>
                      </a:lnTo>
                      <a:lnTo>
                        <a:pt x="0" y="40"/>
                      </a:lnTo>
                      <a:lnTo>
                        <a:pt x="14" y="40"/>
                      </a:lnTo>
                      <a:lnTo>
                        <a:pt x="14" y="27"/>
                      </a:lnTo>
                      <a:lnTo>
                        <a:pt x="14" y="13"/>
                      </a:lnTo>
                      <a:lnTo>
                        <a:pt x="14" y="27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50" name="Line 482"/>
                <p:cNvSpPr>
                  <a:spLocks noChangeShapeType="1"/>
                </p:cNvSpPr>
                <p:nvPr/>
              </p:nvSpPr>
              <p:spPr bwMode="auto">
                <a:xfrm>
                  <a:off x="1142" y="2813"/>
                  <a:ext cx="1" cy="27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51" name="Freeform 483"/>
                <p:cNvSpPr>
                  <a:spLocks/>
                </p:cNvSpPr>
                <p:nvPr/>
              </p:nvSpPr>
              <p:spPr bwMode="auto">
                <a:xfrm>
                  <a:off x="1142" y="2813"/>
                  <a:ext cx="13" cy="27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27">
                      <a:moveTo>
                        <a:pt x="0" y="14"/>
                      </a:move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52" name="Line 484"/>
                <p:cNvSpPr>
                  <a:spLocks noChangeShapeType="1"/>
                </p:cNvSpPr>
                <p:nvPr/>
              </p:nvSpPr>
              <p:spPr bwMode="auto">
                <a:xfrm>
                  <a:off x="1155" y="2813"/>
                  <a:ext cx="1" cy="27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53" name="Freeform 485"/>
                <p:cNvSpPr>
                  <a:spLocks/>
                </p:cNvSpPr>
                <p:nvPr/>
              </p:nvSpPr>
              <p:spPr bwMode="auto">
                <a:xfrm>
                  <a:off x="1155" y="2800"/>
                  <a:ext cx="13" cy="40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0" y="40"/>
                    </a:cxn>
                    <a:cxn ang="0">
                      <a:pos x="13" y="40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40">
                      <a:moveTo>
                        <a:pt x="0" y="27"/>
                      </a:moveTo>
                      <a:lnTo>
                        <a:pt x="0" y="40"/>
                      </a:lnTo>
                      <a:lnTo>
                        <a:pt x="13" y="40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54" name="Line 486"/>
                <p:cNvSpPr>
                  <a:spLocks noChangeShapeType="1"/>
                </p:cNvSpPr>
                <p:nvPr/>
              </p:nvSpPr>
              <p:spPr bwMode="auto">
                <a:xfrm>
                  <a:off x="1168" y="2800"/>
                  <a:ext cx="1" cy="4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55" name="Freeform 487"/>
                <p:cNvSpPr>
                  <a:spLocks/>
                </p:cNvSpPr>
                <p:nvPr/>
              </p:nvSpPr>
              <p:spPr bwMode="auto">
                <a:xfrm>
                  <a:off x="1168" y="2800"/>
                  <a:ext cx="14" cy="40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40"/>
                    </a:cxn>
                    <a:cxn ang="0">
                      <a:pos x="14" y="40"/>
                    </a:cxn>
                    <a:cxn ang="0">
                      <a:pos x="14" y="27"/>
                    </a:cxn>
                    <a:cxn ang="0">
                      <a:pos x="14" y="13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40">
                      <a:moveTo>
                        <a:pt x="0" y="13"/>
                      </a:moveTo>
                      <a:lnTo>
                        <a:pt x="0" y="40"/>
                      </a:lnTo>
                      <a:lnTo>
                        <a:pt x="14" y="40"/>
                      </a:lnTo>
                      <a:lnTo>
                        <a:pt x="14" y="27"/>
                      </a:lnTo>
                      <a:lnTo>
                        <a:pt x="14" y="13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56" name="Line 488"/>
                <p:cNvSpPr>
                  <a:spLocks noChangeShapeType="1"/>
                </p:cNvSpPr>
                <p:nvPr/>
              </p:nvSpPr>
              <p:spPr bwMode="auto">
                <a:xfrm>
                  <a:off x="1182" y="2800"/>
                  <a:ext cx="1" cy="4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57" name="Freeform 489"/>
                <p:cNvSpPr>
                  <a:spLocks/>
                </p:cNvSpPr>
                <p:nvPr/>
              </p:nvSpPr>
              <p:spPr bwMode="auto">
                <a:xfrm>
                  <a:off x="1182" y="2800"/>
                  <a:ext cx="13" cy="40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13" y="1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7"/>
                    </a:cxn>
                    <a:cxn ang="0">
                      <a:pos x="13" y="40"/>
                    </a:cxn>
                    <a:cxn ang="0">
                      <a:pos x="13" y="27"/>
                    </a:cxn>
                  </a:cxnLst>
                  <a:rect l="0" t="0" r="r" b="b"/>
                  <a:pathLst>
                    <a:path w="13" h="40">
                      <a:moveTo>
                        <a:pt x="0" y="27"/>
                      </a:moveTo>
                      <a:lnTo>
                        <a:pt x="13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7"/>
                      </a:lnTo>
                      <a:lnTo>
                        <a:pt x="13" y="40"/>
                      </a:lnTo>
                      <a:lnTo>
                        <a:pt x="13" y="27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58" name="Line 490"/>
                <p:cNvSpPr>
                  <a:spLocks noChangeShapeType="1"/>
                </p:cNvSpPr>
                <p:nvPr/>
              </p:nvSpPr>
              <p:spPr bwMode="auto">
                <a:xfrm>
                  <a:off x="1195" y="2800"/>
                  <a:ext cx="1" cy="4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59" name="Freeform 491"/>
                <p:cNvSpPr>
                  <a:spLocks/>
                </p:cNvSpPr>
                <p:nvPr/>
              </p:nvSpPr>
              <p:spPr bwMode="auto">
                <a:xfrm>
                  <a:off x="1195" y="2800"/>
                  <a:ext cx="13" cy="40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40"/>
                    </a:cxn>
                    <a:cxn ang="0">
                      <a:pos x="13" y="40"/>
                    </a:cxn>
                    <a:cxn ang="0">
                      <a:pos x="13" y="27"/>
                    </a:cxn>
                    <a:cxn ang="0">
                      <a:pos x="13" y="1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40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40"/>
                      </a:lnTo>
                      <a:lnTo>
                        <a:pt x="13" y="40"/>
                      </a:lnTo>
                      <a:lnTo>
                        <a:pt x="13" y="27"/>
                      </a:lnTo>
                      <a:lnTo>
                        <a:pt x="13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60" name="Line 492"/>
                <p:cNvSpPr>
                  <a:spLocks noChangeShapeType="1"/>
                </p:cNvSpPr>
                <p:nvPr/>
              </p:nvSpPr>
              <p:spPr bwMode="auto">
                <a:xfrm>
                  <a:off x="1208" y="2800"/>
                  <a:ext cx="1" cy="4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61" name="Freeform 493"/>
                <p:cNvSpPr>
                  <a:spLocks/>
                </p:cNvSpPr>
                <p:nvPr/>
              </p:nvSpPr>
              <p:spPr bwMode="auto">
                <a:xfrm>
                  <a:off x="1208" y="2800"/>
                  <a:ext cx="13" cy="40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13" y="1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40"/>
                    </a:cxn>
                    <a:cxn ang="0">
                      <a:pos x="13" y="27"/>
                    </a:cxn>
                  </a:cxnLst>
                  <a:rect l="0" t="0" r="r" b="b"/>
                  <a:pathLst>
                    <a:path w="13" h="40">
                      <a:moveTo>
                        <a:pt x="0" y="27"/>
                      </a:moveTo>
                      <a:lnTo>
                        <a:pt x="13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40"/>
                      </a:lnTo>
                      <a:lnTo>
                        <a:pt x="13" y="27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62" name="Line 494"/>
                <p:cNvSpPr>
                  <a:spLocks noChangeShapeType="1"/>
                </p:cNvSpPr>
                <p:nvPr/>
              </p:nvSpPr>
              <p:spPr bwMode="auto">
                <a:xfrm>
                  <a:off x="1221" y="2787"/>
                  <a:ext cx="1" cy="5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63" name="Freeform 495"/>
                <p:cNvSpPr>
                  <a:spLocks/>
                </p:cNvSpPr>
                <p:nvPr/>
              </p:nvSpPr>
              <p:spPr bwMode="auto">
                <a:xfrm>
                  <a:off x="1221" y="2787"/>
                  <a:ext cx="14" cy="53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14" y="53"/>
                    </a:cxn>
                    <a:cxn ang="0">
                      <a:pos x="14" y="40"/>
                    </a:cxn>
                    <a:cxn ang="0">
                      <a:pos x="14" y="26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53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14" y="53"/>
                      </a:lnTo>
                      <a:lnTo>
                        <a:pt x="14" y="40"/>
                      </a:lnTo>
                      <a:lnTo>
                        <a:pt x="14" y="26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64" name="Line 496"/>
                <p:cNvSpPr>
                  <a:spLocks noChangeShapeType="1"/>
                </p:cNvSpPr>
                <p:nvPr/>
              </p:nvSpPr>
              <p:spPr bwMode="auto">
                <a:xfrm>
                  <a:off x="1235" y="2787"/>
                  <a:ext cx="1" cy="5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65" name="Freeform 497"/>
                <p:cNvSpPr>
                  <a:spLocks/>
                </p:cNvSpPr>
                <p:nvPr/>
              </p:nvSpPr>
              <p:spPr bwMode="auto">
                <a:xfrm>
                  <a:off x="1235" y="2787"/>
                  <a:ext cx="13" cy="53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0" y="26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40"/>
                    </a:cxn>
                    <a:cxn ang="0">
                      <a:pos x="13" y="53"/>
                    </a:cxn>
                    <a:cxn ang="0">
                      <a:pos x="13" y="40"/>
                    </a:cxn>
                  </a:cxnLst>
                  <a:rect l="0" t="0" r="r" b="b"/>
                  <a:pathLst>
                    <a:path w="13" h="53">
                      <a:moveTo>
                        <a:pt x="0" y="40"/>
                      </a:moveTo>
                      <a:lnTo>
                        <a:pt x="0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40"/>
                      </a:lnTo>
                      <a:lnTo>
                        <a:pt x="13" y="53"/>
                      </a:lnTo>
                      <a:lnTo>
                        <a:pt x="13" y="40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66" name="Line 498"/>
                <p:cNvSpPr>
                  <a:spLocks noChangeShapeType="1"/>
                </p:cNvSpPr>
                <p:nvPr/>
              </p:nvSpPr>
              <p:spPr bwMode="auto">
                <a:xfrm>
                  <a:off x="1248" y="2787"/>
                  <a:ext cx="1" cy="5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67" name="Freeform 499"/>
                <p:cNvSpPr>
                  <a:spLocks/>
                </p:cNvSpPr>
                <p:nvPr/>
              </p:nvSpPr>
              <p:spPr bwMode="auto">
                <a:xfrm>
                  <a:off x="1248" y="2787"/>
                  <a:ext cx="13" cy="53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13" y="53"/>
                    </a:cxn>
                    <a:cxn ang="0">
                      <a:pos x="13" y="40"/>
                    </a:cxn>
                    <a:cxn ang="0">
                      <a:pos x="13" y="26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53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13" y="53"/>
                      </a:lnTo>
                      <a:lnTo>
                        <a:pt x="13" y="40"/>
                      </a:lnTo>
                      <a:lnTo>
                        <a:pt x="13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68" name="Line 500"/>
                <p:cNvSpPr>
                  <a:spLocks noChangeShapeType="1"/>
                </p:cNvSpPr>
                <p:nvPr/>
              </p:nvSpPr>
              <p:spPr bwMode="auto">
                <a:xfrm>
                  <a:off x="1261" y="2787"/>
                  <a:ext cx="1" cy="5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69" name="Freeform 501"/>
                <p:cNvSpPr>
                  <a:spLocks/>
                </p:cNvSpPr>
                <p:nvPr/>
              </p:nvSpPr>
              <p:spPr bwMode="auto">
                <a:xfrm>
                  <a:off x="1261" y="2787"/>
                  <a:ext cx="14" cy="53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14" y="53"/>
                    </a:cxn>
                    <a:cxn ang="0">
                      <a:pos x="14" y="40"/>
                    </a:cxn>
                    <a:cxn ang="0">
                      <a:pos x="14" y="26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53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14" y="53"/>
                      </a:lnTo>
                      <a:lnTo>
                        <a:pt x="14" y="40"/>
                      </a:lnTo>
                      <a:lnTo>
                        <a:pt x="14" y="26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70" name="Line 502"/>
                <p:cNvSpPr>
                  <a:spLocks noChangeShapeType="1"/>
                </p:cNvSpPr>
                <p:nvPr/>
              </p:nvSpPr>
              <p:spPr bwMode="auto">
                <a:xfrm>
                  <a:off x="1275" y="2787"/>
                  <a:ext cx="1" cy="5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71" name="Freeform 503"/>
                <p:cNvSpPr>
                  <a:spLocks/>
                </p:cNvSpPr>
                <p:nvPr/>
              </p:nvSpPr>
              <p:spPr bwMode="auto">
                <a:xfrm>
                  <a:off x="1275" y="2787"/>
                  <a:ext cx="13" cy="53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13" y="26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40"/>
                    </a:cxn>
                    <a:cxn ang="0">
                      <a:pos x="13" y="53"/>
                    </a:cxn>
                    <a:cxn ang="0">
                      <a:pos x="13" y="40"/>
                    </a:cxn>
                  </a:cxnLst>
                  <a:rect l="0" t="0" r="r" b="b"/>
                  <a:pathLst>
                    <a:path w="13" h="53">
                      <a:moveTo>
                        <a:pt x="0" y="40"/>
                      </a:moveTo>
                      <a:lnTo>
                        <a:pt x="13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40"/>
                      </a:lnTo>
                      <a:lnTo>
                        <a:pt x="13" y="53"/>
                      </a:lnTo>
                      <a:lnTo>
                        <a:pt x="13" y="40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72" name="Line 504"/>
                <p:cNvSpPr>
                  <a:spLocks noChangeShapeType="1"/>
                </p:cNvSpPr>
                <p:nvPr/>
              </p:nvSpPr>
              <p:spPr bwMode="auto">
                <a:xfrm>
                  <a:off x="1288" y="2774"/>
                  <a:ext cx="1" cy="6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73" name="Freeform 505"/>
                <p:cNvSpPr>
                  <a:spLocks/>
                </p:cNvSpPr>
                <p:nvPr/>
              </p:nvSpPr>
              <p:spPr bwMode="auto">
                <a:xfrm>
                  <a:off x="1288" y="2774"/>
                  <a:ext cx="13" cy="66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0" y="66"/>
                    </a:cxn>
                    <a:cxn ang="0">
                      <a:pos x="13" y="66"/>
                    </a:cxn>
                    <a:cxn ang="0">
                      <a:pos x="13" y="53"/>
                    </a:cxn>
                    <a:cxn ang="0">
                      <a:pos x="13" y="39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66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0" y="66"/>
                      </a:lnTo>
                      <a:lnTo>
                        <a:pt x="13" y="66"/>
                      </a:lnTo>
                      <a:lnTo>
                        <a:pt x="13" y="53"/>
                      </a:lnTo>
                      <a:lnTo>
                        <a:pt x="13" y="39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74" name="Line 506"/>
                <p:cNvSpPr>
                  <a:spLocks noChangeShapeType="1"/>
                </p:cNvSpPr>
                <p:nvPr/>
              </p:nvSpPr>
              <p:spPr bwMode="auto">
                <a:xfrm>
                  <a:off x="1301" y="2774"/>
                  <a:ext cx="1" cy="6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75" name="Freeform 507"/>
                <p:cNvSpPr>
                  <a:spLocks/>
                </p:cNvSpPr>
                <p:nvPr/>
              </p:nvSpPr>
              <p:spPr bwMode="auto">
                <a:xfrm>
                  <a:off x="1301" y="2774"/>
                  <a:ext cx="13" cy="66"/>
                </a:xfrm>
                <a:custGeom>
                  <a:avLst/>
                  <a:gdLst/>
                  <a:ahLst/>
                  <a:cxnLst>
                    <a:cxn ang="0">
                      <a:pos x="0" y="53"/>
                    </a:cxn>
                    <a:cxn ang="0">
                      <a:pos x="0" y="39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39"/>
                    </a:cxn>
                    <a:cxn ang="0">
                      <a:pos x="13" y="66"/>
                    </a:cxn>
                    <a:cxn ang="0">
                      <a:pos x="13" y="53"/>
                    </a:cxn>
                  </a:cxnLst>
                  <a:rect l="0" t="0" r="r" b="b"/>
                  <a:pathLst>
                    <a:path w="13" h="66">
                      <a:moveTo>
                        <a:pt x="0" y="53"/>
                      </a:moveTo>
                      <a:lnTo>
                        <a:pt x="0" y="39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39"/>
                      </a:lnTo>
                      <a:lnTo>
                        <a:pt x="13" y="66"/>
                      </a:lnTo>
                      <a:lnTo>
                        <a:pt x="13" y="5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76" name="Line 508"/>
                <p:cNvSpPr>
                  <a:spLocks noChangeShapeType="1"/>
                </p:cNvSpPr>
                <p:nvPr/>
              </p:nvSpPr>
              <p:spPr bwMode="auto">
                <a:xfrm>
                  <a:off x="1314" y="2774"/>
                  <a:ext cx="1" cy="6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77" name="Freeform 509"/>
                <p:cNvSpPr>
                  <a:spLocks/>
                </p:cNvSpPr>
                <p:nvPr/>
              </p:nvSpPr>
              <p:spPr bwMode="auto">
                <a:xfrm>
                  <a:off x="1314" y="2774"/>
                  <a:ext cx="14" cy="66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0" y="66"/>
                    </a:cxn>
                    <a:cxn ang="0">
                      <a:pos x="14" y="66"/>
                    </a:cxn>
                    <a:cxn ang="0">
                      <a:pos x="14" y="53"/>
                    </a:cxn>
                    <a:cxn ang="0">
                      <a:pos x="14" y="39"/>
                    </a:cxn>
                    <a:cxn ang="0">
                      <a:pos x="14" y="13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66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0" y="66"/>
                      </a:lnTo>
                      <a:lnTo>
                        <a:pt x="14" y="66"/>
                      </a:lnTo>
                      <a:lnTo>
                        <a:pt x="14" y="53"/>
                      </a:lnTo>
                      <a:lnTo>
                        <a:pt x="14" y="39"/>
                      </a:lnTo>
                      <a:lnTo>
                        <a:pt x="14" y="13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78" name="Line 510"/>
                <p:cNvSpPr>
                  <a:spLocks noChangeShapeType="1"/>
                </p:cNvSpPr>
                <p:nvPr/>
              </p:nvSpPr>
              <p:spPr bwMode="auto">
                <a:xfrm>
                  <a:off x="1328" y="2774"/>
                  <a:ext cx="1" cy="6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79" name="Freeform 511"/>
                <p:cNvSpPr>
                  <a:spLocks/>
                </p:cNvSpPr>
                <p:nvPr/>
              </p:nvSpPr>
              <p:spPr bwMode="auto">
                <a:xfrm>
                  <a:off x="1328" y="2774"/>
                  <a:ext cx="13" cy="66"/>
                </a:xfrm>
                <a:custGeom>
                  <a:avLst/>
                  <a:gdLst/>
                  <a:ahLst/>
                  <a:cxnLst>
                    <a:cxn ang="0">
                      <a:pos x="0" y="53"/>
                    </a:cxn>
                    <a:cxn ang="0">
                      <a:pos x="0" y="39"/>
                    </a:cxn>
                    <a:cxn ang="0">
                      <a:pos x="0" y="1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39"/>
                    </a:cxn>
                    <a:cxn ang="0">
                      <a:pos x="13" y="66"/>
                    </a:cxn>
                    <a:cxn ang="0">
                      <a:pos x="13" y="53"/>
                    </a:cxn>
                  </a:cxnLst>
                  <a:rect l="0" t="0" r="r" b="b"/>
                  <a:pathLst>
                    <a:path w="13" h="66">
                      <a:moveTo>
                        <a:pt x="0" y="53"/>
                      </a:moveTo>
                      <a:lnTo>
                        <a:pt x="0" y="39"/>
                      </a:lnTo>
                      <a:lnTo>
                        <a:pt x="0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39"/>
                      </a:lnTo>
                      <a:lnTo>
                        <a:pt x="13" y="66"/>
                      </a:lnTo>
                      <a:lnTo>
                        <a:pt x="13" y="5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80" name="Line 512"/>
                <p:cNvSpPr>
                  <a:spLocks noChangeShapeType="1"/>
                </p:cNvSpPr>
                <p:nvPr/>
              </p:nvSpPr>
              <p:spPr bwMode="auto">
                <a:xfrm>
                  <a:off x="1341" y="2774"/>
                  <a:ext cx="1" cy="6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81" name="Freeform 513"/>
                <p:cNvSpPr>
                  <a:spLocks/>
                </p:cNvSpPr>
                <p:nvPr/>
              </p:nvSpPr>
              <p:spPr bwMode="auto">
                <a:xfrm>
                  <a:off x="1341" y="2774"/>
                  <a:ext cx="13" cy="66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39"/>
                    </a:cxn>
                    <a:cxn ang="0">
                      <a:pos x="0" y="66"/>
                    </a:cxn>
                    <a:cxn ang="0">
                      <a:pos x="13" y="66"/>
                    </a:cxn>
                    <a:cxn ang="0">
                      <a:pos x="13" y="53"/>
                    </a:cxn>
                    <a:cxn ang="0">
                      <a:pos x="13" y="39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66">
                      <a:moveTo>
                        <a:pt x="0" y="13"/>
                      </a:moveTo>
                      <a:lnTo>
                        <a:pt x="0" y="39"/>
                      </a:lnTo>
                      <a:lnTo>
                        <a:pt x="0" y="66"/>
                      </a:lnTo>
                      <a:lnTo>
                        <a:pt x="13" y="66"/>
                      </a:lnTo>
                      <a:lnTo>
                        <a:pt x="13" y="53"/>
                      </a:lnTo>
                      <a:lnTo>
                        <a:pt x="13" y="39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82" name="Line 514"/>
                <p:cNvSpPr>
                  <a:spLocks noChangeShapeType="1"/>
                </p:cNvSpPr>
                <p:nvPr/>
              </p:nvSpPr>
              <p:spPr bwMode="auto">
                <a:xfrm>
                  <a:off x="1354" y="2774"/>
                  <a:ext cx="1" cy="6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83" name="Freeform 515"/>
                <p:cNvSpPr>
                  <a:spLocks/>
                </p:cNvSpPr>
                <p:nvPr/>
              </p:nvSpPr>
              <p:spPr bwMode="auto">
                <a:xfrm>
                  <a:off x="1354" y="2760"/>
                  <a:ext cx="13" cy="80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67"/>
                    </a:cxn>
                    <a:cxn ang="0">
                      <a:pos x="13" y="80"/>
                    </a:cxn>
                    <a:cxn ang="0">
                      <a:pos x="13" y="67"/>
                    </a:cxn>
                    <a:cxn ang="0">
                      <a:pos x="13" y="53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80">
                      <a:moveTo>
                        <a:pt x="0" y="27"/>
                      </a:moveTo>
                      <a:lnTo>
                        <a:pt x="0" y="53"/>
                      </a:lnTo>
                      <a:lnTo>
                        <a:pt x="13" y="67"/>
                      </a:lnTo>
                      <a:lnTo>
                        <a:pt x="13" y="80"/>
                      </a:lnTo>
                      <a:lnTo>
                        <a:pt x="13" y="67"/>
                      </a:lnTo>
                      <a:lnTo>
                        <a:pt x="13" y="53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84" name="Line 516"/>
                <p:cNvSpPr>
                  <a:spLocks noChangeShapeType="1"/>
                </p:cNvSpPr>
                <p:nvPr/>
              </p:nvSpPr>
              <p:spPr bwMode="auto">
                <a:xfrm>
                  <a:off x="1367" y="2760"/>
                  <a:ext cx="1" cy="8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85" name="Freeform 517"/>
                <p:cNvSpPr>
                  <a:spLocks/>
                </p:cNvSpPr>
                <p:nvPr/>
              </p:nvSpPr>
              <p:spPr bwMode="auto">
                <a:xfrm>
                  <a:off x="1367" y="2760"/>
                  <a:ext cx="14" cy="67"/>
                </a:xfrm>
                <a:custGeom>
                  <a:avLst/>
                  <a:gdLst/>
                  <a:ahLst/>
                  <a:cxnLst>
                    <a:cxn ang="0">
                      <a:pos x="0" y="67"/>
                    </a:cxn>
                    <a:cxn ang="0">
                      <a:pos x="14" y="53"/>
                    </a:cxn>
                    <a:cxn ang="0">
                      <a:pos x="14" y="14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67">
                      <a:moveTo>
                        <a:pt x="0" y="67"/>
                      </a:moveTo>
                      <a:lnTo>
                        <a:pt x="14" y="53"/>
                      </a:lnTo>
                      <a:lnTo>
                        <a:pt x="14" y="14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86" name="Line 518"/>
                <p:cNvSpPr>
                  <a:spLocks noChangeShapeType="1"/>
                </p:cNvSpPr>
                <p:nvPr/>
              </p:nvSpPr>
              <p:spPr bwMode="auto">
                <a:xfrm>
                  <a:off x="1381" y="2760"/>
                  <a:ext cx="1" cy="8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87" name="Freeform 519"/>
                <p:cNvSpPr>
                  <a:spLocks/>
                </p:cNvSpPr>
                <p:nvPr/>
              </p:nvSpPr>
              <p:spPr bwMode="auto">
                <a:xfrm>
                  <a:off x="1381" y="2760"/>
                  <a:ext cx="13" cy="8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40"/>
                    </a:cxn>
                    <a:cxn ang="0">
                      <a:pos x="0" y="80"/>
                    </a:cxn>
                    <a:cxn ang="0">
                      <a:pos x="13" y="80"/>
                    </a:cxn>
                    <a:cxn ang="0">
                      <a:pos x="13" y="67"/>
                    </a:cxn>
                    <a:cxn ang="0">
                      <a:pos x="13" y="53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8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40"/>
                      </a:lnTo>
                      <a:lnTo>
                        <a:pt x="0" y="80"/>
                      </a:lnTo>
                      <a:lnTo>
                        <a:pt x="13" y="80"/>
                      </a:lnTo>
                      <a:lnTo>
                        <a:pt x="13" y="67"/>
                      </a:lnTo>
                      <a:lnTo>
                        <a:pt x="13" y="53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88" name="Line 520"/>
                <p:cNvSpPr>
                  <a:spLocks noChangeShapeType="1"/>
                </p:cNvSpPr>
                <p:nvPr/>
              </p:nvSpPr>
              <p:spPr bwMode="auto">
                <a:xfrm>
                  <a:off x="1394" y="2760"/>
                  <a:ext cx="1" cy="8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89" name="Freeform 521"/>
                <p:cNvSpPr>
                  <a:spLocks/>
                </p:cNvSpPr>
                <p:nvPr/>
              </p:nvSpPr>
              <p:spPr bwMode="auto">
                <a:xfrm>
                  <a:off x="1394" y="2760"/>
                  <a:ext cx="13" cy="80"/>
                </a:xfrm>
                <a:custGeom>
                  <a:avLst/>
                  <a:gdLst/>
                  <a:ahLst/>
                  <a:cxnLst>
                    <a:cxn ang="0">
                      <a:pos x="0" y="67"/>
                    </a:cxn>
                    <a:cxn ang="0">
                      <a:pos x="0" y="53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40"/>
                    </a:cxn>
                    <a:cxn ang="0">
                      <a:pos x="13" y="80"/>
                    </a:cxn>
                    <a:cxn ang="0">
                      <a:pos x="13" y="67"/>
                    </a:cxn>
                  </a:cxnLst>
                  <a:rect l="0" t="0" r="r" b="b"/>
                  <a:pathLst>
                    <a:path w="13" h="80">
                      <a:moveTo>
                        <a:pt x="0" y="67"/>
                      </a:moveTo>
                      <a:lnTo>
                        <a:pt x="0" y="53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40"/>
                      </a:lnTo>
                      <a:lnTo>
                        <a:pt x="13" y="80"/>
                      </a:lnTo>
                      <a:lnTo>
                        <a:pt x="13" y="67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90" name="Line 522"/>
                <p:cNvSpPr>
                  <a:spLocks noChangeShapeType="1"/>
                </p:cNvSpPr>
                <p:nvPr/>
              </p:nvSpPr>
              <p:spPr bwMode="auto">
                <a:xfrm>
                  <a:off x="1407" y="2760"/>
                  <a:ext cx="1" cy="8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91" name="Freeform 523"/>
                <p:cNvSpPr>
                  <a:spLocks/>
                </p:cNvSpPr>
                <p:nvPr/>
              </p:nvSpPr>
              <p:spPr bwMode="auto">
                <a:xfrm>
                  <a:off x="1407" y="2760"/>
                  <a:ext cx="14" cy="8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67"/>
                    </a:cxn>
                    <a:cxn ang="0">
                      <a:pos x="0" y="80"/>
                    </a:cxn>
                    <a:cxn ang="0">
                      <a:pos x="14" y="80"/>
                    </a:cxn>
                    <a:cxn ang="0">
                      <a:pos x="14" y="67"/>
                    </a:cxn>
                    <a:cxn ang="0">
                      <a:pos x="14" y="40"/>
                    </a:cxn>
                    <a:cxn ang="0">
                      <a:pos x="14" y="14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8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67"/>
                      </a:lnTo>
                      <a:lnTo>
                        <a:pt x="0" y="80"/>
                      </a:lnTo>
                      <a:lnTo>
                        <a:pt x="14" y="80"/>
                      </a:lnTo>
                      <a:lnTo>
                        <a:pt x="14" y="67"/>
                      </a:lnTo>
                      <a:lnTo>
                        <a:pt x="14" y="40"/>
                      </a:lnTo>
                      <a:lnTo>
                        <a:pt x="14" y="14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92" name="Line 524"/>
                <p:cNvSpPr>
                  <a:spLocks noChangeShapeType="1"/>
                </p:cNvSpPr>
                <p:nvPr/>
              </p:nvSpPr>
              <p:spPr bwMode="auto">
                <a:xfrm>
                  <a:off x="1421" y="2760"/>
                  <a:ext cx="1" cy="8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93" name="Freeform 525"/>
                <p:cNvSpPr>
                  <a:spLocks/>
                </p:cNvSpPr>
                <p:nvPr/>
              </p:nvSpPr>
              <p:spPr bwMode="auto">
                <a:xfrm>
                  <a:off x="1421" y="2760"/>
                  <a:ext cx="13" cy="80"/>
                </a:xfrm>
                <a:custGeom>
                  <a:avLst/>
                  <a:gdLst/>
                  <a:ahLst/>
                  <a:cxnLst>
                    <a:cxn ang="0">
                      <a:pos x="0" y="67"/>
                    </a:cxn>
                    <a:cxn ang="0">
                      <a:pos x="0" y="40"/>
                    </a:cxn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67"/>
                    </a:cxn>
                    <a:cxn ang="0">
                      <a:pos x="13" y="80"/>
                    </a:cxn>
                    <a:cxn ang="0">
                      <a:pos x="13" y="67"/>
                    </a:cxn>
                  </a:cxnLst>
                  <a:rect l="0" t="0" r="r" b="b"/>
                  <a:pathLst>
                    <a:path w="13" h="80">
                      <a:moveTo>
                        <a:pt x="0" y="67"/>
                      </a:moveTo>
                      <a:lnTo>
                        <a:pt x="0" y="40"/>
                      </a:lnTo>
                      <a:lnTo>
                        <a:pt x="0" y="0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67"/>
                      </a:lnTo>
                      <a:lnTo>
                        <a:pt x="13" y="80"/>
                      </a:lnTo>
                      <a:lnTo>
                        <a:pt x="13" y="67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94" name="Line 526"/>
                <p:cNvSpPr>
                  <a:spLocks noChangeShapeType="1"/>
                </p:cNvSpPr>
                <p:nvPr/>
              </p:nvSpPr>
              <p:spPr bwMode="auto">
                <a:xfrm>
                  <a:off x="1434" y="2760"/>
                  <a:ext cx="1" cy="8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95" name="Freeform 527"/>
                <p:cNvSpPr>
                  <a:spLocks/>
                </p:cNvSpPr>
                <p:nvPr/>
              </p:nvSpPr>
              <p:spPr bwMode="auto">
                <a:xfrm>
                  <a:off x="1434" y="2760"/>
                  <a:ext cx="13" cy="67"/>
                </a:xfrm>
                <a:custGeom>
                  <a:avLst/>
                  <a:gdLst/>
                  <a:ahLst/>
                  <a:cxnLst>
                    <a:cxn ang="0">
                      <a:pos x="0" y="67"/>
                    </a:cxn>
                    <a:cxn ang="0">
                      <a:pos x="13" y="67"/>
                    </a:cxn>
                    <a:cxn ang="0">
                      <a:pos x="13" y="40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67">
                      <a:moveTo>
                        <a:pt x="0" y="67"/>
                      </a:moveTo>
                      <a:lnTo>
                        <a:pt x="13" y="67"/>
                      </a:lnTo>
                      <a:lnTo>
                        <a:pt x="13" y="40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96" name="Line 528"/>
                <p:cNvSpPr>
                  <a:spLocks noChangeShapeType="1"/>
                </p:cNvSpPr>
                <p:nvPr/>
              </p:nvSpPr>
              <p:spPr bwMode="auto">
                <a:xfrm>
                  <a:off x="1447" y="2760"/>
                  <a:ext cx="1" cy="8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97" name="Freeform 529"/>
                <p:cNvSpPr>
                  <a:spLocks/>
                </p:cNvSpPr>
                <p:nvPr/>
              </p:nvSpPr>
              <p:spPr bwMode="auto">
                <a:xfrm>
                  <a:off x="1447" y="2747"/>
                  <a:ext cx="13" cy="93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0" y="40"/>
                    </a:cxn>
                    <a:cxn ang="0">
                      <a:pos x="13" y="80"/>
                    </a:cxn>
                    <a:cxn ang="0">
                      <a:pos x="13" y="93"/>
                    </a:cxn>
                    <a:cxn ang="0">
                      <a:pos x="13" y="80"/>
                    </a:cxn>
                    <a:cxn ang="0">
                      <a:pos x="13" y="53"/>
                    </a:cxn>
                    <a:cxn ang="0">
                      <a:pos x="13" y="1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93">
                      <a:moveTo>
                        <a:pt x="0" y="27"/>
                      </a:moveTo>
                      <a:lnTo>
                        <a:pt x="0" y="40"/>
                      </a:lnTo>
                      <a:lnTo>
                        <a:pt x="13" y="80"/>
                      </a:lnTo>
                      <a:lnTo>
                        <a:pt x="13" y="93"/>
                      </a:lnTo>
                      <a:lnTo>
                        <a:pt x="13" y="80"/>
                      </a:lnTo>
                      <a:lnTo>
                        <a:pt x="13" y="53"/>
                      </a:lnTo>
                      <a:lnTo>
                        <a:pt x="13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98" name="Line 530"/>
                <p:cNvSpPr>
                  <a:spLocks noChangeShapeType="1"/>
                </p:cNvSpPr>
                <p:nvPr/>
              </p:nvSpPr>
              <p:spPr bwMode="auto">
                <a:xfrm>
                  <a:off x="1460" y="2747"/>
                  <a:ext cx="1" cy="9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699" name="Freeform 531"/>
                <p:cNvSpPr>
                  <a:spLocks/>
                </p:cNvSpPr>
                <p:nvPr/>
              </p:nvSpPr>
              <p:spPr bwMode="auto">
                <a:xfrm>
                  <a:off x="1460" y="2747"/>
                  <a:ext cx="14" cy="80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14" y="53"/>
                    </a:cxn>
                    <a:cxn ang="0">
                      <a:pos x="14" y="13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80">
                      <a:moveTo>
                        <a:pt x="0" y="80"/>
                      </a:moveTo>
                      <a:lnTo>
                        <a:pt x="14" y="53"/>
                      </a:lnTo>
                      <a:lnTo>
                        <a:pt x="14" y="13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00" name="Line 532"/>
                <p:cNvSpPr>
                  <a:spLocks noChangeShapeType="1"/>
                </p:cNvSpPr>
                <p:nvPr/>
              </p:nvSpPr>
              <p:spPr bwMode="auto">
                <a:xfrm>
                  <a:off x="1474" y="2747"/>
                  <a:ext cx="1" cy="9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01" name="Freeform 533"/>
                <p:cNvSpPr>
                  <a:spLocks/>
                </p:cNvSpPr>
                <p:nvPr/>
              </p:nvSpPr>
              <p:spPr bwMode="auto">
                <a:xfrm>
                  <a:off x="1474" y="2747"/>
                  <a:ext cx="13" cy="93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40"/>
                    </a:cxn>
                    <a:cxn ang="0">
                      <a:pos x="0" y="66"/>
                    </a:cxn>
                    <a:cxn ang="0">
                      <a:pos x="13" y="93"/>
                    </a:cxn>
                    <a:cxn ang="0">
                      <a:pos x="13" y="80"/>
                    </a:cxn>
                    <a:cxn ang="0">
                      <a:pos x="13" y="53"/>
                    </a:cxn>
                    <a:cxn ang="0">
                      <a:pos x="13" y="1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93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40"/>
                      </a:lnTo>
                      <a:lnTo>
                        <a:pt x="0" y="66"/>
                      </a:lnTo>
                      <a:lnTo>
                        <a:pt x="13" y="93"/>
                      </a:lnTo>
                      <a:lnTo>
                        <a:pt x="13" y="80"/>
                      </a:lnTo>
                      <a:lnTo>
                        <a:pt x="13" y="53"/>
                      </a:lnTo>
                      <a:lnTo>
                        <a:pt x="13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02" name="Line 534"/>
                <p:cNvSpPr>
                  <a:spLocks noChangeShapeType="1"/>
                </p:cNvSpPr>
                <p:nvPr/>
              </p:nvSpPr>
              <p:spPr bwMode="auto">
                <a:xfrm>
                  <a:off x="1487" y="2747"/>
                  <a:ext cx="1" cy="9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03" name="Freeform 535"/>
                <p:cNvSpPr>
                  <a:spLocks/>
                </p:cNvSpPr>
                <p:nvPr/>
              </p:nvSpPr>
              <p:spPr bwMode="auto">
                <a:xfrm>
                  <a:off x="1487" y="2747"/>
                  <a:ext cx="13" cy="93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0" y="66"/>
                    </a:cxn>
                    <a:cxn ang="0">
                      <a:pos x="0" y="27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7"/>
                    </a:cxn>
                    <a:cxn ang="0">
                      <a:pos x="13" y="66"/>
                    </a:cxn>
                    <a:cxn ang="0">
                      <a:pos x="13" y="93"/>
                    </a:cxn>
                    <a:cxn ang="0">
                      <a:pos x="13" y="80"/>
                    </a:cxn>
                  </a:cxnLst>
                  <a:rect l="0" t="0" r="r" b="b"/>
                  <a:pathLst>
                    <a:path w="13" h="93">
                      <a:moveTo>
                        <a:pt x="0" y="80"/>
                      </a:moveTo>
                      <a:lnTo>
                        <a:pt x="0" y="66"/>
                      </a:lnTo>
                      <a:lnTo>
                        <a:pt x="0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7"/>
                      </a:lnTo>
                      <a:lnTo>
                        <a:pt x="13" y="66"/>
                      </a:lnTo>
                      <a:lnTo>
                        <a:pt x="13" y="93"/>
                      </a:lnTo>
                      <a:lnTo>
                        <a:pt x="13" y="80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04" name="Line 536"/>
                <p:cNvSpPr>
                  <a:spLocks noChangeShapeType="1"/>
                </p:cNvSpPr>
                <p:nvPr/>
              </p:nvSpPr>
              <p:spPr bwMode="auto">
                <a:xfrm>
                  <a:off x="1500" y="2747"/>
                  <a:ext cx="1" cy="9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05" name="Freeform 537"/>
                <p:cNvSpPr>
                  <a:spLocks/>
                </p:cNvSpPr>
                <p:nvPr/>
              </p:nvSpPr>
              <p:spPr bwMode="auto">
                <a:xfrm>
                  <a:off x="1500" y="2747"/>
                  <a:ext cx="14" cy="93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40"/>
                    </a:cxn>
                    <a:cxn ang="0">
                      <a:pos x="0" y="66"/>
                    </a:cxn>
                    <a:cxn ang="0">
                      <a:pos x="0" y="93"/>
                    </a:cxn>
                    <a:cxn ang="0">
                      <a:pos x="14" y="93"/>
                    </a:cxn>
                    <a:cxn ang="0">
                      <a:pos x="14" y="80"/>
                    </a:cxn>
                    <a:cxn ang="0">
                      <a:pos x="14" y="66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93">
                      <a:moveTo>
                        <a:pt x="0" y="13"/>
                      </a:moveTo>
                      <a:lnTo>
                        <a:pt x="0" y="40"/>
                      </a:lnTo>
                      <a:lnTo>
                        <a:pt x="0" y="66"/>
                      </a:lnTo>
                      <a:lnTo>
                        <a:pt x="0" y="93"/>
                      </a:lnTo>
                      <a:lnTo>
                        <a:pt x="14" y="93"/>
                      </a:lnTo>
                      <a:lnTo>
                        <a:pt x="14" y="80"/>
                      </a:lnTo>
                      <a:lnTo>
                        <a:pt x="14" y="66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06" name="Line 538"/>
                <p:cNvSpPr>
                  <a:spLocks noChangeShapeType="1"/>
                </p:cNvSpPr>
                <p:nvPr/>
              </p:nvSpPr>
              <p:spPr bwMode="auto">
                <a:xfrm>
                  <a:off x="1514" y="2747"/>
                  <a:ext cx="1" cy="9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07" name="Freeform 539"/>
                <p:cNvSpPr>
                  <a:spLocks/>
                </p:cNvSpPr>
                <p:nvPr/>
              </p:nvSpPr>
              <p:spPr bwMode="auto">
                <a:xfrm>
                  <a:off x="1514" y="2747"/>
                  <a:ext cx="13" cy="93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0" y="66"/>
                    </a:cxn>
                    <a:cxn ang="0">
                      <a:pos x="0" y="53"/>
                    </a:cxn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7"/>
                    </a:cxn>
                    <a:cxn ang="0">
                      <a:pos x="13" y="66"/>
                    </a:cxn>
                    <a:cxn ang="0">
                      <a:pos x="13" y="93"/>
                    </a:cxn>
                    <a:cxn ang="0">
                      <a:pos x="13" y="80"/>
                    </a:cxn>
                  </a:cxnLst>
                  <a:rect l="0" t="0" r="r" b="b"/>
                  <a:pathLst>
                    <a:path w="13" h="93">
                      <a:moveTo>
                        <a:pt x="0" y="80"/>
                      </a:moveTo>
                      <a:lnTo>
                        <a:pt x="0" y="66"/>
                      </a:lnTo>
                      <a:lnTo>
                        <a:pt x="0" y="53"/>
                      </a:lnTo>
                      <a:lnTo>
                        <a:pt x="0" y="0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7"/>
                      </a:lnTo>
                      <a:lnTo>
                        <a:pt x="13" y="66"/>
                      </a:lnTo>
                      <a:lnTo>
                        <a:pt x="13" y="93"/>
                      </a:lnTo>
                      <a:lnTo>
                        <a:pt x="13" y="80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08" name="Line 540"/>
                <p:cNvSpPr>
                  <a:spLocks noChangeShapeType="1"/>
                </p:cNvSpPr>
                <p:nvPr/>
              </p:nvSpPr>
              <p:spPr bwMode="auto">
                <a:xfrm>
                  <a:off x="1527" y="2747"/>
                  <a:ext cx="1" cy="9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09" name="Freeform 541"/>
                <p:cNvSpPr>
                  <a:spLocks/>
                </p:cNvSpPr>
                <p:nvPr/>
              </p:nvSpPr>
              <p:spPr bwMode="auto">
                <a:xfrm>
                  <a:off x="1527" y="2747"/>
                  <a:ext cx="13" cy="80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13" y="66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80">
                      <a:moveTo>
                        <a:pt x="0" y="80"/>
                      </a:moveTo>
                      <a:lnTo>
                        <a:pt x="13" y="66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10" name="Line 542"/>
                <p:cNvSpPr>
                  <a:spLocks noChangeShapeType="1"/>
                </p:cNvSpPr>
                <p:nvPr/>
              </p:nvSpPr>
              <p:spPr bwMode="auto">
                <a:xfrm>
                  <a:off x="1540" y="2747"/>
                  <a:ext cx="1" cy="9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11" name="Freeform 543"/>
                <p:cNvSpPr>
                  <a:spLocks/>
                </p:cNvSpPr>
                <p:nvPr/>
              </p:nvSpPr>
              <p:spPr bwMode="auto">
                <a:xfrm>
                  <a:off x="1540" y="2747"/>
                  <a:ext cx="13" cy="93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13" y="66"/>
                    </a:cxn>
                    <a:cxn ang="0">
                      <a:pos x="13" y="93"/>
                    </a:cxn>
                    <a:cxn ang="0">
                      <a:pos x="13" y="80"/>
                    </a:cxn>
                    <a:cxn ang="0">
                      <a:pos x="13" y="66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93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13" y="66"/>
                      </a:lnTo>
                      <a:lnTo>
                        <a:pt x="13" y="93"/>
                      </a:lnTo>
                      <a:lnTo>
                        <a:pt x="13" y="80"/>
                      </a:lnTo>
                      <a:lnTo>
                        <a:pt x="13" y="66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12" name="Line 544"/>
                <p:cNvSpPr>
                  <a:spLocks noChangeShapeType="1"/>
                </p:cNvSpPr>
                <p:nvPr/>
              </p:nvSpPr>
              <p:spPr bwMode="auto">
                <a:xfrm>
                  <a:off x="1553" y="2747"/>
                  <a:ext cx="1" cy="9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13" name="Freeform 545"/>
                <p:cNvSpPr>
                  <a:spLocks/>
                </p:cNvSpPr>
                <p:nvPr/>
              </p:nvSpPr>
              <p:spPr bwMode="auto">
                <a:xfrm>
                  <a:off x="1553" y="2734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79"/>
                    </a:cxn>
                    <a:cxn ang="0">
                      <a:pos x="0" y="66"/>
                    </a:cxn>
                    <a:cxn ang="0">
                      <a:pos x="14" y="13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26"/>
                    </a:cxn>
                    <a:cxn ang="0">
                      <a:pos x="14" y="40"/>
                    </a:cxn>
                    <a:cxn ang="0">
                      <a:pos x="14" y="79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93"/>
                      </a:moveTo>
                      <a:lnTo>
                        <a:pt x="0" y="79"/>
                      </a:lnTo>
                      <a:lnTo>
                        <a:pt x="0" y="66"/>
                      </a:lnTo>
                      <a:lnTo>
                        <a:pt x="14" y="13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26"/>
                      </a:lnTo>
                      <a:lnTo>
                        <a:pt x="14" y="40"/>
                      </a:lnTo>
                      <a:lnTo>
                        <a:pt x="14" y="79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14" name="Line 546"/>
                <p:cNvSpPr>
                  <a:spLocks noChangeShapeType="1"/>
                </p:cNvSpPr>
                <p:nvPr/>
              </p:nvSpPr>
              <p:spPr bwMode="auto">
                <a:xfrm>
                  <a:off x="1567" y="2734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15" name="Freeform 547"/>
                <p:cNvSpPr>
                  <a:spLocks/>
                </p:cNvSpPr>
                <p:nvPr/>
              </p:nvSpPr>
              <p:spPr bwMode="auto">
                <a:xfrm>
                  <a:off x="1567" y="2734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40"/>
                    </a:cxn>
                    <a:cxn ang="0">
                      <a:pos x="0" y="7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79"/>
                    </a:cxn>
                    <a:cxn ang="0">
                      <a:pos x="13" y="66"/>
                    </a:cxn>
                    <a:cxn ang="0">
                      <a:pos x="13" y="1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40"/>
                      </a:lnTo>
                      <a:lnTo>
                        <a:pt x="0" y="7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79"/>
                      </a:lnTo>
                      <a:lnTo>
                        <a:pt x="13" y="66"/>
                      </a:lnTo>
                      <a:lnTo>
                        <a:pt x="13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16" name="Line 548"/>
                <p:cNvSpPr>
                  <a:spLocks noChangeShapeType="1"/>
                </p:cNvSpPr>
                <p:nvPr/>
              </p:nvSpPr>
              <p:spPr bwMode="auto">
                <a:xfrm>
                  <a:off x="1580" y="2734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17" name="Freeform 549"/>
                <p:cNvSpPr>
                  <a:spLocks/>
                </p:cNvSpPr>
                <p:nvPr/>
              </p:nvSpPr>
              <p:spPr bwMode="auto">
                <a:xfrm>
                  <a:off x="1580" y="2734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79"/>
                    </a:cxn>
                    <a:cxn ang="0">
                      <a:pos x="0" y="66"/>
                    </a:cxn>
                    <a:cxn ang="0">
                      <a:pos x="13" y="1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40"/>
                    </a:cxn>
                    <a:cxn ang="0">
                      <a:pos x="13" y="66"/>
                    </a:cxn>
                    <a:cxn ang="0">
                      <a:pos x="13" y="9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93"/>
                      </a:moveTo>
                      <a:lnTo>
                        <a:pt x="0" y="79"/>
                      </a:lnTo>
                      <a:lnTo>
                        <a:pt x="0" y="66"/>
                      </a:lnTo>
                      <a:lnTo>
                        <a:pt x="13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40"/>
                      </a:lnTo>
                      <a:lnTo>
                        <a:pt x="13" y="66"/>
                      </a:lnTo>
                      <a:lnTo>
                        <a:pt x="13" y="9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18" name="Line 550"/>
                <p:cNvSpPr>
                  <a:spLocks noChangeShapeType="1"/>
                </p:cNvSpPr>
                <p:nvPr/>
              </p:nvSpPr>
              <p:spPr bwMode="auto">
                <a:xfrm>
                  <a:off x="1593" y="2734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19" name="Freeform 551"/>
                <p:cNvSpPr>
                  <a:spLocks/>
                </p:cNvSpPr>
                <p:nvPr/>
              </p:nvSpPr>
              <p:spPr bwMode="auto">
                <a:xfrm>
                  <a:off x="1593" y="2734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40"/>
                    </a:cxn>
                    <a:cxn ang="0">
                      <a:pos x="0" y="66"/>
                    </a:cxn>
                    <a:cxn ang="0">
                      <a:pos x="0" y="93"/>
                    </a:cxn>
                    <a:cxn ang="0">
                      <a:pos x="0" y="106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79"/>
                    </a:cxn>
                    <a:cxn ang="0">
                      <a:pos x="13" y="66"/>
                    </a:cxn>
                    <a:cxn ang="0">
                      <a:pos x="13" y="1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3"/>
                      </a:moveTo>
                      <a:lnTo>
                        <a:pt x="0" y="40"/>
                      </a:lnTo>
                      <a:lnTo>
                        <a:pt x="0" y="66"/>
                      </a:lnTo>
                      <a:lnTo>
                        <a:pt x="0" y="93"/>
                      </a:lnTo>
                      <a:lnTo>
                        <a:pt x="0" y="106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79"/>
                      </a:lnTo>
                      <a:lnTo>
                        <a:pt x="13" y="66"/>
                      </a:lnTo>
                      <a:lnTo>
                        <a:pt x="13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20" name="Line 552"/>
                <p:cNvSpPr>
                  <a:spLocks noChangeShapeType="1"/>
                </p:cNvSpPr>
                <p:nvPr/>
              </p:nvSpPr>
              <p:spPr bwMode="auto">
                <a:xfrm>
                  <a:off x="1606" y="2734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21" name="Freeform 553"/>
                <p:cNvSpPr>
                  <a:spLocks/>
                </p:cNvSpPr>
                <p:nvPr/>
              </p:nvSpPr>
              <p:spPr bwMode="auto">
                <a:xfrm>
                  <a:off x="1606" y="2747"/>
                  <a:ext cx="14" cy="9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53"/>
                    </a:cxn>
                    <a:cxn ang="0">
                      <a:pos x="14" y="80"/>
                    </a:cxn>
                    <a:cxn ang="0">
                      <a:pos x="14" y="93"/>
                    </a:cxn>
                    <a:cxn ang="0">
                      <a:pos x="14" y="80"/>
                    </a:cxn>
                  </a:cxnLst>
                  <a:rect l="0" t="0" r="r" b="b"/>
                  <a:pathLst>
                    <a:path w="14" h="93">
                      <a:moveTo>
                        <a:pt x="0" y="0"/>
                      </a:move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53"/>
                      </a:lnTo>
                      <a:lnTo>
                        <a:pt x="14" y="80"/>
                      </a:lnTo>
                      <a:lnTo>
                        <a:pt x="14" y="93"/>
                      </a:lnTo>
                      <a:lnTo>
                        <a:pt x="14" y="80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22" name="Line 554"/>
                <p:cNvSpPr>
                  <a:spLocks noChangeShapeType="1"/>
                </p:cNvSpPr>
                <p:nvPr/>
              </p:nvSpPr>
              <p:spPr bwMode="auto">
                <a:xfrm>
                  <a:off x="1620" y="2734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23" name="Freeform 555"/>
                <p:cNvSpPr>
                  <a:spLocks/>
                </p:cNvSpPr>
                <p:nvPr/>
              </p:nvSpPr>
              <p:spPr bwMode="auto">
                <a:xfrm>
                  <a:off x="1620" y="2734"/>
                  <a:ext cx="13" cy="93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13" y="66"/>
                    </a:cxn>
                    <a:cxn ang="0">
                      <a:pos x="13" y="26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93">
                      <a:moveTo>
                        <a:pt x="0" y="93"/>
                      </a:moveTo>
                      <a:lnTo>
                        <a:pt x="13" y="66"/>
                      </a:lnTo>
                      <a:lnTo>
                        <a:pt x="13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24" name="Line 556"/>
                <p:cNvSpPr>
                  <a:spLocks noChangeShapeType="1"/>
                </p:cNvSpPr>
                <p:nvPr/>
              </p:nvSpPr>
              <p:spPr bwMode="auto">
                <a:xfrm>
                  <a:off x="1633" y="2734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25" name="Freeform 557"/>
                <p:cNvSpPr>
                  <a:spLocks/>
                </p:cNvSpPr>
                <p:nvPr/>
              </p:nvSpPr>
              <p:spPr bwMode="auto">
                <a:xfrm>
                  <a:off x="1633" y="2734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40"/>
                    </a:cxn>
                    <a:cxn ang="0">
                      <a:pos x="13" y="7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79"/>
                    </a:cxn>
                    <a:cxn ang="0">
                      <a:pos x="13" y="40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3"/>
                      </a:moveTo>
                      <a:lnTo>
                        <a:pt x="0" y="40"/>
                      </a:lnTo>
                      <a:lnTo>
                        <a:pt x="13" y="7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79"/>
                      </a:lnTo>
                      <a:lnTo>
                        <a:pt x="13" y="40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26" name="Line 558"/>
                <p:cNvSpPr>
                  <a:spLocks noChangeShapeType="1"/>
                </p:cNvSpPr>
                <p:nvPr/>
              </p:nvSpPr>
              <p:spPr bwMode="auto">
                <a:xfrm>
                  <a:off x="1646" y="2734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27" name="Freeform 559"/>
                <p:cNvSpPr>
                  <a:spLocks/>
                </p:cNvSpPr>
                <p:nvPr/>
              </p:nvSpPr>
              <p:spPr bwMode="auto">
                <a:xfrm>
                  <a:off x="1646" y="2734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66"/>
                    </a:cxn>
                    <a:cxn ang="0">
                      <a:pos x="14" y="26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40"/>
                    </a:cxn>
                    <a:cxn ang="0">
                      <a:pos x="14" y="79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93"/>
                      </a:moveTo>
                      <a:lnTo>
                        <a:pt x="0" y="66"/>
                      </a:lnTo>
                      <a:lnTo>
                        <a:pt x="14" y="26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40"/>
                      </a:lnTo>
                      <a:lnTo>
                        <a:pt x="14" y="79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28" name="Line 560"/>
                <p:cNvSpPr>
                  <a:spLocks noChangeShapeType="1"/>
                </p:cNvSpPr>
                <p:nvPr/>
              </p:nvSpPr>
              <p:spPr bwMode="auto">
                <a:xfrm>
                  <a:off x="1660" y="2734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29" name="Freeform 561"/>
                <p:cNvSpPr>
                  <a:spLocks/>
                </p:cNvSpPr>
                <p:nvPr/>
              </p:nvSpPr>
              <p:spPr bwMode="auto">
                <a:xfrm>
                  <a:off x="1660" y="2734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40"/>
                    </a:cxn>
                    <a:cxn ang="0">
                      <a:pos x="0" y="7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79"/>
                    </a:cxn>
                    <a:cxn ang="0">
                      <a:pos x="13" y="66"/>
                    </a:cxn>
                    <a:cxn ang="0">
                      <a:pos x="13" y="1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3"/>
                      </a:moveTo>
                      <a:lnTo>
                        <a:pt x="0" y="40"/>
                      </a:lnTo>
                      <a:lnTo>
                        <a:pt x="0" y="7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79"/>
                      </a:lnTo>
                      <a:lnTo>
                        <a:pt x="13" y="66"/>
                      </a:lnTo>
                      <a:lnTo>
                        <a:pt x="13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30" name="Line 562"/>
                <p:cNvSpPr>
                  <a:spLocks noChangeShapeType="1"/>
                </p:cNvSpPr>
                <p:nvPr/>
              </p:nvSpPr>
              <p:spPr bwMode="auto">
                <a:xfrm>
                  <a:off x="1673" y="2734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31" name="Freeform 563"/>
                <p:cNvSpPr>
                  <a:spLocks/>
                </p:cNvSpPr>
                <p:nvPr/>
              </p:nvSpPr>
              <p:spPr bwMode="auto">
                <a:xfrm>
                  <a:off x="1673" y="2721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79"/>
                    </a:cxn>
                    <a:cxn ang="0">
                      <a:pos x="0" y="39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39"/>
                    </a:cxn>
                    <a:cxn ang="0">
                      <a:pos x="13" y="79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79"/>
                      </a:lnTo>
                      <a:lnTo>
                        <a:pt x="0" y="39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39"/>
                      </a:lnTo>
                      <a:lnTo>
                        <a:pt x="13" y="79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32" name="Line 564"/>
                <p:cNvSpPr>
                  <a:spLocks noChangeShapeType="1"/>
                </p:cNvSpPr>
                <p:nvPr/>
              </p:nvSpPr>
              <p:spPr bwMode="auto">
                <a:xfrm>
                  <a:off x="1686" y="2721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33" name="Freeform 565"/>
                <p:cNvSpPr>
                  <a:spLocks/>
                </p:cNvSpPr>
                <p:nvPr/>
              </p:nvSpPr>
              <p:spPr bwMode="auto">
                <a:xfrm>
                  <a:off x="1686" y="2721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39"/>
                    </a:cxn>
                    <a:cxn ang="0">
                      <a:pos x="0" y="79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2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39"/>
                      </a:lnTo>
                      <a:lnTo>
                        <a:pt x="0" y="79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2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34" name="Line 566"/>
                <p:cNvSpPr>
                  <a:spLocks noChangeShapeType="1"/>
                </p:cNvSpPr>
                <p:nvPr/>
              </p:nvSpPr>
              <p:spPr bwMode="auto">
                <a:xfrm>
                  <a:off x="1699" y="2721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35" name="Freeform 567"/>
                <p:cNvSpPr>
                  <a:spLocks/>
                </p:cNvSpPr>
                <p:nvPr/>
              </p:nvSpPr>
              <p:spPr bwMode="auto">
                <a:xfrm>
                  <a:off x="1699" y="272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2"/>
                    </a:cxn>
                    <a:cxn ang="0">
                      <a:pos x="0" y="79"/>
                    </a:cxn>
                    <a:cxn ang="0">
                      <a:pos x="0" y="53"/>
                    </a:cxn>
                    <a:cxn ang="0">
                      <a:pos x="0" y="0"/>
                    </a:cxn>
                    <a:cxn ang="0">
                      <a:pos x="14" y="13"/>
                    </a:cxn>
                    <a:cxn ang="0">
                      <a:pos x="14" y="39"/>
                    </a:cxn>
                    <a:cxn ang="0">
                      <a:pos x="14" y="79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106"/>
                      </a:moveTo>
                      <a:lnTo>
                        <a:pt x="0" y="92"/>
                      </a:lnTo>
                      <a:lnTo>
                        <a:pt x="0" y="79"/>
                      </a:lnTo>
                      <a:lnTo>
                        <a:pt x="0" y="53"/>
                      </a:lnTo>
                      <a:lnTo>
                        <a:pt x="0" y="0"/>
                      </a:lnTo>
                      <a:lnTo>
                        <a:pt x="14" y="13"/>
                      </a:lnTo>
                      <a:lnTo>
                        <a:pt x="14" y="39"/>
                      </a:lnTo>
                      <a:lnTo>
                        <a:pt x="14" y="79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36" name="Line 568"/>
                <p:cNvSpPr>
                  <a:spLocks noChangeShapeType="1"/>
                </p:cNvSpPr>
                <p:nvPr/>
              </p:nvSpPr>
              <p:spPr bwMode="auto">
                <a:xfrm>
                  <a:off x="1713" y="2707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37" name="Freeform 569"/>
                <p:cNvSpPr>
                  <a:spLocks/>
                </p:cNvSpPr>
                <p:nvPr/>
              </p:nvSpPr>
              <p:spPr bwMode="auto">
                <a:xfrm>
                  <a:off x="1713" y="2694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19"/>
                    </a:cxn>
                    <a:cxn ang="0">
                      <a:pos x="0" y="106"/>
                    </a:cxn>
                    <a:cxn ang="0">
                      <a:pos x="13" y="80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19"/>
                      </a:moveTo>
                      <a:lnTo>
                        <a:pt x="0" y="106"/>
                      </a:lnTo>
                      <a:lnTo>
                        <a:pt x="13" y="80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38" name="Line 570"/>
                <p:cNvSpPr>
                  <a:spLocks noChangeShapeType="1"/>
                </p:cNvSpPr>
                <p:nvPr/>
              </p:nvSpPr>
              <p:spPr bwMode="auto">
                <a:xfrm>
                  <a:off x="1726" y="2694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39" name="Freeform 571"/>
                <p:cNvSpPr>
                  <a:spLocks/>
                </p:cNvSpPr>
                <p:nvPr/>
              </p:nvSpPr>
              <p:spPr bwMode="auto">
                <a:xfrm>
                  <a:off x="1726" y="2681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13" y="79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26"/>
                      </a:moveTo>
                      <a:lnTo>
                        <a:pt x="0" y="53"/>
                      </a:lnTo>
                      <a:lnTo>
                        <a:pt x="13" y="79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40" name="Line 572"/>
                <p:cNvSpPr>
                  <a:spLocks noChangeShapeType="1"/>
                </p:cNvSpPr>
                <p:nvPr/>
              </p:nvSpPr>
              <p:spPr bwMode="auto">
                <a:xfrm>
                  <a:off x="1739" y="2681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41" name="Freeform 573"/>
                <p:cNvSpPr>
                  <a:spLocks/>
                </p:cNvSpPr>
                <p:nvPr/>
              </p:nvSpPr>
              <p:spPr bwMode="auto">
                <a:xfrm>
                  <a:off x="1739" y="2667"/>
                  <a:ext cx="13" cy="10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0" y="93"/>
                    </a:cxn>
                    <a:cxn ang="0">
                      <a:pos x="0" y="54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40"/>
                    </a:cxn>
                    <a:cxn ang="0">
                      <a:pos x="13" y="67"/>
                    </a:cxn>
                    <a:cxn ang="0">
                      <a:pos x="13" y="107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7">
                      <a:moveTo>
                        <a:pt x="0" y="107"/>
                      </a:moveTo>
                      <a:lnTo>
                        <a:pt x="0" y="93"/>
                      </a:lnTo>
                      <a:lnTo>
                        <a:pt x="0" y="54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40"/>
                      </a:lnTo>
                      <a:lnTo>
                        <a:pt x="13" y="67"/>
                      </a:lnTo>
                      <a:lnTo>
                        <a:pt x="13" y="107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42" name="Line 574"/>
                <p:cNvSpPr>
                  <a:spLocks noChangeShapeType="1"/>
                </p:cNvSpPr>
                <p:nvPr/>
              </p:nvSpPr>
              <p:spPr bwMode="auto">
                <a:xfrm>
                  <a:off x="1752" y="2654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43" name="Freeform 575"/>
                <p:cNvSpPr>
                  <a:spLocks/>
                </p:cNvSpPr>
                <p:nvPr/>
              </p:nvSpPr>
              <p:spPr bwMode="auto">
                <a:xfrm>
                  <a:off x="1752" y="2641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0" y="80"/>
                    </a:cxn>
                    <a:cxn ang="0">
                      <a:pos x="14" y="119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6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19">
                      <a:moveTo>
                        <a:pt x="0" y="26"/>
                      </a:moveTo>
                      <a:lnTo>
                        <a:pt x="0" y="53"/>
                      </a:lnTo>
                      <a:lnTo>
                        <a:pt x="0" y="80"/>
                      </a:lnTo>
                      <a:lnTo>
                        <a:pt x="14" y="119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6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44" name="Line 576"/>
                <p:cNvSpPr>
                  <a:spLocks noChangeShapeType="1"/>
                </p:cNvSpPr>
                <p:nvPr/>
              </p:nvSpPr>
              <p:spPr bwMode="auto">
                <a:xfrm>
                  <a:off x="1766" y="264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45" name="Freeform 577"/>
                <p:cNvSpPr>
                  <a:spLocks/>
                </p:cNvSpPr>
                <p:nvPr/>
              </p:nvSpPr>
              <p:spPr bwMode="auto">
                <a:xfrm>
                  <a:off x="1766" y="262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6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6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46" name="Line 578"/>
                <p:cNvSpPr>
                  <a:spLocks noChangeShapeType="1"/>
                </p:cNvSpPr>
                <p:nvPr/>
              </p:nvSpPr>
              <p:spPr bwMode="auto">
                <a:xfrm>
                  <a:off x="1779" y="2614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47" name="Freeform 579"/>
                <p:cNvSpPr>
                  <a:spLocks/>
                </p:cNvSpPr>
                <p:nvPr/>
              </p:nvSpPr>
              <p:spPr bwMode="auto">
                <a:xfrm>
                  <a:off x="1779" y="260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0" y="40"/>
                    </a:cxn>
                    <a:cxn ang="0">
                      <a:pos x="0" y="66"/>
                    </a:cxn>
                    <a:cxn ang="0">
                      <a:pos x="0" y="120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20">
                      <a:moveTo>
                        <a:pt x="0" y="27"/>
                      </a:moveTo>
                      <a:lnTo>
                        <a:pt x="0" y="40"/>
                      </a:lnTo>
                      <a:lnTo>
                        <a:pt x="0" y="66"/>
                      </a:lnTo>
                      <a:lnTo>
                        <a:pt x="0" y="120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48" name="Line 580"/>
                <p:cNvSpPr>
                  <a:spLocks noChangeShapeType="1"/>
                </p:cNvSpPr>
                <p:nvPr/>
              </p:nvSpPr>
              <p:spPr bwMode="auto">
                <a:xfrm>
                  <a:off x="1792" y="258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49" name="Freeform 581"/>
                <p:cNvSpPr>
                  <a:spLocks/>
                </p:cNvSpPr>
                <p:nvPr/>
              </p:nvSpPr>
              <p:spPr bwMode="auto">
                <a:xfrm>
                  <a:off x="1792" y="2601"/>
                  <a:ext cx="14" cy="9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" y="13"/>
                    </a:cxn>
                    <a:cxn ang="0">
                      <a:pos x="14" y="40"/>
                    </a:cxn>
                    <a:cxn ang="0">
                      <a:pos x="14" y="80"/>
                    </a:cxn>
                    <a:cxn ang="0">
                      <a:pos x="14" y="93"/>
                    </a:cxn>
                    <a:cxn ang="0">
                      <a:pos x="14" y="80"/>
                    </a:cxn>
                  </a:cxnLst>
                  <a:rect l="0" t="0" r="r" b="b"/>
                  <a:pathLst>
                    <a:path w="14" h="93">
                      <a:moveTo>
                        <a:pt x="0" y="0"/>
                      </a:moveTo>
                      <a:lnTo>
                        <a:pt x="14" y="13"/>
                      </a:lnTo>
                      <a:lnTo>
                        <a:pt x="14" y="40"/>
                      </a:lnTo>
                      <a:lnTo>
                        <a:pt x="14" y="80"/>
                      </a:lnTo>
                      <a:lnTo>
                        <a:pt x="14" y="93"/>
                      </a:lnTo>
                      <a:lnTo>
                        <a:pt x="14" y="80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50" name="Line 582"/>
                <p:cNvSpPr>
                  <a:spLocks noChangeShapeType="1"/>
                </p:cNvSpPr>
                <p:nvPr/>
              </p:nvSpPr>
              <p:spPr bwMode="auto">
                <a:xfrm>
                  <a:off x="1806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51" name="Freeform 583"/>
                <p:cNvSpPr>
                  <a:spLocks/>
                </p:cNvSpPr>
                <p:nvPr/>
              </p:nvSpPr>
              <p:spPr bwMode="auto">
                <a:xfrm>
                  <a:off x="1806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40"/>
                    </a:cxn>
                    <a:cxn ang="0">
                      <a:pos x="13" y="9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40"/>
                      </a:lnTo>
                      <a:lnTo>
                        <a:pt x="13" y="9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52" name="Line 584"/>
                <p:cNvSpPr>
                  <a:spLocks noChangeShapeType="1"/>
                </p:cNvSpPr>
                <p:nvPr/>
              </p:nvSpPr>
              <p:spPr bwMode="auto">
                <a:xfrm>
                  <a:off x="1819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53" name="Freeform 585"/>
                <p:cNvSpPr>
                  <a:spLocks/>
                </p:cNvSpPr>
                <p:nvPr/>
              </p:nvSpPr>
              <p:spPr bwMode="auto">
                <a:xfrm>
                  <a:off x="1819" y="253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26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26"/>
                      </a:move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54" name="Line 586"/>
                <p:cNvSpPr>
                  <a:spLocks noChangeShapeType="1"/>
                </p:cNvSpPr>
                <p:nvPr/>
              </p:nvSpPr>
              <p:spPr bwMode="auto">
                <a:xfrm>
                  <a:off x="1832" y="253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55" name="Freeform 587"/>
                <p:cNvSpPr>
                  <a:spLocks/>
                </p:cNvSpPr>
                <p:nvPr/>
              </p:nvSpPr>
              <p:spPr bwMode="auto">
                <a:xfrm>
                  <a:off x="1832" y="2521"/>
                  <a:ext cx="13" cy="10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67"/>
                    </a:cxn>
                    <a:cxn ang="0">
                      <a:pos x="13" y="107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7">
                      <a:moveTo>
                        <a:pt x="0" y="107"/>
                      </a:moveTo>
                      <a:lnTo>
                        <a:pt x="0" y="93"/>
                      </a:lnTo>
                      <a:lnTo>
                        <a:pt x="0" y="80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67"/>
                      </a:lnTo>
                      <a:lnTo>
                        <a:pt x="13" y="107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56" name="Line 588"/>
                <p:cNvSpPr>
                  <a:spLocks noChangeShapeType="1"/>
                </p:cNvSpPr>
                <p:nvPr/>
              </p:nvSpPr>
              <p:spPr bwMode="auto">
                <a:xfrm>
                  <a:off x="1845" y="2508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57" name="Freeform 589"/>
                <p:cNvSpPr>
                  <a:spLocks/>
                </p:cNvSpPr>
                <p:nvPr/>
              </p:nvSpPr>
              <p:spPr bwMode="auto">
                <a:xfrm>
                  <a:off x="1845" y="2495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26"/>
                    </a:cxn>
                    <a:cxn ang="0">
                      <a:pos x="0" y="40"/>
                    </a:cxn>
                    <a:cxn ang="0">
                      <a:pos x="0" y="80"/>
                    </a:cxn>
                    <a:cxn ang="0">
                      <a:pos x="14" y="119"/>
                    </a:cxn>
                    <a:cxn ang="0">
                      <a:pos x="14" y="106"/>
                    </a:cxn>
                    <a:cxn ang="0">
                      <a:pos x="14" y="80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19">
                      <a:moveTo>
                        <a:pt x="0" y="26"/>
                      </a:moveTo>
                      <a:lnTo>
                        <a:pt x="0" y="40"/>
                      </a:lnTo>
                      <a:lnTo>
                        <a:pt x="0" y="80"/>
                      </a:lnTo>
                      <a:lnTo>
                        <a:pt x="14" y="119"/>
                      </a:lnTo>
                      <a:lnTo>
                        <a:pt x="14" y="106"/>
                      </a:lnTo>
                      <a:lnTo>
                        <a:pt x="14" y="80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58" name="Line 590"/>
                <p:cNvSpPr>
                  <a:spLocks noChangeShapeType="1"/>
                </p:cNvSpPr>
                <p:nvPr/>
              </p:nvSpPr>
              <p:spPr bwMode="auto">
                <a:xfrm>
                  <a:off x="1859" y="2495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59" name="Freeform 591"/>
                <p:cNvSpPr>
                  <a:spLocks/>
                </p:cNvSpPr>
                <p:nvPr/>
              </p:nvSpPr>
              <p:spPr bwMode="auto">
                <a:xfrm>
                  <a:off x="1859" y="2482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6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66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6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66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60" name="Line 592"/>
                <p:cNvSpPr>
                  <a:spLocks noChangeShapeType="1"/>
                </p:cNvSpPr>
                <p:nvPr/>
              </p:nvSpPr>
              <p:spPr bwMode="auto">
                <a:xfrm>
                  <a:off x="1872" y="2468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61" name="Freeform 593"/>
                <p:cNvSpPr>
                  <a:spLocks/>
                </p:cNvSpPr>
                <p:nvPr/>
              </p:nvSpPr>
              <p:spPr bwMode="auto">
                <a:xfrm>
                  <a:off x="1872" y="2455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20">
                      <a:moveTo>
                        <a:pt x="0" y="120"/>
                      </a:move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62" name="Line 594"/>
                <p:cNvSpPr>
                  <a:spLocks noChangeShapeType="1"/>
                </p:cNvSpPr>
                <p:nvPr/>
              </p:nvSpPr>
              <p:spPr bwMode="auto">
                <a:xfrm>
                  <a:off x="1885" y="2455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63" name="Freeform 595"/>
                <p:cNvSpPr>
                  <a:spLocks/>
                </p:cNvSpPr>
                <p:nvPr/>
              </p:nvSpPr>
              <p:spPr bwMode="auto">
                <a:xfrm>
                  <a:off x="1885" y="2468"/>
                  <a:ext cx="14" cy="9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" y="14"/>
                    </a:cxn>
                    <a:cxn ang="0">
                      <a:pos x="14" y="53"/>
                    </a:cxn>
                    <a:cxn ang="0">
                      <a:pos x="14" y="93"/>
                    </a:cxn>
                    <a:cxn ang="0">
                      <a:pos x="14" y="80"/>
                    </a:cxn>
                  </a:cxnLst>
                  <a:rect l="0" t="0" r="r" b="b"/>
                  <a:pathLst>
                    <a:path w="14" h="93">
                      <a:moveTo>
                        <a:pt x="0" y="0"/>
                      </a:moveTo>
                      <a:lnTo>
                        <a:pt x="14" y="14"/>
                      </a:lnTo>
                      <a:lnTo>
                        <a:pt x="14" y="53"/>
                      </a:lnTo>
                      <a:lnTo>
                        <a:pt x="14" y="93"/>
                      </a:lnTo>
                      <a:lnTo>
                        <a:pt x="14" y="80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64" name="Line 596"/>
                <p:cNvSpPr>
                  <a:spLocks noChangeShapeType="1"/>
                </p:cNvSpPr>
                <p:nvPr/>
              </p:nvSpPr>
              <p:spPr bwMode="auto">
                <a:xfrm>
                  <a:off x="1899" y="2442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65" name="Freeform 597"/>
                <p:cNvSpPr>
                  <a:spLocks/>
                </p:cNvSpPr>
                <p:nvPr/>
              </p:nvSpPr>
              <p:spPr bwMode="auto">
                <a:xfrm>
                  <a:off x="1899" y="2442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40"/>
                    </a:cxn>
                    <a:cxn ang="0">
                      <a:pos x="13" y="66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40"/>
                      </a:lnTo>
                      <a:lnTo>
                        <a:pt x="13" y="66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66" name="Line 598"/>
                <p:cNvSpPr>
                  <a:spLocks noChangeShapeType="1"/>
                </p:cNvSpPr>
                <p:nvPr/>
              </p:nvSpPr>
              <p:spPr bwMode="auto">
                <a:xfrm>
                  <a:off x="1912" y="2442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67" name="Freeform 599"/>
                <p:cNvSpPr>
                  <a:spLocks/>
                </p:cNvSpPr>
                <p:nvPr/>
              </p:nvSpPr>
              <p:spPr bwMode="auto">
                <a:xfrm>
                  <a:off x="1912" y="2429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26"/>
                    </a:cxn>
                    <a:cxn ang="0">
                      <a:pos x="0" y="39"/>
                    </a:cxn>
                    <a:cxn ang="0">
                      <a:pos x="13" y="79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2"/>
                    </a:cxn>
                    <a:cxn ang="0">
                      <a:pos x="13" y="66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26"/>
                      </a:moveTo>
                      <a:lnTo>
                        <a:pt x="0" y="39"/>
                      </a:lnTo>
                      <a:lnTo>
                        <a:pt x="13" y="79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2"/>
                      </a:lnTo>
                      <a:lnTo>
                        <a:pt x="13" y="66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68" name="Line 600"/>
                <p:cNvSpPr>
                  <a:spLocks noChangeShapeType="1"/>
                </p:cNvSpPr>
                <p:nvPr/>
              </p:nvSpPr>
              <p:spPr bwMode="auto">
                <a:xfrm>
                  <a:off x="1925" y="2429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69" name="Freeform 601"/>
                <p:cNvSpPr>
                  <a:spLocks/>
                </p:cNvSpPr>
                <p:nvPr/>
              </p:nvSpPr>
              <p:spPr bwMode="auto">
                <a:xfrm>
                  <a:off x="1925" y="2429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2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39"/>
                    </a:cxn>
                    <a:cxn ang="0">
                      <a:pos x="13" y="79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2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39"/>
                      </a:lnTo>
                      <a:lnTo>
                        <a:pt x="13" y="79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70" name="Line 602"/>
                <p:cNvSpPr>
                  <a:spLocks noChangeShapeType="1"/>
                </p:cNvSpPr>
                <p:nvPr/>
              </p:nvSpPr>
              <p:spPr bwMode="auto">
                <a:xfrm>
                  <a:off x="1938" y="2429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71" name="Freeform 603"/>
                <p:cNvSpPr>
                  <a:spLocks/>
                </p:cNvSpPr>
                <p:nvPr/>
              </p:nvSpPr>
              <p:spPr bwMode="auto">
                <a:xfrm>
                  <a:off x="1938" y="2429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39"/>
                    </a:cxn>
                    <a:cxn ang="0">
                      <a:pos x="0" y="79"/>
                    </a:cxn>
                    <a:cxn ang="0">
                      <a:pos x="14" y="119"/>
                    </a:cxn>
                    <a:cxn ang="0">
                      <a:pos x="14" y="106"/>
                    </a:cxn>
                    <a:cxn ang="0">
                      <a:pos x="14" y="92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39"/>
                      </a:lnTo>
                      <a:lnTo>
                        <a:pt x="0" y="79"/>
                      </a:lnTo>
                      <a:lnTo>
                        <a:pt x="14" y="119"/>
                      </a:lnTo>
                      <a:lnTo>
                        <a:pt x="14" y="106"/>
                      </a:lnTo>
                      <a:lnTo>
                        <a:pt x="14" y="92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72" name="Line 604"/>
                <p:cNvSpPr>
                  <a:spLocks noChangeShapeType="1"/>
                </p:cNvSpPr>
                <p:nvPr/>
              </p:nvSpPr>
              <p:spPr bwMode="auto">
                <a:xfrm>
                  <a:off x="1952" y="2429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73" name="Freeform 605"/>
                <p:cNvSpPr>
                  <a:spLocks/>
                </p:cNvSpPr>
                <p:nvPr/>
              </p:nvSpPr>
              <p:spPr bwMode="auto">
                <a:xfrm>
                  <a:off x="1952" y="2442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79"/>
                    </a:cxn>
                    <a:cxn ang="0">
                      <a:pos x="0" y="40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66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93"/>
                      </a:moveTo>
                      <a:lnTo>
                        <a:pt x="0" y="79"/>
                      </a:lnTo>
                      <a:lnTo>
                        <a:pt x="0" y="40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66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74" name="Line 606"/>
                <p:cNvSpPr>
                  <a:spLocks noChangeShapeType="1"/>
                </p:cNvSpPr>
                <p:nvPr/>
              </p:nvSpPr>
              <p:spPr bwMode="auto">
                <a:xfrm>
                  <a:off x="1965" y="2442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75" name="Freeform 607"/>
                <p:cNvSpPr>
                  <a:spLocks/>
                </p:cNvSpPr>
                <p:nvPr/>
              </p:nvSpPr>
              <p:spPr bwMode="auto">
                <a:xfrm>
                  <a:off x="1965" y="2442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76" name="Line 608"/>
                <p:cNvSpPr>
                  <a:spLocks noChangeShapeType="1"/>
                </p:cNvSpPr>
                <p:nvPr/>
              </p:nvSpPr>
              <p:spPr bwMode="auto">
                <a:xfrm>
                  <a:off x="1978" y="2442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77" name="Freeform 609"/>
                <p:cNvSpPr>
                  <a:spLocks/>
                </p:cNvSpPr>
                <p:nvPr/>
              </p:nvSpPr>
              <p:spPr bwMode="auto">
                <a:xfrm>
                  <a:off x="1978" y="2468"/>
                  <a:ext cx="13" cy="10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4"/>
                    </a:cxn>
                    <a:cxn ang="0">
                      <a:pos x="13" y="53"/>
                    </a:cxn>
                    <a:cxn ang="0">
                      <a:pos x="13" y="107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7">
                      <a:moveTo>
                        <a:pt x="0" y="0"/>
                      </a:moveTo>
                      <a:lnTo>
                        <a:pt x="13" y="14"/>
                      </a:lnTo>
                      <a:lnTo>
                        <a:pt x="13" y="53"/>
                      </a:lnTo>
                      <a:lnTo>
                        <a:pt x="13" y="107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78" name="Line 610"/>
                <p:cNvSpPr>
                  <a:spLocks noChangeShapeType="1"/>
                </p:cNvSpPr>
                <p:nvPr/>
              </p:nvSpPr>
              <p:spPr bwMode="auto">
                <a:xfrm>
                  <a:off x="1991" y="2455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79" name="Freeform 611"/>
                <p:cNvSpPr>
                  <a:spLocks/>
                </p:cNvSpPr>
                <p:nvPr/>
              </p:nvSpPr>
              <p:spPr bwMode="auto">
                <a:xfrm>
                  <a:off x="1991" y="2468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14" y="40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67"/>
                    </a:cxn>
                    <a:cxn ang="0">
                      <a:pos x="14" y="120"/>
                    </a:cxn>
                    <a:cxn ang="0">
                      <a:pos x="14" y="107"/>
                    </a:cxn>
                  </a:cxnLst>
                  <a:rect l="0" t="0" r="r" b="b"/>
                  <a:pathLst>
                    <a:path w="14" h="120">
                      <a:moveTo>
                        <a:pt x="0" y="93"/>
                      </a:moveTo>
                      <a:lnTo>
                        <a:pt x="0" y="80"/>
                      </a:lnTo>
                      <a:lnTo>
                        <a:pt x="14" y="40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67"/>
                      </a:lnTo>
                      <a:lnTo>
                        <a:pt x="14" y="120"/>
                      </a:lnTo>
                      <a:lnTo>
                        <a:pt x="14" y="107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80" name="Line 612"/>
                <p:cNvSpPr>
                  <a:spLocks noChangeShapeType="1"/>
                </p:cNvSpPr>
                <p:nvPr/>
              </p:nvSpPr>
              <p:spPr bwMode="auto">
                <a:xfrm>
                  <a:off x="2005" y="2468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81" name="Freeform 613"/>
                <p:cNvSpPr>
                  <a:spLocks/>
                </p:cNvSpPr>
                <p:nvPr/>
              </p:nvSpPr>
              <p:spPr bwMode="auto">
                <a:xfrm>
                  <a:off x="2005" y="2482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6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79"/>
                    </a:cxn>
                    <a:cxn ang="0">
                      <a:pos x="13" y="39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0" y="26"/>
                      </a:lnTo>
                      <a:lnTo>
                        <a:pt x="0" y="6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79"/>
                      </a:lnTo>
                      <a:lnTo>
                        <a:pt x="13" y="39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82" name="Line 614"/>
                <p:cNvSpPr>
                  <a:spLocks noChangeShapeType="1"/>
                </p:cNvSpPr>
                <p:nvPr/>
              </p:nvSpPr>
              <p:spPr bwMode="auto">
                <a:xfrm>
                  <a:off x="2018" y="2482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83" name="Freeform 615"/>
                <p:cNvSpPr>
                  <a:spLocks/>
                </p:cNvSpPr>
                <p:nvPr/>
              </p:nvSpPr>
              <p:spPr bwMode="auto">
                <a:xfrm>
                  <a:off x="2018" y="249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40"/>
                    </a:cxn>
                    <a:cxn ang="0">
                      <a:pos x="13" y="80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93"/>
                      </a:moveTo>
                      <a:lnTo>
                        <a:pt x="0" y="80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40"/>
                      </a:lnTo>
                      <a:lnTo>
                        <a:pt x="13" y="80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84" name="Line 616"/>
                <p:cNvSpPr>
                  <a:spLocks noChangeShapeType="1"/>
                </p:cNvSpPr>
                <p:nvPr/>
              </p:nvSpPr>
              <p:spPr bwMode="auto">
                <a:xfrm>
                  <a:off x="2031" y="2508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85" name="Freeform 617"/>
                <p:cNvSpPr>
                  <a:spLocks/>
                </p:cNvSpPr>
                <p:nvPr/>
              </p:nvSpPr>
              <p:spPr bwMode="auto">
                <a:xfrm>
                  <a:off x="2031" y="2508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40"/>
                    </a:cxn>
                    <a:cxn ang="0">
                      <a:pos x="0" y="80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80"/>
                    </a:cxn>
                    <a:cxn ang="0">
                      <a:pos x="14" y="53"/>
                    </a:cxn>
                    <a:cxn ang="0">
                      <a:pos x="14" y="13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20">
                      <a:moveTo>
                        <a:pt x="0" y="13"/>
                      </a:moveTo>
                      <a:lnTo>
                        <a:pt x="0" y="40"/>
                      </a:lnTo>
                      <a:lnTo>
                        <a:pt x="0" y="80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80"/>
                      </a:lnTo>
                      <a:lnTo>
                        <a:pt x="14" y="53"/>
                      </a:lnTo>
                      <a:lnTo>
                        <a:pt x="14" y="13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86" name="Line 618"/>
                <p:cNvSpPr>
                  <a:spLocks noChangeShapeType="1"/>
                </p:cNvSpPr>
                <p:nvPr/>
              </p:nvSpPr>
              <p:spPr bwMode="auto">
                <a:xfrm>
                  <a:off x="2045" y="2508"/>
                  <a:ext cx="1" cy="13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87" name="Freeform 619"/>
                <p:cNvSpPr>
                  <a:spLocks/>
                </p:cNvSpPr>
                <p:nvPr/>
              </p:nvSpPr>
              <p:spPr bwMode="auto">
                <a:xfrm>
                  <a:off x="2045" y="253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40"/>
                    </a:cxn>
                    <a:cxn ang="0">
                      <a:pos x="13" y="79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40"/>
                      </a:lnTo>
                      <a:lnTo>
                        <a:pt x="13" y="79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88" name="Line 620"/>
                <p:cNvSpPr>
                  <a:spLocks noChangeShapeType="1"/>
                </p:cNvSpPr>
                <p:nvPr/>
              </p:nvSpPr>
              <p:spPr bwMode="auto">
                <a:xfrm>
                  <a:off x="2058" y="253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89" name="Freeform 621"/>
                <p:cNvSpPr>
                  <a:spLocks/>
                </p:cNvSpPr>
                <p:nvPr/>
              </p:nvSpPr>
              <p:spPr bwMode="auto">
                <a:xfrm>
                  <a:off x="2058" y="254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66"/>
                    </a:cxn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0" y="27"/>
                      </a:lnTo>
                      <a:lnTo>
                        <a:pt x="0" y="66"/>
                      </a:lnTo>
                      <a:lnTo>
                        <a:pt x="0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90" name="Line 622"/>
                <p:cNvSpPr>
                  <a:spLocks noChangeShapeType="1"/>
                </p:cNvSpPr>
                <p:nvPr/>
              </p:nvSpPr>
              <p:spPr bwMode="auto">
                <a:xfrm>
                  <a:off x="2071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91" name="Freeform 623"/>
                <p:cNvSpPr>
                  <a:spLocks/>
                </p:cNvSpPr>
                <p:nvPr/>
              </p:nvSpPr>
              <p:spPr bwMode="auto">
                <a:xfrm>
                  <a:off x="2071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92" name="Line 624"/>
                <p:cNvSpPr>
                  <a:spLocks noChangeShapeType="1"/>
                </p:cNvSpPr>
                <p:nvPr/>
              </p:nvSpPr>
              <p:spPr bwMode="auto">
                <a:xfrm>
                  <a:off x="2084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93" name="Freeform 625"/>
                <p:cNvSpPr>
                  <a:spLocks/>
                </p:cNvSpPr>
                <p:nvPr/>
              </p:nvSpPr>
              <p:spPr bwMode="auto">
                <a:xfrm>
                  <a:off x="2084" y="2588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79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26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19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19">
                      <a:moveTo>
                        <a:pt x="0" y="93"/>
                      </a:moveTo>
                      <a:lnTo>
                        <a:pt x="0" y="79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26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19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94" name="Line 626"/>
                <p:cNvSpPr>
                  <a:spLocks noChangeShapeType="1"/>
                </p:cNvSpPr>
                <p:nvPr/>
              </p:nvSpPr>
              <p:spPr bwMode="auto">
                <a:xfrm>
                  <a:off x="2098" y="258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95" name="Freeform 627"/>
                <p:cNvSpPr>
                  <a:spLocks/>
                </p:cNvSpPr>
                <p:nvPr/>
              </p:nvSpPr>
              <p:spPr bwMode="auto">
                <a:xfrm>
                  <a:off x="2098" y="260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20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96" name="Line 628"/>
                <p:cNvSpPr>
                  <a:spLocks noChangeShapeType="1"/>
                </p:cNvSpPr>
                <p:nvPr/>
              </p:nvSpPr>
              <p:spPr bwMode="auto">
                <a:xfrm>
                  <a:off x="2111" y="260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97" name="Freeform 629"/>
                <p:cNvSpPr>
                  <a:spLocks/>
                </p:cNvSpPr>
                <p:nvPr/>
              </p:nvSpPr>
              <p:spPr bwMode="auto">
                <a:xfrm>
                  <a:off x="2111" y="2614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20"/>
                    </a:cxn>
                    <a:cxn ang="0">
                      <a:pos x="13" y="107"/>
                    </a:cxn>
                  </a:cxnLst>
                  <a:rect l="0" t="0" r="r" b="b"/>
                  <a:pathLst>
                    <a:path w="13" h="120">
                      <a:moveTo>
                        <a:pt x="0" y="93"/>
                      </a:moveTo>
                      <a:lnTo>
                        <a:pt x="0" y="80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20"/>
                      </a:lnTo>
                      <a:lnTo>
                        <a:pt x="13" y="107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98" name="Line 630"/>
                <p:cNvSpPr>
                  <a:spLocks noChangeShapeType="1"/>
                </p:cNvSpPr>
                <p:nvPr/>
              </p:nvSpPr>
              <p:spPr bwMode="auto">
                <a:xfrm>
                  <a:off x="2124" y="2628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99" name="Freeform 631"/>
                <p:cNvSpPr>
                  <a:spLocks/>
                </p:cNvSpPr>
                <p:nvPr/>
              </p:nvSpPr>
              <p:spPr bwMode="auto">
                <a:xfrm>
                  <a:off x="2124" y="262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1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00" name="Line 632"/>
                <p:cNvSpPr>
                  <a:spLocks noChangeShapeType="1"/>
                </p:cNvSpPr>
                <p:nvPr/>
              </p:nvSpPr>
              <p:spPr bwMode="auto">
                <a:xfrm>
                  <a:off x="2137" y="262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01" name="Freeform 633"/>
                <p:cNvSpPr>
                  <a:spLocks/>
                </p:cNvSpPr>
                <p:nvPr/>
              </p:nvSpPr>
              <p:spPr bwMode="auto">
                <a:xfrm>
                  <a:off x="2137" y="2641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0" y="53"/>
                    </a:cxn>
                    <a:cxn ang="0">
                      <a:pos x="0" y="0"/>
                    </a:cxn>
                    <a:cxn ang="0">
                      <a:pos x="14" y="13"/>
                    </a:cxn>
                    <a:cxn ang="0">
                      <a:pos x="14" y="26"/>
                    </a:cxn>
                    <a:cxn ang="0">
                      <a:pos x="14" y="66"/>
                    </a:cxn>
                    <a:cxn ang="0">
                      <a:pos x="14" y="119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19">
                      <a:moveTo>
                        <a:pt x="0" y="93"/>
                      </a:moveTo>
                      <a:lnTo>
                        <a:pt x="0" y="80"/>
                      </a:lnTo>
                      <a:lnTo>
                        <a:pt x="0" y="53"/>
                      </a:lnTo>
                      <a:lnTo>
                        <a:pt x="0" y="0"/>
                      </a:lnTo>
                      <a:lnTo>
                        <a:pt x="14" y="13"/>
                      </a:lnTo>
                      <a:lnTo>
                        <a:pt x="14" y="26"/>
                      </a:lnTo>
                      <a:lnTo>
                        <a:pt x="14" y="66"/>
                      </a:lnTo>
                      <a:lnTo>
                        <a:pt x="14" y="119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02" name="Line 634"/>
                <p:cNvSpPr>
                  <a:spLocks noChangeShapeType="1"/>
                </p:cNvSpPr>
                <p:nvPr/>
              </p:nvSpPr>
              <p:spPr bwMode="auto">
                <a:xfrm>
                  <a:off x="2151" y="2641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03" name="Freeform 635"/>
                <p:cNvSpPr>
                  <a:spLocks/>
                </p:cNvSpPr>
                <p:nvPr/>
              </p:nvSpPr>
              <p:spPr bwMode="auto">
                <a:xfrm>
                  <a:off x="2151" y="2654"/>
                  <a:ext cx="13" cy="93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13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93">
                      <a:moveTo>
                        <a:pt x="0" y="93"/>
                      </a:moveTo>
                      <a:lnTo>
                        <a:pt x="13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04" name="Line 636"/>
                <p:cNvSpPr>
                  <a:spLocks noChangeShapeType="1"/>
                </p:cNvSpPr>
                <p:nvPr/>
              </p:nvSpPr>
              <p:spPr bwMode="auto">
                <a:xfrm>
                  <a:off x="2164" y="2654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05" name="Freeform 637"/>
                <p:cNvSpPr>
                  <a:spLocks/>
                </p:cNvSpPr>
                <p:nvPr/>
              </p:nvSpPr>
              <p:spPr bwMode="auto">
                <a:xfrm>
                  <a:off x="2164" y="2654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40"/>
                    </a:cxn>
                    <a:cxn ang="0">
                      <a:pos x="13" y="67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20">
                      <a:moveTo>
                        <a:pt x="0" y="13"/>
                      </a:moveTo>
                      <a:lnTo>
                        <a:pt x="0" y="40"/>
                      </a:lnTo>
                      <a:lnTo>
                        <a:pt x="13" y="67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06" name="Line 638"/>
                <p:cNvSpPr>
                  <a:spLocks noChangeShapeType="1"/>
                </p:cNvSpPr>
                <p:nvPr/>
              </p:nvSpPr>
              <p:spPr bwMode="auto">
                <a:xfrm>
                  <a:off x="2177" y="2654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07" name="Freeform 639"/>
                <p:cNvSpPr>
                  <a:spLocks/>
                </p:cNvSpPr>
                <p:nvPr/>
              </p:nvSpPr>
              <p:spPr bwMode="auto">
                <a:xfrm>
                  <a:off x="2177" y="2667"/>
                  <a:ext cx="14" cy="107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0" y="54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67"/>
                    </a:cxn>
                    <a:cxn ang="0">
                      <a:pos x="14" y="107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7">
                      <a:moveTo>
                        <a:pt x="0" y="93"/>
                      </a:moveTo>
                      <a:lnTo>
                        <a:pt x="0" y="80"/>
                      </a:lnTo>
                      <a:lnTo>
                        <a:pt x="0" y="54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67"/>
                      </a:lnTo>
                      <a:lnTo>
                        <a:pt x="14" y="107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7808" name="Group 640"/>
              <p:cNvGrpSpPr>
                <a:grpSpLocks/>
              </p:cNvGrpSpPr>
              <p:nvPr/>
            </p:nvGrpSpPr>
            <p:grpSpPr bwMode="auto">
              <a:xfrm>
                <a:off x="2191" y="2482"/>
                <a:ext cx="1327" cy="292"/>
                <a:chOff x="2191" y="2482"/>
                <a:chExt cx="1327" cy="292"/>
              </a:xfrm>
            </p:grpSpPr>
            <p:sp>
              <p:nvSpPr>
                <p:cNvPr id="7809" name="Line 641"/>
                <p:cNvSpPr>
                  <a:spLocks noChangeShapeType="1"/>
                </p:cNvSpPr>
                <p:nvPr/>
              </p:nvSpPr>
              <p:spPr bwMode="auto">
                <a:xfrm>
                  <a:off x="2191" y="2667"/>
                  <a:ext cx="1" cy="107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10" name="Freeform 642"/>
                <p:cNvSpPr>
                  <a:spLocks/>
                </p:cNvSpPr>
                <p:nvPr/>
              </p:nvSpPr>
              <p:spPr bwMode="auto">
                <a:xfrm>
                  <a:off x="2191" y="2667"/>
                  <a:ext cx="13" cy="107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4"/>
                    </a:cxn>
                    <a:cxn ang="0">
                      <a:pos x="13" y="107"/>
                    </a:cxn>
                    <a:cxn ang="0">
                      <a:pos x="13" y="93"/>
                    </a:cxn>
                    <a:cxn ang="0">
                      <a:pos x="13" y="80"/>
                    </a:cxn>
                    <a:cxn ang="0">
                      <a:pos x="13" y="5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7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4"/>
                      </a:lnTo>
                      <a:lnTo>
                        <a:pt x="13" y="107"/>
                      </a:lnTo>
                      <a:lnTo>
                        <a:pt x="13" y="93"/>
                      </a:lnTo>
                      <a:lnTo>
                        <a:pt x="13" y="80"/>
                      </a:lnTo>
                      <a:lnTo>
                        <a:pt x="13" y="5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11" name="Line 643"/>
                <p:cNvSpPr>
                  <a:spLocks noChangeShapeType="1"/>
                </p:cNvSpPr>
                <p:nvPr/>
              </p:nvSpPr>
              <p:spPr bwMode="auto">
                <a:xfrm>
                  <a:off x="2204" y="2667"/>
                  <a:ext cx="1" cy="107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12" name="Freeform 644"/>
                <p:cNvSpPr>
                  <a:spLocks/>
                </p:cNvSpPr>
                <p:nvPr/>
              </p:nvSpPr>
              <p:spPr bwMode="auto">
                <a:xfrm>
                  <a:off x="2204" y="2667"/>
                  <a:ext cx="13" cy="107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0" y="54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4"/>
                    </a:cxn>
                    <a:cxn ang="0">
                      <a:pos x="13" y="107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7">
                      <a:moveTo>
                        <a:pt x="0" y="93"/>
                      </a:moveTo>
                      <a:lnTo>
                        <a:pt x="0" y="80"/>
                      </a:lnTo>
                      <a:lnTo>
                        <a:pt x="0" y="54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4"/>
                      </a:lnTo>
                      <a:lnTo>
                        <a:pt x="13" y="107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13" name="Line 645"/>
                <p:cNvSpPr>
                  <a:spLocks noChangeShapeType="1"/>
                </p:cNvSpPr>
                <p:nvPr/>
              </p:nvSpPr>
              <p:spPr bwMode="auto">
                <a:xfrm>
                  <a:off x="2217" y="2667"/>
                  <a:ext cx="1" cy="107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14" name="Freeform 646"/>
                <p:cNvSpPr>
                  <a:spLocks/>
                </p:cNvSpPr>
                <p:nvPr/>
              </p:nvSpPr>
              <p:spPr bwMode="auto">
                <a:xfrm>
                  <a:off x="2217" y="2654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0" y="40"/>
                    </a:cxn>
                    <a:cxn ang="0">
                      <a:pos x="0" y="80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20">
                      <a:moveTo>
                        <a:pt x="0" y="27"/>
                      </a:moveTo>
                      <a:lnTo>
                        <a:pt x="0" y="40"/>
                      </a:lnTo>
                      <a:lnTo>
                        <a:pt x="0" y="80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15" name="Line 647"/>
                <p:cNvSpPr>
                  <a:spLocks noChangeShapeType="1"/>
                </p:cNvSpPr>
                <p:nvPr/>
              </p:nvSpPr>
              <p:spPr bwMode="auto">
                <a:xfrm>
                  <a:off x="2230" y="2654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16" name="Freeform 648"/>
                <p:cNvSpPr>
                  <a:spLocks/>
                </p:cNvSpPr>
                <p:nvPr/>
              </p:nvSpPr>
              <p:spPr bwMode="auto">
                <a:xfrm>
                  <a:off x="2230" y="2667"/>
                  <a:ext cx="14" cy="10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" y="0"/>
                    </a:cxn>
                    <a:cxn ang="0">
                      <a:pos x="14" y="27"/>
                    </a:cxn>
                    <a:cxn ang="0">
                      <a:pos x="14" y="54"/>
                    </a:cxn>
                    <a:cxn ang="0">
                      <a:pos x="14" y="107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7">
                      <a:moveTo>
                        <a:pt x="0" y="0"/>
                      </a:moveTo>
                      <a:lnTo>
                        <a:pt x="14" y="0"/>
                      </a:lnTo>
                      <a:lnTo>
                        <a:pt x="14" y="27"/>
                      </a:lnTo>
                      <a:lnTo>
                        <a:pt x="14" y="54"/>
                      </a:lnTo>
                      <a:lnTo>
                        <a:pt x="14" y="107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17" name="Line 649"/>
                <p:cNvSpPr>
                  <a:spLocks noChangeShapeType="1"/>
                </p:cNvSpPr>
                <p:nvPr/>
              </p:nvSpPr>
              <p:spPr bwMode="auto">
                <a:xfrm>
                  <a:off x="2244" y="2654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18" name="Freeform 650"/>
                <p:cNvSpPr>
                  <a:spLocks/>
                </p:cNvSpPr>
                <p:nvPr/>
              </p:nvSpPr>
              <p:spPr bwMode="auto">
                <a:xfrm>
                  <a:off x="2244" y="264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6"/>
                    </a:cxn>
                    <a:cxn ang="0">
                      <a:pos x="13" y="1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6"/>
                      </a:lnTo>
                      <a:lnTo>
                        <a:pt x="13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19" name="Line 651"/>
                <p:cNvSpPr>
                  <a:spLocks noChangeShapeType="1"/>
                </p:cNvSpPr>
                <p:nvPr/>
              </p:nvSpPr>
              <p:spPr bwMode="auto">
                <a:xfrm>
                  <a:off x="2257" y="2641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20" name="Freeform 652"/>
                <p:cNvSpPr>
                  <a:spLocks/>
                </p:cNvSpPr>
                <p:nvPr/>
              </p:nvSpPr>
              <p:spPr bwMode="auto">
                <a:xfrm>
                  <a:off x="2257" y="262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26"/>
                    </a:cxn>
                    <a:cxn ang="0">
                      <a:pos x="0" y="39"/>
                    </a:cxn>
                    <a:cxn ang="0">
                      <a:pos x="13" y="79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1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26"/>
                      </a:moveTo>
                      <a:lnTo>
                        <a:pt x="0" y="39"/>
                      </a:lnTo>
                      <a:lnTo>
                        <a:pt x="13" y="79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21" name="Line 653"/>
                <p:cNvSpPr>
                  <a:spLocks noChangeShapeType="1"/>
                </p:cNvSpPr>
                <p:nvPr/>
              </p:nvSpPr>
              <p:spPr bwMode="auto">
                <a:xfrm>
                  <a:off x="2270" y="262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22" name="Freeform 654"/>
                <p:cNvSpPr>
                  <a:spLocks/>
                </p:cNvSpPr>
                <p:nvPr/>
              </p:nvSpPr>
              <p:spPr bwMode="auto">
                <a:xfrm>
                  <a:off x="2270" y="2628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26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26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23" name="Line 655"/>
                <p:cNvSpPr>
                  <a:spLocks noChangeShapeType="1"/>
                </p:cNvSpPr>
                <p:nvPr/>
              </p:nvSpPr>
              <p:spPr bwMode="auto">
                <a:xfrm>
                  <a:off x="2284" y="2614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24" name="Freeform 656"/>
                <p:cNvSpPr>
                  <a:spLocks/>
                </p:cNvSpPr>
                <p:nvPr/>
              </p:nvSpPr>
              <p:spPr bwMode="auto">
                <a:xfrm>
                  <a:off x="2284" y="2614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7"/>
                    </a:cxn>
                    <a:cxn ang="0">
                      <a:pos x="13" y="120"/>
                    </a:cxn>
                    <a:cxn ang="0">
                      <a:pos x="13" y="107"/>
                    </a:cxn>
                    <a:cxn ang="0">
                      <a:pos x="13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7"/>
                      </a:lnTo>
                      <a:lnTo>
                        <a:pt x="13" y="120"/>
                      </a:lnTo>
                      <a:lnTo>
                        <a:pt x="13" y="107"/>
                      </a:lnTo>
                      <a:lnTo>
                        <a:pt x="13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25" name="Line 657"/>
                <p:cNvSpPr>
                  <a:spLocks noChangeShapeType="1"/>
                </p:cNvSpPr>
                <p:nvPr/>
              </p:nvSpPr>
              <p:spPr bwMode="auto">
                <a:xfrm>
                  <a:off x="2297" y="2614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26" name="Freeform 658"/>
                <p:cNvSpPr>
                  <a:spLocks/>
                </p:cNvSpPr>
                <p:nvPr/>
              </p:nvSpPr>
              <p:spPr bwMode="auto">
                <a:xfrm>
                  <a:off x="2297" y="260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27" name="Line 659"/>
                <p:cNvSpPr>
                  <a:spLocks noChangeShapeType="1"/>
                </p:cNvSpPr>
                <p:nvPr/>
              </p:nvSpPr>
              <p:spPr bwMode="auto">
                <a:xfrm>
                  <a:off x="2310" y="2588"/>
                  <a:ext cx="1" cy="13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28" name="Freeform 660"/>
                <p:cNvSpPr>
                  <a:spLocks/>
                </p:cNvSpPr>
                <p:nvPr/>
              </p:nvSpPr>
              <p:spPr bwMode="auto">
                <a:xfrm>
                  <a:off x="2310" y="258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0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29" name="Line 661"/>
                <p:cNvSpPr>
                  <a:spLocks noChangeShapeType="1"/>
                </p:cNvSpPr>
                <p:nvPr/>
              </p:nvSpPr>
              <p:spPr bwMode="auto">
                <a:xfrm>
                  <a:off x="2323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30" name="Freeform 662"/>
                <p:cNvSpPr>
                  <a:spLocks/>
                </p:cNvSpPr>
                <p:nvPr/>
              </p:nvSpPr>
              <p:spPr bwMode="auto">
                <a:xfrm>
                  <a:off x="2323" y="2588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" y="13"/>
                    </a:cxn>
                    <a:cxn ang="0">
                      <a:pos x="14" y="40"/>
                    </a:cxn>
                    <a:cxn ang="0">
                      <a:pos x="14" y="93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14" y="13"/>
                      </a:lnTo>
                      <a:lnTo>
                        <a:pt x="14" y="40"/>
                      </a:lnTo>
                      <a:lnTo>
                        <a:pt x="14" y="93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31" name="Line 663"/>
                <p:cNvSpPr>
                  <a:spLocks noChangeShapeType="1"/>
                </p:cNvSpPr>
                <p:nvPr/>
              </p:nvSpPr>
              <p:spPr bwMode="auto">
                <a:xfrm>
                  <a:off x="2337" y="2561"/>
                  <a:ext cx="1" cy="13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32" name="Freeform 664"/>
                <p:cNvSpPr>
                  <a:spLocks/>
                </p:cNvSpPr>
                <p:nvPr/>
              </p:nvSpPr>
              <p:spPr bwMode="auto">
                <a:xfrm>
                  <a:off x="2337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40"/>
                    </a:cxn>
                    <a:cxn ang="0">
                      <a:pos x="13" y="9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40"/>
                      </a:lnTo>
                      <a:lnTo>
                        <a:pt x="13" y="9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33" name="Line 665"/>
                <p:cNvSpPr>
                  <a:spLocks noChangeShapeType="1"/>
                </p:cNvSpPr>
                <p:nvPr/>
              </p:nvSpPr>
              <p:spPr bwMode="auto">
                <a:xfrm>
                  <a:off x="2350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34" name="Freeform 666"/>
                <p:cNvSpPr>
                  <a:spLocks/>
                </p:cNvSpPr>
                <p:nvPr/>
              </p:nvSpPr>
              <p:spPr bwMode="auto">
                <a:xfrm>
                  <a:off x="2350" y="2535"/>
                  <a:ext cx="13" cy="132"/>
                </a:xfrm>
                <a:custGeom>
                  <a:avLst/>
                  <a:gdLst/>
                  <a:ahLst/>
                  <a:cxnLst>
                    <a:cxn ang="0">
                      <a:pos x="0" y="26"/>
                    </a:cxn>
                    <a:cxn ang="0">
                      <a:pos x="0" y="40"/>
                    </a:cxn>
                    <a:cxn ang="0">
                      <a:pos x="0" y="66"/>
                    </a:cxn>
                    <a:cxn ang="0">
                      <a:pos x="13" y="106"/>
                    </a:cxn>
                    <a:cxn ang="0">
                      <a:pos x="13" y="132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79"/>
                    </a:cxn>
                    <a:cxn ang="0">
                      <a:pos x="13" y="26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32">
                      <a:moveTo>
                        <a:pt x="0" y="26"/>
                      </a:moveTo>
                      <a:lnTo>
                        <a:pt x="0" y="40"/>
                      </a:lnTo>
                      <a:lnTo>
                        <a:pt x="0" y="66"/>
                      </a:lnTo>
                      <a:lnTo>
                        <a:pt x="13" y="106"/>
                      </a:lnTo>
                      <a:lnTo>
                        <a:pt x="13" y="132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79"/>
                      </a:lnTo>
                      <a:lnTo>
                        <a:pt x="13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35" name="Line 667"/>
                <p:cNvSpPr>
                  <a:spLocks noChangeShapeType="1"/>
                </p:cNvSpPr>
                <p:nvPr/>
              </p:nvSpPr>
              <p:spPr bwMode="auto">
                <a:xfrm>
                  <a:off x="2363" y="2535"/>
                  <a:ext cx="1" cy="132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36" name="Freeform 668"/>
                <p:cNvSpPr>
                  <a:spLocks/>
                </p:cNvSpPr>
                <p:nvPr/>
              </p:nvSpPr>
              <p:spPr bwMode="auto">
                <a:xfrm>
                  <a:off x="2363" y="253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6"/>
                    </a:cxn>
                    <a:cxn ang="0">
                      <a:pos x="13" y="26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40"/>
                    </a:cxn>
                    <a:cxn ang="0">
                      <a:pos x="13" y="79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6"/>
                      </a:lnTo>
                      <a:lnTo>
                        <a:pt x="13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40"/>
                      </a:lnTo>
                      <a:lnTo>
                        <a:pt x="13" y="79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37" name="Line 669"/>
                <p:cNvSpPr>
                  <a:spLocks noChangeShapeType="1"/>
                </p:cNvSpPr>
                <p:nvPr/>
              </p:nvSpPr>
              <p:spPr bwMode="auto">
                <a:xfrm>
                  <a:off x="2376" y="252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38" name="Freeform 670"/>
                <p:cNvSpPr>
                  <a:spLocks/>
                </p:cNvSpPr>
                <p:nvPr/>
              </p:nvSpPr>
              <p:spPr bwMode="auto">
                <a:xfrm>
                  <a:off x="2376" y="252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40"/>
                    </a:cxn>
                    <a:cxn ang="0">
                      <a:pos x="0" y="80"/>
                    </a:cxn>
                    <a:cxn ang="0">
                      <a:pos x="14" y="120"/>
                    </a:cxn>
                    <a:cxn ang="0">
                      <a:pos x="14" y="107"/>
                    </a:cxn>
                    <a:cxn ang="0">
                      <a:pos x="14" y="93"/>
                    </a:cxn>
                    <a:cxn ang="0">
                      <a:pos x="14" y="80"/>
                    </a:cxn>
                    <a:cxn ang="0">
                      <a:pos x="14" y="2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40"/>
                      </a:lnTo>
                      <a:lnTo>
                        <a:pt x="0" y="80"/>
                      </a:lnTo>
                      <a:lnTo>
                        <a:pt x="14" y="120"/>
                      </a:lnTo>
                      <a:lnTo>
                        <a:pt x="14" y="107"/>
                      </a:lnTo>
                      <a:lnTo>
                        <a:pt x="14" y="93"/>
                      </a:lnTo>
                      <a:lnTo>
                        <a:pt x="14" y="80"/>
                      </a:lnTo>
                      <a:lnTo>
                        <a:pt x="14" y="2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39" name="Line 671"/>
                <p:cNvSpPr>
                  <a:spLocks noChangeShapeType="1"/>
                </p:cNvSpPr>
                <p:nvPr/>
              </p:nvSpPr>
              <p:spPr bwMode="auto">
                <a:xfrm>
                  <a:off x="2390" y="2521"/>
                  <a:ext cx="1" cy="107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40" name="Freeform 672"/>
                <p:cNvSpPr>
                  <a:spLocks/>
                </p:cNvSpPr>
                <p:nvPr/>
              </p:nvSpPr>
              <p:spPr bwMode="auto">
                <a:xfrm>
                  <a:off x="2390" y="2508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7"/>
                    </a:cxn>
                    <a:cxn ang="0">
                      <a:pos x="13" y="40"/>
                    </a:cxn>
                    <a:cxn ang="0">
                      <a:pos x="13" y="80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7"/>
                      </a:lnTo>
                      <a:lnTo>
                        <a:pt x="13" y="40"/>
                      </a:lnTo>
                      <a:lnTo>
                        <a:pt x="13" y="80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41" name="Line 673"/>
                <p:cNvSpPr>
                  <a:spLocks noChangeShapeType="1"/>
                </p:cNvSpPr>
                <p:nvPr/>
              </p:nvSpPr>
              <p:spPr bwMode="auto">
                <a:xfrm>
                  <a:off x="2403" y="2508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42" name="Freeform 674"/>
                <p:cNvSpPr>
                  <a:spLocks/>
                </p:cNvSpPr>
                <p:nvPr/>
              </p:nvSpPr>
              <p:spPr bwMode="auto">
                <a:xfrm>
                  <a:off x="2403" y="249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0" y="80"/>
                    </a:cxn>
                    <a:cxn ang="0">
                      <a:pos x="0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26"/>
                      </a:moveTo>
                      <a:lnTo>
                        <a:pt x="0" y="53"/>
                      </a:lnTo>
                      <a:lnTo>
                        <a:pt x="0" y="80"/>
                      </a:lnTo>
                      <a:lnTo>
                        <a:pt x="0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43" name="Line 675"/>
                <p:cNvSpPr>
                  <a:spLocks noChangeShapeType="1"/>
                </p:cNvSpPr>
                <p:nvPr/>
              </p:nvSpPr>
              <p:spPr bwMode="auto">
                <a:xfrm>
                  <a:off x="2416" y="249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44" name="Freeform 676"/>
                <p:cNvSpPr>
                  <a:spLocks/>
                </p:cNvSpPr>
                <p:nvPr/>
              </p:nvSpPr>
              <p:spPr bwMode="auto">
                <a:xfrm>
                  <a:off x="2416" y="2508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45" name="Line 677"/>
                <p:cNvSpPr>
                  <a:spLocks noChangeShapeType="1"/>
                </p:cNvSpPr>
                <p:nvPr/>
              </p:nvSpPr>
              <p:spPr bwMode="auto">
                <a:xfrm>
                  <a:off x="2430" y="249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46" name="Freeform 678"/>
                <p:cNvSpPr>
                  <a:spLocks/>
                </p:cNvSpPr>
                <p:nvPr/>
              </p:nvSpPr>
              <p:spPr bwMode="auto">
                <a:xfrm>
                  <a:off x="2430" y="2482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6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39"/>
                    </a:cxn>
                    <a:cxn ang="0">
                      <a:pos x="13" y="79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6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39"/>
                      </a:lnTo>
                      <a:lnTo>
                        <a:pt x="13" y="79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47" name="Line 679"/>
                <p:cNvSpPr>
                  <a:spLocks noChangeShapeType="1"/>
                </p:cNvSpPr>
                <p:nvPr/>
              </p:nvSpPr>
              <p:spPr bwMode="auto">
                <a:xfrm>
                  <a:off x="2443" y="2482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48" name="Freeform 680"/>
                <p:cNvSpPr>
                  <a:spLocks/>
                </p:cNvSpPr>
                <p:nvPr/>
              </p:nvSpPr>
              <p:spPr bwMode="auto">
                <a:xfrm>
                  <a:off x="2443" y="2482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39"/>
                    </a:cxn>
                    <a:cxn ang="0">
                      <a:pos x="13" y="6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79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39"/>
                      </a:lnTo>
                      <a:lnTo>
                        <a:pt x="13" y="6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79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49" name="Line 681"/>
                <p:cNvSpPr>
                  <a:spLocks noChangeShapeType="1"/>
                </p:cNvSpPr>
                <p:nvPr/>
              </p:nvSpPr>
              <p:spPr bwMode="auto">
                <a:xfrm>
                  <a:off x="2456" y="2482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50" name="Freeform 682"/>
                <p:cNvSpPr>
                  <a:spLocks/>
                </p:cNvSpPr>
                <p:nvPr/>
              </p:nvSpPr>
              <p:spPr bwMode="auto">
                <a:xfrm>
                  <a:off x="2456" y="2482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79"/>
                    </a:cxn>
                    <a:cxn ang="0">
                      <a:pos x="13" y="39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66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79"/>
                      </a:lnTo>
                      <a:lnTo>
                        <a:pt x="13" y="39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66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51" name="Line 683"/>
                <p:cNvSpPr>
                  <a:spLocks noChangeShapeType="1"/>
                </p:cNvSpPr>
                <p:nvPr/>
              </p:nvSpPr>
              <p:spPr bwMode="auto">
                <a:xfrm>
                  <a:off x="2469" y="2482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52" name="Freeform 684"/>
                <p:cNvSpPr>
                  <a:spLocks/>
                </p:cNvSpPr>
                <p:nvPr/>
              </p:nvSpPr>
              <p:spPr bwMode="auto">
                <a:xfrm>
                  <a:off x="2469" y="2482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39"/>
                    </a:cxn>
                    <a:cxn ang="0">
                      <a:pos x="0" y="66"/>
                    </a:cxn>
                    <a:cxn ang="0">
                      <a:pos x="14" y="119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79"/>
                    </a:cxn>
                    <a:cxn ang="0">
                      <a:pos x="14" y="39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19">
                      <a:moveTo>
                        <a:pt x="0" y="13"/>
                      </a:moveTo>
                      <a:lnTo>
                        <a:pt x="0" y="39"/>
                      </a:lnTo>
                      <a:lnTo>
                        <a:pt x="0" y="66"/>
                      </a:lnTo>
                      <a:lnTo>
                        <a:pt x="14" y="119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79"/>
                      </a:lnTo>
                      <a:lnTo>
                        <a:pt x="14" y="39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53" name="Line 685"/>
                <p:cNvSpPr>
                  <a:spLocks noChangeShapeType="1"/>
                </p:cNvSpPr>
                <p:nvPr/>
              </p:nvSpPr>
              <p:spPr bwMode="auto">
                <a:xfrm>
                  <a:off x="2483" y="2482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54" name="Freeform 686"/>
                <p:cNvSpPr>
                  <a:spLocks/>
                </p:cNvSpPr>
                <p:nvPr/>
              </p:nvSpPr>
              <p:spPr bwMode="auto">
                <a:xfrm>
                  <a:off x="2483" y="2482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79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39"/>
                    </a:cxn>
                    <a:cxn ang="0">
                      <a:pos x="13" y="79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79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39"/>
                      </a:lnTo>
                      <a:lnTo>
                        <a:pt x="13" y="79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55" name="Line 687"/>
                <p:cNvSpPr>
                  <a:spLocks noChangeShapeType="1"/>
                </p:cNvSpPr>
                <p:nvPr/>
              </p:nvSpPr>
              <p:spPr bwMode="auto">
                <a:xfrm>
                  <a:off x="2496" y="2482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56" name="Freeform 688"/>
                <p:cNvSpPr>
                  <a:spLocks/>
                </p:cNvSpPr>
                <p:nvPr/>
              </p:nvSpPr>
              <p:spPr bwMode="auto">
                <a:xfrm>
                  <a:off x="2496" y="249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66"/>
                    </a:cxn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0" y="26"/>
                      </a:lnTo>
                      <a:lnTo>
                        <a:pt x="0" y="66"/>
                      </a:lnTo>
                      <a:lnTo>
                        <a:pt x="0" y="106"/>
                      </a:lnTo>
                      <a:lnTo>
                        <a:pt x="13" y="93"/>
                      </a:lnTo>
                      <a:lnTo>
                        <a:pt x="13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57" name="Line 689"/>
                <p:cNvSpPr>
                  <a:spLocks noChangeShapeType="1"/>
                </p:cNvSpPr>
                <p:nvPr/>
              </p:nvSpPr>
              <p:spPr bwMode="auto">
                <a:xfrm>
                  <a:off x="2509" y="249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58" name="Freeform 690"/>
                <p:cNvSpPr>
                  <a:spLocks/>
                </p:cNvSpPr>
                <p:nvPr/>
              </p:nvSpPr>
              <p:spPr bwMode="auto">
                <a:xfrm>
                  <a:off x="2509" y="2508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59" name="Line 691"/>
                <p:cNvSpPr>
                  <a:spLocks noChangeShapeType="1"/>
                </p:cNvSpPr>
                <p:nvPr/>
              </p:nvSpPr>
              <p:spPr bwMode="auto">
                <a:xfrm>
                  <a:off x="2523" y="249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60" name="Freeform 692"/>
                <p:cNvSpPr>
                  <a:spLocks/>
                </p:cNvSpPr>
                <p:nvPr/>
              </p:nvSpPr>
              <p:spPr bwMode="auto">
                <a:xfrm>
                  <a:off x="2523" y="2508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13" y="40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40"/>
                    </a:cxn>
                    <a:cxn ang="0">
                      <a:pos x="13" y="67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93"/>
                      </a:moveTo>
                      <a:lnTo>
                        <a:pt x="0" y="80"/>
                      </a:lnTo>
                      <a:lnTo>
                        <a:pt x="13" y="40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40"/>
                      </a:lnTo>
                      <a:lnTo>
                        <a:pt x="13" y="67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61" name="Line 693"/>
                <p:cNvSpPr>
                  <a:spLocks noChangeShapeType="1"/>
                </p:cNvSpPr>
                <p:nvPr/>
              </p:nvSpPr>
              <p:spPr bwMode="auto">
                <a:xfrm>
                  <a:off x="2536" y="2508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62" name="Freeform 694"/>
                <p:cNvSpPr>
                  <a:spLocks/>
                </p:cNvSpPr>
                <p:nvPr/>
              </p:nvSpPr>
              <p:spPr bwMode="auto">
                <a:xfrm>
                  <a:off x="2536" y="2508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40"/>
                    </a:cxn>
                    <a:cxn ang="0">
                      <a:pos x="13" y="80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20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40"/>
                      </a:lnTo>
                      <a:lnTo>
                        <a:pt x="13" y="80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63" name="Line 695"/>
                <p:cNvSpPr>
                  <a:spLocks noChangeShapeType="1"/>
                </p:cNvSpPr>
                <p:nvPr/>
              </p:nvSpPr>
              <p:spPr bwMode="auto">
                <a:xfrm>
                  <a:off x="2549" y="2508"/>
                  <a:ext cx="1" cy="133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64" name="Freeform 696"/>
                <p:cNvSpPr>
                  <a:spLocks/>
                </p:cNvSpPr>
                <p:nvPr/>
              </p:nvSpPr>
              <p:spPr bwMode="auto">
                <a:xfrm>
                  <a:off x="2549" y="252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0" y="54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40"/>
                    </a:cxn>
                    <a:cxn ang="0">
                      <a:pos x="13" y="80"/>
                    </a:cxn>
                    <a:cxn ang="0">
                      <a:pos x="13" y="120"/>
                    </a:cxn>
                    <a:cxn ang="0">
                      <a:pos x="13" y="107"/>
                    </a:cxn>
                  </a:cxnLst>
                  <a:rect l="0" t="0" r="r" b="b"/>
                  <a:pathLst>
                    <a:path w="13" h="120">
                      <a:moveTo>
                        <a:pt x="0" y="107"/>
                      </a:moveTo>
                      <a:lnTo>
                        <a:pt x="0" y="93"/>
                      </a:lnTo>
                      <a:lnTo>
                        <a:pt x="0" y="80"/>
                      </a:lnTo>
                      <a:lnTo>
                        <a:pt x="0" y="54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40"/>
                      </a:lnTo>
                      <a:lnTo>
                        <a:pt x="13" y="80"/>
                      </a:lnTo>
                      <a:lnTo>
                        <a:pt x="13" y="120"/>
                      </a:lnTo>
                      <a:lnTo>
                        <a:pt x="13" y="107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65" name="Line 697"/>
                <p:cNvSpPr>
                  <a:spLocks noChangeShapeType="1"/>
                </p:cNvSpPr>
                <p:nvPr/>
              </p:nvSpPr>
              <p:spPr bwMode="auto">
                <a:xfrm>
                  <a:off x="2562" y="252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66" name="Freeform 698"/>
                <p:cNvSpPr>
                  <a:spLocks/>
                </p:cNvSpPr>
                <p:nvPr/>
              </p:nvSpPr>
              <p:spPr bwMode="auto">
                <a:xfrm>
                  <a:off x="2562" y="253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0" y="40"/>
                    </a:cxn>
                    <a:cxn ang="0">
                      <a:pos x="0" y="79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6"/>
                    </a:cxn>
                    <a:cxn ang="0">
                      <a:pos x="14" y="26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0" y="40"/>
                      </a:lnTo>
                      <a:lnTo>
                        <a:pt x="0" y="79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6"/>
                      </a:lnTo>
                      <a:lnTo>
                        <a:pt x="14" y="26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67" name="Line 699"/>
                <p:cNvSpPr>
                  <a:spLocks noChangeShapeType="1"/>
                </p:cNvSpPr>
                <p:nvPr/>
              </p:nvSpPr>
              <p:spPr bwMode="auto">
                <a:xfrm>
                  <a:off x="2576" y="253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68" name="Freeform 700"/>
                <p:cNvSpPr>
                  <a:spLocks/>
                </p:cNvSpPr>
                <p:nvPr/>
              </p:nvSpPr>
              <p:spPr bwMode="auto">
                <a:xfrm>
                  <a:off x="2576" y="254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40"/>
                    </a:cxn>
                    <a:cxn ang="0">
                      <a:pos x="13" y="80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40"/>
                      </a:lnTo>
                      <a:lnTo>
                        <a:pt x="13" y="80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69" name="Line 701"/>
                <p:cNvSpPr>
                  <a:spLocks noChangeShapeType="1"/>
                </p:cNvSpPr>
                <p:nvPr/>
              </p:nvSpPr>
              <p:spPr bwMode="auto">
                <a:xfrm>
                  <a:off x="2589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70" name="Freeform 702"/>
                <p:cNvSpPr>
                  <a:spLocks/>
                </p:cNvSpPr>
                <p:nvPr/>
              </p:nvSpPr>
              <p:spPr bwMode="auto">
                <a:xfrm>
                  <a:off x="2589" y="2561"/>
                  <a:ext cx="13" cy="93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13" y="80"/>
                    </a:cxn>
                    <a:cxn ang="0">
                      <a:pos x="13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93">
                      <a:moveTo>
                        <a:pt x="0" y="93"/>
                      </a:moveTo>
                      <a:lnTo>
                        <a:pt x="13" y="80"/>
                      </a:lnTo>
                      <a:lnTo>
                        <a:pt x="13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71" name="Line 703"/>
                <p:cNvSpPr>
                  <a:spLocks noChangeShapeType="1"/>
                </p:cNvSpPr>
                <p:nvPr/>
              </p:nvSpPr>
              <p:spPr bwMode="auto">
                <a:xfrm>
                  <a:off x="260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72" name="Freeform 704"/>
                <p:cNvSpPr>
                  <a:spLocks/>
                </p:cNvSpPr>
                <p:nvPr/>
              </p:nvSpPr>
              <p:spPr bwMode="auto">
                <a:xfrm>
                  <a:off x="2602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73" name="Line 705"/>
                <p:cNvSpPr>
                  <a:spLocks noChangeShapeType="1"/>
                </p:cNvSpPr>
                <p:nvPr/>
              </p:nvSpPr>
              <p:spPr bwMode="auto">
                <a:xfrm>
                  <a:off x="2615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74" name="Freeform 706"/>
                <p:cNvSpPr>
                  <a:spLocks/>
                </p:cNvSpPr>
                <p:nvPr/>
              </p:nvSpPr>
              <p:spPr bwMode="auto">
                <a:xfrm>
                  <a:off x="2615" y="2575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2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26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19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19">
                      <a:moveTo>
                        <a:pt x="0" y="106"/>
                      </a:moveTo>
                      <a:lnTo>
                        <a:pt x="0" y="92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26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19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75" name="Line 707"/>
                <p:cNvSpPr>
                  <a:spLocks noChangeShapeType="1"/>
                </p:cNvSpPr>
                <p:nvPr/>
              </p:nvSpPr>
              <p:spPr bwMode="auto">
                <a:xfrm>
                  <a:off x="2629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76" name="Freeform 708"/>
                <p:cNvSpPr>
                  <a:spLocks/>
                </p:cNvSpPr>
                <p:nvPr/>
              </p:nvSpPr>
              <p:spPr bwMode="auto">
                <a:xfrm>
                  <a:off x="2629" y="258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79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79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77" name="Line 709"/>
                <p:cNvSpPr>
                  <a:spLocks noChangeShapeType="1"/>
                </p:cNvSpPr>
                <p:nvPr/>
              </p:nvSpPr>
              <p:spPr bwMode="auto">
                <a:xfrm>
                  <a:off x="2642" y="258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78" name="Freeform 710"/>
                <p:cNvSpPr>
                  <a:spLocks/>
                </p:cNvSpPr>
                <p:nvPr/>
              </p:nvSpPr>
              <p:spPr bwMode="auto">
                <a:xfrm>
                  <a:off x="2642" y="258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6"/>
                    </a:cxn>
                    <a:cxn ang="0">
                      <a:pos x="13" y="1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40"/>
                    </a:cxn>
                    <a:cxn ang="0">
                      <a:pos x="13" y="66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6"/>
                      </a:lnTo>
                      <a:lnTo>
                        <a:pt x="13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40"/>
                      </a:lnTo>
                      <a:lnTo>
                        <a:pt x="13" y="66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79" name="Line 711"/>
                <p:cNvSpPr>
                  <a:spLocks noChangeShapeType="1"/>
                </p:cNvSpPr>
                <p:nvPr/>
              </p:nvSpPr>
              <p:spPr bwMode="auto">
                <a:xfrm>
                  <a:off x="2655" y="258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80" name="Freeform 712"/>
                <p:cNvSpPr>
                  <a:spLocks/>
                </p:cNvSpPr>
                <p:nvPr/>
              </p:nvSpPr>
              <p:spPr bwMode="auto">
                <a:xfrm>
                  <a:off x="2655" y="260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20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81" name="Line 713"/>
                <p:cNvSpPr>
                  <a:spLocks noChangeShapeType="1"/>
                </p:cNvSpPr>
                <p:nvPr/>
              </p:nvSpPr>
              <p:spPr bwMode="auto">
                <a:xfrm>
                  <a:off x="2669" y="260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82" name="Freeform 714"/>
                <p:cNvSpPr>
                  <a:spLocks/>
                </p:cNvSpPr>
                <p:nvPr/>
              </p:nvSpPr>
              <p:spPr bwMode="auto">
                <a:xfrm>
                  <a:off x="2669" y="2614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0" y="53"/>
                    </a:cxn>
                    <a:cxn ang="0">
                      <a:pos x="0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7"/>
                    </a:cxn>
                    <a:cxn ang="0">
                      <a:pos x="13" y="120"/>
                    </a:cxn>
                    <a:cxn ang="0">
                      <a:pos x="13" y="107"/>
                    </a:cxn>
                  </a:cxnLst>
                  <a:rect l="0" t="0" r="r" b="b"/>
                  <a:pathLst>
                    <a:path w="13" h="120">
                      <a:moveTo>
                        <a:pt x="0" y="93"/>
                      </a:moveTo>
                      <a:lnTo>
                        <a:pt x="0" y="80"/>
                      </a:lnTo>
                      <a:lnTo>
                        <a:pt x="0" y="53"/>
                      </a:lnTo>
                      <a:lnTo>
                        <a:pt x="0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7"/>
                      </a:lnTo>
                      <a:lnTo>
                        <a:pt x="13" y="120"/>
                      </a:lnTo>
                      <a:lnTo>
                        <a:pt x="13" y="107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83" name="Line 715"/>
                <p:cNvSpPr>
                  <a:spLocks noChangeShapeType="1"/>
                </p:cNvSpPr>
                <p:nvPr/>
              </p:nvSpPr>
              <p:spPr bwMode="auto">
                <a:xfrm>
                  <a:off x="2682" y="2614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84" name="Freeform 716"/>
                <p:cNvSpPr>
                  <a:spLocks/>
                </p:cNvSpPr>
                <p:nvPr/>
              </p:nvSpPr>
              <p:spPr bwMode="auto">
                <a:xfrm>
                  <a:off x="2682" y="2614"/>
                  <a:ext cx="13" cy="10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7">
                      <a:moveTo>
                        <a:pt x="0" y="107"/>
                      </a:move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85" name="Line 717"/>
                <p:cNvSpPr>
                  <a:spLocks noChangeShapeType="1"/>
                </p:cNvSpPr>
                <p:nvPr/>
              </p:nvSpPr>
              <p:spPr bwMode="auto">
                <a:xfrm>
                  <a:off x="2695" y="2614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86" name="Freeform 718"/>
                <p:cNvSpPr>
                  <a:spLocks/>
                </p:cNvSpPr>
                <p:nvPr/>
              </p:nvSpPr>
              <p:spPr bwMode="auto">
                <a:xfrm>
                  <a:off x="2695" y="262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26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87" name="Line 719"/>
                <p:cNvSpPr>
                  <a:spLocks noChangeShapeType="1"/>
                </p:cNvSpPr>
                <p:nvPr/>
              </p:nvSpPr>
              <p:spPr bwMode="auto">
                <a:xfrm>
                  <a:off x="2708" y="2628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88" name="Freeform 720"/>
                <p:cNvSpPr>
                  <a:spLocks/>
                </p:cNvSpPr>
                <p:nvPr/>
              </p:nvSpPr>
              <p:spPr bwMode="auto">
                <a:xfrm>
                  <a:off x="2708" y="2628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79"/>
                    </a:cxn>
                    <a:cxn ang="0">
                      <a:pos x="0" y="66"/>
                    </a:cxn>
                    <a:cxn ang="0">
                      <a:pos x="14" y="13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26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93"/>
                      </a:moveTo>
                      <a:lnTo>
                        <a:pt x="0" y="79"/>
                      </a:lnTo>
                      <a:lnTo>
                        <a:pt x="0" y="66"/>
                      </a:lnTo>
                      <a:lnTo>
                        <a:pt x="14" y="13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26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89" name="Line 721"/>
                <p:cNvSpPr>
                  <a:spLocks noChangeShapeType="1"/>
                </p:cNvSpPr>
                <p:nvPr/>
              </p:nvSpPr>
              <p:spPr bwMode="auto">
                <a:xfrm>
                  <a:off x="2722" y="2628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90" name="Freeform 722"/>
                <p:cNvSpPr>
                  <a:spLocks/>
                </p:cNvSpPr>
                <p:nvPr/>
              </p:nvSpPr>
              <p:spPr bwMode="auto">
                <a:xfrm>
                  <a:off x="2722" y="262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1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91" name="Line 723"/>
                <p:cNvSpPr>
                  <a:spLocks noChangeShapeType="1"/>
                </p:cNvSpPr>
                <p:nvPr/>
              </p:nvSpPr>
              <p:spPr bwMode="auto">
                <a:xfrm>
                  <a:off x="2735" y="2628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92" name="Freeform 724"/>
                <p:cNvSpPr>
                  <a:spLocks/>
                </p:cNvSpPr>
                <p:nvPr/>
              </p:nvSpPr>
              <p:spPr bwMode="auto">
                <a:xfrm>
                  <a:off x="2735" y="262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66"/>
                    </a:cxn>
                    <a:cxn ang="0">
                      <a:pos x="13" y="1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93"/>
                      </a:moveTo>
                      <a:lnTo>
                        <a:pt x="0" y="66"/>
                      </a:lnTo>
                      <a:lnTo>
                        <a:pt x="13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93" name="Line 725"/>
                <p:cNvSpPr>
                  <a:spLocks noChangeShapeType="1"/>
                </p:cNvSpPr>
                <p:nvPr/>
              </p:nvSpPr>
              <p:spPr bwMode="auto">
                <a:xfrm>
                  <a:off x="2748" y="2628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94" name="Freeform 726"/>
                <p:cNvSpPr>
                  <a:spLocks/>
                </p:cNvSpPr>
                <p:nvPr/>
              </p:nvSpPr>
              <p:spPr bwMode="auto">
                <a:xfrm>
                  <a:off x="2748" y="2614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0" y="40"/>
                    </a:cxn>
                    <a:cxn ang="0">
                      <a:pos x="0" y="67"/>
                    </a:cxn>
                    <a:cxn ang="0">
                      <a:pos x="0" y="120"/>
                    </a:cxn>
                    <a:cxn ang="0">
                      <a:pos x="13" y="120"/>
                    </a:cxn>
                    <a:cxn ang="0">
                      <a:pos x="13" y="107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27"/>
                      </a:moveTo>
                      <a:lnTo>
                        <a:pt x="0" y="40"/>
                      </a:lnTo>
                      <a:lnTo>
                        <a:pt x="0" y="67"/>
                      </a:lnTo>
                      <a:lnTo>
                        <a:pt x="0" y="120"/>
                      </a:lnTo>
                      <a:lnTo>
                        <a:pt x="13" y="120"/>
                      </a:lnTo>
                      <a:lnTo>
                        <a:pt x="13" y="107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95" name="Line 727"/>
                <p:cNvSpPr>
                  <a:spLocks noChangeShapeType="1"/>
                </p:cNvSpPr>
                <p:nvPr/>
              </p:nvSpPr>
              <p:spPr bwMode="auto">
                <a:xfrm>
                  <a:off x="2761" y="2614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96" name="Freeform 728"/>
                <p:cNvSpPr>
                  <a:spLocks/>
                </p:cNvSpPr>
                <p:nvPr/>
              </p:nvSpPr>
              <p:spPr bwMode="auto">
                <a:xfrm>
                  <a:off x="2761" y="2628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39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39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97" name="Line 729"/>
                <p:cNvSpPr>
                  <a:spLocks noChangeShapeType="1"/>
                </p:cNvSpPr>
                <p:nvPr/>
              </p:nvSpPr>
              <p:spPr bwMode="auto">
                <a:xfrm>
                  <a:off x="2775" y="2614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98" name="Freeform 730"/>
                <p:cNvSpPr>
                  <a:spLocks/>
                </p:cNvSpPr>
                <p:nvPr/>
              </p:nvSpPr>
              <p:spPr bwMode="auto">
                <a:xfrm>
                  <a:off x="2775" y="2614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0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7"/>
                    </a:cxn>
                    <a:cxn ang="0">
                      <a:pos x="13" y="120"/>
                    </a:cxn>
                    <a:cxn ang="0">
                      <a:pos x="13" y="107"/>
                    </a:cxn>
                  </a:cxnLst>
                  <a:rect l="0" t="0" r="r" b="b"/>
                  <a:pathLst>
                    <a:path w="13" h="120">
                      <a:moveTo>
                        <a:pt x="0" y="107"/>
                      </a:moveTo>
                      <a:lnTo>
                        <a:pt x="0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7"/>
                      </a:lnTo>
                      <a:lnTo>
                        <a:pt x="13" y="120"/>
                      </a:lnTo>
                      <a:lnTo>
                        <a:pt x="13" y="107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899" name="Line 731"/>
                <p:cNvSpPr>
                  <a:spLocks noChangeShapeType="1"/>
                </p:cNvSpPr>
                <p:nvPr/>
              </p:nvSpPr>
              <p:spPr bwMode="auto">
                <a:xfrm>
                  <a:off x="2788" y="2614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00" name="Freeform 732"/>
                <p:cNvSpPr>
                  <a:spLocks/>
                </p:cNvSpPr>
                <p:nvPr/>
              </p:nvSpPr>
              <p:spPr bwMode="auto">
                <a:xfrm>
                  <a:off x="2788" y="260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0" y="40"/>
                    </a:cxn>
                    <a:cxn ang="0">
                      <a:pos x="13" y="6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20">
                      <a:moveTo>
                        <a:pt x="0" y="27"/>
                      </a:moveTo>
                      <a:lnTo>
                        <a:pt x="0" y="40"/>
                      </a:lnTo>
                      <a:lnTo>
                        <a:pt x="13" y="6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01" name="Line 733"/>
                <p:cNvSpPr>
                  <a:spLocks noChangeShapeType="1"/>
                </p:cNvSpPr>
                <p:nvPr/>
              </p:nvSpPr>
              <p:spPr bwMode="auto">
                <a:xfrm>
                  <a:off x="2801" y="260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02" name="Freeform 734"/>
                <p:cNvSpPr>
                  <a:spLocks/>
                </p:cNvSpPr>
                <p:nvPr/>
              </p:nvSpPr>
              <p:spPr bwMode="auto">
                <a:xfrm>
                  <a:off x="2801" y="260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03" name="Line 735"/>
                <p:cNvSpPr>
                  <a:spLocks noChangeShapeType="1"/>
                </p:cNvSpPr>
                <p:nvPr/>
              </p:nvSpPr>
              <p:spPr bwMode="auto">
                <a:xfrm>
                  <a:off x="2815" y="260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04" name="Freeform 736"/>
                <p:cNvSpPr>
                  <a:spLocks/>
                </p:cNvSpPr>
                <p:nvPr/>
              </p:nvSpPr>
              <p:spPr bwMode="auto">
                <a:xfrm>
                  <a:off x="2815" y="258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26"/>
                    </a:cxn>
                    <a:cxn ang="0">
                      <a:pos x="0" y="40"/>
                    </a:cxn>
                    <a:cxn ang="0">
                      <a:pos x="0" y="6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26"/>
                      </a:moveTo>
                      <a:lnTo>
                        <a:pt x="0" y="40"/>
                      </a:lnTo>
                      <a:lnTo>
                        <a:pt x="0" y="6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05" name="Line 737"/>
                <p:cNvSpPr>
                  <a:spLocks noChangeShapeType="1"/>
                </p:cNvSpPr>
                <p:nvPr/>
              </p:nvSpPr>
              <p:spPr bwMode="auto">
                <a:xfrm>
                  <a:off x="2828" y="258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06" name="Freeform 738"/>
                <p:cNvSpPr>
                  <a:spLocks/>
                </p:cNvSpPr>
                <p:nvPr/>
              </p:nvSpPr>
              <p:spPr bwMode="auto">
                <a:xfrm>
                  <a:off x="2828" y="258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07" name="Line 739"/>
                <p:cNvSpPr>
                  <a:spLocks noChangeShapeType="1"/>
                </p:cNvSpPr>
                <p:nvPr/>
              </p:nvSpPr>
              <p:spPr bwMode="auto">
                <a:xfrm>
                  <a:off x="2841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08" name="Freeform 740"/>
                <p:cNvSpPr>
                  <a:spLocks/>
                </p:cNvSpPr>
                <p:nvPr/>
              </p:nvSpPr>
              <p:spPr bwMode="auto">
                <a:xfrm>
                  <a:off x="2841" y="257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0" y="119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2"/>
                    </a:cxn>
                    <a:cxn ang="0">
                      <a:pos x="13" y="66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2"/>
                      </a:lnTo>
                      <a:lnTo>
                        <a:pt x="13" y="66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09" name="Line 741"/>
                <p:cNvSpPr>
                  <a:spLocks noChangeShapeType="1"/>
                </p:cNvSpPr>
                <p:nvPr/>
              </p:nvSpPr>
              <p:spPr bwMode="auto">
                <a:xfrm>
                  <a:off x="2854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10" name="Freeform 742"/>
                <p:cNvSpPr>
                  <a:spLocks/>
                </p:cNvSpPr>
                <p:nvPr/>
              </p:nvSpPr>
              <p:spPr bwMode="auto">
                <a:xfrm>
                  <a:off x="2854" y="2588"/>
                  <a:ext cx="14" cy="9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" y="13"/>
                    </a:cxn>
                    <a:cxn ang="0">
                      <a:pos x="14" y="26"/>
                    </a:cxn>
                    <a:cxn ang="0">
                      <a:pos x="14" y="79"/>
                    </a:cxn>
                    <a:cxn ang="0">
                      <a:pos x="14" y="93"/>
                    </a:cxn>
                    <a:cxn ang="0">
                      <a:pos x="14" y="79"/>
                    </a:cxn>
                  </a:cxnLst>
                  <a:rect l="0" t="0" r="r" b="b"/>
                  <a:pathLst>
                    <a:path w="14" h="93">
                      <a:moveTo>
                        <a:pt x="0" y="0"/>
                      </a:moveTo>
                      <a:lnTo>
                        <a:pt x="14" y="13"/>
                      </a:lnTo>
                      <a:lnTo>
                        <a:pt x="14" y="26"/>
                      </a:lnTo>
                      <a:lnTo>
                        <a:pt x="14" y="79"/>
                      </a:lnTo>
                      <a:lnTo>
                        <a:pt x="14" y="93"/>
                      </a:lnTo>
                      <a:lnTo>
                        <a:pt x="14" y="79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11" name="Line 743"/>
                <p:cNvSpPr>
                  <a:spLocks noChangeShapeType="1"/>
                </p:cNvSpPr>
                <p:nvPr/>
              </p:nvSpPr>
              <p:spPr bwMode="auto">
                <a:xfrm>
                  <a:off x="286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12" name="Freeform 744"/>
                <p:cNvSpPr>
                  <a:spLocks/>
                </p:cNvSpPr>
                <p:nvPr/>
              </p:nvSpPr>
              <p:spPr bwMode="auto">
                <a:xfrm>
                  <a:off x="2868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9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9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13" name="Line 745"/>
                <p:cNvSpPr>
                  <a:spLocks noChangeShapeType="1"/>
                </p:cNvSpPr>
                <p:nvPr/>
              </p:nvSpPr>
              <p:spPr bwMode="auto">
                <a:xfrm>
                  <a:off x="2881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14" name="Freeform 746"/>
                <p:cNvSpPr>
                  <a:spLocks/>
                </p:cNvSpPr>
                <p:nvPr/>
              </p:nvSpPr>
              <p:spPr bwMode="auto">
                <a:xfrm>
                  <a:off x="2881" y="254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15" name="Line 747"/>
                <p:cNvSpPr>
                  <a:spLocks noChangeShapeType="1"/>
                </p:cNvSpPr>
                <p:nvPr/>
              </p:nvSpPr>
              <p:spPr bwMode="auto">
                <a:xfrm>
                  <a:off x="2894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16" name="Freeform 748"/>
                <p:cNvSpPr>
                  <a:spLocks/>
                </p:cNvSpPr>
                <p:nvPr/>
              </p:nvSpPr>
              <p:spPr bwMode="auto">
                <a:xfrm>
                  <a:off x="2894" y="2548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6"/>
                    </a:cxn>
                    <a:cxn ang="0">
                      <a:pos x="14" y="27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40"/>
                    </a:cxn>
                    <a:cxn ang="0">
                      <a:pos x="14" y="93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6"/>
                      </a:lnTo>
                      <a:lnTo>
                        <a:pt x="14" y="27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40"/>
                      </a:lnTo>
                      <a:lnTo>
                        <a:pt x="14" y="93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17" name="Line 749"/>
                <p:cNvSpPr>
                  <a:spLocks noChangeShapeType="1"/>
                </p:cNvSpPr>
                <p:nvPr/>
              </p:nvSpPr>
              <p:spPr bwMode="auto">
                <a:xfrm>
                  <a:off x="2908" y="253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18" name="Freeform 750"/>
                <p:cNvSpPr>
                  <a:spLocks/>
                </p:cNvSpPr>
                <p:nvPr/>
              </p:nvSpPr>
              <p:spPr bwMode="auto">
                <a:xfrm>
                  <a:off x="2908" y="253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40"/>
                    </a:cxn>
                    <a:cxn ang="0">
                      <a:pos x="0" y="79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26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40"/>
                      </a:lnTo>
                      <a:lnTo>
                        <a:pt x="0" y="79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19" name="Line 751"/>
                <p:cNvSpPr>
                  <a:spLocks noChangeShapeType="1"/>
                </p:cNvSpPr>
                <p:nvPr/>
              </p:nvSpPr>
              <p:spPr bwMode="auto">
                <a:xfrm>
                  <a:off x="2921" y="253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20" name="Freeform 752"/>
                <p:cNvSpPr>
                  <a:spLocks/>
                </p:cNvSpPr>
                <p:nvPr/>
              </p:nvSpPr>
              <p:spPr bwMode="auto">
                <a:xfrm>
                  <a:off x="2921" y="253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6"/>
                    </a:cxn>
                    <a:cxn ang="0">
                      <a:pos x="0" y="26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40"/>
                    </a:cxn>
                    <a:cxn ang="0">
                      <a:pos x="13" y="79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6"/>
                      </a:lnTo>
                      <a:lnTo>
                        <a:pt x="0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40"/>
                      </a:lnTo>
                      <a:lnTo>
                        <a:pt x="13" y="79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21" name="Line 753"/>
                <p:cNvSpPr>
                  <a:spLocks noChangeShapeType="1"/>
                </p:cNvSpPr>
                <p:nvPr/>
              </p:nvSpPr>
              <p:spPr bwMode="auto">
                <a:xfrm>
                  <a:off x="2934" y="252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22" name="Freeform 754"/>
                <p:cNvSpPr>
                  <a:spLocks/>
                </p:cNvSpPr>
                <p:nvPr/>
              </p:nvSpPr>
              <p:spPr bwMode="auto">
                <a:xfrm>
                  <a:off x="2934" y="252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40"/>
                    </a:cxn>
                    <a:cxn ang="0">
                      <a:pos x="0" y="80"/>
                    </a:cxn>
                    <a:cxn ang="0">
                      <a:pos x="0" y="120"/>
                    </a:cxn>
                    <a:cxn ang="0">
                      <a:pos x="13" y="107"/>
                    </a:cxn>
                    <a:cxn ang="0">
                      <a:pos x="13" y="93"/>
                    </a:cxn>
                    <a:cxn ang="0">
                      <a:pos x="13" y="80"/>
                    </a:cxn>
                    <a:cxn ang="0">
                      <a:pos x="13" y="40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40"/>
                      </a:lnTo>
                      <a:lnTo>
                        <a:pt x="0" y="80"/>
                      </a:lnTo>
                      <a:lnTo>
                        <a:pt x="0" y="120"/>
                      </a:lnTo>
                      <a:lnTo>
                        <a:pt x="13" y="107"/>
                      </a:lnTo>
                      <a:lnTo>
                        <a:pt x="13" y="93"/>
                      </a:lnTo>
                      <a:lnTo>
                        <a:pt x="13" y="80"/>
                      </a:lnTo>
                      <a:lnTo>
                        <a:pt x="13" y="40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23" name="Line 755"/>
                <p:cNvSpPr>
                  <a:spLocks noChangeShapeType="1"/>
                </p:cNvSpPr>
                <p:nvPr/>
              </p:nvSpPr>
              <p:spPr bwMode="auto">
                <a:xfrm>
                  <a:off x="2947" y="252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24" name="Freeform 756"/>
                <p:cNvSpPr>
                  <a:spLocks/>
                </p:cNvSpPr>
                <p:nvPr/>
              </p:nvSpPr>
              <p:spPr bwMode="auto">
                <a:xfrm>
                  <a:off x="2947" y="253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" y="26"/>
                    </a:cxn>
                    <a:cxn ang="0">
                      <a:pos x="14" y="66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14" y="26"/>
                      </a:lnTo>
                      <a:lnTo>
                        <a:pt x="14" y="66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25" name="Line 757"/>
                <p:cNvSpPr>
                  <a:spLocks noChangeShapeType="1"/>
                </p:cNvSpPr>
                <p:nvPr/>
              </p:nvSpPr>
              <p:spPr bwMode="auto">
                <a:xfrm>
                  <a:off x="2961" y="252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26" name="Freeform 758"/>
                <p:cNvSpPr>
                  <a:spLocks/>
                </p:cNvSpPr>
                <p:nvPr/>
              </p:nvSpPr>
              <p:spPr bwMode="auto">
                <a:xfrm>
                  <a:off x="2961" y="2521"/>
                  <a:ext cx="13" cy="107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13" y="54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40"/>
                    </a:cxn>
                    <a:cxn ang="0">
                      <a:pos x="13" y="67"/>
                    </a:cxn>
                    <a:cxn ang="0">
                      <a:pos x="13" y="107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7">
                      <a:moveTo>
                        <a:pt x="0" y="93"/>
                      </a:moveTo>
                      <a:lnTo>
                        <a:pt x="0" y="80"/>
                      </a:lnTo>
                      <a:lnTo>
                        <a:pt x="13" y="54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40"/>
                      </a:lnTo>
                      <a:lnTo>
                        <a:pt x="13" y="67"/>
                      </a:lnTo>
                      <a:lnTo>
                        <a:pt x="13" y="107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27" name="Line 759"/>
                <p:cNvSpPr>
                  <a:spLocks noChangeShapeType="1"/>
                </p:cNvSpPr>
                <p:nvPr/>
              </p:nvSpPr>
              <p:spPr bwMode="auto">
                <a:xfrm>
                  <a:off x="2974" y="2508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28" name="Freeform 760"/>
                <p:cNvSpPr>
                  <a:spLocks/>
                </p:cNvSpPr>
                <p:nvPr/>
              </p:nvSpPr>
              <p:spPr bwMode="auto">
                <a:xfrm>
                  <a:off x="2974" y="2508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40"/>
                    </a:cxn>
                    <a:cxn ang="0">
                      <a:pos x="13" y="80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20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40"/>
                      </a:lnTo>
                      <a:lnTo>
                        <a:pt x="13" y="80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29" name="Line 761"/>
                <p:cNvSpPr>
                  <a:spLocks noChangeShapeType="1"/>
                </p:cNvSpPr>
                <p:nvPr/>
              </p:nvSpPr>
              <p:spPr bwMode="auto">
                <a:xfrm>
                  <a:off x="2987" y="2508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30" name="Freeform 762"/>
                <p:cNvSpPr>
                  <a:spLocks/>
                </p:cNvSpPr>
                <p:nvPr/>
              </p:nvSpPr>
              <p:spPr bwMode="auto">
                <a:xfrm>
                  <a:off x="2987" y="2508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7"/>
                    </a:cxn>
                    <a:cxn ang="0">
                      <a:pos x="13" y="40"/>
                    </a:cxn>
                    <a:cxn ang="0">
                      <a:pos x="13" y="80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7"/>
                      </a:lnTo>
                      <a:lnTo>
                        <a:pt x="13" y="40"/>
                      </a:lnTo>
                      <a:lnTo>
                        <a:pt x="13" y="80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31" name="Line 763"/>
                <p:cNvSpPr>
                  <a:spLocks noChangeShapeType="1"/>
                </p:cNvSpPr>
                <p:nvPr/>
              </p:nvSpPr>
              <p:spPr bwMode="auto">
                <a:xfrm>
                  <a:off x="3000" y="2508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32" name="Freeform 764"/>
                <p:cNvSpPr>
                  <a:spLocks/>
                </p:cNvSpPr>
                <p:nvPr/>
              </p:nvSpPr>
              <p:spPr bwMode="auto">
                <a:xfrm>
                  <a:off x="3000" y="2508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40"/>
                    </a:cxn>
                    <a:cxn ang="0">
                      <a:pos x="0" y="80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20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40"/>
                      </a:lnTo>
                      <a:lnTo>
                        <a:pt x="0" y="80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33" name="Line 765"/>
                <p:cNvSpPr>
                  <a:spLocks noChangeShapeType="1"/>
                </p:cNvSpPr>
                <p:nvPr/>
              </p:nvSpPr>
              <p:spPr bwMode="auto">
                <a:xfrm>
                  <a:off x="3014" y="2508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34" name="Freeform 766"/>
                <p:cNvSpPr>
                  <a:spLocks/>
                </p:cNvSpPr>
                <p:nvPr/>
              </p:nvSpPr>
              <p:spPr bwMode="auto">
                <a:xfrm>
                  <a:off x="3014" y="2521"/>
                  <a:ext cx="13" cy="107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0" y="54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67"/>
                    </a:cxn>
                    <a:cxn ang="0">
                      <a:pos x="13" y="107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7">
                      <a:moveTo>
                        <a:pt x="0" y="93"/>
                      </a:moveTo>
                      <a:lnTo>
                        <a:pt x="0" y="80"/>
                      </a:lnTo>
                      <a:lnTo>
                        <a:pt x="0" y="54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67"/>
                      </a:lnTo>
                      <a:lnTo>
                        <a:pt x="13" y="107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35" name="Line 767"/>
                <p:cNvSpPr>
                  <a:spLocks noChangeShapeType="1"/>
                </p:cNvSpPr>
                <p:nvPr/>
              </p:nvSpPr>
              <p:spPr bwMode="auto">
                <a:xfrm>
                  <a:off x="3027" y="2521"/>
                  <a:ext cx="1" cy="107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36" name="Freeform 768"/>
                <p:cNvSpPr>
                  <a:spLocks/>
                </p:cNvSpPr>
                <p:nvPr/>
              </p:nvSpPr>
              <p:spPr bwMode="auto">
                <a:xfrm>
                  <a:off x="3027" y="2521"/>
                  <a:ext cx="13" cy="107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40"/>
                    </a:cxn>
                    <a:cxn ang="0">
                      <a:pos x="0" y="80"/>
                    </a:cxn>
                    <a:cxn ang="0">
                      <a:pos x="0" y="107"/>
                    </a:cxn>
                    <a:cxn ang="0">
                      <a:pos x="13" y="93"/>
                    </a:cxn>
                    <a:cxn ang="0">
                      <a:pos x="13" y="80"/>
                    </a:cxn>
                    <a:cxn ang="0">
                      <a:pos x="13" y="5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7">
                      <a:moveTo>
                        <a:pt x="0" y="14"/>
                      </a:moveTo>
                      <a:lnTo>
                        <a:pt x="0" y="40"/>
                      </a:lnTo>
                      <a:lnTo>
                        <a:pt x="0" y="80"/>
                      </a:lnTo>
                      <a:lnTo>
                        <a:pt x="0" y="107"/>
                      </a:lnTo>
                      <a:lnTo>
                        <a:pt x="13" y="93"/>
                      </a:lnTo>
                      <a:lnTo>
                        <a:pt x="13" y="80"/>
                      </a:lnTo>
                      <a:lnTo>
                        <a:pt x="13" y="5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37" name="Line 769"/>
                <p:cNvSpPr>
                  <a:spLocks noChangeShapeType="1"/>
                </p:cNvSpPr>
                <p:nvPr/>
              </p:nvSpPr>
              <p:spPr bwMode="auto">
                <a:xfrm>
                  <a:off x="3040" y="252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38" name="Freeform 770"/>
                <p:cNvSpPr>
                  <a:spLocks/>
                </p:cNvSpPr>
                <p:nvPr/>
              </p:nvSpPr>
              <p:spPr bwMode="auto">
                <a:xfrm>
                  <a:off x="3040" y="253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" y="26"/>
                    </a:cxn>
                    <a:cxn ang="0">
                      <a:pos x="14" y="66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14" y="26"/>
                      </a:lnTo>
                      <a:lnTo>
                        <a:pt x="14" y="66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39" name="Line 771"/>
                <p:cNvSpPr>
                  <a:spLocks noChangeShapeType="1"/>
                </p:cNvSpPr>
                <p:nvPr/>
              </p:nvSpPr>
              <p:spPr bwMode="auto">
                <a:xfrm>
                  <a:off x="3054" y="252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40" name="Freeform 772"/>
                <p:cNvSpPr>
                  <a:spLocks/>
                </p:cNvSpPr>
                <p:nvPr/>
              </p:nvSpPr>
              <p:spPr bwMode="auto">
                <a:xfrm>
                  <a:off x="3054" y="252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13" y="40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4"/>
                    </a:cxn>
                    <a:cxn ang="0">
                      <a:pos x="13" y="93"/>
                    </a:cxn>
                    <a:cxn ang="0">
                      <a:pos x="13" y="120"/>
                    </a:cxn>
                    <a:cxn ang="0">
                      <a:pos x="13" y="107"/>
                    </a:cxn>
                  </a:cxnLst>
                  <a:rect l="0" t="0" r="r" b="b"/>
                  <a:pathLst>
                    <a:path w="13" h="120">
                      <a:moveTo>
                        <a:pt x="0" y="107"/>
                      </a:moveTo>
                      <a:lnTo>
                        <a:pt x="0" y="93"/>
                      </a:lnTo>
                      <a:lnTo>
                        <a:pt x="0" y="80"/>
                      </a:lnTo>
                      <a:lnTo>
                        <a:pt x="13" y="40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4"/>
                      </a:lnTo>
                      <a:lnTo>
                        <a:pt x="13" y="93"/>
                      </a:lnTo>
                      <a:lnTo>
                        <a:pt x="13" y="120"/>
                      </a:lnTo>
                      <a:lnTo>
                        <a:pt x="13" y="107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41" name="Line 773"/>
                <p:cNvSpPr>
                  <a:spLocks noChangeShapeType="1"/>
                </p:cNvSpPr>
                <p:nvPr/>
              </p:nvSpPr>
              <p:spPr bwMode="auto">
                <a:xfrm>
                  <a:off x="3067" y="252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42" name="Freeform 774"/>
                <p:cNvSpPr>
                  <a:spLocks/>
                </p:cNvSpPr>
                <p:nvPr/>
              </p:nvSpPr>
              <p:spPr bwMode="auto">
                <a:xfrm>
                  <a:off x="3067" y="253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40"/>
                    </a:cxn>
                    <a:cxn ang="0">
                      <a:pos x="13" y="79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26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40"/>
                      </a:lnTo>
                      <a:lnTo>
                        <a:pt x="13" y="79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43" name="Line 775"/>
                <p:cNvSpPr>
                  <a:spLocks noChangeShapeType="1"/>
                </p:cNvSpPr>
                <p:nvPr/>
              </p:nvSpPr>
              <p:spPr bwMode="auto">
                <a:xfrm>
                  <a:off x="3080" y="253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44" name="Freeform 776"/>
                <p:cNvSpPr>
                  <a:spLocks/>
                </p:cNvSpPr>
                <p:nvPr/>
              </p:nvSpPr>
              <p:spPr bwMode="auto">
                <a:xfrm>
                  <a:off x="3080" y="253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79"/>
                    </a:cxn>
                    <a:cxn ang="0">
                      <a:pos x="13" y="26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40"/>
                    </a:cxn>
                    <a:cxn ang="0">
                      <a:pos x="13" y="79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79"/>
                      </a:lnTo>
                      <a:lnTo>
                        <a:pt x="13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40"/>
                      </a:lnTo>
                      <a:lnTo>
                        <a:pt x="13" y="79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45" name="Line 777"/>
                <p:cNvSpPr>
                  <a:spLocks noChangeShapeType="1"/>
                </p:cNvSpPr>
                <p:nvPr/>
              </p:nvSpPr>
              <p:spPr bwMode="auto">
                <a:xfrm>
                  <a:off x="3093" y="253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46" name="Freeform 778"/>
                <p:cNvSpPr>
                  <a:spLocks/>
                </p:cNvSpPr>
                <p:nvPr/>
              </p:nvSpPr>
              <p:spPr bwMode="auto">
                <a:xfrm>
                  <a:off x="3093" y="2548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0" y="40"/>
                    </a:cxn>
                    <a:cxn ang="0">
                      <a:pos x="0" y="8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6"/>
                    </a:cxn>
                    <a:cxn ang="0">
                      <a:pos x="14" y="27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0" y="40"/>
                      </a:lnTo>
                      <a:lnTo>
                        <a:pt x="0" y="8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6"/>
                      </a:lnTo>
                      <a:lnTo>
                        <a:pt x="14" y="27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47" name="Line 779"/>
                <p:cNvSpPr>
                  <a:spLocks noChangeShapeType="1"/>
                </p:cNvSpPr>
                <p:nvPr/>
              </p:nvSpPr>
              <p:spPr bwMode="auto">
                <a:xfrm>
                  <a:off x="3107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48" name="Freeform 780"/>
                <p:cNvSpPr>
                  <a:spLocks/>
                </p:cNvSpPr>
                <p:nvPr/>
              </p:nvSpPr>
              <p:spPr bwMode="auto">
                <a:xfrm>
                  <a:off x="3107" y="254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6"/>
                    </a:cxn>
                    <a:cxn ang="0">
                      <a:pos x="0" y="27"/>
                    </a:cxn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6"/>
                      </a:lnTo>
                      <a:lnTo>
                        <a:pt x="0" y="27"/>
                      </a:lnTo>
                      <a:lnTo>
                        <a:pt x="0" y="0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49" name="Line 781"/>
                <p:cNvSpPr>
                  <a:spLocks noChangeShapeType="1"/>
                </p:cNvSpPr>
                <p:nvPr/>
              </p:nvSpPr>
              <p:spPr bwMode="auto">
                <a:xfrm>
                  <a:off x="3120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50" name="Freeform 782"/>
                <p:cNvSpPr>
                  <a:spLocks/>
                </p:cNvSpPr>
                <p:nvPr/>
              </p:nvSpPr>
              <p:spPr bwMode="auto">
                <a:xfrm>
                  <a:off x="3120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4"/>
                    </a:cxn>
                    <a:cxn ang="0">
                      <a:pos x="0" y="40"/>
                    </a:cxn>
                    <a:cxn ang="0">
                      <a:pos x="0" y="93"/>
                    </a:cxn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4"/>
                      </a:lnTo>
                      <a:lnTo>
                        <a:pt x="0" y="40"/>
                      </a:lnTo>
                      <a:lnTo>
                        <a:pt x="0" y="93"/>
                      </a:lnTo>
                      <a:lnTo>
                        <a:pt x="0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51" name="Line 783"/>
                <p:cNvSpPr>
                  <a:spLocks noChangeShapeType="1"/>
                </p:cNvSpPr>
                <p:nvPr/>
              </p:nvSpPr>
              <p:spPr bwMode="auto">
                <a:xfrm>
                  <a:off x="313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52" name="Freeform 784"/>
                <p:cNvSpPr>
                  <a:spLocks/>
                </p:cNvSpPr>
                <p:nvPr/>
              </p:nvSpPr>
              <p:spPr bwMode="auto">
                <a:xfrm>
                  <a:off x="3133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53" name="Line 785"/>
                <p:cNvSpPr>
                  <a:spLocks noChangeShapeType="1"/>
                </p:cNvSpPr>
                <p:nvPr/>
              </p:nvSpPr>
              <p:spPr bwMode="auto">
                <a:xfrm>
                  <a:off x="314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54" name="Freeform 786"/>
                <p:cNvSpPr>
                  <a:spLocks/>
                </p:cNvSpPr>
                <p:nvPr/>
              </p:nvSpPr>
              <p:spPr bwMode="auto">
                <a:xfrm>
                  <a:off x="3147" y="257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92"/>
                    </a:cxn>
                    <a:cxn ang="0">
                      <a:pos x="0" y="79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92"/>
                      </a:moveTo>
                      <a:lnTo>
                        <a:pt x="0" y="79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55" name="Line 787"/>
                <p:cNvSpPr>
                  <a:spLocks noChangeShapeType="1"/>
                </p:cNvSpPr>
                <p:nvPr/>
              </p:nvSpPr>
              <p:spPr bwMode="auto">
                <a:xfrm>
                  <a:off x="3160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56" name="Freeform 788"/>
                <p:cNvSpPr>
                  <a:spLocks/>
                </p:cNvSpPr>
                <p:nvPr/>
              </p:nvSpPr>
              <p:spPr bwMode="auto">
                <a:xfrm>
                  <a:off x="3160" y="257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2"/>
                    </a:cxn>
                    <a:cxn ang="0">
                      <a:pos x="13" y="66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2"/>
                      </a:lnTo>
                      <a:lnTo>
                        <a:pt x="13" y="66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57" name="Line 789"/>
                <p:cNvSpPr>
                  <a:spLocks noChangeShapeType="1"/>
                </p:cNvSpPr>
                <p:nvPr/>
              </p:nvSpPr>
              <p:spPr bwMode="auto">
                <a:xfrm>
                  <a:off x="3173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58" name="Freeform 790"/>
                <p:cNvSpPr>
                  <a:spLocks/>
                </p:cNvSpPr>
                <p:nvPr/>
              </p:nvSpPr>
              <p:spPr bwMode="auto">
                <a:xfrm>
                  <a:off x="3173" y="258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79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93"/>
                      </a:moveTo>
                      <a:lnTo>
                        <a:pt x="0" y="79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59" name="Line 791"/>
                <p:cNvSpPr>
                  <a:spLocks noChangeShapeType="1"/>
                </p:cNvSpPr>
                <p:nvPr/>
              </p:nvSpPr>
              <p:spPr bwMode="auto">
                <a:xfrm>
                  <a:off x="3186" y="2588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60" name="Freeform 792"/>
                <p:cNvSpPr>
                  <a:spLocks/>
                </p:cNvSpPr>
                <p:nvPr/>
              </p:nvSpPr>
              <p:spPr bwMode="auto">
                <a:xfrm>
                  <a:off x="3186" y="2588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14" y="106"/>
                    </a:cxn>
                    <a:cxn ang="0">
                      <a:pos x="14" y="119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14" y="106"/>
                      </a:lnTo>
                      <a:lnTo>
                        <a:pt x="14" y="119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61" name="Line 793"/>
                <p:cNvSpPr>
                  <a:spLocks noChangeShapeType="1"/>
                </p:cNvSpPr>
                <p:nvPr/>
              </p:nvSpPr>
              <p:spPr bwMode="auto">
                <a:xfrm>
                  <a:off x="3200" y="258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62" name="Freeform 794"/>
                <p:cNvSpPr>
                  <a:spLocks/>
                </p:cNvSpPr>
                <p:nvPr/>
              </p:nvSpPr>
              <p:spPr bwMode="auto">
                <a:xfrm>
                  <a:off x="3200" y="260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40"/>
                    </a:cxn>
                    <a:cxn ang="0">
                      <a:pos x="13" y="9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40"/>
                      </a:lnTo>
                      <a:lnTo>
                        <a:pt x="13" y="9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63" name="Line 795"/>
                <p:cNvSpPr>
                  <a:spLocks noChangeShapeType="1"/>
                </p:cNvSpPr>
                <p:nvPr/>
              </p:nvSpPr>
              <p:spPr bwMode="auto">
                <a:xfrm>
                  <a:off x="3213" y="258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64" name="Freeform 796"/>
                <p:cNvSpPr>
                  <a:spLocks/>
                </p:cNvSpPr>
                <p:nvPr/>
              </p:nvSpPr>
              <p:spPr bwMode="auto">
                <a:xfrm>
                  <a:off x="3213" y="2601"/>
                  <a:ext cx="13" cy="93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13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93">
                      <a:moveTo>
                        <a:pt x="0" y="93"/>
                      </a:moveTo>
                      <a:lnTo>
                        <a:pt x="13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65" name="Line 797"/>
                <p:cNvSpPr>
                  <a:spLocks noChangeShapeType="1"/>
                </p:cNvSpPr>
                <p:nvPr/>
              </p:nvSpPr>
              <p:spPr bwMode="auto">
                <a:xfrm>
                  <a:off x="3226" y="260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66" name="Freeform 798"/>
                <p:cNvSpPr>
                  <a:spLocks/>
                </p:cNvSpPr>
                <p:nvPr/>
              </p:nvSpPr>
              <p:spPr bwMode="auto">
                <a:xfrm>
                  <a:off x="3226" y="2614"/>
                  <a:ext cx="13" cy="10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4"/>
                    </a:cxn>
                    <a:cxn ang="0">
                      <a:pos x="13" y="40"/>
                    </a:cxn>
                    <a:cxn ang="0">
                      <a:pos x="13" y="93"/>
                    </a:cxn>
                    <a:cxn ang="0">
                      <a:pos x="13" y="107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7">
                      <a:moveTo>
                        <a:pt x="0" y="0"/>
                      </a:moveTo>
                      <a:lnTo>
                        <a:pt x="0" y="14"/>
                      </a:lnTo>
                      <a:lnTo>
                        <a:pt x="13" y="40"/>
                      </a:lnTo>
                      <a:lnTo>
                        <a:pt x="13" y="93"/>
                      </a:lnTo>
                      <a:lnTo>
                        <a:pt x="13" y="107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67" name="Line 799"/>
                <p:cNvSpPr>
                  <a:spLocks noChangeShapeType="1"/>
                </p:cNvSpPr>
                <p:nvPr/>
              </p:nvSpPr>
              <p:spPr bwMode="auto">
                <a:xfrm>
                  <a:off x="3239" y="260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68" name="Freeform 800"/>
                <p:cNvSpPr>
                  <a:spLocks/>
                </p:cNvSpPr>
                <p:nvPr/>
              </p:nvSpPr>
              <p:spPr bwMode="auto">
                <a:xfrm>
                  <a:off x="3239" y="260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80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69" name="Line 801"/>
                <p:cNvSpPr>
                  <a:spLocks noChangeShapeType="1"/>
                </p:cNvSpPr>
                <p:nvPr/>
              </p:nvSpPr>
              <p:spPr bwMode="auto">
                <a:xfrm>
                  <a:off x="3253" y="260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70" name="Freeform 802"/>
                <p:cNvSpPr>
                  <a:spLocks/>
                </p:cNvSpPr>
                <p:nvPr/>
              </p:nvSpPr>
              <p:spPr bwMode="auto">
                <a:xfrm>
                  <a:off x="3253" y="260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20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71" name="Line 803"/>
                <p:cNvSpPr>
                  <a:spLocks noChangeShapeType="1"/>
                </p:cNvSpPr>
                <p:nvPr/>
              </p:nvSpPr>
              <p:spPr bwMode="auto">
                <a:xfrm>
                  <a:off x="3266" y="260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72" name="Freeform 804"/>
                <p:cNvSpPr>
                  <a:spLocks/>
                </p:cNvSpPr>
                <p:nvPr/>
              </p:nvSpPr>
              <p:spPr bwMode="auto">
                <a:xfrm>
                  <a:off x="3266" y="260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80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80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73" name="Line 805"/>
                <p:cNvSpPr>
                  <a:spLocks noChangeShapeType="1"/>
                </p:cNvSpPr>
                <p:nvPr/>
              </p:nvSpPr>
              <p:spPr bwMode="auto">
                <a:xfrm>
                  <a:off x="3279" y="260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74" name="Freeform 806"/>
                <p:cNvSpPr>
                  <a:spLocks/>
                </p:cNvSpPr>
                <p:nvPr/>
              </p:nvSpPr>
              <p:spPr bwMode="auto">
                <a:xfrm>
                  <a:off x="3279" y="260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80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20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80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75" name="Line 807"/>
                <p:cNvSpPr>
                  <a:spLocks noChangeShapeType="1"/>
                </p:cNvSpPr>
                <p:nvPr/>
              </p:nvSpPr>
              <p:spPr bwMode="auto">
                <a:xfrm>
                  <a:off x="3293" y="260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76" name="Freeform 808"/>
                <p:cNvSpPr>
                  <a:spLocks/>
                </p:cNvSpPr>
                <p:nvPr/>
              </p:nvSpPr>
              <p:spPr bwMode="auto">
                <a:xfrm>
                  <a:off x="3293" y="260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0" y="53"/>
                    </a:cxn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93"/>
                      </a:moveTo>
                      <a:lnTo>
                        <a:pt x="0" y="80"/>
                      </a:lnTo>
                      <a:lnTo>
                        <a:pt x="0" y="53"/>
                      </a:lnTo>
                      <a:lnTo>
                        <a:pt x="0" y="0"/>
                      </a:lnTo>
                      <a:lnTo>
                        <a:pt x="13" y="13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77" name="Line 809"/>
                <p:cNvSpPr>
                  <a:spLocks noChangeShapeType="1"/>
                </p:cNvSpPr>
                <p:nvPr/>
              </p:nvSpPr>
              <p:spPr bwMode="auto">
                <a:xfrm>
                  <a:off x="3306" y="260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78" name="Freeform 810"/>
                <p:cNvSpPr>
                  <a:spLocks/>
                </p:cNvSpPr>
                <p:nvPr/>
              </p:nvSpPr>
              <p:spPr bwMode="auto">
                <a:xfrm>
                  <a:off x="3306" y="258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6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6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79" name="Line 811"/>
                <p:cNvSpPr>
                  <a:spLocks noChangeShapeType="1"/>
                </p:cNvSpPr>
                <p:nvPr/>
              </p:nvSpPr>
              <p:spPr bwMode="auto">
                <a:xfrm>
                  <a:off x="3319" y="258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80" name="Freeform 812"/>
                <p:cNvSpPr>
                  <a:spLocks/>
                </p:cNvSpPr>
                <p:nvPr/>
              </p:nvSpPr>
              <p:spPr bwMode="auto">
                <a:xfrm>
                  <a:off x="3319" y="260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40"/>
                    </a:cxn>
                    <a:cxn ang="0">
                      <a:pos x="13" y="9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40"/>
                      </a:lnTo>
                      <a:lnTo>
                        <a:pt x="13" y="9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81" name="Line 813"/>
                <p:cNvSpPr>
                  <a:spLocks noChangeShapeType="1"/>
                </p:cNvSpPr>
                <p:nvPr/>
              </p:nvSpPr>
              <p:spPr bwMode="auto">
                <a:xfrm>
                  <a:off x="3332" y="258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82" name="Freeform 814"/>
                <p:cNvSpPr>
                  <a:spLocks/>
                </p:cNvSpPr>
                <p:nvPr/>
              </p:nvSpPr>
              <p:spPr bwMode="auto">
                <a:xfrm>
                  <a:off x="3332" y="2588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79"/>
                    </a:cxn>
                    <a:cxn ang="0">
                      <a:pos x="0" y="53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26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106"/>
                      </a:moveTo>
                      <a:lnTo>
                        <a:pt x="0" y="79"/>
                      </a:lnTo>
                      <a:lnTo>
                        <a:pt x="0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26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83" name="Line 815"/>
                <p:cNvSpPr>
                  <a:spLocks noChangeShapeType="1"/>
                </p:cNvSpPr>
                <p:nvPr/>
              </p:nvSpPr>
              <p:spPr bwMode="auto">
                <a:xfrm>
                  <a:off x="3346" y="2588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84" name="Freeform 816"/>
                <p:cNvSpPr>
                  <a:spLocks/>
                </p:cNvSpPr>
                <p:nvPr/>
              </p:nvSpPr>
              <p:spPr bwMode="auto">
                <a:xfrm>
                  <a:off x="3346" y="257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26"/>
                    </a:cxn>
                    <a:cxn ang="0">
                      <a:pos x="0" y="39"/>
                    </a:cxn>
                    <a:cxn ang="0">
                      <a:pos x="0" y="6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2"/>
                    </a:cxn>
                    <a:cxn ang="0">
                      <a:pos x="13" y="66"/>
                    </a:cxn>
                    <a:cxn ang="0">
                      <a:pos x="13" y="1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26"/>
                      </a:moveTo>
                      <a:lnTo>
                        <a:pt x="0" y="39"/>
                      </a:lnTo>
                      <a:lnTo>
                        <a:pt x="0" y="6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2"/>
                      </a:lnTo>
                      <a:lnTo>
                        <a:pt x="13" y="66"/>
                      </a:lnTo>
                      <a:lnTo>
                        <a:pt x="13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85" name="Line 817"/>
                <p:cNvSpPr>
                  <a:spLocks noChangeShapeType="1"/>
                </p:cNvSpPr>
                <p:nvPr/>
              </p:nvSpPr>
              <p:spPr bwMode="auto">
                <a:xfrm>
                  <a:off x="3359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86" name="Freeform 818"/>
                <p:cNvSpPr>
                  <a:spLocks/>
                </p:cNvSpPr>
                <p:nvPr/>
              </p:nvSpPr>
              <p:spPr bwMode="auto">
                <a:xfrm>
                  <a:off x="3359" y="257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2"/>
                    </a:cxn>
                    <a:cxn ang="0">
                      <a:pos x="0" y="66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2"/>
                      </a:lnTo>
                      <a:lnTo>
                        <a:pt x="0" y="66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87" name="Line 819"/>
                <p:cNvSpPr>
                  <a:spLocks noChangeShapeType="1"/>
                </p:cNvSpPr>
                <p:nvPr/>
              </p:nvSpPr>
              <p:spPr bwMode="auto">
                <a:xfrm>
                  <a:off x="3372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88" name="Freeform 820"/>
                <p:cNvSpPr>
                  <a:spLocks/>
                </p:cNvSpPr>
                <p:nvPr/>
              </p:nvSpPr>
              <p:spPr bwMode="auto">
                <a:xfrm>
                  <a:off x="3372" y="257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2"/>
                    </a:cxn>
                    <a:cxn ang="0">
                      <a:pos x="13" y="79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2"/>
                      </a:lnTo>
                      <a:lnTo>
                        <a:pt x="13" y="79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89" name="Line 821"/>
                <p:cNvSpPr>
                  <a:spLocks noChangeShapeType="1"/>
                </p:cNvSpPr>
                <p:nvPr/>
              </p:nvSpPr>
              <p:spPr bwMode="auto">
                <a:xfrm>
                  <a:off x="338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90" name="Freeform 822"/>
                <p:cNvSpPr>
                  <a:spLocks/>
                </p:cNvSpPr>
                <p:nvPr/>
              </p:nvSpPr>
              <p:spPr bwMode="auto">
                <a:xfrm>
                  <a:off x="3385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14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91" name="Line 823"/>
                <p:cNvSpPr>
                  <a:spLocks noChangeShapeType="1"/>
                </p:cNvSpPr>
                <p:nvPr/>
              </p:nvSpPr>
              <p:spPr bwMode="auto">
                <a:xfrm>
                  <a:off x="339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92" name="Freeform 824"/>
                <p:cNvSpPr>
                  <a:spLocks/>
                </p:cNvSpPr>
                <p:nvPr/>
              </p:nvSpPr>
              <p:spPr bwMode="auto">
                <a:xfrm>
                  <a:off x="3399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93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93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93" name="Line 825"/>
                <p:cNvSpPr>
                  <a:spLocks noChangeShapeType="1"/>
                </p:cNvSpPr>
                <p:nvPr/>
              </p:nvSpPr>
              <p:spPr bwMode="auto">
                <a:xfrm>
                  <a:off x="341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94" name="Freeform 826"/>
                <p:cNvSpPr>
                  <a:spLocks/>
                </p:cNvSpPr>
                <p:nvPr/>
              </p:nvSpPr>
              <p:spPr bwMode="auto">
                <a:xfrm>
                  <a:off x="3412" y="254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80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27"/>
                      </a:move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80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95" name="Line 827"/>
                <p:cNvSpPr>
                  <a:spLocks noChangeShapeType="1"/>
                </p:cNvSpPr>
                <p:nvPr/>
              </p:nvSpPr>
              <p:spPr bwMode="auto">
                <a:xfrm>
                  <a:off x="3425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96" name="Freeform 828"/>
                <p:cNvSpPr>
                  <a:spLocks/>
                </p:cNvSpPr>
                <p:nvPr/>
              </p:nvSpPr>
              <p:spPr bwMode="auto">
                <a:xfrm>
                  <a:off x="3425" y="2548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14" y="27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19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19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80"/>
                      </a:lnTo>
                      <a:lnTo>
                        <a:pt x="14" y="27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19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97" name="Line 829"/>
                <p:cNvSpPr>
                  <a:spLocks noChangeShapeType="1"/>
                </p:cNvSpPr>
                <p:nvPr/>
              </p:nvSpPr>
              <p:spPr bwMode="auto">
                <a:xfrm>
                  <a:off x="3439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98" name="Freeform 830"/>
                <p:cNvSpPr>
                  <a:spLocks/>
                </p:cNvSpPr>
                <p:nvPr/>
              </p:nvSpPr>
              <p:spPr bwMode="auto">
                <a:xfrm>
                  <a:off x="3439" y="254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93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93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999" name="Line 831"/>
                <p:cNvSpPr>
                  <a:spLocks noChangeShapeType="1"/>
                </p:cNvSpPr>
                <p:nvPr/>
              </p:nvSpPr>
              <p:spPr bwMode="auto">
                <a:xfrm>
                  <a:off x="3452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00" name="Freeform 832"/>
                <p:cNvSpPr>
                  <a:spLocks/>
                </p:cNvSpPr>
                <p:nvPr/>
              </p:nvSpPr>
              <p:spPr bwMode="auto">
                <a:xfrm>
                  <a:off x="3452" y="254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66"/>
                    </a:cxn>
                    <a:cxn ang="0">
                      <a:pos x="0" y="1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7"/>
                    </a:cxn>
                    <a:cxn ang="0">
                      <a:pos x="13" y="66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93"/>
                      </a:moveTo>
                      <a:lnTo>
                        <a:pt x="0" y="66"/>
                      </a:lnTo>
                      <a:lnTo>
                        <a:pt x="0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7"/>
                      </a:lnTo>
                      <a:lnTo>
                        <a:pt x="13" y="66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01" name="Line 833"/>
                <p:cNvSpPr>
                  <a:spLocks noChangeShapeType="1"/>
                </p:cNvSpPr>
                <p:nvPr/>
              </p:nvSpPr>
              <p:spPr bwMode="auto">
                <a:xfrm>
                  <a:off x="3465" y="253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02" name="Freeform 834"/>
                <p:cNvSpPr>
                  <a:spLocks/>
                </p:cNvSpPr>
                <p:nvPr/>
              </p:nvSpPr>
              <p:spPr bwMode="auto">
                <a:xfrm>
                  <a:off x="3465" y="253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40"/>
                    </a:cxn>
                    <a:cxn ang="0">
                      <a:pos x="0" y="66"/>
                    </a:cxn>
                    <a:cxn ang="0">
                      <a:pos x="0" y="119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79"/>
                    </a:cxn>
                    <a:cxn ang="0">
                      <a:pos x="13" y="26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40"/>
                      </a:lnTo>
                      <a:lnTo>
                        <a:pt x="0" y="66"/>
                      </a:lnTo>
                      <a:lnTo>
                        <a:pt x="0" y="119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79"/>
                      </a:lnTo>
                      <a:lnTo>
                        <a:pt x="13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03" name="Line 835"/>
                <p:cNvSpPr>
                  <a:spLocks noChangeShapeType="1"/>
                </p:cNvSpPr>
                <p:nvPr/>
              </p:nvSpPr>
              <p:spPr bwMode="auto">
                <a:xfrm>
                  <a:off x="3478" y="253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04" name="Freeform 836"/>
                <p:cNvSpPr>
                  <a:spLocks/>
                </p:cNvSpPr>
                <p:nvPr/>
              </p:nvSpPr>
              <p:spPr bwMode="auto">
                <a:xfrm>
                  <a:off x="3478" y="2548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27"/>
                    </a:cxn>
                    <a:cxn ang="0">
                      <a:pos x="14" y="80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27"/>
                      </a:lnTo>
                      <a:lnTo>
                        <a:pt x="14" y="80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05" name="Line 837"/>
                <p:cNvSpPr>
                  <a:spLocks noChangeShapeType="1"/>
                </p:cNvSpPr>
                <p:nvPr/>
              </p:nvSpPr>
              <p:spPr bwMode="auto">
                <a:xfrm>
                  <a:off x="3492" y="253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06" name="Freeform 838"/>
                <p:cNvSpPr>
                  <a:spLocks/>
                </p:cNvSpPr>
                <p:nvPr/>
              </p:nvSpPr>
              <p:spPr bwMode="auto">
                <a:xfrm>
                  <a:off x="3492" y="253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6"/>
                    </a:cxn>
                    <a:cxn ang="0">
                      <a:pos x="13" y="26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6"/>
                      </a:lnTo>
                      <a:lnTo>
                        <a:pt x="13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07" name="Line 839"/>
                <p:cNvSpPr>
                  <a:spLocks noChangeShapeType="1"/>
                </p:cNvSpPr>
                <p:nvPr/>
              </p:nvSpPr>
              <p:spPr bwMode="auto">
                <a:xfrm>
                  <a:off x="3505" y="253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08" name="Freeform 840"/>
                <p:cNvSpPr>
                  <a:spLocks/>
                </p:cNvSpPr>
                <p:nvPr/>
              </p:nvSpPr>
              <p:spPr bwMode="auto">
                <a:xfrm>
                  <a:off x="3505" y="253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40"/>
                    </a:cxn>
                    <a:cxn ang="0">
                      <a:pos x="13" y="79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26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40"/>
                      </a:lnTo>
                      <a:lnTo>
                        <a:pt x="13" y="79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8009" name="Group 841"/>
              <p:cNvGrpSpPr>
                <a:grpSpLocks/>
              </p:cNvGrpSpPr>
              <p:nvPr/>
            </p:nvGrpSpPr>
            <p:grpSpPr bwMode="auto">
              <a:xfrm>
                <a:off x="3518" y="2535"/>
                <a:ext cx="1328" cy="172"/>
                <a:chOff x="3518" y="2535"/>
                <a:chExt cx="1328" cy="172"/>
              </a:xfrm>
            </p:grpSpPr>
            <p:sp>
              <p:nvSpPr>
                <p:cNvPr id="8010" name="Line 842"/>
                <p:cNvSpPr>
                  <a:spLocks noChangeShapeType="1"/>
                </p:cNvSpPr>
                <p:nvPr/>
              </p:nvSpPr>
              <p:spPr bwMode="auto">
                <a:xfrm>
                  <a:off x="3518" y="253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11" name="Freeform 843"/>
                <p:cNvSpPr>
                  <a:spLocks/>
                </p:cNvSpPr>
                <p:nvPr/>
              </p:nvSpPr>
              <p:spPr bwMode="auto">
                <a:xfrm>
                  <a:off x="3518" y="2535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6"/>
                    </a:cxn>
                    <a:cxn ang="0">
                      <a:pos x="14" y="26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40"/>
                    </a:cxn>
                    <a:cxn ang="0">
                      <a:pos x="14" y="79"/>
                    </a:cxn>
                    <a:cxn ang="0">
                      <a:pos x="14" y="119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19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6"/>
                      </a:lnTo>
                      <a:lnTo>
                        <a:pt x="14" y="26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40"/>
                      </a:lnTo>
                      <a:lnTo>
                        <a:pt x="14" y="79"/>
                      </a:lnTo>
                      <a:lnTo>
                        <a:pt x="14" y="119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12" name="Line 844"/>
                <p:cNvSpPr>
                  <a:spLocks noChangeShapeType="1"/>
                </p:cNvSpPr>
                <p:nvPr/>
              </p:nvSpPr>
              <p:spPr bwMode="auto">
                <a:xfrm>
                  <a:off x="3532" y="253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13" name="Freeform 845"/>
                <p:cNvSpPr>
                  <a:spLocks/>
                </p:cNvSpPr>
                <p:nvPr/>
              </p:nvSpPr>
              <p:spPr bwMode="auto">
                <a:xfrm>
                  <a:off x="3532" y="253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40"/>
                    </a:cxn>
                    <a:cxn ang="0">
                      <a:pos x="0" y="79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26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40"/>
                      </a:lnTo>
                      <a:lnTo>
                        <a:pt x="0" y="79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14" name="Line 846"/>
                <p:cNvSpPr>
                  <a:spLocks noChangeShapeType="1"/>
                </p:cNvSpPr>
                <p:nvPr/>
              </p:nvSpPr>
              <p:spPr bwMode="auto">
                <a:xfrm>
                  <a:off x="3545" y="253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15" name="Freeform 847"/>
                <p:cNvSpPr>
                  <a:spLocks/>
                </p:cNvSpPr>
                <p:nvPr/>
              </p:nvSpPr>
              <p:spPr bwMode="auto">
                <a:xfrm>
                  <a:off x="3545" y="253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6"/>
                    </a:cxn>
                    <a:cxn ang="0">
                      <a:pos x="0" y="26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40"/>
                    </a:cxn>
                    <a:cxn ang="0">
                      <a:pos x="13" y="79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6"/>
                      </a:lnTo>
                      <a:lnTo>
                        <a:pt x="0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40"/>
                      </a:lnTo>
                      <a:lnTo>
                        <a:pt x="13" y="79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16" name="Line 848"/>
                <p:cNvSpPr>
                  <a:spLocks noChangeShapeType="1"/>
                </p:cNvSpPr>
                <p:nvPr/>
              </p:nvSpPr>
              <p:spPr bwMode="auto">
                <a:xfrm>
                  <a:off x="3558" y="253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17" name="Freeform 849"/>
                <p:cNvSpPr>
                  <a:spLocks/>
                </p:cNvSpPr>
                <p:nvPr/>
              </p:nvSpPr>
              <p:spPr bwMode="auto">
                <a:xfrm>
                  <a:off x="3558" y="253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26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18" name="Line 850"/>
                <p:cNvSpPr>
                  <a:spLocks noChangeShapeType="1"/>
                </p:cNvSpPr>
                <p:nvPr/>
              </p:nvSpPr>
              <p:spPr bwMode="auto">
                <a:xfrm>
                  <a:off x="3571" y="253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19" name="Freeform 851"/>
                <p:cNvSpPr>
                  <a:spLocks/>
                </p:cNvSpPr>
                <p:nvPr/>
              </p:nvSpPr>
              <p:spPr bwMode="auto">
                <a:xfrm>
                  <a:off x="3571" y="2548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27"/>
                    </a:cxn>
                    <a:cxn ang="0">
                      <a:pos x="14" y="80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27"/>
                      </a:lnTo>
                      <a:lnTo>
                        <a:pt x="14" y="80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20" name="Line 852"/>
                <p:cNvSpPr>
                  <a:spLocks noChangeShapeType="1"/>
                </p:cNvSpPr>
                <p:nvPr/>
              </p:nvSpPr>
              <p:spPr bwMode="auto">
                <a:xfrm>
                  <a:off x="3585" y="253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21" name="Freeform 853"/>
                <p:cNvSpPr>
                  <a:spLocks/>
                </p:cNvSpPr>
                <p:nvPr/>
              </p:nvSpPr>
              <p:spPr bwMode="auto">
                <a:xfrm>
                  <a:off x="3585" y="253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79"/>
                    </a:cxn>
                    <a:cxn ang="0">
                      <a:pos x="13" y="26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79"/>
                      </a:lnTo>
                      <a:lnTo>
                        <a:pt x="13" y="26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22" name="Line 854"/>
                <p:cNvSpPr>
                  <a:spLocks noChangeShapeType="1"/>
                </p:cNvSpPr>
                <p:nvPr/>
              </p:nvSpPr>
              <p:spPr bwMode="auto">
                <a:xfrm>
                  <a:off x="3598" y="253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23" name="Freeform 855"/>
                <p:cNvSpPr>
                  <a:spLocks/>
                </p:cNvSpPr>
                <p:nvPr/>
              </p:nvSpPr>
              <p:spPr bwMode="auto">
                <a:xfrm>
                  <a:off x="3598" y="254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24" name="Line 856"/>
                <p:cNvSpPr>
                  <a:spLocks noChangeShapeType="1"/>
                </p:cNvSpPr>
                <p:nvPr/>
              </p:nvSpPr>
              <p:spPr bwMode="auto">
                <a:xfrm>
                  <a:off x="3611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25" name="Freeform 857"/>
                <p:cNvSpPr>
                  <a:spLocks/>
                </p:cNvSpPr>
                <p:nvPr/>
              </p:nvSpPr>
              <p:spPr bwMode="auto">
                <a:xfrm>
                  <a:off x="3611" y="254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6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93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6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93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26" name="Line 858"/>
                <p:cNvSpPr>
                  <a:spLocks noChangeShapeType="1"/>
                </p:cNvSpPr>
                <p:nvPr/>
              </p:nvSpPr>
              <p:spPr bwMode="auto">
                <a:xfrm>
                  <a:off x="3624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27" name="Freeform 859"/>
                <p:cNvSpPr>
                  <a:spLocks/>
                </p:cNvSpPr>
                <p:nvPr/>
              </p:nvSpPr>
              <p:spPr bwMode="auto">
                <a:xfrm>
                  <a:off x="3624" y="2548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4" y="106"/>
                    </a:cxn>
                    <a:cxn ang="0">
                      <a:pos x="14" y="119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80"/>
                    </a:cxn>
                    <a:cxn ang="0">
                      <a:pos x="14" y="27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19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4" y="106"/>
                      </a:lnTo>
                      <a:lnTo>
                        <a:pt x="14" y="119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80"/>
                      </a:lnTo>
                      <a:lnTo>
                        <a:pt x="14" y="27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28" name="Line 860"/>
                <p:cNvSpPr>
                  <a:spLocks noChangeShapeType="1"/>
                </p:cNvSpPr>
                <p:nvPr/>
              </p:nvSpPr>
              <p:spPr bwMode="auto">
                <a:xfrm>
                  <a:off x="3638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29" name="Freeform 861"/>
                <p:cNvSpPr>
                  <a:spLocks/>
                </p:cNvSpPr>
                <p:nvPr/>
              </p:nvSpPr>
              <p:spPr bwMode="auto">
                <a:xfrm>
                  <a:off x="3638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0" y="67"/>
                    </a:cxn>
                    <a:cxn ang="0">
                      <a:pos x="0" y="14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40"/>
                    </a:cxn>
                    <a:cxn ang="0">
                      <a:pos x="13" y="9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93"/>
                      </a:moveTo>
                      <a:lnTo>
                        <a:pt x="0" y="80"/>
                      </a:lnTo>
                      <a:lnTo>
                        <a:pt x="0" y="67"/>
                      </a:lnTo>
                      <a:lnTo>
                        <a:pt x="0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40"/>
                      </a:lnTo>
                      <a:lnTo>
                        <a:pt x="13" y="9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30" name="Line 862"/>
                <p:cNvSpPr>
                  <a:spLocks noChangeShapeType="1"/>
                </p:cNvSpPr>
                <p:nvPr/>
              </p:nvSpPr>
              <p:spPr bwMode="auto">
                <a:xfrm>
                  <a:off x="365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31" name="Freeform 863"/>
                <p:cNvSpPr>
                  <a:spLocks/>
                </p:cNvSpPr>
                <p:nvPr/>
              </p:nvSpPr>
              <p:spPr bwMode="auto">
                <a:xfrm>
                  <a:off x="3651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32" name="Line 864"/>
                <p:cNvSpPr>
                  <a:spLocks noChangeShapeType="1"/>
                </p:cNvSpPr>
                <p:nvPr/>
              </p:nvSpPr>
              <p:spPr bwMode="auto">
                <a:xfrm>
                  <a:off x="366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33" name="Freeform 865"/>
                <p:cNvSpPr>
                  <a:spLocks/>
                </p:cNvSpPr>
                <p:nvPr/>
              </p:nvSpPr>
              <p:spPr bwMode="auto">
                <a:xfrm>
                  <a:off x="3664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34" name="Line 866"/>
                <p:cNvSpPr>
                  <a:spLocks noChangeShapeType="1"/>
                </p:cNvSpPr>
                <p:nvPr/>
              </p:nvSpPr>
              <p:spPr bwMode="auto">
                <a:xfrm>
                  <a:off x="367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35" name="Freeform 867"/>
                <p:cNvSpPr>
                  <a:spLocks/>
                </p:cNvSpPr>
                <p:nvPr/>
              </p:nvSpPr>
              <p:spPr bwMode="auto">
                <a:xfrm>
                  <a:off x="3678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36" name="Line 868"/>
                <p:cNvSpPr>
                  <a:spLocks noChangeShapeType="1"/>
                </p:cNvSpPr>
                <p:nvPr/>
              </p:nvSpPr>
              <p:spPr bwMode="auto">
                <a:xfrm>
                  <a:off x="369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37" name="Freeform 869"/>
                <p:cNvSpPr>
                  <a:spLocks/>
                </p:cNvSpPr>
                <p:nvPr/>
              </p:nvSpPr>
              <p:spPr bwMode="auto">
                <a:xfrm>
                  <a:off x="3691" y="257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2"/>
                    </a:cxn>
                    <a:cxn ang="0">
                      <a:pos x="13" y="79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2"/>
                      </a:lnTo>
                      <a:lnTo>
                        <a:pt x="13" y="79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38" name="Line 870"/>
                <p:cNvSpPr>
                  <a:spLocks noChangeShapeType="1"/>
                </p:cNvSpPr>
                <p:nvPr/>
              </p:nvSpPr>
              <p:spPr bwMode="auto">
                <a:xfrm>
                  <a:off x="3704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39" name="Freeform 871"/>
                <p:cNvSpPr>
                  <a:spLocks/>
                </p:cNvSpPr>
                <p:nvPr/>
              </p:nvSpPr>
              <p:spPr bwMode="auto">
                <a:xfrm>
                  <a:off x="3704" y="257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2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2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40" name="Line 872"/>
                <p:cNvSpPr>
                  <a:spLocks noChangeShapeType="1"/>
                </p:cNvSpPr>
                <p:nvPr/>
              </p:nvSpPr>
              <p:spPr bwMode="auto">
                <a:xfrm>
                  <a:off x="3717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41" name="Freeform 873"/>
                <p:cNvSpPr>
                  <a:spLocks/>
                </p:cNvSpPr>
                <p:nvPr/>
              </p:nvSpPr>
              <p:spPr bwMode="auto">
                <a:xfrm>
                  <a:off x="3717" y="2575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14" y="106"/>
                    </a:cxn>
                    <a:cxn ang="0">
                      <a:pos x="14" y="119"/>
                    </a:cxn>
                    <a:cxn ang="0">
                      <a:pos x="14" y="106"/>
                    </a:cxn>
                    <a:cxn ang="0">
                      <a:pos x="14" y="92"/>
                    </a:cxn>
                    <a:cxn ang="0">
                      <a:pos x="14" y="66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14" y="106"/>
                      </a:lnTo>
                      <a:lnTo>
                        <a:pt x="14" y="119"/>
                      </a:lnTo>
                      <a:lnTo>
                        <a:pt x="14" y="106"/>
                      </a:lnTo>
                      <a:lnTo>
                        <a:pt x="14" y="92"/>
                      </a:lnTo>
                      <a:lnTo>
                        <a:pt x="14" y="66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42" name="Line 874"/>
                <p:cNvSpPr>
                  <a:spLocks noChangeShapeType="1"/>
                </p:cNvSpPr>
                <p:nvPr/>
              </p:nvSpPr>
              <p:spPr bwMode="auto">
                <a:xfrm>
                  <a:off x="3731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43" name="Freeform 875"/>
                <p:cNvSpPr>
                  <a:spLocks/>
                </p:cNvSpPr>
                <p:nvPr/>
              </p:nvSpPr>
              <p:spPr bwMode="auto">
                <a:xfrm>
                  <a:off x="3731" y="258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40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40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44" name="Line 876"/>
                <p:cNvSpPr>
                  <a:spLocks noChangeShapeType="1"/>
                </p:cNvSpPr>
                <p:nvPr/>
              </p:nvSpPr>
              <p:spPr bwMode="auto">
                <a:xfrm>
                  <a:off x="3744" y="2588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45" name="Freeform 877"/>
                <p:cNvSpPr>
                  <a:spLocks/>
                </p:cNvSpPr>
                <p:nvPr/>
              </p:nvSpPr>
              <p:spPr bwMode="auto">
                <a:xfrm>
                  <a:off x="3744" y="2588"/>
                  <a:ext cx="13" cy="93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13" y="79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93">
                      <a:moveTo>
                        <a:pt x="0" y="93"/>
                      </a:moveTo>
                      <a:lnTo>
                        <a:pt x="13" y="79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46" name="Line 878"/>
                <p:cNvSpPr>
                  <a:spLocks noChangeShapeType="1"/>
                </p:cNvSpPr>
                <p:nvPr/>
              </p:nvSpPr>
              <p:spPr bwMode="auto">
                <a:xfrm>
                  <a:off x="3757" y="2588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47" name="Freeform 879"/>
                <p:cNvSpPr>
                  <a:spLocks/>
                </p:cNvSpPr>
                <p:nvPr/>
              </p:nvSpPr>
              <p:spPr bwMode="auto">
                <a:xfrm>
                  <a:off x="3757" y="258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79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79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48" name="Line 880"/>
                <p:cNvSpPr>
                  <a:spLocks noChangeShapeType="1"/>
                </p:cNvSpPr>
                <p:nvPr/>
              </p:nvSpPr>
              <p:spPr bwMode="auto">
                <a:xfrm>
                  <a:off x="3770" y="258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49" name="Freeform 881"/>
                <p:cNvSpPr>
                  <a:spLocks/>
                </p:cNvSpPr>
                <p:nvPr/>
              </p:nvSpPr>
              <p:spPr bwMode="auto">
                <a:xfrm>
                  <a:off x="3770" y="2588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79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26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19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19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79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26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19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50" name="Line 882"/>
                <p:cNvSpPr>
                  <a:spLocks noChangeShapeType="1"/>
                </p:cNvSpPr>
                <p:nvPr/>
              </p:nvSpPr>
              <p:spPr bwMode="auto">
                <a:xfrm>
                  <a:off x="3784" y="258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51" name="Freeform 883"/>
                <p:cNvSpPr>
                  <a:spLocks/>
                </p:cNvSpPr>
                <p:nvPr/>
              </p:nvSpPr>
              <p:spPr bwMode="auto">
                <a:xfrm>
                  <a:off x="3784" y="258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79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79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52" name="Line 884"/>
                <p:cNvSpPr>
                  <a:spLocks noChangeShapeType="1"/>
                </p:cNvSpPr>
                <p:nvPr/>
              </p:nvSpPr>
              <p:spPr bwMode="auto">
                <a:xfrm>
                  <a:off x="3797" y="258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53" name="Freeform 885"/>
                <p:cNvSpPr>
                  <a:spLocks/>
                </p:cNvSpPr>
                <p:nvPr/>
              </p:nvSpPr>
              <p:spPr bwMode="auto">
                <a:xfrm>
                  <a:off x="3797" y="258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79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79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54" name="Line 886"/>
                <p:cNvSpPr>
                  <a:spLocks noChangeShapeType="1"/>
                </p:cNvSpPr>
                <p:nvPr/>
              </p:nvSpPr>
              <p:spPr bwMode="auto">
                <a:xfrm>
                  <a:off x="3810" y="258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55" name="Freeform 887"/>
                <p:cNvSpPr>
                  <a:spLocks/>
                </p:cNvSpPr>
                <p:nvPr/>
              </p:nvSpPr>
              <p:spPr bwMode="auto">
                <a:xfrm>
                  <a:off x="3810" y="2588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4" y="119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79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4" y="119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79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56" name="Line 888"/>
                <p:cNvSpPr>
                  <a:spLocks noChangeShapeType="1"/>
                </p:cNvSpPr>
                <p:nvPr/>
              </p:nvSpPr>
              <p:spPr bwMode="auto">
                <a:xfrm>
                  <a:off x="3824" y="2588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57" name="Freeform 889"/>
                <p:cNvSpPr>
                  <a:spLocks/>
                </p:cNvSpPr>
                <p:nvPr/>
              </p:nvSpPr>
              <p:spPr bwMode="auto">
                <a:xfrm>
                  <a:off x="3824" y="258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79"/>
                    </a:cxn>
                    <a:cxn ang="0">
                      <a:pos x="0" y="53"/>
                    </a:cxn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93"/>
                      </a:moveTo>
                      <a:lnTo>
                        <a:pt x="0" y="79"/>
                      </a:lnTo>
                      <a:lnTo>
                        <a:pt x="0" y="53"/>
                      </a:lnTo>
                      <a:lnTo>
                        <a:pt x="0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58" name="Line 890"/>
                <p:cNvSpPr>
                  <a:spLocks noChangeShapeType="1"/>
                </p:cNvSpPr>
                <p:nvPr/>
              </p:nvSpPr>
              <p:spPr bwMode="auto">
                <a:xfrm>
                  <a:off x="3837" y="2588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59" name="Freeform 891"/>
                <p:cNvSpPr>
                  <a:spLocks/>
                </p:cNvSpPr>
                <p:nvPr/>
              </p:nvSpPr>
              <p:spPr bwMode="auto">
                <a:xfrm>
                  <a:off x="3837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2"/>
                    </a:cxn>
                    <a:cxn ang="0">
                      <a:pos x="13" y="66"/>
                    </a:cxn>
                    <a:cxn ang="0">
                      <a:pos x="13" y="1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2"/>
                      </a:lnTo>
                      <a:lnTo>
                        <a:pt x="13" y="66"/>
                      </a:lnTo>
                      <a:lnTo>
                        <a:pt x="13" y="1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60" name="Line 892"/>
                <p:cNvSpPr>
                  <a:spLocks noChangeShapeType="1"/>
                </p:cNvSpPr>
                <p:nvPr/>
              </p:nvSpPr>
              <p:spPr bwMode="auto">
                <a:xfrm>
                  <a:off x="3850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61" name="Freeform 893"/>
                <p:cNvSpPr>
                  <a:spLocks/>
                </p:cNvSpPr>
                <p:nvPr/>
              </p:nvSpPr>
              <p:spPr bwMode="auto">
                <a:xfrm>
                  <a:off x="3850" y="258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40"/>
                    </a:cxn>
                    <a:cxn ang="0">
                      <a:pos x="13" y="9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40"/>
                      </a:lnTo>
                      <a:lnTo>
                        <a:pt x="13" y="9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62" name="Line 894"/>
                <p:cNvSpPr>
                  <a:spLocks noChangeShapeType="1"/>
                </p:cNvSpPr>
                <p:nvPr/>
              </p:nvSpPr>
              <p:spPr bwMode="auto">
                <a:xfrm>
                  <a:off x="3863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63" name="Freeform 895"/>
                <p:cNvSpPr>
                  <a:spLocks/>
                </p:cNvSpPr>
                <p:nvPr/>
              </p:nvSpPr>
              <p:spPr bwMode="auto">
                <a:xfrm>
                  <a:off x="3863" y="2575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2"/>
                    </a:cxn>
                    <a:cxn ang="0">
                      <a:pos x="0" y="66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26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19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19">
                      <a:moveTo>
                        <a:pt x="0" y="106"/>
                      </a:moveTo>
                      <a:lnTo>
                        <a:pt x="0" y="92"/>
                      </a:lnTo>
                      <a:lnTo>
                        <a:pt x="0" y="66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26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19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64" name="Line 896"/>
                <p:cNvSpPr>
                  <a:spLocks noChangeShapeType="1"/>
                </p:cNvSpPr>
                <p:nvPr/>
              </p:nvSpPr>
              <p:spPr bwMode="auto">
                <a:xfrm>
                  <a:off x="3877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65" name="Freeform 897"/>
                <p:cNvSpPr>
                  <a:spLocks/>
                </p:cNvSpPr>
                <p:nvPr/>
              </p:nvSpPr>
              <p:spPr bwMode="auto">
                <a:xfrm>
                  <a:off x="3877" y="257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2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2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66" name="Line 898"/>
                <p:cNvSpPr>
                  <a:spLocks noChangeShapeType="1"/>
                </p:cNvSpPr>
                <p:nvPr/>
              </p:nvSpPr>
              <p:spPr bwMode="auto">
                <a:xfrm>
                  <a:off x="3890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67" name="Freeform 899"/>
                <p:cNvSpPr>
                  <a:spLocks/>
                </p:cNvSpPr>
                <p:nvPr/>
              </p:nvSpPr>
              <p:spPr bwMode="auto">
                <a:xfrm>
                  <a:off x="3890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2"/>
                    </a:cxn>
                    <a:cxn ang="0">
                      <a:pos x="0" y="79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0" y="92"/>
                      </a:lnTo>
                      <a:lnTo>
                        <a:pt x="0" y="79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68" name="Line 900"/>
                <p:cNvSpPr>
                  <a:spLocks noChangeShapeType="1"/>
                </p:cNvSpPr>
                <p:nvPr/>
              </p:nvSpPr>
              <p:spPr bwMode="auto">
                <a:xfrm>
                  <a:off x="3903" y="2575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69" name="Freeform 901"/>
                <p:cNvSpPr>
                  <a:spLocks/>
                </p:cNvSpPr>
                <p:nvPr/>
              </p:nvSpPr>
              <p:spPr bwMode="auto">
                <a:xfrm>
                  <a:off x="3903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14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27"/>
                      </a:move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14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70" name="Line 902"/>
                <p:cNvSpPr>
                  <a:spLocks noChangeShapeType="1"/>
                </p:cNvSpPr>
                <p:nvPr/>
              </p:nvSpPr>
              <p:spPr bwMode="auto">
                <a:xfrm>
                  <a:off x="391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71" name="Freeform 903"/>
                <p:cNvSpPr>
                  <a:spLocks/>
                </p:cNvSpPr>
                <p:nvPr/>
              </p:nvSpPr>
              <p:spPr bwMode="auto">
                <a:xfrm>
                  <a:off x="3917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72" name="Line 904"/>
                <p:cNvSpPr>
                  <a:spLocks noChangeShapeType="1"/>
                </p:cNvSpPr>
                <p:nvPr/>
              </p:nvSpPr>
              <p:spPr bwMode="auto">
                <a:xfrm>
                  <a:off x="393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73" name="Freeform 905"/>
                <p:cNvSpPr>
                  <a:spLocks/>
                </p:cNvSpPr>
                <p:nvPr/>
              </p:nvSpPr>
              <p:spPr bwMode="auto">
                <a:xfrm>
                  <a:off x="3930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74" name="Line 906"/>
                <p:cNvSpPr>
                  <a:spLocks noChangeShapeType="1"/>
                </p:cNvSpPr>
                <p:nvPr/>
              </p:nvSpPr>
              <p:spPr bwMode="auto">
                <a:xfrm>
                  <a:off x="394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75" name="Freeform 907"/>
                <p:cNvSpPr>
                  <a:spLocks/>
                </p:cNvSpPr>
                <p:nvPr/>
              </p:nvSpPr>
              <p:spPr bwMode="auto">
                <a:xfrm>
                  <a:off x="3943" y="2575"/>
                  <a:ext cx="13" cy="92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39"/>
                    </a:cxn>
                    <a:cxn ang="0">
                      <a:pos x="13" y="79"/>
                    </a:cxn>
                    <a:cxn ang="0">
                      <a:pos x="13" y="92"/>
                    </a:cxn>
                    <a:cxn ang="0">
                      <a:pos x="13" y="79"/>
                    </a:cxn>
                  </a:cxnLst>
                  <a:rect l="0" t="0" r="r" b="b"/>
                  <a:pathLst>
                    <a:path w="13" h="92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39"/>
                      </a:lnTo>
                      <a:lnTo>
                        <a:pt x="13" y="79"/>
                      </a:lnTo>
                      <a:lnTo>
                        <a:pt x="13" y="92"/>
                      </a:lnTo>
                      <a:lnTo>
                        <a:pt x="13" y="79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76" name="Line 908"/>
                <p:cNvSpPr>
                  <a:spLocks noChangeShapeType="1"/>
                </p:cNvSpPr>
                <p:nvPr/>
              </p:nvSpPr>
              <p:spPr bwMode="auto">
                <a:xfrm>
                  <a:off x="3956" y="256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77" name="Freeform 909"/>
                <p:cNvSpPr>
                  <a:spLocks/>
                </p:cNvSpPr>
                <p:nvPr/>
              </p:nvSpPr>
              <p:spPr bwMode="auto">
                <a:xfrm>
                  <a:off x="3956" y="2548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80"/>
                    </a:cxn>
                    <a:cxn ang="0">
                      <a:pos x="14" y="27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19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19">
                      <a:moveTo>
                        <a:pt x="0" y="106"/>
                      </a:moveTo>
                      <a:lnTo>
                        <a:pt x="0" y="80"/>
                      </a:lnTo>
                      <a:lnTo>
                        <a:pt x="14" y="27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19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78" name="Line 910"/>
                <p:cNvSpPr>
                  <a:spLocks noChangeShapeType="1"/>
                </p:cNvSpPr>
                <p:nvPr/>
              </p:nvSpPr>
              <p:spPr bwMode="auto">
                <a:xfrm>
                  <a:off x="3970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79" name="Freeform 911"/>
                <p:cNvSpPr>
                  <a:spLocks/>
                </p:cNvSpPr>
                <p:nvPr/>
              </p:nvSpPr>
              <p:spPr bwMode="auto">
                <a:xfrm>
                  <a:off x="3970" y="254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80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80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80" name="Line 912"/>
                <p:cNvSpPr>
                  <a:spLocks noChangeShapeType="1"/>
                </p:cNvSpPr>
                <p:nvPr/>
              </p:nvSpPr>
              <p:spPr bwMode="auto">
                <a:xfrm>
                  <a:off x="3983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81" name="Freeform 913"/>
                <p:cNvSpPr>
                  <a:spLocks/>
                </p:cNvSpPr>
                <p:nvPr/>
              </p:nvSpPr>
              <p:spPr bwMode="auto">
                <a:xfrm>
                  <a:off x="3983" y="254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6"/>
                    </a:cxn>
                    <a:cxn ang="0">
                      <a:pos x="0" y="27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6"/>
                      </a:lnTo>
                      <a:lnTo>
                        <a:pt x="0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82" name="Line 914"/>
                <p:cNvSpPr>
                  <a:spLocks noChangeShapeType="1"/>
                </p:cNvSpPr>
                <p:nvPr/>
              </p:nvSpPr>
              <p:spPr bwMode="auto">
                <a:xfrm>
                  <a:off x="3996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83" name="Freeform 915"/>
                <p:cNvSpPr>
                  <a:spLocks/>
                </p:cNvSpPr>
                <p:nvPr/>
              </p:nvSpPr>
              <p:spPr bwMode="auto">
                <a:xfrm>
                  <a:off x="3996" y="254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93"/>
                    </a:cxn>
                    <a:cxn ang="0">
                      <a:pos x="0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93"/>
                      </a:lnTo>
                      <a:lnTo>
                        <a:pt x="0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84" name="Line 916"/>
                <p:cNvSpPr>
                  <a:spLocks noChangeShapeType="1"/>
                </p:cNvSpPr>
                <p:nvPr/>
              </p:nvSpPr>
              <p:spPr bwMode="auto">
                <a:xfrm>
                  <a:off x="4009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85" name="Freeform 917"/>
                <p:cNvSpPr>
                  <a:spLocks/>
                </p:cNvSpPr>
                <p:nvPr/>
              </p:nvSpPr>
              <p:spPr bwMode="auto">
                <a:xfrm>
                  <a:off x="4009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" y="14"/>
                    </a:cxn>
                    <a:cxn ang="0">
                      <a:pos x="14" y="40"/>
                    </a:cxn>
                    <a:cxn ang="0">
                      <a:pos x="14" y="80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14" y="14"/>
                      </a:lnTo>
                      <a:lnTo>
                        <a:pt x="14" y="40"/>
                      </a:lnTo>
                      <a:lnTo>
                        <a:pt x="14" y="80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86" name="Line 918"/>
                <p:cNvSpPr>
                  <a:spLocks noChangeShapeType="1"/>
                </p:cNvSpPr>
                <p:nvPr/>
              </p:nvSpPr>
              <p:spPr bwMode="auto">
                <a:xfrm>
                  <a:off x="4023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87" name="Freeform 919"/>
                <p:cNvSpPr>
                  <a:spLocks/>
                </p:cNvSpPr>
                <p:nvPr/>
              </p:nvSpPr>
              <p:spPr bwMode="auto">
                <a:xfrm>
                  <a:off x="4023" y="254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6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6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88" name="Line 920"/>
                <p:cNvSpPr>
                  <a:spLocks noChangeShapeType="1"/>
                </p:cNvSpPr>
                <p:nvPr/>
              </p:nvSpPr>
              <p:spPr bwMode="auto">
                <a:xfrm>
                  <a:off x="4036" y="2548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89" name="Freeform 921"/>
                <p:cNvSpPr>
                  <a:spLocks/>
                </p:cNvSpPr>
                <p:nvPr/>
              </p:nvSpPr>
              <p:spPr bwMode="auto">
                <a:xfrm>
                  <a:off x="4036" y="254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90" name="Line 922"/>
                <p:cNvSpPr>
                  <a:spLocks noChangeShapeType="1"/>
                </p:cNvSpPr>
                <p:nvPr/>
              </p:nvSpPr>
              <p:spPr bwMode="auto">
                <a:xfrm>
                  <a:off x="4049" y="2548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91" name="Freeform 923"/>
                <p:cNvSpPr>
                  <a:spLocks/>
                </p:cNvSpPr>
                <p:nvPr/>
              </p:nvSpPr>
              <p:spPr bwMode="auto">
                <a:xfrm>
                  <a:off x="4049" y="2548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66"/>
                    </a:cxn>
                    <a:cxn ang="0">
                      <a:pos x="14" y="27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40"/>
                    </a:cxn>
                    <a:cxn ang="0">
                      <a:pos x="14" y="80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93"/>
                      </a:moveTo>
                      <a:lnTo>
                        <a:pt x="0" y="66"/>
                      </a:lnTo>
                      <a:lnTo>
                        <a:pt x="14" y="27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40"/>
                      </a:lnTo>
                      <a:lnTo>
                        <a:pt x="14" y="80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92" name="Line 924"/>
                <p:cNvSpPr>
                  <a:spLocks noChangeShapeType="1"/>
                </p:cNvSpPr>
                <p:nvPr/>
              </p:nvSpPr>
              <p:spPr bwMode="auto">
                <a:xfrm>
                  <a:off x="4063" y="2548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93" name="Freeform 925"/>
                <p:cNvSpPr>
                  <a:spLocks/>
                </p:cNvSpPr>
                <p:nvPr/>
              </p:nvSpPr>
              <p:spPr bwMode="auto">
                <a:xfrm>
                  <a:off x="4063" y="254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66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66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94" name="Line 926"/>
                <p:cNvSpPr>
                  <a:spLocks noChangeShapeType="1"/>
                </p:cNvSpPr>
                <p:nvPr/>
              </p:nvSpPr>
              <p:spPr bwMode="auto">
                <a:xfrm>
                  <a:off x="4076" y="2548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95" name="Freeform 927"/>
                <p:cNvSpPr>
                  <a:spLocks/>
                </p:cNvSpPr>
                <p:nvPr/>
              </p:nvSpPr>
              <p:spPr bwMode="auto">
                <a:xfrm>
                  <a:off x="4076" y="254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66"/>
                    </a:cxn>
                    <a:cxn ang="0">
                      <a:pos x="0" y="27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93"/>
                      </a:moveTo>
                      <a:lnTo>
                        <a:pt x="0" y="66"/>
                      </a:lnTo>
                      <a:lnTo>
                        <a:pt x="0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96" name="Line 928"/>
                <p:cNvSpPr>
                  <a:spLocks noChangeShapeType="1"/>
                </p:cNvSpPr>
                <p:nvPr/>
              </p:nvSpPr>
              <p:spPr bwMode="auto">
                <a:xfrm>
                  <a:off x="4089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97" name="Freeform 929"/>
                <p:cNvSpPr>
                  <a:spLocks/>
                </p:cNvSpPr>
                <p:nvPr/>
              </p:nvSpPr>
              <p:spPr bwMode="auto">
                <a:xfrm>
                  <a:off x="4089" y="254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6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6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98" name="Line 930"/>
                <p:cNvSpPr>
                  <a:spLocks noChangeShapeType="1"/>
                </p:cNvSpPr>
                <p:nvPr/>
              </p:nvSpPr>
              <p:spPr bwMode="auto">
                <a:xfrm>
                  <a:off x="4102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099" name="Freeform 931"/>
                <p:cNvSpPr>
                  <a:spLocks/>
                </p:cNvSpPr>
                <p:nvPr/>
              </p:nvSpPr>
              <p:spPr bwMode="auto">
                <a:xfrm>
                  <a:off x="4102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4"/>
                    </a:cxn>
                    <a:cxn ang="0">
                      <a:pos x="14" y="40"/>
                    </a:cxn>
                    <a:cxn ang="0">
                      <a:pos x="14" y="80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4"/>
                      </a:lnTo>
                      <a:lnTo>
                        <a:pt x="14" y="40"/>
                      </a:lnTo>
                      <a:lnTo>
                        <a:pt x="14" y="80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00" name="Line 932"/>
                <p:cNvSpPr>
                  <a:spLocks noChangeShapeType="1"/>
                </p:cNvSpPr>
                <p:nvPr/>
              </p:nvSpPr>
              <p:spPr bwMode="auto">
                <a:xfrm>
                  <a:off x="4116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01" name="Freeform 933"/>
                <p:cNvSpPr>
                  <a:spLocks/>
                </p:cNvSpPr>
                <p:nvPr/>
              </p:nvSpPr>
              <p:spPr bwMode="auto">
                <a:xfrm>
                  <a:off x="4116" y="254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6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6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02" name="Line 934"/>
                <p:cNvSpPr>
                  <a:spLocks noChangeShapeType="1"/>
                </p:cNvSpPr>
                <p:nvPr/>
              </p:nvSpPr>
              <p:spPr bwMode="auto">
                <a:xfrm>
                  <a:off x="4129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03" name="Freeform 935"/>
                <p:cNvSpPr>
                  <a:spLocks/>
                </p:cNvSpPr>
                <p:nvPr/>
              </p:nvSpPr>
              <p:spPr bwMode="auto">
                <a:xfrm>
                  <a:off x="4129" y="254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80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80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04" name="Line 936"/>
                <p:cNvSpPr>
                  <a:spLocks noChangeShapeType="1"/>
                </p:cNvSpPr>
                <p:nvPr/>
              </p:nvSpPr>
              <p:spPr bwMode="auto">
                <a:xfrm>
                  <a:off x="4142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05" name="Freeform 937"/>
                <p:cNvSpPr>
                  <a:spLocks/>
                </p:cNvSpPr>
                <p:nvPr/>
              </p:nvSpPr>
              <p:spPr bwMode="auto">
                <a:xfrm>
                  <a:off x="4142" y="2548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14" y="27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19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19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80"/>
                      </a:lnTo>
                      <a:lnTo>
                        <a:pt x="14" y="27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19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06" name="Line 938"/>
                <p:cNvSpPr>
                  <a:spLocks noChangeShapeType="1"/>
                </p:cNvSpPr>
                <p:nvPr/>
              </p:nvSpPr>
              <p:spPr bwMode="auto">
                <a:xfrm>
                  <a:off x="4156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07" name="Freeform 939"/>
                <p:cNvSpPr>
                  <a:spLocks/>
                </p:cNvSpPr>
                <p:nvPr/>
              </p:nvSpPr>
              <p:spPr bwMode="auto">
                <a:xfrm>
                  <a:off x="4156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4"/>
                    </a:cxn>
                    <a:cxn ang="0">
                      <a:pos x="0" y="40"/>
                    </a:cxn>
                    <a:cxn ang="0">
                      <a:pos x="13" y="93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4"/>
                      </a:lnTo>
                      <a:lnTo>
                        <a:pt x="0" y="40"/>
                      </a:lnTo>
                      <a:lnTo>
                        <a:pt x="13" y="93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08" name="Line 940"/>
                <p:cNvSpPr>
                  <a:spLocks noChangeShapeType="1"/>
                </p:cNvSpPr>
                <p:nvPr/>
              </p:nvSpPr>
              <p:spPr bwMode="auto">
                <a:xfrm>
                  <a:off x="4169" y="256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09" name="Freeform 941"/>
                <p:cNvSpPr>
                  <a:spLocks/>
                </p:cNvSpPr>
                <p:nvPr/>
              </p:nvSpPr>
              <p:spPr bwMode="auto">
                <a:xfrm>
                  <a:off x="4169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0" y="2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93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93"/>
                      </a:moveTo>
                      <a:lnTo>
                        <a:pt x="0" y="67"/>
                      </a:lnTo>
                      <a:lnTo>
                        <a:pt x="0" y="2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93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10" name="Line 942"/>
                <p:cNvSpPr>
                  <a:spLocks noChangeShapeType="1"/>
                </p:cNvSpPr>
                <p:nvPr/>
              </p:nvSpPr>
              <p:spPr bwMode="auto">
                <a:xfrm>
                  <a:off x="418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11" name="Freeform 943"/>
                <p:cNvSpPr>
                  <a:spLocks/>
                </p:cNvSpPr>
                <p:nvPr/>
              </p:nvSpPr>
              <p:spPr bwMode="auto">
                <a:xfrm>
                  <a:off x="4182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12" name="Line 944"/>
                <p:cNvSpPr>
                  <a:spLocks noChangeShapeType="1"/>
                </p:cNvSpPr>
                <p:nvPr/>
              </p:nvSpPr>
              <p:spPr bwMode="auto">
                <a:xfrm>
                  <a:off x="419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13" name="Freeform 945"/>
                <p:cNvSpPr>
                  <a:spLocks/>
                </p:cNvSpPr>
                <p:nvPr/>
              </p:nvSpPr>
              <p:spPr bwMode="auto">
                <a:xfrm>
                  <a:off x="4195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14" name="Line 946"/>
                <p:cNvSpPr>
                  <a:spLocks noChangeShapeType="1"/>
                </p:cNvSpPr>
                <p:nvPr/>
              </p:nvSpPr>
              <p:spPr bwMode="auto">
                <a:xfrm>
                  <a:off x="420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15" name="Freeform 947"/>
                <p:cNvSpPr>
                  <a:spLocks/>
                </p:cNvSpPr>
                <p:nvPr/>
              </p:nvSpPr>
              <p:spPr bwMode="auto">
                <a:xfrm>
                  <a:off x="4209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16" name="Line 948"/>
                <p:cNvSpPr>
                  <a:spLocks noChangeShapeType="1"/>
                </p:cNvSpPr>
                <p:nvPr/>
              </p:nvSpPr>
              <p:spPr bwMode="auto">
                <a:xfrm>
                  <a:off x="422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17" name="Freeform 949"/>
                <p:cNvSpPr>
                  <a:spLocks/>
                </p:cNvSpPr>
                <p:nvPr/>
              </p:nvSpPr>
              <p:spPr bwMode="auto">
                <a:xfrm>
                  <a:off x="4222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0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  <a:cxn ang="0">
                      <a:pos x="13" y="79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0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  <a:lnTo>
                        <a:pt x="13" y="79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18" name="Line 950"/>
                <p:cNvSpPr>
                  <a:spLocks noChangeShapeType="1"/>
                </p:cNvSpPr>
                <p:nvPr/>
              </p:nvSpPr>
              <p:spPr bwMode="auto">
                <a:xfrm>
                  <a:off x="4235" y="2575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19" name="Freeform 951"/>
                <p:cNvSpPr>
                  <a:spLocks/>
                </p:cNvSpPr>
                <p:nvPr/>
              </p:nvSpPr>
              <p:spPr bwMode="auto">
                <a:xfrm>
                  <a:off x="4235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92"/>
                    </a:cxn>
                    <a:cxn ang="0">
                      <a:pos x="0" y="79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92"/>
                      </a:moveTo>
                      <a:lnTo>
                        <a:pt x="0" y="79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20" name="Line 952"/>
                <p:cNvSpPr>
                  <a:spLocks noChangeShapeType="1"/>
                </p:cNvSpPr>
                <p:nvPr/>
              </p:nvSpPr>
              <p:spPr bwMode="auto">
                <a:xfrm>
                  <a:off x="4248" y="2575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21" name="Freeform 953"/>
                <p:cNvSpPr>
                  <a:spLocks/>
                </p:cNvSpPr>
                <p:nvPr/>
              </p:nvSpPr>
              <p:spPr bwMode="auto">
                <a:xfrm>
                  <a:off x="4248" y="2575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14" y="106"/>
                    </a:cxn>
                    <a:cxn ang="0">
                      <a:pos x="14" y="119"/>
                    </a:cxn>
                    <a:cxn ang="0">
                      <a:pos x="14" y="106"/>
                    </a:cxn>
                    <a:cxn ang="0">
                      <a:pos x="14" y="92"/>
                    </a:cxn>
                    <a:cxn ang="0">
                      <a:pos x="14" y="79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14" y="106"/>
                      </a:lnTo>
                      <a:lnTo>
                        <a:pt x="14" y="119"/>
                      </a:lnTo>
                      <a:lnTo>
                        <a:pt x="14" y="106"/>
                      </a:lnTo>
                      <a:lnTo>
                        <a:pt x="14" y="92"/>
                      </a:lnTo>
                      <a:lnTo>
                        <a:pt x="14" y="79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22" name="Line 954"/>
                <p:cNvSpPr>
                  <a:spLocks noChangeShapeType="1"/>
                </p:cNvSpPr>
                <p:nvPr/>
              </p:nvSpPr>
              <p:spPr bwMode="auto">
                <a:xfrm>
                  <a:off x="4262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23" name="Freeform 955"/>
                <p:cNvSpPr>
                  <a:spLocks/>
                </p:cNvSpPr>
                <p:nvPr/>
              </p:nvSpPr>
              <p:spPr bwMode="auto">
                <a:xfrm>
                  <a:off x="4262" y="257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2"/>
                    </a:cxn>
                    <a:cxn ang="0">
                      <a:pos x="0" y="53"/>
                    </a:cxn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2"/>
                      </a:lnTo>
                      <a:lnTo>
                        <a:pt x="0" y="53"/>
                      </a:lnTo>
                      <a:lnTo>
                        <a:pt x="0" y="0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24" name="Line 956"/>
                <p:cNvSpPr>
                  <a:spLocks noChangeShapeType="1"/>
                </p:cNvSpPr>
                <p:nvPr/>
              </p:nvSpPr>
              <p:spPr bwMode="auto">
                <a:xfrm>
                  <a:off x="4275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25" name="Freeform 957"/>
                <p:cNvSpPr>
                  <a:spLocks/>
                </p:cNvSpPr>
                <p:nvPr/>
              </p:nvSpPr>
              <p:spPr bwMode="auto">
                <a:xfrm>
                  <a:off x="4275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2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2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26" name="Line 958"/>
                <p:cNvSpPr>
                  <a:spLocks noChangeShapeType="1"/>
                </p:cNvSpPr>
                <p:nvPr/>
              </p:nvSpPr>
              <p:spPr bwMode="auto">
                <a:xfrm>
                  <a:off x="4288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27" name="Freeform 959"/>
                <p:cNvSpPr>
                  <a:spLocks/>
                </p:cNvSpPr>
                <p:nvPr/>
              </p:nvSpPr>
              <p:spPr bwMode="auto">
                <a:xfrm>
                  <a:off x="4288" y="2588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40"/>
                    </a:cxn>
                    <a:cxn ang="0">
                      <a:pos x="14" y="93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40"/>
                      </a:lnTo>
                      <a:lnTo>
                        <a:pt x="14" y="93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28" name="Line 960"/>
                <p:cNvSpPr>
                  <a:spLocks noChangeShapeType="1"/>
                </p:cNvSpPr>
                <p:nvPr/>
              </p:nvSpPr>
              <p:spPr bwMode="auto">
                <a:xfrm>
                  <a:off x="4302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29" name="Freeform 961"/>
                <p:cNvSpPr>
                  <a:spLocks/>
                </p:cNvSpPr>
                <p:nvPr/>
              </p:nvSpPr>
              <p:spPr bwMode="auto">
                <a:xfrm>
                  <a:off x="4302" y="257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2"/>
                    </a:cxn>
                    <a:cxn ang="0">
                      <a:pos x="13" y="66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2"/>
                      </a:lnTo>
                      <a:lnTo>
                        <a:pt x="13" y="66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30" name="Line 962"/>
                <p:cNvSpPr>
                  <a:spLocks noChangeShapeType="1"/>
                </p:cNvSpPr>
                <p:nvPr/>
              </p:nvSpPr>
              <p:spPr bwMode="auto">
                <a:xfrm>
                  <a:off x="4315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31" name="Freeform 963"/>
                <p:cNvSpPr>
                  <a:spLocks/>
                </p:cNvSpPr>
                <p:nvPr/>
              </p:nvSpPr>
              <p:spPr bwMode="auto">
                <a:xfrm>
                  <a:off x="4315" y="257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2"/>
                    </a:cxn>
                    <a:cxn ang="0">
                      <a:pos x="13" y="66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2"/>
                      </a:lnTo>
                      <a:lnTo>
                        <a:pt x="13" y="66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32" name="Line 964"/>
                <p:cNvSpPr>
                  <a:spLocks noChangeShapeType="1"/>
                </p:cNvSpPr>
                <p:nvPr/>
              </p:nvSpPr>
              <p:spPr bwMode="auto">
                <a:xfrm>
                  <a:off x="4328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33" name="Freeform 965"/>
                <p:cNvSpPr>
                  <a:spLocks/>
                </p:cNvSpPr>
                <p:nvPr/>
              </p:nvSpPr>
              <p:spPr bwMode="auto">
                <a:xfrm>
                  <a:off x="4328" y="2575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2"/>
                    </a:cxn>
                    <a:cxn ang="0">
                      <a:pos x="0" y="66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2"/>
                      </a:lnTo>
                      <a:lnTo>
                        <a:pt x="0" y="66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34" name="Line 966"/>
                <p:cNvSpPr>
                  <a:spLocks noChangeShapeType="1"/>
                </p:cNvSpPr>
                <p:nvPr/>
              </p:nvSpPr>
              <p:spPr bwMode="auto">
                <a:xfrm>
                  <a:off x="4341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35" name="Freeform 967"/>
                <p:cNvSpPr>
                  <a:spLocks/>
                </p:cNvSpPr>
                <p:nvPr/>
              </p:nvSpPr>
              <p:spPr bwMode="auto">
                <a:xfrm>
                  <a:off x="4341" y="2575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4" y="119"/>
                    </a:cxn>
                    <a:cxn ang="0">
                      <a:pos x="14" y="106"/>
                    </a:cxn>
                    <a:cxn ang="0">
                      <a:pos x="14" y="92"/>
                    </a:cxn>
                    <a:cxn ang="0">
                      <a:pos x="14" y="66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19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4" y="119"/>
                      </a:lnTo>
                      <a:lnTo>
                        <a:pt x="14" y="106"/>
                      </a:lnTo>
                      <a:lnTo>
                        <a:pt x="14" y="92"/>
                      </a:lnTo>
                      <a:lnTo>
                        <a:pt x="14" y="66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36" name="Line 968"/>
                <p:cNvSpPr>
                  <a:spLocks noChangeShapeType="1"/>
                </p:cNvSpPr>
                <p:nvPr/>
              </p:nvSpPr>
              <p:spPr bwMode="auto">
                <a:xfrm>
                  <a:off x="4355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37" name="Freeform 969"/>
                <p:cNvSpPr>
                  <a:spLocks/>
                </p:cNvSpPr>
                <p:nvPr/>
              </p:nvSpPr>
              <p:spPr bwMode="auto">
                <a:xfrm>
                  <a:off x="4355" y="258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40"/>
                    </a:cxn>
                    <a:cxn ang="0">
                      <a:pos x="13" y="9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40"/>
                      </a:lnTo>
                      <a:lnTo>
                        <a:pt x="13" y="9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38" name="Line 970"/>
                <p:cNvSpPr>
                  <a:spLocks noChangeShapeType="1"/>
                </p:cNvSpPr>
                <p:nvPr/>
              </p:nvSpPr>
              <p:spPr bwMode="auto">
                <a:xfrm>
                  <a:off x="4368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39" name="Freeform 971"/>
                <p:cNvSpPr>
                  <a:spLocks/>
                </p:cNvSpPr>
                <p:nvPr/>
              </p:nvSpPr>
              <p:spPr bwMode="auto">
                <a:xfrm>
                  <a:off x="4368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2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2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40" name="Line 972"/>
                <p:cNvSpPr>
                  <a:spLocks noChangeShapeType="1"/>
                </p:cNvSpPr>
                <p:nvPr/>
              </p:nvSpPr>
              <p:spPr bwMode="auto">
                <a:xfrm>
                  <a:off x="4381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41" name="Freeform 973"/>
                <p:cNvSpPr>
                  <a:spLocks/>
                </p:cNvSpPr>
                <p:nvPr/>
              </p:nvSpPr>
              <p:spPr bwMode="auto">
                <a:xfrm>
                  <a:off x="4381" y="258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40"/>
                    </a:cxn>
                    <a:cxn ang="0">
                      <a:pos x="13" y="9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40"/>
                      </a:lnTo>
                      <a:lnTo>
                        <a:pt x="13" y="9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42" name="Line 974"/>
                <p:cNvSpPr>
                  <a:spLocks noChangeShapeType="1"/>
                </p:cNvSpPr>
                <p:nvPr/>
              </p:nvSpPr>
              <p:spPr bwMode="auto">
                <a:xfrm>
                  <a:off x="4394" y="2575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43" name="Freeform 975"/>
                <p:cNvSpPr>
                  <a:spLocks/>
                </p:cNvSpPr>
                <p:nvPr/>
              </p:nvSpPr>
              <p:spPr bwMode="auto">
                <a:xfrm>
                  <a:off x="4394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2"/>
                    </a:cxn>
                    <a:cxn ang="0">
                      <a:pos x="0" y="79"/>
                    </a:cxn>
                    <a:cxn ang="0">
                      <a:pos x="0" y="53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26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106"/>
                      </a:moveTo>
                      <a:lnTo>
                        <a:pt x="0" y="92"/>
                      </a:lnTo>
                      <a:lnTo>
                        <a:pt x="0" y="79"/>
                      </a:lnTo>
                      <a:lnTo>
                        <a:pt x="0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26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44" name="Line 976"/>
                <p:cNvSpPr>
                  <a:spLocks noChangeShapeType="1"/>
                </p:cNvSpPr>
                <p:nvPr/>
              </p:nvSpPr>
              <p:spPr bwMode="auto">
                <a:xfrm>
                  <a:off x="4408" y="2575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45" name="Freeform 977"/>
                <p:cNvSpPr>
                  <a:spLocks/>
                </p:cNvSpPr>
                <p:nvPr/>
              </p:nvSpPr>
              <p:spPr bwMode="auto">
                <a:xfrm>
                  <a:off x="4408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  <a:cxn ang="0">
                      <a:pos x="13" y="79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  <a:lnTo>
                        <a:pt x="13" y="79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46" name="Line 978"/>
                <p:cNvSpPr>
                  <a:spLocks noChangeShapeType="1"/>
                </p:cNvSpPr>
                <p:nvPr/>
              </p:nvSpPr>
              <p:spPr bwMode="auto">
                <a:xfrm>
                  <a:off x="4421" y="2575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47" name="Freeform 979"/>
                <p:cNvSpPr>
                  <a:spLocks/>
                </p:cNvSpPr>
                <p:nvPr/>
              </p:nvSpPr>
              <p:spPr bwMode="auto">
                <a:xfrm>
                  <a:off x="4421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48" name="Line 980"/>
                <p:cNvSpPr>
                  <a:spLocks noChangeShapeType="1"/>
                </p:cNvSpPr>
                <p:nvPr/>
              </p:nvSpPr>
              <p:spPr bwMode="auto">
                <a:xfrm>
                  <a:off x="443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49" name="Freeform 981"/>
                <p:cNvSpPr>
                  <a:spLocks/>
                </p:cNvSpPr>
                <p:nvPr/>
              </p:nvSpPr>
              <p:spPr bwMode="auto">
                <a:xfrm>
                  <a:off x="4434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50" name="Line 982"/>
                <p:cNvSpPr>
                  <a:spLocks noChangeShapeType="1"/>
                </p:cNvSpPr>
                <p:nvPr/>
              </p:nvSpPr>
              <p:spPr bwMode="auto">
                <a:xfrm>
                  <a:off x="444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51" name="Freeform 983"/>
                <p:cNvSpPr>
                  <a:spLocks/>
                </p:cNvSpPr>
                <p:nvPr/>
              </p:nvSpPr>
              <p:spPr bwMode="auto">
                <a:xfrm>
                  <a:off x="4448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52" name="Line 984"/>
                <p:cNvSpPr>
                  <a:spLocks noChangeShapeType="1"/>
                </p:cNvSpPr>
                <p:nvPr/>
              </p:nvSpPr>
              <p:spPr bwMode="auto">
                <a:xfrm>
                  <a:off x="446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53" name="Freeform 985"/>
                <p:cNvSpPr>
                  <a:spLocks/>
                </p:cNvSpPr>
                <p:nvPr/>
              </p:nvSpPr>
              <p:spPr bwMode="auto">
                <a:xfrm>
                  <a:off x="4461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54" name="Line 986"/>
                <p:cNvSpPr>
                  <a:spLocks noChangeShapeType="1"/>
                </p:cNvSpPr>
                <p:nvPr/>
              </p:nvSpPr>
              <p:spPr bwMode="auto">
                <a:xfrm>
                  <a:off x="447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55" name="Freeform 987"/>
                <p:cNvSpPr>
                  <a:spLocks/>
                </p:cNvSpPr>
                <p:nvPr/>
              </p:nvSpPr>
              <p:spPr bwMode="auto">
                <a:xfrm>
                  <a:off x="4474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39"/>
                    </a:cxn>
                    <a:cxn ang="0">
                      <a:pos x="13" y="79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39"/>
                      </a:lnTo>
                      <a:lnTo>
                        <a:pt x="13" y="79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56" name="Line 988"/>
                <p:cNvSpPr>
                  <a:spLocks noChangeShapeType="1"/>
                </p:cNvSpPr>
                <p:nvPr/>
              </p:nvSpPr>
              <p:spPr bwMode="auto">
                <a:xfrm>
                  <a:off x="448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57" name="Freeform 989"/>
                <p:cNvSpPr>
                  <a:spLocks/>
                </p:cNvSpPr>
                <p:nvPr/>
              </p:nvSpPr>
              <p:spPr bwMode="auto">
                <a:xfrm>
                  <a:off x="4487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0" y="53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40"/>
                    </a:cxn>
                    <a:cxn ang="0">
                      <a:pos x="14" y="93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80"/>
                      </a:lnTo>
                      <a:lnTo>
                        <a:pt x="0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40"/>
                      </a:lnTo>
                      <a:lnTo>
                        <a:pt x="14" y="93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58" name="Line 990"/>
                <p:cNvSpPr>
                  <a:spLocks noChangeShapeType="1"/>
                </p:cNvSpPr>
                <p:nvPr/>
              </p:nvSpPr>
              <p:spPr bwMode="auto">
                <a:xfrm>
                  <a:off x="4501" y="256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59" name="Freeform 991"/>
                <p:cNvSpPr>
                  <a:spLocks/>
                </p:cNvSpPr>
                <p:nvPr/>
              </p:nvSpPr>
              <p:spPr bwMode="auto">
                <a:xfrm>
                  <a:off x="4501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40"/>
                    </a:cxn>
                    <a:cxn ang="0">
                      <a:pos x="13" y="93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4"/>
                      </a:moveTo>
                      <a:lnTo>
                        <a:pt x="0" y="40"/>
                      </a:lnTo>
                      <a:lnTo>
                        <a:pt x="13" y="93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60" name="Line 992"/>
                <p:cNvSpPr>
                  <a:spLocks noChangeShapeType="1"/>
                </p:cNvSpPr>
                <p:nvPr/>
              </p:nvSpPr>
              <p:spPr bwMode="auto">
                <a:xfrm>
                  <a:off x="4514" y="256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61" name="Freeform 993"/>
                <p:cNvSpPr>
                  <a:spLocks/>
                </p:cNvSpPr>
                <p:nvPr/>
              </p:nvSpPr>
              <p:spPr bwMode="auto">
                <a:xfrm>
                  <a:off x="4514" y="254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80"/>
                    </a:cxn>
                    <a:cxn ang="0">
                      <a:pos x="0" y="27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80"/>
                      </a:lnTo>
                      <a:lnTo>
                        <a:pt x="0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62" name="Line 994"/>
                <p:cNvSpPr>
                  <a:spLocks noChangeShapeType="1"/>
                </p:cNvSpPr>
                <p:nvPr/>
              </p:nvSpPr>
              <p:spPr bwMode="auto">
                <a:xfrm>
                  <a:off x="4527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63" name="Freeform 995"/>
                <p:cNvSpPr>
                  <a:spLocks/>
                </p:cNvSpPr>
                <p:nvPr/>
              </p:nvSpPr>
              <p:spPr bwMode="auto">
                <a:xfrm>
                  <a:off x="4527" y="2548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0" y="119"/>
                    </a:cxn>
                    <a:cxn ang="0">
                      <a:pos x="14" y="119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80"/>
                    </a:cxn>
                    <a:cxn ang="0">
                      <a:pos x="14" y="27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19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14" y="119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80"/>
                      </a:lnTo>
                      <a:lnTo>
                        <a:pt x="14" y="27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64" name="Line 996"/>
                <p:cNvSpPr>
                  <a:spLocks noChangeShapeType="1"/>
                </p:cNvSpPr>
                <p:nvPr/>
              </p:nvSpPr>
              <p:spPr bwMode="auto">
                <a:xfrm>
                  <a:off x="4541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65" name="Freeform 997"/>
                <p:cNvSpPr>
                  <a:spLocks/>
                </p:cNvSpPr>
                <p:nvPr/>
              </p:nvSpPr>
              <p:spPr bwMode="auto">
                <a:xfrm>
                  <a:off x="4541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4"/>
                    </a:cxn>
                    <a:cxn ang="0">
                      <a:pos x="13" y="40"/>
                    </a:cxn>
                    <a:cxn ang="0">
                      <a:pos x="13" y="9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14"/>
                      </a:lnTo>
                      <a:lnTo>
                        <a:pt x="13" y="40"/>
                      </a:lnTo>
                      <a:lnTo>
                        <a:pt x="13" y="9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66" name="Line 998"/>
                <p:cNvSpPr>
                  <a:spLocks noChangeShapeType="1"/>
                </p:cNvSpPr>
                <p:nvPr/>
              </p:nvSpPr>
              <p:spPr bwMode="auto">
                <a:xfrm>
                  <a:off x="4554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67" name="Freeform 999"/>
                <p:cNvSpPr>
                  <a:spLocks/>
                </p:cNvSpPr>
                <p:nvPr/>
              </p:nvSpPr>
              <p:spPr bwMode="auto">
                <a:xfrm>
                  <a:off x="4554" y="254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80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80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68" name="Line 1000"/>
                <p:cNvSpPr>
                  <a:spLocks noChangeShapeType="1"/>
                </p:cNvSpPr>
                <p:nvPr/>
              </p:nvSpPr>
              <p:spPr bwMode="auto">
                <a:xfrm>
                  <a:off x="4567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69" name="Freeform 1001"/>
                <p:cNvSpPr>
                  <a:spLocks/>
                </p:cNvSpPr>
                <p:nvPr/>
              </p:nvSpPr>
              <p:spPr bwMode="auto">
                <a:xfrm>
                  <a:off x="4567" y="254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80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80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70" name="Line 1002"/>
                <p:cNvSpPr>
                  <a:spLocks noChangeShapeType="1"/>
                </p:cNvSpPr>
                <p:nvPr/>
              </p:nvSpPr>
              <p:spPr bwMode="auto">
                <a:xfrm>
                  <a:off x="4580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71" name="Freeform 1003"/>
                <p:cNvSpPr>
                  <a:spLocks/>
                </p:cNvSpPr>
                <p:nvPr/>
              </p:nvSpPr>
              <p:spPr bwMode="auto">
                <a:xfrm>
                  <a:off x="4580" y="2548"/>
                  <a:ext cx="14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14" y="27"/>
                    </a:cxn>
                    <a:cxn ang="0">
                      <a:pos x="14" y="0"/>
                    </a:cxn>
                    <a:cxn ang="0">
                      <a:pos x="14" y="13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19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19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80"/>
                      </a:lnTo>
                      <a:lnTo>
                        <a:pt x="14" y="27"/>
                      </a:lnTo>
                      <a:lnTo>
                        <a:pt x="14" y="0"/>
                      </a:lnTo>
                      <a:lnTo>
                        <a:pt x="14" y="13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19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72" name="Line 1004"/>
                <p:cNvSpPr>
                  <a:spLocks noChangeShapeType="1"/>
                </p:cNvSpPr>
                <p:nvPr/>
              </p:nvSpPr>
              <p:spPr bwMode="auto">
                <a:xfrm>
                  <a:off x="4594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73" name="Freeform 1005"/>
                <p:cNvSpPr>
                  <a:spLocks/>
                </p:cNvSpPr>
                <p:nvPr/>
              </p:nvSpPr>
              <p:spPr bwMode="auto">
                <a:xfrm>
                  <a:off x="4594" y="254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80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80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74" name="Line 1006"/>
                <p:cNvSpPr>
                  <a:spLocks noChangeShapeType="1"/>
                </p:cNvSpPr>
                <p:nvPr/>
              </p:nvSpPr>
              <p:spPr bwMode="auto">
                <a:xfrm>
                  <a:off x="4607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75" name="Freeform 1007"/>
                <p:cNvSpPr>
                  <a:spLocks/>
                </p:cNvSpPr>
                <p:nvPr/>
              </p:nvSpPr>
              <p:spPr bwMode="auto">
                <a:xfrm>
                  <a:off x="4607" y="254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0" y="27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19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19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80"/>
                      </a:lnTo>
                      <a:lnTo>
                        <a:pt x="0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19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76" name="Line 1008"/>
                <p:cNvSpPr>
                  <a:spLocks noChangeShapeType="1"/>
                </p:cNvSpPr>
                <p:nvPr/>
              </p:nvSpPr>
              <p:spPr bwMode="auto">
                <a:xfrm>
                  <a:off x="4620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77" name="Freeform 1009"/>
                <p:cNvSpPr>
                  <a:spLocks/>
                </p:cNvSpPr>
                <p:nvPr/>
              </p:nvSpPr>
              <p:spPr bwMode="auto">
                <a:xfrm>
                  <a:off x="4620" y="2548"/>
                  <a:ext cx="13" cy="119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0" y="119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80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19">
                      <a:moveTo>
                        <a:pt x="0" y="13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80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78" name="Line 1010"/>
                <p:cNvSpPr>
                  <a:spLocks noChangeShapeType="1"/>
                </p:cNvSpPr>
                <p:nvPr/>
              </p:nvSpPr>
              <p:spPr bwMode="auto">
                <a:xfrm>
                  <a:off x="4633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79" name="Freeform 1011"/>
                <p:cNvSpPr>
                  <a:spLocks/>
                </p:cNvSpPr>
                <p:nvPr/>
              </p:nvSpPr>
              <p:spPr bwMode="auto">
                <a:xfrm>
                  <a:off x="4633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" y="14"/>
                    </a:cxn>
                    <a:cxn ang="0">
                      <a:pos x="14" y="40"/>
                    </a:cxn>
                    <a:cxn ang="0">
                      <a:pos x="14" y="93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14" y="14"/>
                      </a:lnTo>
                      <a:lnTo>
                        <a:pt x="14" y="40"/>
                      </a:lnTo>
                      <a:lnTo>
                        <a:pt x="14" y="93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80" name="Line 1012"/>
                <p:cNvSpPr>
                  <a:spLocks noChangeShapeType="1"/>
                </p:cNvSpPr>
                <p:nvPr/>
              </p:nvSpPr>
              <p:spPr bwMode="auto">
                <a:xfrm>
                  <a:off x="4647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81" name="Freeform 1013"/>
                <p:cNvSpPr>
                  <a:spLocks/>
                </p:cNvSpPr>
                <p:nvPr/>
              </p:nvSpPr>
              <p:spPr bwMode="auto">
                <a:xfrm>
                  <a:off x="4647" y="2548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80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80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82" name="Line 1014"/>
                <p:cNvSpPr>
                  <a:spLocks noChangeShapeType="1"/>
                </p:cNvSpPr>
                <p:nvPr/>
              </p:nvSpPr>
              <p:spPr bwMode="auto">
                <a:xfrm>
                  <a:off x="4660" y="2548"/>
                  <a:ext cx="1" cy="119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83" name="Freeform 1015"/>
                <p:cNvSpPr>
                  <a:spLocks/>
                </p:cNvSpPr>
                <p:nvPr/>
              </p:nvSpPr>
              <p:spPr bwMode="auto">
                <a:xfrm>
                  <a:off x="4660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40"/>
                    </a:cxn>
                    <a:cxn ang="0">
                      <a:pos x="13" y="93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4"/>
                      </a:moveTo>
                      <a:lnTo>
                        <a:pt x="0" y="40"/>
                      </a:lnTo>
                      <a:lnTo>
                        <a:pt x="13" y="93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84" name="Line 1016"/>
                <p:cNvSpPr>
                  <a:spLocks noChangeShapeType="1"/>
                </p:cNvSpPr>
                <p:nvPr/>
              </p:nvSpPr>
              <p:spPr bwMode="auto">
                <a:xfrm>
                  <a:off x="4673" y="256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85" name="Freeform 1017"/>
                <p:cNvSpPr>
                  <a:spLocks/>
                </p:cNvSpPr>
                <p:nvPr/>
              </p:nvSpPr>
              <p:spPr bwMode="auto">
                <a:xfrm>
                  <a:off x="4673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4" y="14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40"/>
                    </a:cxn>
                    <a:cxn ang="0">
                      <a:pos x="14" y="93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93"/>
                      </a:moveTo>
                      <a:lnTo>
                        <a:pt x="0" y="67"/>
                      </a:lnTo>
                      <a:lnTo>
                        <a:pt x="14" y="14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40"/>
                      </a:lnTo>
                      <a:lnTo>
                        <a:pt x="14" y="93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86" name="Line 1018"/>
                <p:cNvSpPr>
                  <a:spLocks noChangeShapeType="1"/>
                </p:cNvSpPr>
                <p:nvPr/>
              </p:nvSpPr>
              <p:spPr bwMode="auto">
                <a:xfrm>
                  <a:off x="4687" y="256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87" name="Freeform 1019"/>
                <p:cNvSpPr>
                  <a:spLocks/>
                </p:cNvSpPr>
                <p:nvPr/>
              </p:nvSpPr>
              <p:spPr bwMode="auto">
                <a:xfrm>
                  <a:off x="4687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93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93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88" name="Line 1020"/>
                <p:cNvSpPr>
                  <a:spLocks noChangeShapeType="1"/>
                </p:cNvSpPr>
                <p:nvPr/>
              </p:nvSpPr>
              <p:spPr bwMode="auto">
                <a:xfrm>
                  <a:off x="470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89" name="Freeform 1021"/>
                <p:cNvSpPr>
                  <a:spLocks/>
                </p:cNvSpPr>
                <p:nvPr/>
              </p:nvSpPr>
              <p:spPr bwMode="auto">
                <a:xfrm>
                  <a:off x="4700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80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80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90" name="Line 1022"/>
                <p:cNvSpPr>
                  <a:spLocks noChangeShapeType="1"/>
                </p:cNvSpPr>
                <p:nvPr/>
              </p:nvSpPr>
              <p:spPr bwMode="auto">
                <a:xfrm>
                  <a:off x="471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8191" name="Freeform 1023"/>
                <p:cNvSpPr>
                  <a:spLocks/>
                </p:cNvSpPr>
                <p:nvPr/>
              </p:nvSpPr>
              <p:spPr bwMode="auto">
                <a:xfrm>
                  <a:off x="4713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76" name="Line 1024"/>
                <p:cNvSpPr>
                  <a:spLocks noChangeShapeType="1"/>
                </p:cNvSpPr>
                <p:nvPr/>
              </p:nvSpPr>
              <p:spPr bwMode="auto">
                <a:xfrm>
                  <a:off x="472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77" name="Freeform 1025"/>
                <p:cNvSpPr>
                  <a:spLocks/>
                </p:cNvSpPr>
                <p:nvPr/>
              </p:nvSpPr>
              <p:spPr bwMode="auto">
                <a:xfrm>
                  <a:off x="4726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78" name="Line 1026"/>
                <p:cNvSpPr>
                  <a:spLocks noChangeShapeType="1"/>
                </p:cNvSpPr>
                <p:nvPr/>
              </p:nvSpPr>
              <p:spPr bwMode="auto">
                <a:xfrm>
                  <a:off x="474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79" name="Freeform 1027"/>
                <p:cNvSpPr>
                  <a:spLocks/>
                </p:cNvSpPr>
                <p:nvPr/>
              </p:nvSpPr>
              <p:spPr bwMode="auto">
                <a:xfrm>
                  <a:off x="4740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80" name="Line 1028"/>
                <p:cNvSpPr>
                  <a:spLocks noChangeShapeType="1"/>
                </p:cNvSpPr>
                <p:nvPr/>
              </p:nvSpPr>
              <p:spPr bwMode="auto">
                <a:xfrm>
                  <a:off x="475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81" name="Freeform 1029"/>
                <p:cNvSpPr>
                  <a:spLocks/>
                </p:cNvSpPr>
                <p:nvPr/>
              </p:nvSpPr>
              <p:spPr bwMode="auto">
                <a:xfrm>
                  <a:off x="4753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82" name="Line 1030"/>
                <p:cNvSpPr>
                  <a:spLocks noChangeShapeType="1"/>
                </p:cNvSpPr>
                <p:nvPr/>
              </p:nvSpPr>
              <p:spPr bwMode="auto">
                <a:xfrm>
                  <a:off x="476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83" name="Freeform 1031"/>
                <p:cNvSpPr>
                  <a:spLocks/>
                </p:cNvSpPr>
                <p:nvPr/>
              </p:nvSpPr>
              <p:spPr bwMode="auto">
                <a:xfrm>
                  <a:off x="476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84" name="Line 1032"/>
                <p:cNvSpPr>
                  <a:spLocks noChangeShapeType="1"/>
                </p:cNvSpPr>
                <p:nvPr/>
              </p:nvSpPr>
              <p:spPr bwMode="auto">
                <a:xfrm>
                  <a:off x="477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85" name="Freeform 1033"/>
                <p:cNvSpPr>
                  <a:spLocks/>
                </p:cNvSpPr>
                <p:nvPr/>
              </p:nvSpPr>
              <p:spPr bwMode="auto">
                <a:xfrm>
                  <a:off x="4779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0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  <a:cxn ang="0">
                      <a:pos x="14" y="79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0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  <a:lnTo>
                        <a:pt x="14" y="79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86" name="Line 1034"/>
                <p:cNvSpPr>
                  <a:spLocks noChangeShapeType="1"/>
                </p:cNvSpPr>
                <p:nvPr/>
              </p:nvSpPr>
              <p:spPr bwMode="auto">
                <a:xfrm>
                  <a:off x="4793" y="2575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87" name="Freeform 1035"/>
                <p:cNvSpPr>
                  <a:spLocks/>
                </p:cNvSpPr>
                <p:nvPr/>
              </p:nvSpPr>
              <p:spPr bwMode="auto">
                <a:xfrm>
                  <a:off x="4793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92"/>
                    </a:cxn>
                    <a:cxn ang="0">
                      <a:pos x="0" y="79"/>
                    </a:cxn>
                    <a:cxn ang="0">
                      <a:pos x="0" y="53"/>
                    </a:cxn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92"/>
                      </a:moveTo>
                      <a:lnTo>
                        <a:pt x="0" y="79"/>
                      </a:lnTo>
                      <a:lnTo>
                        <a:pt x="0" y="53"/>
                      </a:lnTo>
                      <a:lnTo>
                        <a:pt x="0" y="0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88" name="Line 1036"/>
                <p:cNvSpPr>
                  <a:spLocks noChangeShapeType="1"/>
                </p:cNvSpPr>
                <p:nvPr/>
              </p:nvSpPr>
              <p:spPr bwMode="auto">
                <a:xfrm>
                  <a:off x="4806" y="2575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89" name="Freeform 1037"/>
                <p:cNvSpPr>
                  <a:spLocks/>
                </p:cNvSpPr>
                <p:nvPr/>
              </p:nvSpPr>
              <p:spPr bwMode="auto">
                <a:xfrm>
                  <a:off x="4806" y="2575"/>
                  <a:ext cx="13" cy="92"/>
                </a:xfrm>
                <a:custGeom>
                  <a:avLst/>
                  <a:gdLst/>
                  <a:ahLst/>
                  <a:cxnLst>
                    <a:cxn ang="0">
                      <a:pos x="0" y="92"/>
                    </a:cxn>
                    <a:cxn ang="0">
                      <a:pos x="13" y="79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92">
                      <a:moveTo>
                        <a:pt x="0" y="92"/>
                      </a:moveTo>
                      <a:lnTo>
                        <a:pt x="13" y="79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90" name="Line 1038"/>
                <p:cNvSpPr>
                  <a:spLocks noChangeShapeType="1"/>
                </p:cNvSpPr>
                <p:nvPr/>
              </p:nvSpPr>
              <p:spPr bwMode="auto">
                <a:xfrm>
                  <a:off x="4819" y="2575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91" name="Freeform 1039"/>
                <p:cNvSpPr>
                  <a:spLocks/>
                </p:cNvSpPr>
                <p:nvPr/>
              </p:nvSpPr>
              <p:spPr bwMode="auto">
                <a:xfrm>
                  <a:off x="4819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92"/>
                    </a:cxn>
                    <a:cxn ang="0">
                      <a:pos x="14" y="79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06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92"/>
                      </a:lnTo>
                      <a:lnTo>
                        <a:pt x="14" y="79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92" name="Line 1040"/>
                <p:cNvSpPr>
                  <a:spLocks noChangeShapeType="1"/>
                </p:cNvSpPr>
                <p:nvPr/>
              </p:nvSpPr>
              <p:spPr bwMode="auto">
                <a:xfrm>
                  <a:off x="4833" y="2575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93" name="Freeform 1041"/>
                <p:cNvSpPr>
                  <a:spLocks/>
                </p:cNvSpPr>
                <p:nvPr/>
              </p:nvSpPr>
              <p:spPr bwMode="auto">
                <a:xfrm>
                  <a:off x="4833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92"/>
                    </a:cxn>
                    <a:cxn ang="0">
                      <a:pos x="0" y="79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92"/>
                      </a:moveTo>
                      <a:lnTo>
                        <a:pt x="0" y="79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26994" name="Group 1042"/>
              <p:cNvGrpSpPr>
                <a:grpSpLocks/>
              </p:cNvGrpSpPr>
              <p:nvPr/>
            </p:nvGrpSpPr>
            <p:grpSpPr bwMode="auto">
              <a:xfrm>
                <a:off x="4846" y="2561"/>
                <a:ext cx="1328" cy="120"/>
                <a:chOff x="4846" y="2561"/>
                <a:chExt cx="1328" cy="120"/>
              </a:xfrm>
            </p:grpSpPr>
            <p:sp>
              <p:nvSpPr>
                <p:cNvPr id="126995" name="Line 1043"/>
                <p:cNvSpPr>
                  <a:spLocks noChangeShapeType="1"/>
                </p:cNvSpPr>
                <p:nvPr/>
              </p:nvSpPr>
              <p:spPr bwMode="auto">
                <a:xfrm>
                  <a:off x="4846" y="2575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96" name="Freeform 1044"/>
                <p:cNvSpPr>
                  <a:spLocks/>
                </p:cNvSpPr>
                <p:nvPr/>
              </p:nvSpPr>
              <p:spPr bwMode="auto">
                <a:xfrm>
                  <a:off x="4846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92"/>
                    </a:cxn>
                    <a:cxn ang="0">
                      <a:pos x="13" y="79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106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92"/>
                      </a:lnTo>
                      <a:lnTo>
                        <a:pt x="13" y="79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97" name="Line 1045"/>
                <p:cNvSpPr>
                  <a:spLocks noChangeShapeType="1"/>
                </p:cNvSpPr>
                <p:nvPr/>
              </p:nvSpPr>
              <p:spPr bwMode="auto">
                <a:xfrm>
                  <a:off x="4859" y="2575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98" name="Freeform 1046"/>
                <p:cNvSpPr>
                  <a:spLocks/>
                </p:cNvSpPr>
                <p:nvPr/>
              </p:nvSpPr>
              <p:spPr bwMode="auto">
                <a:xfrm>
                  <a:off x="4859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92"/>
                    </a:cxn>
                    <a:cxn ang="0">
                      <a:pos x="0" y="79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92"/>
                      </a:moveTo>
                      <a:lnTo>
                        <a:pt x="0" y="79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999" name="Line 1047"/>
                <p:cNvSpPr>
                  <a:spLocks noChangeShapeType="1"/>
                </p:cNvSpPr>
                <p:nvPr/>
              </p:nvSpPr>
              <p:spPr bwMode="auto">
                <a:xfrm>
                  <a:off x="4872" y="2575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00" name="Freeform 1048"/>
                <p:cNvSpPr>
                  <a:spLocks/>
                </p:cNvSpPr>
                <p:nvPr/>
              </p:nvSpPr>
              <p:spPr bwMode="auto">
                <a:xfrm>
                  <a:off x="4872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0" y="26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4" y="106"/>
                    </a:cxn>
                    <a:cxn ang="0">
                      <a:pos x="14" y="92"/>
                    </a:cxn>
                    <a:cxn ang="0">
                      <a:pos x="14" y="79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3"/>
                    </a:cxn>
                  </a:cxnLst>
                  <a:rect l="0" t="0" r="r" b="b"/>
                  <a:pathLst>
                    <a:path w="14" h="106">
                      <a:moveTo>
                        <a:pt x="0" y="13"/>
                      </a:moveTo>
                      <a:lnTo>
                        <a:pt x="0" y="26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4" y="106"/>
                      </a:lnTo>
                      <a:lnTo>
                        <a:pt x="14" y="92"/>
                      </a:lnTo>
                      <a:lnTo>
                        <a:pt x="14" y="79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01" name="Line 1049"/>
                <p:cNvSpPr>
                  <a:spLocks noChangeShapeType="1"/>
                </p:cNvSpPr>
                <p:nvPr/>
              </p:nvSpPr>
              <p:spPr bwMode="auto">
                <a:xfrm>
                  <a:off x="4886" y="2575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02" name="Freeform 1050"/>
                <p:cNvSpPr>
                  <a:spLocks/>
                </p:cNvSpPr>
                <p:nvPr/>
              </p:nvSpPr>
              <p:spPr bwMode="auto">
                <a:xfrm>
                  <a:off x="4886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92"/>
                    </a:cxn>
                    <a:cxn ang="0">
                      <a:pos x="0" y="79"/>
                    </a:cxn>
                    <a:cxn ang="0">
                      <a:pos x="0" y="53"/>
                    </a:cxn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92"/>
                      </a:moveTo>
                      <a:lnTo>
                        <a:pt x="0" y="79"/>
                      </a:lnTo>
                      <a:lnTo>
                        <a:pt x="0" y="53"/>
                      </a:lnTo>
                      <a:lnTo>
                        <a:pt x="0" y="0"/>
                      </a:ln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03" name="Line 1051"/>
                <p:cNvSpPr>
                  <a:spLocks noChangeShapeType="1"/>
                </p:cNvSpPr>
                <p:nvPr/>
              </p:nvSpPr>
              <p:spPr bwMode="auto">
                <a:xfrm>
                  <a:off x="4899" y="2575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04" name="Freeform 1052"/>
                <p:cNvSpPr>
                  <a:spLocks/>
                </p:cNvSpPr>
                <p:nvPr/>
              </p:nvSpPr>
              <p:spPr bwMode="auto">
                <a:xfrm>
                  <a:off x="4899" y="2575"/>
                  <a:ext cx="13" cy="92"/>
                </a:xfrm>
                <a:custGeom>
                  <a:avLst/>
                  <a:gdLst/>
                  <a:ahLst/>
                  <a:cxnLst>
                    <a:cxn ang="0">
                      <a:pos x="0" y="92"/>
                    </a:cxn>
                    <a:cxn ang="0">
                      <a:pos x="13" y="79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3"/>
                    </a:cxn>
                  </a:cxnLst>
                  <a:rect l="0" t="0" r="r" b="b"/>
                  <a:pathLst>
                    <a:path w="13" h="92">
                      <a:moveTo>
                        <a:pt x="0" y="92"/>
                      </a:moveTo>
                      <a:lnTo>
                        <a:pt x="13" y="79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05" name="Line 1053"/>
                <p:cNvSpPr>
                  <a:spLocks noChangeShapeType="1"/>
                </p:cNvSpPr>
                <p:nvPr/>
              </p:nvSpPr>
              <p:spPr bwMode="auto">
                <a:xfrm>
                  <a:off x="4912" y="2575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06" name="Freeform 1054"/>
                <p:cNvSpPr>
                  <a:spLocks/>
                </p:cNvSpPr>
                <p:nvPr/>
              </p:nvSpPr>
              <p:spPr bwMode="auto">
                <a:xfrm>
                  <a:off x="4912" y="2588"/>
                  <a:ext cx="14" cy="9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" y="26"/>
                    </a:cxn>
                    <a:cxn ang="0">
                      <a:pos x="14" y="79"/>
                    </a:cxn>
                    <a:cxn ang="0">
                      <a:pos x="14" y="93"/>
                    </a:cxn>
                    <a:cxn ang="0">
                      <a:pos x="14" y="79"/>
                    </a:cxn>
                  </a:cxnLst>
                  <a:rect l="0" t="0" r="r" b="b"/>
                  <a:pathLst>
                    <a:path w="14" h="93">
                      <a:moveTo>
                        <a:pt x="0" y="0"/>
                      </a:moveTo>
                      <a:lnTo>
                        <a:pt x="14" y="26"/>
                      </a:lnTo>
                      <a:lnTo>
                        <a:pt x="14" y="79"/>
                      </a:lnTo>
                      <a:lnTo>
                        <a:pt x="14" y="93"/>
                      </a:lnTo>
                      <a:lnTo>
                        <a:pt x="14" y="79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07" name="Line 1055"/>
                <p:cNvSpPr>
                  <a:spLocks noChangeShapeType="1"/>
                </p:cNvSpPr>
                <p:nvPr/>
              </p:nvSpPr>
              <p:spPr bwMode="auto">
                <a:xfrm>
                  <a:off x="492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08" name="Freeform 1056"/>
                <p:cNvSpPr>
                  <a:spLocks/>
                </p:cNvSpPr>
                <p:nvPr/>
              </p:nvSpPr>
              <p:spPr bwMode="auto">
                <a:xfrm>
                  <a:off x="492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09" name="Line 1057"/>
                <p:cNvSpPr>
                  <a:spLocks noChangeShapeType="1"/>
                </p:cNvSpPr>
                <p:nvPr/>
              </p:nvSpPr>
              <p:spPr bwMode="auto">
                <a:xfrm>
                  <a:off x="493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10" name="Freeform 1058"/>
                <p:cNvSpPr>
                  <a:spLocks/>
                </p:cNvSpPr>
                <p:nvPr/>
              </p:nvSpPr>
              <p:spPr bwMode="auto">
                <a:xfrm>
                  <a:off x="4939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11" name="Line 1059"/>
                <p:cNvSpPr>
                  <a:spLocks noChangeShapeType="1"/>
                </p:cNvSpPr>
                <p:nvPr/>
              </p:nvSpPr>
              <p:spPr bwMode="auto">
                <a:xfrm>
                  <a:off x="495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12" name="Freeform 1060"/>
                <p:cNvSpPr>
                  <a:spLocks/>
                </p:cNvSpPr>
                <p:nvPr/>
              </p:nvSpPr>
              <p:spPr bwMode="auto">
                <a:xfrm>
                  <a:off x="4952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13" name="Line 1061"/>
                <p:cNvSpPr>
                  <a:spLocks noChangeShapeType="1"/>
                </p:cNvSpPr>
                <p:nvPr/>
              </p:nvSpPr>
              <p:spPr bwMode="auto">
                <a:xfrm>
                  <a:off x="496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14" name="Freeform 1062"/>
                <p:cNvSpPr>
                  <a:spLocks/>
                </p:cNvSpPr>
                <p:nvPr/>
              </p:nvSpPr>
              <p:spPr bwMode="auto">
                <a:xfrm>
                  <a:off x="4965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15" name="Line 1063"/>
                <p:cNvSpPr>
                  <a:spLocks noChangeShapeType="1"/>
                </p:cNvSpPr>
                <p:nvPr/>
              </p:nvSpPr>
              <p:spPr bwMode="auto">
                <a:xfrm>
                  <a:off x="497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16" name="Freeform 1064"/>
                <p:cNvSpPr>
                  <a:spLocks/>
                </p:cNvSpPr>
                <p:nvPr/>
              </p:nvSpPr>
              <p:spPr bwMode="auto">
                <a:xfrm>
                  <a:off x="4979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17" name="Line 1065"/>
                <p:cNvSpPr>
                  <a:spLocks noChangeShapeType="1"/>
                </p:cNvSpPr>
                <p:nvPr/>
              </p:nvSpPr>
              <p:spPr bwMode="auto">
                <a:xfrm>
                  <a:off x="499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18" name="Freeform 1066"/>
                <p:cNvSpPr>
                  <a:spLocks/>
                </p:cNvSpPr>
                <p:nvPr/>
              </p:nvSpPr>
              <p:spPr bwMode="auto">
                <a:xfrm>
                  <a:off x="4992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19" name="Line 1067"/>
                <p:cNvSpPr>
                  <a:spLocks noChangeShapeType="1"/>
                </p:cNvSpPr>
                <p:nvPr/>
              </p:nvSpPr>
              <p:spPr bwMode="auto">
                <a:xfrm>
                  <a:off x="500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20" name="Freeform 1068"/>
                <p:cNvSpPr>
                  <a:spLocks/>
                </p:cNvSpPr>
                <p:nvPr/>
              </p:nvSpPr>
              <p:spPr bwMode="auto">
                <a:xfrm>
                  <a:off x="5005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21" name="Line 1069"/>
                <p:cNvSpPr>
                  <a:spLocks noChangeShapeType="1"/>
                </p:cNvSpPr>
                <p:nvPr/>
              </p:nvSpPr>
              <p:spPr bwMode="auto">
                <a:xfrm>
                  <a:off x="501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22" name="Freeform 1070"/>
                <p:cNvSpPr>
                  <a:spLocks/>
                </p:cNvSpPr>
                <p:nvPr/>
              </p:nvSpPr>
              <p:spPr bwMode="auto">
                <a:xfrm>
                  <a:off x="5018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80"/>
                    </a:cxn>
                    <a:cxn ang="0">
                      <a:pos x="0" y="53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93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80"/>
                      </a:lnTo>
                      <a:lnTo>
                        <a:pt x="0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93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23" name="Line 1071"/>
                <p:cNvSpPr>
                  <a:spLocks noChangeShapeType="1"/>
                </p:cNvSpPr>
                <p:nvPr/>
              </p:nvSpPr>
              <p:spPr bwMode="auto">
                <a:xfrm>
                  <a:off x="503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24" name="Freeform 1072"/>
                <p:cNvSpPr>
                  <a:spLocks/>
                </p:cNvSpPr>
                <p:nvPr/>
              </p:nvSpPr>
              <p:spPr bwMode="auto">
                <a:xfrm>
                  <a:off x="5032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93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93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25" name="Line 1073"/>
                <p:cNvSpPr>
                  <a:spLocks noChangeShapeType="1"/>
                </p:cNvSpPr>
                <p:nvPr/>
              </p:nvSpPr>
              <p:spPr bwMode="auto">
                <a:xfrm>
                  <a:off x="504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26" name="Freeform 1074"/>
                <p:cNvSpPr>
                  <a:spLocks/>
                </p:cNvSpPr>
                <p:nvPr/>
              </p:nvSpPr>
              <p:spPr bwMode="auto">
                <a:xfrm>
                  <a:off x="5045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40"/>
                    </a:cxn>
                    <a:cxn ang="0">
                      <a:pos x="13" y="9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93"/>
                      </a:moveTo>
                      <a:lnTo>
                        <a:pt x="0" y="80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40"/>
                      </a:lnTo>
                      <a:lnTo>
                        <a:pt x="13" y="9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27" name="Line 1075"/>
                <p:cNvSpPr>
                  <a:spLocks noChangeShapeType="1"/>
                </p:cNvSpPr>
                <p:nvPr/>
              </p:nvSpPr>
              <p:spPr bwMode="auto">
                <a:xfrm>
                  <a:off x="5058" y="256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28" name="Freeform 1076"/>
                <p:cNvSpPr>
                  <a:spLocks/>
                </p:cNvSpPr>
                <p:nvPr/>
              </p:nvSpPr>
              <p:spPr bwMode="auto">
                <a:xfrm>
                  <a:off x="5058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40"/>
                    </a:cxn>
                    <a:cxn ang="0">
                      <a:pos x="0" y="93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14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06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40"/>
                      </a:lnTo>
                      <a:lnTo>
                        <a:pt x="0" y="93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14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29" name="Line 1077"/>
                <p:cNvSpPr>
                  <a:spLocks noChangeShapeType="1"/>
                </p:cNvSpPr>
                <p:nvPr/>
              </p:nvSpPr>
              <p:spPr bwMode="auto">
                <a:xfrm>
                  <a:off x="5072" y="256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30" name="Freeform 1078"/>
                <p:cNvSpPr>
                  <a:spLocks/>
                </p:cNvSpPr>
                <p:nvPr/>
              </p:nvSpPr>
              <p:spPr bwMode="auto">
                <a:xfrm>
                  <a:off x="5072" y="2575"/>
                  <a:ext cx="13" cy="92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26"/>
                    </a:cxn>
                    <a:cxn ang="0">
                      <a:pos x="13" y="79"/>
                    </a:cxn>
                    <a:cxn ang="0">
                      <a:pos x="13" y="92"/>
                    </a:cxn>
                    <a:cxn ang="0">
                      <a:pos x="13" y="79"/>
                    </a:cxn>
                  </a:cxnLst>
                  <a:rect l="0" t="0" r="r" b="b"/>
                  <a:pathLst>
                    <a:path w="13" h="92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13" y="26"/>
                      </a:lnTo>
                      <a:lnTo>
                        <a:pt x="13" y="79"/>
                      </a:lnTo>
                      <a:lnTo>
                        <a:pt x="13" y="92"/>
                      </a:lnTo>
                      <a:lnTo>
                        <a:pt x="13" y="79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31" name="Line 1079"/>
                <p:cNvSpPr>
                  <a:spLocks noChangeShapeType="1"/>
                </p:cNvSpPr>
                <p:nvPr/>
              </p:nvSpPr>
              <p:spPr bwMode="auto">
                <a:xfrm>
                  <a:off x="5085" y="256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32" name="Freeform 1080"/>
                <p:cNvSpPr>
                  <a:spLocks/>
                </p:cNvSpPr>
                <p:nvPr/>
              </p:nvSpPr>
              <p:spPr bwMode="auto">
                <a:xfrm>
                  <a:off x="5085" y="2561"/>
                  <a:ext cx="13" cy="93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93">
                      <a:moveTo>
                        <a:pt x="0" y="93"/>
                      </a:moveTo>
                      <a:lnTo>
                        <a:pt x="13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33" name="Line 1081"/>
                <p:cNvSpPr>
                  <a:spLocks noChangeShapeType="1"/>
                </p:cNvSpPr>
                <p:nvPr/>
              </p:nvSpPr>
              <p:spPr bwMode="auto">
                <a:xfrm>
                  <a:off x="5098" y="256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34" name="Freeform 1082"/>
                <p:cNvSpPr>
                  <a:spLocks/>
                </p:cNvSpPr>
                <p:nvPr/>
              </p:nvSpPr>
              <p:spPr bwMode="auto">
                <a:xfrm>
                  <a:off x="5098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40"/>
                    </a:cxn>
                    <a:cxn ang="0">
                      <a:pos x="13" y="93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4"/>
                      </a:moveTo>
                      <a:lnTo>
                        <a:pt x="0" y="40"/>
                      </a:lnTo>
                      <a:lnTo>
                        <a:pt x="13" y="93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35" name="Line 1083"/>
                <p:cNvSpPr>
                  <a:spLocks noChangeShapeType="1"/>
                </p:cNvSpPr>
                <p:nvPr/>
              </p:nvSpPr>
              <p:spPr bwMode="auto">
                <a:xfrm>
                  <a:off x="5111" y="256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36" name="Freeform 1084"/>
                <p:cNvSpPr>
                  <a:spLocks/>
                </p:cNvSpPr>
                <p:nvPr/>
              </p:nvSpPr>
              <p:spPr bwMode="auto">
                <a:xfrm>
                  <a:off x="5111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4" y="14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40"/>
                    </a:cxn>
                    <a:cxn ang="0">
                      <a:pos x="14" y="93"/>
                    </a:cxn>
                    <a:cxn ang="0">
                      <a:pos x="14" y="106"/>
                    </a:cxn>
                    <a:cxn ang="0">
                      <a:pos x="14" y="93"/>
                    </a:cxn>
                  </a:cxnLst>
                  <a:rect l="0" t="0" r="r" b="b"/>
                  <a:pathLst>
                    <a:path w="14" h="106">
                      <a:moveTo>
                        <a:pt x="0" y="93"/>
                      </a:moveTo>
                      <a:lnTo>
                        <a:pt x="0" y="67"/>
                      </a:lnTo>
                      <a:lnTo>
                        <a:pt x="14" y="14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40"/>
                      </a:lnTo>
                      <a:lnTo>
                        <a:pt x="14" y="93"/>
                      </a:lnTo>
                      <a:lnTo>
                        <a:pt x="14" y="106"/>
                      </a:lnTo>
                      <a:lnTo>
                        <a:pt x="14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37" name="Line 1085"/>
                <p:cNvSpPr>
                  <a:spLocks noChangeShapeType="1"/>
                </p:cNvSpPr>
                <p:nvPr/>
              </p:nvSpPr>
              <p:spPr bwMode="auto">
                <a:xfrm>
                  <a:off x="5125" y="256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38" name="Freeform 1086"/>
                <p:cNvSpPr>
                  <a:spLocks/>
                </p:cNvSpPr>
                <p:nvPr/>
              </p:nvSpPr>
              <p:spPr bwMode="auto">
                <a:xfrm>
                  <a:off x="5125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40"/>
                    </a:cxn>
                    <a:cxn ang="0">
                      <a:pos x="13" y="93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4"/>
                      </a:moveTo>
                      <a:lnTo>
                        <a:pt x="0" y="40"/>
                      </a:lnTo>
                      <a:lnTo>
                        <a:pt x="13" y="93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39" name="Line 1087"/>
                <p:cNvSpPr>
                  <a:spLocks noChangeShapeType="1"/>
                </p:cNvSpPr>
                <p:nvPr/>
              </p:nvSpPr>
              <p:spPr bwMode="auto">
                <a:xfrm>
                  <a:off x="5138" y="256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40" name="Freeform 1088"/>
                <p:cNvSpPr>
                  <a:spLocks/>
                </p:cNvSpPr>
                <p:nvPr/>
              </p:nvSpPr>
              <p:spPr bwMode="auto">
                <a:xfrm>
                  <a:off x="5138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0" y="14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40"/>
                    </a:cxn>
                    <a:cxn ang="0">
                      <a:pos x="13" y="93"/>
                    </a:cxn>
                    <a:cxn ang="0">
                      <a:pos x="13" y="106"/>
                    </a:cxn>
                    <a:cxn ang="0">
                      <a:pos x="13" y="93"/>
                    </a:cxn>
                  </a:cxnLst>
                  <a:rect l="0" t="0" r="r" b="b"/>
                  <a:pathLst>
                    <a:path w="13" h="106">
                      <a:moveTo>
                        <a:pt x="0" y="93"/>
                      </a:moveTo>
                      <a:lnTo>
                        <a:pt x="0" y="67"/>
                      </a:lnTo>
                      <a:lnTo>
                        <a:pt x="0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40"/>
                      </a:lnTo>
                      <a:lnTo>
                        <a:pt x="13" y="93"/>
                      </a:lnTo>
                      <a:lnTo>
                        <a:pt x="13" y="106"/>
                      </a:lnTo>
                      <a:lnTo>
                        <a:pt x="13" y="93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41" name="Line 1089"/>
                <p:cNvSpPr>
                  <a:spLocks noChangeShapeType="1"/>
                </p:cNvSpPr>
                <p:nvPr/>
              </p:nvSpPr>
              <p:spPr bwMode="auto">
                <a:xfrm>
                  <a:off x="5151" y="256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42" name="Freeform 1090"/>
                <p:cNvSpPr>
                  <a:spLocks/>
                </p:cNvSpPr>
                <p:nvPr/>
              </p:nvSpPr>
              <p:spPr bwMode="auto">
                <a:xfrm>
                  <a:off x="5151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40"/>
                    </a:cxn>
                    <a:cxn ang="0">
                      <a:pos x="0" y="93"/>
                    </a:cxn>
                    <a:cxn ang="0">
                      <a:pos x="0" y="106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14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06">
                      <a:moveTo>
                        <a:pt x="0" y="14"/>
                      </a:moveTo>
                      <a:lnTo>
                        <a:pt x="0" y="40"/>
                      </a:lnTo>
                      <a:lnTo>
                        <a:pt x="0" y="93"/>
                      </a:lnTo>
                      <a:lnTo>
                        <a:pt x="0" y="106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14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43" name="Line 1091"/>
                <p:cNvSpPr>
                  <a:spLocks noChangeShapeType="1"/>
                </p:cNvSpPr>
                <p:nvPr/>
              </p:nvSpPr>
              <p:spPr bwMode="auto">
                <a:xfrm>
                  <a:off x="5165" y="256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44" name="Freeform 1092"/>
                <p:cNvSpPr>
                  <a:spLocks/>
                </p:cNvSpPr>
                <p:nvPr/>
              </p:nvSpPr>
              <p:spPr bwMode="auto">
                <a:xfrm>
                  <a:off x="5165" y="2575"/>
                  <a:ext cx="13" cy="92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26"/>
                    </a:cxn>
                    <a:cxn ang="0">
                      <a:pos x="13" y="79"/>
                    </a:cxn>
                    <a:cxn ang="0">
                      <a:pos x="13" y="92"/>
                    </a:cxn>
                    <a:cxn ang="0">
                      <a:pos x="13" y="79"/>
                    </a:cxn>
                  </a:cxnLst>
                  <a:rect l="0" t="0" r="r" b="b"/>
                  <a:pathLst>
                    <a:path w="13" h="92">
                      <a:moveTo>
                        <a:pt x="0" y="0"/>
                      </a:moveTo>
                      <a:lnTo>
                        <a:pt x="13" y="13"/>
                      </a:lnTo>
                      <a:lnTo>
                        <a:pt x="13" y="26"/>
                      </a:lnTo>
                      <a:lnTo>
                        <a:pt x="13" y="79"/>
                      </a:lnTo>
                      <a:lnTo>
                        <a:pt x="13" y="92"/>
                      </a:lnTo>
                      <a:lnTo>
                        <a:pt x="13" y="79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45" name="Line 1093"/>
                <p:cNvSpPr>
                  <a:spLocks noChangeShapeType="1"/>
                </p:cNvSpPr>
                <p:nvPr/>
              </p:nvSpPr>
              <p:spPr bwMode="auto">
                <a:xfrm>
                  <a:off x="5178" y="256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46" name="Freeform 1094"/>
                <p:cNvSpPr>
                  <a:spLocks/>
                </p:cNvSpPr>
                <p:nvPr/>
              </p:nvSpPr>
              <p:spPr bwMode="auto">
                <a:xfrm>
                  <a:off x="5178" y="2561"/>
                  <a:ext cx="13" cy="93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2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93">
                      <a:moveTo>
                        <a:pt x="0" y="93"/>
                      </a:moveTo>
                      <a:lnTo>
                        <a:pt x="13" y="67"/>
                      </a:lnTo>
                      <a:lnTo>
                        <a:pt x="13" y="2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47" name="Line 1095"/>
                <p:cNvSpPr>
                  <a:spLocks noChangeShapeType="1"/>
                </p:cNvSpPr>
                <p:nvPr/>
              </p:nvSpPr>
              <p:spPr bwMode="auto">
                <a:xfrm>
                  <a:off x="5191" y="2561"/>
                  <a:ext cx="1" cy="106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48" name="Freeform 1096"/>
                <p:cNvSpPr>
                  <a:spLocks/>
                </p:cNvSpPr>
                <p:nvPr/>
              </p:nvSpPr>
              <p:spPr bwMode="auto">
                <a:xfrm>
                  <a:off x="5191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93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93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49" name="Line 1097"/>
                <p:cNvSpPr>
                  <a:spLocks noChangeShapeType="1"/>
                </p:cNvSpPr>
                <p:nvPr/>
              </p:nvSpPr>
              <p:spPr bwMode="auto">
                <a:xfrm>
                  <a:off x="520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50" name="Freeform 1098"/>
                <p:cNvSpPr>
                  <a:spLocks/>
                </p:cNvSpPr>
                <p:nvPr/>
              </p:nvSpPr>
              <p:spPr bwMode="auto">
                <a:xfrm>
                  <a:off x="5204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0" y="53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93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80"/>
                      </a:lnTo>
                      <a:lnTo>
                        <a:pt x="0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93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51" name="Line 1099"/>
                <p:cNvSpPr>
                  <a:spLocks noChangeShapeType="1"/>
                </p:cNvSpPr>
                <p:nvPr/>
              </p:nvSpPr>
              <p:spPr bwMode="auto">
                <a:xfrm>
                  <a:off x="521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52" name="Freeform 1100"/>
                <p:cNvSpPr>
                  <a:spLocks/>
                </p:cNvSpPr>
                <p:nvPr/>
              </p:nvSpPr>
              <p:spPr bwMode="auto">
                <a:xfrm>
                  <a:off x="5218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53" name="Line 1101"/>
                <p:cNvSpPr>
                  <a:spLocks noChangeShapeType="1"/>
                </p:cNvSpPr>
                <p:nvPr/>
              </p:nvSpPr>
              <p:spPr bwMode="auto">
                <a:xfrm>
                  <a:off x="523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54" name="Freeform 1102"/>
                <p:cNvSpPr>
                  <a:spLocks/>
                </p:cNvSpPr>
                <p:nvPr/>
              </p:nvSpPr>
              <p:spPr bwMode="auto">
                <a:xfrm>
                  <a:off x="5231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55" name="Line 1103"/>
                <p:cNvSpPr>
                  <a:spLocks noChangeShapeType="1"/>
                </p:cNvSpPr>
                <p:nvPr/>
              </p:nvSpPr>
              <p:spPr bwMode="auto">
                <a:xfrm>
                  <a:off x="524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56" name="Freeform 1104"/>
                <p:cNvSpPr>
                  <a:spLocks/>
                </p:cNvSpPr>
                <p:nvPr/>
              </p:nvSpPr>
              <p:spPr bwMode="auto">
                <a:xfrm>
                  <a:off x="5244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57" name="Line 1105"/>
                <p:cNvSpPr>
                  <a:spLocks noChangeShapeType="1"/>
                </p:cNvSpPr>
                <p:nvPr/>
              </p:nvSpPr>
              <p:spPr bwMode="auto">
                <a:xfrm>
                  <a:off x="525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58" name="Freeform 1106"/>
                <p:cNvSpPr>
                  <a:spLocks/>
                </p:cNvSpPr>
                <p:nvPr/>
              </p:nvSpPr>
              <p:spPr bwMode="auto">
                <a:xfrm>
                  <a:off x="5257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59" name="Line 1107"/>
                <p:cNvSpPr>
                  <a:spLocks noChangeShapeType="1"/>
                </p:cNvSpPr>
                <p:nvPr/>
              </p:nvSpPr>
              <p:spPr bwMode="auto">
                <a:xfrm>
                  <a:off x="527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60" name="Freeform 1108"/>
                <p:cNvSpPr>
                  <a:spLocks/>
                </p:cNvSpPr>
                <p:nvPr/>
              </p:nvSpPr>
              <p:spPr bwMode="auto">
                <a:xfrm>
                  <a:off x="5271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61" name="Line 1109"/>
                <p:cNvSpPr>
                  <a:spLocks noChangeShapeType="1"/>
                </p:cNvSpPr>
                <p:nvPr/>
              </p:nvSpPr>
              <p:spPr bwMode="auto">
                <a:xfrm>
                  <a:off x="528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62" name="Freeform 1110"/>
                <p:cNvSpPr>
                  <a:spLocks/>
                </p:cNvSpPr>
                <p:nvPr/>
              </p:nvSpPr>
              <p:spPr bwMode="auto">
                <a:xfrm>
                  <a:off x="5284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63" name="Line 1111"/>
                <p:cNvSpPr>
                  <a:spLocks noChangeShapeType="1"/>
                </p:cNvSpPr>
                <p:nvPr/>
              </p:nvSpPr>
              <p:spPr bwMode="auto">
                <a:xfrm>
                  <a:off x="529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64" name="Freeform 1112"/>
                <p:cNvSpPr>
                  <a:spLocks/>
                </p:cNvSpPr>
                <p:nvPr/>
              </p:nvSpPr>
              <p:spPr bwMode="auto">
                <a:xfrm>
                  <a:off x="5297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65" name="Line 1113"/>
                <p:cNvSpPr>
                  <a:spLocks noChangeShapeType="1"/>
                </p:cNvSpPr>
                <p:nvPr/>
              </p:nvSpPr>
              <p:spPr bwMode="auto">
                <a:xfrm>
                  <a:off x="531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66" name="Freeform 1114"/>
                <p:cNvSpPr>
                  <a:spLocks/>
                </p:cNvSpPr>
                <p:nvPr/>
              </p:nvSpPr>
              <p:spPr bwMode="auto">
                <a:xfrm>
                  <a:off x="5311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67" name="Line 1115"/>
                <p:cNvSpPr>
                  <a:spLocks noChangeShapeType="1"/>
                </p:cNvSpPr>
                <p:nvPr/>
              </p:nvSpPr>
              <p:spPr bwMode="auto">
                <a:xfrm>
                  <a:off x="532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68" name="Freeform 1116"/>
                <p:cNvSpPr>
                  <a:spLocks/>
                </p:cNvSpPr>
                <p:nvPr/>
              </p:nvSpPr>
              <p:spPr bwMode="auto">
                <a:xfrm>
                  <a:off x="5324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0" y="14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0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69" name="Line 1117"/>
                <p:cNvSpPr>
                  <a:spLocks noChangeShapeType="1"/>
                </p:cNvSpPr>
                <p:nvPr/>
              </p:nvSpPr>
              <p:spPr bwMode="auto">
                <a:xfrm>
                  <a:off x="533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70" name="Freeform 1118"/>
                <p:cNvSpPr>
                  <a:spLocks/>
                </p:cNvSpPr>
                <p:nvPr/>
              </p:nvSpPr>
              <p:spPr bwMode="auto">
                <a:xfrm>
                  <a:off x="5337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71" name="Line 1119"/>
                <p:cNvSpPr>
                  <a:spLocks noChangeShapeType="1"/>
                </p:cNvSpPr>
                <p:nvPr/>
              </p:nvSpPr>
              <p:spPr bwMode="auto">
                <a:xfrm>
                  <a:off x="535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72" name="Freeform 1120"/>
                <p:cNvSpPr>
                  <a:spLocks/>
                </p:cNvSpPr>
                <p:nvPr/>
              </p:nvSpPr>
              <p:spPr bwMode="auto">
                <a:xfrm>
                  <a:off x="5350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73" name="Line 1121"/>
                <p:cNvSpPr>
                  <a:spLocks noChangeShapeType="1"/>
                </p:cNvSpPr>
                <p:nvPr/>
              </p:nvSpPr>
              <p:spPr bwMode="auto">
                <a:xfrm>
                  <a:off x="536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74" name="Freeform 1122"/>
                <p:cNvSpPr>
                  <a:spLocks/>
                </p:cNvSpPr>
                <p:nvPr/>
              </p:nvSpPr>
              <p:spPr bwMode="auto">
                <a:xfrm>
                  <a:off x="5364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75" name="Line 1123"/>
                <p:cNvSpPr>
                  <a:spLocks noChangeShapeType="1"/>
                </p:cNvSpPr>
                <p:nvPr/>
              </p:nvSpPr>
              <p:spPr bwMode="auto">
                <a:xfrm>
                  <a:off x="537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76" name="Freeform 1124"/>
                <p:cNvSpPr>
                  <a:spLocks/>
                </p:cNvSpPr>
                <p:nvPr/>
              </p:nvSpPr>
              <p:spPr bwMode="auto">
                <a:xfrm>
                  <a:off x="5377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77" name="Line 1125"/>
                <p:cNvSpPr>
                  <a:spLocks noChangeShapeType="1"/>
                </p:cNvSpPr>
                <p:nvPr/>
              </p:nvSpPr>
              <p:spPr bwMode="auto">
                <a:xfrm>
                  <a:off x="539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78" name="Freeform 1126"/>
                <p:cNvSpPr>
                  <a:spLocks/>
                </p:cNvSpPr>
                <p:nvPr/>
              </p:nvSpPr>
              <p:spPr bwMode="auto">
                <a:xfrm>
                  <a:off x="5390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79" name="Line 1127"/>
                <p:cNvSpPr>
                  <a:spLocks noChangeShapeType="1"/>
                </p:cNvSpPr>
                <p:nvPr/>
              </p:nvSpPr>
              <p:spPr bwMode="auto">
                <a:xfrm>
                  <a:off x="540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80" name="Freeform 1128"/>
                <p:cNvSpPr>
                  <a:spLocks/>
                </p:cNvSpPr>
                <p:nvPr/>
              </p:nvSpPr>
              <p:spPr bwMode="auto">
                <a:xfrm>
                  <a:off x="5403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14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14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81" name="Line 1129"/>
                <p:cNvSpPr>
                  <a:spLocks noChangeShapeType="1"/>
                </p:cNvSpPr>
                <p:nvPr/>
              </p:nvSpPr>
              <p:spPr bwMode="auto">
                <a:xfrm>
                  <a:off x="541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82" name="Freeform 1130"/>
                <p:cNvSpPr>
                  <a:spLocks/>
                </p:cNvSpPr>
                <p:nvPr/>
              </p:nvSpPr>
              <p:spPr bwMode="auto">
                <a:xfrm>
                  <a:off x="5417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83" name="Line 1131"/>
                <p:cNvSpPr>
                  <a:spLocks noChangeShapeType="1"/>
                </p:cNvSpPr>
                <p:nvPr/>
              </p:nvSpPr>
              <p:spPr bwMode="auto">
                <a:xfrm>
                  <a:off x="543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84" name="Freeform 1132"/>
                <p:cNvSpPr>
                  <a:spLocks/>
                </p:cNvSpPr>
                <p:nvPr/>
              </p:nvSpPr>
              <p:spPr bwMode="auto">
                <a:xfrm>
                  <a:off x="5430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14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14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85" name="Line 1133"/>
                <p:cNvSpPr>
                  <a:spLocks noChangeShapeType="1"/>
                </p:cNvSpPr>
                <p:nvPr/>
              </p:nvSpPr>
              <p:spPr bwMode="auto">
                <a:xfrm>
                  <a:off x="544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86" name="Freeform 1134"/>
                <p:cNvSpPr>
                  <a:spLocks/>
                </p:cNvSpPr>
                <p:nvPr/>
              </p:nvSpPr>
              <p:spPr bwMode="auto">
                <a:xfrm>
                  <a:off x="5443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87" name="Line 1135"/>
                <p:cNvSpPr>
                  <a:spLocks noChangeShapeType="1"/>
                </p:cNvSpPr>
                <p:nvPr/>
              </p:nvSpPr>
              <p:spPr bwMode="auto">
                <a:xfrm>
                  <a:off x="545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88" name="Freeform 1136"/>
                <p:cNvSpPr>
                  <a:spLocks/>
                </p:cNvSpPr>
                <p:nvPr/>
              </p:nvSpPr>
              <p:spPr bwMode="auto">
                <a:xfrm>
                  <a:off x="5457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89" name="Line 1137"/>
                <p:cNvSpPr>
                  <a:spLocks noChangeShapeType="1"/>
                </p:cNvSpPr>
                <p:nvPr/>
              </p:nvSpPr>
              <p:spPr bwMode="auto">
                <a:xfrm>
                  <a:off x="547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90" name="Freeform 1138"/>
                <p:cNvSpPr>
                  <a:spLocks/>
                </p:cNvSpPr>
                <p:nvPr/>
              </p:nvSpPr>
              <p:spPr bwMode="auto">
                <a:xfrm>
                  <a:off x="5470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91" name="Line 1139"/>
                <p:cNvSpPr>
                  <a:spLocks noChangeShapeType="1"/>
                </p:cNvSpPr>
                <p:nvPr/>
              </p:nvSpPr>
              <p:spPr bwMode="auto">
                <a:xfrm>
                  <a:off x="548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92" name="Freeform 1140"/>
                <p:cNvSpPr>
                  <a:spLocks/>
                </p:cNvSpPr>
                <p:nvPr/>
              </p:nvSpPr>
              <p:spPr bwMode="auto">
                <a:xfrm>
                  <a:off x="5483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93" name="Line 1141"/>
                <p:cNvSpPr>
                  <a:spLocks noChangeShapeType="1"/>
                </p:cNvSpPr>
                <p:nvPr/>
              </p:nvSpPr>
              <p:spPr bwMode="auto">
                <a:xfrm>
                  <a:off x="549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94" name="Freeform 1142"/>
                <p:cNvSpPr>
                  <a:spLocks/>
                </p:cNvSpPr>
                <p:nvPr/>
              </p:nvSpPr>
              <p:spPr bwMode="auto">
                <a:xfrm>
                  <a:off x="5496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95" name="Line 1143"/>
                <p:cNvSpPr>
                  <a:spLocks noChangeShapeType="1"/>
                </p:cNvSpPr>
                <p:nvPr/>
              </p:nvSpPr>
              <p:spPr bwMode="auto">
                <a:xfrm>
                  <a:off x="551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96" name="Freeform 1144"/>
                <p:cNvSpPr>
                  <a:spLocks/>
                </p:cNvSpPr>
                <p:nvPr/>
              </p:nvSpPr>
              <p:spPr bwMode="auto">
                <a:xfrm>
                  <a:off x="5510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97" name="Line 1145"/>
                <p:cNvSpPr>
                  <a:spLocks noChangeShapeType="1"/>
                </p:cNvSpPr>
                <p:nvPr/>
              </p:nvSpPr>
              <p:spPr bwMode="auto">
                <a:xfrm>
                  <a:off x="552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98" name="Freeform 1146"/>
                <p:cNvSpPr>
                  <a:spLocks/>
                </p:cNvSpPr>
                <p:nvPr/>
              </p:nvSpPr>
              <p:spPr bwMode="auto">
                <a:xfrm>
                  <a:off x="5523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099" name="Line 1147"/>
                <p:cNvSpPr>
                  <a:spLocks noChangeShapeType="1"/>
                </p:cNvSpPr>
                <p:nvPr/>
              </p:nvSpPr>
              <p:spPr bwMode="auto">
                <a:xfrm>
                  <a:off x="553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00" name="Freeform 1148"/>
                <p:cNvSpPr>
                  <a:spLocks/>
                </p:cNvSpPr>
                <p:nvPr/>
              </p:nvSpPr>
              <p:spPr bwMode="auto">
                <a:xfrm>
                  <a:off x="5536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01" name="Line 1149"/>
                <p:cNvSpPr>
                  <a:spLocks noChangeShapeType="1"/>
                </p:cNvSpPr>
                <p:nvPr/>
              </p:nvSpPr>
              <p:spPr bwMode="auto">
                <a:xfrm>
                  <a:off x="555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02" name="Freeform 1150"/>
                <p:cNvSpPr>
                  <a:spLocks/>
                </p:cNvSpPr>
                <p:nvPr/>
              </p:nvSpPr>
              <p:spPr bwMode="auto">
                <a:xfrm>
                  <a:off x="5550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03" name="Line 1151"/>
                <p:cNvSpPr>
                  <a:spLocks noChangeShapeType="1"/>
                </p:cNvSpPr>
                <p:nvPr/>
              </p:nvSpPr>
              <p:spPr bwMode="auto">
                <a:xfrm>
                  <a:off x="556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04" name="Freeform 1152"/>
                <p:cNvSpPr>
                  <a:spLocks/>
                </p:cNvSpPr>
                <p:nvPr/>
              </p:nvSpPr>
              <p:spPr bwMode="auto">
                <a:xfrm>
                  <a:off x="5563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05" name="Line 1153"/>
                <p:cNvSpPr>
                  <a:spLocks noChangeShapeType="1"/>
                </p:cNvSpPr>
                <p:nvPr/>
              </p:nvSpPr>
              <p:spPr bwMode="auto">
                <a:xfrm>
                  <a:off x="557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06" name="Freeform 1154"/>
                <p:cNvSpPr>
                  <a:spLocks/>
                </p:cNvSpPr>
                <p:nvPr/>
              </p:nvSpPr>
              <p:spPr bwMode="auto">
                <a:xfrm>
                  <a:off x="557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80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93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80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93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07" name="Line 1155"/>
                <p:cNvSpPr>
                  <a:spLocks noChangeShapeType="1"/>
                </p:cNvSpPr>
                <p:nvPr/>
              </p:nvSpPr>
              <p:spPr bwMode="auto">
                <a:xfrm>
                  <a:off x="558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08" name="Freeform 1156"/>
                <p:cNvSpPr>
                  <a:spLocks/>
                </p:cNvSpPr>
                <p:nvPr/>
              </p:nvSpPr>
              <p:spPr bwMode="auto">
                <a:xfrm>
                  <a:off x="5589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93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80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93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80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09" name="Line 1157"/>
                <p:cNvSpPr>
                  <a:spLocks noChangeShapeType="1"/>
                </p:cNvSpPr>
                <p:nvPr/>
              </p:nvSpPr>
              <p:spPr bwMode="auto">
                <a:xfrm>
                  <a:off x="560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10" name="Freeform 1158"/>
                <p:cNvSpPr>
                  <a:spLocks/>
                </p:cNvSpPr>
                <p:nvPr/>
              </p:nvSpPr>
              <p:spPr bwMode="auto">
                <a:xfrm>
                  <a:off x="5603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79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79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11" name="Line 1159"/>
                <p:cNvSpPr>
                  <a:spLocks noChangeShapeType="1"/>
                </p:cNvSpPr>
                <p:nvPr/>
              </p:nvSpPr>
              <p:spPr bwMode="auto">
                <a:xfrm>
                  <a:off x="561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12" name="Freeform 1160"/>
                <p:cNvSpPr>
                  <a:spLocks/>
                </p:cNvSpPr>
                <p:nvPr/>
              </p:nvSpPr>
              <p:spPr bwMode="auto">
                <a:xfrm>
                  <a:off x="561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93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93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13" name="Line 1161"/>
                <p:cNvSpPr>
                  <a:spLocks noChangeShapeType="1"/>
                </p:cNvSpPr>
                <p:nvPr/>
              </p:nvSpPr>
              <p:spPr bwMode="auto">
                <a:xfrm>
                  <a:off x="562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14" name="Freeform 1162"/>
                <p:cNvSpPr>
                  <a:spLocks/>
                </p:cNvSpPr>
                <p:nvPr/>
              </p:nvSpPr>
              <p:spPr bwMode="auto">
                <a:xfrm>
                  <a:off x="5629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39"/>
                    </a:cxn>
                    <a:cxn ang="0">
                      <a:pos x="13" y="79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39"/>
                      </a:lnTo>
                      <a:lnTo>
                        <a:pt x="13" y="79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15" name="Line 1163"/>
                <p:cNvSpPr>
                  <a:spLocks noChangeShapeType="1"/>
                </p:cNvSpPr>
                <p:nvPr/>
              </p:nvSpPr>
              <p:spPr bwMode="auto">
                <a:xfrm>
                  <a:off x="564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16" name="Freeform 1164"/>
                <p:cNvSpPr>
                  <a:spLocks/>
                </p:cNvSpPr>
                <p:nvPr/>
              </p:nvSpPr>
              <p:spPr bwMode="auto">
                <a:xfrm>
                  <a:off x="5642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0" y="53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93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80"/>
                      </a:lnTo>
                      <a:lnTo>
                        <a:pt x="0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93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17" name="Line 1165"/>
                <p:cNvSpPr>
                  <a:spLocks noChangeShapeType="1"/>
                </p:cNvSpPr>
                <p:nvPr/>
              </p:nvSpPr>
              <p:spPr bwMode="auto">
                <a:xfrm>
                  <a:off x="565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18" name="Freeform 1166"/>
                <p:cNvSpPr>
                  <a:spLocks/>
                </p:cNvSpPr>
                <p:nvPr/>
              </p:nvSpPr>
              <p:spPr bwMode="auto">
                <a:xfrm>
                  <a:off x="565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93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93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19" name="Line 1167"/>
                <p:cNvSpPr>
                  <a:spLocks noChangeShapeType="1"/>
                </p:cNvSpPr>
                <p:nvPr/>
              </p:nvSpPr>
              <p:spPr bwMode="auto">
                <a:xfrm>
                  <a:off x="566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20" name="Freeform 1168"/>
                <p:cNvSpPr>
                  <a:spLocks/>
                </p:cNvSpPr>
                <p:nvPr/>
              </p:nvSpPr>
              <p:spPr bwMode="auto">
                <a:xfrm>
                  <a:off x="5669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80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93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80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93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21" name="Line 1169"/>
                <p:cNvSpPr>
                  <a:spLocks noChangeShapeType="1"/>
                </p:cNvSpPr>
                <p:nvPr/>
              </p:nvSpPr>
              <p:spPr bwMode="auto">
                <a:xfrm>
                  <a:off x="568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22" name="Freeform 1170"/>
                <p:cNvSpPr>
                  <a:spLocks/>
                </p:cNvSpPr>
                <p:nvPr/>
              </p:nvSpPr>
              <p:spPr bwMode="auto">
                <a:xfrm>
                  <a:off x="5682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80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06">
                      <a:moveTo>
                        <a:pt x="0" y="106"/>
                      </a:move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80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23" name="Line 1171"/>
                <p:cNvSpPr>
                  <a:spLocks noChangeShapeType="1"/>
                </p:cNvSpPr>
                <p:nvPr/>
              </p:nvSpPr>
              <p:spPr bwMode="auto">
                <a:xfrm>
                  <a:off x="569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24" name="Freeform 1172"/>
                <p:cNvSpPr>
                  <a:spLocks/>
                </p:cNvSpPr>
                <p:nvPr/>
              </p:nvSpPr>
              <p:spPr bwMode="auto">
                <a:xfrm>
                  <a:off x="5696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79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79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25" name="Line 1173"/>
                <p:cNvSpPr>
                  <a:spLocks noChangeShapeType="1"/>
                </p:cNvSpPr>
                <p:nvPr/>
              </p:nvSpPr>
              <p:spPr bwMode="auto">
                <a:xfrm>
                  <a:off x="570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26" name="Freeform 1174"/>
                <p:cNvSpPr>
                  <a:spLocks/>
                </p:cNvSpPr>
                <p:nvPr/>
              </p:nvSpPr>
              <p:spPr bwMode="auto">
                <a:xfrm>
                  <a:off x="5709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93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93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27" name="Line 1175"/>
                <p:cNvSpPr>
                  <a:spLocks noChangeShapeType="1"/>
                </p:cNvSpPr>
                <p:nvPr/>
              </p:nvSpPr>
              <p:spPr bwMode="auto">
                <a:xfrm>
                  <a:off x="572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28" name="Freeform 1176"/>
                <p:cNvSpPr>
                  <a:spLocks/>
                </p:cNvSpPr>
                <p:nvPr/>
              </p:nvSpPr>
              <p:spPr bwMode="auto">
                <a:xfrm>
                  <a:off x="5722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29" name="Line 1177"/>
                <p:cNvSpPr>
                  <a:spLocks noChangeShapeType="1"/>
                </p:cNvSpPr>
                <p:nvPr/>
              </p:nvSpPr>
              <p:spPr bwMode="auto">
                <a:xfrm>
                  <a:off x="573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30" name="Freeform 1178"/>
                <p:cNvSpPr>
                  <a:spLocks/>
                </p:cNvSpPr>
                <p:nvPr/>
              </p:nvSpPr>
              <p:spPr bwMode="auto">
                <a:xfrm>
                  <a:off x="5735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31" name="Line 1179"/>
                <p:cNvSpPr>
                  <a:spLocks noChangeShapeType="1"/>
                </p:cNvSpPr>
                <p:nvPr/>
              </p:nvSpPr>
              <p:spPr bwMode="auto">
                <a:xfrm>
                  <a:off x="574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32" name="Freeform 1180"/>
                <p:cNvSpPr>
                  <a:spLocks/>
                </p:cNvSpPr>
                <p:nvPr/>
              </p:nvSpPr>
              <p:spPr bwMode="auto">
                <a:xfrm>
                  <a:off x="5749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33" name="Line 1181"/>
                <p:cNvSpPr>
                  <a:spLocks noChangeShapeType="1"/>
                </p:cNvSpPr>
                <p:nvPr/>
              </p:nvSpPr>
              <p:spPr bwMode="auto">
                <a:xfrm>
                  <a:off x="576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34" name="Freeform 1182"/>
                <p:cNvSpPr>
                  <a:spLocks/>
                </p:cNvSpPr>
                <p:nvPr/>
              </p:nvSpPr>
              <p:spPr bwMode="auto">
                <a:xfrm>
                  <a:off x="5762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35" name="Line 1183"/>
                <p:cNvSpPr>
                  <a:spLocks noChangeShapeType="1"/>
                </p:cNvSpPr>
                <p:nvPr/>
              </p:nvSpPr>
              <p:spPr bwMode="auto">
                <a:xfrm>
                  <a:off x="577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36" name="Freeform 1184"/>
                <p:cNvSpPr>
                  <a:spLocks/>
                </p:cNvSpPr>
                <p:nvPr/>
              </p:nvSpPr>
              <p:spPr bwMode="auto">
                <a:xfrm>
                  <a:off x="5775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06">
                      <a:moveTo>
                        <a:pt x="0" y="106"/>
                      </a:move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37" name="Line 1185"/>
                <p:cNvSpPr>
                  <a:spLocks noChangeShapeType="1"/>
                </p:cNvSpPr>
                <p:nvPr/>
              </p:nvSpPr>
              <p:spPr bwMode="auto">
                <a:xfrm>
                  <a:off x="578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38" name="Freeform 1186"/>
                <p:cNvSpPr>
                  <a:spLocks/>
                </p:cNvSpPr>
                <p:nvPr/>
              </p:nvSpPr>
              <p:spPr bwMode="auto">
                <a:xfrm>
                  <a:off x="5789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39" name="Line 1187"/>
                <p:cNvSpPr>
                  <a:spLocks noChangeShapeType="1"/>
                </p:cNvSpPr>
                <p:nvPr/>
              </p:nvSpPr>
              <p:spPr bwMode="auto">
                <a:xfrm>
                  <a:off x="580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40" name="Freeform 1188"/>
                <p:cNvSpPr>
                  <a:spLocks/>
                </p:cNvSpPr>
                <p:nvPr/>
              </p:nvSpPr>
              <p:spPr bwMode="auto">
                <a:xfrm>
                  <a:off x="5802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41" name="Line 1189"/>
                <p:cNvSpPr>
                  <a:spLocks noChangeShapeType="1"/>
                </p:cNvSpPr>
                <p:nvPr/>
              </p:nvSpPr>
              <p:spPr bwMode="auto">
                <a:xfrm>
                  <a:off x="581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42" name="Freeform 1190"/>
                <p:cNvSpPr>
                  <a:spLocks/>
                </p:cNvSpPr>
                <p:nvPr/>
              </p:nvSpPr>
              <p:spPr bwMode="auto">
                <a:xfrm>
                  <a:off x="5815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43" name="Line 1191"/>
                <p:cNvSpPr>
                  <a:spLocks noChangeShapeType="1"/>
                </p:cNvSpPr>
                <p:nvPr/>
              </p:nvSpPr>
              <p:spPr bwMode="auto">
                <a:xfrm>
                  <a:off x="582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44" name="Freeform 1192"/>
                <p:cNvSpPr>
                  <a:spLocks/>
                </p:cNvSpPr>
                <p:nvPr/>
              </p:nvSpPr>
              <p:spPr bwMode="auto">
                <a:xfrm>
                  <a:off x="5828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45" name="Line 1193"/>
                <p:cNvSpPr>
                  <a:spLocks noChangeShapeType="1"/>
                </p:cNvSpPr>
                <p:nvPr/>
              </p:nvSpPr>
              <p:spPr bwMode="auto">
                <a:xfrm>
                  <a:off x="584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46" name="Freeform 1194"/>
                <p:cNvSpPr>
                  <a:spLocks/>
                </p:cNvSpPr>
                <p:nvPr/>
              </p:nvSpPr>
              <p:spPr bwMode="auto">
                <a:xfrm>
                  <a:off x="5842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47" name="Line 1195"/>
                <p:cNvSpPr>
                  <a:spLocks noChangeShapeType="1"/>
                </p:cNvSpPr>
                <p:nvPr/>
              </p:nvSpPr>
              <p:spPr bwMode="auto">
                <a:xfrm>
                  <a:off x="585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48" name="Freeform 1196"/>
                <p:cNvSpPr>
                  <a:spLocks/>
                </p:cNvSpPr>
                <p:nvPr/>
              </p:nvSpPr>
              <p:spPr bwMode="auto">
                <a:xfrm>
                  <a:off x="5855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49" name="Line 1197"/>
                <p:cNvSpPr>
                  <a:spLocks noChangeShapeType="1"/>
                </p:cNvSpPr>
                <p:nvPr/>
              </p:nvSpPr>
              <p:spPr bwMode="auto">
                <a:xfrm>
                  <a:off x="586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50" name="Freeform 1198"/>
                <p:cNvSpPr>
                  <a:spLocks/>
                </p:cNvSpPr>
                <p:nvPr/>
              </p:nvSpPr>
              <p:spPr bwMode="auto">
                <a:xfrm>
                  <a:off x="5868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51" name="Line 1199"/>
                <p:cNvSpPr>
                  <a:spLocks noChangeShapeType="1"/>
                </p:cNvSpPr>
                <p:nvPr/>
              </p:nvSpPr>
              <p:spPr bwMode="auto">
                <a:xfrm>
                  <a:off x="588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52" name="Freeform 1200"/>
                <p:cNvSpPr>
                  <a:spLocks/>
                </p:cNvSpPr>
                <p:nvPr/>
              </p:nvSpPr>
              <p:spPr bwMode="auto">
                <a:xfrm>
                  <a:off x="5881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53" name="Line 1201"/>
                <p:cNvSpPr>
                  <a:spLocks noChangeShapeType="1"/>
                </p:cNvSpPr>
                <p:nvPr/>
              </p:nvSpPr>
              <p:spPr bwMode="auto">
                <a:xfrm>
                  <a:off x="589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54" name="Freeform 1202"/>
                <p:cNvSpPr>
                  <a:spLocks/>
                </p:cNvSpPr>
                <p:nvPr/>
              </p:nvSpPr>
              <p:spPr bwMode="auto">
                <a:xfrm>
                  <a:off x="5895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55" name="Line 1203"/>
                <p:cNvSpPr>
                  <a:spLocks noChangeShapeType="1"/>
                </p:cNvSpPr>
                <p:nvPr/>
              </p:nvSpPr>
              <p:spPr bwMode="auto">
                <a:xfrm>
                  <a:off x="590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56" name="Freeform 1204"/>
                <p:cNvSpPr>
                  <a:spLocks/>
                </p:cNvSpPr>
                <p:nvPr/>
              </p:nvSpPr>
              <p:spPr bwMode="auto">
                <a:xfrm>
                  <a:off x="5908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57" name="Line 1205"/>
                <p:cNvSpPr>
                  <a:spLocks noChangeShapeType="1"/>
                </p:cNvSpPr>
                <p:nvPr/>
              </p:nvSpPr>
              <p:spPr bwMode="auto">
                <a:xfrm>
                  <a:off x="592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58" name="Freeform 1206"/>
                <p:cNvSpPr>
                  <a:spLocks/>
                </p:cNvSpPr>
                <p:nvPr/>
              </p:nvSpPr>
              <p:spPr bwMode="auto">
                <a:xfrm>
                  <a:off x="5921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59" name="Line 1207"/>
                <p:cNvSpPr>
                  <a:spLocks noChangeShapeType="1"/>
                </p:cNvSpPr>
                <p:nvPr/>
              </p:nvSpPr>
              <p:spPr bwMode="auto">
                <a:xfrm>
                  <a:off x="593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60" name="Freeform 1208"/>
                <p:cNvSpPr>
                  <a:spLocks/>
                </p:cNvSpPr>
                <p:nvPr/>
              </p:nvSpPr>
              <p:spPr bwMode="auto">
                <a:xfrm>
                  <a:off x="5935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61" name="Line 1209"/>
                <p:cNvSpPr>
                  <a:spLocks noChangeShapeType="1"/>
                </p:cNvSpPr>
                <p:nvPr/>
              </p:nvSpPr>
              <p:spPr bwMode="auto">
                <a:xfrm>
                  <a:off x="594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62" name="Freeform 1210"/>
                <p:cNvSpPr>
                  <a:spLocks/>
                </p:cNvSpPr>
                <p:nvPr/>
              </p:nvSpPr>
              <p:spPr bwMode="auto">
                <a:xfrm>
                  <a:off x="5948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0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0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63" name="Line 1211"/>
                <p:cNvSpPr>
                  <a:spLocks noChangeShapeType="1"/>
                </p:cNvSpPr>
                <p:nvPr/>
              </p:nvSpPr>
              <p:spPr bwMode="auto">
                <a:xfrm>
                  <a:off x="596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64" name="Freeform 1212"/>
                <p:cNvSpPr>
                  <a:spLocks/>
                </p:cNvSpPr>
                <p:nvPr/>
              </p:nvSpPr>
              <p:spPr bwMode="auto">
                <a:xfrm>
                  <a:off x="5961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65" name="Line 1213"/>
                <p:cNvSpPr>
                  <a:spLocks noChangeShapeType="1"/>
                </p:cNvSpPr>
                <p:nvPr/>
              </p:nvSpPr>
              <p:spPr bwMode="auto">
                <a:xfrm>
                  <a:off x="597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66" name="Freeform 1214"/>
                <p:cNvSpPr>
                  <a:spLocks/>
                </p:cNvSpPr>
                <p:nvPr/>
              </p:nvSpPr>
              <p:spPr bwMode="auto">
                <a:xfrm>
                  <a:off x="5974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67" name="Line 1215"/>
                <p:cNvSpPr>
                  <a:spLocks noChangeShapeType="1"/>
                </p:cNvSpPr>
                <p:nvPr/>
              </p:nvSpPr>
              <p:spPr bwMode="auto">
                <a:xfrm>
                  <a:off x="598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68" name="Freeform 1216"/>
                <p:cNvSpPr>
                  <a:spLocks/>
                </p:cNvSpPr>
                <p:nvPr/>
              </p:nvSpPr>
              <p:spPr bwMode="auto">
                <a:xfrm>
                  <a:off x="5988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69" name="Line 1217"/>
                <p:cNvSpPr>
                  <a:spLocks noChangeShapeType="1"/>
                </p:cNvSpPr>
                <p:nvPr/>
              </p:nvSpPr>
              <p:spPr bwMode="auto">
                <a:xfrm>
                  <a:off x="600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70" name="Freeform 1218"/>
                <p:cNvSpPr>
                  <a:spLocks/>
                </p:cNvSpPr>
                <p:nvPr/>
              </p:nvSpPr>
              <p:spPr bwMode="auto">
                <a:xfrm>
                  <a:off x="6001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71" name="Line 1219"/>
                <p:cNvSpPr>
                  <a:spLocks noChangeShapeType="1"/>
                </p:cNvSpPr>
                <p:nvPr/>
              </p:nvSpPr>
              <p:spPr bwMode="auto">
                <a:xfrm>
                  <a:off x="601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72" name="Freeform 1220"/>
                <p:cNvSpPr>
                  <a:spLocks/>
                </p:cNvSpPr>
                <p:nvPr/>
              </p:nvSpPr>
              <p:spPr bwMode="auto">
                <a:xfrm>
                  <a:off x="6014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73" name="Line 1221"/>
                <p:cNvSpPr>
                  <a:spLocks noChangeShapeType="1"/>
                </p:cNvSpPr>
                <p:nvPr/>
              </p:nvSpPr>
              <p:spPr bwMode="auto">
                <a:xfrm>
                  <a:off x="602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74" name="Freeform 1222"/>
                <p:cNvSpPr>
                  <a:spLocks/>
                </p:cNvSpPr>
                <p:nvPr/>
              </p:nvSpPr>
              <p:spPr bwMode="auto">
                <a:xfrm>
                  <a:off x="6027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75" name="Line 1223"/>
                <p:cNvSpPr>
                  <a:spLocks noChangeShapeType="1"/>
                </p:cNvSpPr>
                <p:nvPr/>
              </p:nvSpPr>
              <p:spPr bwMode="auto">
                <a:xfrm>
                  <a:off x="604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76" name="Freeform 1224"/>
                <p:cNvSpPr>
                  <a:spLocks/>
                </p:cNvSpPr>
                <p:nvPr/>
              </p:nvSpPr>
              <p:spPr bwMode="auto">
                <a:xfrm>
                  <a:off x="6041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77" name="Line 1225"/>
                <p:cNvSpPr>
                  <a:spLocks noChangeShapeType="1"/>
                </p:cNvSpPr>
                <p:nvPr/>
              </p:nvSpPr>
              <p:spPr bwMode="auto">
                <a:xfrm>
                  <a:off x="605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78" name="Freeform 1226"/>
                <p:cNvSpPr>
                  <a:spLocks/>
                </p:cNvSpPr>
                <p:nvPr/>
              </p:nvSpPr>
              <p:spPr bwMode="auto">
                <a:xfrm>
                  <a:off x="6054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79" name="Line 1227"/>
                <p:cNvSpPr>
                  <a:spLocks noChangeShapeType="1"/>
                </p:cNvSpPr>
                <p:nvPr/>
              </p:nvSpPr>
              <p:spPr bwMode="auto">
                <a:xfrm>
                  <a:off x="606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80" name="Freeform 1228"/>
                <p:cNvSpPr>
                  <a:spLocks/>
                </p:cNvSpPr>
                <p:nvPr/>
              </p:nvSpPr>
              <p:spPr bwMode="auto">
                <a:xfrm>
                  <a:off x="6067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81" name="Line 1229"/>
                <p:cNvSpPr>
                  <a:spLocks noChangeShapeType="1"/>
                </p:cNvSpPr>
                <p:nvPr/>
              </p:nvSpPr>
              <p:spPr bwMode="auto">
                <a:xfrm>
                  <a:off x="608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82" name="Freeform 1230"/>
                <p:cNvSpPr>
                  <a:spLocks/>
                </p:cNvSpPr>
                <p:nvPr/>
              </p:nvSpPr>
              <p:spPr bwMode="auto">
                <a:xfrm>
                  <a:off x="6081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83" name="Line 1231"/>
                <p:cNvSpPr>
                  <a:spLocks noChangeShapeType="1"/>
                </p:cNvSpPr>
                <p:nvPr/>
              </p:nvSpPr>
              <p:spPr bwMode="auto">
                <a:xfrm>
                  <a:off x="609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84" name="Freeform 1232"/>
                <p:cNvSpPr>
                  <a:spLocks/>
                </p:cNvSpPr>
                <p:nvPr/>
              </p:nvSpPr>
              <p:spPr bwMode="auto">
                <a:xfrm>
                  <a:off x="6094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85" name="Line 1233"/>
                <p:cNvSpPr>
                  <a:spLocks noChangeShapeType="1"/>
                </p:cNvSpPr>
                <p:nvPr/>
              </p:nvSpPr>
              <p:spPr bwMode="auto">
                <a:xfrm>
                  <a:off x="610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86" name="Freeform 1234"/>
                <p:cNvSpPr>
                  <a:spLocks/>
                </p:cNvSpPr>
                <p:nvPr/>
              </p:nvSpPr>
              <p:spPr bwMode="auto">
                <a:xfrm>
                  <a:off x="6107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87" name="Line 1235"/>
                <p:cNvSpPr>
                  <a:spLocks noChangeShapeType="1"/>
                </p:cNvSpPr>
                <p:nvPr/>
              </p:nvSpPr>
              <p:spPr bwMode="auto">
                <a:xfrm>
                  <a:off x="612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88" name="Freeform 1236"/>
                <p:cNvSpPr>
                  <a:spLocks/>
                </p:cNvSpPr>
                <p:nvPr/>
              </p:nvSpPr>
              <p:spPr bwMode="auto">
                <a:xfrm>
                  <a:off x="6120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80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80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89" name="Line 1237"/>
                <p:cNvSpPr>
                  <a:spLocks noChangeShapeType="1"/>
                </p:cNvSpPr>
                <p:nvPr/>
              </p:nvSpPr>
              <p:spPr bwMode="auto">
                <a:xfrm>
                  <a:off x="613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90" name="Freeform 1238"/>
                <p:cNvSpPr>
                  <a:spLocks/>
                </p:cNvSpPr>
                <p:nvPr/>
              </p:nvSpPr>
              <p:spPr bwMode="auto">
                <a:xfrm>
                  <a:off x="6134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91" name="Line 1239"/>
                <p:cNvSpPr>
                  <a:spLocks noChangeShapeType="1"/>
                </p:cNvSpPr>
                <p:nvPr/>
              </p:nvSpPr>
              <p:spPr bwMode="auto">
                <a:xfrm>
                  <a:off x="614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92" name="Freeform 1240"/>
                <p:cNvSpPr>
                  <a:spLocks/>
                </p:cNvSpPr>
                <p:nvPr/>
              </p:nvSpPr>
              <p:spPr bwMode="auto">
                <a:xfrm>
                  <a:off x="6147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93" name="Line 1241"/>
                <p:cNvSpPr>
                  <a:spLocks noChangeShapeType="1"/>
                </p:cNvSpPr>
                <p:nvPr/>
              </p:nvSpPr>
              <p:spPr bwMode="auto">
                <a:xfrm>
                  <a:off x="616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94" name="Freeform 1242"/>
                <p:cNvSpPr>
                  <a:spLocks/>
                </p:cNvSpPr>
                <p:nvPr/>
              </p:nvSpPr>
              <p:spPr bwMode="auto">
                <a:xfrm>
                  <a:off x="6160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27195" name="Group 1243"/>
              <p:cNvGrpSpPr>
                <a:grpSpLocks/>
              </p:cNvGrpSpPr>
              <p:nvPr/>
            </p:nvGrpSpPr>
            <p:grpSpPr bwMode="auto">
              <a:xfrm>
                <a:off x="6174" y="2561"/>
                <a:ext cx="1327" cy="120"/>
                <a:chOff x="6174" y="2561"/>
                <a:chExt cx="1327" cy="120"/>
              </a:xfrm>
            </p:grpSpPr>
            <p:sp>
              <p:nvSpPr>
                <p:cNvPr id="127196" name="Line 1244"/>
                <p:cNvSpPr>
                  <a:spLocks noChangeShapeType="1"/>
                </p:cNvSpPr>
                <p:nvPr/>
              </p:nvSpPr>
              <p:spPr bwMode="auto">
                <a:xfrm>
                  <a:off x="617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97" name="Freeform 1245"/>
                <p:cNvSpPr>
                  <a:spLocks/>
                </p:cNvSpPr>
                <p:nvPr/>
              </p:nvSpPr>
              <p:spPr bwMode="auto">
                <a:xfrm>
                  <a:off x="6174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80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80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98" name="Line 1246"/>
                <p:cNvSpPr>
                  <a:spLocks noChangeShapeType="1"/>
                </p:cNvSpPr>
                <p:nvPr/>
              </p:nvSpPr>
              <p:spPr bwMode="auto">
                <a:xfrm>
                  <a:off x="618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199" name="Freeform 1247"/>
                <p:cNvSpPr>
                  <a:spLocks/>
                </p:cNvSpPr>
                <p:nvPr/>
              </p:nvSpPr>
              <p:spPr bwMode="auto">
                <a:xfrm>
                  <a:off x="6187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80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80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00" name="Line 1248"/>
                <p:cNvSpPr>
                  <a:spLocks noChangeShapeType="1"/>
                </p:cNvSpPr>
                <p:nvPr/>
              </p:nvSpPr>
              <p:spPr bwMode="auto">
                <a:xfrm>
                  <a:off x="620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01" name="Freeform 1249"/>
                <p:cNvSpPr>
                  <a:spLocks/>
                </p:cNvSpPr>
                <p:nvPr/>
              </p:nvSpPr>
              <p:spPr bwMode="auto">
                <a:xfrm>
                  <a:off x="6200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80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80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02" name="Line 1250"/>
                <p:cNvSpPr>
                  <a:spLocks noChangeShapeType="1"/>
                </p:cNvSpPr>
                <p:nvPr/>
              </p:nvSpPr>
              <p:spPr bwMode="auto">
                <a:xfrm>
                  <a:off x="621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03" name="Freeform 1251"/>
                <p:cNvSpPr>
                  <a:spLocks/>
                </p:cNvSpPr>
                <p:nvPr/>
              </p:nvSpPr>
              <p:spPr bwMode="auto">
                <a:xfrm>
                  <a:off x="6213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0" y="120"/>
                    </a:cxn>
                    <a:cxn ang="0">
                      <a:pos x="14" y="106"/>
                    </a:cxn>
                    <a:cxn ang="0">
                      <a:pos x="14" y="80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0" y="120"/>
                      </a:lnTo>
                      <a:lnTo>
                        <a:pt x="14" y="106"/>
                      </a:lnTo>
                      <a:lnTo>
                        <a:pt x="14" y="80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04" name="Line 1252"/>
                <p:cNvSpPr>
                  <a:spLocks noChangeShapeType="1"/>
                </p:cNvSpPr>
                <p:nvPr/>
              </p:nvSpPr>
              <p:spPr bwMode="auto">
                <a:xfrm>
                  <a:off x="622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05" name="Freeform 1253"/>
                <p:cNvSpPr>
                  <a:spLocks/>
                </p:cNvSpPr>
                <p:nvPr/>
              </p:nvSpPr>
              <p:spPr bwMode="auto">
                <a:xfrm>
                  <a:off x="6227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06" name="Line 1254"/>
                <p:cNvSpPr>
                  <a:spLocks noChangeShapeType="1"/>
                </p:cNvSpPr>
                <p:nvPr/>
              </p:nvSpPr>
              <p:spPr bwMode="auto">
                <a:xfrm>
                  <a:off x="624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07" name="Freeform 1255"/>
                <p:cNvSpPr>
                  <a:spLocks/>
                </p:cNvSpPr>
                <p:nvPr/>
              </p:nvSpPr>
              <p:spPr bwMode="auto">
                <a:xfrm>
                  <a:off x="6240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08" name="Line 1256"/>
                <p:cNvSpPr>
                  <a:spLocks noChangeShapeType="1"/>
                </p:cNvSpPr>
                <p:nvPr/>
              </p:nvSpPr>
              <p:spPr bwMode="auto">
                <a:xfrm>
                  <a:off x="625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09" name="Freeform 1257"/>
                <p:cNvSpPr>
                  <a:spLocks/>
                </p:cNvSpPr>
                <p:nvPr/>
              </p:nvSpPr>
              <p:spPr bwMode="auto">
                <a:xfrm>
                  <a:off x="6253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10" name="Line 1258"/>
                <p:cNvSpPr>
                  <a:spLocks noChangeShapeType="1"/>
                </p:cNvSpPr>
                <p:nvPr/>
              </p:nvSpPr>
              <p:spPr bwMode="auto">
                <a:xfrm>
                  <a:off x="626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11" name="Freeform 1259"/>
                <p:cNvSpPr>
                  <a:spLocks/>
                </p:cNvSpPr>
                <p:nvPr/>
              </p:nvSpPr>
              <p:spPr bwMode="auto">
                <a:xfrm>
                  <a:off x="6266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12" name="Line 1260"/>
                <p:cNvSpPr>
                  <a:spLocks noChangeShapeType="1"/>
                </p:cNvSpPr>
                <p:nvPr/>
              </p:nvSpPr>
              <p:spPr bwMode="auto">
                <a:xfrm>
                  <a:off x="628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13" name="Freeform 1261"/>
                <p:cNvSpPr>
                  <a:spLocks/>
                </p:cNvSpPr>
                <p:nvPr/>
              </p:nvSpPr>
              <p:spPr bwMode="auto">
                <a:xfrm>
                  <a:off x="6280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14" name="Line 1262"/>
                <p:cNvSpPr>
                  <a:spLocks noChangeShapeType="1"/>
                </p:cNvSpPr>
                <p:nvPr/>
              </p:nvSpPr>
              <p:spPr bwMode="auto">
                <a:xfrm>
                  <a:off x="629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15" name="Freeform 1263"/>
                <p:cNvSpPr>
                  <a:spLocks/>
                </p:cNvSpPr>
                <p:nvPr/>
              </p:nvSpPr>
              <p:spPr bwMode="auto">
                <a:xfrm>
                  <a:off x="6293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16" name="Line 1264"/>
                <p:cNvSpPr>
                  <a:spLocks noChangeShapeType="1"/>
                </p:cNvSpPr>
                <p:nvPr/>
              </p:nvSpPr>
              <p:spPr bwMode="auto">
                <a:xfrm>
                  <a:off x="630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17" name="Freeform 1265"/>
                <p:cNvSpPr>
                  <a:spLocks/>
                </p:cNvSpPr>
                <p:nvPr/>
              </p:nvSpPr>
              <p:spPr bwMode="auto">
                <a:xfrm>
                  <a:off x="6306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06">
                      <a:moveTo>
                        <a:pt x="0" y="106"/>
                      </a:move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18" name="Line 1266"/>
                <p:cNvSpPr>
                  <a:spLocks noChangeShapeType="1"/>
                </p:cNvSpPr>
                <p:nvPr/>
              </p:nvSpPr>
              <p:spPr bwMode="auto">
                <a:xfrm>
                  <a:off x="632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19" name="Freeform 1267"/>
                <p:cNvSpPr>
                  <a:spLocks/>
                </p:cNvSpPr>
                <p:nvPr/>
              </p:nvSpPr>
              <p:spPr bwMode="auto">
                <a:xfrm>
                  <a:off x="6320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20" name="Line 1268"/>
                <p:cNvSpPr>
                  <a:spLocks noChangeShapeType="1"/>
                </p:cNvSpPr>
                <p:nvPr/>
              </p:nvSpPr>
              <p:spPr bwMode="auto">
                <a:xfrm>
                  <a:off x="633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21" name="Freeform 1269"/>
                <p:cNvSpPr>
                  <a:spLocks/>
                </p:cNvSpPr>
                <p:nvPr/>
              </p:nvSpPr>
              <p:spPr bwMode="auto">
                <a:xfrm>
                  <a:off x="6333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22" name="Line 1270"/>
                <p:cNvSpPr>
                  <a:spLocks noChangeShapeType="1"/>
                </p:cNvSpPr>
                <p:nvPr/>
              </p:nvSpPr>
              <p:spPr bwMode="auto">
                <a:xfrm>
                  <a:off x="634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23" name="Freeform 1271"/>
                <p:cNvSpPr>
                  <a:spLocks/>
                </p:cNvSpPr>
                <p:nvPr/>
              </p:nvSpPr>
              <p:spPr bwMode="auto">
                <a:xfrm>
                  <a:off x="634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24" name="Line 1272"/>
                <p:cNvSpPr>
                  <a:spLocks noChangeShapeType="1"/>
                </p:cNvSpPr>
                <p:nvPr/>
              </p:nvSpPr>
              <p:spPr bwMode="auto">
                <a:xfrm>
                  <a:off x="635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25" name="Freeform 1273"/>
                <p:cNvSpPr>
                  <a:spLocks/>
                </p:cNvSpPr>
                <p:nvPr/>
              </p:nvSpPr>
              <p:spPr bwMode="auto">
                <a:xfrm>
                  <a:off x="6359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26" name="Line 1274"/>
                <p:cNvSpPr>
                  <a:spLocks noChangeShapeType="1"/>
                </p:cNvSpPr>
                <p:nvPr/>
              </p:nvSpPr>
              <p:spPr bwMode="auto">
                <a:xfrm>
                  <a:off x="637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27" name="Freeform 1275"/>
                <p:cNvSpPr>
                  <a:spLocks/>
                </p:cNvSpPr>
                <p:nvPr/>
              </p:nvSpPr>
              <p:spPr bwMode="auto">
                <a:xfrm>
                  <a:off x="6373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28" name="Line 1276"/>
                <p:cNvSpPr>
                  <a:spLocks noChangeShapeType="1"/>
                </p:cNvSpPr>
                <p:nvPr/>
              </p:nvSpPr>
              <p:spPr bwMode="auto">
                <a:xfrm>
                  <a:off x="638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29" name="Freeform 1277"/>
                <p:cNvSpPr>
                  <a:spLocks/>
                </p:cNvSpPr>
                <p:nvPr/>
              </p:nvSpPr>
              <p:spPr bwMode="auto">
                <a:xfrm>
                  <a:off x="638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30" name="Line 1278"/>
                <p:cNvSpPr>
                  <a:spLocks noChangeShapeType="1"/>
                </p:cNvSpPr>
                <p:nvPr/>
              </p:nvSpPr>
              <p:spPr bwMode="auto">
                <a:xfrm>
                  <a:off x="639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31" name="Freeform 1279"/>
                <p:cNvSpPr>
                  <a:spLocks/>
                </p:cNvSpPr>
                <p:nvPr/>
              </p:nvSpPr>
              <p:spPr bwMode="auto">
                <a:xfrm>
                  <a:off x="6399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32" name="Line 1280"/>
                <p:cNvSpPr>
                  <a:spLocks noChangeShapeType="1"/>
                </p:cNvSpPr>
                <p:nvPr/>
              </p:nvSpPr>
              <p:spPr bwMode="auto">
                <a:xfrm>
                  <a:off x="641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33" name="Freeform 1281"/>
                <p:cNvSpPr>
                  <a:spLocks/>
                </p:cNvSpPr>
                <p:nvPr/>
              </p:nvSpPr>
              <p:spPr bwMode="auto">
                <a:xfrm>
                  <a:off x="6412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34" name="Line 1282"/>
                <p:cNvSpPr>
                  <a:spLocks noChangeShapeType="1"/>
                </p:cNvSpPr>
                <p:nvPr/>
              </p:nvSpPr>
              <p:spPr bwMode="auto">
                <a:xfrm>
                  <a:off x="642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35" name="Freeform 1283"/>
                <p:cNvSpPr>
                  <a:spLocks/>
                </p:cNvSpPr>
                <p:nvPr/>
              </p:nvSpPr>
              <p:spPr bwMode="auto">
                <a:xfrm>
                  <a:off x="642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36" name="Line 1284"/>
                <p:cNvSpPr>
                  <a:spLocks noChangeShapeType="1"/>
                </p:cNvSpPr>
                <p:nvPr/>
              </p:nvSpPr>
              <p:spPr bwMode="auto">
                <a:xfrm>
                  <a:off x="643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37" name="Freeform 1285"/>
                <p:cNvSpPr>
                  <a:spLocks/>
                </p:cNvSpPr>
                <p:nvPr/>
              </p:nvSpPr>
              <p:spPr bwMode="auto">
                <a:xfrm>
                  <a:off x="6439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38" name="Line 1286"/>
                <p:cNvSpPr>
                  <a:spLocks noChangeShapeType="1"/>
                </p:cNvSpPr>
                <p:nvPr/>
              </p:nvSpPr>
              <p:spPr bwMode="auto">
                <a:xfrm>
                  <a:off x="645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39" name="Freeform 1287"/>
                <p:cNvSpPr>
                  <a:spLocks/>
                </p:cNvSpPr>
                <p:nvPr/>
              </p:nvSpPr>
              <p:spPr bwMode="auto">
                <a:xfrm>
                  <a:off x="6452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40" name="Line 1288"/>
                <p:cNvSpPr>
                  <a:spLocks noChangeShapeType="1"/>
                </p:cNvSpPr>
                <p:nvPr/>
              </p:nvSpPr>
              <p:spPr bwMode="auto">
                <a:xfrm>
                  <a:off x="646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41" name="Freeform 1289"/>
                <p:cNvSpPr>
                  <a:spLocks/>
                </p:cNvSpPr>
                <p:nvPr/>
              </p:nvSpPr>
              <p:spPr bwMode="auto">
                <a:xfrm>
                  <a:off x="646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42" name="Line 1290"/>
                <p:cNvSpPr>
                  <a:spLocks noChangeShapeType="1"/>
                </p:cNvSpPr>
                <p:nvPr/>
              </p:nvSpPr>
              <p:spPr bwMode="auto">
                <a:xfrm>
                  <a:off x="647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43" name="Freeform 1291"/>
                <p:cNvSpPr>
                  <a:spLocks/>
                </p:cNvSpPr>
                <p:nvPr/>
              </p:nvSpPr>
              <p:spPr bwMode="auto">
                <a:xfrm>
                  <a:off x="6479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0" y="0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44" name="Line 1292"/>
                <p:cNvSpPr>
                  <a:spLocks noChangeShapeType="1"/>
                </p:cNvSpPr>
                <p:nvPr/>
              </p:nvSpPr>
              <p:spPr bwMode="auto">
                <a:xfrm>
                  <a:off x="649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45" name="Freeform 1293"/>
                <p:cNvSpPr>
                  <a:spLocks/>
                </p:cNvSpPr>
                <p:nvPr/>
              </p:nvSpPr>
              <p:spPr bwMode="auto">
                <a:xfrm>
                  <a:off x="6492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46" name="Line 1294"/>
                <p:cNvSpPr>
                  <a:spLocks noChangeShapeType="1"/>
                </p:cNvSpPr>
                <p:nvPr/>
              </p:nvSpPr>
              <p:spPr bwMode="auto">
                <a:xfrm>
                  <a:off x="650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47" name="Freeform 1295"/>
                <p:cNvSpPr>
                  <a:spLocks/>
                </p:cNvSpPr>
                <p:nvPr/>
              </p:nvSpPr>
              <p:spPr bwMode="auto">
                <a:xfrm>
                  <a:off x="6505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48" name="Line 1296"/>
                <p:cNvSpPr>
                  <a:spLocks noChangeShapeType="1"/>
                </p:cNvSpPr>
                <p:nvPr/>
              </p:nvSpPr>
              <p:spPr bwMode="auto">
                <a:xfrm>
                  <a:off x="651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49" name="Freeform 1297"/>
                <p:cNvSpPr>
                  <a:spLocks/>
                </p:cNvSpPr>
                <p:nvPr/>
              </p:nvSpPr>
              <p:spPr bwMode="auto">
                <a:xfrm>
                  <a:off x="6519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50" name="Line 1298"/>
                <p:cNvSpPr>
                  <a:spLocks noChangeShapeType="1"/>
                </p:cNvSpPr>
                <p:nvPr/>
              </p:nvSpPr>
              <p:spPr bwMode="auto">
                <a:xfrm>
                  <a:off x="653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51" name="Freeform 1299"/>
                <p:cNvSpPr>
                  <a:spLocks/>
                </p:cNvSpPr>
                <p:nvPr/>
              </p:nvSpPr>
              <p:spPr bwMode="auto">
                <a:xfrm>
                  <a:off x="6532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52" name="Line 1300"/>
                <p:cNvSpPr>
                  <a:spLocks noChangeShapeType="1"/>
                </p:cNvSpPr>
                <p:nvPr/>
              </p:nvSpPr>
              <p:spPr bwMode="auto">
                <a:xfrm>
                  <a:off x="654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53" name="Freeform 1301"/>
                <p:cNvSpPr>
                  <a:spLocks/>
                </p:cNvSpPr>
                <p:nvPr/>
              </p:nvSpPr>
              <p:spPr bwMode="auto">
                <a:xfrm>
                  <a:off x="6545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54" name="Line 1302"/>
                <p:cNvSpPr>
                  <a:spLocks noChangeShapeType="1"/>
                </p:cNvSpPr>
                <p:nvPr/>
              </p:nvSpPr>
              <p:spPr bwMode="auto">
                <a:xfrm>
                  <a:off x="655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55" name="Freeform 1303"/>
                <p:cNvSpPr>
                  <a:spLocks/>
                </p:cNvSpPr>
                <p:nvPr/>
              </p:nvSpPr>
              <p:spPr bwMode="auto">
                <a:xfrm>
                  <a:off x="6559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56" name="Line 1304"/>
                <p:cNvSpPr>
                  <a:spLocks noChangeShapeType="1"/>
                </p:cNvSpPr>
                <p:nvPr/>
              </p:nvSpPr>
              <p:spPr bwMode="auto">
                <a:xfrm>
                  <a:off x="657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57" name="Freeform 1305"/>
                <p:cNvSpPr>
                  <a:spLocks/>
                </p:cNvSpPr>
                <p:nvPr/>
              </p:nvSpPr>
              <p:spPr bwMode="auto">
                <a:xfrm>
                  <a:off x="6572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0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0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58" name="Line 1306"/>
                <p:cNvSpPr>
                  <a:spLocks noChangeShapeType="1"/>
                </p:cNvSpPr>
                <p:nvPr/>
              </p:nvSpPr>
              <p:spPr bwMode="auto">
                <a:xfrm>
                  <a:off x="658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59" name="Freeform 1307"/>
                <p:cNvSpPr>
                  <a:spLocks/>
                </p:cNvSpPr>
                <p:nvPr/>
              </p:nvSpPr>
              <p:spPr bwMode="auto">
                <a:xfrm>
                  <a:off x="6585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60" name="Line 1308"/>
                <p:cNvSpPr>
                  <a:spLocks noChangeShapeType="1"/>
                </p:cNvSpPr>
                <p:nvPr/>
              </p:nvSpPr>
              <p:spPr bwMode="auto">
                <a:xfrm>
                  <a:off x="659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61" name="Freeform 1309"/>
                <p:cNvSpPr>
                  <a:spLocks/>
                </p:cNvSpPr>
                <p:nvPr/>
              </p:nvSpPr>
              <p:spPr bwMode="auto">
                <a:xfrm>
                  <a:off x="6598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62" name="Line 1310"/>
                <p:cNvSpPr>
                  <a:spLocks noChangeShapeType="1"/>
                </p:cNvSpPr>
                <p:nvPr/>
              </p:nvSpPr>
              <p:spPr bwMode="auto">
                <a:xfrm>
                  <a:off x="661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63" name="Freeform 1311"/>
                <p:cNvSpPr>
                  <a:spLocks/>
                </p:cNvSpPr>
                <p:nvPr/>
              </p:nvSpPr>
              <p:spPr bwMode="auto">
                <a:xfrm>
                  <a:off x="6612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64" name="Line 1312"/>
                <p:cNvSpPr>
                  <a:spLocks noChangeShapeType="1"/>
                </p:cNvSpPr>
                <p:nvPr/>
              </p:nvSpPr>
              <p:spPr bwMode="auto">
                <a:xfrm>
                  <a:off x="662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65" name="Freeform 1313"/>
                <p:cNvSpPr>
                  <a:spLocks/>
                </p:cNvSpPr>
                <p:nvPr/>
              </p:nvSpPr>
              <p:spPr bwMode="auto">
                <a:xfrm>
                  <a:off x="6625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66" name="Line 1314"/>
                <p:cNvSpPr>
                  <a:spLocks noChangeShapeType="1"/>
                </p:cNvSpPr>
                <p:nvPr/>
              </p:nvSpPr>
              <p:spPr bwMode="auto">
                <a:xfrm>
                  <a:off x="663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67" name="Freeform 1315"/>
                <p:cNvSpPr>
                  <a:spLocks/>
                </p:cNvSpPr>
                <p:nvPr/>
              </p:nvSpPr>
              <p:spPr bwMode="auto">
                <a:xfrm>
                  <a:off x="6638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68" name="Line 1316"/>
                <p:cNvSpPr>
                  <a:spLocks noChangeShapeType="1"/>
                </p:cNvSpPr>
                <p:nvPr/>
              </p:nvSpPr>
              <p:spPr bwMode="auto">
                <a:xfrm>
                  <a:off x="665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69" name="Freeform 1317"/>
                <p:cNvSpPr>
                  <a:spLocks/>
                </p:cNvSpPr>
                <p:nvPr/>
              </p:nvSpPr>
              <p:spPr bwMode="auto">
                <a:xfrm>
                  <a:off x="6651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70" name="Line 1318"/>
                <p:cNvSpPr>
                  <a:spLocks noChangeShapeType="1"/>
                </p:cNvSpPr>
                <p:nvPr/>
              </p:nvSpPr>
              <p:spPr bwMode="auto">
                <a:xfrm>
                  <a:off x="666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71" name="Freeform 1319"/>
                <p:cNvSpPr>
                  <a:spLocks/>
                </p:cNvSpPr>
                <p:nvPr/>
              </p:nvSpPr>
              <p:spPr bwMode="auto">
                <a:xfrm>
                  <a:off x="6665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0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0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72" name="Line 1320"/>
                <p:cNvSpPr>
                  <a:spLocks noChangeShapeType="1"/>
                </p:cNvSpPr>
                <p:nvPr/>
              </p:nvSpPr>
              <p:spPr bwMode="auto">
                <a:xfrm>
                  <a:off x="667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73" name="Freeform 1321"/>
                <p:cNvSpPr>
                  <a:spLocks/>
                </p:cNvSpPr>
                <p:nvPr/>
              </p:nvSpPr>
              <p:spPr bwMode="auto">
                <a:xfrm>
                  <a:off x="6678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74" name="Line 1322"/>
                <p:cNvSpPr>
                  <a:spLocks noChangeShapeType="1"/>
                </p:cNvSpPr>
                <p:nvPr/>
              </p:nvSpPr>
              <p:spPr bwMode="auto">
                <a:xfrm>
                  <a:off x="669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75" name="Freeform 1323"/>
                <p:cNvSpPr>
                  <a:spLocks/>
                </p:cNvSpPr>
                <p:nvPr/>
              </p:nvSpPr>
              <p:spPr bwMode="auto">
                <a:xfrm>
                  <a:off x="6691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76" name="Line 1324"/>
                <p:cNvSpPr>
                  <a:spLocks noChangeShapeType="1"/>
                </p:cNvSpPr>
                <p:nvPr/>
              </p:nvSpPr>
              <p:spPr bwMode="auto">
                <a:xfrm>
                  <a:off x="670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77" name="Freeform 1325"/>
                <p:cNvSpPr>
                  <a:spLocks/>
                </p:cNvSpPr>
                <p:nvPr/>
              </p:nvSpPr>
              <p:spPr bwMode="auto">
                <a:xfrm>
                  <a:off x="6705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78" name="Line 1326"/>
                <p:cNvSpPr>
                  <a:spLocks noChangeShapeType="1"/>
                </p:cNvSpPr>
                <p:nvPr/>
              </p:nvSpPr>
              <p:spPr bwMode="auto">
                <a:xfrm>
                  <a:off x="671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79" name="Freeform 1327"/>
                <p:cNvSpPr>
                  <a:spLocks/>
                </p:cNvSpPr>
                <p:nvPr/>
              </p:nvSpPr>
              <p:spPr bwMode="auto">
                <a:xfrm>
                  <a:off x="6718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80" name="Line 1328"/>
                <p:cNvSpPr>
                  <a:spLocks noChangeShapeType="1"/>
                </p:cNvSpPr>
                <p:nvPr/>
              </p:nvSpPr>
              <p:spPr bwMode="auto">
                <a:xfrm>
                  <a:off x="673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81" name="Freeform 1329"/>
                <p:cNvSpPr>
                  <a:spLocks/>
                </p:cNvSpPr>
                <p:nvPr/>
              </p:nvSpPr>
              <p:spPr bwMode="auto">
                <a:xfrm>
                  <a:off x="6731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82" name="Line 1330"/>
                <p:cNvSpPr>
                  <a:spLocks noChangeShapeType="1"/>
                </p:cNvSpPr>
                <p:nvPr/>
              </p:nvSpPr>
              <p:spPr bwMode="auto">
                <a:xfrm>
                  <a:off x="674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83" name="Freeform 1331"/>
                <p:cNvSpPr>
                  <a:spLocks/>
                </p:cNvSpPr>
                <p:nvPr/>
              </p:nvSpPr>
              <p:spPr bwMode="auto">
                <a:xfrm>
                  <a:off x="6744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84" name="Line 1332"/>
                <p:cNvSpPr>
                  <a:spLocks noChangeShapeType="1"/>
                </p:cNvSpPr>
                <p:nvPr/>
              </p:nvSpPr>
              <p:spPr bwMode="auto">
                <a:xfrm>
                  <a:off x="675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85" name="Freeform 1333"/>
                <p:cNvSpPr>
                  <a:spLocks/>
                </p:cNvSpPr>
                <p:nvPr/>
              </p:nvSpPr>
              <p:spPr bwMode="auto">
                <a:xfrm>
                  <a:off x="6758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86" name="Line 1334"/>
                <p:cNvSpPr>
                  <a:spLocks noChangeShapeType="1"/>
                </p:cNvSpPr>
                <p:nvPr/>
              </p:nvSpPr>
              <p:spPr bwMode="auto">
                <a:xfrm>
                  <a:off x="677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87" name="Freeform 1335"/>
                <p:cNvSpPr>
                  <a:spLocks/>
                </p:cNvSpPr>
                <p:nvPr/>
              </p:nvSpPr>
              <p:spPr bwMode="auto">
                <a:xfrm>
                  <a:off x="6771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88" name="Line 1336"/>
                <p:cNvSpPr>
                  <a:spLocks noChangeShapeType="1"/>
                </p:cNvSpPr>
                <p:nvPr/>
              </p:nvSpPr>
              <p:spPr bwMode="auto">
                <a:xfrm>
                  <a:off x="678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89" name="Freeform 1337"/>
                <p:cNvSpPr>
                  <a:spLocks/>
                </p:cNvSpPr>
                <p:nvPr/>
              </p:nvSpPr>
              <p:spPr bwMode="auto">
                <a:xfrm>
                  <a:off x="6784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90" name="Line 1338"/>
                <p:cNvSpPr>
                  <a:spLocks noChangeShapeType="1"/>
                </p:cNvSpPr>
                <p:nvPr/>
              </p:nvSpPr>
              <p:spPr bwMode="auto">
                <a:xfrm>
                  <a:off x="679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91" name="Freeform 1339"/>
                <p:cNvSpPr>
                  <a:spLocks/>
                </p:cNvSpPr>
                <p:nvPr/>
              </p:nvSpPr>
              <p:spPr bwMode="auto">
                <a:xfrm>
                  <a:off x="6798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92" name="Line 1340"/>
                <p:cNvSpPr>
                  <a:spLocks noChangeShapeType="1"/>
                </p:cNvSpPr>
                <p:nvPr/>
              </p:nvSpPr>
              <p:spPr bwMode="auto">
                <a:xfrm>
                  <a:off x="681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93" name="Freeform 1341"/>
                <p:cNvSpPr>
                  <a:spLocks/>
                </p:cNvSpPr>
                <p:nvPr/>
              </p:nvSpPr>
              <p:spPr bwMode="auto">
                <a:xfrm>
                  <a:off x="6811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94" name="Line 1342"/>
                <p:cNvSpPr>
                  <a:spLocks noChangeShapeType="1"/>
                </p:cNvSpPr>
                <p:nvPr/>
              </p:nvSpPr>
              <p:spPr bwMode="auto">
                <a:xfrm>
                  <a:off x="682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95" name="Freeform 1343"/>
                <p:cNvSpPr>
                  <a:spLocks/>
                </p:cNvSpPr>
                <p:nvPr/>
              </p:nvSpPr>
              <p:spPr bwMode="auto">
                <a:xfrm>
                  <a:off x="6824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96" name="Line 1344"/>
                <p:cNvSpPr>
                  <a:spLocks noChangeShapeType="1"/>
                </p:cNvSpPr>
                <p:nvPr/>
              </p:nvSpPr>
              <p:spPr bwMode="auto">
                <a:xfrm>
                  <a:off x="683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97" name="Freeform 1345"/>
                <p:cNvSpPr>
                  <a:spLocks/>
                </p:cNvSpPr>
                <p:nvPr/>
              </p:nvSpPr>
              <p:spPr bwMode="auto">
                <a:xfrm>
                  <a:off x="6837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0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0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98" name="Line 1346"/>
                <p:cNvSpPr>
                  <a:spLocks noChangeShapeType="1"/>
                </p:cNvSpPr>
                <p:nvPr/>
              </p:nvSpPr>
              <p:spPr bwMode="auto">
                <a:xfrm>
                  <a:off x="685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299" name="Freeform 1347"/>
                <p:cNvSpPr>
                  <a:spLocks/>
                </p:cNvSpPr>
                <p:nvPr/>
              </p:nvSpPr>
              <p:spPr bwMode="auto">
                <a:xfrm>
                  <a:off x="6851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00" name="Line 1348"/>
                <p:cNvSpPr>
                  <a:spLocks noChangeShapeType="1"/>
                </p:cNvSpPr>
                <p:nvPr/>
              </p:nvSpPr>
              <p:spPr bwMode="auto">
                <a:xfrm>
                  <a:off x="686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01" name="Freeform 1349"/>
                <p:cNvSpPr>
                  <a:spLocks/>
                </p:cNvSpPr>
                <p:nvPr/>
              </p:nvSpPr>
              <p:spPr bwMode="auto">
                <a:xfrm>
                  <a:off x="6864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02" name="Line 1350"/>
                <p:cNvSpPr>
                  <a:spLocks noChangeShapeType="1"/>
                </p:cNvSpPr>
                <p:nvPr/>
              </p:nvSpPr>
              <p:spPr bwMode="auto">
                <a:xfrm>
                  <a:off x="687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03" name="Freeform 1351"/>
                <p:cNvSpPr>
                  <a:spLocks/>
                </p:cNvSpPr>
                <p:nvPr/>
              </p:nvSpPr>
              <p:spPr bwMode="auto">
                <a:xfrm>
                  <a:off x="6877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04" name="Line 1352"/>
                <p:cNvSpPr>
                  <a:spLocks noChangeShapeType="1"/>
                </p:cNvSpPr>
                <p:nvPr/>
              </p:nvSpPr>
              <p:spPr bwMode="auto">
                <a:xfrm>
                  <a:off x="689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05" name="Freeform 1353"/>
                <p:cNvSpPr>
                  <a:spLocks/>
                </p:cNvSpPr>
                <p:nvPr/>
              </p:nvSpPr>
              <p:spPr bwMode="auto">
                <a:xfrm>
                  <a:off x="6890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06" name="Line 1354"/>
                <p:cNvSpPr>
                  <a:spLocks noChangeShapeType="1"/>
                </p:cNvSpPr>
                <p:nvPr/>
              </p:nvSpPr>
              <p:spPr bwMode="auto">
                <a:xfrm>
                  <a:off x="690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07" name="Freeform 1355"/>
                <p:cNvSpPr>
                  <a:spLocks/>
                </p:cNvSpPr>
                <p:nvPr/>
              </p:nvSpPr>
              <p:spPr bwMode="auto">
                <a:xfrm>
                  <a:off x="6904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08" name="Line 1356"/>
                <p:cNvSpPr>
                  <a:spLocks noChangeShapeType="1"/>
                </p:cNvSpPr>
                <p:nvPr/>
              </p:nvSpPr>
              <p:spPr bwMode="auto">
                <a:xfrm>
                  <a:off x="691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09" name="Freeform 1357"/>
                <p:cNvSpPr>
                  <a:spLocks/>
                </p:cNvSpPr>
                <p:nvPr/>
              </p:nvSpPr>
              <p:spPr bwMode="auto">
                <a:xfrm>
                  <a:off x="6917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10" name="Line 1358"/>
                <p:cNvSpPr>
                  <a:spLocks noChangeShapeType="1"/>
                </p:cNvSpPr>
                <p:nvPr/>
              </p:nvSpPr>
              <p:spPr bwMode="auto">
                <a:xfrm>
                  <a:off x="693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11" name="Freeform 1359"/>
                <p:cNvSpPr>
                  <a:spLocks/>
                </p:cNvSpPr>
                <p:nvPr/>
              </p:nvSpPr>
              <p:spPr bwMode="auto">
                <a:xfrm>
                  <a:off x="6930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06">
                      <a:moveTo>
                        <a:pt x="0" y="106"/>
                      </a:move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12" name="Line 1360"/>
                <p:cNvSpPr>
                  <a:spLocks noChangeShapeType="1"/>
                </p:cNvSpPr>
                <p:nvPr/>
              </p:nvSpPr>
              <p:spPr bwMode="auto">
                <a:xfrm>
                  <a:off x="694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13" name="Freeform 1361"/>
                <p:cNvSpPr>
                  <a:spLocks/>
                </p:cNvSpPr>
                <p:nvPr/>
              </p:nvSpPr>
              <p:spPr bwMode="auto">
                <a:xfrm>
                  <a:off x="6944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14" name="Line 1362"/>
                <p:cNvSpPr>
                  <a:spLocks noChangeShapeType="1"/>
                </p:cNvSpPr>
                <p:nvPr/>
              </p:nvSpPr>
              <p:spPr bwMode="auto">
                <a:xfrm>
                  <a:off x="695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15" name="Freeform 1363"/>
                <p:cNvSpPr>
                  <a:spLocks/>
                </p:cNvSpPr>
                <p:nvPr/>
              </p:nvSpPr>
              <p:spPr bwMode="auto">
                <a:xfrm>
                  <a:off x="6957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16" name="Line 1364"/>
                <p:cNvSpPr>
                  <a:spLocks noChangeShapeType="1"/>
                </p:cNvSpPr>
                <p:nvPr/>
              </p:nvSpPr>
              <p:spPr bwMode="auto">
                <a:xfrm>
                  <a:off x="697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17" name="Freeform 1365"/>
                <p:cNvSpPr>
                  <a:spLocks/>
                </p:cNvSpPr>
                <p:nvPr/>
              </p:nvSpPr>
              <p:spPr bwMode="auto">
                <a:xfrm>
                  <a:off x="6970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18" name="Line 1366"/>
                <p:cNvSpPr>
                  <a:spLocks noChangeShapeType="1"/>
                </p:cNvSpPr>
                <p:nvPr/>
              </p:nvSpPr>
              <p:spPr bwMode="auto">
                <a:xfrm>
                  <a:off x="698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19" name="Freeform 1367"/>
                <p:cNvSpPr>
                  <a:spLocks/>
                </p:cNvSpPr>
                <p:nvPr/>
              </p:nvSpPr>
              <p:spPr bwMode="auto">
                <a:xfrm>
                  <a:off x="6983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20" name="Line 1368"/>
                <p:cNvSpPr>
                  <a:spLocks noChangeShapeType="1"/>
                </p:cNvSpPr>
                <p:nvPr/>
              </p:nvSpPr>
              <p:spPr bwMode="auto">
                <a:xfrm>
                  <a:off x="699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21" name="Freeform 1369"/>
                <p:cNvSpPr>
                  <a:spLocks/>
                </p:cNvSpPr>
                <p:nvPr/>
              </p:nvSpPr>
              <p:spPr bwMode="auto">
                <a:xfrm>
                  <a:off x="6997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22" name="Line 1370"/>
                <p:cNvSpPr>
                  <a:spLocks noChangeShapeType="1"/>
                </p:cNvSpPr>
                <p:nvPr/>
              </p:nvSpPr>
              <p:spPr bwMode="auto">
                <a:xfrm>
                  <a:off x="701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23" name="Freeform 1371"/>
                <p:cNvSpPr>
                  <a:spLocks/>
                </p:cNvSpPr>
                <p:nvPr/>
              </p:nvSpPr>
              <p:spPr bwMode="auto">
                <a:xfrm>
                  <a:off x="7010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0" y="0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24" name="Line 1372"/>
                <p:cNvSpPr>
                  <a:spLocks noChangeShapeType="1"/>
                </p:cNvSpPr>
                <p:nvPr/>
              </p:nvSpPr>
              <p:spPr bwMode="auto">
                <a:xfrm>
                  <a:off x="702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25" name="Freeform 1373"/>
                <p:cNvSpPr>
                  <a:spLocks/>
                </p:cNvSpPr>
                <p:nvPr/>
              </p:nvSpPr>
              <p:spPr bwMode="auto">
                <a:xfrm>
                  <a:off x="7023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26" name="Line 1374"/>
                <p:cNvSpPr>
                  <a:spLocks noChangeShapeType="1"/>
                </p:cNvSpPr>
                <p:nvPr/>
              </p:nvSpPr>
              <p:spPr bwMode="auto">
                <a:xfrm>
                  <a:off x="703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27" name="Freeform 1375"/>
                <p:cNvSpPr>
                  <a:spLocks/>
                </p:cNvSpPr>
                <p:nvPr/>
              </p:nvSpPr>
              <p:spPr bwMode="auto">
                <a:xfrm>
                  <a:off x="7036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28" name="Line 1376"/>
                <p:cNvSpPr>
                  <a:spLocks noChangeShapeType="1"/>
                </p:cNvSpPr>
                <p:nvPr/>
              </p:nvSpPr>
              <p:spPr bwMode="auto">
                <a:xfrm>
                  <a:off x="705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29" name="Freeform 1377"/>
                <p:cNvSpPr>
                  <a:spLocks/>
                </p:cNvSpPr>
                <p:nvPr/>
              </p:nvSpPr>
              <p:spPr bwMode="auto">
                <a:xfrm>
                  <a:off x="7050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30" name="Line 1378"/>
                <p:cNvSpPr>
                  <a:spLocks noChangeShapeType="1"/>
                </p:cNvSpPr>
                <p:nvPr/>
              </p:nvSpPr>
              <p:spPr bwMode="auto">
                <a:xfrm>
                  <a:off x="706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31" name="Freeform 1379"/>
                <p:cNvSpPr>
                  <a:spLocks/>
                </p:cNvSpPr>
                <p:nvPr/>
              </p:nvSpPr>
              <p:spPr bwMode="auto">
                <a:xfrm>
                  <a:off x="7063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32" name="Line 1380"/>
                <p:cNvSpPr>
                  <a:spLocks noChangeShapeType="1"/>
                </p:cNvSpPr>
                <p:nvPr/>
              </p:nvSpPr>
              <p:spPr bwMode="auto">
                <a:xfrm>
                  <a:off x="707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33" name="Freeform 1381"/>
                <p:cNvSpPr>
                  <a:spLocks/>
                </p:cNvSpPr>
                <p:nvPr/>
              </p:nvSpPr>
              <p:spPr bwMode="auto">
                <a:xfrm>
                  <a:off x="7076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34" name="Line 1382"/>
                <p:cNvSpPr>
                  <a:spLocks noChangeShapeType="1"/>
                </p:cNvSpPr>
                <p:nvPr/>
              </p:nvSpPr>
              <p:spPr bwMode="auto">
                <a:xfrm>
                  <a:off x="709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35" name="Freeform 1383"/>
                <p:cNvSpPr>
                  <a:spLocks/>
                </p:cNvSpPr>
                <p:nvPr/>
              </p:nvSpPr>
              <p:spPr bwMode="auto">
                <a:xfrm>
                  <a:off x="7090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36" name="Line 1384"/>
                <p:cNvSpPr>
                  <a:spLocks noChangeShapeType="1"/>
                </p:cNvSpPr>
                <p:nvPr/>
              </p:nvSpPr>
              <p:spPr bwMode="auto">
                <a:xfrm>
                  <a:off x="710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37" name="Freeform 1385"/>
                <p:cNvSpPr>
                  <a:spLocks/>
                </p:cNvSpPr>
                <p:nvPr/>
              </p:nvSpPr>
              <p:spPr bwMode="auto">
                <a:xfrm>
                  <a:off x="7103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0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0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38" name="Line 1386"/>
                <p:cNvSpPr>
                  <a:spLocks noChangeShapeType="1"/>
                </p:cNvSpPr>
                <p:nvPr/>
              </p:nvSpPr>
              <p:spPr bwMode="auto">
                <a:xfrm>
                  <a:off x="711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39" name="Freeform 1387"/>
                <p:cNvSpPr>
                  <a:spLocks/>
                </p:cNvSpPr>
                <p:nvPr/>
              </p:nvSpPr>
              <p:spPr bwMode="auto">
                <a:xfrm>
                  <a:off x="7116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40" name="Line 1388"/>
                <p:cNvSpPr>
                  <a:spLocks noChangeShapeType="1"/>
                </p:cNvSpPr>
                <p:nvPr/>
              </p:nvSpPr>
              <p:spPr bwMode="auto">
                <a:xfrm>
                  <a:off x="712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41" name="Freeform 1389"/>
                <p:cNvSpPr>
                  <a:spLocks/>
                </p:cNvSpPr>
                <p:nvPr/>
              </p:nvSpPr>
              <p:spPr bwMode="auto">
                <a:xfrm>
                  <a:off x="7129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42" name="Line 1390"/>
                <p:cNvSpPr>
                  <a:spLocks noChangeShapeType="1"/>
                </p:cNvSpPr>
                <p:nvPr/>
              </p:nvSpPr>
              <p:spPr bwMode="auto">
                <a:xfrm>
                  <a:off x="714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43" name="Freeform 1391"/>
                <p:cNvSpPr>
                  <a:spLocks/>
                </p:cNvSpPr>
                <p:nvPr/>
              </p:nvSpPr>
              <p:spPr bwMode="auto">
                <a:xfrm>
                  <a:off x="7143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44" name="Line 1392"/>
                <p:cNvSpPr>
                  <a:spLocks noChangeShapeType="1"/>
                </p:cNvSpPr>
                <p:nvPr/>
              </p:nvSpPr>
              <p:spPr bwMode="auto">
                <a:xfrm>
                  <a:off x="715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45" name="Freeform 1393"/>
                <p:cNvSpPr>
                  <a:spLocks/>
                </p:cNvSpPr>
                <p:nvPr/>
              </p:nvSpPr>
              <p:spPr bwMode="auto">
                <a:xfrm>
                  <a:off x="715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46" name="Line 1394"/>
                <p:cNvSpPr>
                  <a:spLocks noChangeShapeType="1"/>
                </p:cNvSpPr>
                <p:nvPr/>
              </p:nvSpPr>
              <p:spPr bwMode="auto">
                <a:xfrm>
                  <a:off x="716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47" name="Freeform 1395"/>
                <p:cNvSpPr>
                  <a:spLocks/>
                </p:cNvSpPr>
                <p:nvPr/>
              </p:nvSpPr>
              <p:spPr bwMode="auto">
                <a:xfrm>
                  <a:off x="7169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48" name="Line 1396"/>
                <p:cNvSpPr>
                  <a:spLocks noChangeShapeType="1"/>
                </p:cNvSpPr>
                <p:nvPr/>
              </p:nvSpPr>
              <p:spPr bwMode="auto">
                <a:xfrm>
                  <a:off x="718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49" name="Freeform 1397"/>
                <p:cNvSpPr>
                  <a:spLocks/>
                </p:cNvSpPr>
                <p:nvPr/>
              </p:nvSpPr>
              <p:spPr bwMode="auto">
                <a:xfrm>
                  <a:off x="7183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50" name="Line 1398"/>
                <p:cNvSpPr>
                  <a:spLocks noChangeShapeType="1"/>
                </p:cNvSpPr>
                <p:nvPr/>
              </p:nvSpPr>
              <p:spPr bwMode="auto">
                <a:xfrm>
                  <a:off x="719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51" name="Freeform 1399"/>
                <p:cNvSpPr>
                  <a:spLocks/>
                </p:cNvSpPr>
                <p:nvPr/>
              </p:nvSpPr>
              <p:spPr bwMode="auto">
                <a:xfrm>
                  <a:off x="719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0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0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52" name="Line 1400"/>
                <p:cNvSpPr>
                  <a:spLocks noChangeShapeType="1"/>
                </p:cNvSpPr>
                <p:nvPr/>
              </p:nvSpPr>
              <p:spPr bwMode="auto">
                <a:xfrm>
                  <a:off x="720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53" name="Freeform 1401"/>
                <p:cNvSpPr>
                  <a:spLocks/>
                </p:cNvSpPr>
                <p:nvPr/>
              </p:nvSpPr>
              <p:spPr bwMode="auto">
                <a:xfrm>
                  <a:off x="7209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54" name="Line 1402"/>
                <p:cNvSpPr>
                  <a:spLocks noChangeShapeType="1"/>
                </p:cNvSpPr>
                <p:nvPr/>
              </p:nvSpPr>
              <p:spPr bwMode="auto">
                <a:xfrm>
                  <a:off x="722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55" name="Freeform 1403"/>
                <p:cNvSpPr>
                  <a:spLocks/>
                </p:cNvSpPr>
                <p:nvPr/>
              </p:nvSpPr>
              <p:spPr bwMode="auto">
                <a:xfrm>
                  <a:off x="7222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56" name="Line 1404"/>
                <p:cNvSpPr>
                  <a:spLocks noChangeShapeType="1"/>
                </p:cNvSpPr>
                <p:nvPr/>
              </p:nvSpPr>
              <p:spPr bwMode="auto">
                <a:xfrm>
                  <a:off x="723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57" name="Freeform 1405"/>
                <p:cNvSpPr>
                  <a:spLocks/>
                </p:cNvSpPr>
                <p:nvPr/>
              </p:nvSpPr>
              <p:spPr bwMode="auto">
                <a:xfrm>
                  <a:off x="723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58" name="Line 1406"/>
                <p:cNvSpPr>
                  <a:spLocks noChangeShapeType="1"/>
                </p:cNvSpPr>
                <p:nvPr/>
              </p:nvSpPr>
              <p:spPr bwMode="auto">
                <a:xfrm>
                  <a:off x="724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59" name="Freeform 1407"/>
                <p:cNvSpPr>
                  <a:spLocks/>
                </p:cNvSpPr>
                <p:nvPr/>
              </p:nvSpPr>
              <p:spPr bwMode="auto">
                <a:xfrm>
                  <a:off x="7249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60" name="Line 1408"/>
                <p:cNvSpPr>
                  <a:spLocks noChangeShapeType="1"/>
                </p:cNvSpPr>
                <p:nvPr/>
              </p:nvSpPr>
              <p:spPr bwMode="auto">
                <a:xfrm>
                  <a:off x="726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61" name="Freeform 1409"/>
                <p:cNvSpPr>
                  <a:spLocks/>
                </p:cNvSpPr>
                <p:nvPr/>
              </p:nvSpPr>
              <p:spPr bwMode="auto">
                <a:xfrm>
                  <a:off x="7262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62" name="Line 1410"/>
                <p:cNvSpPr>
                  <a:spLocks noChangeShapeType="1"/>
                </p:cNvSpPr>
                <p:nvPr/>
              </p:nvSpPr>
              <p:spPr bwMode="auto">
                <a:xfrm>
                  <a:off x="727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63" name="Freeform 1411"/>
                <p:cNvSpPr>
                  <a:spLocks/>
                </p:cNvSpPr>
                <p:nvPr/>
              </p:nvSpPr>
              <p:spPr bwMode="auto">
                <a:xfrm>
                  <a:off x="7275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64" name="Line 1412"/>
                <p:cNvSpPr>
                  <a:spLocks noChangeShapeType="1"/>
                </p:cNvSpPr>
                <p:nvPr/>
              </p:nvSpPr>
              <p:spPr bwMode="auto">
                <a:xfrm>
                  <a:off x="728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65" name="Freeform 1413"/>
                <p:cNvSpPr>
                  <a:spLocks/>
                </p:cNvSpPr>
                <p:nvPr/>
              </p:nvSpPr>
              <p:spPr bwMode="auto">
                <a:xfrm>
                  <a:off x="7289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66" name="Line 1414"/>
                <p:cNvSpPr>
                  <a:spLocks noChangeShapeType="1"/>
                </p:cNvSpPr>
                <p:nvPr/>
              </p:nvSpPr>
              <p:spPr bwMode="auto">
                <a:xfrm>
                  <a:off x="730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67" name="Freeform 1415"/>
                <p:cNvSpPr>
                  <a:spLocks/>
                </p:cNvSpPr>
                <p:nvPr/>
              </p:nvSpPr>
              <p:spPr bwMode="auto">
                <a:xfrm>
                  <a:off x="7302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68" name="Line 1416"/>
                <p:cNvSpPr>
                  <a:spLocks noChangeShapeType="1"/>
                </p:cNvSpPr>
                <p:nvPr/>
              </p:nvSpPr>
              <p:spPr bwMode="auto">
                <a:xfrm>
                  <a:off x="731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69" name="Freeform 1417"/>
                <p:cNvSpPr>
                  <a:spLocks/>
                </p:cNvSpPr>
                <p:nvPr/>
              </p:nvSpPr>
              <p:spPr bwMode="auto">
                <a:xfrm>
                  <a:off x="7315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70" name="Line 1418"/>
                <p:cNvSpPr>
                  <a:spLocks noChangeShapeType="1"/>
                </p:cNvSpPr>
                <p:nvPr/>
              </p:nvSpPr>
              <p:spPr bwMode="auto">
                <a:xfrm>
                  <a:off x="732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71" name="Freeform 1419"/>
                <p:cNvSpPr>
                  <a:spLocks/>
                </p:cNvSpPr>
                <p:nvPr/>
              </p:nvSpPr>
              <p:spPr bwMode="auto">
                <a:xfrm>
                  <a:off x="7329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72" name="Line 1420"/>
                <p:cNvSpPr>
                  <a:spLocks noChangeShapeType="1"/>
                </p:cNvSpPr>
                <p:nvPr/>
              </p:nvSpPr>
              <p:spPr bwMode="auto">
                <a:xfrm>
                  <a:off x="734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73" name="Freeform 1421"/>
                <p:cNvSpPr>
                  <a:spLocks/>
                </p:cNvSpPr>
                <p:nvPr/>
              </p:nvSpPr>
              <p:spPr bwMode="auto">
                <a:xfrm>
                  <a:off x="7342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74" name="Line 1422"/>
                <p:cNvSpPr>
                  <a:spLocks noChangeShapeType="1"/>
                </p:cNvSpPr>
                <p:nvPr/>
              </p:nvSpPr>
              <p:spPr bwMode="auto">
                <a:xfrm>
                  <a:off x="735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75" name="Freeform 1423"/>
                <p:cNvSpPr>
                  <a:spLocks/>
                </p:cNvSpPr>
                <p:nvPr/>
              </p:nvSpPr>
              <p:spPr bwMode="auto">
                <a:xfrm>
                  <a:off x="7355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76" name="Line 1424"/>
                <p:cNvSpPr>
                  <a:spLocks noChangeShapeType="1"/>
                </p:cNvSpPr>
                <p:nvPr/>
              </p:nvSpPr>
              <p:spPr bwMode="auto">
                <a:xfrm>
                  <a:off x="736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77" name="Freeform 1425"/>
                <p:cNvSpPr>
                  <a:spLocks/>
                </p:cNvSpPr>
                <p:nvPr/>
              </p:nvSpPr>
              <p:spPr bwMode="auto">
                <a:xfrm>
                  <a:off x="7368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0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0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78" name="Line 1426"/>
                <p:cNvSpPr>
                  <a:spLocks noChangeShapeType="1"/>
                </p:cNvSpPr>
                <p:nvPr/>
              </p:nvSpPr>
              <p:spPr bwMode="auto">
                <a:xfrm>
                  <a:off x="738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79" name="Freeform 1427"/>
                <p:cNvSpPr>
                  <a:spLocks/>
                </p:cNvSpPr>
                <p:nvPr/>
              </p:nvSpPr>
              <p:spPr bwMode="auto">
                <a:xfrm>
                  <a:off x="7382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80" name="Line 1428"/>
                <p:cNvSpPr>
                  <a:spLocks noChangeShapeType="1"/>
                </p:cNvSpPr>
                <p:nvPr/>
              </p:nvSpPr>
              <p:spPr bwMode="auto">
                <a:xfrm>
                  <a:off x="739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81" name="Freeform 1429"/>
                <p:cNvSpPr>
                  <a:spLocks/>
                </p:cNvSpPr>
                <p:nvPr/>
              </p:nvSpPr>
              <p:spPr bwMode="auto">
                <a:xfrm>
                  <a:off x="7395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82" name="Line 1430"/>
                <p:cNvSpPr>
                  <a:spLocks noChangeShapeType="1"/>
                </p:cNvSpPr>
                <p:nvPr/>
              </p:nvSpPr>
              <p:spPr bwMode="auto">
                <a:xfrm>
                  <a:off x="740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83" name="Freeform 1431"/>
                <p:cNvSpPr>
                  <a:spLocks/>
                </p:cNvSpPr>
                <p:nvPr/>
              </p:nvSpPr>
              <p:spPr bwMode="auto">
                <a:xfrm>
                  <a:off x="7408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84" name="Line 1432"/>
                <p:cNvSpPr>
                  <a:spLocks noChangeShapeType="1"/>
                </p:cNvSpPr>
                <p:nvPr/>
              </p:nvSpPr>
              <p:spPr bwMode="auto">
                <a:xfrm>
                  <a:off x="742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85" name="Freeform 1433"/>
                <p:cNvSpPr>
                  <a:spLocks/>
                </p:cNvSpPr>
                <p:nvPr/>
              </p:nvSpPr>
              <p:spPr bwMode="auto">
                <a:xfrm>
                  <a:off x="7421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86" name="Line 1434"/>
                <p:cNvSpPr>
                  <a:spLocks noChangeShapeType="1"/>
                </p:cNvSpPr>
                <p:nvPr/>
              </p:nvSpPr>
              <p:spPr bwMode="auto">
                <a:xfrm>
                  <a:off x="743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87" name="Freeform 1435"/>
                <p:cNvSpPr>
                  <a:spLocks/>
                </p:cNvSpPr>
                <p:nvPr/>
              </p:nvSpPr>
              <p:spPr bwMode="auto">
                <a:xfrm>
                  <a:off x="7435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88" name="Line 1436"/>
                <p:cNvSpPr>
                  <a:spLocks noChangeShapeType="1"/>
                </p:cNvSpPr>
                <p:nvPr/>
              </p:nvSpPr>
              <p:spPr bwMode="auto">
                <a:xfrm>
                  <a:off x="744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89" name="Freeform 1437"/>
                <p:cNvSpPr>
                  <a:spLocks/>
                </p:cNvSpPr>
                <p:nvPr/>
              </p:nvSpPr>
              <p:spPr bwMode="auto">
                <a:xfrm>
                  <a:off x="7448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90" name="Line 1438"/>
                <p:cNvSpPr>
                  <a:spLocks noChangeShapeType="1"/>
                </p:cNvSpPr>
                <p:nvPr/>
              </p:nvSpPr>
              <p:spPr bwMode="auto">
                <a:xfrm>
                  <a:off x="746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91" name="Freeform 1439"/>
                <p:cNvSpPr>
                  <a:spLocks/>
                </p:cNvSpPr>
                <p:nvPr/>
              </p:nvSpPr>
              <p:spPr bwMode="auto">
                <a:xfrm>
                  <a:off x="7461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06">
                      <a:moveTo>
                        <a:pt x="0" y="106"/>
                      </a:move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92" name="Line 1440"/>
                <p:cNvSpPr>
                  <a:spLocks noChangeShapeType="1"/>
                </p:cNvSpPr>
                <p:nvPr/>
              </p:nvSpPr>
              <p:spPr bwMode="auto">
                <a:xfrm>
                  <a:off x="747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93" name="Freeform 1441"/>
                <p:cNvSpPr>
                  <a:spLocks/>
                </p:cNvSpPr>
                <p:nvPr/>
              </p:nvSpPr>
              <p:spPr bwMode="auto">
                <a:xfrm>
                  <a:off x="7475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94" name="Line 1442"/>
                <p:cNvSpPr>
                  <a:spLocks noChangeShapeType="1"/>
                </p:cNvSpPr>
                <p:nvPr/>
              </p:nvSpPr>
              <p:spPr bwMode="auto">
                <a:xfrm>
                  <a:off x="748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95" name="Freeform 1443"/>
                <p:cNvSpPr>
                  <a:spLocks/>
                </p:cNvSpPr>
                <p:nvPr/>
              </p:nvSpPr>
              <p:spPr bwMode="auto">
                <a:xfrm>
                  <a:off x="7488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27396" name="Group 1444"/>
              <p:cNvGrpSpPr>
                <a:grpSpLocks/>
              </p:cNvGrpSpPr>
              <p:nvPr/>
            </p:nvGrpSpPr>
            <p:grpSpPr bwMode="auto">
              <a:xfrm>
                <a:off x="7501" y="2561"/>
                <a:ext cx="1328" cy="120"/>
                <a:chOff x="7501" y="2561"/>
                <a:chExt cx="1328" cy="120"/>
              </a:xfrm>
            </p:grpSpPr>
            <p:sp>
              <p:nvSpPr>
                <p:cNvPr id="127397" name="Line 1445"/>
                <p:cNvSpPr>
                  <a:spLocks noChangeShapeType="1"/>
                </p:cNvSpPr>
                <p:nvPr/>
              </p:nvSpPr>
              <p:spPr bwMode="auto">
                <a:xfrm>
                  <a:off x="750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98" name="Freeform 1446"/>
                <p:cNvSpPr>
                  <a:spLocks/>
                </p:cNvSpPr>
                <p:nvPr/>
              </p:nvSpPr>
              <p:spPr bwMode="auto">
                <a:xfrm>
                  <a:off x="7501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399" name="Line 1447"/>
                <p:cNvSpPr>
                  <a:spLocks noChangeShapeType="1"/>
                </p:cNvSpPr>
                <p:nvPr/>
              </p:nvSpPr>
              <p:spPr bwMode="auto">
                <a:xfrm>
                  <a:off x="751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00" name="Freeform 1448"/>
                <p:cNvSpPr>
                  <a:spLocks/>
                </p:cNvSpPr>
                <p:nvPr/>
              </p:nvSpPr>
              <p:spPr bwMode="auto">
                <a:xfrm>
                  <a:off x="7514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01" name="Line 1449"/>
                <p:cNvSpPr>
                  <a:spLocks noChangeShapeType="1"/>
                </p:cNvSpPr>
                <p:nvPr/>
              </p:nvSpPr>
              <p:spPr bwMode="auto">
                <a:xfrm>
                  <a:off x="752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02" name="Freeform 1450"/>
                <p:cNvSpPr>
                  <a:spLocks/>
                </p:cNvSpPr>
                <p:nvPr/>
              </p:nvSpPr>
              <p:spPr bwMode="auto">
                <a:xfrm>
                  <a:off x="7528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03" name="Line 1451"/>
                <p:cNvSpPr>
                  <a:spLocks noChangeShapeType="1"/>
                </p:cNvSpPr>
                <p:nvPr/>
              </p:nvSpPr>
              <p:spPr bwMode="auto">
                <a:xfrm>
                  <a:off x="754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04" name="Freeform 1452"/>
                <p:cNvSpPr>
                  <a:spLocks/>
                </p:cNvSpPr>
                <p:nvPr/>
              </p:nvSpPr>
              <p:spPr bwMode="auto">
                <a:xfrm>
                  <a:off x="7541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05" name="Line 1453"/>
                <p:cNvSpPr>
                  <a:spLocks noChangeShapeType="1"/>
                </p:cNvSpPr>
                <p:nvPr/>
              </p:nvSpPr>
              <p:spPr bwMode="auto">
                <a:xfrm>
                  <a:off x="755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06" name="Freeform 1454"/>
                <p:cNvSpPr>
                  <a:spLocks/>
                </p:cNvSpPr>
                <p:nvPr/>
              </p:nvSpPr>
              <p:spPr bwMode="auto">
                <a:xfrm>
                  <a:off x="7554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06">
                      <a:moveTo>
                        <a:pt x="0" y="106"/>
                      </a:move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07" name="Line 1455"/>
                <p:cNvSpPr>
                  <a:spLocks noChangeShapeType="1"/>
                </p:cNvSpPr>
                <p:nvPr/>
              </p:nvSpPr>
              <p:spPr bwMode="auto">
                <a:xfrm>
                  <a:off x="756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08" name="Freeform 1456"/>
                <p:cNvSpPr>
                  <a:spLocks/>
                </p:cNvSpPr>
                <p:nvPr/>
              </p:nvSpPr>
              <p:spPr bwMode="auto">
                <a:xfrm>
                  <a:off x="7568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09" name="Line 1457"/>
                <p:cNvSpPr>
                  <a:spLocks noChangeShapeType="1"/>
                </p:cNvSpPr>
                <p:nvPr/>
              </p:nvSpPr>
              <p:spPr bwMode="auto">
                <a:xfrm>
                  <a:off x="758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10" name="Freeform 1458"/>
                <p:cNvSpPr>
                  <a:spLocks/>
                </p:cNvSpPr>
                <p:nvPr/>
              </p:nvSpPr>
              <p:spPr bwMode="auto">
                <a:xfrm>
                  <a:off x="7581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11" name="Line 1459"/>
                <p:cNvSpPr>
                  <a:spLocks noChangeShapeType="1"/>
                </p:cNvSpPr>
                <p:nvPr/>
              </p:nvSpPr>
              <p:spPr bwMode="auto">
                <a:xfrm>
                  <a:off x="759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12" name="Freeform 1460"/>
                <p:cNvSpPr>
                  <a:spLocks/>
                </p:cNvSpPr>
                <p:nvPr/>
              </p:nvSpPr>
              <p:spPr bwMode="auto">
                <a:xfrm>
                  <a:off x="7594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13" name="Line 1461"/>
                <p:cNvSpPr>
                  <a:spLocks noChangeShapeType="1"/>
                </p:cNvSpPr>
                <p:nvPr/>
              </p:nvSpPr>
              <p:spPr bwMode="auto">
                <a:xfrm>
                  <a:off x="760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14" name="Freeform 1462"/>
                <p:cNvSpPr>
                  <a:spLocks/>
                </p:cNvSpPr>
                <p:nvPr/>
              </p:nvSpPr>
              <p:spPr bwMode="auto">
                <a:xfrm>
                  <a:off x="7607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15" name="Line 1463"/>
                <p:cNvSpPr>
                  <a:spLocks noChangeShapeType="1"/>
                </p:cNvSpPr>
                <p:nvPr/>
              </p:nvSpPr>
              <p:spPr bwMode="auto">
                <a:xfrm>
                  <a:off x="762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16" name="Freeform 1464"/>
                <p:cNvSpPr>
                  <a:spLocks/>
                </p:cNvSpPr>
                <p:nvPr/>
              </p:nvSpPr>
              <p:spPr bwMode="auto">
                <a:xfrm>
                  <a:off x="7621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17" name="Line 1465"/>
                <p:cNvSpPr>
                  <a:spLocks noChangeShapeType="1"/>
                </p:cNvSpPr>
                <p:nvPr/>
              </p:nvSpPr>
              <p:spPr bwMode="auto">
                <a:xfrm>
                  <a:off x="763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18" name="Freeform 1466"/>
                <p:cNvSpPr>
                  <a:spLocks/>
                </p:cNvSpPr>
                <p:nvPr/>
              </p:nvSpPr>
              <p:spPr bwMode="auto">
                <a:xfrm>
                  <a:off x="7634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0" y="0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19" name="Line 1467"/>
                <p:cNvSpPr>
                  <a:spLocks noChangeShapeType="1"/>
                </p:cNvSpPr>
                <p:nvPr/>
              </p:nvSpPr>
              <p:spPr bwMode="auto">
                <a:xfrm>
                  <a:off x="764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20" name="Freeform 1468"/>
                <p:cNvSpPr>
                  <a:spLocks/>
                </p:cNvSpPr>
                <p:nvPr/>
              </p:nvSpPr>
              <p:spPr bwMode="auto">
                <a:xfrm>
                  <a:off x="7647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21" name="Line 1469"/>
                <p:cNvSpPr>
                  <a:spLocks noChangeShapeType="1"/>
                </p:cNvSpPr>
                <p:nvPr/>
              </p:nvSpPr>
              <p:spPr bwMode="auto">
                <a:xfrm>
                  <a:off x="766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22" name="Freeform 1470"/>
                <p:cNvSpPr>
                  <a:spLocks/>
                </p:cNvSpPr>
                <p:nvPr/>
              </p:nvSpPr>
              <p:spPr bwMode="auto">
                <a:xfrm>
                  <a:off x="7660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23" name="Line 1471"/>
                <p:cNvSpPr>
                  <a:spLocks noChangeShapeType="1"/>
                </p:cNvSpPr>
                <p:nvPr/>
              </p:nvSpPr>
              <p:spPr bwMode="auto">
                <a:xfrm>
                  <a:off x="767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24" name="Freeform 1472"/>
                <p:cNvSpPr>
                  <a:spLocks/>
                </p:cNvSpPr>
                <p:nvPr/>
              </p:nvSpPr>
              <p:spPr bwMode="auto">
                <a:xfrm>
                  <a:off x="7674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25" name="Line 1473"/>
                <p:cNvSpPr>
                  <a:spLocks noChangeShapeType="1"/>
                </p:cNvSpPr>
                <p:nvPr/>
              </p:nvSpPr>
              <p:spPr bwMode="auto">
                <a:xfrm>
                  <a:off x="768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26" name="Freeform 1474"/>
                <p:cNvSpPr>
                  <a:spLocks/>
                </p:cNvSpPr>
                <p:nvPr/>
              </p:nvSpPr>
              <p:spPr bwMode="auto">
                <a:xfrm>
                  <a:off x="7687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27" name="Line 1475"/>
                <p:cNvSpPr>
                  <a:spLocks noChangeShapeType="1"/>
                </p:cNvSpPr>
                <p:nvPr/>
              </p:nvSpPr>
              <p:spPr bwMode="auto">
                <a:xfrm>
                  <a:off x="770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28" name="Freeform 1476"/>
                <p:cNvSpPr>
                  <a:spLocks/>
                </p:cNvSpPr>
                <p:nvPr/>
              </p:nvSpPr>
              <p:spPr bwMode="auto">
                <a:xfrm>
                  <a:off x="7700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29" name="Line 1477"/>
                <p:cNvSpPr>
                  <a:spLocks noChangeShapeType="1"/>
                </p:cNvSpPr>
                <p:nvPr/>
              </p:nvSpPr>
              <p:spPr bwMode="auto">
                <a:xfrm>
                  <a:off x="771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30" name="Freeform 1478"/>
                <p:cNvSpPr>
                  <a:spLocks/>
                </p:cNvSpPr>
                <p:nvPr/>
              </p:nvSpPr>
              <p:spPr bwMode="auto">
                <a:xfrm>
                  <a:off x="7714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31" name="Line 1479"/>
                <p:cNvSpPr>
                  <a:spLocks noChangeShapeType="1"/>
                </p:cNvSpPr>
                <p:nvPr/>
              </p:nvSpPr>
              <p:spPr bwMode="auto">
                <a:xfrm>
                  <a:off x="772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32" name="Freeform 1480"/>
                <p:cNvSpPr>
                  <a:spLocks/>
                </p:cNvSpPr>
                <p:nvPr/>
              </p:nvSpPr>
              <p:spPr bwMode="auto">
                <a:xfrm>
                  <a:off x="7727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0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0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33" name="Line 1481"/>
                <p:cNvSpPr>
                  <a:spLocks noChangeShapeType="1"/>
                </p:cNvSpPr>
                <p:nvPr/>
              </p:nvSpPr>
              <p:spPr bwMode="auto">
                <a:xfrm>
                  <a:off x="774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34" name="Freeform 1482"/>
                <p:cNvSpPr>
                  <a:spLocks/>
                </p:cNvSpPr>
                <p:nvPr/>
              </p:nvSpPr>
              <p:spPr bwMode="auto">
                <a:xfrm>
                  <a:off x="7740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35" name="Line 1483"/>
                <p:cNvSpPr>
                  <a:spLocks noChangeShapeType="1"/>
                </p:cNvSpPr>
                <p:nvPr/>
              </p:nvSpPr>
              <p:spPr bwMode="auto">
                <a:xfrm>
                  <a:off x="775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36" name="Freeform 1484"/>
                <p:cNvSpPr>
                  <a:spLocks/>
                </p:cNvSpPr>
                <p:nvPr/>
              </p:nvSpPr>
              <p:spPr bwMode="auto">
                <a:xfrm>
                  <a:off x="7753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37" name="Line 1485"/>
                <p:cNvSpPr>
                  <a:spLocks noChangeShapeType="1"/>
                </p:cNvSpPr>
                <p:nvPr/>
              </p:nvSpPr>
              <p:spPr bwMode="auto">
                <a:xfrm>
                  <a:off x="776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38" name="Freeform 1486"/>
                <p:cNvSpPr>
                  <a:spLocks/>
                </p:cNvSpPr>
                <p:nvPr/>
              </p:nvSpPr>
              <p:spPr bwMode="auto">
                <a:xfrm>
                  <a:off x="7767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39" name="Line 1487"/>
                <p:cNvSpPr>
                  <a:spLocks noChangeShapeType="1"/>
                </p:cNvSpPr>
                <p:nvPr/>
              </p:nvSpPr>
              <p:spPr bwMode="auto">
                <a:xfrm>
                  <a:off x="778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40" name="Freeform 1488"/>
                <p:cNvSpPr>
                  <a:spLocks/>
                </p:cNvSpPr>
                <p:nvPr/>
              </p:nvSpPr>
              <p:spPr bwMode="auto">
                <a:xfrm>
                  <a:off x="7780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41" name="Line 1489"/>
                <p:cNvSpPr>
                  <a:spLocks noChangeShapeType="1"/>
                </p:cNvSpPr>
                <p:nvPr/>
              </p:nvSpPr>
              <p:spPr bwMode="auto">
                <a:xfrm>
                  <a:off x="779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42" name="Freeform 1490"/>
                <p:cNvSpPr>
                  <a:spLocks/>
                </p:cNvSpPr>
                <p:nvPr/>
              </p:nvSpPr>
              <p:spPr bwMode="auto">
                <a:xfrm>
                  <a:off x="7793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43" name="Line 1491"/>
                <p:cNvSpPr>
                  <a:spLocks noChangeShapeType="1"/>
                </p:cNvSpPr>
                <p:nvPr/>
              </p:nvSpPr>
              <p:spPr bwMode="auto">
                <a:xfrm>
                  <a:off x="780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44" name="Freeform 1492"/>
                <p:cNvSpPr>
                  <a:spLocks/>
                </p:cNvSpPr>
                <p:nvPr/>
              </p:nvSpPr>
              <p:spPr bwMode="auto">
                <a:xfrm>
                  <a:off x="7807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45" name="Line 1493"/>
                <p:cNvSpPr>
                  <a:spLocks noChangeShapeType="1"/>
                </p:cNvSpPr>
                <p:nvPr/>
              </p:nvSpPr>
              <p:spPr bwMode="auto">
                <a:xfrm>
                  <a:off x="782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46" name="Freeform 1494"/>
                <p:cNvSpPr>
                  <a:spLocks/>
                </p:cNvSpPr>
                <p:nvPr/>
              </p:nvSpPr>
              <p:spPr bwMode="auto">
                <a:xfrm>
                  <a:off x="7820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47" name="Line 1495"/>
                <p:cNvSpPr>
                  <a:spLocks noChangeShapeType="1"/>
                </p:cNvSpPr>
                <p:nvPr/>
              </p:nvSpPr>
              <p:spPr bwMode="auto">
                <a:xfrm>
                  <a:off x="783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48" name="Freeform 1496"/>
                <p:cNvSpPr>
                  <a:spLocks/>
                </p:cNvSpPr>
                <p:nvPr/>
              </p:nvSpPr>
              <p:spPr bwMode="auto">
                <a:xfrm>
                  <a:off x="7833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49" name="Line 1497"/>
                <p:cNvSpPr>
                  <a:spLocks noChangeShapeType="1"/>
                </p:cNvSpPr>
                <p:nvPr/>
              </p:nvSpPr>
              <p:spPr bwMode="auto">
                <a:xfrm>
                  <a:off x="784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50" name="Freeform 1498"/>
                <p:cNvSpPr>
                  <a:spLocks/>
                </p:cNvSpPr>
                <p:nvPr/>
              </p:nvSpPr>
              <p:spPr bwMode="auto">
                <a:xfrm>
                  <a:off x="7846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51" name="Line 1499"/>
                <p:cNvSpPr>
                  <a:spLocks noChangeShapeType="1"/>
                </p:cNvSpPr>
                <p:nvPr/>
              </p:nvSpPr>
              <p:spPr bwMode="auto">
                <a:xfrm>
                  <a:off x="786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52" name="Freeform 1500"/>
                <p:cNvSpPr>
                  <a:spLocks/>
                </p:cNvSpPr>
                <p:nvPr/>
              </p:nvSpPr>
              <p:spPr bwMode="auto">
                <a:xfrm>
                  <a:off x="7860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53" name="Line 1501"/>
                <p:cNvSpPr>
                  <a:spLocks noChangeShapeType="1"/>
                </p:cNvSpPr>
                <p:nvPr/>
              </p:nvSpPr>
              <p:spPr bwMode="auto">
                <a:xfrm>
                  <a:off x="787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54" name="Freeform 1502"/>
                <p:cNvSpPr>
                  <a:spLocks/>
                </p:cNvSpPr>
                <p:nvPr/>
              </p:nvSpPr>
              <p:spPr bwMode="auto">
                <a:xfrm>
                  <a:off x="7873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55" name="Line 1503"/>
                <p:cNvSpPr>
                  <a:spLocks noChangeShapeType="1"/>
                </p:cNvSpPr>
                <p:nvPr/>
              </p:nvSpPr>
              <p:spPr bwMode="auto">
                <a:xfrm>
                  <a:off x="788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56" name="Freeform 1504"/>
                <p:cNvSpPr>
                  <a:spLocks/>
                </p:cNvSpPr>
                <p:nvPr/>
              </p:nvSpPr>
              <p:spPr bwMode="auto">
                <a:xfrm>
                  <a:off x="788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57" name="Line 1505"/>
                <p:cNvSpPr>
                  <a:spLocks noChangeShapeType="1"/>
                </p:cNvSpPr>
                <p:nvPr/>
              </p:nvSpPr>
              <p:spPr bwMode="auto">
                <a:xfrm>
                  <a:off x="789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58" name="Freeform 1506"/>
                <p:cNvSpPr>
                  <a:spLocks/>
                </p:cNvSpPr>
                <p:nvPr/>
              </p:nvSpPr>
              <p:spPr bwMode="auto">
                <a:xfrm>
                  <a:off x="7899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0" y="120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0" y="120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59" name="Line 1507"/>
                <p:cNvSpPr>
                  <a:spLocks noChangeShapeType="1"/>
                </p:cNvSpPr>
                <p:nvPr/>
              </p:nvSpPr>
              <p:spPr bwMode="auto">
                <a:xfrm>
                  <a:off x="791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60" name="Freeform 1508"/>
                <p:cNvSpPr>
                  <a:spLocks/>
                </p:cNvSpPr>
                <p:nvPr/>
              </p:nvSpPr>
              <p:spPr bwMode="auto">
                <a:xfrm>
                  <a:off x="7913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61" name="Line 1509"/>
                <p:cNvSpPr>
                  <a:spLocks noChangeShapeType="1"/>
                </p:cNvSpPr>
                <p:nvPr/>
              </p:nvSpPr>
              <p:spPr bwMode="auto">
                <a:xfrm>
                  <a:off x="792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62" name="Freeform 1510"/>
                <p:cNvSpPr>
                  <a:spLocks/>
                </p:cNvSpPr>
                <p:nvPr/>
              </p:nvSpPr>
              <p:spPr bwMode="auto">
                <a:xfrm>
                  <a:off x="792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63" name="Line 1511"/>
                <p:cNvSpPr>
                  <a:spLocks noChangeShapeType="1"/>
                </p:cNvSpPr>
                <p:nvPr/>
              </p:nvSpPr>
              <p:spPr bwMode="auto">
                <a:xfrm>
                  <a:off x="793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64" name="Freeform 1512"/>
                <p:cNvSpPr>
                  <a:spLocks/>
                </p:cNvSpPr>
                <p:nvPr/>
              </p:nvSpPr>
              <p:spPr bwMode="auto">
                <a:xfrm>
                  <a:off x="7939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65" name="Line 1513"/>
                <p:cNvSpPr>
                  <a:spLocks noChangeShapeType="1"/>
                </p:cNvSpPr>
                <p:nvPr/>
              </p:nvSpPr>
              <p:spPr bwMode="auto">
                <a:xfrm>
                  <a:off x="795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66" name="Freeform 1514"/>
                <p:cNvSpPr>
                  <a:spLocks/>
                </p:cNvSpPr>
                <p:nvPr/>
              </p:nvSpPr>
              <p:spPr bwMode="auto">
                <a:xfrm>
                  <a:off x="7953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67" name="Line 1515"/>
                <p:cNvSpPr>
                  <a:spLocks noChangeShapeType="1"/>
                </p:cNvSpPr>
                <p:nvPr/>
              </p:nvSpPr>
              <p:spPr bwMode="auto">
                <a:xfrm>
                  <a:off x="796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68" name="Freeform 1516"/>
                <p:cNvSpPr>
                  <a:spLocks/>
                </p:cNvSpPr>
                <p:nvPr/>
              </p:nvSpPr>
              <p:spPr bwMode="auto">
                <a:xfrm>
                  <a:off x="796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69" name="Line 1517"/>
                <p:cNvSpPr>
                  <a:spLocks noChangeShapeType="1"/>
                </p:cNvSpPr>
                <p:nvPr/>
              </p:nvSpPr>
              <p:spPr bwMode="auto">
                <a:xfrm>
                  <a:off x="797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70" name="Freeform 1518"/>
                <p:cNvSpPr>
                  <a:spLocks/>
                </p:cNvSpPr>
                <p:nvPr/>
              </p:nvSpPr>
              <p:spPr bwMode="auto">
                <a:xfrm>
                  <a:off x="7979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71" name="Line 1519"/>
                <p:cNvSpPr>
                  <a:spLocks noChangeShapeType="1"/>
                </p:cNvSpPr>
                <p:nvPr/>
              </p:nvSpPr>
              <p:spPr bwMode="auto">
                <a:xfrm>
                  <a:off x="799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72" name="Freeform 1520"/>
                <p:cNvSpPr>
                  <a:spLocks/>
                </p:cNvSpPr>
                <p:nvPr/>
              </p:nvSpPr>
              <p:spPr bwMode="auto">
                <a:xfrm>
                  <a:off x="7992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06">
                      <a:moveTo>
                        <a:pt x="0" y="106"/>
                      </a:move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73" name="Line 1521"/>
                <p:cNvSpPr>
                  <a:spLocks noChangeShapeType="1"/>
                </p:cNvSpPr>
                <p:nvPr/>
              </p:nvSpPr>
              <p:spPr bwMode="auto">
                <a:xfrm>
                  <a:off x="800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74" name="Freeform 1522"/>
                <p:cNvSpPr>
                  <a:spLocks/>
                </p:cNvSpPr>
                <p:nvPr/>
              </p:nvSpPr>
              <p:spPr bwMode="auto">
                <a:xfrm>
                  <a:off x="8006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75" name="Line 1523"/>
                <p:cNvSpPr>
                  <a:spLocks noChangeShapeType="1"/>
                </p:cNvSpPr>
                <p:nvPr/>
              </p:nvSpPr>
              <p:spPr bwMode="auto">
                <a:xfrm>
                  <a:off x="801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76" name="Freeform 1524"/>
                <p:cNvSpPr>
                  <a:spLocks/>
                </p:cNvSpPr>
                <p:nvPr/>
              </p:nvSpPr>
              <p:spPr bwMode="auto">
                <a:xfrm>
                  <a:off x="8019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77" name="Line 1525"/>
                <p:cNvSpPr>
                  <a:spLocks noChangeShapeType="1"/>
                </p:cNvSpPr>
                <p:nvPr/>
              </p:nvSpPr>
              <p:spPr bwMode="auto">
                <a:xfrm>
                  <a:off x="803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78" name="Freeform 1526"/>
                <p:cNvSpPr>
                  <a:spLocks/>
                </p:cNvSpPr>
                <p:nvPr/>
              </p:nvSpPr>
              <p:spPr bwMode="auto">
                <a:xfrm>
                  <a:off x="8032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79" name="Line 1527"/>
                <p:cNvSpPr>
                  <a:spLocks noChangeShapeType="1"/>
                </p:cNvSpPr>
                <p:nvPr/>
              </p:nvSpPr>
              <p:spPr bwMode="auto">
                <a:xfrm>
                  <a:off x="804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80" name="Freeform 1528"/>
                <p:cNvSpPr>
                  <a:spLocks/>
                </p:cNvSpPr>
                <p:nvPr/>
              </p:nvSpPr>
              <p:spPr bwMode="auto">
                <a:xfrm>
                  <a:off x="8045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81" name="Line 1529"/>
                <p:cNvSpPr>
                  <a:spLocks noChangeShapeType="1"/>
                </p:cNvSpPr>
                <p:nvPr/>
              </p:nvSpPr>
              <p:spPr bwMode="auto">
                <a:xfrm>
                  <a:off x="805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82" name="Freeform 1530"/>
                <p:cNvSpPr>
                  <a:spLocks/>
                </p:cNvSpPr>
                <p:nvPr/>
              </p:nvSpPr>
              <p:spPr bwMode="auto">
                <a:xfrm>
                  <a:off x="8059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83" name="Line 1531"/>
                <p:cNvSpPr>
                  <a:spLocks noChangeShapeType="1"/>
                </p:cNvSpPr>
                <p:nvPr/>
              </p:nvSpPr>
              <p:spPr bwMode="auto">
                <a:xfrm>
                  <a:off x="807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84" name="Freeform 1532"/>
                <p:cNvSpPr>
                  <a:spLocks/>
                </p:cNvSpPr>
                <p:nvPr/>
              </p:nvSpPr>
              <p:spPr bwMode="auto">
                <a:xfrm>
                  <a:off x="8072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85" name="Line 1533"/>
                <p:cNvSpPr>
                  <a:spLocks noChangeShapeType="1"/>
                </p:cNvSpPr>
                <p:nvPr/>
              </p:nvSpPr>
              <p:spPr bwMode="auto">
                <a:xfrm>
                  <a:off x="808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86" name="Freeform 1534"/>
                <p:cNvSpPr>
                  <a:spLocks/>
                </p:cNvSpPr>
                <p:nvPr/>
              </p:nvSpPr>
              <p:spPr bwMode="auto">
                <a:xfrm>
                  <a:off x="8085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06">
                      <a:moveTo>
                        <a:pt x="0" y="106"/>
                      </a:move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87" name="Line 1535"/>
                <p:cNvSpPr>
                  <a:spLocks noChangeShapeType="1"/>
                </p:cNvSpPr>
                <p:nvPr/>
              </p:nvSpPr>
              <p:spPr bwMode="auto">
                <a:xfrm>
                  <a:off x="809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88" name="Freeform 1536"/>
                <p:cNvSpPr>
                  <a:spLocks/>
                </p:cNvSpPr>
                <p:nvPr/>
              </p:nvSpPr>
              <p:spPr bwMode="auto">
                <a:xfrm>
                  <a:off x="8099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89" name="Line 1537"/>
                <p:cNvSpPr>
                  <a:spLocks noChangeShapeType="1"/>
                </p:cNvSpPr>
                <p:nvPr/>
              </p:nvSpPr>
              <p:spPr bwMode="auto">
                <a:xfrm>
                  <a:off x="811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90" name="Freeform 1538"/>
                <p:cNvSpPr>
                  <a:spLocks/>
                </p:cNvSpPr>
                <p:nvPr/>
              </p:nvSpPr>
              <p:spPr bwMode="auto">
                <a:xfrm>
                  <a:off x="8112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91" name="Line 1539"/>
                <p:cNvSpPr>
                  <a:spLocks noChangeShapeType="1"/>
                </p:cNvSpPr>
                <p:nvPr/>
              </p:nvSpPr>
              <p:spPr bwMode="auto">
                <a:xfrm>
                  <a:off x="812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92" name="Freeform 1540"/>
                <p:cNvSpPr>
                  <a:spLocks/>
                </p:cNvSpPr>
                <p:nvPr/>
              </p:nvSpPr>
              <p:spPr bwMode="auto">
                <a:xfrm>
                  <a:off x="8125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93" name="Line 1541"/>
                <p:cNvSpPr>
                  <a:spLocks noChangeShapeType="1"/>
                </p:cNvSpPr>
                <p:nvPr/>
              </p:nvSpPr>
              <p:spPr bwMode="auto">
                <a:xfrm>
                  <a:off x="813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94" name="Freeform 1542"/>
                <p:cNvSpPr>
                  <a:spLocks/>
                </p:cNvSpPr>
                <p:nvPr/>
              </p:nvSpPr>
              <p:spPr bwMode="auto">
                <a:xfrm>
                  <a:off x="8138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95" name="Line 1543"/>
                <p:cNvSpPr>
                  <a:spLocks noChangeShapeType="1"/>
                </p:cNvSpPr>
                <p:nvPr/>
              </p:nvSpPr>
              <p:spPr bwMode="auto">
                <a:xfrm>
                  <a:off x="815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96" name="Freeform 1544"/>
                <p:cNvSpPr>
                  <a:spLocks/>
                </p:cNvSpPr>
                <p:nvPr/>
              </p:nvSpPr>
              <p:spPr bwMode="auto">
                <a:xfrm>
                  <a:off x="8152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97" name="Line 1545"/>
                <p:cNvSpPr>
                  <a:spLocks noChangeShapeType="1"/>
                </p:cNvSpPr>
                <p:nvPr/>
              </p:nvSpPr>
              <p:spPr bwMode="auto">
                <a:xfrm>
                  <a:off x="816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98" name="Freeform 1546"/>
                <p:cNvSpPr>
                  <a:spLocks/>
                </p:cNvSpPr>
                <p:nvPr/>
              </p:nvSpPr>
              <p:spPr bwMode="auto">
                <a:xfrm>
                  <a:off x="8165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0" y="0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499" name="Line 1547"/>
                <p:cNvSpPr>
                  <a:spLocks noChangeShapeType="1"/>
                </p:cNvSpPr>
                <p:nvPr/>
              </p:nvSpPr>
              <p:spPr bwMode="auto">
                <a:xfrm>
                  <a:off x="817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00" name="Freeform 1548"/>
                <p:cNvSpPr>
                  <a:spLocks/>
                </p:cNvSpPr>
                <p:nvPr/>
              </p:nvSpPr>
              <p:spPr bwMode="auto">
                <a:xfrm>
                  <a:off x="8178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06">
                      <a:moveTo>
                        <a:pt x="0" y="106"/>
                      </a:move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01" name="Line 1549"/>
                <p:cNvSpPr>
                  <a:spLocks noChangeShapeType="1"/>
                </p:cNvSpPr>
                <p:nvPr/>
              </p:nvSpPr>
              <p:spPr bwMode="auto">
                <a:xfrm>
                  <a:off x="819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02" name="Freeform 1550"/>
                <p:cNvSpPr>
                  <a:spLocks/>
                </p:cNvSpPr>
                <p:nvPr/>
              </p:nvSpPr>
              <p:spPr bwMode="auto">
                <a:xfrm>
                  <a:off x="8192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03" name="Line 1551"/>
                <p:cNvSpPr>
                  <a:spLocks noChangeShapeType="1"/>
                </p:cNvSpPr>
                <p:nvPr/>
              </p:nvSpPr>
              <p:spPr bwMode="auto">
                <a:xfrm>
                  <a:off x="820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04" name="Freeform 1552"/>
                <p:cNvSpPr>
                  <a:spLocks/>
                </p:cNvSpPr>
                <p:nvPr/>
              </p:nvSpPr>
              <p:spPr bwMode="auto">
                <a:xfrm>
                  <a:off x="8205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05" name="Line 1553"/>
                <p:cNvSpPr>
                  <a:spLocks noChangeShapeType="1"/>
                </p:cNvSpPr>
                <p:nvPr/>
              </p:nvSpPr>
              <p:spPr bwMode="auto">
                <a:xfrm>
                  <a:off x="821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06" name="Freeform 1554"/>
                <p:cNvSpPr>
                  <a:spLocks/>
                </p:cNvSpPr>
                <p:nvPr/>
              </p:nvSpPr>
              <p:spPr bwMode="auto">
                <a:xfrm>
                  <a:off x="8218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07" name="Line 1555"/>
                <p:cNvSpPr>
                  <a:spLocks noChangeShapeType="1"/>
                </p:cNvSpPr>
                <p:nvPr/>
              </p:nvSpPr>
              <p:spPr bwMode="auto">
                <a:xfrm>
                  <a:off x="823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08" name="Freeform 1556"/>
                <p:cNvSpPr>
                  <a:spLocks/>
                </p:cNvSpPr>
                <p:nvPr/>
              </p:nvSpPr>
              <p:spPr bwMode="auto">
                <a:xfrm>
                  <a:off x="8231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09" name="Line 1557"/>
                <p:cNvSpPr>
                  <a:spLocks noChangeShapeType="1"/>
                </p:cNvSpPr>
                <p:nvPr/>
              </p:nvSpPr>
              <p:spPr bwMode="auto">
                <a:xfrm>
                  <a:off x="8245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10" name="Freeform 1558"/>
                <p:cNvSpPr>
                  <a:spLocks/>
                </p:cNvSpPr>
                <p:nvPr/>
              </p:nvSpPr>
              <p:spPr bwMode="auto">
                <a:xfrm>
                  <a:off x="8245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11" name="Line 1559"/>
                <p:cNvSpPr>
                  <a:spLocks noChangeShapeType="1"/>
                </p:cNvSpPr>
                <p:nvPr/>
              </p:nvSpPr>
              <p:spPr bwMode="auto">
                <a:xfrm>
                  <a:off x="825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12" name="Freeform 1560"/>
                <p:cNvSpPr>
                  <a:spLocks/>
                </p:cNvSpPr>
                <p:nvPr/>
              </p:nvSpPr>
              <p:spPr bwMode="auto">
                <a:xfrm>
                  <a:off x="8258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0" y="0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13" name="Line 1561"/>
                <p:cNvSpPr>
                  <a:spLocks noChangeShapeType="1"/>
                </p:cNvSpPr>
                <p:nvPr/>
              </p:nvSpPr>
              <p:spPr bwMode="auto">
                <a:xfrm>
                  <a:off x="827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14" name="Freeform 1562"/>
                <p:cNvSpPr>
                  <a:spLocks/>
                </p:cNvSpPr>
                <p:nvPr/>
              </p:nvSpPr>
              <p:spPr bwMode="auto">
                <a:xfrm>
                  <a:off x="8271" y="2561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06">
                      <a:moveTo>
                        <a:pt x="0" y="106"/>
                      </a:move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15" name="Line 1563"/>
                <p:cNvSpPr>
                  <a:spLocks noChangeShapeType="1"/>
                </p:cNvSpPr>
                <p:nvPr/>
              </p:nvSpPr>
              <p:spPr bwMode="auto">
                <a:xfrm>
                  <a:off x="828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16" name="Freeform 1564"/>
                <p:cNvSpPr>
                  <a:spLocks/>
                </p:cNvSpPr>
                <p:nvPr/>
              </p:nvSpPr>
              <p:spPr bwMode="auto">
                <a:xfrm>
                  <a:off x="8284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17" name="Line 1565"/>
                <p:cNvSpPr>
                  <a:spLocks noChangeShapeType="1"/>
                </p:cNvSpPr>
                <p:nvPr/>
              </p:nvSpPr>
              <p:spPr bwMode="auto">
                <a:xfrm>
                  <a:off x="829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18" name="Freeform 1566"/>
                <p:cNvSpPr>
                  <a:spLocks/>
                </p:cNvSpPr>
                <p:nvPr/>
              </p:nvSpPr>
              <p:spPr bwMode="auto">
                <a:xfrm>
                  <a:off x="8298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19" name="Line 1567"/>
                <p:cNvSpPr>
                  <a:spLocks noChangeShapeType="1"/>
                </p:cNvSpPr>
                <p:nvPr/>
              </p:nvSpPr>
              <p:spPr bwMode="auto">
                <a:xfrm>
                  <a:off x="831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20" name="Freeform 1568"/>
                <p:cNvSpPr>
                  <a:spLocks/>
                </p:cNvSpPr>
                <p:nvPr/>
              </p:nvSpPr>
              <p:spPr bwMode="auto">
                <a:xfrm>
                  <a:off x="8311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21" name="Line 1569"/>
                <p:cNvSpPr>
                  <a:spLocks noChangeShapeType="1"/>
                </p:cNvSpPr>
                <p:nvPr/>
              </p:nvSpPr>
              <p:spPr bwMode="auto">
                <a:xfrm>
                  <a:off x="832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22" name="Freeform 1570"/>
                <p:cNvSpPr>
                  <a:spLocks/>
                </p:cNvSpPr>
                <p:nvPr/>
              </p:nvSpPr>
              <p:spPr bwMode="auto">
                <a:xfrm>
                  <a:off x="8324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23" name="Line 1571"/>
                <p:cNvSpPr>
                  <a:spLocks noChangeShapeType="1"/>
                </p:cNvSpPr>
                <p:nvPr/>
              </p:nvSpPr>
              <p:spPr bwMode="auto">
                <a:xfrm>
                  <a:off x="8338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24" name="Freeform 1572"/>
                <p:cNvSpPr>
                  <a:spLocks/>
                </p:cNvSpPr>
                <p:nvPr/>
              </p:nvSpPr>
              <p:spPr bwMode="auto">
                <a:xfrm>
                  <a:off x="8338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25" name="Line 1573"/>
                <p:cNvSpPr>
                  <a:spLocks noChangeShapeType="1"/>
                </p:cNvSpPr>
                <p:nvPr/>
              </p:nvSpPr>
              <p:spPr bwMode="auto">
                <a:xfrm>
                  <a:off x="835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26" name="Freeform 1574"/>
                <p:cNvSpPr>
                  <a:spLocks/>
                </p:cNvSpPr>
                <p:nvPr/>
              </p:nvSpPr>
              <p:spPr bwMode="auto">
                <a:xfrm>
                  <a:off x="8351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27" name="Line 1575"/>
                <p:cNvSpPr>
                  <a:spLocks noChangeShapeType="1"/>
                </p:cNvSpPr>
                <p:nvPr/>
              </p:nvSpPr>
              <p:spPr bwMode="auto">
                <a:xfrm>
                  <a:off x="836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28" name="Freeform 1576"/>
                <p:cNvSpPr>
                  <a:spLocks/>
                </p:cNvSpPr>
                <p:nvPr/>
              </p:nvSpPr>
              <p:spPr bwMode="auto">
                <a:xfrm>
                  <a:off x="8364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29" name="Line 1577"/>
                <p:cNvSpPr>
                  <a:spLocks noChangeShapeType="1"/>
                </p:cNvSpPr>
                <p:nvPr/>
              </p:nvSpPr>
              <p:spPr bwMode="auto">
                <a:xfrm>
                  <a:off x="837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30" name="Freeform 1578"/>
                <p:cNvSpPr>
                  <a:spLocks/>
                </p:cNvSpPr>
                <p:nvPr/>
              </p:nvSpPr>
              <p:spPr bwMode="auto">
                <a:xfrm>
                  <a:off x="8377" y="2575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4" y="39"/>
                    </a:cxn>
                    <a:cxn ang="0">
                      <a:pos x="14" y="92"/>
                    </a:cxn>
                    <a:cxn ang="0">
                      <a:pos x="14" y="106"/>
                    </a:cxn>
                    <a:cxn ang="0">
                      <a:pos x="14" y="92"/>
                    </a:cxn>
                  </a:cxnLst>
                  <a:rect l="0" t="0" r="r" b="b"/>
                  <a:pathLst>
                    <a:path w="14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4" y="39"/>
                      </a:lnTo>
                      <a:lnTo>
                        <a:pt x="14" y="92"/>
                      </a:lnTo>
                      <a:lnTo>
                        <a:pt x="14" y="106"/>
                      </a:lnTo>
                      <a:lnTo>
                        <a:pt x="14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31" name="Line 1579"/>
                <p:cNvSpPr>
                  <a:spLocks noChangeShapeType="1"/>
                </p:cNvSpPr>
                <p:nvPr/>
              </p:nvSpPr>
              <p:spPr bwMode="auto">
                <a:xfrm>
                  <a:off x="839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32" name="Freeform 1580"/>
                <p:cNvSpPr>
                  <a:spLocks/>
                </p:cNvSpPr>
                <p:nvPr/>
              </p:nvSpPr>
              <p:spPr bwMode="auto">
                <a:xfrm>
                  <a:off x="8391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33" name="Line 1581"/>
                <p:cNvSpPr>
                  <a:spLocks noChangeShapeType="1"/>
                </p:cNvSpPr>
                <p:nvPr/>
              </p:nvSpPr>
              <p:spPr bwMode="auto">
                <a:xfrm>
                  <a:off x="840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34" name="Freeform 1582"/>
                <p:cNvSpPr>
                  <a:spLocks/>
                </p:cNvSpPr>
                <p:nvPr/>
              </p:nvSpPr>
              <p:spPr bwMode="auto">
                <a:xfrm>
                  <a:off x="8404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35" name="Line 1583"/>
                <p:cNvSpPr>
                  <a:spLocks noChangeShapeType="1"/>
                </p:cNvSpPr>
                <p:nvPr/>
              </p:nvSpPr>
              <p:spPr bwMode="auto">
                <a:xfrm>
                  <a:off x="841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36" name="Freeform 1584"/>
                <p:cNvSpPr>
                  <a:spLocks/>
                </p:cNvSpPr>
                <p:nvPr/>
              </p:nvSpPr>
              <p:spPr bwMode="auto">
                <a:xfrm>
                  <a:off x="8417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37" name="Line 1585"/>
                <p:cNvSpPr>
                  <a:spLocks noChangeShapeType="1"/>
                </p:cNvSpPr>
                <p:nvPr/>
              </p:nvSpPr>
              <p:spPr bwMode="auto">
                <a:xfrm>
                  <a:off x="8431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38" name="Freeform 1586"/>
                <p:cNvSpPr>
                  <a:spLocks/>
                </p:cNvSpPr>
                <p:nvPr/>
              </p:nvSpPr>
              <p:spPr bwMode="auto">
                <a:xfrm>
                  <a:off x="8431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39" name="Line 1587"/>
                <p:cNvSpPr>
                  <a:spLocks noChangeShapeType="1"/>
                </p:cNvSpPr>
                <p:nvPr/>
              </p:nvSpPr>
              <p:spPr bwMode="auto">
                <a:xfrm>
                  <a:off x="844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40" name="Freeform 1588"/>
                <p:cNvSpPr>
                  <a:spLocks/>
                </p:cNvSpPr>
                <p:nvPr/>
              </p:nvSpPr>
              <p:spPr bwMode="auto">
                <a:xfrm>
                  <a:off x="8444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41" name="Line 1589"/>
                <p:cNvSpPr>
                  <a:spLocks noChangeShapeType="1"/>
                </p:cNvSpPr>
                <p:nvPr/>
              </p:nvSpPr>
              <p:spPr bwMode="auto">
                <a:xfrm>
                  <a:off x="845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42" name="Freeform 1590"/>
                <p:cNvSpPr>
                  <a:spLocks/>
                </p:cNvSpPr>
                <p:nvPr/>
              </p:nvSpPr>
              <p:spPr bwMode="auto">
                <a:xfrm>
                  <a:off x="8457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43" name="Line 1591"/>
                <p:cNvSpPr>
                  <a:spLocks noChangeShapeType="1"/>
                </p:cNvSpPr>
                <p:nvPr/>
              </p:nvSpPr>
              <p:spPr bwMode="auto">
                <a:xfrm>
                  <a:off x="847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44" name="Freeform 1592"/>
                <p:cNvSpPr>
                  <a:spLocks/>
                </p:cNvSpPr>
                <p:nvPr/>
              </p:nvSpPr>
              <p:spPr bwMode="auto">
                <a:xfrm>
                  <a:off x="8470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45" name="Line 1593"/>
                <p:cNvSpPr>
                  <a:spLocks noChangeShapeType="1"/>
                </p:cNvSpPr>
                <p:nvPr/>
              </p:nvSpPr>
              <p:spPr bwMode="auto">
                <a:xfrm>
                  <a:off x="8484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46" name="Freeform 1594"/>
                <p:cNvSpPr>
                  <a:spLocks/>
                </p:cNvSpPr>
                <p:nvPr/>
              </p:nvSpPr>
              <p:spPr bwMode="auto">
                <a:xfrm>
                  <a:off x="8484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47" name="Line 1595"/>
                <p:cNvSpPr>
                  <a:spLocks noChangeShapeType="1"/>
                </p:cNvSpPr>
                <p:nvPr/>
              </p:nvSpPr>
              <p:spPr bwMode="auto">
                <a:xfrm>
                  <a:off x="849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48" name="Freeform 1596"/>
                <p:cNvSpPr>
                  <a:spLocks/>
                </p:cNvSpPr>
                <p:nvPr/>
              </p:nvSpPr>
              <p:spPr bwMode="auto">
                <a:xfrm>
                  <a:off x="8497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49" name="Line 1597"/>
                <p:cNvSpPr>
                  <a:spLocks noChangeShapeType="1"/>
                </p:cNvSpPr>
                <p:nvPr/>
              </p:nvSpPr>
              <p:spPr bwMode="auto">
                <a:xfrm>
                  <a:off x="851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50" name="Freeform 1598"/>
                <p:cNvSpPr>
                  <a:spLocks/>
                </p:cNvSpPr>
                <p:nvPr/>
              </p:nvSpPr>
              <p:spPr bwMode="auto">
                <a:xfrm>
                  <a:off x="8510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51" name="Line 1599"/>
                <p:cNvSpPr>
                  <a:spLocks noChangeShapeType="1"/>
                </p:cNvSpPr>
                <p:nvPr/>
              </p:nvSpPr>
              <p:spPr bwMode="auto">
                <a:xfrm>
                  <a:off x="852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52" name="Freeform 1600"/>
                <p:cNvSpPr>
                  <a:spLocks/>
                </p:cNvSpPr>
                <p:nvPr/>
              </p:nvSpPr>
              <p:spPr bwMode="auto">
                <a:xfrm>
                  <a:off x="8523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0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0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53" name="Line 1601"/>
                <p:cNvSpPr>
                  <a:spLocks noChangeShapeType="1"/>
                </p:cNvSpPr>
                <p:nvPr/>
              </p:nvSpPr>
              <p:spPr bwMode="auto">
                <a:xfrm>
                  <a:off x="853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54" name="Freeform 1602"/>
                <p:cNvSpPr>
                  <a:spLocks/>
                </p:cNvSpPr>
                <p:nvPr/>
              </p:nvSpPr>
              <p:spPr bwMode="auto">
                <a:xfrm>
                  <a:off x="8537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13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55" name="Line 1603"/>
                <p:cNvSpPr>
                  <a:spLocks noChangeShapeType="1"/>
                </p:cNvSpPr>
                <p:nvPr/>
              </p:nvSpPr>
              <p:spPr bwMode="auto">
                <a:xfrm>
                  <a:off x="855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56" name="Freeform 1604"/>
                <p:cNvSpPr>
                  <a:spLocks/>
                </p:cNvSpPr>
                <p:nvPr/>
              </p:nvSpPr>
              <p:spPr bwMode="auto">
                <a:xfrm>
                  <a:off x="8550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57" name="Line 1605"/>
                <p:cNvSpPr>
                  <a:spLocks noChangeShapeType="1"/>
                </p:cNvSpPr>
                <p:nvPr/>
              </p:nvSpPr>
              <p:spPr bwMode="auto">
                <a:xfrm>
                  <a:off x="856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58" name="Freeform 1606"/>
                <p:cNvSpPr>
                  <a:spLocks/>
                </p:cNvSpPr>
                <p:nvPr/>
              </p:nvSpPr>
              <p:spPr bwMode="auto">
                <a:xfrm>
                  <a:off x="8563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59" name="Line 1607"/>
                <p:cNvSpPr>
                  <a:spLocks noChangeShapeType="1"/>
                </p:cNvSpPr>
                <p:nvPr/>
              </p:nvSpPr>
              <p:spPr bwMode="auto">
                <a:xfrm>
                  <a:off x="8577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60" name="Freeform 1608"/>
                <p:cNvSpPr>
                  <a:spLocks/>
                </p:cNvSpPr>
                <p:nvPr/>
              </p:nvSpPr>
              <p:spPr bwMode="auto">
                <a:xfrm>
                  <a:off x="8577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61" name="Line 1609"/>
                <p:cNvSpPr>
                  <a:spLocks noChangeShapeType="1"/>
                </p:cNvSpPr>
                <p:nvPr/>
              </p:nvSpPr>
              <p:spPr bwMode="auto">
                <a:xfrm>
                  <a:off x="859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62" name="Freeform 1610"/>
                <p:cNvSpPr>
                  <a:spLocks/>
                </p:cNvSpPr>
                <p:nvPr/>
              </p:nvSpPr>
              <p:spPr bwMode="auto">
                <a:xfrm>
                  <a:off x="8590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63" name="Line 1611"/>
                <p:cNvSpPr>
                  <a:spLocks noChangeShapeType="1"/>
                </p:cNvSpPr>
                <p:nvPr/>
              </p:nvSpPr>
              <p:spPr bwMode="auto">
                <a:xfrm>
                  <a:off x="860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64" name="Freeform 1612"/>
                <p:cNvSpPr>
                  <a:spLocks/>
                </p:cNvSpPr>
                <p:nvPr/>
              </p:nvSpPr>
              <p:spPr bwMode="auto">
                <a:xfrm>
                  <a:off x="8603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65" name="Line 1613"/>
                <p:cNvSpPr>
                  <a:spLocks noChangeShapeType="1"/>
                </p:cNvSpPr>
                <p:nvPr/>
              </p:nvSpPr>
              <p:spPr bwMode="auto">
                <a:xfrm>
                  <a:off x="861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66" name="Freeform 1614"/>
                <p:cNvSpPr>
                  <a:spLocks/>
                </p:cNvSpPr>
                <p:nvPr/>
              </p:nvSpPr>
              <p:spPr bwMode="auto">
                <a:xfrm>
                  <a:off x="8616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4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06">
                      <a:moveTo>
                        <a:pt x="0" y="106"/>
                      </a:moveTo>
                      <a:lnTo>
                        <a:pt x="14" y="106"/>
                      </a:ln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67" name="Line 1615"/>
                <p:cNvSpPr>
                  <a:spLocks noChangeShapeType="1"/>
                </p:cNvSpPr>
                <p:nvPr/>
              </p:nvSpPr>
              <p:spPr bwMode="auto">
                <a:xfrm>
                  <a:off x="8630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68" name="Freeform 1616"/>
                <p:cNvSpPr>
                  <a:spLocks/>
                </p:cNvSpPr>
                <p:nvPr/>
              </p:nvSpPr>
              <p:spPr bwMode="auto">
                <a:xfrm>
                  <a:off x="8630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69" name="Line 1617"/>
                <p:cNvSpPr>
                  <a:spLocks noChangeShapeType="1"/>
                </p:cNvSpPr>
                <p:nvPr/>
              </p:nvSpPr>
              <p:spPr bwMode="auto">
                <a:xfrm>
                  <a:off x="864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70" name="Freeform 1618"/>
                <p:cNvSpPr>
                  <a:spLocks/>
                </p:cNvSpPr>
                <p:nvPr/>
              </p:nvSpPr>
              <p:spPr bwMode="auto">
                <a:xfrm>
                  <a:off x="8643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71" name="Line 1619"/>
                <p:cNvSpPr>
                  <a:spLocks noChangeShapeType="1"/>
                </p:cNvSpPr>
                <p:nvPr/>
              </p:nvSpPr>
              <p:spPr bwMode="auto">
                <a:xfrm>
                  <a:off x="865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72" name="Freeform 1620"/>
                <p:cNvSpPr>
                  <a:spLocks/>
                </p:cNvSpPr>
                <p:nvPr/>
              </p:nvSpPr>
              <p:spPr bwMode="auto">
                <a:xfrm>
                  <a:off x="865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73" name="Line 1621"/>
                <p:cNvSpPr>
                  <a:spLocks noChangeShapeType="1"/>
                </p:cNvSpPr>
                <p:nvPr/>
              </p:nvSpPr>
              <p:spPr bwMode="auto">
                <a:xfrm>
                  <a:off x="866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74" name="Freeform 1622"/>
                <p:cNvSpPr>
                  <a:spLocks/>
                </p:cNvSpPr>
                <p:nvPr/>
              </p:nvSpPr>
              <p:spPr bwMode="auto">
                <a:xfrm>
                  <a:off x="8669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75" name="Line 1623"/>
                <p:cNvSpPr>
                  <a:spLocks noChangeShapeType="1"/>
                </p:cNvSpPr>
                <p:nvPr/>
              </p:nvSpPr>
              <p:spPr bwMode="auto">
                <a:xfrm>
                  <a:off x="868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76" name="Freeform 1624"/>
                <p:cNvSpPr>
                  <a:spLocks/>
                </p:cNvSpPr>
                <p:nvPr/>
              </p:nvSpPr>
              <p:spPr bwMode="auto">
                <a:xfrm>
                  <a:off x="8683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67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67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77" name="Line 1625"/>
                <p:cNvSpPr>
                  <a:spLocks noChangeShapeType="1"/>
                </p:cNvSpPr>
                <p:nvPr/>
              </p:nvSpPr>
              <p:spPr bwMode="auto">
                <a:xfrm>
                  <a:off x="869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78" name="Freeform 1626"/>
                <p:cNvSpPr>
                  <a:spLocks/>
                </p:cNvSpPr>
                <p:nvPr/>
              </p:nvSpPr>
              <p:spPr bwMode="auto">
                <a:xfrm>
                  <a:off x="869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67"/>
                    </a:cxn>
                    <a:cxn ang="0">
                      <a:pos x="0" y="0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67"/>
                      </a:lnTo>
                      <a:lnTo>
                        <a:pt x="0" y="0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79" name="Line 1627"/>
                <p:cNvSpPr>
                  <a:spLocks noChangeShapeType="1"/>
                </p:cNvSpPr>
                <p:nvPr/>
              </p:nvSpPr>
              <p:spPr bwMode="auto">
                <a:xfrm>
                  <a:off x="870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80" name="Freeform 1628"/>
                <p:cNvSpPr>
                  <a:spLocks/>
                </p:cNvSpPr>
                <p:nvPr/>
              </p:nvSpPr>
              <p:spPr bwMode="auto">
                <a:xfrm>
                  <a:off x="8709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4" y="93"/>
                    </a:cxn>
                    <a:cxn ang="0">
                      <a:pos x="14" y="67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06">
                      <a:moveTo>
                        <a:pt x="0" y="106"/>
                      </a:moveTo>
                      <a:lnTo>
                        <a:pt x="14" y="93"/>
                      </a:lnTo>
                      <a:lnTo>
                        <a:pt x="14" y="67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81" name="Line 1629"/>
                <p:cNvSpPr>
                  <a:spLocks noChangeShapeType="1"/>
                </p:cNvSpPr>
                <p:nvPr/>
              </p:nvSpPr>
              <p:spPr bwMode="auto">
                <a:xfrm>
                  <a:off x="8723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82" name="Freeform 1630"/>
                <p:cNvSpPr>
                  <a:spLocks/>
                </p:cNvSpPr>
                <p:nvPr/>
              </p:nvSpPr>
              <p:spPr bwMode="auto">
                <a:xfrm>
                  <a:off x="8723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83" name="Line 1631"/>
                <p:cNvSpPr>
                  <a:spLocks noChangeShapeType="1"/>
                </p:cNvSpPr>
                <p:nvPr/>
              </p:nvSpPr>
              <p:spPr bwMode="auto">
                <a:xfrm>
                  <a:off x="873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84" name="Freeform 1632"/>
                <p:cNvSpPr>
                  <a:spLocks/>
                </p:cNvSpPr>
                <p:nvPr/>
              </p:nvSpPr>
              <p:spPr bwMode="auto">
                <a:xfrm>
                  <a:off x="873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85" name="Line 1633"/>
                <p:cNvSpPr>
                  <a:spLocks noChangeShapeType="1"/>
                </p:cNvSpPr>
                <p:nvPr/>
              </p:nvSpPr>
              <p:spPr bwMode="auto">
                <a:xfrm>
                  <a:off x="874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86" name="Freeform 1634"/>
                <p:cNvSpPr>
                  <a:spLocks/>
                </p:cNvSpPr>
                <p:nvPr/>
              </p:nvSpPr>
              <p:spPr bwMode="auto">
                <a:xfrm>
                  <a:off x="8749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87" name="Line 1635"/>
                <p:cNvSpPr>
                  <a:spLocks noChangeShapeType="1"/>
                </p:cNvSpPr>
                <p:nvPr/>
              </p:nvSpPr>
              <p:spPr bwMode="auto">
                <a:xfrm>
                  <a:off x="876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88" name="Freeform 1636"/>
                <p:cNvSpPr>
                  <a:spLocks/>
                </p:cNvSpPr>
                <p:nvPr/>
              </p:nvSpPr>
              <p:spPr bwMode="auto">
                <a:xfrm>
                  <a:off x="8762" y="2561"/>
                  <a:ext cx="14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14" y="0"/>
                    </a:cxn>
                    <a:cxn ang="0">
                      <a:pos x="14" y="14"/>
                    </a:cxn>
                    <a:cxn ang="0">
                      <a:pos x="14" y="27"/>
                    </a:cxn>
                    <a:cxn ang="0">
                      <a:pos x="14" y="53"/>
                    </a:cxn>
                    <a:cxn ang="0">
                      <a:pos x="14" y="106"/>
                    </a:cxn>
                    <a:cxn ang="0">
                      <a:pos x="14" y="120"/>
                    </a:cxn>
                    <a:cxn ang="0">
                      <a:pos x="14" y="106"/>
                    </a:cxn>
                  </a:cxnLst>
                  <a:rect l="0" t="0" r="r" b="b"/>
                  <a:pathLst>
                    <a:path w="14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  <a:lnTo>
                        <a:pt x="14" y="27"/>
                      </a:lnTo>
                      <a:lnTo>
                        <a:pt x="14" y="53"/>
                      </a:lnTo>
                      <a:lnTo>
                        <a:pt x="14" y="106"/>
                      </a:lnTo>
                      <a:lnTo>
                        <a:pt x="14" y="120"/>
                      </a:lnTo>
                      <a:lnTo>
                        <a:pt x="14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89" name="Line 1637"/>
                <p:cNvSpPr>
                  <a:spLocks noChangeShapeType="1"/>
                </p:cNvSpPr>
                <p:nvPr/>
              </p:nvSpPr>
              <p:spPr bwMode="auto">
                <a:xfrm>
                  <a:off x="877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90" name="Freeform 1638"/>
                <p:cNvSpPr>
                  <a:spLocks/>
                </p:cNvSpPr>
                <p:nvPr/>
              </p:nvSpPr>
              <p:spPr bwMode="auto">
                <a:xfrm>
                  <a:off x="8776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27"/>
                    </a:cxn>
                    <a:cxn ang="0">
                      <a:pos x="0" y="53"/>
                    </a:cxn>
                    <a:cxn ang="0">
                      <a:pos x="0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  <a:cxn ang="0">
                      <a:pos x="13" y="93"/>
                    </a:cxn>
                    <a:cxn ang="0">
                      <a:pos x="13" y="53"/>
                    </a:cxn>
                    <a:cxn ang="0">
                      <a:pos x="13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20">
                      <a:moveTo>
                        <a:pt x="0" y="14"/>
                      </a:moveTo>
                      <a:lnTo>
                        <a:pt x="0" y="27"/>
                      </a:lnTo>
                      <a:lnTo>
                        <a:pt x="0" y="53"/>
                      </a:lnTo>
                      <a:lnTo>
                        <a:pt x="0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  <a:lnTo>
                        <a:pt x="13" y="93"/>
                      </a:lnTo>
                      <a:lnTo>
                        <a:pt x="13" y="53"/>
                      </a:lnTo>
                      <a:lnTo>
                        <a:pt x="13" y="0"/>
                      </a:lnTo>
                      <a:lnTo>
                        <a:pt x="13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91" name="Line 1639"/>
                <p:cNvSpPr>
                  <a:spLocks noChangeShapeType="1"/>
                </p:cNvSpPr>
                <p:nvPr/>
              </p:nvSpPr>
              <p:spPr bwMode="auto">
                <a:xfrm>
                  <a:off x="8789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92" name="Freeform 1640"/>
                <p:cNvSpPr>
                  <a:spLocks/>
                </p:cNvSpPr>
                <p:nvPr/>
              </p:nvSpPr>
              <p:spPr bwMode="auto">
                <a:xfrm>
                  <a:off x="8789" y="2561"/>
                  <a:ext cx="13" cy="120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0" y="93"/>
                    </a:cxn>
                    <a:cxn ang="0">
                      <a:pos x="0" y="53"/>
                    </a:cxn>
                    <a:cxn ang="0">
                      <a:pos x="0" y="0"/>
                    </a:cxn>
                    <a:cxn ang="0">
                      <a:pos x="13" y="14"/>
                    </a:cxn>
                    <a:cxn ang="0">
                      <a:pos x="13" y="27"/>
                    </a:cxn>
                    <a:cxn ang="0">
                      <a:pos x="13" y="53"/>
                    </a:cxn>
                    <a:cxn ang="0">
                      <a:pos x="13" y="106"/>
                    </a:cxn>
                    <a:cxn ang="0">
                      <a:pos x="13" y="120"/>
                    </a:cxn>
                    <a:cxn ang="0">
                      <a:pos x="13" y="106"/>
                    </a:cxn>
                  </a:cxnLst>
                  <a:rect l="0" t="0" r="r" b="b"/>
                  <a:pathLst>
                    <a:path w="13" h="120">
                      <a:moveTo>
                        <a:pt x="0" y="106"/>
                      </a:moveTo>
                      <a:lnTo>
                        <a:pt x="0" y="93"/>
                      </a:lnTo>
                      <a:lnTo>
                        <a:pt x="0" y="53"/>
                      </a:lnTo>
                      <a:lnTo>
                        <a:pt x="0" y="0"/>
                      </a:lnTo>
                      <a:lnTo>
                        <a:pt x="13" y="14"/>
                      </a:lnTo>
                      <a:lnTo>
                        <a:pt x="13" y="27"/>
                      </a:lnTo>
                      <a:lnTo>
                        <a:pt x="13" y="53"/>
                      </a:lnTo>
                      <a:lnTo>
                        <a:pt x="13" y="106"/>
                      </a:lnTo>
                      <a:lnTo>
                        <a:pt x="13" y="120"/>
                      </a:lnTo>
                      <a:lnTo>
                        <a:pt x="13" y="106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93" name="Line 1641"/>
                <p:cNvSpPr>
                  <a:spLocks noChangeShapeType="1"/>
                </p:cNvSpPr>
                <p:nvPr/>
              </p:nvSpPr>
              <p:spPr bwMode="auto">
                <a:xfrm>
                  <a:off x="8802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94" name="Freeform 1642"/>
                <p:cNvSpPr>
                  <a:spLocks/>
                </p:cNvSpPr>
                <p:nvPr/>
              </p:nvSpPr>
              <p:spPr bwMode="auto">
                <a:xfrm>
                  <a:off x="8802" y="2561"/>
                  <a:ext cx="14" cy="106"/>
                </a:xfrm>
                <a:custGeom>
                  <a:avLst/>
                  <a:gdLst/>
                  <a:ahLst/>
                  <a:cxnLst>
                    <a:cxn ang="0">
                      <a:pos x="0" y="106"/>
                    </a:cxn>
                    <a:cxn ang="0">
                      <a:pos x="14" y="93"/>
                    </a:cxn>
                    <a:cxn ang="0">
                      <a:pos x="14" y="53"/>
                    </a:cxn>
                    <a:cxn ang="0">
                      <a:pos x="14" y="0"/>
                    </a:cxn>
                    <a:cxn ang="0">
                      <a:pos x="14" y="14"/>
                    </a:cxn>
                  </a:cxnLst>
                  <a:rect l="0" t="0" r="r" b="b"/>
                  <a:pathLst>
                    <a:path w="14" h="106">
                      <a:moveTo>
                        <a:pt x="0" y="106"/>
                      </a:moveTo>
                      <a:lnTo>
                        <a:pt x="14" y="93"/>
                      </a:lnTo>
                      <a:lnTo>
                        <a:pt x="14" y="53"/>
                      </a:lnTo>
                      <a:lnTo>
                        <a:pt x="14" y="0"/>
                      </a:lnTo>
                      <a:lnTo>
                        <a:pt x="14" y="14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95" name="Line 1643"/>
                <p:cNvSpPr>
                  <a:spLocks noChangeShapeType="1"/>
                </p:cNvSpPr>
                <p:nvPr/>
              </p:nvSpPr>
              <p:spPr bwMode="auto">
                <a:xfrm>
                  <a:off x="8816" y="2561"/>
                  <a:ext cx="1" cy="120"/>
                </a:xfrm>
                <a:prstGeom prst="line">
                  <a:avLst/>
                </a:prstGeom>
                <a:noFill/>
                <a:ln w="8255">
                  <a:solidFill>
                    <a:srgbClr val="AA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7596" name="Freeform 1644"/>
                <p:cNvSpPr>
                  <a:spLocks/>
                </p:cNvSpPr>
                <p:nvPr/>
              </p:nvSpPr>
              <p:spPr bwMode="auto">
                <a:xfrm>
                  <a:off x="8816" y="2575"/>
                  <a:ext cx="13" cy="10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3"/>
                    </a:cxn>
                    <a:cxn ang="0">
                      <a:pos x="13" y="39"/>
                    </a:cxn>
                    <a:cxn ang="0">
                      <a:pos x="13" y="92"/>
                    </a:cxn>
                    <a:cxn ang="0">
                      <a:pos x="13" y="106"/>
                    </a:cxn>
                    <a:cxn ang="0">
                      <a:pos x="13" y="92"/>
                    </a:cxn>
                  </a:cxnLst>
                  <a:rect l="0" t="0" r="r" b="b"/>
                  <a:pathLst>
                    <a:path w="13" h="106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13" y="39"/>
                      </a:lnTo>
                      <a:lnTo>
                        <a:pt x="13" y="92"/>
                      </a:lnTo>
                      <a:lnTo>
                        <a:pt x="13" y="106"/>
                      </a:lnTo>
                      <a:lnTo>
                        <a:pt x="13" y="92"/>
                      </a:lnTo>
                    </a:path>
                  </a:pathLst>
                </a:custGeom>
                <a:noFill/>
                <a:ln w="8255">
                  <a:solidFill>
                    <a:srgbClr val="AA0000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127597" name="Line 1645"/>
              <p:cNvSpPr>
                <a:spLocks noChangeShapeType="1"/>
              </p:cNvSpPr>
              <p:nvPr/>
            </p:nvSpPr>
            <p:spPr bwMode="auto">
              <a:xfrm>
                <a:off x="8829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598" name="Freeform 1646"/>
              <p:cNvSpPr>
                <a:spLocks/>
              </p:cNvSpPr>
              <p:nvPr/>
            </p:nvSpPr>
            <p:spPr bwMode="auto">
              <a:xfrm>
                <a:off x="8829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06"/>
                  </a:cxn>
                  <a:cxn ang="0">
                    <a:pos x="0" y="93"/>
                  </a:cxn>
                  <a:cxn ang="0">
                    <a:pos x="13" y="53"/>
                  </a:cxn>
                  <a:cxn ang="0">
                    <a:pos x="13" y="0"/>
                  </a:cxn>
                  <a:cxn ang="0">
                    <a:pos x="13" y="14"/>
                  </a:cxn>
                  <a:cxn ang="0">
                    <a:pos x="13" y="27"/>
                  </a:cxn>
                  <a:cxn ang="0">
                    <a:pos x="13" y="53"/>
                  </a:cxn>
                  <a:cxn ang="0">
                    <a:pos x="13" y="106"/>
                  </a:cxn>
                  <a:cxn ang="0">
                    <a:pos x="13" y="120"/>
                  </a:cxn>
                  <a:cxn ang="0">
                    <a:pos x="13" y="106"/>
                  </a:cxn>
                </a:cxnLst>
                <a:rect l="0" t="0" r="r" b="b"/>
                <a:pathLst>
                  <a:path w="13" h="120">
                    <a:moveTo>
                      <a:pt x="0" y="106"/>
                    </a:moveTo>
                    <a:lnTo>
                      <a:pt x="0" y="93"/>
                    </a:lnTo>
                    <a:lnTo>
                      <a:pt x="13" y="53"/>
                    </a:lnTo>
                    <a:lnTo>
                      <a:pt x="13" y="0"/>
                    </a:lnTo>
                    <a:lnTo>
                      <a:pt x="13" y="14"/>
                    </a:lnTo>
                    <a:lnTo>
                      <a:pt x="13" y="27"/>
                    </a:lnTo>
                    <a:lnTo>
                      <a:pt x="13" y="53"/>
                    </a:lnTo>
                    <a:lnTo>
                      <a:pt x="13" y="106"/>
                    </a:lnTo>
                    <a:lnTo>
                      <a:pt x="13" y="120"/>
                    </a:lnTo>
                    <a:lnTo>
                      <a:pt x="13" y="106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599" name="Line 1647"/>
              <p:cNvSpPr>
                <a:spLocks noChangeShapeType="1"/>
              </p:cNvSpPr>
              <p:nvPr/>
            </p:nvSpPr>
            <p:spPr bwMode="auto">
              <a:xfrm>
                <a:off x="8842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00" name="Freeform 1648"/>
              <p:cNvSpPr>
                <a:spLocks/>
              </p:cNvSpPr>
              <p:nvPr/>
            </p:nvSpPr>
            <p:spPr bwMode="auto">
              <a:xfrm>
                <a:off x="8842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0" y="27"/>
                  </a:cxn>
                  <a:cxn ang="0">
                    <a:pos x="0" y="53"/>
                  </a:cxn>
                  <a:cxn ang="0">
                    <a:pos x="13" y="106"/>
                  </a:cxn>
                  <a:cxn ang="0">
                    <a:pos x="13" y="120"/>
                  </a:cxn>
                  <a:cxn ang="0">
                    <a:pos x="13" y="106"/>
                  </a:cxn>
                  <a:cxn ang="0">
                    <a:pos x="13" y="93"/>
                  </a:cxn>
                  <a:cxn ang="0">
                    <a:pos x="13" y="53"/>
                  </a:cxn>
                  <a:cxn ang="0">
                    <a:pos x="13" y="0"/>
                  </a:cxn>
                  <a:cxn ang="0">
                    <a:pos x="13" y="14"/>
                  </a:cxn>
                </a:cxnLst>
                <a:rect l="0" t="0" r="r" b="b"/>
                <a:pathLst>
                  <a:path w="13" h="120">
                    <a:moveTo>
                      <a:pt x="0" y="14"/>
                    </a:moveTo>
                    <a:lnTo>
                      <a:pt x="0" y="27"/>
                    </a:lnTo>
                    <a:lnTo>
                      <a:pt x="0" y="53"/>
                    </a:lnTo>
                    <a:lnTo>
                      <a:pt x="13" y="106"/>
                    </a:lnTo>
                    <a:lnTo>
                      <a:pt x="13" y="120"/>
                    </a:lnTo>
                    <a:lnTo>
                      <a:pt x="13" y="106"/>
                    </a:lnTo>
                    <a:lnTo>
                      <a:pt x="13" y="93"/>
                    </a:lnTo>
                    <a:lnTo>
                      <a:pt x="13" y="53"/>
                    </a:lnTo>
                    <a:lnTo>
                      <a:pt x="13" y="0"/>
                    </a:lnTo>
                    <a:lnTo>
                      <a:pt x="13" y="14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01" name="Line 1649"/>
              <p:cNvSpPr>
                <a:spLocks noChangeShapeType="1"/>
              </p:cNvSpPr>
              <p:nvPr/>
            </p:nvSpPr>
            <p:spPr bwMode="auto">
              <a:xfrm>
                <a:off x="8855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02" name="Freeform 1650"/>
              <p:cNvSpPr>
                <a:spLocks/>
              </p:cNvSpPr>
              <p:nvPr/>
            </p:nvSpPr>
            <p:spPr bwMode="auto">
              <a:xfrm>
                <a:off x="8855" y="2561"/>
                <a:ext cx="14" cy="120"/>
              </a:xfrm>
              <a:custGeom>
                <a:avLst/>
                <a:gdLst/>
                <a:ahLst/>
                <a:cxnLst>
                  <a:cxn ang="0">
                    <a:pos x="0" y="106"/>
                  </a:cxn>
                  <a:cxn ang="0">
                    <a:pos x="0" y="93"/>
                  </a:cxn>
                  <a:cxn ang="0">
                    <a:pos x="0" y="53"/>
                  </a:cxn>
                  <a:cxn ang="0">
                    <a:pos x="14" y="0"/>
                  </a:cxn>
                  <a:cxn ang="0">
                    <a:pos x="14" y="14"/>
                  </a:cxn>
                  <a:cxn ang="0">
                    <a:pos x="14" y="27"/>
                  </a:cxn>
                  <a:cxn ang="0">
                    <a:pos x="14" y="53"/>
                  </a:cxn>
                  <a:cxn ang="0">
                    <a:pos x="14" y="106"/>
                  </a:cxn>
                  <a:cxn ang="0">
                    <a:pos x="14" y="120"/>
                  </a:cxn>
                  <a:cxn ang="0">
                    <a:pos x="14" y="106"/>
                  </a:cxn>
                </a:cxnLst>
                <a:rect l="0" t="0" r="r" b="b"/>
                <a:pathLst>
                  <a:path w="14" h="120">
                    <a:moveTo>
                      <a:pt x="0" y="106"/>
                    </a:moveTo>
                    <a:lnTo>
                      <a:pt x="0" y="93"/>
                    </a:lnTo>
                    <a:lnTo>
                      <a:pt x="0" y="53"/>
                    </a:lnTo>
                    <a:lnTo>
                      <a:pt x="14" y="0"/>
                    </a:lnTo>
                    <a:lnTo>
                      <a:pt x="14" y="14"/>
                    </a:lnTo>
                    <a:lnTo>
                      <a:pt x="14" y="27"/>
                    </a:lnTo>
                    <a:lnTo>
                      <a:pt x="14" y="53"/>
                    </a:lnTo>
                    <a:lnTo>
                      <a:pt x="14" y="106"/>
                    </a:lnTo>
                    <a:lnTo>
                      <a:pt x="14" y="120"/>
                    </a:lnTo>
                    <a:lnTo>
                      <a:pt x="14" y="106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03" name="Line 1651"/>
              <p:cNvSpPr>
                <a:spLocks noChangeShapeType="1"/>
              </p:cNvSpPr>
              <p:nvPr/>
            </p:nvSpPr>
            <p:spPr bwMode="auto">
              <a:xfrm>
                <a:off x="8869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04" name="Freeform 1652"/>
              <p:cNvSpPr>
                <a:spLocks/>
              </p:cNvSpPr>
              <p:nvPr/>
            </p:nvSpPr>
            <p:spPr bwMode="auto">
              <a:xfrm>
                <a:off x="8869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0" y="27"/>
                  </a:cxn>
                  <a:cxn ang="0">
                    <a:pos x="0" y="53"/>
                  </a:cxn>
                  <a:cxn ang="0">
                    <a:pos x="0" y="106"/>
                  </a:cxn>
                  <a:cxn ang="0">
                    <a:pos x="13" y="120"/>
                  </a:cxn>
                  <a:cxn ang="0">
                    <a:pos x="13" y="106"/>
                  </a:cxn>
                  <a:cxn ang="0">
                    <a:pos x="13" y="93"/>
                  </a:cxn>
                  <a:cxn ang="0">
                    <a:pos x="13" y="53"/>
                  </a:cxn>
                  <a:cxn ang="0">
                    <a:pos x="13" y="0"/>
                  </a:cxn>
                  <a:cxn ang="0">
                    <a:pos x="13" y="14"/>
                  </a:cxn>
                </a:cxnLst>
                <a:rect l="0" t="0" r="r" b="b"/>
                <a:pathLst>
                  <a:path w="13" h="120">
                    <a:moveTo>
                      <a:pt x="0" y="14"/>
                    </a:moveTo>
                    <a:lnTo>
                      <a:pt x="0" y="27"/>
                    </a:lnTo>
                    <a:lnTo>
                      <a:pt x="0" y="53"/>
                    </a:lnTo>
                    <a:lnTo>
                      <a:pt x="0" y="106"/>
                    </a:lnTo>
                    <a:lnTo>
                      <a:pt x="13" y="120"/>
                    </a:lnTo>
                    <a:lnTo>
                      <a:pt x="13" y="106"/>
                    </a:lnTo>
                    <a:lnTo>
                      <a:pt x="13" y="93"/>
                    </a:lnTo>
                    <a:lnTo>
                      <a:pt x="13" y="53"/>
                    </a:lnTo>
                    <a:lnTo>
                      <a:pt x="13" y="0"/>
                    </a:lnTo>
                    <a:lnTo>
                      <a:pt x="13" y="14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05" name="Line 1653"/>
              <p:cNvSpPr>
                <a:spLocks noChangeShapeType="1"/>
              </p:cNvSpPr>
              <p:nvPr/>
            </p:nvSpPr>
            <p:spPr bwMode="auto">
              <a:xfrm>
                <a:off x="8882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06" name="Freeform 1654"/>
              <p:cNvSpPr>
                <a:spLocks/>
              </p:cNvSpPr>
              <p:nvPr/>
            </p:nvSpPr>
            <p:spPr bwMode="auto">
              <a:xfrm>
                <a:off x="8882" y="2575"/>
                <a:ext cx="13" cy="10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3" y="0"/>
                  </a:cxn>
                  <a:cxn ang="0">
                    <a:pos x="13" y="13"/>
                  </a:cxn>
                  <a:cxn ang="0">
                    <a:pos x="13" y="39"/>
                  </a:cxn>
                  <a:cxn ang="0">
                    <a:pos x="13" y="92"/>
                  </a:cxn>
                  <a:cxn ang="0">
                    <a:pos x="13" y="106"/>
                  </a:cxn>
                  <a:cxn ang="0">
                    <a:pos x="13" y="92"/>
                  </a:cxn>
                </a:cxnLst>
                <a:rect l="0" t="0" r="r" b="b"/>
                <a:pathLst>
                  <a:path w="13" h="106">
                    <a:moveTo>
                      <a:pt x="0" y="0"/>
                    </a:moveTo>
                    <a:lnTo>
                      <a:pt x="13" y="0"/>
                    </a:lnTo>
                    <a:lnTo>
                      <a:pt x="13" y="13"/>
                    </a:lnTo>
                    <a:lnTo>
                      <a:pt x="13" y="39"/>
                    </a:lnTo>
                    <a:lnTo>
                      <a:pt x="13" y="92"/>
                    </a:lnTo>
                    <a:lnTo>
                      <a:pt x="13" y="106"/>
                    </a:lnTo>
                    <a:lnTo>
                      <a:pt x="13" y="92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07" name="Line 1655"/>
              <p:cNvSpPr>
                <a:spLocks noChangeShapeType="1"/>
              </p:cNvSpPr>
              <p:nvPr/>
            </p:nvSpPr>
            <p:spPr bwMode="auto">
              <a:xfrm>
                <a:off x="8895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08" name="Freeform 1656"/>
              <p:cNvSpPr>
                <a:spLocks/>
              </p:cNvSpPr>
              <p:nvPr/>
            </p:nvSpPr>
            <p:spPr bwMode="auto">
              <a:xfrm>
                <a:off x="8895" y="2561"/>
                <a:ext cx="13" cy="106"/>
              </a:xfrm>
              <a:custGeom>
                <a:avLst/>
                <a:gdLst/>
                <a:ahLst/>
                <a:cxnLst>
                  <a:cxn ang="0">
                    <a:pos x="0" y="106"/>
                  </a:cxn>
                  <a:cxn ang="0">
                    <a:pos x="13" y="93"/>
                  </a:cxn>
                  <a:cxn ang="0">
                    <a:pos x="13" y="53"/>
                  </a:cxn>
                  <a:cxn ang="0">
                    <a:pos x="13" y="0"/>
                  </a:cxn>
                  <a:cxn ang="0">
                    <a:pos x="13" y="14"/>
                  </a:cxn>
                </a:cxnLst>
                <a:rect l="0" t="0" r="r" b="b"/>
                <a:pathLst>
                  <a:path w="13" h="106">
                    <a:moveTo>
                      <a:pt x="0" y="106"/>
                    </a:moveTo>
                    <a:lnTo>
                      <a:pt x="13" y="93"/>
                    </a:lnTo>
                    <a:lnTo>
                      <a:pt x="13" y="53"/>
                    </a:lnTo>
                    <a:lnTo>
                      <a:pt x="13" y="0"/>
                    </a:lnTo>
                    <a:lnTo>
                      <a:pt x="13" y="14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09" name="Line 1657"/>
              <p:cNvSpPr>
                <a:spLocks noChangeShapeType="1"/>
              </p:cNvSpPr>
              <p:nvPr/>
            </p:nvSpPr>
            <p:spPr bwMode="auto">
              <a:xfrm>
                <a:off x="8908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10" name="Freeform 1658"/>
              <p:cNvSpPr>
                <a:spLocks/>
              </p:cNvSpPr>
              <p:nvPr/>
            </p:nvSpPr>
            <p:spPr bwMode="auto">
              <a:xfrm>
                <a:off x="8908" y="2575"/>
                <a:ext cx="14" cy="10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3"/>
                  </a:cxn>
                  <a:cxn ang="0">
                    <a:pos x="14" y="39"/>
                  </a:cxn>
                  <a:cxn ang="0">
                    <a:pos x="14" y="92"/>
                  </a:cxn>
                  <a:cxn ang="0">
                    <a:pos x="14" y="106"/>
                  </a:cxn>
                  <a:cxn ang="0">
                    <a:pos x="14" y="92"/>
                  </a:cxn>
                </a:cxnLst>
                <a:rect l="0" t="0" r="r" b="b"/>
                <a:pathLst>
                  <a:path w="14" h="106">
                    <a:moveTo>
                      <a:pt x="0" y="0"/>
                    </a:moveTo>
                    <a:lnTo>
                      <a:pt x="0" y="13"/>
                    </a:lnTo>
                    <a:lnTo>
                      <a:pt x="14" y="39"/>
                    </a:lnTo>
                    <a:lnTo>
                      <a:pt x="14" y="92"/>
                    </a:lnTo>
                    <a:lnTo>
                      <a:pt x="14" y="106"/>
                    </a:lnTo>
                    <a:lnTo>
                      <a:pt x="14" y="92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11" name="Line 1659"/>
              <p:cNvSpPr>
                <a:spLocks noChangeShapeType="1"/>
              </p:cNvSpPr>
              <p:nvPr/>
            </p:nvSpPr>
            <p:spPr bwMode="auto">
              <a:xfrm>
                <a:off x="8922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12" name="Freeform 1660"/>
              <p:cNvSpPr>
                <a:spLocks/>
              </p:cNvSpPr>
              <p:nvPr/>
            </p:nvSpPr>
            <p:spPr bwMode="auto">
              <a:xfrm>
                <a:off x="8922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06"/>
                  </a:cxn>
                  <a:cxn ang="0">
                    <a:pos x="0" y="93"/>
                  </a:cxn>
                  <a:cxn ang="0">
                    <a:pos x="0" y="67"/>
                  </a:cxn>
                  <a:cxn ang="0">
                    <a:pos x="13" y="0"/>
                  </a:cxn>
                  <a:cxn ang="0">
                    <a:pos x="13" y="14"/>
                  </a:cxn>
                  <a:cxn ang="0">
                    <a:pos x="13" y="27"/>
                  </a:cxn>
                  <a:cxn ang="0">
                    <a:pos x="13" y="53"/>
                  </a:cxn>
                  <a:cxn ang="0">
                    <a:pos x="13" y="106"/>
                  </a:cxn>
                  <a:cxn ang="0">
                    <a:pos x="13" y="120"/>
                  </a:cxn>
                  <a:cxn ang="0">
                    <a:pos x="13" y="106"/>
                  </a:cxn>
                </a:cxnLst>
                <a:rect l="0" t="0" r="r" b="b"/>
                <a:pathLst>
                  <a:path w="13" h="120">
                    <a:moveTo>
                      <a:pt x="0" y="106"/>
                    </a:moveTo>
                    <a:lnTo>
                      <a:pt x="0" y="93"/>
                    </a:lnTo>
                    <a:lnTo>
                      <a:pt x="0" y="67"/>
                    </a:lnTo>
                    <a:lnTo>
                      <a:pt x="13" y="0"/>
                    </a:lnTo>
                    <a:lnTo>
                      <a:pt x="13" y="14"/>
                    </a:lnTo>
                    <a:lnTo>
                      <a:pt x="13" y="27"/>
                    </a:lnTo>
                    <a:lnTo>
                      <a:pt x="13" y="53"/>
                    </a:lnTo>
                    <a:lnTo>
                      <a:pt x="13" y="106"/>
                    </a:lnTo>
                    <a:lnTo>
                      <a:pt x="13" y="120"/>
                    </a:lnTo>
                    <a:lnTo>
                      <a:pt x="13" y="106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13" name="Line 1661"/>
              <p:cNvSpPr>
                <a:spLocks noChangeShapeType="1"/>
              </p:cNvSpPr>
              <p:nvPr/>
            </p:nvSpPr>
            <p:spPr bwMode="auto">
              <a:xfrm>
                <a:off x="8935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14" name="Freeform 1662"/>
              <p:cNvSpPr>
                <a:spLocks/>
              </p:cNvSpPr>
              <p:nvPr/>
            </p:nvSpPr>
            <p:spPr bwMode="auto">
              <a:xfrm>
                <a:off x="8935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0" y="27"/>
                  </a:cxn>
                  <a:cxn ang="0">
                    <a:pos x="0" y="53"/>
                  </a:cxn>
                  <a:cxn ang="0">
                    <a:pos x="13" y="106"/>
                  </a:cxn>
                  <a:cxn ang="0">
                    <a:pos x="13" y="120"/>
                  </a:cxn>
                  <a:cxn ang="0">
                    <a:pos x="13" y="106"/>
                  </a:cxn>
                  <a:cxn ang="0">
                    <a:pos x="13" y="93"/>
                  </a:cxn>
                  <a:cxn ang="0">
                    <a:pos x="13" y="67"/>
                  </a:cxn>
                  <a:cxn ang="0">
                    <a:pos x="13" y="0"/>
                  </a:cxn>
                  <a:cxn ang="0">
                    <a:pos x="13" y="14"/>
                  </a:cxn>
                </a:cxnLst>
                <a:rect l="0" t="0" r="r" b="b"/>
                <a:pathLst>
                  <a:path w="13" h="120">
                    <a:moveTo>
                      <a:pt x="0" y="14"/>
                    </a:moveTo>
                    <a:lnTo>
                      <a:pt x="0" y="27"/>
                    </a:lnTo>
                    <a:lnTo>
                      <a:pt x="0" y="53"/>
                    </a:lnTo>
                    <a:lnTo>
                      <a:pt x="13" y="106"/>
                    </a:lnTo>
                    <a:lnTo>
                      <a:pt x="13" y="120"/>
                    </a:lnTo>
                    <a:lnTo>
                      <a:pt x="13" y="106"/>
                    </a:lnTo>
                    <a:lnTo>
                      <a:pt x="13" y="93"/>
                    </a:lnTo>
                    <a:lnTo>
                      <a:pt x="13" y="67"/>
                    </a:lnTo>
                    <a:lnTo>
                      <a:pt x="13" y="0"/>
                    </a:lnTo>
                    <a:lnTo>
                      <a:pt x="13" y="14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15" name="Line 1663"/>
              <p:cNvSpPr>
                <a:spLocks noChangeShapeType="1"/>
              </p:cNvSpPr>
              <p:nvPr/>
            </p:nvSpPr>
            <p:spPr bwMode="auto">
              <a:xfrm>
                <a:off x="8948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16" name="Freeform 1664"/>
              <p:cNvSpPr>
                <a:spLocks/>
              </p:cNvSpPr>
              <p:nvPr/>
            </p:nvSpPr>
            <p:spPr bwMode="auto">
              <a:xfrm>
                <a:off x="8948" y="2561"/>
                <a:ext cx="14" cy="120"/>
              </a:xfrm>
              <a:custGeom>
                <a:avLst/>
                <a:gdLst/>
                <a:ahLst/>
                <a:cxnLst>
                  <a:cxn ang="0">
                    <a:pos x="0" y="106"/>
                  </a:cxn>
                  <a:cxn ang="0">
                    <a:pos x="0" y="93"/>
                  </a:cxn>
                  <a:cxn ang="0">
                    <a:pos x="0" y="67"/>
                  </a:cxn>
                  <a:cxn ang="0">
                    <a:pos x="14" y="0"/>
                  </a:cxn>
                  <a:cxn ang="0">
                    <a:pos x="14" y="14"/>
                  </a:cxn>
                  <a:cxn ang="0">
                    <a:pos x="14" y="27"/>
                  </a:cxn>
                  <a:cxn ang="0">
                    <a:pos x="14" y="53"/>
                  </a:cxn>
                  <a:cxn ang="0">
                    <a:pos x="14" y="106"/>
                  </a:cxn>
                  <a:cxn ang="0">
                    <a:pos x="14" y="120"/>
                  </a:cxn>
                  <a:cxn ang="0">
                    <a:pos x="14" y="106"/>
                  </a:cxn>
                </a:cxnLst>
                <a:rect l="0" t="0" r="r" b="b"/>
                <a:pathLst>
                  <a:path w="14" h="120">
                    <a:moveTo>
                      <a:pt x="0" y="106"/>
                    </a:moveTo>
                    <a:lnTo>
                      <a:pt x="0" y="93"/>
                    </a:lnTo>
                    <a:lnTo>
                      <a:pt x="0" y="67"/>
                    </a:lnTo>
                    <a:lnTo>
                      <a:pt x="14" y="0"/>
                    </a:lnTo>
                    <a:lnTo>
                      <a:pt x="14" y="14"/>
                    </a:lnTo>
                    <a:lnTo>
                      <a:pt x="14" y="27"/>
                    </a:lnTo>
                    <a:lnTo>
                      <a:pt x="14" y="53"/>
                    </a:lnTo>
                    <a:lnTo>
                      <a:pt x="14" y="106"/>
                    </a:lnTo>
                    <a:lnTo>
                      <a:pt x="14" y="120"/>
                    </a:lnTo>
                    <a:lnTo>
                      <a:pt x="14" y="106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17" name="Line 1665"/>
              <p:cNvSpPr>
                <a:spLocks noChangeShapeType="1"/>
              </p:cNvSpPr>
              <p:nvPr/>
            </p:nvSpPr>
            <p:spPr bwMode="auto">
              <a:xfrm>
                <a:off x="8962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18" name="Freeform 1666"/>
              <p:cNvSpPr>
                <a:spLocks/>
              </p:cNvSpPr>
              <p:nvPr/>
            </p:nvSpPr>
            <p:spPr bwMode="auto">
              <a:xfrm>
                <a:off x="8962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0" y="27"/>
                  </a:cxn>
                  <a:cxn ang="0">
                    <a:pos x="0" y="53"/>
                  </a:cxn>
                  <a:cxn ang="0">
                    <a:pos x="0" y="106"/>
                  </a:cxn>
                  <a:cxn ang="0">
                    <a:pos x="13" y="120"/>
                  </a:cxn>
                  <a:cxn ang="0">
                    <a:pos x="13" y="106"/>
                  </a:cxn>
                  <a:cxn ang="0">
                    <a:pos x="13" y="93"/>
                  </a:cxn>
                  <a:cxn ang="0">
                    <a:pos x="13" y="67"/>
                  </a:cxn>
                  <a:cxn ang="0">
                    <a:pos x="13" y="0"/>
                  </a:cxn>
                  <a:cxn ang="0">
                    <a:pos x="13" y="14"/>
                  </a:cxn>
                </a:cxnLst>
                <a:rect l="0" t="0" r="r" b="b"/>
                <a:pathLst>
                  <a:path w="13" h="120">
                    <a:moveTo>
                      <a:pt x="0" y="14"/>
                    </a:moveTo>
                    <a:lnTo>
                      <a:pt x="0" y="27"/>
                    </a:lnTo>
                    <a:lnTo>
                      <a:pt x="0" y="53"/>
                    </a:lnTo>
                    <a:lnTo>
                      <a:pt x="0" y="106"/>
                    </a:lnTo>
                    <a:lnTo>
                      <a:pt x="13" y="120"/>
                    </a:lnTo>
                    <a:lnTo>
                      <a:pt x="13" y="106"/>
                    </a:lnTo>
                    <a:lnTo>
                      <a:pt x="13" y="93"/>
                    </a:lnTo>
                    <a:lnTo>
                      <a:pt x="13" y="67"/>
                    </a:lnTo>
                    <a:lnTo>
                      <a:pt x="13" y="0"/>
                    </a:lnTo>
                    <a:lnTo>
                      <a:pt x="13" y="14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19" name="Line 1667"/>
              <p:cNvSpPr>
                <a:spLocks noChangeShapeType="1"/>
              </p:cNvSpPr>
              <p:nvPr/>
            </p:nvSpPr>
            <p:spPr bwMode="auto">
              <a:xfrm>
                <a:off x="8975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20" name="Freeform 1668"/>
              <p:cNvSpPr>
                <a:spLocks/>
              </p:cNvSpPr>
              <p:nvPr/>
            </p:nvSpPr>
            <p:spPr bwMode="auto">
              <a:xfrm>
                <a:off x="8975" y="2575"/>
                <a:ext cx="13" cy="10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3" y="13"/>
                  </a:cxn>
                  <a:cxn ang="0">
                    <a:pos x="13" y="39"/>
                  </a:cxn>
                  <a:cxn ang="0">
                    <a:pos x="13" y="92"/>
                  </a:cxn>
                  <a:cxn ang="0">
                    <a:pos x="13" y="106"/>
                  </a:cxn>
                  <a:cxn ang="0">
                    <a:pos x="13" y="92"/>
                  </a:cxn>
                </a:cxnLst>
                <a:rect l="0" t="0" r="r" b="b"/>
                <a:pathLst>
                  <a:path w="13" h="106">
                    <a:moveTo>
                      <a:pt x="0" y="0"/>
                    </a:moveTo>
                    <a:lnTo>
                      <a:pt x="13" y="13"/>
                    </a:lnTo>
                    <a:lnTo>
                      <a:pt x="13" y="39"/>
                    </a:lnTo>
                    <a:lnTo>
                      <a:pt x="13" y="92"/>
                    </a:lnTo>
                    <a:lnTo>
                      <a:pt x="13" y="106"/>
                    </a:lnTo>
                    <a:lnTo>
                      <a:pt x="13" y="92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21" name="Line 1669"/>
              <p:cNvSpPr>
                <a:spLocks noChangeShapeType="1"/>
              </p:cNvSpPr>
              <p:nvPr/>
            </p:nvSpPr>
            <p:spPr bwMode="auto">
              <a:xfrm>
                <a:off x="8988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22" name="Freeform 1670"/>
              <p:cNvSpPr>
                <a:spLocks/>
              </p:cNvSpPr>
              <p:nvPr/>
            </p:nvSpPr>
            <p:spPr bwMode="auto">
              <a:xfrm>
                <a:off x="8988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06"/>
                  </a:cxn>
                  <a:cxn ang="0">
                    <a:pos x="0" y="93"/>
                  </a:cxn>
                  <a:cxn ang="0">
                    <a:pos x="13" y="67"/>
                  </a:cxn>
                  <a:cxn ang="0">
                    <a:pos x="13" y="0"/>
                  </a:cxn>
                  <a:cxn ang="0">
                    <a:pos x="13" y="14"/>
                  </a:cxn>
                  <a:cxn ang="0">
                    <a:pos x="13" y="27"/>
                  </a:cxn>
                  <a:cxn ang="0">
                    <a:pos x="13" y="53"/>
                  </a:cxn>
                  <a:cxn ang="0">
                    <a:pos x="13" y="106"/>
                  </a:cxn>
                  <a:cxn ang="0">
                    <a:pos x="13" y="120"/>
                  </a:cxn>
                  <a:cxn ang="0">
                    <a:pos x="13" y="106"/>
                  </a:cxn>
                </a:cxnLst>
                <a:rect l="0" t="0" r="r" b="b"/>
                <a:pathLst>
                  <a:path w="13" h="120">
                    <a:moveTo>
                      <a:pt x="0" y="106"/>
                    </a:moveTo>
                    <a:lnTo>
                      <a:pt x="0" y="93"/>
                    </a:lnTo>
                    <a:lnTo>
                      <a:pt x="13" y="67"/>
                    </a:lnTo>
                    <a:lnTo>
                      <a:pt x="13" y="0"/>
                    </a:lnTo>
                    <a:lnTo>
                      <a:pt x="13" y="14"/>
                    </a:lnTo>
                    <a:lnTo>
                      <a:pt x="13" y="27"/>
                    </a:lnTo>
                    <a:lnTo>
                      <a:pt x="13" y="53"/>
                    </a:lnTo>
                    <a:lnTo>
                      <a:pt x="13" y="106"/>
                    </a:lnTo>
                    <a:lnTo>
                      <a:pt x="13" y="120"/>
                    </a:lnTo>
                    <a:lnTo>
                      <a:pt x="13" y="106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23" name="Line 1671"/>
              <p:cNvSpPr>
                <a:spLocks noChangeShapeType="1"/>
              </p:cNvSpPr>
              <p:nvPr/>
            </p:nvSpPr>
            <p:spPr bwMode="auto">
              <a:xfrm>
                <a:off x="9001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24" name="Freeform 1672"/>
              <p:cNvSpPr>
                <a:spLocks/>
              </p:cNvSpPr>
              <p:nvPr/>
            </p:nvSpPr>
            <p:spPr bwMode="auto">
              <a:xfrm>
                <a:off x="9001" y="2575"/>
                <a:ext cx="14" cy="10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3"/>
                  </a:cxn>
                  <a:cxn ang="0">
                    <a:pos x="14" y="39"/>
                  </a:cxn>
                  <a:cxn ang="0">
                    <a:pos x="14" y="92"/>
                  </a:cxn>
                  <a:cxn ang="0">
                    <a:pos x="14" y="106"/>
                  </a:cxn>
                  <a:cxn ang="0">
                    <a:pos x="14" y="92"/>
                  </a:cxn>
                </a:cxnLst>
                <a:rect l="0" t="0" r="r" b="b"/>
                <a:pathLst>
                  <a:path w="14" h="106">
                    <a:moveTo>
                      <a:pt x="0" y="0"/>
                    </a:moveTo>
                    <a:lnTo>
                      <a:pt x="0" y="13"/>
                    </a:lnTo>
                    <a:lnTo>
                      <a:pt x="14" y="39"/>
                    </a:lnTo>
                    <a:lnTo>
                      <a:pt x="14" y="92"/>
                    </a:lnTo>
                    <a:lnTo>
                      <a:pt x="14" y="106"/>
                    </a:lnTo>
                    <a:lnTo>
                      <a:pt x="14" y="92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25" name="Line 1673"/>
              <p:cNvSpPr>
                <a:spLocks noChangeShapeType="1"/>
              </p:cNvSpPr>
              <p:nvPr/>
            </p:nvSpPr>
            <p:spPr bwMode="auto">
              <a:xfrm>
                <a:off x="9015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26" name="Freeform 1674"/>
              <p:cNvSpPr>
                <a:spLocks/>
              </p:cNvSpPr>
              <p:nvPr/>
            </p:nvSpPr>
            <p:spPr bwMode="auto">
              <a:xfrm>
                <a:off x="9015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06"/>
                  </a:cxn>
                  <a:cxn ang="0">
                    <a:pos x="0" y="93"/>
                  </a:cxn>
                  <a:cxn ang="0">
                    <a:pos x="0" y="67"/>
                  </a:cxn>
                  <a:cxn ang="0">
                    <a:pos x="13" y="0"/>
                  </a:cxn>
                  <a:cxn ang="0">
                    <a:pos x="13" y="14"/>
                  </a:cxn>
                  <a:cxn ang="0">
                    <a:pos x="13" y="27"/>
                  </a:cxn>
                  <a:cxn ang="0">
                    <a:pos x="13" y="53"/>
                  </a:cxn>
                  <a:cxn ang="0">
                    <a:pos x="13" y="106"/>
                  </a:cxn>
                  <a:cxn ang="0">
                    <a:pos x="13" y="120"/>
                  </a:cxn>
                  <a:cxn ang="0">
                    <a:pos x="13" y="106"/>
                  </a:cxn>
                </a:cxnLst>
                <a:rect l="0" t="0" r="r" b="b"/>
                <a:pathLst>
                  <a:path w="13" h="120">
                    <a:moveTo>
                      <a:pt x="0" y="106"/>
                    </a:moveTo>
                    <a:lnTo>
                      <a:pt x="0" y="93"/>
                    </a:lnTo>
                    <a:lnTo>
                      <a:pt x="0" y="67"/>
                    </a:lnTo>
                    <a:lnTo>
                      <a:pt x="13" y="0"/>
                    </a:lnTo>
                    <a:lnTo>
                      <a:pt x="13" y="14"/>
                    </a:lnTo>
                    <a:lnTo>
                      <a:pt x="13" y="27"/>
                    </a:lnTo>
                    <a:lnTo>
                      <a:pt x="13" y="53"/>
                    </a:lnTo>
                    <a:lnTo>
                      <a:pt x="13" y="106"/>
                    </a:lnTo>
                    <a:lnTo>
                      <a:pt x="13" y="120"/>
                    </a:lnTo>
                    <a:lnTo>
                      <a:pt x="13" y="106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27" name="Line 1675"/>
              <p:cNvSpPr>
                <a:spLocks noChangeShapeType="1"/>
              </p:cNvSpPr>
              <p:nvPr/>
            </p:nvSpPr>
            <p:spPr bwMode="auto">
              <a:xfrm>
                <a:off x="9028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28" name="Freeform 1676"/>
              <p:cNvSpPr>
                <a:spLocks/>
              </p:cNvSpPr>
              <p:nvPr/>
            </p:nvSpPr>
            <p:spPr bwMode="auto">
              <a:xfrm>
                <a:off x="9028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0" y="27"/>
                  </a:cxn>
                  <a:cxn ang="0">
                    <a:pos x="0" y="53"/>
                  </a:cxn>
                  <a:cxn ang="0">
                    <a:pos x="13" y="106"/>
                  </a:cxn>
                  <a:cxn ang="0">
                    <a:pos x="13" y="120"/>
                  </a:cxn>
                  <a:cxn ang="0">
                    <a:pos x="13" y="106"/>
                  </a:cxn>
                  <a:cxn ang="0">
                    <a:pos x="13" y="93"/>
                  </a:cxn>
                  <a:cxn ang="0">
                    <a:pos x="13" y="67"/>
                  </a:cxn>
                  <a:cxn ang="0">
                    <a:pos x="13" y="0"/>
                  </a:cxn>
                  <a:cxn ang="0">
                    <a:pos x="13" y="14"/>
                  </a:cxn>
                </a:cxnLst>
                <a:rect l="0" t="0" r="r" b="b"/>
                <a:pathLst>
                  <a:path w="13" h="120">
                    <a:moveTo>
                      <a:pt x="0" y="14"/>
                    </a:moveTo>
                    <a:lnTo>
                      <a:pt x="0" y="27"/>
                    </a:lnTo>
                    <a:lnTo>
                      <a:pt x="0" y="53"/>
                    </a:lnTo>
                    <a:lnTo>
                      <a:pt x="13" y="106"/>
                    </a:lnTo>
                    <a:lnTo>
                      <a:pt x="13" y="120"/>
                    </a:lnTo>
                    <a:lnTo>
                      <a:pt x="13" y="106"/>
                    </a:lnTo>
                    <a:lnTo>
                      <a:pt x="13" y="93"/>
                    </a:lnTo>
                    <a:lnTo>
                      <a:pt x="13" y="67"/>
                    </a:lnTo>
                    <a:lnTo>
                      <a:pt x="13" y="0"/>
                    </a:lnTo>
                    <a:lnTo>
                      <a:pt x="13" y="14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29" name="Line 1677"/>
              <p:cNvSpPr>
                <a:spLocks noChangeShapeType="1"/>
              </p:cNvSpPr>
              <p:nvPr/>
            </p:nvSpPr>
            <p:spPr bwMode="auto">
              <a:xfrm>
                <a:off x="9041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30" name="Freeform 1678"/>
              <p:cNvSpPr>
                <a:spLocks/>
              </p:cNvSpPr>
              <p:nvPr/>
            </p:nvSpPr>
            <p:spPr bwMode="auto">
              <a:xfrm>
                <a:off x="9041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06"/>
                  </a:cxn>
                  <a:cxn ang="0">
                    <a:pos x="0" y="93"/>
                  </a:cxn>
                  <a:cxn ang="0">
                    <a:pos x="0" y="67"/>
                  </a:cxn>
                  <a:cxn ang="0">
                    <a:pos x="13" y="0"/>
                  </a:cxn>
                  <a:cxn ang="0">
                    <a:pos x="13" y="14"/>
                  </a:cxn>
                  <a:cxn ang="0">
                    <a:pos x="13" y="27"/>
                  </a:cxn>
                  <a:cxn ang="0">
                    <a:pos x="13" y="53"/>
                  </a:cxn>
                  <a:cxn ang="0">
                    <a:pos x="13" y="106"/>
                  </a:cxn>
                  <a:cxn ang="0">
                    <a:pos x="13" y="120"/>
                  </a:cxn>
                  <a:cxn ang="0">
                    <a:pos x="13" y="106"/>
                  </a:cxn>
                </a:cxnLst>
                <a:rect l="0" t="0" r="r" b="b"/>
                <a:pathLst>
                  <a:path w="13" h="120">
                    <a:moveTo>
                      <a:pt x="0" y="106"/>
                    </a:moveTo>
                    <a:lnTo>
                      <a:pt x="0" y="93"/>
                    </a:lnTo>
                    <a:lnTo>
                      <a:pt x="0" y="67"/>
                    </a:lnTo>
                    <a:lnTo>
                      <a:pt x="13" y="0"/>
                    </a:lnTo>
                    <a:lnTo>
                      <a:pt x="13" y="14"/>
                    </a:lnTo>
                    <a:lnTo>
                      <a:pt x="13" y="27"/>
                    </a:lnTo>
                    <a:lnTo>
                      <a:pt x="13" y="53"/>
                    </a:lnTo>
                    <a:lnTo>
                      <a:pt x="13" y="106"/>
                    </a:lnTo>
                    <a:lnTo>
                      <a:pt x="13" y="120"/>
                    </a:lnTo>
                    <a:lnTo>
                      <a:pt x="13" y="106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31" name="Line 1679"/>
              <p:cNvSpPr>
                <a:spLocks noChangeShapeType="1"/>
              </p:cNvSpPr>
              <p:nvPr/>
            </p:nvSpPr>
            <p:spPr bwMode="auto">
              <a:xfrm>
                <a:off x="9054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32" name="Freeform 1680"/>
              <p:cNvSpPr>
                <a:spLocks/>
              </p:cNvSpPr>
              <p:nvPr/>
            </p:nvSpPr>
            <p:spPr bwMode="auto">
              <a:xfrm>
                <a:off x="9054" y="2561"/>
                <a:ext cx="14" cy="120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0" y="27"/>
                  </a:cxn>
                  <a:cxn ang="0">
                    <a:pos x="0" y="53"/>
                  </a:cxn>
                  <a:cxn ang="0">
                    <a:pos x="0" y="106"/>
                  </a:cxn>
                  <a:cxn ang="0">
                    <a:pos x="0" y="120"/>
                  </a:cxn>
                  <a:cxn ang="0">
                    <a:pos x="14" y="106"/>
                  </a:cxn>
                  <a:cxn ang="0">
                    <a:pos x="14" y="93"/>
                  </a:cxn>
                  <a:cxn ang="0">
                    <a:pos x="14" y="67"/>
                  </a:cxn>
                  <a:cxn ang="0">
                    <a:pos x="14" y="0"/>
                  </a:cxn>
                  <a:cxn ang="0">
                    <a:pos x="14" y="14"/>
                  </a:cxn>
                </a:cxnLst>
                <a:rect l="0" t="0" r="r" b="b"/>
                <a:pathLst>
                  <a:path w="14" h="120">
                    <a:moveTo>
                      <a:pt x="0" y="14"/>
                    </a:moveTo>
                    <a:lnTo>
                      <a:pt x="0" y="27"/>
                    </a:lnTo>
                    <a:lnTo>
                      <a:pt x="0" y="53"/>
                    </a:lnTo>
                    <a:lnTo>
                      <a:pt x="0" y="106"/>
                    </a:lnTo>
                    <a:lnTo>
                      <a:pt x="0" y="120"/>
                    </a:lnTo>
                    <a:lnTo>
                      <a:pt x="14" y="106"/>
                    </a:lnTo>
                    <a:lnTo>
                      <a:pt x="14" y="93"/>
                    </a:lnTo>
                    <a:lnTo>
                      <a:pt x="14" y="67"/>
                    </a:lnTo>
                    <a:lnTo>
                      <a:pt x="14" y="0"/>
                    </a:lnTo>
                    <a:lnTo>
                      <a:pt x="14" y="14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33" name="Line 1681"/>
              <p:cNvSpPr>
                <a:spLocks noChangeShapeType="1"/>
              </p:cNvSpPr>
              <p:nvPr/>
            </p:nvSpPr>
            <p:spPr bwMode="auto">
              <a:xfrm>
                <a:off x="9068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34" name="Freeform 1682"/>
              <p:cNvSpPr>
                <a:spLocks/>
              </p:cNvSpPr>
              <p:nvPr/>
            </p:nvSpPr>
            <p:spPr bwMode="auto">
              <a:xfrm>
                <a:off x="9068" y="2575"/>
                <a:ext cx="13" cy="10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3" y="13"/>
                  </a:cxn>
                  <a:cxn ang="0">
                    <a:pos x="13" y="39"/>
                  </a:cxn>
                  <a:cxn ang="0">
                    <a:pos x="13" y="92"/>
                  </a:cxn>
                  <a:cxn ang="0">
                    <a:pos x="13" y="106"/>
                  </a:cxn>
                  <a:cxn ang="0">
                    <a:pos x="13" y="92"/>
                  </a:cxn>
                </a:cxnLst>
                <a:rect l="0" t="0" r="r" b="b"/>
                <a:pathLst>
                  <a:path w="13" h="106">
                    <a:moveTo>
                      <a:pt x="0" y="0"/>
                    </a:moveTo>
                    <a:lnTo>
                      <a:pt x="13" y="13"/>
                    </a:lnTo>
                    <a:lnTo>
                      <a:pt x="13" y="39"/>
                    </a:lnTo>
                    <a:lnTo>
                      <a:pt x="13" y="92"/>
                    </a:lnTo>
                    <a:lnTo>
                      <a:pt x="13" y="106"/>
                    </a:lnTo>
                    <a:lnTo>
                      <a:pt x="13" y="92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35" name="Line 1683"/>
              <p:cNvSpPr>
                <a:spLocks noChangeShapeType="1"/>
              </p:cNvSpPr>
              <p:nvPr/>
            </p:nvSpPr>
            <p:spPr bwMode="auto">
              <a:xfrm>
                <a:off x="9081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36" name="Freeform 1684"/>
              <p:cNvSpPr>
                <a:spLocks/>
              </p:cNvSpPr>
              <p:nvPr/>
            </p:nvSpPr>
            <p:spPr bwMode="auto">
              <a:xfrm>
                <a:off x="9081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06"/>
                  </a:cxn>
                  <a:cxn ang="0">
                    <a:pos x="0" y="93"/>
                  </a:cxn>
                  <a:cxn ang="0">
                    <a:pos x="13" y="67"/>
                  </a:cxn>
                  <a:cxn ang="0">
                    <a:pos x="13" y="0"/>
                  </a:cxn>
                  <a:cxn ang="0">
                    <a:pos x="13" y="14"/>
                  </a:cxn>
                  <a:cxn ang="0">
                    <a:pos x="13" y="27"/>
                  </a:cxn>
                  <a:cxn ang="0">
                    <a:pos x="13" y="53"/>
                  </a:cxn>
                  <a:cxn ang="0">
                    <a:pos x="13" y="106"/>
                  </a:cxn>
                  <a:cxn ang="0">
                    <a:pos x="13" y="120"/>
                  </a:cxn>
                  <a:cxn ang="0">
                    <a:pos x="13" y="106"/>
                  </a:cxn>
                </a:cxnLst>
                <a:rect l="0" t="0" r="r" b="b"/>
                <a:pathLst>
                  <a:path w="13" h="120">
                    <a:moveTo>
                      <a:pt x="0" y="106"/>
                    </a:moveTo>
                    <a:lnTo>
                      <a:pt x="0" y="93"/>
                    </a:lnTo>
                    <a:lnTo>
                      <a:pt x="13" y="67"/>
                    </a:lnTo>
                    <a:lnTo>
                      <a:pt x="13" y="0"/>
                    </a:lnTo>
                    <a:lnTo>
                      <a:pt x="13" y="14"/>
                    </a:lnTo>
                    <a:lnTo>
                      <a:pt x="13" y="27"/>
                    </a:lnTo>
                    <a:lnTo>
                      <a:pt x="13" y="53"/>
                    </a:lnTo>
                    <a:lnTo>
                      <a:pt x="13" y="106"/>
                    </a:lnTo>
                    <a:lnTo>
                      <a:pt x="13" y="120"/>
                    </a:lnTo>
                    <a:lnTo>
                      <a:pt x="13" y="106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37" name="Line 1685"/>
              <p:cNvSpPr>
                <a:spLocks noChangeShapeType="1"/>
              </p:cNvSpPr>
              <p:nvPr/>
            </p:nvSpPr>
            <p:spPr bwMode="auto">
              <a:xfrm>
                <a:off x="9094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38" name="Freeform 1686"/>
              <p:cNvSpPr>
                <a:spLocks/>
              </p:cNvSpPr>
              <p:nvPr/>
            </p:nvSpPr>
            <p:spPr bwMode="auto">
              <a:xfrm>
                <a:off x="9094" y="2561"/>
                <a:ext cx="14" cy="120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0" y="27"/>
                  </a:cxn>
                  <a:cxn ang="0">
                    <a:pos x="0" y="53"/>
                  </a:cxn>
                  <a:cxn ang="0">
                    <a:pos x="14" y="106"/>
                  </a:cxn>
                  <a:cxn ang="0">
                    <a:pos x="14" y="120"/>
                  </a:cxn>
                  <a:cxn ang="0">
                    <a:pos x="14" y="106"/>
                  </a:cxn>
                  <a:cxn ang="0">
                    <a:pos x="14" y="93"/>
                  </a:cxn>
                  <a:cxn ang="0">
                    <a:pos x="14" y="67"/>
                  </a:cxn>
                  <a:cxn ang="0">
                    <a:pos x="14" y="0"/>
                  </a:cxn>
                  <a:cxn ang="0">
                    <a:pos x="14" y="14"/>
                  </a:cxn>
                </a:cxnLst>
                <a:rect l="0" t="0" r="r" b="b"/>
                <a:pathLst>
                  <a:path w="14" h="120">
                    <a:moveTo>
                      <a:pt x="0" y="14"/>
                    </a:moveTo>
                    <a:lnTo>
                      <a:pt x="0" y="27"/>
                    </a:lnTo>
                    <a:lnTo>
                      <a:pt x="0" y="53"/>
                    </a:lnTo>
                    <a:lnTo>
                      <a:pt x="14" y="106"/>
                    </a:lnTo>
                    <a:lnTo>
                      <a:pt x="14" y="120"/>
                    </a:lnTo>
                    <a:lnTo>
                      <a:pt x="14" y="106"/>
                    </a:lnTo>
                    <a:lnTo>
                      <a:pt x="14" y="93"/>
                    </a:lnTo>
                    <a:lnTo>
                      <a:pt x="14" y="67"/>
                    </a:lnTo>
                    <a:lnTo>
                      <a:pt x="14" y="0"/>
                    </a:lnTo>
                    <a:lnTo>
                      <a:pt x="14" y="14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39" name="Line 1687"/>
              <p:cNvSpPr>
                <a:spLocks noChangeShapeType="1"/>
              </p:cNvSpPr>
              <p:nvPr/>
            </p:nvSpPr>
            <p:spPr bwMode="auto">
              <a:xfrm>
                <a:off x="9108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40" name="Freeform 1688"/>
              <p:cNvSpPr>
                <a:spLocks/>
              </p:cNvSpPr>
              <p:nvPr/>
            </p:nvSpPr>
            <p:spPr bwMode="auto">
              <a:xfrm>
                <a:off x="9108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06"/>
                  </a:cxn>
                  <a:cxn ang="0">
                    <a:pos x="0" y="93"/>
                  </a:cxn>
                  <a:cxn ang="0">
                    <a:pos x="0" y="67"/>
                  </a:cxn>
                  <a:cxn ang="0">
                    <a:pos x="13" y="0"/>
                  </a:cxn>
                  <a:cxn ang="0">
                    <a:pos x="13" y="14"/>
                  </a:cxn>
                  <a:cxn ang="0">
                    <a:pos x="13" y="27"/>
                  </a:cxn>
                  <a:cxn ang="0">
                    <a:pos x="13" y="53"/>
                  </a:cxn>
                  <a:cxn ang="0">
                    <a:pos x="13" y="106"/>
                  </a:cxn>
                  <a:cxn ang="0">
                    <a:pos x="13" y="120"/>
                  </a:cxn>
                  <a:cxn ang="0">
                    <a:pos x="13" y="106"/>
                  </a:cxn>
                </a:cxnLst>
                <a:rect l="0" t="0" r="r" b="b"/>
                <a:pathLst>
                  <a:path w="13" h="120">
                    <a:moveTo>
                      <a:pt x="0" y="106"/>
                    </a:moveTo>
                    <a:lnTo>
                      <a:pt x="0" y="93"/>
                    </a:lnTo>
                    <a:lnTo>
                      <a:pt x="0" y="67"/>
                    </a:lnTo>
                    <a:lnTo>
                      <a:pt x="13" y="0"/>
                    </a:lnTo>
                    <a:lnTo>
                      <a:pt x="13" y="14"/>
                    </a:lnTo>
                    <a:lnTo>
                      <a:pt x="13" y="27"/>
                    </a:lnTo>
                    <a:lnTo>
                      <a:pt x="13" y="53"/>
                    </a:lnTo>
                    <a:lnTo>
                      <a:pt x="13" y="106"/>
                    </a:lnTo>
                    <a:lnTo>
                      <a:pt x="13" y="120"/>
                    </a:lnTo>
                    <a:lnTo>
                      <a:pt x="13" y="106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41" name="Line 1689"/>
              <p:cNvSpPr>
                <a:spLocks noChangeShapeType="1"/>
              </p:cNvSpPr>
              <p:nvPr/>
            </p:nvSpPr>
            <p:spPr bwMode="auto">
              <a:xfrm>
                <a:off x="9121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42" name="Freeform 1690"/>
              <p:cNvSpPr>
                <a:spLocks/>
              </p:cNvSpPr>
              <p:nvPr/>
            </p:nvSpPr>
            <p:spPr bwMode="auto">
              <a:xfrm>
                <a:off x="9121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0" y="27"/>
                  </a:cxn>
                  <a:cxn ang="0">
                    <a:pos x="0" y="53"/>
                  </a:cxn>
                  <a:cxn ang="0">
                    <a:pos x="13" y="106"/>
                  </a:cxn>
                  <a:cxn ang="0">
                    <a:pos x="13" y="120"/>
                  </a:cxn>
                  <a:cxn ang="0">
                    <a:pos x="13" y="106"/>
                  </a:cxn>
                  <a:cxn ang="0">
                    <a:pos x="13" y="93"/>
                  </a:cxn>
                  <a:cxn ang="0">
                    <a:pos x="13" y="67"/>
                  </a:cxn>
                  <a:cxn ang="0">
                    <a:pos x="13" y="0"/>
                  </a:cxn>
                  <a:cxn ang="0">
                    <a:pos x="13" y="14"/>
                  </a:cxn>
                </a:cxnLst>
                <a:rect l="0" t="0" r="r" b="b"/>
                <a:pathLst>
                  <a:path w="13" h="120">
                    <a:moveTo>
                      <a:pt x="0" y="14"/>
                    </a:moveTo>
                    <a:lnTo>
                      <a:pt x="0" y="27"/>
                    </a:lnTo>
                    <a:lnTo>
                      <a:pt x="0" y="53"/>
                    </a:lnTo>
                    <a:lnTo>
                      <a:pt x="13" y="106"/>
                    </a:lnTo>
                    <a:lnTo>
                      <a:pt x="13" y="120"/>
                    </a:lnTo>
                    <a:lnTo>
                      <a:pt x="13" y="106"/>
                    </a:lnTo>
                    <a:lnTo>
                      <a:pt x="13" y="93"/>
                    </a:lnTo>
                    <a:lnTo>
                      <a:pt x="13" y="67"/>
                    </a:lnTo>
                    <a:lnTo>
                      <a:pt x="13" y="0"/>
                    </a:lnTo>
                    <a:lnTo>
                      <a:pt x="13" y="14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43" name="Line 1691"/>
              <p:cNvSpPr>
                <a:spLocks noChangeShapeType="1"/>
              </p:cNvSpPr>
              <p:nvPr/>
            </p:nvSpPr>
            <p:spPr bwMode="auto">
              <a:xfrm>
                <a:off x="9134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44" name="Freeform 1692"/>
              <p:cNvSpPr>
                <a:spLocks/>
              </p:cNvSpPr>
              <p:nvPr/>
            </p:nvSpPr>
            <p:spPr bwMode="auto">
              <a:xfrm>
                <a:off x="9134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06"/>
                  </a:cxn>
                  <a:cxn ang="0">
                    <a:pos x="0" y="93"/>
                  </a:cxn>
                  <a:cxn ang="0">
                    <a:pos x="0" y="67"/>
                  </a:cxn>
                  <a:cxn ang="0">
                    <a:pos x="13" y="0"/>
                  </a:cxn>
                  <a:cxn ang="0">
                    <a:pos x="13" y="14"/>
                  </a:cxn>
                  <a:cxn ang="0">
                    <a:pos x="13" y="27"/>
                  </a:cxn>
                  <a:cxn ang="0">
                    <a:pos x="13" y="53"/>
                  </a:cxn>
                  <a:cxn ang="0">
                    <a:pos x="13" y="106"/>
                  </a:cxn>
                  <a:cxn ang="0">
                    <a:pos x="13" y="120"/>
                  </a:cxn>
                  <a:cxn ang="0">
                    <a:pos x="13" y="106"/>
                  </a:cxn>
                </a:cxnLst>
                <a:rect l="0" t="0" r="r" b="b"/>
                <a:pathLst>
                  <a:path w="13" h="120">
                    <a:moveTo>
                      <a:pt x="0" y="106"/>
                    </a:moveTo>
                    <a:lnTo>
                      <a:pt x="0" y="93"/>
                    </a:lnTo>
                    <a:lnTo>
                      <a:pt x="0" y="67"/>
                    </a:lnTo>
                    <a:lnTo>
                      <a:pt x="13" y="0"/>
                    </a:lnTo>
                    <a:lnTo>
                      <a:pt x="13" y="14"/>
                    </a:lnTo>
                    <a:lnTo>
                      <a:pt x="13" y="27"/>
                    </a:lnTo>
                    <a:lnTo>
                      <a:pt x="13" y="53"/>
                    </a:lnTo>
                    <a:lnTo>
                      <a:pt x="13" y="106"/>
                    </a:lnTo>
                    <a:lnTo>
                      <a:pt x="13" y="120"/>
                    </a:lnTo>
                    <a:lnTo>
                      <a:pt x="13" y="106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45" name="Line 1693"/>
              <p:cNvSpPr>
                <a:spLocks noChangeShapeType="1"/>
              </p:cNvSpPr>
              <p:nvPr/>
            </p:nvSpPr>
            <p:spPr bwMode="auto">
              <a:xfrm>
                <a:off x="9147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46" name="Freeform 1694"/>
              <p:cNvSpPr>
                <a:spLocks/>
              </p:cNvSpPr>
              <p:nvPr/>
            </p:nvSpPr>
            <p:spPr bwMode="auto">
              <a:xfrm>
                <a:off x="9147" y="2561"/>
                <a:ext cx="14" cy="106"/>
              </a:xfrm>
              <a:custGeom>
                <a:avLst/>
                <a:gdLst/>
                <a:ahLst/>
                <a:cxnLst>
                  <a:cxn ang="0">
                    <a:pos x="0" y="106"/>
                  </a:cxn>
                  <a:cxn ang="0">
                    <a:pos x="14" y="106"/>
                  </a:cxn>
                  <a:cxn ang="0">
                    <a:pos x="14" y="93"/>
                  </a:cxn>
                  <a:cxn ang="0">
                    <a:pos x="14" y="67"/>
                  </a:cxn>
                  <a:cxn ang="0">
                    <a:pos x="14" y="0"/>
                  </a:cxn>
                  <a:cxn ang="0">
                    <a:pos x="14" y="14"/>
                  </a:cxn>
                </a:cxnLst>
                <a:rect l="0" t="0" r="r" b="b"/>
                <a:pathLst>
                  <a:path w="14" h="106">
                    <a:moveTo>
                      <a:pt x="0" y="106"/>
                    </a:moveTo>
                    <a:lnTo>
                      <a:pt x="14" y="106"/>
                    </a:lnTo>
                    <a:lnTo>
                      <a:pt x="14" y="93"/>
                    </a:lnTo>
                    <a:lnTo>
                      <a:pt x="14" y="67"/>
                    </a:lnTo>
                    <a:lnTo>
                      <a:pt x="14" y="0"/>
                    </a:lnTo>
                    <a:lnTo>
                      <a:pt x="14" y="14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47" name="Line 1695"/>
              <p:cNvSpPr>
                <a:spLocks noChangeShapeType="1"/>
              </p:cNvSpPr>
              <p:nvPr/>
            </p:nvSpPr>
            <p:spPr bwMode="auto">
              <a:xfrm>
                <a:off x="9161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48" name="Freeform 1696"/>
              <p:cNvSpPr>
                <a:spLocks/>
              </p:cNvSpPr>
              <p:nvPr/>
            </p:nvSpPr>
            <p:spPr bwMode="auto">
              <a:xfrm>
                <a:off x="9161" y="2575"/>
                <a:ext cx="13" cy="10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3"/>
                  </a:cxn>
                  <a:cxn ang="0">
                    <a:pos x="13" y="39"/>
                  </a:cxn>
                  <a:cxn ang="0">
                    <a:pos x="13" y="92"/>
                  </a:cxn>
                  <a:cxn ang="0">
                    <a:pos x="13" y="106"/>
                  </a:cxn>
                  <a:cxn ang="0">
                    <a:pos x="13" y="92"/>
                  </a:cxn>
                </a:cxnLst>
                <a:rect l="0" t="0" r="r" b="b"/>
                <a:pathLst>
                  <a:path w="13" h="106">
                    <a:moveTo>
                      <a:pt x="0" y="0"/>
                    </a:moveTo>
                    <a:lnTo>
                      <a:pt x="0" y="13"/>
                    </a:lnTo>
                    <a:lnTo>
                      <a:pt x="13" y="39"/>
                    </a:lnTo>
                    <a:lnTo>
                      <a:pt x="13" y="92"/>
                    </a:lnTo>
                    <a:lnTo>
                      <a:pt x="13" y="106"/>
                    </a:lnTo>
                    <a:lnTo>
                      <a:pt x="13" y="92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49" name="Line 1697"/>
              <p:cNvSpPr>
                <a:spLocks noChangeShapeType="1"/>
              </p:cNvSpPr>
              <p:nvPr/>
            </p:nvSpPr>
            <p:spPr bwMode="auto">
              <a:xfrm>
                <a:off x="9174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50" name="Freeform 1698"/>
              <p:cNvSpPr>
                <a:spLocks/>
              </p:cNvSpPr>
              <p:nvPr/>
            </p:nvSpPr>
            <p:spPr bwMode="auto">
              <a:xfrm>
                <a:off x="9174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06"/>
                  </a:cxn>
                  <a:cxn ang="0">
                    <a:pos x="0" y="93"/>
                  </a:cxn>
                  <a:cxn ang="0">
                    <a:pos x="13" y="67"/>
                  </a:cxn>
                  <a:cxn ang="0">
                    <a:pos x="13" y="0"/>
                  </a:cxn>
                  <a:cxn ang="0">
                    <a:pos x="13" y="14"/>
                  </a:cxn>
                  <a:cxn ang="0">
                    <a:pos x="13" y="27"/>
                  </a:cxn>
                  <a:cxn ang="0">
                    <a:pos x="13" y="53"/>
                  </a:cxn>
                  <a:cxn ang="0">
                    <a:pos x="13" y="106"/>
                  </a:cxn>
                  <a:cxn ang="0">
                    <a:pos x="13" y="120"/>
                  </a:cxn>
                  <a:cxn ang="0">
                    <a:pos x="13" y="106"/>
                  </a:cxn>
                </a:cxnLst>
                <a:rect l="0" t="0" r="r" b="b"/>
                <a:pathLst>
                  <a:path w="13" h="120">
                    <a:moveTo>
                      <a:pt x="0" y="106"/>
                    </a:moveTo>
                    <a:lnTo>
                      <a:pt x="0" y="93"/>
                    </a:lnTo>
                    <a:lnTo>
                      <a:pt x="13" y="67"/>
                    </a:lnTo>
                    <a:lnTo>
                      <a:pt x="13" y="0"/>
                    </a:lnTo>
                    <a:lnTo>
                      <a:pt x="13" y="14"/>
                    </a:lnTo>
                    <a:lnTo>
                      <a:pt x="13" y="27"/>
                    </a:lnTo>
                    <a:lnTo>
                      <a:pt x="13" y="53"/>
                    </a:lnTo>
                    <a:lnTo>
                      <a:pt x="13" y="106"/>
                    </a:lnTo>
                    <a:lnTo>
                      <a:pt x="13" y="120"/>
                    </a:lnTo>
                    <a:lnTo>
                      <a:pt x="13" y="106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51" name="Line 1699"/>
              <p:cNvSpPr>
                <a:spLocks noChangeShapeType="1"/>
              </p:cNvSpPr>
              <p:nvPr/>
            </p:nvSpPr>
            <p:spPr bwMode="auto">
              <a:xfrm>
                <a:off x="9187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52" name="Freeform 1700"/>
              <p:cNvSpPr>
                <a:spLocks/>
              </p:cNvSpPr>
              <p:nvPr/>
            </p:nvSpPr>
            <p:spPr bwMode="auto">
              <a:xfrm>
                <a:off x="9187" y="2561"/>
                <a:ext cx="14" cy="120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0" y="27"/>
                  </a:cxn>
                  <a:cxn ang="0">
                    <a:pos x="0" y="53"/>
                  </a:cxn>
                  <a:cxn ang="0">
                    <a:pos x="14" y="106"/>
                  </a:cxn>
                  <a:cxn ang="0">
                    <a:pos x="14" y="120"/>
                  </a:cxn>
                  <a:cxn ang="0">
                    <a:pos x="14" y="106"/>
                  </a:cxn>
                  <a:cxn ang="0">
                    <a:pos x="14" y="93"/>
                  </a:cxn>
                  <a:cxn ang="0">
                    <a:pos x="14" y="67"/>
                  </a:cxn>
                  <a:cxn ang="0">
                    <a:pos x="14" y="0"/>
                  </a:cxn>
                  <a:cxn ang="0">
                    <a:pos x="14" y="14"/>
                  </a:cxn>
                </a:cxnLst>
                <a:rect l="0" t="0" r="r" b="b"/>
                <a:pathLst>
                  <a:path w="14" h="120">
                    <a:moveTo>
                      <a:pt x="0" y="14"/>
                    </a:moveTo>
                    <a:lnTo>
                      <a:pt x="0" y="27"/>
                    </a:lnTo>
                    <a:lnTo>
                      <a:pt x="0" y="53"/>
                    </a:lnTo>
                    <a:lnTo>
                      <a:pt x="14" y="106"/>
                    </a:lnTo>
                    <a:lnTo>
                      <a:pt x="14" y="120"/>
                    </a:lnTo>
                    <a:lnTo>
                      <a:pt x="14" y="106"/>
                    </a:lnTo>
                    <a:lnTo>
                      <a:pt x="14" y="93"/>
                    </a:lnTo>
                    <a:lnTo>
                      <a:pt x="14" y="67"/>
                    </a:lnTo>
                    <a:lnTo>
                      <a:pt x="14" y="0"/>
                    </a:lnTo>
                    <a:lnTo>
                      <a:pt x="14" y="14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53" name="Line 1701"/>
              <p:cNvSpPr>
                <a:spLocks noChangeShapeType="1"/>
              </p:cNvSpPr>
              <p:nvPr/>
            </p:nvSpPr>
            <p:spPr bwMode="auto">
              <a:xfrm>
                <a:off x="9201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54" name="Freeform 1702"/>
              <p:cNvSpPr>
                <a:spLocks/>
              </p:cNvSpPr>
              <p:nvPr/>
            </p:nvSpPr>
            <p:spPr bwMode="auto">
              <a:xfrm>
                <a:off x="9201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06"/>
                  </a:cxn>
                  <a:cxn ang="0">
                    <a:pos x="0" y="93"/>
                  </a:cxn>
                  <a:cxn ang="0">
                    <a:pos x="0" y="67"/>
                  </a:cxn>
                  <a:cxn ang="0">
                    <a:pos x="13" y="0"/>
                  </a:cxn>
                  <a:cxn ang="0">
                    <a:pos x="13" y="14"/>
                  </a:cxn>
                  <a:cxn ang="0">
                    <a:pos x="13" y="27"/>
                  </a:cxn>
                  <a:cxn ang="0">
                    <a:pos x="13" y="53"/>
                  </a:cxn>
                  <a:cxn ang="0">
                    <a:pos x="13" y="106"/>
                  </a:cxn>
                  <a:cxn ang="0">
                    <a:pos x="13" y="120"/>
                  </a:cxn>
                  <a:cxn ang="0">
                    <a:pos x="13" y="106"/>
                  </a:cxn>
                </a:cxnLst>
                <a:rect l="0" t="0" r="r" b="b"/>
                <a:pathLst>
                  <a:path w="13" h="120">
                    <a:moveTo>
                      <a:pt x="0" y="106"/>
                    </a:moveTo>
                    <a:lnTo>
                      <a:pt x="0" y="93"/>
                    </a:lnTo>
                    <a:lnTo>
                      <a:pt x="0" y="67"/>
                    </a:lnTo>
                    <a:lnTo>
                      <a:pt x="13" y="0"/>
                    </a:lnTo>
                    <a:lnTo>
                      <a:pt x="13" y="14"/>
                    </a:lnTo>
                    <a:lnTo>
                      <a:pt x="13" y="27"/>
                    </a:lnTo>
                    <a:lnTo>
                      <a:pt x="13" y="53"/>
                    </a:lnTo>
                    <a:lnTo>
                      <a:pt x="13" y="106"/>
                    </a:lnTo>
                    <a:lnTo>
                      <a:pt x="13" y="120"/>
                    </a:lnTo>
                    <a:lnTo>
                      <a:pt x="13" y="106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55" name="Line 1703"/>
              <p:cNvSpPr>
                <a:spLocks noChangeShapeType="1"/>
              </p:cNvSpPr>
              <p:nvPr/>
            </p:nvSpPr>
            <p:spPr bwMode="auto">
              <a:xfrm>
                <a:off x="9214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56" name="Freeform 1704"/>
              <p:cNvSpPr>
                <a:spLocks/>
              </p:cNvSpPr>
              <p:nvPr/>
            </p:nvSpPr>
            <p:spPr bwMode="auto">
              <a:xfrm>
                <a:off x="9214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0" y="27"/>
                  </a:cxn>
                  <a:cxn ang="0">
                    <a:pos x="0" y="53"/>
                  </a:cxn>
                  <a:cxn ang="0">
                    <a:pos x="13" y="106"/>
                  </a:cxn>
                  <a:cxn ang="0">
                    <a:pos x="13" y="120"/>
                  </a:cxn>
                  <a:cxn ang="0">
                    <a:pos x="13" y="106"/>
                  </a:cxn>
                  <a:cxn ang="0">
                    <a:pos x="13" y="93"/>
                  </a:cxn>
                  <a:cxn ang="0">
                    <a:pos x="13" y="67"/>
                  </a:cxn>
                  <a:cxn ang="0">
                    <a:pos x="13" y="0"/>
                  </a:cxn>
                  <a:cxn ang="0">
                    <a:pos x="13" y="14"/>
                  </a:cxn>
                </a:cxnLst>
                <a:rect l="0" t="0" r="r" b="b"/>
                <a:pathLst>
                  <a:path w="13" h="120">
                    <a:moveTo>
                      <a:pt x="0" y="14"/>
                    </a:moveTo>
                    <a:lnTo>
                      <a:pt x="0" y="27"/>
                    </a:lnTo>
                    <a:lnTo>
                      <a:pt x="0" y="53"/>
                    </a:lnTo>
                    <a:lnTo>
                      <a:pt x="13" y="106"/>
                    </a:lnTo>
                    <a:lnTo>
                      <a:pt x="13" y="120"/>
                    </a:lnTo>
                    <a:lnTo>
                      <a:pt x="13" y="106"/>
                    </a:lnTo>
                    <a:lnTo>
                      <a:pt x="13" y="93"/>
                    </a:lnTo>
                    <a:lnTo>
                      <a:pt x="13" y="67"/>
                    </a:lnTo>
                    <a:lnTo>
                      <a:pt x="13" y="0"/>
                    </a:lnTo>
                    <a:lnTo>
                      <a:pt x="13" y="14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57" name="Line 1705"/>
              <p:cNvSpPr>
                <a:spLocks noChangeShapeType="1"/>
              </p:cNvSpPr>
              <p:nvPr/>
            </p:nvSpPr>
            <p:spPr bwMode="auto">
              <a:xfrm>
                <a:off x="9227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58" name="Freeform 1706"/>
              <p:cNvSpPr>
                <a:spLocks/>
              </p:cNvSpPr>
              <p:nvPr/>
            </p:nvSpPr>
            <p:spPr bwMode="auto">
              <a:xfrm>
                <a:off x="9227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06"/>
                  </a:cxn>
                  <a:cxn ang="0">
                    <a:pos x="0" y="93"/>
                  </a:cxn>
                  <a:cxn ang="0">
                    <a:pos x="0" y="67"/>
                  </a:cxn>
                  <a:cxn ang="0">
                    <a:pos x="13" y="0"/>
                  </a:cxn>
                  <a:cxn ang="0">
                    <a:pos x="13" y="14"/>
                  </a:cxn>
                  <a:cxn ang="0">
                    <a:pos x="13" y="27"/>
                  </a:cxn>
                  <a:cxn ang="0">
                    <a:pos x="13" y="53"/>
                  </a:cxn>
                  <a:cxn ang="0">
                    <a:pos x="13" y="106"/>
                  </a:cxn>
                  <a:cxn ang="0">
                    <a:pos x="13" y="120"/>
                  </a:cxn>
                  <a:cxn ang="0">
                    <a:pos x="13" y="106"/>
                  </a:cxn>
                </a:cxnLst>
                <a:rect l="0" t="0" r="r" b="b"/>
                <a:pathLst>
                  <a:path w="13" h="120">
                    <a:moveTo>
                      <a:pt x="0" y="106"/>
                    </a:moveTo>
                    <a:lnTo>
                      <a:pt x="0" y="93"/>
                    </a:lnTo>
                    <a:lnTo>
                      <a:pt x="0" y="67"/>
                    </a:lnTo>
                    <a:lnTo>
                      <a:pt x="13" y="0"/>
                    </a:lnTo>
                    <a:lnTo>
                      <a:pt x="13" y="14"/>
                    </a:lnTo>
                    <a:lnTo>
                      <a:pt x="13" y="27"/>
                    </a:lnTo>
                    <a:lnTo>
                      <a:pt x="13" y="53"/>
                    </a:lnTo>
                    <a:lnTo>
                      <a:pt x="13" y="106"/>
                    </a:lnTo>
                    <a:lnTo>
                      <a:pt x="13" y="120"/>
                    </a:lnTo>
                    <a:lnTo>
                      <a:pt x="13" y="106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59" name="Line 1707"/>
              <p:cNvSpPr>
                <a:spLocks noChangeShapeType="1"/>
              </p:cNvSpPr>
              <p:nvPr/>
            </p:nvSpPr>
            <p:spPr bwMode="auto">
              <a:xfrm>
                <a:off x="9240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60" name="Freeform 1708"/>
              <p:cNvSpPr>
                <a:spLocks/>
              </p:cNvSpPr>
              <p:nvPr/>
            </p:nvSpPr>
            <p:spPr bwMode="auto">
              <a:xfrm>
                <a:off x="9240" y="2561"/>
                <a:ext cx="14" cy="106"/>
              </a:xfrm>
              <a:custGeom>
                <a:avLst/>
                <a:gdLst/>
                <a:ahLst/>
                <a:cxnLst>
                  <a:cxn ang="0">
                    <a:pos x="0" y="106"/>
                  </a:cxn>
                  <a:cxn ang="0">
                    <a:pos x="14" y="93"/>
                  </a:cxn>
                  <a:cxn ang="0">
                    <a:pos x="14" y="67"/>
                  </a:cxn>
                  <a:cxn ang="0">
                    <a:pos x="14" y="0"/>
                  </a:cxn>
                  <a:cxn ang="0">
                    <a:pos x="14" y="14"/>
                  </a:cxn>
                </a:cxnLst>
                <a:rect l="0" t="0" r="r" b="b"/>
                <a:pathLst>
                  <a:path w="14" h="106">
                    <a:moveTo>
                      <a:pt x="0" y="106"/>
                    </a:moveTo>
                    <a:lnTo>
                      <a:pt x="14" y="93"/>
                    </a:lnTo>
                    <a:lnTo>
                      <a:pt x="14" y="67"/>
                    </a:lnTo>
                    <a:lnTo>
                      <a:pt x="14" y="0"/>
                    </a:lnTo>
                    <a:lnTo>
                      <a:pt x="14" y="14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61" name="Line 1709"/>
              <p:cNvSpPr>
                <a:spLocks noChangeShapeType="1"/>
              </p:cNvSpPr>
              <p:nvPr/>
            </p:nvSpPr>
            <p:spPr bwMode="auto">
              <a:xfrm>
                <a:off x="9254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62" name="Freeform 1710"/>
              <p:cNvSpPr>
                <a:spLocks/>
              </p:cNvSpPr>
              <p:nvPr/>
            </p:nvSpPr>
            <p:spPr bwMode="auto">
              <a:xfrm>
                <a:off x="9254" y="2575"/>
                <a:ext cx="13" cy="10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3"/>
                  </a:cxn>
                  <a:cxn ang="0">
                    <a:pos x="13" y="39"/>
                  </a:cxn>
                  <a:cxn ang="0">
                    <a:pos x="13" y="92"/>
                  </a:cxn>
                  <a:cxn ang="0">
                    <a:pos x="13" y="106"/>
                  </a:cxn>
                  <a:cxn ang="0">
                    <a:pos x="13" y="92"/>
                  </a:cxn>
                </a:cxnLst>
                <a:rect l="0" t="0" r="r" b="b"/>
                <a:pathLst>
                  <a:path w="13" h="106">
                    <a:moveTo>
                      <a:pt x="0" y="0"/>
                    </a:moveTo>
                    <a:lnTo>
                      <a:pt x="0" y="13"/>
                    </a:lnTo>
                    <a:lnTo>
                      <a:pt x="13" y="39"/>
                    </a:lnTo>
                    <a:lnTo>
                      <a:pt x="13" y="92"/>
                    </a:lnTo>
                    <a:lnTo>
                      <a:pt x="13" y="106"/>
                    </a:lnTo>
                    <a:lnTo>
                      <a:pt x="13" y="92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63" name="Line 1711"/>
              <p:cNvSpPr>
                <a:spLocks noChangeShapeType="1"/>
              </p:cNvSpPr>
              <p:nvPr/>
            </p:nvSpPr>
            <p:spPr bwMode="auto">
              <a:xfrm>
                <a:off x="9267" y="2561"/>
                <a:ext cx="1" cy="120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64" name="Freeform 1712"/>
              <p:cNvSpPr>
                <a:spLocks/>
              </p:cNvSpPr>
              <p:nvPr/>
            </p:nvSpPr>
            <p:spPr bwMode="auto">
              <a:xfrm>
                <a:off x="9267" y="2561"/>
                <a:ext cx="13" cy="120"/>
              </a:xfrm>
              <a:custGeom>
                <a:avLst/>
                <a:gdLst/>
                <a:ahLst/>
                <a:cxnLst>
                  <a:cxn ang="0">
                    <a:pos x="0" y="106"/>
                  </a:cxn>
                  <a:cxn ang="0">
                    <a:pos x="0" y="93"/>
                  </a:cxn>
                  <a:cxn ang="0">
                    <a:pos x="13" y="67"/>
                  </a:cxn>
                  <a:cxn ang="0">
                    <a:pos x="13" y="0"/>
                  </a:cxn>
                  <a:cxn ang="0">
                    <a:pos x="13" y="14"/>
                  </a:cxn>
                  <a:cxn ang="0">
                    <a:pos x="13" y="27"/>
                  </a:cxn>
                  <a:cxn ang="0">
                    <a:pos x="13" y="53"/>
                  </a:cxn>
                  <a:cxn ang="0">
                    <a:pos x="13" y="106"/>
                  </a:cxn>
                  <a:cxn ang="0">
                    <a:pos x="13" y="120"/>
                  </a:cxn>
                </a:cxnLst>
                <a:rect l="0" t="0" r="r" b="b"/>
                <a:pathLst>
                  <a:path w="13" h="120">
                    <a:moveTo>
                      <a:pt x="0" y="106"/>
                    </a:moveTo>
                    <a:lnTo>
                      <a:pt x="0" y="93"/>
                    </a:lnTo>
                    <a:lnTo>
                      <a:pt x="13" y="67"/>
                    </a:lnTo>
                    <a:lnTo>
                      <a:pt x="13" y="0"/>
                    </a:lnTo>
                    <a:lnTo>
                      <a:pt x="13" y="14"/>
                    </a:lnTo>
                    <a:lnTo>
                      <a:pt x="13" y="27"/>
                    </a:lnTo>
                    <a:lnTo>
                      <a:pt x="13" y="53"/>
                    </a:lnTo>
                    <a:lnTo>
                      <a:pt x="13" y="106"/>
                    </a:lnTo>
                    <a:lnTo>
                      <a:pt x="13" y="120"/>
                    </a:lnTo>
                  </a:path>
                </a:pathLst>
              </a:custGeom>
              <a:noFill/>
              <a:ln w="8255">
                <a:solidFill>
                  <a:srgbClr val="AA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27665" name="Group 1713"/>
            <p:cNvGrpSpPr>
              <a:grpSpLocks/>
            </p:cNvGrpSpPr>
            <p:nvPr/>
          </p:nvGrpSpPr>
          <p:grpSpPr bwMode="auto">
            <a:xfrm>
              <a:off x="1075" y="2442"/>
              <a:ext cx="7979" cy="333"/>
              <a:chOff x="1075" y="2442"/>
              <a:chExt cx="7979" cy="333"/>
            </a:xfrm>
          </p:grpSpPr>
          <p:sp>
            <p:nvSpPr>
              <p:cNvPr id="127666" name="Rectangle 1714"/>
              <p:cNvSpPr>
                <a:spLocks noChangeArrowheads="1"/>
              </p:cNvSpPr>
              <p:nvPr/>
            </p:nvSpPr>
            <p:spPr bwMode="auto">
              <a:xfrm>
                <a:off x="1075" y="2442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67" name="Line 1715"/>
              <p:cNvSpPr>
                <a:spLocks noChangeShapeType="1"/>
              </p:cNvSpPr>
              <p:nvPr/>
            </p:nvSpPr>
            <p:spPr bwMode="auto">
              <a:xfrm flipV="1">
                <a:off x="1142" y="2442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68" name="Line 1716"/>
              <p:cNvSpPr>
                <a:spLocks noChangeShapeType="1"/>
              </p:cNvSpPr>
              <p:nvPr/>
            </p:nvSpPr>
            <p:spPr bwMode="auto">
              <a:xfrm flipH="1">
                <a:off x="1089" y="2442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69" name="Line 1717"/>
              <p:cNvSpPr>
                <a:spLocks noChangeShapeType="1"/>
              </p:cNvSpPr>
              <p:nvPr/>
            </p:nvSpPr>
            <p:spPr bwMode="auto">
              <a:xfrm>
                <a:off x="1089" y="2442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70" name="Line 1718"/>
              <p:cNvSpPr>
                <a:spLocks noChangeShapeType="1"/>
              </p:cNvSpPr>
              <p:nvPr/>
            </p:nvSpPr>
            <p:spPr bwMode="auto">
              <a:xfrm>
                <a:off x="1089" y="2495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71" name="Rectangle 1719"/>
              <p:cNvSpPr>
                <a:spLocks noChangeArrowheads="1"/>
              </p:cNvSpPr>
              <p:nvPr/>
            </p:nvSpPr>
            <p:spPr bwMode="auto">
              <a:xfrm>
                <a:off x="1514" y="2721"/>
                <a:ext cx="79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72" name="Line 1720"/>
              <p:cNvSpPr>
                <a:spLocks noChangeShapeType="1"/>
              </p:cNvSpPr>
              <p:nvPr/>
            </p:nvSpPr>
            <p:spPr bwMode="auto">
              <a:xfrm flipV="1">
                <a:off x="1580" y="272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73" name="Line 1721"/>
              <p:cNvSpPr>
                <a:spLocks noChangeShapeType="1"/>
              </p:cNvSpPr>
              <p:nvPr/>
            </p:nvSpPr>
            <p:spPr bwMode="auto">
              <a:xfrm flipH="1">
                <a:off x="1527" y="2721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74" name="Line 1722"/>
              <p:cNvSpPr>
                <a:spLocks noChangeShapeType="1"/>
              </p:cNvSpPr>
              <p:nvPr/>
            </p:nvSpPr>
            <p:spPr bwMode="auto">
              <a:xfrm>
                <a:off x="1527" y="272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75" name="Line 1723"/>
              <p:cNvSpPr>
                <a:spLocks noChangeShapeType="1"/>
              </p:cNvSpPr>
              <p:nvPr/>
            </p:nvSpPr>
            <p:spPr bwMode="auto">
              <a:xfrm>
                <a:off x="1527" y="2774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76" name="Rectangle 1724"/>
              <p:cNvSpPr>
                <a:spLocks noChangeArrowheads="1"/>
              </p:cNvSpPr>
              <p:nvPr/>
            </p:nvSpPr>
            <p:spPr bwMode="auto">
              <a:xfrm>
                <a:off x="1792" y="2601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77" name="Line 1725"/>
              <p:cNvSpPr>
                <a:spLocks noChangeShapeType="1"/>
              </p:cNvSpPr>
              <p:nvPr/>
            </p:nvSpPr>
            <p:spPr bwMode="auto">
              <a:xfrm flipV="1">
                <a:off x="1859" y="260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78" name="Line 1726"/>
              <p:cNvSpPr>
                <a:spLocks noChangeShapeType="1"/>
              </p:cNvSpPr>
              <p:nvPr/>
            </p:nvSpPr>
            <p:spPr bwMode="auto">
              <a:xfrm flipH="1">
                <a:off x="1806" y="2601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79" name="Line 1727"/>
              <p:cNvSpPr>
                <a:spLocks noChangeShapeType="1"/>
              </p:cNvSpPr>
              <p:nvPr/>
            </p:nvSpPr>
            <p:spPr bwMode="auto">
              <a:xfrm>
                <a:off x="1806" y="260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80" name="Line 1728"/>
              <p:cNvSpPr>
                <a:spLocks noChangeShapeType="1"/>
              </p:cNvSpPr>
              <p:nvPr/>
            </p:nvSpPr>
            <p:spPr bwMode="auto">
              <a:xfrm>
                <a:off x="1806" y="2654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81" name="Rectangle 1729"/>
              <p:cNvSpPr>
                <a:spLocks noChangeArrowheads="1"/>
              </p:cNvSpPr>
              <p:nvPr/>
            </p:nvSpPr>
            <p:spPr bwMode="auto">
              <a:xfrm>
                <a:off x="2058" y="2614"/>
                <a:ext cx="79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82" name="Line 1730"/>
              <p:cNvSpPr>
                <a:spLocks noChangeShapeType="1"/>
              </p:cNvSpPr>
              <p:nvPr/>
            </p:nvSpPr>
            <p:spPr bwMode="auto">
              <a:xfrm flipV="1">
                <a:off x="2124" y="2614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83" name="Line 1731"/>
              <p:cNvSpPr>
                <a:spLocks noChangeShapeType="1"/>
              </p:cNvSpPr>
              <p:nvPr/>
            </p:nvSpPr>
            <p:spPr bwMode="auto">
              <a:xfrm flipH="1">
                <a:off x="2071" y="2614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84" name="Line 1732"/>
              <p:cNvSpPr>
                <a:spLocks noChangeShapeType="1"/>
              </p:cNvSpPr>
              <p:nvPr/>
            </p:nvSpPr>
            <p:spPr bwMode="auto">
              <a:xfrm>
                <a:off x="2071" y="2614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85" name="Line 1733"/>
              <p:cNvSpPr>
                <a:spLocks noChangeShapeType="1"/>
              </p:cNvSpPr>
              <p:nvPr/>
            </p:nvSpPr>
            <p:spPr bwMode="auto">
              <a:xfrm>
                <a:off x="2071" y="2667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86" name="Rectangle 1734"/>
              <p:cNvSpPr>
                <a:spLocks noChangeArrowheads="1"/>
              </p:cNvSpPr>
              <p:nvPr/>
            </p:nvSpPr>
            <p:spPr bwMode="auto">
              <a:xfrm>
                <a:off x="2337" y="2561"/>
                <a:ext cx="79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87" name="Line 1735"/>
              <p:cNvSpPr>
                <a:spLocks noChangeShapeType="1"/>
              </p:cNvSpPr>
              <p:nvPr/>
            </p:nvSpPr>
            <p:spPr bwMode="auto">
              <a:xfrm flipV="1">
                <a:off x="2403" y="256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88" name="Line 1736"/>
              <p:cNvSpPr>
                <a:spLocks noChangeShapeType="1"/>
              </p:cNvSpPr>
              <p:nvPr/>
            </p:nvSpPr>
            <p:spPr bwMode="auto">
              <a:xfrm flipH="1">
                <a:off x="2350" y="2561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89" name="Line 1737"/>
              <p:cNvSpPr>
                <a:spLocks noChangeShapeType="1"/>
              </p:cNvSpPr>
              <p:nvPr/>
            </p:nvSpPr>
            <p:spPr bwMode="auto">
              <a:xfrm>
                <a:off x="2350" y="256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90" name="Line 1738"/>
              <p:cNvSpPr>
                <a:spLocks noChangeShapeType="1"/>
              </p:cNvSpPr>
              <p:nvPr/>
            </p:nvSpPr>
            <p:spPr bwMode="auto">
              <a:xfrm>
                <a:off x="2350" y="2614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91" name="Rectangle 1739"/>
              <p:cNvSpPr>
                <a:spLocks noChangeArrowheads="1"/>
              </p:cNvSpPr>
              <p:nvPr/>
            </p:nvSpPr>
            <p:spPr bwMode="auto">
              <a:xfrm>
                <a:off x="2602" y="2601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92" name="Line 1740"/>
              <p:cNvSpPr>
                <a:spLocks noChangeShapeType="1"/>
              </p:cNvSpPr>
              <p:nvPr/>
            </p:nvSpPr>
            <p:spPr bwMode="auto">
              <a:xfrm flipV="1">
                <a:off x="2669" y="260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93" name="Line 1741"/>
              <p:cNvSpPr>
                <a:spLocks noChangeShapeType="1"/>
              </p:cNvSpPr>
              <p:nvPr/>
            </p:nvSpPr>
            <p:spPr bwMode="auto">
              <a:xfrm flipH="1">
                <a:off x="2615" y="2601"/>
                <a:ext cx="54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94" name="Line 1742"/>
              <p:cNvSpPr>
                <a:spLocks noChangeShapeType="1"/>
              </p:cNvSpPr>
              <p:nvPr/>
            </p:nvSpPr>
            <p:spPr bwMode="auto">
              <a:xfrm>
                <a:off x="2615" y="260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95" name="Line 1743"/>
              <p:cNvSpPr>
                <a:spLocks noChangeShapeType="1"/>
              </p:cNvSpPr>
              <p:nvPr/>
            </p:nvSpPr>
            <p:spPr bwMode="auto">
              <a:xfrm>
                <a:off x="2615" y="2654"/>
                <a:ext cx="54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96" name="Rectangle 1744"/>
              <p:cNvSpPr>
                <a:spLocks noChangeArrowheads="1"/>
              </p:cNvSpPr>
              <p:nvPr/>
            </p:nvSpPr>
            <p:spPr bwMode="auto">
              <a:xfrm>
                <a:off x="2868" y="2521"/>
                <a:ext cx="79" cy="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97" name="Line 1745"/>
              <p:cNvSpPr>
                <a:spLocks noChangeShapeType="1"/>
              </p:cNvSpPr>
              <p:nvPr/>
            </p:nvSpPr>
            <p:spPr bwMode="auto">
              <a:xfrm flipV="1">
                <a:off x="2934" y="2521"/>
                <a:ext cx="1" cy="54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98" name="Line 1746"/>
              <p:cNvSpPr>
                <a:spLocks noChangeShapeType="1"/>
              </p:cNvSpPr>
              <p:nvPr/>
            </p:nvSpPr>
            <p:spPr bwMode="auto">
              <a:xfrm flipH="1">
                <a:off x="2881" y="2521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699" name="Line 1747"/>
              <p:cNvSpPr>
                <a:spLocks noChangeShapeType="1"/>
              </p:cNvSpPr>
              <p:nvPr/>
            </p:nvSpPr>
            <p:spPr bwMode="auto">
              <a:xfrm>
                <a:off x="2881" y="2521"/>
                <a:ext cx="1" cy="54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00" name="Line 1748"/>
              <p:cNvSpPr>
                <a:spLocks noChangeShapeType="1"/>
              </p:cNvSpPr>
              <p:nvPr/>
            </p:nvSpPr>
            <p:spPr bwMode="auto">
              <a:xfrm>
                <a:off x="2881" y="2575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01" name="Rectangle 1749"/>
              <p:cNvSpPr>
                <a:spLocks noChangeArrowheads="1"/>
              </p:cNvSpPr>
              <p:nvPr/>
            </p:nvSpPr>
            <p:spPr bwMode="auto">
              <a:xfrm>
                <a:off x="3147" y="2575"/>
                <a:ext cx="79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02" name="Line 1750"/>
              <p:cNvSpPr>
                <a:spLocks noChangeShapeType="1"/>
              </p:cNvSpPr>
              <p:nvPr/>
            </p:nvSpPr>
            <p:spPr bwMode="auto">
              <a:xfrm flipV="1">
                <a:off x="3213" y="2575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03" name="Line 1751"/>
              <p:cNvSpPr>
                <a:spLocks noChangeShapeType="1"/>
              </p:cNvSpPr>
              <p:nvPr/>
            </p:nvSpPr>
            <p:spPr bwMode="auto">
              <a:xfrm flipH="1">
                <a:off x="3160" y="2575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04" name="Line 1752"/>
              <p:cNvSpPr>
                <a:spLocks noChangeShapeType="1"/>
              </p:cNvSpPr>
              <p:nvPr/>
            </p:nvSpPr>
            <p:spPr bwMode="auto">
              <a:xfrm>
                <a:off x="3160" y="2575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05" name="Line 1753"/>
              <p:cNvSpPr>
                <a:spLocks noChangeShapeType="1"/>
              </p:cNvSpPr>
              <p:nvPr/>
            </p:nvSpPr>
            <p:spPr bwMode="auto">
              <a:xfrm>
                <a:off x="3160" y="2628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06" name="Rectangle 1754"/>
              <p:cNvSpPr>
                <a:spLocks noChangeArrowheads="1"/>
              </p:cNvSpPr>
              <p:nvPr/>
            </p:nvSpPr>
            <p:spPr bwMode="auto">
              <a:xfrm>
                <a:off x="3412" y="2535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07" name="Line 1755"/>
              <p:cNvSpPr>
                <a:spLocks noChangeShapeType="1"/>
              </p:cNvSpPr>
              <p:nvPr/>
            </p:nvSpPr>
            <p:spPr bwMode="auto">
              <a:xfrm flipV="1">
                <a:off x="3478" y="2535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08" name="Line 1756"/>
              <p:cNvSpPr>
                <a:spLocks noChangeShapeType="1"/>
              </p:cNvSpPr>
              <p:nvPr/>
            </p:nvSpPr>
            <p:spPr bwMode="auto">
              <a:xfrm flipH="1">
                <a:off x="3425" y="2535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09" name="Line 1757"/>
              <p:cNvSpPr>
                <a:spLocks noChangeShapeType="1"/>
              </p:cNvSpPr>
              <p:nvPr/>
            </p:nvSpPr>
            <p:spPr bwMode="auto">
              <a:xfrm>
                <a:off x="3425" y="2535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10" name="Line 1758"/>
              <p:cNvSpPr>
                <a:spLocks noChangeShapeType="1"/>
              </p:cNvSpPr>
              <p:nvPr/>
            </p:nvSpPr>
            <p:spPr bwMode="auto">
              <a:xfrm>
                <a:off x="3425" y="2588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11" name="Rectangle 1759"/>
              <p:cNvSpPr>
                <a:spLocks noChangeArrowheads="1"/>
              </p:cNvSpPr>
              <p:nvPr/>
            </p:nvSpPr>
            <p:spPr bwMode="auto">
              <a:xfrm>
                <a:off x="3678" y="2654"/>
                <a:ext cx="79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12" name="Line 1760"/>
              <p:cNvSpPr>
                <a:spLocks noChangeShapeType="1"/>
              </p:cNvSpPr>
              <p:nvPr/>
            </p:nvSpPr>
            <p:spPr bwMode="auto">
              <a:xfrm flipV="1">
                <a:off x="3744" y="2654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13" name="Line 1761"/>
              <p:cNvSpPr>
                <a:spLocks noChangeShapeType="1"/>
              </p:cNvSpPr>
              <p:nvPr/>
            </p:nvSpPr>
            <p:spPr bwMode="auto">
              <a:xfrm flipH="1">
                <a:off x="3691" y="2654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14" name="Line 1762"/>
              <p:cNvSpPr>
                <a:spLocks noChangeShapeType="1"/>
              </p:cNvSpPr>
              <p:nvPr/>
            </p:nvSpPr>
            <p:spPr bwMode="auto">
              <a:xfrm>
                <a:off x="3691" y="2654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15" name="Line 1763"/>
              <p:cNvSpPr>
                <a:spLocks noChangeShapeType="1"/>
              </p:cNvSpPr>
              <p:nvPr/>
            </p:nvSpPr>
            <p:spPr bwMode="auto">
              <a:xfrm>
                <a:off x="3691" y="2707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16" name="Rectangle 1764"/>
              <p:cNvSpPr>
                <a:spLocks noChangeArrowheads="1"/>
              </p:cNvSpPr>
              <p:nvPr/>
            </p:nvSpPr>
            <p:spPr bwMode="auto">
              <a:xfrm>
                <a:off x="3943" y="2588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17" name="Line 1765"/>
              <p:cNvSpPr>
                <a:spLocks noChangeShapeType="1"/>
              </p:cNvSpPr>
              <p:nvPr/>
            </p:nvSpPr>
            <p:spPr bwMode="auto">
              <a:xfrm flipV="1">
                <a:off x="4009" y="2588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18" name="Line 1766"/>
              <p:cNvSpPr>
                <a:spLocks noChangeShapeType="1"/>
              </p:cNvSpPr>
              <p:nvPr/>
            </p:nvSpPr>
            <p:spPr bwMode="auto">
              <a:xfrm flipH="1">
                <a:off x="3956" y="2588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19" name="Line 1767"/>
              <p:cNvSpPr>
                <a:spLocks noChangeShapeType="1"/>
              </p:cNvSpPr>
              <p:nvPr/>
            </p:nvSpPr>
            <p:spPr bwMode="auto">
              <a:xfrm>
                <a:off x="3956" y="2588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20" name="Line 1768"/>
              <p:cNvSpPr>
                <a:spLocks noChangeShapeType="1"/>
              </p:cNvSpPr>
              <p:nvPr/>
            </p:nvSpPr>
            <p:spPr bwMode="auto">
              <a:xfrm>
                <a:off x="3956" y="2641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21" name="Rectangle 1769"/>
              <p:cNvSpPr>
                <a:spLocks noChangeArrowheads="1"/>
              </p:cNvSpPr>
              <p:nvPr/>
            </p:nvSpPr>
            <p:spPr bwMode="auto">
              <a:xfrm>
                <a:off x="4222" y="2561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22" name="Line 1770"/>
              <p:cNvSpPr>
                <a:spLocks noChangeShapeType="1"/>
              </p:cNvSpPr>
              <p:nvPr/>
            </p:nvSpPr>
            <p:spPr bwMode="auto">
              <a:xfrm flipV="1">
                <a:off x="4288" y="256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23" name="Line 1771"/>
              <p:cNvSpPr>
                <a:spLocks noChangeShapeType="1"/>
              </p:cNvSpPr>
              <p:nvPr/>
            </p:nvSpPr>
            <p:spPr bwMode="auto">
              <a:xfrm flipH="1">
                <a:off x="4235" y="2561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24" name="Line 1772"/>
              <p:cNvSpPr>
                <a:spLocks noChangeShapeType="1"/>
              </p:cNvSpPr>
              <p:nvPr/>
            </p:nvSpPr>
            <p:spPr bwMode="auto">
              <a:xfrm>
                <a:off x="4235" y="256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25" name="Line 1773"/>
              <p:cNvSpPr>
                <a:spLocks noChangeShapeType="1"/>
              </p:cNvSpPr>
              <p:nvPr/>
            </p:nvSpPr>
            <p:spPr bwMode="auto">
              <a:xfrm>
                <a:off x="4235" y="2614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26" name="Rectangle 1774"/>
              <p:cNvSpPr>
                <a:spLocks noChangeArrowheads="1"/>
              </p:cNvSpPr>
              <p:nvPr/>
            </p:nvSpPr>
            <p:spPr bwMode="auto">
              <a:xfrm>
                <a:off x="4487" y="2628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27" name="Line 1775"/>
              <p:cNvSpPr>
                <a:spLocks noChangeShapeType="1"/>
              </p:cNvSpPr>
              <p:nvPr/>
            </p:nvSpPr>
            <p:spPr bwMode="auto">
              <a:xfrm flipV="1">
                <a:off x="4554" y="2628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28" name="Line 1776"/>
              <p:cNvSpPr>
                <a:spLocks noChangeShapeType="1"/>
              </p:cNvSpPr>
              <p:nvPr/>
            </p:nvSpPr>
            <p:spPr bwMode="auto">
              <a:xfrm flipH="1">
                <a:off x="4501" y="2628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29" name="Line 1777"/>
              <p:cNvSpPr>
                <a:spLocks noChangeShapeType="1"/>
              </p:cNvSpPr>
              <p:nvPr/>
            </p:nvSpPr>
            <p:spPr bwMode="auto">
              <a:xfrm>
                <a:off x="4501" y="2628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30" name="Line 1778"/>
              <p:cNvSpPr>
                <a:spLocks noChangeShapeType="1"/>
              </p:cNvSpPr>
              <p:nvPr/>
            </p:nvSpPr>
            <p:spPr bwMode="auto">
              <a:xfrm>
                <a:off x="4501" y="2681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31" name="Rectangle 1779"/>
              <p:cNvSpPr>
                <a:spLocks noChangeArrowheads="1"/>
              </p:cNvSpPr>
              <p:nvPr/>
            </p:nvSpPr>
            <p:spPr bwMode="auto">
              <a:xfrm>
                <a:off x="4753" y="2575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32" name="Line 1780"/>
              <p:cNvSpPr>
                <a:spLocks noChangeShapeType="1"/>
              </p:cNvSpPr>
              <p:nvPr/>
            </p:nvSpPr>
            <p:spPr bwMode="auto">
              <a:xfrm flipV="1">
                <a:off x="4819" y="2575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33" name="Line 1781"/>
              <p:cNvSpPr>
                <a:spLocks noChangeShapeType="1"/>
              </p:cNvSpPr>
              <p:nvPr/>
            </p:nvSpPr>
            <p:spPr bwMode="auto">
              <a:xfrm flipH="1">
                <a:off x="4766" y="2575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34" name="Line 1782"/>
              <p:cNvSpPr>
                <a:spLocks noChangeShapeType="1"/>
              </p:cNvSpPr>
              <p:nvPr/>
            </p:nvSpPr>
            <p:spPr bwMode="auto">
              <a:xfrm>
                <a:off x="4766" y="2575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35" name="Line 1783"/>
              <p:cNvSpPr>
                <a:spLocks noChangeShapeType="1"/>
              </p:cNvSpPr>
              <p:nvPr/>
            </p:nvSpPr>
            <p:spPr bwMode="auto">
              <a:xfrm>
                <a:off x="4766" y="2628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36" name="Rectangle 1784"/>
              <p:cNvSpPr>
                <a:spLocks noChangeArrowheads="1"/>
              </p:cNvSpPr>
              <p:nvPr/>
            </p:nvSpPr>
            <p:spPr bwMode="auto">
              <a:xfrm>
                <a:off x="5032" y="2575"/>
                <a:ext cx="79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37" name="Line 1785"/>
              <p:cNvSpPr>
                <a:spLocks noChangeShapeType="1"/>
              </p:cNvSpPr>
              <p:nvPr/>
            </p:nvSpPr>
            <p:spPr bwMode="auto">
              <a:xfrm flipV="1">
                <a:off x="5098" y="2575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38" name="Line 1786"/>
              <p:cNvSpPr>
                <a:spLocks noChangeShapeType="1"/>
              </p:cNvSpPr>
              <p:nvPr/>
            </p:nvSpPr>
            <p:spPr bwMode="auto">
              <a:xfrm flipH="1">
                <a:off x="5045" y="2575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39" name="Line 1787"/>
              <p:cNvSpPr>
                <a:spLocks noChangeShapeType="1"/>
              </p:cNvSpPr>
              <p:nvPr/>
            </p:nvSpPr>
            <p:spPr bwMode="auto">
              <a:xfrm>
                <a:off x="5045" y="2575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40" name="Line 1788"/>
              <p:cNvSpPr>
                <a:spLocks noChangeShapeType="1"/>
              </p:cNvSpPr>
              <p:nvPr/>
            </p:nvSpPr>
            <p:spPr bwMode="auto">
              <a:xfrm>
                <a:off x="5045" y="2628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41" name="Rectangle 1789"/>
              <p:cNvSpPr>
                <a:spLocks noChangeArrowheads="1"/>
              </p:cNvSpPr>
              <p:nvPr/>
            </p:nvSpPr>
            <p:spPr bwMode="auto">
              <a:xfrm>
                <a:off x="5311" y="2561"/>
                <a:ext cx="79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42" name="Line 1790"/>
              <p:cNvSpPr>
                <a:spLocks noChangeShapeType="1"/>
              </p:cNvSpPr>
              <p:nvPr/>
            </p:nvSpPr>
            <p:spPr bwMode="auto">
              <a:xfrm flipV="1">
                <a:off x="5377" y="256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43" name="Line 1791"/>
              <p:cNvSpPr>
                <a:spLocks noChangeShapeType="1"/>
              </p:cNvSpPr>
              <p:nvPr/>
            </p:nvSpPr>
            <p:spPr bwMode="auto">
              <a:xfrm flipH="1">
                <a:off x="5324" y="2561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44" name="Line 1792"/>
              <p:cNvSpPr>
                <a:spLocks noChangeShapeType="1"/>
              </p:cNvSpPr>
              <p:nvPr/>
            </p:nvSpPr>
            <p:spPr bwMode="auto">
              <a:xfrm>
                <a:off x="5324" y="256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45" name="Line 1793"/>
              <p:cNvSpPr>
                <a:spLocks noChangeShapeType="1"/>
              </p:cNvSpPr>
              <p:nvPr/>
            </p:nvSpPr>
            <p:spPr bwMode="auto">
              <a:xfrm>
                <a:off x="5324" y="2614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46" name="Rectangle 1794"/>
              <p:cNvSpPr>
                <a:spLocks noChangeArrowheads="1"/>
              </p:cNvSpPr>
              <p:nvPr/>
            </p:nvSpPr>
            <p:spPr bwMode="auto">
              <a:xfrm>
                <a:off x="5563" y="2535"/>
                <a:ext cx="79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47" name="Line 1795"/>
              <p:cNvSpPr>
                <a:spLocks noChangeShapeType="1"/>
              </p:cNvSpPr>
              <p:nvPr/>
            </p:nvSpPr>
            <p:spPr bwMode="auto">
              <a:xfrm flipV="1">
                <a:off x="5629" y="2535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48" name="Line 1796"/>
              <p:cNvSpPr>
                <a:spLocks noChangeShapeType="1"/>
              </p:cNvSpPr>
              <p:nvPr/>
            </p:nvSpPr>
            <p:spPr bwMode="auto">
              <a:xfrm flipH="1">
                <a:off x="5576" y="2535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49" name="Line 1797"/>
              <p:cNvSpPr>
                <a:spLocks noChangeShapeType="1"/>
              </p:cNvSpPr>
              <p:nvPr/>
            </p:nvSpPr>
            <p:spPr bwMode="auto">
              <a:xfrm>
                <a:off x="5576" y="2535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50" name="Line 1798"/>
              <p:cNvSpPr>
                <a:spLocks noChangeShapeType="1"/>
              </p:cNvSpPr>
              <p:nvPr/>
            </p:nvSpPr>
            <p:spPr bwMode="auto">
              <a:xfrm>
                <a:off x="5576" y="2588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51" name="Rectangle 1799"/>
              <p:cNvSpPr>
                <a:spLocks noChangeArrowheads="1"/>
              </p:cNvSpPr>
              <p:nvPr/>
            </p:nvSpPr>
            <p:spPr bwMode="auto">
              <a:xfrm>
                <a:off x="5828" y="2575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52" name="Line 1800"/>
              <p:cNvSpPr>
                <a:spLocks noChangeShapeType="1"/>
              </p:cNvSpPr>
              <p:nvPr/>
            </p:nvSpPr>
            <p:spPr bwMode="auto">
              <a:xfrm flipV="1">
                <a:off x="5895" y="2575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53" name="Line 1801"/>
              <p:cNvSpPr>
                <a:spLocks noChangeShapeType="1"/>
              </p:cNvSpPr>
              <p:nvPr/>
            </p:nvSpPr>
            <p:spPr bwMode="auto">
              <a:xfrm flipH="1">
                <a:off x="5842" y="2575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54" name="Line 1802"/>
              <p:cNvSpPr>
                <a:spLocks noChangeShapeType="1"/>
              </p:cNvSpPr>
              <p:nvPr/>
            </p:nvSpPr>
            <p:spPr bwMode="auto">
              <a:xfrm>
                <a:off x="5842" y="2575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55" name="Line 1803"/>
              <p:cNvSpPr>
                <a:spLocks noChangeShapeType="1"/>
              </p:cNvSpPr>
              <p:nvPr/>
            </p:nvSpPr>
            <p:spPr bwMode="auto">
              <a:xfrm>
                <a:off x="5842" y="2628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56" name="Rectangle 1804"/>
              <p:cNvSpPr>
                <a:spLocks noChangeArrowheads="1"/>
              </p:cNvSpPr>
              <p:nvPr/>
            </p:nvSpPr>
            <p:spPr bwMode="auto">
              <a:xfrm>
                <a:off x="6094" y="2601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57" name="Line 1805"/>
              <p:cNvSpPr>
                <a:spLocks noChangeShapeType="1"/>
              </p:cNvSpPr>
              <p:nvPr/>
            </p:nvSpPr>
            <p:spPr bwMode="auto">
              <a:xfrm flipV="1">
                <a:off x="6160" y="260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58" name="Line 1806"/>
              <p:cNvSpPr>
                <a:spLocks noChangeShapeType="1"/>
              </p:cNvSpPr>
              <p:nvPr/>
            </p:nvSpPr>
            <p:spPr bwMode="auto">
              <a:xfrm flipH="1">
                <a:off x="6107" y="2601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59" name="Line 1807"/>
              <p:cNvSpPr>
                <a:spLocks noChangeShapeType="1"/>
              </p:cNvSpPr>
              <p:nvPr/>
            </p:nvSpPr>
            <p:spPr bwMode="auto">
              <a:xfrm>
                <a:off x="6107" y="260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60" name="Line 1808"/>
              <p:cNvSpPr>
                <a:spLocks noChangeShapeType="1"/>
              </p:cNvSpPr>
              <p:nvPr/>
            </p:nvSpPr>
            <p:spPr bwMode="auto">
              <a:xfrm>
                <a:off x="6107" y="2654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61" name="Rectangle 1809"/>
              <p:cNvSpPr>
                <a:spLocks noChangeArrowheads="1"/>
              </p:cNvSpPr>
              <p:nvPr/>
            </p:nvSpPr>
            <p:spPr bwMode="auto">
              <a:xfrm>
                <a:off x="6359" y="2641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62" name="Line 1810"/>
              <p:cNvSpPr>
                <a:spLocks noChangeShapeType="1"/>
              </p:cNvSpPr>
              <p:nvPr/>
            </p:nvSpPr>
            <p:spPr bwMode="auto">
              <a:xfrm flipV="1">
                <a:off x="6426" y="264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63" name="Line 1811"/>
              <p:cNvSpPr>
                <a:spLocks noChangeShapeType="1"/>
              </p:cNvSpPr>
              <p:nvPr/>
            </p:nvSpPr>
            <p:spPr bwMode="auto">
              <a:xfrm flipH="1">
                <a:off x="6373" y="2641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64" name="Line 1812"/>
              <p:cNvSpPr>
                <a:spLocks noChangeShapeType="1"/>
              </p:cNvSpPr>
              <p:nvPr/>
            </p:nvSpPr>
            <p:spPr bwMode="auto">
              <a:xfrm>
                <a:off x="6373" y="264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65" name="Line 1813"/>
              <p:cNvSpPr>
                <a:spLocks noChangeShapeType="1"/>
              </p:cNvSpPr>
              <p:nvPr/>
            </p:nvSpPr>
            <p:spPr bwMode="auto">
              <a:xfrm>
                <a:off x="6373" y="2694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66" name="Rectangle 1814"/>
              <p:cNvSpPr>
                <a:spLocks noChangeArrowheads="1"/>
              </p:cNvSpPr>
              <p:nvPr/>
            </p:nvSpPr>
            <p:spPr bwMode="auto">
              <a:xfrm>
                <a:off x="6625" y="2641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67" name="Line 1815"/>
              <p:cNvSpPr>
                <a:spLocks noChangeShapeType="1"/>
              </p:cNvSpPr>
              <p:nvPr/>
            </p:nvSpPr>
            <p:spPr bwMode="auto">
              <a:xfrm flipV="1">
                <a:off x="6691" y="264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68" name="Line 1816"/>
              <p:cNvSpPr>
                <a:spLocks noChangeShapeType="1"/>
              </p:cNvSpPr>
              <p:nvPr/>
            </p:nvSpPr>
            <p:spPr bwMode="auto">
              <a:xfrm flipH="1">
                <a:off x="6638" y="2641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69" name="Line 1817"/>
              <p:cNvSpPr>
                <a:spLocks noChangeShapeType="1"/>
              </p:cNvSpPr>
              <p:nvPr/>
            </p:nvSpPr>
            <p:spPr bwMode="auto">
              <a:xfrm>
                <a:off x="6638" y="264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70" name="Line 1818"/>
              <p:cNvSpPr>
                <a:spLocks noChangeShapeType="1"/>
              </p:cNvSpPr>
              <p:nvPr/>
            </p:nvSpPr>
            <p:spPr bwMode="auto">
              <a:xfrm>
                <a:off x="6638" y="2694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71" name="Rectangle 1819"/>
              <p:cNvSpPr>
                <a:spLocks noChangeArrowheads="1"/>
              </p:cNvSpPr>
              <p:nvPr/>
            </p:nvSpPr>
            <p:spPr bwMode="auto">
              <a:xfrm>
                <a:off x="6877" y="2601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72" name="Line 1820"/>
              <p:cNvSpPr>
                <a:spLocks noChangeShapeType="1"/>
              </p:cNvSpPr>
              <p:nvPr/>
            </p:nvSpPr>
            <p:spPr bwMode="auto">
              <a:xfrm flipV="1">
                <a:off x="6944" y="260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73" name="Line 1821"/>
              <p:cNvSpPr>
                <a:spLocks noChangeShapeType="1"/>
              </p:cNvSpPr>
              <p:nvPr/>
            </p:nvSpPr>
            <p:spPr bwMode="auto">
              <a:xfrm flipH="1">
                <a:off x="6890" y="2601"/>
                <a:ext cx="54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74" name="Line 1822"/>
              <p:cNvSpPr>
                <a:spLocks noChangeShapeType="1"/>
              </p:cNvSpPr>
              <p:nvPr/>
            </p:nvSpPr>
            <p:spPr bwMode="auto">
              <a:xfrm>
                <a:off x="6890" y="260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75" name="Line 1823"/>
              <p:cNvSpPr>
                <a:spLocks noChangeShapeType="1"/>
              </p:cNvSpPr>
              <p:nvPr/>
            </p:nvSpPr>
            <p:spPr bwMode="auto">
              <a:xfrm>
                <a:off x="6890" y="2654"/>
                <a:ext cx="54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76" name="Rectangle 1824"/>
              <p:cNvSpPr>
                <a:spLocks noChangeArrowheads="1"/>
              </p:cNvSpPr>
              <p:nvPr/>
            </p:nvSpPr>
            <p:spPr bwMode="auto">
              <a:xfrm>
                <a:off x="7143" y="2575"/>
                <a:ext cx="79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77" name="Line 1825"/>
              <p:cNvSpPr>
                <a:spLocks noChangeShapeType="1"/>
              </p:cNvSpPr>
              <p:nvPr/>
            </p:nvSpPr>
            <p:spPr bwMode="auto">
              <a:xfrm flipV="1">
                <a:off x="7209" y="2575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78" name="Line 1826"/>
              <p:cNvSpPr>
                <a:spLocks noChangeShapeType="1"/>
              </p:cNvSpPr>
              <p:nvPr/>
            </p:nvSpPr>
            <p:spPr bwMode="auto">
              <a:xfrm flipH="1">
                <a:off x="7156" y="2575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79" name="Line 1827"/>
              <p:cNvSpPr>
                <a:spLocks noChangeShapeType="1"/>
              </p:cNvSpPr>
              <p:nvPr/>
            </p:nvSpPr>
            <p:spPr bwMode="auto">
              <a:xfrm>
                <a:off x="7156" y="2575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80" name="Line 1828"/>
              <p:cNvSpPr>
                <a:spLocks noChangeShapeType="1"/>
              </p:cNvSpPr>
              <p:nvPr/>
            </p:nvSpPr>
            <p:spPr bwMode="auto">
              <a:xfrm>
                <a:off x="7156" y="2628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81" name="Rectangle 1829"/>
              <p:cNvSpPr>
                <a:spLocks noChangeArrowheads="1"/>
              </p:cNvSpPr>
              <p:nvPr/>
            </p:nvSpPr>
            <p:spPr bwMode="auto">
              <a:xfrm>
                <a:off x="7408" y="2535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82" name="Line 1830"/>
              <p:cNvSpPr>
                <a:spLocks noChangeShapeType="1"/>
              </p:cNvSpPr>
              <p:nvPr/>
            </p:nvSpPr>
            <p:spPr bwMode="auto">
              <a:xfrm flipV="1">
                <a:off x="7475" y="2535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83" name="Line 1831"/>
              <p:cNvSpPr>
                <a:spLocks noChangeShapeType="1"/>
              </p:cNvSpPr>
              <p:nvPr/>
            </p:nvSpPr>
            <p:spPr bwMode="auto">
              <a:xfrm flipH="1">
                <a:off x="7421" y="2535"/>
                <a:ext cx="54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84" name="Line 1832"/>
              <p:cNvSpPr>
                <a:spLocks noChangeShapeType="1"/>
              </p:cNvSpPr>
              <p:nvPr/>
            </p:nvSpPr>
            <p:spPr bwMode="auto">
              <a:xfrm>
                <a:off x="7421" y="2535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85" name="Line 1833"/>
              <p:cNvSpPr>
                <a:spLocks noChangeShapeType="1"/>
              </p:cNvSpPr>
              <p:nvPr/>
            </p:nvSpPr>
            <p:spPr bwMode="auto">
              <a:xfrm>
                <a:off x="7421" y="2588"/>
                <a:ext cx="54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86" name="Rectangle 1834"/>
              <p:cNvSpPr>
                <a:spLocks noChangeArrowheads="1"/>
              </p:cNvSpPr>
              <p:nvPr/>
            </p:nvSpPr>
            <p:spPr bwMode="auto">
              <a:xfrm>
                <a:off x="7674" y="2575"/>
                <a:ext cx="79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87" name="Line 1835"/>
              <p:cNvSpPr>
                <a:spLocks noChangeShapeType="1"/>
              </p:cNvSpPr>
              <p:nvPr/>
            </p:nvSpPr>
            <p:spPr bwMode="auto">
              <a:xfrm flipV="1">
                <a:off x="7740" y="2575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88" name="Line 1836"/>
              <p:cNvSpPr>
                <a:spLocks noChangeShapeType="1"/>
              </p:cNvSpPr>
              <p:nvPr/>
            </p:nvSpPr>
            <p:spPr bwMode="auto">
              <a:xfrm flipH="1">
                <a:off x="7687" y="2575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89" name="Line 1837"/>
              <p:cNvSpPr>
                <a:spLocks noChangeShapeType="1"/>
              </p:cNvSpPr>
              <p:nvPr/>
            </p:nvSpPr>
            <p:spPr bwMode="auto">
              <a:xfrm>
                <a:off x="7687" y="2575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90" name="Line 1838"/>
              <p:cNvSpPr>
                <a:spLocks noChangeShapeType="1"/>
              </p:cNvSpPr>
              <p:nvPr/>
            </p:nvSpPr>
            <p:spPr bwMode="auto">
              <a:xfrm>
                <a:off x="7687" y="2628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91" name="Rectangle 1839"/>
              <p:cNvSpPr>
                <a:spLocks noChangeArrowheads="1"/>
              </p:cNvSpPr>
              <p:nvPr/>
            </p:nvSpPr>
            <p:spPr bwMode="auto">
              <a:xfrm>
                <a:off x="7926" y="2601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92" name="Line 1840"/>
              <p:cNvSpPr>
                <a:spLocks noChangeShapeType="1"/>
              </p:cNvSpPr>
              <p:nvPr/>
            </p:nvSpPr>
            <p:spPr bwMode="auto">
              <a:xfrm flipV="1">
                <a:off x="7992" y="260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93" name="Line 1841"/>
              <p:cNvSpPr>
                <a:spLocks noChangeShapeType="1"/>
              </p:cNvSpPr>
              <p:nvPr/>
            </p:nvSpPr>
            <p:spPr bwMode="auto">
              <a:xfrm flipH="1">
                <a:off x="7939" y="2601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94" name="Line 1842"/>
              <p:cNvSpPr>
                <a:spLocks noChangeShapeType="1"/>
              </p:cNvSpPr>
              <p:nvPr/>
            </p:nvSpPr>
            <p:spPr bwMode="auto">
              <a:xfrm>
                <a:off x="7939" y="260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95" name="Line 1843"/>
              <p:cNvSpPr>
                <a:spLocks noChangeShapeType="1"/>
              </p:cNvSpPr>
              <p:nvPr/>
            </p:nvSpPr>
            <p:spPr bwMode="auto">
              <a:xfrm>
                <a:off x="7939" y="2654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96" name="Rectangle 1844"/>
              <p:cNvSpPr>
                <a:spLocks noChangeArrowheads="1"/>
              </p:cNvSpPr>
              <p:nvPr/>
            </p:nvSpPr>
            <p:spPr bwMode="auto">
              <a:xfrm>
                <a:off x="8192" y="2628"/>
                <a:ext cx="79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97" name="Line 1845"/>
              <p:cNvSpPr>
                <a:spLocks noChangeShapeType="1"/>
              </p:cNvSpPr>
              <p:nvPr/>
            </p:nvSpPr>
            <p:spPr bwMode="auto">
              <a:xfrm flipV="1">
                <a:off x="8258" y="2628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98" name="Line 1846"/>
              <p:cNvSpPr>
                <a:spLocks noChangeShapeType="1"/>
              </p:cNvSpPr>
              <p:nvPr/>
            </p:nvSpPr>
            <p:spPr bwMode="auto">
              <a:xfrm flipH="1">
                <a:off x="8205" y="2628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799" name="Line 1847"/>
              <p:cNvSpPr>
                <a:spLocks noChangeShapeType="1"/>
              </p:cNvSpPr>
              <p:nvPr/>
            </p:nvSpPr>
            <p:spPr bwMode="auto">
              <a:xfrm>
                <a:off x="8205" y="2628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00" name="Line 1848"/>
              <p:cNvSpPr>
                <a:spLocks noChangeShapeType="1"/>
              </p:cNvSpPr>
              <p:nvPr/>
            </p:nvSpPr>
            <p:spPr bwMode="auto">
              <a:xfrm>
                <a:off x="8205" y="2681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01" name="Rectangle 1849"/>
              <p:cNvSpPr>
                <a:spLocks noChangeArrowheads="1"/>
              </p:cNvSpPr>
              <p:nvPr/>
            </p:nvSpPr>
            <p:spPr bwMode="auto">
              <a:xfrm>
                <a:off x="8457" y="2654"/>
                <a:ext cx="8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02" name="Line 1850"/>
              <p:cNvSpPr>
                <a:spLocks noChangeShapeType="1"/>
              </p:cNvSpPr>
              <p:nvPr/>
            </p:nvSpPr>
            <p:spPr bwMode="auto">
              <a:xfrm flipV="1">
                <a:off x="8523" y="2654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03" name="Line 1851"/>
              <p:cNvSpPr>
                <a:spLocks noChangeShapeType="1"/>
              </p:cNvSpPr>
              <p:nvPr/>
            </p:nvSpPr>
            <p:spPr bwMode="auto">
              <a:xfrm flipH="1">
                <a:off x="8470" y="2654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04" name="Line 1852"/>
              <p:cNvSpPr>
                <a:spLocks noChangeShapeType="1"/>
              </p:cNvSpPr>
              <p:nvPr/>
            </p:nvSpPr>
            <p:spPr bwMode="auto">
              <a:xfrm>
                <a:off x="8470" y="2654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05" name="Line 1853"/>
              <p:cNvSpPr>
                <a:spLocks noChangeShapeType="1"/>
              </p:cNvSpPr>
              <p:nvPr/>
            </p:nvSpPr>
            <p:spPr bwMode="auto">
              <a:xfrm>
                <a:off x="8470" y="2707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06" name="Rectangle 1854"/>
              <p:cNvSpPr>
                <a:spLocks noChangeArrowheads="1"/>
              </p:cNvSpPr>
              <p:nvPr/>
            </p:nvSpPr>
            <p:spPr bwMode="auto">
              <a:xfrm>
                <a:off x="8723" y="2628"/>
                <a:ext cx="79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07" name="Line 1855"/>
              <p:cNvSpPr>
                <a:spLocks noChangeShapeType="1"/>
              </p:cNvSpPr>
              <p:nvPr/>
            </p:nvSpPr>
            <p:spPr bwMode="auto">
              <a:xfrm flipV="1">
                <a:off x="8789" y="2628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08" name="Line 1856"/>
              <p:cNvSpPr>
                <a:spLocks noChangeShapeType="1"/>
              </p:cNvSpPr>
              <p:nvPr/>
            </p:nvSpPr>
            <p:spPr bwMode="auto">
              <a:xfrm flipH="1">
                <a:off x="8736" y="2628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09" name="Line 1857"/>
              <p:cNvSpPr>
                <a:spLocks noChangeShapeType="1"/>
              </p:cNvSpPr>
              <p:nvPr/>
            </p:nvSpPr>
            <p:spPr bwMode="auto">
              <a:xfrm>
                <a:off x="8736" y="2628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10" name="Line 1858"/>
              <p:cNvSpPr>
                <a:spLocks noChangeShapeType="1"/>
              </p:cNvSpPr>
              <p:nvPr/>
            </p:nvSpPr>
            <p:spPr bwMode="auto">
              <a:xfrm>
                <a:off x="8736" y="2681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11" name="Rectangle 1859"/>
              <p:cNvSpPr>
                <a:spLocks noChangeArrowheads="1"/>
              </p:cNvSpPr>
              <p:nvPr/>
            </p:nvSpPr>
            <p:spPr bwMode="auto">
              <a:xfrm>
                <a:off x="8975" y="2601"/>
                <a:ext cx="79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12" name="Line 1860"/>
              <p:cNvSpPr>
                <a:spLocks noChangeShapeType="1"/>
              </p:cNvSpPr>
              <p:nvPr/>
            </p:nvSpPr>
            <p:spPr bwMode="auto">
              <a:xfrm flipV="1">
                <a:off x="9041" y="260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13" name="Line 1861"/>
              <p:cNvSpPr>
                <a:spLocks noChangeShapeType="1"/>
              </p:cNvSpPr>
              <p:nvPr/>
            </p:nvSpPr>
            <p:spPr bwMode="auto">
              <a:xfrm flipH="1">
                <a:off x="8988" y="2601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14" name="Line 1862"/>
              <p:cNvSpPr>
                <a:spLocks noChangeShapeType="1"/>
              </p:cNvSpPr>
              <p:nvPr/>
            </p:nvSpPr>
            <p:spPr bwMode="auto">
              <a:xfrm>
                <a:off x="8988" y="2601"/>
                <a:ext cx="1" cy="53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15" name="Line 1863"/>
              <p:cNvSpPr>
                <a:spLocks noChangeShapeType="1"/>
              </p:cNvSpPr>
              <p:nvPr/>
            </p:nvSpPr>
            <p:spPr bwMode="auto">
              <a:xfrm>
                <a:off x="8988" y="2654"/>
                <a:ext cx="53" cy="1"/>
              </a:xfrm>
              <a:prstGeom prst="line">
                <a:avLst/>
              </a:prstGeom>
              <a:noFill/>
              <a:ln w="8255">
                <a:solidFill>
                  <a:srgbClr val="AA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pic>
        <p:nvPicPr>
          <p:cNvPr id="127816" name="Picture 186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762000"/>
            <a:ext cx="4659313" cy="2566183"/>
          </a:xfrm>
          <a:prstGeom prst="rect">
            <a:avLst/>
          </a:prstGeom>
          <a:noFill/>
        </p:spPr>
      </p:pic>
      <p:sp>
        <p:nvSpPr>
          <p:cNvPr id="132198" name="Rectangle 215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27818" name="Group 1866"/>
          <p:cNvGrpSpPr>
            <a:grpSpLocks noChangeAspect="1"/>
          </p:cNvGrpSpPr>
          <p:nvPr/>
        </p:nvGrpSpPr>
        <p:grpSpPr bwMode="auto">
          <a:xfrm>
            <a:off x="4953000" y="3200400"/>
            <a:ext cx="3717925" cy="3359150"/>
            <a:chOff x="0" y="0"/>
            <a:chExt cx="5855" cy="5290"/>
          </a:xfrm>
        </p:grpSpPr>
        <p:sp>
          <p:nvSpPr>
            <p:cNvPr id="132197" name="AutoShape 2149"/>
            <p:cNvSpPr>
              <a:spLocks noChangeAspect="1" noChangeArrowheads="1" noTextEdit="1"/>
            </p:cNvSpPr>
            <p:nvPr/>
          </p:nvSpPr>
          <p:spPr bwMode="auto">
            <a:xfrm>
              <a:off x="0" y="0"/>
              <a:ext cx="5855" cy="5290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96" name="Line 2148"/>
            <p:cNvSpPr>
              <a:spLocks noChangeShapeType="1"/>
            </p:cNvSpPr>
            <p:nvPr/>
          </p:nvSpPr>
          <p:spPr bwMode="auto">
            <a:xfrm>
              <a:off x="0" y="0"/>
              <a:ext cx="1" cy="1"/>
            </a:xfrm>
            <a:prstGeom prst="line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95" name="Line 2147"/>
            <p:cNvSpPr>
              <a:spLocks noChangeShapeType="1"/>
            </p:cNvSpPr>
            <p:nvPr/>
          </p:nvSpPr>
          <p:spPr bwMode="auto">
            <a:xfrm>
              <a:off x="627" y="4483"/>
              <a:ext cx="4705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94" name="Rectangle 2146"/>
            <p:cNvSpPr>
              <a:spLocks noChangeArrowheads="1"/>
            </p:cNvSpPr>
            <p:nvPr/>
          </p:nvSpPr>
          <p:spPr bwMode="auto">
            <a:xfrm>
              <a:off x="2643" y="4781"/>
              <a:ext cx="6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           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32193" name="Rectangle 2145"/>
            <p:cNvSpPr>
              <a:spLocks noChangeArrowheads="1"/>
            </p:cNvSpPr>
            <p:nvPr/>
          </p:nvSpPr>
          <p:spPr bwMode="auto">
            <a:xfrm>
              <a:off x="2862" y="4781"/>
              <a:ext cx="48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Time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32192" name="Line 2144"/>
            <p:cNvSpPr>
              <a:spLocks noChangeShapeType="1"/>
            </p:cNvSpPr>
            <p:nvPr/>
          </p:nvSpPr>
          <p:spPr bwMode="auto">
            <a:xfrm>
              <a:off x="627" y="3164"/>
              <a:ext cx="4705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91" name="Line 2143"/>
            <p:cNvSpPr>
              <a:spLocks noChangeShapeType="1"/>
            </p:cNvSpPr>
            <p:nvPr/>
          </p:nvSpPr>
          <p:spPr bwMode="auto">
            <a:xfrm flipV="1">
              <a:off x="792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90" name="Line 2142"/>
            <p:cNvSpPr>
              <a:spLocks noChangeShapeType="1"/>
            </p:cNvSpPr>
            <p:nvPr/>
          </p:nvSpPr>
          <p:spPr bwMode="auto">
            <a:xfrm flipV="1">
              <a:off x="996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89" name="Line 2141"/>
            <p:cNvSpPr>
              <a:spLocks noChangeShapeType="1"/>
            </p:cNvSpPr>
            <p:nvPr/>
          </p:nvSpPr>
          <p:spPr bwMode="auto">
            <a:xfrm flipV="1">
              <a:off x="1411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88" name="Line 2140"/>
            <p:cNvSpPr>
              <a:spLocks noChangeShapeType="1"/>
            </p:cNvSpPr>
            <p:nvPr/>
          </p:nvSpPr>
          <p:spPr bwMode="auto">
            <a:xfrm flipV="1">
              <a:off x="1615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87" name="Line 2139"/>
            <p:cNvSpPr>
              <a:spLocks noChangeShapeType="1"/>
            </p:cNvSpPr>
            <p:nvPr/>
          </p:nvSpPr>
          <p:spPr bwMode="auto">
            <a:xfrm flipV="1">
              <a:off x="1819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86" name="Line 2138"/>
            <p:cNvSpPr>
              <a:spLocks noChangeShapeType="1"/>
            </p:cNvSpPr>
            <p:nvPr/>
          </p:nvSpPr>
          <p:spPr bwMode="auto">
            <a:xfrm flipV="1">
              <a:off x="2235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85" name="Line 2137"/>
            <p:cNvSpPr>
              <a:spLocks noChangeShapeType="1"/>
            </p:cNvSpPr>
            <p:nvPr/>
          </p:nvSpPr>
          <p:spPr bwMode="auto">
            <a:xfrm flipV="1">
              <a:off x="2439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84" name="Line 2136"/>
            <p:cNvSpPr>
              <a:spLocks noChangeShapeType="1"/>
            </p:cNvSpPr>
            <p:nvPr/>
          </p:nvSpPr>
          <p:spPr bwMode="auto">
            <a:xfrm flipV="1">
              <a:off x="2650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83" name="Line 2135"/>
            <p:cNvSpPr>
              <a:spLocks noChangeShapeType="1"/>
            </p:cNvSpPr>
            <p:nvPr/>
          </p:nvSpPr>
          <p:spPr bwMode="auto">
            <a:xfrm flipV="1">
              <a:off x="3058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82" name="Line 2134"/>
            <p:cNvSpPr>
              <a:spLocks noChangeShapeType="1"/>
            </p:cNvSpPr>
            <p:nvPr/>
          </p:nvSpPr>
          <p:spPr bwMode="auto">
            <a:xfrm flipV="1">
              <a:off x="3270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81" name="Line 2133"/>
            <p:cNvSpPr>
              <a:spLocks noChangeShapeType="1"/>
            </p:cNvSpPr>
            <p:nvPr/>
          </p:nvSpPr>
          <p:spPr bwMode="auto">
            <a:xfrm flipV="1">
              <a:off x="3474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80" name="Line 2132"/>
            <p:cNvSpPr>
              <a:spLocks noChangeShapeType="1"/>
            </p:cNvSpPr>
            <p:nvPr/>
          </p:nvSpPr>
          <p:spPr bwMode="auto">
            <a:xfrm flipV="1">
              <a:off x="3889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79" name="Line 2131"/>
            <p:cNvSpPr>
              <a:spLocks noChangeShapeType="1"/>
            </p:cNvSpPr>
            <p:nvPr/>
          </p:nvSpPr>
          <p:spPr bwMode="auto">
            <a:xfrm flipV="1">
              <a:off x="4093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78" name="Line 2130"/>
            <p:cNvSpPr>
              <a:spLocks noChangeShapeType="1"/>
            </p:cNvSpPr>
            <p:nvPr/>
          </p:nvSpPr>
          <p:spPr bwMode="auto">
            <a:xfrm flipV="1">
              <a:off x="4297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77" name="Line 2129"/>
            <p:cNvSpPr>
              <a:spLocks noChangeShapeType="1"/>
            </p:cNvSpPr>
            <p:nvPr/>
          </p:nvSpPr>
          <p:spPr bwMode="auto">
            <a:xfrm flipV="1">
              <a:off x="4713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76" name="Line 2128"/>
            <p:cNvSpPr>
              <a:spLocks noChangeShapeType="1"/>
            </p:cNvSpPr>
            <p:nvPr/>
          </p:nvSpPr>
          <p:spPr bwMode="auto">
            <a:xfrm flipV="1">
              <a:off x="4917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75" name="Line 2127"/>
            <p:cNvSpPr>
              <a:spLocks noChangeShapeType="1"/>
            </p:cNvSpPr>
            <p:nvPr/>
          </p:nvSpPr>
          <p:spPr bwMode="auto">
            <a:xfrm flipV="1">
              <a:off x="5128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74" name="Line 2126"/>
            <p:cNvSpPr>
              <a:spLocks noChangeShapeType="1"/>
            </p:cNvSpPr>
            <p:nvPr/>
          </p:nvSpPr>
          <p:spPr bwMode="auto">
            <a:xfrm flipV="1">
              <a:off x="1200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73" name="Line 2125"/>
            <p:cNvSpPr>
              <a:spLocks noChangeShapeType="1"/>
            </p:cNvSpPr>
            <p:nvPr/>
          </p:nvSpPr>
          <p:spPr bwMode="auto">
            <a:xfrm flipV="1">
              <a:off x="2031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72" name="Line 2124"/>
            <p:cNvSpPr>
              <a:spLocks noChangeShapeType="1"/>
            </p:cNvSpPr>
            <p:nvPr/>
          </p:nvSpPr>
          <p:spPr bwMode="auto">
            <a:xfrm flipV="1">
              <a:off x="2854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71" name="Line 2123"/>
            <p:cNvSpPr>
              <a:spLocks noChangeShapeType="1"/>
            </p:cNvSpPr>
            <p:nvPr/>
          </p:nvSpPr>
          <p:spPr bwMode="auto">
            <a:xfrm flipV="1">
              <a:off x="3678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70" name="Line 2122"/>
            <p:cNvSpPr>
              <a:spLocks noChangeShapeType="1"/>
            </p:cNvSpPr>
            <p:nvPr/>
          </p:nvSpPr>
          <p:spPr bwMode="auto">
            <a:xfrm flipV="1">
              <a:off x="4509" y="3172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69" name="Rectangle 2121"/>
            <p:cNvSpPr>
              <a:spLocks noChangeArrowheads="1"/>
            </p:cNvSpPr>
            <p:nvPr/>
          </p:nvSpPr>
          <p:spPr bwMode="auto">
            <a:xfrm>
              <a:off x="957" y="4545"/>
              <a:ext cx="96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9.9800ms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32168" name="Line 2120"/>
            <p:cNvSpPr>
              <a:spLocks noChangeShapeType="1"/>
            </p:cNvSpPr>
            <p:nvPr/>
          </p:nvSpPr>
          <p:spPr bwMode="auto">
            <a:xfrm flipV="1">
              <a:off x="1200" y="4475"/>
              <a:ext cx="1" cy="47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67" name="Rectangle 2119"/>
            <p:cNvSpPr>
              <a:spLocks noChangeArrowheads="1"/>
            </p:cNvSpPr>
            <p:nvPr/>
          </p:nvSpPr>
          <p:spPr bwMode="auto">
            <a:xfrm>
              <a:off x="1788" y="4545"/>
              <a:ext cx="96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9.9840ms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32166" name="Line 2118"/>
            <p:cNvSpPr>
              <a:spLocks noChangeShapeType="1"/>
            </p:cNvSpPr>
            <p:nvPr/>
          </p:nvSpPr>
          <p:spPr bwMode="auto">
            <a:xfrm flipV="1">
              <a:off x="2031" y="4475"/>
              <a:ext cx="1" cy="47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65" name="Rectangle 2117"/>
            <p:cNvSpPr>
              <a:spLocks noChangeArrowheads="1"/>
            </p:cNvSpPr>
            <p:nvPr/>
          </p:nvSpPr>
          <p:spPr bwMode="auto">
            <a:xfrm>
              <a:off x="2611" y="4545"/>
              <a:ext cx="96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9.9880ms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32164" name="Line 2116"/>
            <p:cNvSpPr>
              <a:spLocks noChangeShapeType="1"/>
            </p:cNvSpPr>
            <p:nvPr/>
          </p:nvSpPr>
          <p:spPr bwMode="auto">
            <a:xfrm flipV="1">
              <a:off x="2854" y="4475"/>
              <a:ext cx="1" cy="47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63" name="Rectangle 2115"/>
            <p:cNvSpPr>
              <a:spLocks noChangeArrowheads="1"/>
            </p:cNvSpPr>
            <p:nvPr/>
          </p:nvSpPr>
          <p:spPr bwMode="auto">
            <a:xfrm>
              <a:off x="3434" y="4545"/>
              <a:ext cx="96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9.9920ms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32162" name="Line 2114"/>
            <p:cNvSpPr>
              <a:spLocks noChangeShapeType="1"/>
            </p:cNvSpPr>
            <p:nvPr/>
          </p:nvSpPr>
          <p:spPr bwMode="auto">
            <a:xfrm flipV="1">
              <a:off x="3678" y="4475"/>
              <a:ext cx="1" cy="47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61" name="Rectangle 2113"/>
            <p:cNvSpPr>
              <a:spLocks noChangeArrowheads="1"/>
            </p:cNvSpPr>
            <p:nvPr/>
          </p:nvSpPr>
          <p:spPr bwMode="auto">
            <a:xfrm>
              <a:off x="4266" y="4545"/>
              <a:ext cx="96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9.9960ms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32160" name="Line 2112"/>
            <p:cNvSpPr>
              <a:spLocks noChangeShapeType="1"/>
            </p:cNvSpPr>
            <p:nvPr/>
          </p:nvSpPr>
          <p:spPr bwMode="auto">
            <a:xfrm flipV="1">
              <a:off x="4509" y="4475"/>
              <a:ext cx="1" cy="47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59" name="Rectangle 2111"/>
            <p:cNvSpPr>
              <a:spLocks noChangeArrowheads="1"/>
            </p:cNvSpPr>
            <p:nvPr/>
          </p:nvSpPr>
          <p:spPr bwMode="auto">
            <a:xfrm>
              <a:off x="384" y="4545"/>
              <a:ext cx="96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9.9772ms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32158" name="Line 2110"/>
            <p:cNvSpPr>
              <a:spLocks noChangeShapeType="1"/>
            </p:cNvSpPr>
            <p:nvPr/>
          </p:nvSpPr>
          <p:spPr bwMode="auto">
            <a:xfrm flipV="1">
              <a:off x="627" y="4475"/>
              <a:ext cx="1" cy="47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57" name="Rectangle 2109"/>
            <p:cNvSpPr>
              <a:spLocks noChangeArrowheads="1"/>
            </p:cNvSpPr>
            <p:nvPr/>
          </p:nvSpPr>
          <p:spPr bwMode="auto">
            <a:xfrm>
              <a:off x="4775" y="4545"/>
              <a:ext cx="108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10.0000ms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32156" name="Line 2108"/>
            <p:cNvSpPr>
              <a:spLocks noChangeShapeType="1"/>
            </p:cNvSpPr>
            <p:nvPr/>
          </p:nvSpPr>
          <p:spPr bwMode="auto">
            <a:xfrm flipV="1">
              <a:off x="5332" y="4475"/>
              <a:ext cx="1" cy="47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55" name="Rectangle 2107"/>
            <p:cNvSpPr>
              <a:spLocks noChangeArrowheads="1"/>
            </p:cNvSpPr>
            <p:nvPr/>
          </p:nvSpPr>
          <p:spPr bwMode="auto">
            <a:xfrm>
              <a:off x="0" y="4663"/>
              <a:ext cx="5528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54" name="Rectangle 2106"/>
            <p:cNvSpPr>
              <a:spLocks noChangeArrowheads="1"/>
            </p:cNvSpPr>
            <p:nvPr/>
          </p:nvSpPr>
          <p:spPr bwMode="auto">
            <a:xfrm>
              <a:off x="643" y="4710"/>
              <a:ext cx="47" cy="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53" name="Line 2105"/>
            <p:cNvSpPr>
              <a:spLocks noChangeShapeType="1"/>
            </p:cNvSpPr>
            <p:nvPr/>
          </p:nvSpPr>
          <p:spPr bwMode="auto">
            <a:xfrm flipH="1">
              <a:off x="667" y="4726"/>
              <a:ext cx="15" cy="16"/>
            </a:xfrm>
            <a:prstGeom prst="line">
              <a:avLst/>
            </a:prstGeom>
            <a:noFill/>
            <a:ln w="5080">
              <a:solidFill>
                <a:srgbClr val="AA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52" name="Line 2104"/>
            <p:cNvSpPr>
              <a:spLocks noChangeShapeType="1"/>
            </p:cNvSpPr>
            <p:nvPr/>
          </p:nvSpPr>
          <p:spPr bwMode="auto">
            <a:xfrm flipH="1" flipV="1">
              <a:off x="651" y="4726"/>
              <a:ext cx="16" cy="16"/>
            </a:xfrm>
            <a:prstGeom prst="line">
              <a:avLst/>
            </a:prstGeom>
            <a:noFill/>
            <a:ln w="5080">
              <a:solidFill>
                <a:srgbClr val="AA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51" name="Line 2103"/>
            <p:cNvSpPr>
              <a:spLocks noChangeShapeType="1"/>
            </p:cNvSpPr>
            <p:nvPr/>
          </p:nvSpPr>
          <p:spPr bwMode="auto">
            <a:xfrm flipV="1">
              <a:off x="651" y="4710"/>
              <a:ext cx="16" cy="16"/>
            </a:xfrm>
            <a:prstGeom prst="line">
              <a:avLst/>
            </a:prstGeom>
            <a:noFill/>
            <a:ln w="5080">
              <a:solidFill>
                <a:srgbClr val="AA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50" name="Line 2102"/>
            <p:cNvSpPr>
              <a:spLocks noChangeShapeType="1"/>
            </p:cNvSpPr>
            <p:nvPr/>
          </p:nvSpPr>
          <p:spPr bwMode="auto">
            <a:xfrm>
              <a:off x="667" y="4710"/>
              <a:ext cx="15" cy="16"/>
            </a:xfrm>
            <a:prstGeom prst="line">
              <a:avLst/>
            </a:prstGeom>
            <a:noFill/>
            <a:ln w="5080">
              <a:solidFill>
                <a:srgbClr val="AA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49" name="Rectangle 2101"/>
            <p:cNvSpPr>
              <a:spLocks noChangeArrowheads="1"/>
            </p:cNvSpPr>
            <p:nvPr/>
          </p:nvSpPr>
          <p:spPr bwMode="auto">
            <a:xfrm>
              <a:off x="753" y="4663"/>
              <a:ext cx="42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I(L1)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32148" name="Line 2100"/>
            <p:cNvSpPr>
              <a:spLocks noChangeShapeType="1"/>
            </p:cNvSpPr>
            <p:nvPr/>
          </p:nvSpPr>
          <p:spPr bwMode="auto">
            <a:xfrm flipV="1">
              <a:off x="5332" y="3164"/>
              <a:ext cx="1" cy="1319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47" name="Line 2099"/>
            <p:cNvSpPr>
              <a:spLocks noChangeShapeType="1"/>
            </p:cNvSpPr>
            <p:nvPr/>
          </p:nvSpPr>
          <p:spPr bwMode="auto">
            <a:xfrm>
              <a:off x="635" y="4396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46" name="Line 2098"/>
            <p:cNvSpPr>
              <a:spLocks noChangeShapeType="1"/>
            </p:cNvSpPr>
            <p:nvPr/>
          </p:nvSpPr>
          <p:spPr bwMode="auto">
            <a:xfrm>
              <a:off x="635" y="4310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45" name="Line 2097"/>
            <p:cNvSpPr>
              <a:spLocks noChangeShapeType="1"/>
            </p:cNvSpPr>
            <p:nvPr/>
          </p:nvSpPr>
          <p:spPr bwMode="auto">
            <a:xfrm>
              <a:off x="635" y="4216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44" name="Line 2096"/>
            <p:cNvSpPr>
              <a:spLocks noChangeShapeType="1"/>
            </p:cNvSpPr>
            <p:nvPr/>
          </p:nvSpPr>
          <p:spPr bwMode="auto">
            <a:xfrm>
              <a:off x="635" y="4129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43" name="Line 2095"/>
            <p:cNvSpPr>
              <a:spLocks noChangeShapeType="1"/>
            </p:cNvSpPr>
            <p:nvPr/>
          </p:nvSpPr>
          <p:spPr bwMode="auto">
            <a:xfrm>
              <a:off x="635" y="3957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42" name="Line 2094"/>
            <p:cNvSpPr>
              <a:spLocks noChangeShapeType="1"/>
            </p:cNvSpPr>
            <p:nvPr/>
          </p:nvSpPr>
          <p:spPr bwMode="auto">
            <a:xfrm>
              <a:off x="635" y="3870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41" name="Line 2093"/>
            <p:cNvSpPr>
              <a:spLocks noChangeShapeType="1"/>
            </p:cNvSpPr>
            <p:nvPr/>
          </p:nvSpPr>
          <p:spPr bwMode="auto">
            <a:xfrm>
              <a:off x="635" y="3776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40" name="Line 2092"/>
            <p:cNvSpPr>
              <a:spLocks noChangeShapeType="1"/>
            </p:cNvSpPr>
            <p:nvPr/>
          </p:nvSpPr>
          <p:spPr bwMode="auto">
            <a:xfrm>
              <a:off x="635" y="3690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39" name="Line 2091"/>
            <p:cNvSpPr>
              <a:spLocks noChangeShapeType="1"/>
            </p:cNvSpPr>
            <p:nvPr/>
          </p:nvSpPr>
          <p:spPr bwMode="auto">
            <a:xfrm>
              <a:off x="635" y="3517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38" name="Line 2090"/>
            <p:cNvSpPr>
              <a:spLocks noChangeShapeType="1"/>
            </p:cNvSpPr>
            <p:nvPr/>
          </p:nvSpPr>
          <p:spPr bwMode="auto">
            <a:xfrm>
              <a:off x="635" y="3431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37" name="Line 2089"/>
            <p:cNvSpPr>
              <a:spLocks noChangeShapeType="1"/>
            </p:cNvSpPr>
            <p:nvPr/>
          </p:nvSpPr>
          <p:spPr bwMode="auto">
            <a:xfrm>
              <a:off x="635" y="3336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36" name="Line 2088"/>
            <p:cNvSpPr>
              <a:spLocks noChangeShapeType="1"/>
            </p:cNvSpPr>
            <p:nvPr/>
          </p:nvSpPr>
          <p:spPr bwMode="auto">
            <a:xfrm>
              <a:off x="635" y="3250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35" name="Line 2087"/>
            <p:cNvSpPr>
              <a:spLocks noChangeShapeType="1"/>
            </p:cNvSpPr>
            <p:nvPr/>
          </p:nvSpPr>
          <p:spPr bwMode="auto">
            <a:xfrm>
              <a:off x="635" y="4043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34" name="Line 2086"/>
            <p:cNvSpPr>
              <a:spLocks noChangeShapeType="1"/>
            </p:cNvSpPr>
            <p:nvPr/>
          </p:nvSpPr>
          <p:spPr bwMode="auto">
            <a:xfrm>
              <a:off x="635" y="3603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33" name="Rectangle 2085"/>
            <p:cNvSpPr>
              <a:spLocks noChangeArrowheads="1"/>
            </p:cNvSpPr>
            <p:nvPr/>
          </p:nvSpPr>
          <p:spPr bwMode="auto">
            <a:xfrm>
              <a:off x="321" y="4428"/>
              <a:ext cx="42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1.0A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32132" name="Line 2084"/>
            <p:cNvSpPr>
              <a:spLocks noChangeShapeType="1"/>
            </p:cNvSpPr>
            <p:nvPr/>
          </p:nvSpPr>
          <p:spPr bwMode="auto">
            <a:xfrm>
              <a:off x="588" y="4483"/>
              <a:ext cx="47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31" name="Rectangle 2083"/>
            <p:cNvSpPr>
              <a:spLocks noChangeArrowheads="1"/>
            </p:cNvSpPr>
            <p:nvPr/>
          </p:nvSpPr>
          <p:spPr bwMode="auto">
            <a:xfrm>
              <a:off x="321" y="3988"/>
              <a:ext cx="42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2.0A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32130" name="Line 2082"/>
            <p:cNvSpPr>
              <a:spLocks noChangeShapeType="1"/>
            </p:cNvSpPr>
            <p:nvPr/>
          </p:nvSpPr>
          <p:spPr bwMode="auto">
            <a:xfrm>
              <a:off x="588" y="4043"/>
              <a:ext cx="47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29" name="Rectangle 2081"/>
            <p:cNvSpPr>
              <a:spLocks noChangeArrowheads="1"/>
            </p:cNvSpPr>
            <p:nvPr/>
          </p:nvSpPr>
          <p:spPr bwMode="auto">
            <a:xfrm>
              <a:off x="321" y="3548"/>
              <a:ext cx="42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3.0A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32128" name="Line 2080"/>
            <p:cNvSpPr>
              <a:spLocks noChangeShapeType="1"/>
            </p:cNvSpPr>
            <p:nvPr/>
          </p:nvSpPr>
          <p:spPr bwMode="auto">
            <a:xfrm>
              <a:off x="588" y="3603"/>
              <a:ext cx="47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27" name="Rectangle 2079"/>
            <p:cNvSpPr>
              <a:spLocks noChangeArrowheads="1"/>
            </p:cNvSpPr>
            <p:nvPr/>
          </p:nvSpPr>
          <p:spPr bwMode="auto">
            <a:xfrm>
              <a:off x="321" y="3109"/>
              <a:ext cx="42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4.0A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32126" name="Line 2078"/>
            <p:cNvSpPr>
              <a:spLocks noChangeShapeType="1"/>
            </p:cNvSpPr>
            <p:nvPr/>
          </p:nvSpPr>
          <p:spPr bwMode="auto">
            <a:xfrm>
              <a:off x="588" y="3164"/>
              <a:ext cx="47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25" name="Line 2077"/>
            <p:cNvSpPr>
              <a:spLocks noChangeShapeType="1"/>
            </p:cNvSpPr>
            <p:nvPr/>
          </p:nvSpPr>
          <p:spPr bwMode="auto">
            <a:xfrm flipV="1">
              <a:off x="627" y="3164"/>
              <a:ext cx="1" cy="1319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24" name="Rectangle 2076"/>
            <p:cNvSpPr>
              <a:spLocks noChangeArrowheads="1"/>
            </p:cNvSpPr>
            <p:nvPr/>
          </p:nvSpPr>
          <p:spPr bwMode="auto">
            <a:xfrm>
              <a:off x="282" y="4310"/>
              <a:ext cx="63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SEL&gt;&gt;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32123" name="Freeform 2075"/>
            <p:cNvSpPr>
              <a:spLocks/>
            </p:cNvSpPr>
            <p:nvPr/>
          </p:nvSpPr>
          <p:spPr bwMode="auto">
            <a:xfrm>
              <a:off x="627" y="3564"/>
              <a:ext cx="4705" cy="565"/>
            </a:xfrm>
            <a:custGeom>
              <a:avLst/>
              <a:gdLst/>
              <a:ahLst/>
              <a:cxnLst>
                <a:cxn ang="0">
                  <a:pos x="0" y="251"/>
                </a:cxn>
                <a:cxn ang="0">
                  <a:pos x="181" y="353"/>
                </a:cxn>
                <a:cxn ang="0">
                  <a:pos x="385" y="463"/>
                </a:cxn>
                <a:cxn ang="0">
                  <a:pos x="573" y="565"/>
                </a:cxn>
                <a:cxn ang="0">
                  <a:pos x="581" y="557"/>
                </a:cxn>
                <a:cxn ang="0">
                  <a:pos x="588" y="557"/>
                </a:cxn>
                <a:cxn ang="0">
                  <a:pos x="604" y="550"/>
                </a:cxn>
                <a:cxn ang="0">
                  <a:pos x="635" y="526"/>
                </a:cxn>
                <a:cxn ang="0">
                  <a:pos x="698" y="495"/>
                </a:cxn>
                <a:cxn ang="0">
                  <a:pos x="831" y="424"/>
                </a:cxn>
                <a:cxn ang="0">
                  <a:pos x="1035" y="314"/>
                </a:cxn>
                <a:cxn ang="0">
                  <a:pos x="1239" y="204"/>
                </a:cxn>
                <a:cxn ang="0">
                  <a:pos x="1451" y="86"/>
                </a:cxn>
                <a:cxn ang="0">
                  <a:pos x="1608" y="0"/>
                </a:cxn>
                <a:cxn ang="0">
                  <a:pos x="1616" y="8"/>
                </a:cxn>
                <a:cxn ang="0">
                  <a:pos x="1623" y="8"/>
                </a:cxn>
                <a:cxn ang="0">
                  <a:pos x="1639" y="16"/>
                </a:cxn>
                <a:cxn ang="0">
                  <a:pos x="1663" y="31"/>
                </a:cxn>
                <a:cxn ang="0">
                  <a:pos x="1718" y="63"/>
                </a:cxn>
                <a:cxn ang="0">
                  <a:pos x="1835" y="126"/>
                </a:cxn>
                <a:cxn ang="0">
                  <a:pos x="2039" y="236"/>
                </a:cxn>
                <a:cxn ang="0">
                  <a:pos x="2251" y="353"/>
                </a:cxn>
                <a:cxn ang="0">
                  <a:pos x="2455" y="463"/>
                </a:cxn>
                <a:cxn ang="0">
                  <a:pos x="2643" y="565"/>
                </a:cxn>
                <a:cxn ang="0">
                  <a:pos x="2643" y="557"/>
                </a:cxn>
                <a:cxn ang="0">
                  <a:pos x="2651" y="557"/>
                </a:cxn>
                <a:cxn ang="0">
                  <a:pos x="2659" y="557"/>
                </a:cxn>
                <a:cxn ang="0">
                  <a:pos x="2674" y="550"/>
                </a:cxn>
                <a:cxn ang="0">
                  <a:pos x="2706" y="526"/>
                </a:cxn>
                <a:cxn ang="0">
                  <a:pos x="2768" y="495"/>
                </a:cxn>
                <a:cxn ang="0">
                  <a:pos x="2894" y="424"/>
                </a:cxn>
                <a:cxn ang="0">
                  <a:pos x="3098" y="314"/>
                </a:cxn>
                <a:cxn ang="0">
                  <a:pos x="3309" y="204"/>
                </a:cxn>
                <a:cxn ang="0">
                  <a:pos x="3513" y="86"/>
                </a:cxn>
                <a:cxn ang="0">
                  <a:pos x="3670" y="0"/>
                </a:cxn>
                <a:cxn ang="0">
                  <a:pos x="3678" y="0"/>
                </a:cxn>
                <a:cxn ang="0">
                  <a:pos x="3678" y="8"/>
                </a:cxn>
                <a:cxn ang="0">
                  <a:pos x="3686" y="8"/>
                </a:cxn>
                <a:cxn ang="0">
                  <a:pos x="3701" y="16"/>
                </a:cxn>
                <a:cxn ang="0">
                  <a:pos x="3733" y="31"/>
                </a:cxn>
                <a:cxn ang="0">
                  <a:pos x="3788" y="63"/>
                </a:cxn>
                <a:cxn ang="0">
                  <a:pos x="3897" y="126"/>
                </a:cxn>
                <a:cxn ang="0">
                  <a:pos x="4109" y="236"/>
                </a:cxn>
                <a:cxn ang="0">
                  <a:pos x="4313" y="353"/>
                </a:cxn>
                <a:cxn ang="0">
                  <a:pos x="4517" y="463"/>
                </a:cxn>
                <a:cxn ang="0">
                  <a:pos x="4705" y="565"/>
                </a:cxn>
              </a:cxnLst>
              <a:rect l="0" t="0" r="r" b="b"/>
              <a:pathLst>
                <a:path w="4705" h="565">
                  <a:moveTo>
                    <a:pt x="0" y="251"/>
                  </a:moveTo>
                  <a:lnTo>
                    <a:pt x="181" y="353"/>
                  </a:lnTo>
                  <a:lnTo>
                    <a:pt x="385" y="463"/>
                  </a:lnTo>
                  <a:lnTo>
                    <a:pt x="573" y="565"/>
                  </a:lnTo>
                  <a:lnTo>
                    <a:pt x="581" y="557"/>
                  </a:lnTo>
                  <a:lnTo>
                    <a:pt x="588" y="557"/>
                  </a:lnTo>
                  <a:lnTo>
                    <a:pt x="604" y="550"/>
                  </a:lnTo>
                  <a:lnTo>
                    <a:pt x="635" y="526"/>
                  </a:lnTo>
                  <a:lnTo>
                    <a:pt x="698" y="495"/>
                  </a:lnTo>
                  <a:lnTo>
                    <a:pt x="831" y="424"/>
                  </a:lnTo>
                  <a:lnTo>
                    <a:pt x="1035" y="314"/>
                  </a:lnTo>
                  <a:lnTo>
                    <a:pt x="1239" y="204"/>
                  </a:lnTo>
                  <a:lnTo>
                    <a:pt x="1451" y="86"/>
                  </a:lnTo>
                  <a:lnTo>
                    <a:pt x="1608" y="0"/>
                  </a:lnTo>
                  <a:lnTo>
                    <a:pt x="1616" y="8"/>
                  </a:lnTo>
                  <a:lnTo>
                    <a:pt x="1623" y="8"/>
                  </a:lnTo>
                  <a:lnTo>
                    <a:pt x="1639" y="16"/>
                  </a:lnTo>
                  <a:lnTo>
                    <a:pt x="1663" y="31"/>
                  </a:lnTo>
                  <a:lnTo>
                    <a:pt x="1718" y="63"/>
                  </a:lnTo>
                  <a:lnTo>
                    <a:pt x="1835" y="126"/>
                  </a:lnTo>
                  <a:lnTo>
                    <a:pt x="2039" y="236"/>
                  </a:lnTo>
                  <a:lnTo>
                    <a:pt x="2251" y="353"/>
                  </a:lnTo>
                  <a:lnTo>
                    <a:pt x="2455" y="463"/>
                  </a:lnTo>
                  <a:lnTo>
                    <a:pt x="2643" y="565"/>
                  </a:lnTo>
                  <a:lnTo>
                    <a:pt x="2643" y="557"/>
                  </a:lnTo>
                  <a:lnTo>
                    <a:pt x="2651" y="557"/>
                  </a:lnTo>
                  <a:lnTo>
                    <a:pt x="2659" y="557"/>
                  </a:lnTo>
                  <a:lnTo>
                    <a:pt x="2674" y="550"/>
                  </a:lnTo>
                  <a:lnTo>
                    <a:pt x="2706" y="526"/>
                  </a:lnTo>
                  <a:lnTo>
                    <a:pt x="2768" y="495"/>
                  </a:lnTo>
                  <a:lnTo>
                    <a:pt x="2894" y="424"/>
                  </a:lnTo>
                  <a:lnTo>
                    <a:pt x="3098" y="314"/>
                  </a:lnTo>
                  <a:lnTo>
                    <a:pt x="3309" y="204"/>
                  </a:lnTo>
                  <a:lnTo>
                    <a:pt x="3513" y="86"/>
                  </a:lnTo>
                  <a:lnTo>
                    <a:pt x="3670" y="0"/>
                  </a:lnTo>
                  <a:lnTo>
                    <a:pt x="3678" y="0"/>
                  </a:lnTo>
                  <a:lnTo>
                    <a:pt x="3678" y="8"/>
                  </a:lnTo>
                  <a:lnTo>
                    <a:pt x="3686" y="8"/>
                  </a:lnTo>
                  <a:lnTo>
                    <a:pt x="3701" y="16"/>
                  </a:lnTo>
                  <a:lnTo>
                    <a:pt x="3733" y="31"/>
                  </a:lnTo>
                  <a:lnTo>
                    <a:pt x="3788" y="63"/>
                  </a:lnTo>
                  <a:lnTo>
                    <a:pt x="3897" y="126"/>
                  </a:lnTo>
                  <a:lnTo>
                    <a:pt x="4109" y="236"/>
                  </a:lnTo>
                  <a:lnTo>
                    <a:pt x="4313" y="353"/>
                  </a:lnTo>
                  <a:lnTo>
                    <a:pt x="4517" y="463"/>
                  </a:lnTo>
                  <a:lnTo>
                    <a:pt x="4705" y="565"/>
                  </a:lnTo>
                </a:path>
              </a:pathLst>
            </a:custGeom>
            <a:noFill/>
            <a:ln w="15240" cap="sq">
              <a:solidFill>
                <a:srgbClr val="AA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127991" name="Group 2039"/>
            <p:cNvGrpSpPr>
              <a:grpSpLocks/>
            </p:cNvGrpSpPr>
            <p:nvPr/>
          </p:nvGrpSpPr>
          <p:grpSpPr bwMode="auto">
            <a:xfrm>
              <a:off x="643" y="3580"/>
              <a:ext cx="4509" cy="463"/>
              <a:chOff x="643" y="3580"/>
              <a:chExt cx="4509" cy="463"/>
            </a:xfrm>
          </p:grpSpPr>
          <p:sp>
            <p:nvSpPr>
              <p:cNvPr id="132122" name="Rectangle 2074"/>
              <p:cNvSpPr>
                <a:spLocks noChangeArrowheads="1"/>
              </p:cNvSpPr>
              <p:nvPr/>
            </p:nvSpPr>
            <p:spPr bwMode="auto">
              <a:xfrm>
                <a:off x="643" y="3823"/>
                <a:ext cx="63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21" name="Line 2073"/>
              <p:cNvSpPr>
                <a:spLocks noChangeShapeType="1"/>
              </p:cNvSpPr>
              <p:nvPr/>
            </p:nvSpPr>
            <p:spPr bwMode="auto">
              <a:xfrm flipH="1">
                <a:off x="674" y="3847"/>
                <a:ext cx="16" cy="15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20" name="Line 2072"/>
              <p:cNvSpPr>
                <a:spLocks noChangeShapeType="1"/>
              </p:cNvSpPr>
              <p:nvPr/>
            </p:nvSpPr>
            <p:spPr bwMode="auto">
              <a:xfrm flipH="1" flipV="1">
                <a:off x="659" y="3847"/>
                <a:ext cx="15" cy="15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19" name="Line 2071"/>
              <p:cNvSpPr>
                <a:spLocks noChangeShapeType="1"/>
              </p:cNvSpPr>
              <p:nvPr/>
            </p:nvSpPr>
            <p:spPr bwMode="auto">
              <a:xfrm flipV="1">
                <a:off x="659" y="3831"/>
                <a:ext cx="15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18" name="Line 2070"/>
              <p:cNvSpPr>
                <a:spLocks noChangeShapeType="1"/>
              </p:cNvSpPr>
              <p:nvPr/>
            </p:nvSpPr>
            <p:spPr bwMode="auto">
              <a:xfrm>
                <a:off x="674" y="3831"/>
                <a:ext cx="16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17" name="Rectangle 2069"/>
              <p:cNvSpPr>
                <a:spLocks noChangeArrowheads="1"/>
              </p:cNvSpPr>
              <p:nvPr/>
            </p:nvSpPr>
            <p:spPr bwMode="auto">
              <a:xfrm>
                <a:off x="1388" y="3988"/>
                <a:ext cx="63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16" name="Line 2068"/>
              <p:cNvSpPr>
                <a:spLocks noChangeShapeType="1"/>
              </p:cNvSpPr>
              <p:nvPr/>
            </p:nvSpPr>
            <p:spPr bwMode="auto">
              <a:xfrm flipH="1">
                <a:off x="1419" y="4012"/>
                <a:ext cx="16" cy="15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15" name="Line 2067"/>
              <p:cNvSpPr>
                <a:spLocks noChangeShapeType="1"/>
              </p:cNvSpPr>
              <p:nvPr/>
            </p:nvSpPr>
            <p:spPr bwMode="auto">
              <a:xfrm flipH="1" flipV="1">
                <a:off x="1404" y="4012"/>
                <a:ext cx="15" cy="15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14" name="Line 2066"/>
              <p:cNvSpPr>
                <a:spLocks noChangeShapeType="1"/>
              </p:cNvSpPr>
              <p:nvPr/>
            </p:nvSpPr>
            <p:spPr bwMode="auto">
              <a:xfrm flipV="1">
                <a:off x="1404" y="3996"/>
                <a:ext cx="15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13" name="Line 2065"/>
              <p:cNvSpPr>
                <a:spLocks noChangeShapeType="1"/>
              </p:cNvSpPr>
              <p:nvPr/>
            </p:nvSpPr>
            <p:spPr bwMode="auto">
              <a:xfrm>
                <a:off x="1419" y="3996"/>
                <a:ext cx="16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12" name="Rectangle 2064"/>
              <p:cNvSpPr>
                <a:spLocks noChangeArrowheads="1"/>
              </p:cNvSpPr>
              <p:nvPr/>
            </p:nvSpPr>
            <p:spPr bwMode="auto">
              <a:xfrm>
                <a:off x="2133" y="3580"/>
                <a:ext cx="63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11" name="Line 2063"/>
              <p:cNvSpPr>
                <a:spLocks noChangeShapeType="1"/>
              </p:cNvSpPr>
              <p:nvPr/>
            </p:nvSpPr>
            <p:spPr bwMode="auto">
              <a:xfrm flipH="1">
                <a:off x="2164" y="3603"/>
                <a:ext cx="16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10" name="Line 2062"/>
              <p:cNvSpPr>
                <a:spLocks noChangeShapeType="1"/>
              </p:cNvSpPr>
              <p:nvPr/>
            </p:nvSpPr>
            <p:spPr bwMode="auto">
              <a:xfrm flipH="1" flipV="1">
                <a:off x="2149" y="3603"/>
                <a:ext cx="15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09" name="Line 2061"/>
              <p:cNvSpPr>
                <a:spLocks noChangeShapeType="1"/>
              </p:cNvSpPr>
              <p:nvPr/>
            </p:nvSpPr>
            <p:spPr bwMode="auto">
              <a:xfrm flipV="1">
                <a:off x="2149" y="3588"/>
                <a:ext cx="15" cy="15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08" name="Line 2060"/>
              <p:cNvSpPr>
                <a:spLocks noChangeShapeType="1"/>
              </p:cNvSpPr>
              <p:nvPr/>
            </p:nvSpPr>
            <p:spPr bwMode="auto">
              <a:xfrm>
                <a:off x="2164" y="3588"/>
                <a:ext cx="16" cy="15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07" name="Rectangle 2059"/>
              <p:cNvSpPr>
                <a:spLocks noChangeArrowheads="1"/>
              </p:cNvSpPr>
              <p:nvPr/>
            </p:nvSpPr>
            <p:spPr bwMode="auto">
              <a:xfrm>
                <a:off x="2870" y="3909"/>
                <a:ext cx="63" cy="4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06" name="Line 2058"/>
              <p:cNvSpPr>
                <a:spLocks noChangeShapeType="1"/>
              </p:cNvSpPr>
              <p:nvPr/>
            </p:nvSpPr>
            <p:spPr bwMode="auto">
              <a:xfrm flipH="1">
                <a:off x="2901" y="3933"/>
                <a:ext cx="16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05" name="Line 2057"/>
              <p:cNvSpPr>
                <a:spLocks noChangeShapeType="1"/>
              </p:cNvSpPr>
              <p:nvPr/>
            </p:nvSpPr>
            <p:spPr bwMode="auto">
              <a:xfrm flipH="1" flipV="1">
                <a:off x="2886" y="3933"/>
                <a:ext cx="15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04" name="Line 2056"/>
              <p:cNvSpPr>
                <a:spLocks noChangeShapeType="1"/>
              </p:cNvSpPr>
              <p:nvPr/>
            </p:nvSpPr>
            <p:spPr bwMode="auto">
              <a:xfrm flipV="1">
                <a:off x="2886" y="3917"/>
                <a:ext cx="15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03" name="Line 2055"/>
              <p:cNvSpPr>
                <a:spLocks noChangeShapeType="1"/>
              </p:cNvSpPr>
              <p:nvPr/>
            </p:nvSpPr>
            <p:spPr bwMode="auto">
              <a:xfrm>
                <a:off x="2901" y="3917"/>
                <a:ext cx="16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02" name="Rectangle 2054"/>
              <p:cNvSpPr>
                <a:spLocks noChangeArrowheads="1"/>
              </p:cNvSpPr>
              <p:nvPr/>
            </p:nvSpPr>
            <p:spPr bwMode="auto">
              <a:xfrm>
                <a:off x="3607" y="3902"/>
                <a:ext cx="63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01" name="Line 2053"/>
              <p:cNvSpPr>
                <a:spLocks noChangeShapeType="1"/>
              </p:cNvSpPr>
              <p:nvPr/>
            </p:nvSpPr>
            <p:spPr bwMode="auto">
              <a:xfrm flipH="1">
                <a:off x="3638" y="3925"/>
                <a:ext cx="16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100" name="Line 2052"/>
              <p:cNvSpPr>
                <a:spLocks noChangeShapeType="1"/>
              </p:cNvSpPr>
              <p:nvPr/>
            </p:nvSpPr>
            <p:spPr bwMode="auto">
              <a:xfrm flipH="1" flipV="1">
                <a:off x="3623" y="3925"/>
                <a:ext cx="15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099" name="Line 2051"/>
              <p:cNvSpPr>
                <a:spLocks noChangeShapeType="1"/>
              </p:cNvSpPr>
              <p:nvPr/>
            </p:nvSpPr>
            <p:spPr bwMode="auto">
              <a:xfrm flipV="1">
                <a:off x="3623" y="3909"/>
                <a:ext cx="15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098" name="Line 2050"/>
              <p:cNvSpPr>
                <a:spLocks noChangeShapeType="1"/>
              </p:cNvSpPr>
              <p:nvPr/>
            </p:nvSpPr>
            <p:spPr bwMode="auto">
              <a:xfrm>
                <a:off x="3638" y="3909"/>
                <a:ext cx="16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097" name="Rectangle 2049"/>
              <p:cNvSpPr>
                <a:spLocks noChangeArrowheads="1"/>
              </p:cNvSpPr>
              <p:nvPr/>
            </p:nvSpPr>
            <p:spPr bwMode="auto">
              <a:xfrm>
                <a:off x="4352" y="3588"/>
                <a:ext cx="63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096" name="Line 2048"/>
              <p:cNvSpPr>
                <a:spLocks noChangeShapeType="1"/>
              </p:cNvSpPr>
              <p:nvPr/>
            </p:nvSpPr>
            <p:spPr bwMode="auto">
              <a:xfrm flipH="1">
                <a:off x="4383" y="3611"/>
                <a:ext cx="16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99" name="Line 2047"/>
              <p:cNvSpPr>
                <a:spLocks noChangeShapeType="1"/>
              </p:cNvSpPr>
              <p:nvPr/>
            </p:nvSpPr>
            <p:spPr bwMode="auto">
              <a:xfrm flipH="1" flipV="1">
                <a:off x="4368" y="3611"/>
                <a:ext cx="15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98" name="Line 2046"/>
              <p:cNvSpPr>
                <a:spLocks noChangeShapeType="1"/>
              </p:cNvSpPr>
              <p:nvPr/>
            </p:nvSpPr>
            <p:spPr bwMode="auto">
              <a:xfrm flipV="1">
                <a:off x="4368" y="3595"/>
                <a:ext cx="15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97" name="Line 2045"/>
              <p:cNvSpPr>
                <a:spLocks noChangeShapeType="1"/>
              </p:cNvSpPr>
              <p:nvPr/>
            </p:nvSpPr>
            <p:spPr bwMode="auto">
              <a:xfrm>
                <a:off x="4383" y="3595"/>
                <a:ext cx="16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96" name="Rectangle 2044"/>
              <p:cNvSpPr>
                <a:spLocks noChangeArrowheads="1"/>
              </p:cNvSpPr>
              <p:nvPr/>
            </p:nvSpPr>
            <p:spPr bwMode="auto">
              <a:xfrm>
                <a:off x="5089" y="3996"/>
                <a:ext cx="63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95" name="Line 2043"/>
              <p:cNvSpPr>
                <a:spLocks noChangeShapeType="1"/>
              </p:cNvSpPr>
              <p:nvPr/>
            </p:nvSpPr>
            <p:spPr bwMode="auto">
              <a:xfrm flipH="1">
                <a:off x="5120" y="4019"/>
                <a:ext cx="16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94" name="Line 2042"/>
              <p:cNvSpPr>
                <a:spLocks noChangeShapeType="1"/>
              </p:cNvSpPr>
              <p:nvPr/>
            </p:nvSpPr>
            <p:spPr bwMode="auto">
              <a:xfrm flipH="1" flipV="1">
                <a:off x="5105" y="4019"/>
                <a:ext cx="15" cy="16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93" name="Line 2041"/>
              <p:cNvSpPr>
                <a:spLocks noChangeShapeType="1"/>
              </p:cNvSpPr>
              <p:nvPr/>
            </p:nvSpPr>
            <p:spPr bwMode="auto">
              <a:xfrm flipV="1">
                <a:off x="5105" y="4004"/>
                <a:ext cx="15" cy="15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92" name="Line 2040"/>
              <p:cNvSpPr>
                <a:spLocks noChangeShapeType="1"/>
              </p:cNvSpPr>
              <p:nvPr/>
            </p:nvSpPr>
            <p:spPr bwMode="auto">
              <a:xfrm>
                <a:off x="5120" y="4004"/>
                <a:ext cx="16" cy="15"/>
              </a:xfrm>
              <a:prstGeom prst="line">
                <a:avLst/>
              </a:prstGeom>
              <a:noFill/>
              <a:ln w="10160" cap="sq">
                <a:solidFill>
                  <a:srgbClr val="AA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127990" name="Line 2038"/>
            <p:cNvSpPr>
              <a:spLocks noChangeShapeType="1"/>
            </p:cNvSpPr>
            <p:nvPr/>
          </p:nvSpPr>
          <p:spPr bwMode="auto">
            <a:xfrm>
              <a:off x="627" y="2928"/>
              <a:ext cx="4705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89" name="Line 2037"/>
            <p:cNvSpPr>
              <a:spLocks noChangeShapeType="1"/>
            </p:cNvSpPr>
            <p:nvPr/>
          </p:nvSpPr>
          <p:spPr bwMode="auto">
            <a:xfrm>
              <a:off x="627" y="1609"/>
              <a:ext cx="4705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88" name="Line 2036"/>
            <p:cNvSpPr>
              <a:spLocks noChangeShapeType="1"/>
            </p:cNvSpPr>
            <p:nvPr/>
          </p:nvSpPr>
          <p:spPr bwMode="auto">
            <a:xfrm flipV="1">
              <a:off x="792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87" name="Line 2035"/>
            <p:cNvSpPr>
              <a:spLocks noChangeShapeType="1"/>
            </p:cNvSpPr>
            <p:nvPr/>
          </p:nvSpPr>
          <p:spPr bwMode="auto">
            <a:xfrm flipV="1">
              <a:off x="996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86" name="Line 2034"/>
            <p:cNvSpPr>
              <a:spLocks noChangeShapeType="1"/>
            </p:cNvSpPr>
            <p:nvPr/>
          </p:nvSpPr>
          <p:spPr bwMode="auto">
            <a:xfrm flipV="1">
              <a:off x="1411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85" name="Line 2033"/>
            <p:cNvSpPr>
              <a:spLocks noChangeShapeType="1"/>
            </p:cNvSpPr>
            <p:nvPr/>
          </p:nvSpPr>
          <p:spPr bwMode="auto">
            <a:xfrm flipV="1">
              <a:off x="1615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84" name="Line 2032"/>
            <p:cNvSpPr>
              <a:spLocks noChangeShapeType="1"/>
            </p:cNvSpPr>
            <p:nvPr/>
          </p:nvSpPr>
          <p:spPr bwMode="auto">
            <a:xfrm flipV="1">
              <a:off x="1819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83" name="Line 2031"/>
            <p:cNvSpPr>
              <a:spLocks noChangeShapeType="1"/>
            </p:cNvSpPr>
            <p:nvPr/>
          </p:nvSpPr>
          <p:spPr bwMode="auto">
            <a:xfrm flipV="1">
              <a:off x="2235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82" name="Line 2030"/>
            <p:cNvSpPr>
              <a:spLocks noChangeShapeType="1"/>
            </p:cNvSpPr>
            <p:nvPr/>
          </p:nvSpPr>
          <p:spPr bwMode="auto">
            <a:xfrm flipV="1">
              <a:off x="2439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81" name="Line 2029"/>
            <p:cNvSpPr>
              <a:spLocks noChangeShapeType="1"/>
            </p:cNvSpPr>
            <p:nvPr/>
          </p:nvSpPr>
          <p:spPr bwMode="auto">
            <a:xfrm flipV="1">
              <a:off x="2650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80" name="Line 2028"/>
            <p:cNvSpPr>
              <a:spLocks noChangeShapeType="1"/>
            </p:cNvSpPr>
            <p:nvPr/>
          </p:nvSpPr>
          <p:spPr bwMode="auto">
            <a:xfrm flipV="1">
              <a:off x="3058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79" name="Line 2027"/>
            <p:cNvSpPr>
              <a:spLocks noChangeShapeType="1"/>
            </p:cNvSpPr>
            <p:nvPr/>
          </p:nvSpPr>
          <p:spPr bwMode="auto">
            <a:xfrm flipV="1">
              <a:off x="3270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78" name="Line 2026"/>
            <p:cNvSpPr>
              <a:spLocks noChangeShapeType="1"/>
            </p:cNvSpPr>
            <p:nvPr/>
          </p:nvSpPr>
          <p:spPr bwMode="auto">
            <a:xfrm flipV="1">
              <a:off x="3474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77" name="Line 2025"/>
            <p:cNvSpPr>
              <a:spLocks noChangeShapeType="1"/>
            </p:cNvSpPr>
            <p:nvPr/>
          </p:nvSpPr>
          <p:spPr bwMode="auto">
            <a:xfrm flipV="1">
              <a:off x="3889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76" name="Line 2024"/>
            <p:cNvSpPr>
              <a:spLocks noChangeShapeType="1"/>
            </p:cNvSpPr>
            <p:nvPr/>
          </p:nvSpPr>
          <p:spPr bwMode="auto">
            <a:xfrm flipV="1">
              <a:off x="4093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75" name="Line 2023"/>
            <p:cNvSpPr>
              <a:spLocks noChangeShapeType="1"/>
            </p:cNvSpPr>
            <p:nvPr/>
          </p:nvSpPr>
          <p:spPr bwMode="auto">
            <a:xfrm flipV="1">
              <a:off x="4297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74" name="Line 2022"/>
            <p:cNvSpPr>
              <a:spLocks noChangeShapeType="1"/>
            </p:cNvSpPr>
            <p:nvPr/>
          </p:nvSpPr>
          <p:spPr bwMode="auto">
            <a:xfrm flipV="1">
              <a:off x="4713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73" name="Line 2021"/>
            <p:cNvSpPr>
              <a:spLocks noChangeShapeType="1"/>
            </p:cNvSpPr>
            <p:nvPr/>
          </p:nvSpPr>
          <p:spPr bwMode="auto">
            <a:xfrm flipV="1">
              <a:off x="4917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72" name="Line 2020"/>
            <p:cNvSpPr>
              <a:spLocks noChangeShapeType="1"/>
            </p:cNvSpPr>
            <p:nvPr/>
          </p:nvSpPr>
          <p:spPr bwMode="auto">
            <a:xfrm flipV="1">
              <a:off x="5128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71" name="Line 2019"/>
            <p:cNvSpPr>
              <a:spLocks noChangeShapeType="1"/>
            </p:cNvSpPr>
            <p:nvPr/>
          </p:nvSpPr>
          <p:spPr bwMode="auto">
            <a:xfrm flipV="1">
              <a:off x="1200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70" name="Line 2018"/>
            <p:cNvSpPr>
              <a:spLocks noChangeShapeType="1"/>
            </p:cNvSpPr>
            <p:nvPr/>
          </p:nvSpPr>
          <p:spPr bwMode="auto">
            <a:xfrm flipV="1">
              <a:off x="2031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69" name="Line 2017"/>
            <p:cNvSpPr>
              <a:spLocks noChangeShapeType="1"/>
            </p:cNvSpPr>
            <p:nvPr/>
          </p:nvSpPr>
          <p:spPr bwMode="auto">
            <a:xfrm flipV="1">
              <a:off x="2854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68" name="Line 2016"/>
            <p:cNvSpPr>
              <a:spLocks noChangeShapeType="1"/>
            </p:cNvSpPr>
            <p:nvPr/>
          </p:nvSpPr>
          <p:spPr bwMode="auto">
            <a:xfrm flipV="1">
              <a:off x="3678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67" name="Line 2015"/>
            <p:cNvSpPr>
              <a:spLocks noChangeShapeType="1"/>
            </p:cNvSpPr>
            <p:nvPr/>
          </p:nvSpPr>
          <p:spPr bwMode="auto">
            <a:xfrm flipV="1">
              <a:off x="4509" y="1617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66" name="Rectangle 2014"/>
            <p:cNvSpPr>
              <a:spLocks noChangeArrowheads="1"/>
            </p:cNvSpPr>
            <p:nvPr/>
          </p:nvSpPr>
          <p:spPr bwMode="auto">
            <a:xfrm>
              <a:off x="0" y="2991"/>
              <a:ext cx="5528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65" name="Rectangle 2013"/>
            <p:cNvSpPr>
              <a:spLocks noChangeArrowheads="1"/>
            </p:cNvSpPr>
            <p:nvPr/>
          </p:nvSpPr>
          <p:spPr bwMode="auto">
            <a:xfrm>
              <a:off x="643" y="3038"/>
              <a:ext cx="47" cy="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64" name="Line 2012"/>
            <p:cNvSpPr>
              <a:spLocks noChangeShapeType="1"/>
            </p:cNvSpPr>
            <p:nvPr/>
          </p:nvSpPr>
          <p:spPr bwMode="auto">
            <a:xfrm flipV="1">
              <a:off x="682" y="3038"/>
              <a:ext cx="1" cy="31"/>
            </a:xfrm>
            <a:prstGeom prst="line">
              <a:avLst/>
            </a:prstGeom>
            <a:noFill/>
            <a:ln w="5080">
              <a:solidFill>
                <a:srgbClr val="5500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63" name="Line 2011"/>
            <p:cNvSpPr>
              <a:spLocks noChangeShapeType="1"/>
            </p:cNvSpPr>
            <p:nvPr/>
          </p:nvSpPr>
          <p:spPr bwMode="auto">
            <a:xfrm flipH="1">
              <a:off x="651" y="3038"/>
              <a:ext cx="31" cy="1"/>
            </a:xfrm>
            <a:prstGeom prst="line">
              <a:avLst/>
            </a:prstGeom>
            <a:noFill/>
            <a:ln w="5080">
              <a:solidFill>
                <a:srgbClr val="5500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62" name="Line 2010"/>
            <p:cNvSpPr>
              <a:spLocks noChangeShapeType="1"/>
            </p:cNvSpPr>
            <p:nvPr/>
          </p:nvSpPr>
          <p:spPr bwMode="auto">
            <a:xfrm>
              <a:off x="651" y="3038"/>
              <a:ext cx="1" cy="31"/>
            </a:xfrm>
            <a:prstGeom prst="line">
              <a:avLst/>
            </a:prstGeom>
            <a:noFill/>
            <a:ln w="5080">
              <a:solidFill>
                <a:srgbClr val="5500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61" name="Line 2009"/>
            <p:cNvSpPr>
              <a:spLocks noChangeShapeType="1"/>
            </p:cNvSpPr>
            <p:nvPr/>
          </p:nvSpPr>
          <p:spPr bwMode="auto">
            <a:xfrm>
              <a:off x="651" y="3069"/>
              <a:ext cx="31" cy="1"/>
            </a:xfrm>
            <a:prstGeom prst="line">
              <a:avLst/>
            </a:prstGeom>
            <a:noFill/>
            <a:ln w="5080">
              <a:solidFill>
                <a:srgbClr val="5500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60" name="Rectangle 2008"/>
            <p:cNvSpPr>
              <a:spLocks noChangeArrowheads="1"/>
            </p:cNvSpPr>
            <p:nvPr/>
          </p:nvSpPr>
          <p:spPr bwMode="auto">
            <a:xfrm>
              <a:off x="753" y="2991"/>
              <a:ext cx="66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V(V2:+)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27959" name="Line 2007"/>
            <p:cNvSpPr>
              <a:spLocks noChangeShapeType="1"/>
            </p:cNvSpPr>
            <p:nvPr/>
          </p:nvSpPr>
          <p:spPr bwMode="auto">
            <a:xfrm flipV="1">
              <a:off x="5332" y="1609"/>
              <a:ext cx="1" cy="1319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58" name="Line 2006"/>
            <p:cNvSpPr>
              <a:spLocks noChangeShapeType="1"/>
            </p:cNvSpPr>
            <p:nvPr/>
          </p:nvSpPr>
          <p:spPr bwMode="auto">
            <a:xfrm>
              <a:off x="635" y="2795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57" name="Line 2005"/>
            <p:cNvSpPr>
              <a:spLocks noChangeShapeType="1"/>
            </p:cNvSpPr>
            <p:nvPr/>
          </p:nvSpPr>
          <p:spPr bwMode="auto">
            <a:xfrm>
              <a:off x="635" y="2661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56" name="Line 2004"/>
            <p:cNvSpPr>
              <a:spLocks noChangeShapeType="1"/>
            </p:cNvSpPr>
            <p:nvPr/>
          </p:nvSpPr>
          <p:spPr bwMode="auto">
            <a:xfrm>
              <a:off x="635" y="2536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55" name="Line 2003"/>
            <p:cNvSpPr>
              <a:spLocks noChangeShapeType="1"/>
            </p:cNvSpPr>
            <p:nvPr/>
          </p:nvSpPr>
          <p:spPr bwMode="auto">
            <a:xfrm>
              <a:off x="635" y="2402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54" name="Line 2002"/>
            <p:cNvSpPr>
              <a:spLocks noChangeShapeType="1"/>
            </p:cNvSpPr>
            <p:nvPr/>
          </p:nvSpPr>
          <p:spPr bwMode="auto">
            <a:xfrm>
              <a:off x="635" y="2135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53" name="Line 2001"/>
            <p:cNvSpPr>
              <a:spLocks noChangeShapeType="1"/>
            </p:cNvSpPr>
            <p:nvPr/>
          </p:nvSpPr>
          <p:spPr bwMode="auto">
            <a:xfrm>
              <a:off x="635" y="2002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52" name="Line 2000"/>
            <p:cNvSpPr>
              <a:spLocks noChangeShapeType="1"/>
            </p:cNvSpPr>
            <p:nvPr/>
          </p:nvSpPr>
          <p:spPr bwMode="auto">
            <a:xfrm>
              <a:off x="635" y="1876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51" name="Line 1999"/>
            <p:cNvSpPr>
              <a:spLocks noChangeShapeType="1"/>
            </p:cNvSpPr>
            <p:nvPr/>
          </p:nvSpPr>
          <p:spPr bwMode="auto">
            <a:xfrm>
              <a:off x="635" y="1743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50" name="Line 1998"/>
            <p:cNvSpPr>
              <a:spLocks noChangeShapeType="1"/>
            </p:cNvSpPr>
            <p:nvPr/>
          </p:nvSpPr>
          <p:spPr bwMode="auto">
            <a:xfrm>
              <a:off x="635" y="2269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49" name="Rectangle 1997"/>
            <p:cNvSpPr>
              <a:spLocks noChangeArrowheads="1"/>
            </p:cNvSpPr>
            <p:nvPr/>
          </p:nvSpPr>
          <p:spPr bwMode="auto">
            <a:xfrm>
              <a:off x="447" y="2873"/>
              <a:ext cx="24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0V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27948" name="Line 1996"/>
            <p:cNvSpPr>
              <a:spLocks noChangeShapeType="1"/>
            </p:cNvSpPr>
            <p:nvPr/>
          </p:nvSpPr>
          <p:spPr bwMode="auto">
            <a:xfrm>
              <a:off x="588" y="2928"/>
              <a:ext cx="47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47" name="Rectangle 1995"/>
            <p:cNvSpPr>
              <a:spLocks noChangeArrowheads="1"/>
            </p:cNvSpPr>
            <p:nvPr/>
          </p:nvSpPr>
          <p:spPr bwMode="auto">
            <a:xfrm>
              <a:off x="321" y="2214"/>
              <a:ext cx="42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1.0V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27946" name="Line 1994"/>
            <p:cNvSpPr>
              <a:spLocks noChangeShapeType="1"/>
            </p:cNvSpPr>
            <p:nvPr/>
          </p:nvSpPr>
          <p:spPr bwMode="auto">
            <a:xfrm>
              <a:off x="588" y="2269"/>
              <a:ext cx="47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45" name="Rectangle 1993"/>
            <p:cNvSpPr>
              <a:spLocks noChangeArrowheads="1"/>
            </p:cNvSpPr>
            <p:nvPr/>
          </p:nvSpPr>
          <p:spPr bwMode="auto">
            <a:xfrm>
              <a:off x="321" y="1554"/>
              <a:ext cx="42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2.0V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27944" name="Line 1992"/>
            <p:cNvSpPr>
              <a:spLocks noChangeShapeType="1"/>
            </p:cNvSpPr>
            <p:nvPr/>
          </p:nvSpPr>
          <p:spPr bwMode="auto">
            <a:xfrm>
              <a:off x="588" y="1609"/>
              <a:ext cx="47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43" name="Line 1991"/>
            <p:cNvSpPr>
              <a:spLocks noChangeShapeType="1"/>
            </p:cNvSpPr>
            <p:nvPr/>
          </p:nvSpPr>
          <p:spPr bwMode="auto">
            <a:xfrm flipV="1">
              <a:off x="627" y="1609"/>
              <a:ext cx="1" cy="1319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42" name="Freeform 1990"/>
            <p:cNvSpPr>
              <a:spLocks/>
            </p:cNvSpPr>
            <p:nvPr/>
          </p:nvSpPr>
          <p:spPr bwMode="auto">
            <a:xfrm>
              <a:off x="627" y="1609"/>
              <a:ext cx="4705" cy="1319"/>
            </a:xfrm>
            <a:custGeom>
              <a:avLst/>
              <a:gdLst/>
              <a:ahLst/>
              <a:cxnLst>
                <a:cxn ang="0">
                  <a:pos x="181" y="1319"/>
                </a:cxn>
                <a:cxn ang="0">
                  <a:pos x="573" y="1319"/>
                </a:cxn>
                <a:cxn ang="0">
                  <a:pos x="573" y="1272"/>
                </a:cxn>
                <a:cxn ang="0">
                  <a:pos x="573" y="1186"/>
                </a:cxn>
                <a:cxn ang="0">
                  <a:pos x="573" y="1123"/>
                </a:cxn>
                <a:cxn ang="0">
                  <a:pos x="573" y="1076"/>
                </a:cxn>
                <a:cxn ang="0">
                  <a:pos x="573" y="1037"/>
                </a:cxn>
                <a:cxn ang="0">
                  <a:pos x="573" y="927"/>
                </a:cxn>
                <a:cxn ang="0">
                  <a:pos x="573" y="887"/>
                </a:cxn>
                <a:cxn ang="0">
                  <a:pos x="573" y="699"/>
                </a:cxn>
                <a:cxn ang="0">
                  <a:pos x="573" y="0"/>
                </a:cxn>
                <a:cxn ang="0">
                  <a:pos x="588" y="0"/>
                </a:cxn>
                <a:cxn ang="0">
                  <a:pos x="635" y="0"/>
                </a:cxn>
                <a:cxn ang="0">
                  <a:pos x="831" y="0"/>
                </a:cxn>
                <a:cxn ang="0">
                  <a:pos x="1239" y="0"/>
                </a:cxn>
                <a:cxn ang="0">
                  <a:pos x="1608" y="0"/>
                </a:cxn>
                <a:cxn ang="0">
                  <a:pos x="1608" y="393"/>
                </a:cxn>
                <a:cxn ang="0">
                  <a:pos x="1608" y="597"/>
                </a:cxn>
                <a:cxn ang="0">
                  <a:pos x="1608" y="691"/>
                </a:cxn>
                <a:cxn ang="0">
                  <a:pos x="1608" y="856"/>
                </a:cxn>
                <a:cxn ang="0">
                  <a:pos x="1608" y="942"/>
                </a:cxn>
                <a:cxn ang="0">
                  <a:pos x="1608" y="1037"/>
                </a:cxn>
                <a:cxn ang="0">
                  <a:pos x="1608" y="1092"/>
                </a:cxn>
                <a:cxn ang="0">
                  <a:pos x="1608" y="1139"/>
                </a:cxn>
                <a:cxn ang="0">
                  <a:pos x="1608" y="1154"/>
                </a:cxn>
                <a:cxn ang="0">
                  <a:pos x="1608" y="1241"/>
                </a:cxn>
                <a:cxn ang="0">
                  <a:pos x="1616" y="1319"/>
                </a:cxn>
                <a:cxn ang="0">
                  <a:pos x="1639" y="1319"/>
                </a:cxn>
                <a:cxn ang="0">
                  <a:pos x="1718" y="1319"/>
                </a:cxn>
                <a:cxn ang="0">
                  <a:pos x="2039" y="1319"/>
                </a:cxn>
                <a:cxn ang="0">
                  <a:pos x="2455" y="1319"/>
                </a:cxn>
                <a:cxn ang="0">
                  <a:pos x="2643" y="1303"/>
                </a:cxn>
                <a:cxn ang="0">
                  <a:pos x="2643" y="1201"/>
                </a:cxn>
                <a:cxn ang="0">
                  <a:pos x="2643" y="1154"/>
                </a:cxn>
                <a:cxn ang="0">
                  <a:pos x="2643" y="1092"/>
                </a:cxn>
                <a:cxn ang="0">
                  <a:pos x="2643" y="1052"/>
                </a:cxn>
                <a:cxn ang="0">
                  <a:pos x="2643" y="997"/>
                </a:cxn>
                <a:cxn ang="0">
                  <a:pos x="2643" y="919"/>
                </a:cxn>
                <a:cxn ang="0">
                  <a:pos x="2643" y="825"/>
                </a:cxn>
                <a:cxn ang="0">
                  <a:pos x="2643" y="448"/>
                </a:cxn>
                <a:cxn ang="0">
                  <a:pos x="2651" y="0"/>
                </a:cxn>
                <a:cxn ang="0">
                  <a:pos x="2674" y="0"/>
                </a:cxn>
                <a:cxn ang="0">
                  <a:pos x="2768" y="0"/>
                </a:cxn>
                <a:cxn ang="0">
                  <a:pos x="3098" y="0"/>
                </a:cxn>
                <a:cxn ang="0">
                  <a:pos x="3513" y="0"/>
                </a:cxn>
                <a:cxn ang="0">
                  <a:pos x="3670" y="134"/>
                </a:cxn>
                <a:cxn ang="0">
                  <a:pos x="3670" y="463"/>
                </a:cxn>
                <a:cxn ang="0">
                  <a:pos x="3670" y="628"/>
                </a:cxn>
                <a:cxn ang="0">
                  <a:pos x="3670" y="825"/>
                </a:cxn>
                <a:cxn ang="0">
                  <a:pos x="3670" y="927"/>
                </a:cxn>
                <a:cxn ang="0">
                  <a:pos x="3670" y="974"/>
                </a:cxn>
                <a:cxn ang="0">
                  <a:pos x="3670" y="1052"/>
                </a:cxn>
                <a:cxn ang="0">
                  <a:pos x="3670" y="1131"/>
                </a:cxn>
                <a:cxn ang="0">
                  <a:pos x="3670" y="1146"/>
                </a:cxn>
                <a:cxn ang="0">
                  <a:pos x="3670" y="1186"/>
                </a:cxn>
                <a:cxn ang="0">
                  <a:pos x="3670" y="1319"/>
                </a:cxn>
                <a:cxn ang="0">
                  <a:pos x="3686" y="1319"/>
                </a:cxn>
                <a:cxn ang="0">
                  <a:pos x="3733" y="1319"/>
                </a:cxn>
                <a:cxn ang="0">
                  <a:pos x="3897" y="1319"/>
                </a:cxn>
                <a:cxn ang="0">
                  <a:pos x="4313" y="1319"/>
                </a:cxn>
                <a:cxn ang="0">
                  <a:pos x="4705" y="1319"/>
                </a:cxn>
              </a:cxnLst>
              <a:rect l="0" t="0" r="r" b="b"/>
              <a:pathLst>
                <a:path w="4705" h="1319">
                  <a:moveTo>
                    <a:pt x="0" y="1319"/>
                  </a:moveTo>
                  <a:lnTo>
                    <a:pt x="181" y="1319"/>
                  </a:lnTo>
                  <a:lnTo>
                    <a:pt x="385" y="1319"/>
                  </a:lnTo>
                  <a:lnTo>
                    <a:pt x="573" y="1319"/>
                  </a:lnTo>
                  <a:lnTo>
                    <a:pt x="573" y="1303"/>
                  </a:lnTo>
                  <a:lnTo>
                    <a:pt x="573" y="1272"/>
                  </a:lnTo>
                  <a:lnTo>
                    <a:pt x="573" y="1201"/>
                  </a:lnTo>
                  <a:lnTo>
                    <a:pt x="573" y="1186"/>
                  </a:lnTo>
                  <a:lnTo>
                    <a:pt x="573" y="1154"/>
                  </a:lnTo>
                  <a:lnTo>
                    <a:pt x="573" y="1123"/>
                  </a:lnTo>
                  <a:lnTo>
                    <a:pt x="573" y="1092"/>
                  </a:lnTo>
                  <a:lnTo>
                    <a:pt x="573" y="1076"/>
                  </a:lnTo>
                  <a:lnTo>
                    <a:pt x="573" y="1052"/>
                  </a:lnTo>
                  <a:lnTo>
                    <a:pt x="573" y="1037"/>
                  </a:lnTo>
                  <a:lnTo>
                    <a:pt x="573" y="997"/>
                  </a:lnTo>
                  <a:lnTo>
                    <a:pt x="573" y="927"/>
                  </a:lnTo>
                  <a:lnTo>
                    <a:pt x="573" y="919"/>
                  </a:lnTo>
                  <a:lnTo>
                    <a:pt x="573" y="887"/>
                  </a:lnTo>
                  <a:lnTo>
                    <a:pt x="573" y="825"/>
                  </a:lnTo>
                  <a:lnTo>
                    <a:pt x="573" y="699"/>
                  </a:lnTo>
                  <a:lnTo>
                    <a:pt x="573" y="448"/>
                  </a:lnTo>
                  <a:lnTo>
                    <a:pt x="573" y="0"/>
                  </a:lnTo>
                  <a:lnTo>
                    <a:pt x="581" y="0"/>
                  </a:lnTo>
                  <a:lnTo>
                    <a:pt x="588" y="0"/>
                  </a:lnTo>
                  <a:lnTo>
                    <a:pt x="604" y="0"/>
                  </a:lnTo>
                  <a:lnTo>
                    <a:pt x="635" y="0"/>
                  </a:lnTo>
                  <a:lnTo>
                    <a:pt x="698" y="0"/>
                  </a:lnTo>
                  <a:lnTo>
                    <a:pt x="831" y="0"/>
                  </a:lnTo>
                  <a:lnTo>
                    <a:pt x="1035" y="0"/>
                  </a:lnTo>
                  <a:lnTo>
                    <a:pt x="1239" y="0"/>
                  </a:lnTo>
                  <a:lnTo>
                    <a:pt x="1451" y="0"/>
                  </a:lnTo>
                  <a:lnTo>
                    <a:pt x="1608" y="0"/>
                  </a:lnTo>
                  <a:lnTo>
                    <a:pt x="1608" y="134"/>
                  </a:lnTo>
                  <a:lnTo>
                    <a:pt x="1608" y="393"/>
                  </a:lnTo>
                  <a:lnTo>
                    <a:pt x="1608" y="463"/>
                  </a:lnTo>
                  <a:lnTo>
                    <a:pt x="1608" y="597"/>
                  </a:lnTo>
                  <a:lnTo>
                    <a:pt x="1608" y="628"/>
                  </a:lnTo>
                  <a:lnTo>
                    <a:pt x="1608" y="691"/>
                  </a:lnTo>
                  <a:lnTo>
                    <a:pt x="1608" y="825"/>
                  </a:lnTo>
                  <a:lnTo>
                    <a:pt x="1608" y="856"/>
                  </a:lnTo>
                  <a:lnTo>
                    <a:pt x="1608" y="927"/>
                  </a:lnTo>
                  <a:lnTo>
                    <a:pt x="1608" y="942"/>
                  </a:lnTo>
                  <a:lnTo>
                    <a:pt x="1608" y="974"/>
                  </a:lnTo>
                  <a:lnTo>
                    <a:pt x="1608" y="1037"/>
                  </a:lnTo>
                  <a:lnTo>
                    <a:pt x="1608" y="1052"/>
                  </a:lnTo>
                  <a:lnTo>
                    <a:pt x="1608" y="1092"/>
                  </a:lnTo>
                  <a:lnTo>
                    <a:pt x="1608" y="1131"/>
                  </a:lnTo>
                  <a:lnTo>
                    <a:pt x="1608" y="1139"/>
                  </a:lnTo>
                  <a:lnTo>
                    <a:pt x="1608" y="1146"/>
                  </a:lnTo>
                  <a:lnTo>
                    <a:pt x="1608" y="1154"/>
                  </a:lnTo>
                  <a:lnTo>
                    <a:pt x="1608" y="1186"/>
                  </a:lnTo>
                  <a:lnTo>
                    <a:pt x="1608" y="1241"/>
                  </a:lnTo>
                  <a:lnTo>
                    <a:pt x="1608" y="1319"/>
                  </a:lnTo>
                  <a:lnTo>
                    <a:pt x="1616" y="1319"/>
                  </a:lnTo>
                  <a:lnTo>
                    <a:pt x="1623" y="1319"/>
                  </a:lnTo>
                  <a:lnTo>
                    <a:pt x="1639" y="1319"/>
                  </a:lnTo>
                  <a:lnTo>
                    <a:pt x="1663" y="1319"/>
                  </a:lnTo>
                  <a:lnTo>
                    <a:pt x="1718" y="1319"/>
                  </a:lnTo>
                  <a:lnTo>
                    <a:pt x="1835" y="1319"/>
                  </a:lnTo>
                  <a:lnTo>
                    <a:pt x="2039" y="1319"/>
                  </a:lnTo>
                  <a:lnTo>
                    <a:pt x="2251" y="1319"/>
                  </a:lnTo>
                  <a:lnTo>
                    <a:pt x="2455" y="1319"/>
                  </a:lnTo>
                  <a:lnTo>
                    <a:pt x="2643" y="1319"/>
                  </a:lnTo>
                  <a:lnTo>
                    <a:pt x="2643" y="1303"/>
                  </a:lnTo>
                  <a:lnTo>
                    <a:pt x="2643" y="1272"/>
                  </a:lnTo>
                  <a:lnTo>
                    <a:pt x="2643" y="1201"/>
                  </a:lnTo>
                  <a:lnTo>
                    <a:pt x="2643" y="1186"/>
                  </a:lnTo>
                  <a:lnTo>
                    <a:pt x="2643" y="1154"/>
                  </a:lnTo>
                  <a:lnTo>
                    <a:pt x="2643" y="1123"/>
                  </a:lnTo>
                  <a:lnTo>
                    <a:pt x="2643" y="1092"/>
                  </a:lnTo>
                  <a:lnTo>
                    <a:pt x="2643" y="1076"/>
                  </a:lnTo>
                  <a:lnTo>
                    <a:pt x="2643" y="1052"/>
                  </a:lnTo>
                  <a:lnTo>
                    <a:pt x="2643" y="1037"/>
                  </a:lnTo>
                  <a:lnTo>
                    <a:pt x="2643" y="997"/>
                  </a:lnTo>
                  <a:lnTo>
                    <a:pt x="2643" y="927"/>
                  </a:lnTo>
                  <a:lnTo>
                    <a:pt x="2643" y="919"/>
                  </a:lnTo>
                  <a:lnTo>
                    <a:pt x="2643" y="887"/>
                  </a:lnTo>
                  <a:lnTo>
                    <a:pt x="2643" y="825"/>
                  </a:lnTo>
                  <a:lnTo>
                    <a:pt x="2643" y="699"/>
                  </a:lnTo>
                  <a:lnTo>
                    <a:pt x="2643" y="448"/>
                  </a:lnTo>
                  <a:lnTo>
                    <a:pt x="2643" y="0"/>
                  </a:lnTo>
                  <a:lnTo>
                    <a:pt x="2651" y="0"/>
                  </a:lnTo>
                  <a:lnTo>
                    <a:pt x="2659" y="0"/>
                  </a:lnTo>
                  <a:lnTo>
                    <a:pt x="2674" y="0"/>
                  </a:lnTo>
                  <a:lnTo>
                    <a:pt x="2706" y="0"/>
                  </a:lnTo>
                  <a:lnTo>
                    <a:pt x="2768" y="0"/>
                  </a:lnTo>
                  <a:lnTo>
                    <a:pt x="2894" y="0"/>
                  </a:lnTo>
                  <a:lnTo>
                    <a:pt x="3098" y="0"/>
                  </a:lnTo>
                  <a:lnTo>
                    <a:pt x="3309" y="0"/>
                  </a:lnTo>
                  <a:lnTo>
                    <a:pt x="3513" y="0"/>
                  </a:lnTo>
                  <a:lnTo>
                    <a:pt x="3670" y="0"/>
                  </a:lnTo>
                  <a:lnTo>
                    <a:pt x="3670" y="134"/>
                  </a:lnTo>
                  <a:lnTo>
                    <a:pt x="3670" y="393"/>
                  </a:lnTo>
                  <a:lnTo>
                    <a:pt x="3670" y="463"/>
                  </a:lnTo>
                  <a:lnTo>
                    <a:pt x="3670" y="597"/>
                  </a:lnTo>
                  <a:lnTo>
                    <a:pt x="3670" y="628"/>
                  </a:lnTo>
                  <a:lnTo>
                    <a:pt x="3670" y="691"/>
                  </a:lnTo>
                  <a:lnTo>
                    <a:pt x="3670" y="825"/>
                  </a:lnTo>
                  <a:lnTo>
                    <a:pt x="3670" y="856"/>
                  </a:lnTo>
                  <a:lnTo>
                    <a:pt x="3670" y="927"/>
                  </a:lnTo>
                  <a:lnTo>
                    <a:pt x="3670" y="942"/>
                  </a:lnTo>
                  <a:lnTo>
                    <a:pt x="3670" y="974"/>
                  </a:lnTo>
                  <a:lnTo>
                    <a:pt x="3670" y="1037"/>
                  </a:lnTo>
                  <a:lnTo>
                    <a:pt x="3670" y="1052"/>
                  </a:lnTo>
                  <a:lnTo>
                    <a:pt x="3670" y="1092"/>
                  </a:lnTo>
                  <a:lnTo>
                    <a:pt x="3670" y="1131"/>
                  </a:lnTo>
                  <a:lnTo>
                    <a:pt x="3670" y="1139"/>
                  </a:lnTo>
                  <a:lnTo>
                    <a:pt x="3670" y="1146"/>
                  </a:lnTo>
                  <a:lnTo>
                    <a:pt x="3670" y="1154"/>
                  </a:lnTo>
                  <a:lnTo>
                    <a:pt x="3670" y="1186"/>
                  </a:lnTo>
                  <a:lnTo>
                    <a:pt x="3670" y="1241"/>
                  </a:lnTo>
                  <a:lnTo>
                    <a:pt x="3670" y="1319"/>
                  </a:lnTo>
                  <a:lnTo>
                    <a:pt x="3678" y="1319"/>
                  </a:lnTo>
                  <a:lnTo>
                    <a:pt x="3686" y="1319"/>
                  </a:lnTo>
                  <a:lnTo>
                    <a:pt x="3701" y="1319"/>
                  </a:lnTo>
                  <a:lnTo>
                    <a:pt x="3733" y="1319"/>
                  </a:lnTo>
                  <a:lnTo>
                    <a:pt x="3788" y="1319"/>
                  </a:lnTo>
                  <a:lnTo>
                    <a:pt x="3897" y="1319"/>
                  </a:lnTo>
                  <a:lnTo>
                    <a:pt x="4109" y="1319"/>
                  </a:lnTo>
                  <a:lnTo>
                    <a:pt x="4313" y="1319"/>
                  </a:lnTo>
                  <a:lnTo>
                    <a:pt x="4517" y="1319"/>
                  </a:lnTo>
                  <a:lnTo>
                    <a:pt x="4705" y="1319"/>
                  </a:lnTo>
                </a:path>
              </a:pathLst>
            </a:custGeom>
            <a:noFill/>
            <a:ln w="19685" cap="sq">
              <a:solidFill>
                <a:srgbClr val="5500FF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127911" name="Group 1959"/>
            <p:cNvGrpSpPr>
              <a:grpSpLocks/>
            </p:cNvGrpSpPr>
            <p:nvPr/>
          </p:nvGrpSpPr>
          <p:grpSpPr bwMode="auto">
            <a:xfrm>
              <a:off x="1168" y="1649"/>
              <a:ext cx="3160" cy="973"/>
              <a:chOff x="1168" y="1649"/>
              <a:chExt cx="3160" cy="973"/>
            </a:xfrm>
          </p:grpSpPr>
          <p:sp>
            <p:nvSpPr>
              <p:cNvPr id="127941" name="Rectangle 1989"/>
              <p:cNvSpPr>
                <a:spLocks noChangeArrowheads="1"/>
              </p:cNvSpPr>
              <p:nvPr/>
            </p:nvSpPr>
            <p:spPr bwMode="auto">
              <a:xfrm>
                <a:off x="1168" y="2575"/>
                <a:ext cx="63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40" name="Line 1988"/>
              <p:cNvSpPr>
                <a:spLocks noChangeShapeType="1"/>
              </p:cNvSpPr>
              <p:nvPr/>
            </p:nvSpPr>
            <p:spPr bwMode="auto">
              <a:xfrm flipV="1">
                <a:off x="1215" y="2583"/>
                <a:ext cx="1" cy="3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39" name="Line 1987"/>
              <p:cNvSpPr>
                <a:spLocks noChangeShapeType="1"/>
              </p:cNvSpPr>
              <p:nvPr/>
            </p:nvSpPr>
            <p:spPr bwMode="auto">
              <a:xfrm flipH="1">
                <a:off x="1184" y="2583"/>
                <a:ext cx="31" cy="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38" name="Line 1986"/>
              <p:cNvSpPr>
                <a:spLocks noChangeShapeType="1"/>
              </p:cNvSpPr>
              <p:nvPr/>
            </p:nvSpPr>
            <p:spPr bwMode="auto">
              <a:xfrm>
                <a:off x="1184" y="2583"/>
                <a:ext cx="1" cy="3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37" name="Line 1985"/>
              <p:cNvSpPr>
                <a:spLocks noChangeShapeType="1"/>
              </p:cNvSpPr>
              <p:nvPr/>
            </p:nvSpPr>
            <p:spPr bwMode="auto">
              <a:xfrm>
                <a:off x="1184" y="2614"/>
                <a:ext cx="31" cy="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36" name="Rectangle 1984"/>
              <p:cNvSpPr>
                <a:spLocks noChangeArrowheads="1"/>
              </p:cNvSpPr>
              <p:nvPr/>
            </p:nvSpPr>
            <p:spPr bwMode="auto">
              <a:xfrm>
                <a:off x="1168" y="1727"/>
                <a:ext cx="63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35" name="Line 1983"/>
              <p:cNvSpPr>
                <a:spLocks noChangeShapeType="1"/>
              </p:cNvSpPr>
              <p:nvPr/>
            </p:nvSpPr>
            <p:spPr bwMode="auto">
              <a:xfrm flipV="1">
                <a:off x="1215" y="1735"/>
                <a:ext cx="1" cy="3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34" name="Line 1982"/>
              <p:cNvSpPr>
                <a:spLocks noChangeShapeType="1"/>
              </p:cNvSpPr>
              <p:nvPr/>
            </p:nvSpPr>
            <p:spPr bwMode="auto">
              <a:xfrm flipH="1">
                <a:off x="1184" y="1735"/>
                <a:ext cx="31" cy="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33" name="Line 1981"/>
              <p:cNvSpPr>
                <a:spLocks noChangeShapeType="1"/>
              </p:cNvSpPr>
              <p:nvPr/>
            </p:nvSpPr>
            <p:spPr bwMode="auto">
              <a:xfrm>
                <a:off x="1184" y="1735"/>
                <a:ext cx="1" cy="3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32" name="Line 1980"/>
              <p:cNvSpPr>
                <a:spLocks noChangeShapeType="1"/>
              </p:cNvSpPr>
              <p:nvPr/>
            </p:nvSpPr>
            <p:spPr bwMode="auto">
              <a:xfrm>
                <a:off x="1184" y="1766"/>
                <a:ext cx="31" cy="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31" name="Rectangle 1979"/>
              <p:cNvSpPr>
                <a:spLocks noChangeArrowheads="1"/>
              </p:cNvSpPr>
              <p:nvPr/>
            </p:nvSpPr>
            <p:spPr bwMode="auto">
              <a:xfrm>
                <a:off x="2203" y="2104"/>
                <a:ext cx="63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30" name="Line 1978"/>
              <p:cNvSpPr>
                <a:spLocks noChangeShapeType="1"/>
              </p:cNvSpPr>
              <p:nvPr/>
            </p:nvSpPr>
            <p:spPr bwMode="auto">
              <a:xfrm flipV="1">
                <a:off x="2250" y="2112"/>
                <a:ext cx="1" cy="3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29" name="Line 1977"/>
              <p:cNvSpPr>
                <a:spLocks noChangeShapeType="1"/>
              </p:cNvSpPr>
              <p:nvPr/>
            </p:nvSpPr>
            <p:spPr bwMode="auto">
              <a:xfrm flipH="1">
                <a:off x="2219" y="2112"/>
                <a:ext cx="31" cy="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28" name="Line 1976"/>
              <p:cNvSpPr>
                <a:spLocks noChangeShapeType="1"/>
              </p:cNvSpPr>
              <p:nvPr/>
            </p:nvSpPr>
            <p:spPr bwMode="auto">
              <a:xfrm>
                <a:off x="2219" y="2112"/>
                <a:ext cx="1" cy="3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27" name="Line 1975"/>
              <p:cNvSpPr>
                <a:spLocks noChangeShapeType="1"/>
              </p:cNvSpPr>
              <p:nvPr/>
            </p:nvSpPr>
            <p:spPr bwMode="auto">
              <a:xfrm>
                <a:off x="2219" y="2143"/>
                <a:ext cx="31" cy="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26" name="Rectangle 1974"/>
              <p:cNvSpPr>
                <a:spLocks noChangeArrowheads="1"/>
              </p:cNvSpPr>
              <p:nvPr/>
            </p:nvSpPr>
            <p:spPr bwMode="auto">
              <a:xfrm>
                <a:off x="3238" y="2190"/>
                <a:ext cx="63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25" name="Line 1973"/>
              <p:cNvSpPr>
                <a:spLocks noChangeShapeType="1"/>
              </p:cNvSpPr>
              <p:nvPr/>
            </p:nvSpPr>
            <p:spPr bwMode="auto">
              <a:xfrm flipV="1">
                <a:off x="3286" y="2198"/>
                <a:ext cx="1" cy="3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24" name="Line 1972"/>
              <p:cNvSpPr>
                <a:spLocks noChangeShapeType="1"/>
              </p:cNvSpPr>
              <p:nvPr/>
            </p:nvSpPr>
            <p:spPr bwMode="auto">
              <a:xfrm flipH="1">
                <a:off x="3254" y="2198"/>
                <a:ext cx="32" cy="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23" name="Line 1971"/>
              <p:cNvSpPr>
                <a:spLocks noChangeShapeType="1"/>
              </p:cNvSpPr>
              <p:nvPr/>
            </p:nvSpPr>
            <p:spPr bwMode="auto">
              <a:xfrm>
                <a:off x="3254" y="2198"/>
                <a:ext cx="1" cy="3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22" name="Line 1970"/>
              <p:cNvSpPr>
                <a:spLocks noChangeShapeType="1"/>
              </p:cNvSpPr>
              <p:nvPr/>
            </p:nvSpPr>
            <p:spPr bwMode="auto">
              <a:xfrm>
                <a:off x="3254" y="2229"/>
                <a:ext cx="32" cy="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21" name="Rectangle 1969"/>
              <p:cNvSpPr>
                <a:spLocks noChangeArrowheads="1"/>
              </p:cNvSpPr>
              <p:nvPr/>
            </p:nvSpPr>
            <p:spPr bwMode="auto">
              <a:xfrm>
                <a:off x="4266" y="1649"/>
                <a:ext cx="62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20" name="Line 1968"/>
              <p:cNvSpPr>
                <a:spLocks noChangeShapeType="1"/>
              </p:cNvSpPr>
              <p:nvPr/>
            </p:nvSpPr>
            <p:spPr bwMode="auto">
              <a:xfrm flipV="1">
                <a:off x="4313" y="1656"/>
                <a:ext cx="1" cy="32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19" name="Line 1967"/>
              <p:cNvSpPr>
                <a:spLocks noChangeShapeType="1"/>
              </p:cNvSpPr>
              <p:nvPr/>
            </p:nvSpPr>
            <p:spPr bwMode="auto">
              <a:xfrm flipH="1">
                <a:off x="4281" y="1656"/>
                <a:ext cx="32" cy="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18" name="Line 1966"/>
              <p:cNvSpPr>
                <a:spLocks noChangeShapeType="1"/>
              </p:cNvSpPr>
              <p:nvPr/>
            </p:nvSpPr>
            <p:spPr bwMode="auto">
              <a:xfrm>
                <a:off x="4281" y="1656"/>
                <a:ext cx="1" cy="32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17" name="Line 1965"/>
              <p:cNvSpPr>
                <a:spLocks noChangeShapeType="1"/>
              </p:cNvSpPr>
              <p:nvPr/>
            </p:nvSpPr>
            <p:spPr bwMode="auto">
              <a:xfrm>
                <a:off x="4281" y="1688"/>
                <a:ext cx="32" cy="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16" name="Rectangle 1964"/>
              <p:cNvSpPr>
                <a:spLocks noChangeArrowheads="1"/>
              </p:cNvSpPr>
              <p:nvPr/>
            </p:nvSpPr>
            <p:spPr bwMode="auto">
              <a:xfrm>
                <a:off x="4266" y="2496"/>
                <a:ext cx="62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15" name="Line 1963"/>
              <p:cNvSpPr>
                <a:spLocks noChangeShapeType="1"/>
              </p:cNvSpPr>
              <p:nvPr/>
            </p:nvSpPr>
            <p:spPr bwMode="auto">
              <a:xfrm flipV="1">
                <a:off x="4313" y="2504"/>
                <a:ext cx="1" cy="32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14" name="Line 1962"/>
              <p:cNvSpPr>
                <a:spLocks noChangeShapeType="1"/>
              </p:cNvSpPr>
              <p:nvPr/>
            </p:nvSpPr>
            <p:spPr bwMode="auto">
              <a:xfrm flipH="1">
                <a:off x="4281" y="2504"/>
                <a:ext cx="32" cy="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13" name="Line 1961"/>
              <p:cNvSpPr>
                <a:spLocks noChangeShapeType="1"/>
              </p:cNvSpPr>
              <p:nvPr/>
            </p:nvSpPr>
            <p:spPr bwMode="auto">
              <a:xfrm>
                <a:off x="4281" y="2504"/>
                <a:ext cx="1" cy="32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912" name="Line 1960"/>
              <p:cNvSpPr>
                <a:spLocks noChangeShapeType="1"/>
              </p:cNvSpPr>
              <p:nvPr/>
            </p:nvSpPr>
            <p:spPr bwMode="auto">
              <a:xfrm>
                <a:off x="4281" y="2536"/>
                <a:ext cx="32" cy="1"/>
              </a:xfrm>
              <a:prstGeom prst="line">
                <a:avLst/>
              </a:prstGeom>
              <a:noFill/>
              <a:ln w="10160" cap="sq">
                <a:solidFill>
                  <a:srgbClr val="5500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127910" name="Line 1958"/>
            <p:cNvSpPr>
              <a:spLocks noChangeShapeType="1"/>
            </p:cNvSpPr>
            <p:nvPr/>
          </p:nvSpPr>
          <p:spPr bwMode="auto">
            <a:xfrm>
              <a:off x="627" y="1374"/>
              <a:ext cx="4705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09" name="Line 1957"/>
            <p:cNvSpPr>
              <a:spLocks noChangeShapeType="1"/>
            </p:cNvSpPr>
            <p:nvPr/>
          </p:nvSpPr>
          <p:spPr bwMode="auto">
            <a:xfrm>
              <a:off x="627" y="55"/>
              <a:ext cx="4705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08" name="Line 1956"/>
            <p:cNvSpPr>
              <a:spLocks noChangeShapeType="1"/>
            </p:cNvSpPr>
            <p:nvPr/>
          </p:nvSpPr>
          <p:spPr bwMode="auto">
            <a:xfrm flipV="1">
              <a:off x="792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07" name="Line 1955"/>
            <p:cNvSpPr>
              <a:spLocks noChangeShapeType="1"/>
            </p:cNvSpPr>
            <p:nvPr/>
          </p:nvSpPr>
          <p:spPr bwMode="auto">
            <a:xfrm flipV="1">
              <a:off x="996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06" name="Line 1954"/>
            <p:cNvSpPr>
              <a:spLocks noChangeShapeType="1"/>
            </p:cNvSpPr>
            <p:nvPr/>
          </p:nvSpPr>
          <p:spPr bwMode="auto">
            <a:xfrm flipV="1">
              <a:off x="1411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05" name="Line 1953"/>
            <p:cNvSpPr>
              <a:spLocks noChangeShapeType="1"/>
            </p:cNvSpPr>
            <p:nvPr/>
          </p:nvSpPr>
          <p:spPr bwMode="auto">
            <a:xfrm flipV="1">
              <a:off x="1615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04" name="Line 1952"/>
            <p:cNvSpPr>
              <a:spLocks noChangeShapeType="1"/>
            </p:cNvSpPr>
            <p:nvPr/>
          </p:nvSpPr>
          <p:spPr bwMode="auto">
            <a:xfrm flipV="1">
              <a:off x="1819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03" name="Line 1951"/>
            <p:cNvSpPr>
              <a:spLocks noChangeShapeType="1"/>
            </p:cNvSpPr>
            <p:nvPr/>
          </p:nvSpPr>
          <p:spPr bwMode="auto">
            <a:xfrm flipV="1">
              <a:off x="2235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02" name="Line 1950"/>
            <p:cNvSpPr>
              <a:spLocks noChangeShapeType="1"/>
            </p:cNvSpPr>
            <p:nvPr/>
          </p:nvSpPr>
          <p:spPr bwMode="auto">
            <a:xfrm flipV="1">
              <a:off x="2439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01" name="Line 1949"/>
            <p:cNvSpPr>
              <a:spLocks noChangeShapeType="1"/>
            </p:cNvSpPr>
            <p:nvPr/>
          </p:nvSpPr>
          <p:spPr bwMode="auto">
            <a:xfrm flipV="1">
              <a:off x="2650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00" name="Line 1948"/>
            <p:cNvSpPr>
              <a:spLocks noChangeShapeType="1"/>
            </p:cNvSpPr>
            <p:nvPr/>
          </p:nvSpPr>
          <p:spPr bwMode="auto">
            <a:xfrm flipV="1">
              <a:off x="3058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99" name="Line 1947"/>
            <p:cNvSpPr>
              <a:spLocks noChangeShapeType="1"/>
            </p:cNvSpPr>
            <p:nvPr/>
          </p:nvSpPr>
          <p:spPr bwMode="auto">
            <a:xfrm flipV="1">
              <a:off x="3270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98" name="Line 1946"/>
            <p:cNvSpPr>
              <a:spLocks noChangeShapeType="1"/>
            </p:cNvSpPr>
            <p:nvPr/>
          </p:nvSpPr>
          <p:spPr bwMode="auto">
            <a:xfrm flipV="1">
              <a:off x="3474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97" name="Line 1945"/>
            <p:cNvSpPr>
              <a:spLocks noChangeShapeType="1"/>
            </p:cNvSpPr>
            <p:nvPr/>
          </p:nvSpPr>
          <p:spPr bwMode="auto">
            <a:xfrm flipV="1">
              <a:off x="3889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96" name="Line 1944"/>
            <p:cNvSpPr>
              <a:spLocks noChangeShapeType="1"/>
            </p:cNvSpPr>
            <p:nvPr/>
          </p:nvSpPr>
          <p:spPr bwMode="auto">
            <a:xfrm flipV="1">
              <a:off x="4093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95" name="Line 1943"/>
            <p:cNvSpPr>
              <a:spLocks noChangeShapeType="1"/>
            </p:cNvSpPr>
            <p:nvPr/>
          </p:nvSpPr>
          <p:spPr bwMode="auto">
            <a:xfrm flipV="1">
              <a:off x="4297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94" name="Line 1942"/>
            <p:cNvSpPr>
              <a:spLocks noChangeShapeType="1"/>
            </p:cNvSpPr>
            <p:nvPr/>
          </p:nvSpPr>
          <p:spPr bwMode="auto">
            <a:xfrm flipV="1">
              <a:off x="4713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93" name="Line 1941"/>
            <p:cNvSpPr>
              <a:spLocks noChangeShapeType="1"/>
            </p:cNvSpPr>
            <p:nvPr/>
          </p:nvSpPr>
          <p:spPr bwMode="auto">
            <a:xfrm flipV="1">
              <a:off x="4917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92" name="Line 1940"/>
            <p:cNvSpPr>
              <a:spLocks noChangeShapeType="1"/>
            </p:cNvSpPr>
            <p:nvPr/>
          </p:nvSpPr>
          <p:spPr bwMode="auto">
            <a:xfrm flipV="1">
              <a:off x="5128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91" name="Line 1939"/>
            <p:cNvSpPr>
              <a:spLocks noChangeShapeType="1"/>
            </p:cNvSpPr>
            <p:nvPr/>
          </p:nvSpPr>
          <p:spPr bwMode="auto">
            <a:xfrm flipV="1">
              <a:off x="1200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90" name="Line 1938"/>
            <p:cNvSpPr>
              <a:spLocks noChangeShapeType="1"/>
            </p:cNvSpPr>
            <p:nvPr/>
          </p:nvSpPr>
          <p:spPr bwMode="auto">
            <a:xfrm flipV="1">
              <a:off x="2031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89" name="Line 1937"/>
            <p:cNvSpPr>
              <a:spLocks noChangeShapeType="1"/>
            </p:cNvSpPr>
            <p:nvPr/>
          </p:nvSpPr>
          <p:spPr bwMode="auto">
            <a:xfrm flipV="1">
              <a:off x="2854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88" name="Line 1936"/>
            <p:cNvSpPr>
              <a:spLocks noChangeShapeType="1"/>
            </p:cNvSpPr>
            <p:nvPr/>
          </p:nvSpPr>
          <p:spPr bwMode="auto">
            <a:xfrm flipV="1">
              <a:off x="3678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87" name="Line 1935"/>
            <p:cNvSpPr>
              <a:spLocks noChangeShapeType="1"/>
            </p:cNvSpPr>
            <p:nvPr/>
          </p:nvSpPr>
          <p:spPr bwMode="auto">
            <a:xfrm flipV="1">
              <a:off x="4509" y="63"/>
              <a:ext cx="1" cy="1303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86" name="Rectangle 1934"/>
            <p:cNvSpPr>
              <a:spLocks noChangeArrowheads="1"/>
            </p:cNvSpPr>
            <p:nvPr/>
          </p:nvSpPr>
          <p:spPr bwMode="auto">
            <a:xfrm>
              <a:off x="0" y="1437"/>
              <a:ext cx="5528" cy="1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85" name="Rectangle 1933"/>
            <p:cNvSpPr>
              <a:spLocks noChangeArrowheads="1"/>
            </p:cNvSpPr>
            <p:nvPr/>
          </p:nvSpPr>
          <p:spPr bwMode="auto">
            <a:xfrm>
              <a:off x="643" y="1484"/>
              <a:ext cx="47" cy="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84" name="Line 1932"/>
            <p:cNvSpPr>
              <a:spLocks noChangeShapeType="1"/>
            </p:cNvSpPr>
            <p:nvPr/>
          </p:nvSpPr>
          <p:spPr bwMode="auto">
            <a:xfrm flipV="1">
              <a:off x="682" y="1484"/>
              <a:ext cx="1" cy="31"/>
            </a:xfrm>
            <a:prstGeom prst="line">
              <a:avLst/>
            </a:prstGeom>
            <a:noFill/>
            <a:ln w="5080">
              <a:solidFill>
                <a:srgbClr val="00AA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83" name="Line 1931"/>
            <p:cNvSpPr>
              <a:spLocks noChangeShapeType="1"/>
            </p:cNvSpPr>
            <p:nvPr/>
          </p:nvSpPr>
          <p:spPr bwMode="auto">
            <a:xfrm flipH="1">
              <a:off x="651" y="1484"/>
              <a:ext cx="31" cy="1"/>
            </a:xfrm>
            <a:prstGeom prst="line">
              <a:avLst/>
            </a:prstGeom>
            <a:noFill/>
            <a:ln w="5080">
              <a:solidFill>
                <a:srgbClr val="00AA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82" name="Line 1930"/>
            <p:cNvSpPr>
              <a:spLocks noChangeShapeType="1"/>
            </p:cNvSpPr>
            <p:nvPr/>
          </p:nvSpPr>
          <p:spPr bwMode="auto">
            <a:xfrm>
              <a:off x="651" y="1484"/>
              <a:ext cx="1" cy="31"/>
            </a:xfrm>
            <a:prstGeom prst="line">
              <a:avLst/>
            </a:prstGeom>
            <a:noFill/>
            <a:ln w="5080">
              <a:solidFill>
                <a:srgbClr val="00AA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81" name="Line 1929"/>
            <p:cNvSpPr>
              <a:spLocks noChangeShapeType="1"/>
            </p:cNvSpPr>
            <p:nvPr/>
          </p:nvSpPr>
          <p:spPr bwMode="auto">
            <a:xfrm>
              <a:off x="651" y="1515"/>
              <a:ext cx="31" cy="1"/>
            </a:xfrm>
            <a:prstGeom prst="line">
              <a:avLst/>
            </a:prstGeom>
            <a:noFill/>
            <a:ln w="5080">
              <a:solidFill>
                <a:srgbClr val="00AA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80" name="Rectangle 1928"/>
            <p:cNvSpPr>
              <a:spLocks noChangeArrowheads="1"/>
            </p:cNvSpPr>
            <p:nvPr/>
          </p:nvSpPr>
          <p:spPr bwMode="auto">
            <a:xfrm>
              <a:off x="753" y="1437"/>
              <a:ext cx="66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V(L1:2)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27879" name="Line 1927"/>
            <p:cNvSpPr>
              <a:spLocks noChangeShapeType="1"/>
            </p:cNvSpPr>
            <p:nvPr/>
          </p:nvSpPr>
          <p:spPr bwMode="auto">
            <a:xfrm flipV="1">
              <a:off x="5332" y="55"/>
              <a:ext cx="1" cy="1319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78" name="Line 1926"/>
            <p:cNvSpPr>
              <a:spLocks noChangeShapeType="1"/>
            </p:cNvSpPr>
            <p:nvPr/>
          </p:nvSpPr>
          <p:spPr bwMode="auto">
            <a:xfrm>
              <a:off x="635" y="1225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77" name="Line 1925"/>
            <p:cNvSpPr>
              <a:spLocks noChangeShapeType="1"/>
            </p:cNvSpPr>
            <p:nvPr/>
          </p:nvSpPr>
          <p:spPr bwMode="auto">
            <a:xfrm>
              <a:off x="635" y="1130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76" name="Line 1924"/>
            <p:cNvSpPr>
              <a:spLocks noChangeShapeType="1"/>
            </p:cNvSpPr>
            <p:nvPr/>
          </p:nvSpPr>
          <p:spPr bwMode="auto">
            <a:xfrm>
              <a:off x="635" y="1036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75" name="Line 1923"/>
            <p:cNvSpPr>
              <a:spLocks noChangeShapeType="1"/>
            </p:cNvSpPr>
            <p:nvPr/>
          </p:nvSpPr>
          <p:spPr bwMode="auto">
            <a:xfrm>
              <a:off x="635" y="848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74" name="Line 1922"/>
            <p:cNvSpPr>
              <a:spLocks noChangeShapeType="1"/>
            </p:cNvSpPr>
            <p:nvPr/>
          </p:nvSpPr>
          <p:spPr bwMode="auto">
            <a:xfrm>
              <a:off x="635" y="754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73" name="Line 1921"/>
            <p:cNvSpPr>
              <a:spLocks noChangeShapeType="1"/>
            </p:cNvSpPr>
            <p:nvPr/>
          </p:nvSpPr>
          <p:spPr bwMode="auto">
            <a:xfrm>
              <a:off x="635" y="659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72" name="Line 1920"/>
            <p:cNvSpPr>
              <a:spLocks noChangeShapeType="1"/>
            </p:cNvSpPr>
            <p:nvPr/>
          </p:nvSpPr>
          <p:spPr bwMode="auto">
            <a:xfrm>
              <a:off x="635" y="471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71" name="Line 1919"/>
            <p:cNvSpPr>
              <a:spLocks noChangeShapeType="1"/>
            </p:cNvSpPr>
            <p:nvPr/>
          </p:nvSpPr>
          <p:spPr bwMode="auto">
            <a:xfrm>
              <a:off x="635" y="377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70" name="Line 1918"/>
            <p:cNvSpPr>
              <a:spLocks noChangeShapeType="1"/>
            </p:cNvSpPr>
            <p:nvPr/>
          </p:nvSpPr>
          <p:spPr bwMode="auto">
            <a:xfrm>
              <a:off x="635" y="283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69" name="Line 1917"/>
            <p:cNvSpPr>
              <a:spLocks noChangeShapeType="1"/>
            </p:cNvSpPr>
            <p:nvPr/>
          </p:nvSpPr>
          <p:spPr bwMode="auto">
            <a:xfrm>
              <a:off x="635" y="94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68" name="Line 1916"/>
            <p:cNvSpPr>
              <a:spLocks noChangeShapeType="1"/>
            </p:cNvSpPr>
            <p:nvPr/>
          </p:nvSpPr>
          <p:spPr bwMode="auto">
            <a:xfrm>
              <a:off x="635" y="1319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67" name="Line 1915"/>
            <p:cNvSpPr>
              <a:spLocks noChangeShapeType="1"/>
            </p:cNvSpPr>
            <p:nvPr/>
          </p:nvSpPr>
          <p:spPr bwMode="auto">
            <a:xfrm>
              <a:off x="635" y="942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66" name="Line 1914"/>
            <p:cNvSpPr>
              <a:spLocks noChangeShapeType="1"/>
            </p:cNvSpPr>
            <p:nvPr/>
          </p:nvSpPr>
          <p:spPr bwMode="auto">
            <a:xfrm>
              <a:off x="635" y="565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65" name="Line 1913"/>
            <p:cNvSpPr>
              <a:spLocks noChangeShapeType="1"/>
            </p:cNvSpPr>
            <p:nvPr/>
          </p:nvSpPr>
          <p:spPr bwMode="auto">
            <a:xfrm>
              <a:off x="635" y="188"/>
              <a:ext cx="4689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64" name="Rectangle 1912"/>
            <p:cNvSpPr>
              <a:spLocks noChangeArrowheads="1"/>
            </p:cNvSpPr>
            <p:nvPr/>
          </p:nvSpPr>
          <p:spPr bwMode="auto">
            <a:xfrm>
              <a:off x="196" y="1264"/>
              <a:ext cx="66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24.44V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27863" name="Line 1911"/>
            <p:cNvSpPr>
              <a:spLocks noChangeShapeType="1"/>
            </p:cNvSpPr>
            <p:nvPr/>
          </p:nvSpPr>
          <p:spPr bwMode="auto">
            <a:xfrm>
              <a:off x="588" y="1319"/>
              <a:ext cx="47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62" name="Rectangle 1910"/>
            <p:cNvSpPr>
              <a:spLocks noChangeArrowheads="1"/>
            </p:cNvSpPr>
            <p:nvPr/>
          </p:nvSpPr>
          <p:spPr bwMode="auto">
            <a:xfrm>
              <a:off x="196" y="887"/>
              <a:ext cx="66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24.45V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27861" name="Line 1909"/>
            <p:cNvSpPr>
              <a:spLocks noChangeShapeType="1"/>
            </p:cNvSpPr>
            <p:nvPr/>
          </p:nvSpPr>
          <p:spPr bwMode="auto">
            <a:xfrm>
              <a:off x="588" y="942"/>
              <a:ext cx="47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60" name="Rectangle 1908"/>
            <p:cNvSpPr>
              <a:spLocks noChangeArrowheads="1"/>
            </p:cNvSpPr>
            <p:nvPr/>
          </p:nvSpPr>
          <p:spPr bwMode="auto">
            <a:xfrm>
              <a:off x="196" y="510"/>
              <a:ext cx="66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24.46V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27859" name="Line 1907"/>
            <p:cNvSpPr>
              <a:spLocks noChangeShapeType="1"/>
            </p:cNvSpPr>
            <p:nvPr/>
          </p:nvSpPr>
          <p:spPr bwMode="auto">
            <a:xfrm>
              <a:off x="588" y="565"/>
              <a:ext cx="47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58" name="Rectangle 1906"/>
            <p:cNvSpPr>
              <a:spLocks noChangeArrowheads="1"/>
            </p:cNvSpPr>
            <p:nvPr/>
          </p:nvSpPr>
          <p:spPr bwMode="auto">
            <a:xfrm>
              <a:off x="196" y="133"/>
              <a:ext cx="66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ea typeface="Calibri" pitchFamily="34" charset="0"/>
                  <a:cs typeface="system" charset="0"/>
                </a:rPr>
                <a:t>24.47V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27857" name="Line 1905"/>
            <p:cNvSpPr>
              <a:spLocks noChangeShapeType="1"/>
            </p:cNvSpPr>
            <p:nvPr/>
          </p:nvSpPr>
          <p:spPr bwMode="auto">
            <a:xfrm>
              <a:off x="588" y="188"/>
              <a:ext cx="47" cy="1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56" name="Line 1904"/>
            <p:cNvSpPr>
              <a:spLocks noChangeShapeType="1"/>
            </p:cNvSpPr>
            <p:nvPr/>
          </p:nvSpPr>
          <p:spPr bwMode="auto">
            <a:xfrm flipV="1">
              <a:off x="627" y="55"/>
              <a:ext cx="1" cy="1319"/>
            </a:xfrm>
            <a:prstGeom prst="line">
              <a:avLst/>
            </a:prstGeom>
            <a:noFill/>
            <a:ln w="508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55" name="Freeform 1903"/>
            <p:cNvSpPr>
              <a:spLocks/>
            </p:cNvSpPr>
            <p:nvPr/>
          </p:nvSpPr>
          <p:spPr bwMode="auto">
            <a:xfrm>
              <a:off x="627" y="400"/>
              <a:ext cx="4705" cy="597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181" y="16"/>
                </a:cxn>
                <a:cxn ang="0">
                  <a:pos x="385" y="126"/>
                </a:cxn>
                <a:cxn ang="0">
                  <a:pos x="573" y="299"/>
                </a:cxn>
                <a:cxn ang="0">
                  <a:pos x="581" y="307"/>
                </a:cxn>
                <a:cxn ang="0">
                  <a:pos x="588" y="314"/>
                </a:cxn>
                <a:cxn ang="0">
                  <a:pos x="604" y="338"/>
                </a:cxn>
                <a:cxn ang="0">
                  <a:pos x="635" y="369"/>
                </a:cxn>
                <a:cxn ang="0">
                  <a:pos x="698" y="432"/>
                </a:cxn>
                <a:cxn ang="0">
                  <a:pos x="831" y="518"/>
                </a:cxn>
                <a:cxn ang="0">
                  <a:pos x="1035" y="597"/>
                </a:cxn>
                <a:cxn ang="0">
                  <a:pos x="1239" y="573"/>
                </a:cxn>
                <a:cxn ang="0">
                  <a:pos x="1451" y="456"/>
                </a:cxn>
                <a:cxn ang="0">
                  <a:pos x="1608" y="299"/>
                </a:cxn>
                <a:cxn ang="0">
                  <a:pos x="1608" y="291"/>
                </a:cxn>
                <a:cxn ang="0">
                  <a:pos x="1616" y="291"/>
                </a:cxn>
                <a:cxn ang="0">
                  <a:pos x="1623" y="283"/>
                </a:cxn>
                <a:cxn ang="0">
                  <a:pos x="1639" y="267"/>
                </a:cxn>
                <a:cxn ang="0">
                  <a:pos x="1663" y="236"/>
                </a:cxn>
                <a:cxn ang="0">
                  <a:pos x="1718" y="181"/>
                </a:cxn>
                <a:cxn ang="0">
                  <a:pos x="1835" y="87"/>
                </a:cxn>
                <a:cxn ang="0">
                  <a:pos x="2039" y="0"/>
                </a:cxn>
                <a:cxn ang="0">
                  <a:pos x="2251" y="16"/>
                </a:cxn>
                <a:cxn ang="0">
                  <a:pos x="2455" y="118"/>
                </a:cxn>
                <a:cxn ang="0">
                  <a:pos x="2643" y="299"/>
                </a:cxn>
                <a:cxn ang="0">
                  <a:pos x="2651" y="307"/>
                </a:cxn>
                <a:cxn ang="0">
                  <a:pos x="2659" y="314"/>
                </a:cxn>
                <a:cxn ang="0">
                  <a:pos x="2674" y="330"/>
                </a:cxn>
                <a:cxn ang="0">
                  <a:pos x="2706" y="369"/>
                </a:cxn>
                <a:cxn ang="0">
                  <a:pos x="2768" y="424"/>
                </a:cxn>
                <a:cxn ang="0">
                  <a:pos x="2894" y="518"/>
                </a:cxn>
                <a:cxn ang="0">
                  <a:pos x="3098" y="589"/>
                </a:cxn>
                <a:cxn ang="0">
                  <a:pos x="3309" y="573"/>
                </a:cxn>
                <a:cxn ang="0">
                  <a:pos x="3513" y="448"/>
                </a:cxn>
                <a:cxn ang="0">
                  <a:pos x="3670" y="291"/>
                </a:cxn>
                <a:cxn ang="0">
                  <a:pos x="3678" y="291"/>
                </a:cxn>
                <a:cxn ang="0">
                  <a:pos x="3678" y="283"/>
                </a:cxn>
                <a:cxn ang="0">
                  <a:pos x="3686" y="275"/>
                </a:cxn>
                <a:cxn ang="0">
                  <a:pos x="3701" y="259"/>
                </a:cxn>
                <a:cxn ang="0">
                  <a:pos x="3733" y="228"/>
                </a:cxn>
                <a:cxn ang="0">
                  <a:pos x="3788" y="173"/>
                </a:cxn>
                <a:cxn ang="0">
                  <a:pos x="3897" y="87"/>
                </a:cxn>
                <a:cxn ang="0">
                  <a:pos x="4109" y="0"/>
                </a:cxn>
                <a:cxn ang="0">
                  <a:pos x="4313" y="8"/>
                </a:cxn>
                <a:cxn ang="0">
                  <a:pos x="4517" y="118"/>
                </a:cxn>
                <a:cxn ang="0">
                  <a:pos x="4705" y="291"/>
                </a:cxn>
              </a:cxnLst>
              <a:rect l="0" t="0" r="r" b="b"/>
              <a:pathLst>
                <a:path w="4705" h="597">
                  <a:moveTo>
                    <a:pt x="0" y="8"/>
                  </a:moveTo>
                  <a:lnTo>
                    <a:pt x="181" y="16"/>
                  </a:lnTo>
                  <a:lnTo>
                    <a:pt x="385" y="126"/>
                  </a:lnTo>
                  <a:lnTo>
                    <a:pt x="573" y="299"/>
                  </a:lnTo>
                  <a:lnTo>
                    <a:pt x="581" y="307"/>
                  </a:lnTo>
                  <a:lnTo>
                    <a:pt x="588" y="314"/>
                  </a:lnTo>
                  <a:lnTo>
                    <a:pt x="604" y="338"/>
                  </a:lnTo>
                  <a:lnTo>
                    <a:pt x="635" y="369"/>
                  </a:lnTo>
                  <a:lnTo>
                    <a:pt x="698" y="432"/>
                  </a:lnTo>
                  <a:lnTo>
                    <a:pt x="831" y="518"/>
                  </a:lnTo>
                  <a:lnTo>
                    <a:pt x="1035" y="597"/>
                  </a:lnTo>
                  <a:lnTo>
                    <a:pt x="1239" y="573"/>
                  </a:lnTo>
                  <a:lnTo>
                    <a:pt x="1451" y="456"/>
                  </a:lnTo>
                  <a:lnTo>
                    <a:pt x="1608" y="299"/>
                  </a:lnTo>
                  <a:lnTo>
                    <a:pt x="1608" y="291"/>
                  </a:lnTo>
                  <a:lnTo>
                    <a:pt x="1616" y="291"/>
                  </a:lnTo>
                  <a:lnTo>
                    <a:pt x="1623" y="283"/>
                  </a:lnTo>
                  <a:lnTo>
                    <a:pt x="1639" y="267"/>
                  </a:lnTo>
                  <a:lnTo>
                    <a:pt x="1663" y="236"/>
                  </a:lnTo>
                  <a:lnTo>
                    <a:pt x="1718" y="181"/>
                  </a:lnTo>
                  <a:lnTo>
                    <a:pt x="1835" y="87"/>
                  </a:lnTo>
                  <a:lnTo>
                    <a:pt x="2039" y="0"/>
                  </a:lnTo>
                  <a:lnTo>
                    <a:pt x="2251" y="16"/>
                  </a:lnTo>
                  <a:lnTo>
                    <a:pt x="2455" y="118"/>
                  </a:lnTo>
                  <a:lnTo>
                    <a:pt x="2643" y="299"/>
                  </a:lnTo>
                  <a:lnTo>
                    <a:pt x="2651" y="307"/>
                  </a:lnTo>
                  <a:lnTo>
                    <a:pt x="2659" y="314"/>
                  </a:lnTo>
                  <a:lnTo>
                    <a:pt x="2674" y="330"/>
                  </a:lnTo>
                  <a:lnTo>
                    <a:pt x="2706" y="369"/>
                  </a:lnTo>
                  <a:lnTo>
                    <a:pt x="2768" y="424"/>
                  </a:lnTo>
                  <a:lnTo>
                    <a:pt x="2894" y="518"/>
                  </a:lnTo>
                  <a:lnTo>
                    <a:pt x="3098" y="589"/>
                  </a:lnTo>
                  <a:lnTo>
                    <a:pt x="3309" y="573"/>
                  </a:lnTo>
                  <a:lnTo>
                    <a:pt x="3513" y="448"/>
                  </a:lnTo>
                  <a:lnTo>
                    <a:pt x="3670" y="291"/>
                  </a:lnTo>
                  <a:lnTo>
                    <a:pt x="3678" y="291"/>
                  </a:lnTo>
                  <a:lnTo>
                    <a:pt x="3678" y="283"/>
                  </a:lnTo>
                  <a:lnTo>
                    <a:pt x="3686" y="275"/>
                  </a:lnTo>
                  <a:lnTo>
                    <a:pt x="3701" y="259"/>
                  </a:lnTo>
                  <a:lnTo>
                    <a:pt x="3733" y="228"/>
                  </a:lnTo>
                  <a:lnTo>
                    <a:pt x="3788" y="173"/>
                  </a:lnTo>
                  <a:lnTo>
                    <a:pt x="3897" y="87"/>
                  </a:lnTo>
                  <a:lnTo>
                    <a:pt x="4109" y="0"/>
                  </a:lnTo>
                  <a:lnTo>
                    <a:pt x="4313" y="8"/>
                  </a:lnTo>
                  <a:lnTo>
                    <a:pt x="4517" y="118"/>
                  </a:lnTo>
                  <a:lnTo>
                    <a:pt x="4705" y="291"/>
                  </a:lnTo>
                </a:path>
              </a:pathLst>
            </a:custGeom>
            <a:noFill/>
            <a:ln w="15240" cap="sq">
              <a:solidFill>
                <a:srgbClr val="00AA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127819" name="Group 1867"/>
            <p:cNvGrpSpPr>
              <a:grpSpLocks/>
            </p:cNvGrpSpPr>
            <p:nvPr/>
          </p:nvGrpSpPr>
          <p:grpSpPr bwMode="auto">
            <a:xfrm>
              <a:off x="651" y="385"/>
              <a:ext cx="4352" cy="541"/>
              <a:chOff x="651" y="385"/>
              <a:chExt cx="4352" cy="541"/>
            </a:xfrm>
          </p:grpSpPr>
          <p:sp>
            <p:nvSpPr>
              <p:cNvPr id="127854" name="Rectangle 1902"/>
              <p:cNvSpPr>
                <a:spLocks noChangeArrowheads="1"/>
              </p:cNvSpPr>
              <p:nvPr/>
            </p:nvSpPr>
            <p:spPr bwMode="auto">
              <a:xfrm>
                <a:off x="651" y="385"/>
                <a:ext cx="63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53" name="Line 1901"/>
              <p:cNvSpPr>
                <a:spLocks noChangeShapeType="1"/>
              </p:cNvSpPr>
              <p:nvPr/>
            </p:nvSpPr>
            <p:spPr bwMode="auto">
              <a:xfrm flipV="1">
                <a:off x="698" y="393"/>
                <a:ext cx="1" cy="3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52" name="Line 1900"/>
              <p:cNvSpPr>
                <a:spLocks noChangeShapeType="1"/>
              </p:cNvSpPr>
              <p:nvPr/>
            </p:nvSpPr>
            <p:spPr bwMode="auto">
              <a:xfrm flipH="1">
                <a:off x="667" y="393"/>
                <a:ext cx="31" cy="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51" name="Line 1899"/>
              <p:cNvSpPr>
                <a:spLocks noChangeShapeType="1"/>
              </p:cNvSpPr>
              <p:nvPr/>
            </p:nvSpPr>
            <p:spPr bwMode="auto">
              <a:xfrm>
                <a:off x="667" y="393"/>
                <a:ext cx="1" cy="3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50" name="Line 1898"/>
              <p:cNvSpPr>
                <a:spLocks noChangeShapeType="1"/>
              </p:cNvSpPr>
              <p:nvPr/>
            </p:nvSpPr>
            <p:spPr bwMode="auto">
              <a:xfrm>
                <a:off x="667" y="424"/>
                <a:ext cx="31" cy="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49" name="Rectangle 1897"/>
              <p:cNvSpPr>
                <a:spLocks noChangeArrowheads="1"/>
              </p:cNvSpPr>
              <p:nvPr/>
            </p:nvSpPr>
            <p:spPr bwMode="auto">
              <a:xfrm>
                <a:off x="1341" y="840"/>
                <a:ext cx="63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48" name="Line 1896"/>
              <p:cNvSpPr>
                <a:spLocks noChangeShapeType="1"/>
              </p:cNvSpPr>
              <p:nvPr/>
            </p:nvSpPr>
            <p:spPr bwMode="auto">
              <a:xfrm flipV="1">
                <a:off x="1388" y="848"/>
                <a:ext cx="1" cy="3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47" name="Line 1895"/>
              <p:cNvSpPr>
                <a:spLocks noChangeShapeType="1"/>
              </p:cNvSpPr>
              <p:nvPr/>
            </p:nvSpPr>
            <p:spPr bwMode="auto">
              <a:xfrm flipH="1">
                <a:off x="1357" y="848"/>
                <a:ext cx="31" cy="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46" name="Line 1894"/>
              <p:cNvSpPr>
                <a:spLocks noChangeShapeType="1"/>
              </p:cNvSpPr>
              <p:nvPr/>
            </p:nvSpPr>
            <p:spPr bwMode="auto">
              <a:xfrm>
                <a:off x="1357" y="848"/>
                <a:ext cx="1" cy="3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45" name="Line 1893"/>
              <p:cNvSpPr>
                <a:spLocks noChangeShapeType="1"/>
              </p:cNvSpPr>
              <p:nvPr/>
            </p:nvSpPr>
            <p:spPr bwMode="auto">
              <a:xfrm>
                <a:off x="1357" y="879"/>
                <a:ext cx="31" cy="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44" name="Rectangle 1892"/>
              <p:cNvSpPr>
                <a:spLocks noChangeArrowheads="1"/>
              </p:cNvSpPr>
              <p:nvPr/>
            </p:nvSpPr>
            <p:spPr bwMode="auto">
              <a:xfrm>
                <a:off x="2101" y="777"/>
                <a:ext cx="63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43" name="Line 1891"/>
              <p:cNvSpPr>
                <a:spLocks noChangeShapeType="1"/>
              </p:cNvSpPr>
              <p:nvPr/>
            </p:nvSpPr>
            <p:spPr bwMode="auto">
              <a:xfrm flipV="1">
                <a:off x="2149" y="785"/>
                <a:ext cx="1" cy="3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42" name="Line 1890"/>
              <p:cNvSpPr>
                <a:spLocks noChangeShapeType="1"/>
              </p:cNvSpPr>
              <p:nvPr/>
            </p:nvSpPr>
            <p:spPr bwMode="auto">
              <a:xfrm flipH="1">
                <a:off x="2117" y="785"/>
                <a:ext cx="32" cy="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41" name="Line 1889"/>
              <p:cNvSpPr>
                <a:spLocks noChangeShapeType="1"/>
              </p:cNvSpPr>
              <p:nvPr/>
            </p:nvSpPr>
            <p:spPr bwMode="auto">
              <a:xfrm>
                <a:off x="2117" y="785"/>
                <a:ext cx="1" cy="3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40" name="Line 1888"/>
              <p:cNvSpPr>
                <a:spLocks noChangeShapeType="1"/>
              </p:cNvSpPr>
              <p:nvPr/>
            </p:nvSpPr>
            <p:spPr bwMode="auto">
              <a:xfrm>
                <a:off x="2117" y="816"/>
                <a:ext cx="32" cy="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39" name="Rectangle 1887"/>
              <p:cNvSpPr>
                <a:spLocks noChangeArrowheads="1"/>
              </p:cNvSpPr>
              <p:nvPr/>
            </p:nvSpPr>
            <p:spPr bwMode="auto">
              <a:xfrm>
                <a:off x="2799" y="393"/>
                <a:ext cx="63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38" name="Line 1886"/>
              <p:cNvSpPr>
                <a:spLocks noChangeShapeType="1"/>
              </p:cNvSpPr>
              <p:nvPr/>
            </p:nvSpPr>
            <p:spPr bwMode="auto">
              <a:xfrm flipV="1">
                <a:off x="2846" y="400"/>
                <a:ext cx="1" cy="32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37" name="Line 1885"/>
              <p:cNvSpPr>
                <a:spLocks noChangeShapeType="1"/>
              </p:cNvSpPr>
              <p:nvPr/>
            </p:nvSpPr>
            <p:spPr bwMode="auto">
              <a:xfrm flipH="1">
                <a:off x="2815" y="400"/>
                <a:ext cx="31" cy="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36" name="Line 1884"/>
              <p:cNvSpPr>
                <a:spLocks noChangeShapeType="1"/>
              </p:cNvSpPr>
              <p:nvPr/>
            </p:nvSpPr>
            <p:spPr bwMode="auto">
              <a:xfrm>
                <a:off x="2815" y="400"/>
                <a:ext cx="1" cy="32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35" name="Line 1883"/>
              <p:cNvSpPr>
                <a:spLocks noChangeShapeType="1"/>
              </p:cNvSpPr>
              <p:nvPr/>
            </p:nvSpPr>
            <p:spPr bwMode="auto">
              <a:xfrm>
                <a:off x="2815" y="432"/>
                <a:ext cx="31" cy="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34" name="Rectangle 1882"/>
              <p:cNvSpPr>
                <a:spLocks noChangeArrowheads="1"/>
              </p:cNvSpPr>
              <p:nvPr/>
            </p:nvSpPr>
            <p:spPr bwMode="auto">
              <a:xfrm>
                <a:off x="3466" y="879"/>
                <a:ext cx="63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33" name="Line 1881"/>
              <p:cNvSpPr>
                <a:spLocks noChangeShapeType="1"/>
              </p:cNvSpPr>
              <p:nvPr/>
            </p:nvSpPr>
            <p:spPr bwMode="auto">
              <a:xfrm flipV="1">
                <a:off x="3513" y="887"/>
                <a:ext cx="1" cy="3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32" name="Line 1880"/>
              <p:cNvSpPr>
                <a:spLocks noChangeShapeType="1"/>
              </p:cNvSpPr>
              <p:nvPr/>
            </p:nvSpPr>
            <p:spPr bwMode="auto">
              <a:xfrm flipH="1">
                <a:off x="3482" y="887"/>
                <a:ext cx="31" cy="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31" name="Line 1879"/>
              <p:cNvSpPr>
                <a:spLocks noChangeShapeType="1"/>
              </p:cNvSpPr>
              <p:nvPr/>
            </p:nvSpPr>
            <p:spPr bwMode="auto">
              <a:xfrm>
                <a:off x="3482" y="887"/>
                <a:ext cx="1" cy="3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30" name="Line 1878"/>
              <p:cNvSpPr>
                <a:spLocks noChangeShapeType="1"/>
              </p:cNvSpPr>
              <p:nvPr/>
            </p:nvSpPr>
            <p:spPr bwMode="auto">
              <a:xfrm>
                <a:off x="3482" y="918"/>
                <a:ext cx="31" cy="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29" name="Rectangle 1877"/>
              <p:cNvSpPr>
                <a:spLocks noChangeArrowheads="1"/>
              </p:cNvSpPr>
              <p:nvPr/>
            </p:nvSpPr>
            <p:spPr bwMode="auto">
              <a:xfrm>
                <a:off x="4219" y="714"/>
                <a:ext cx="62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28" name="Line 1876"/>
              <p:cNvSpPr>
                <a:spLocks noChangeShapeType="1"/>
              </p:cNvSpPr>
              <p:nvPr/>
            </p:nvSpPr>
            <p:spPr bwMode="auto">
              <a:xfrm flipV="1">
                <a:off x="4266" y="722"/>
                <a:ext cx="1" cy="32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27" name="Line 1875"/>
              <p:cNvSpPr>
                <a:spLocks noChangeShapeType="1"/>
              </p:cNvSpPr>
              <p:nvPr/>
            </p:nvSpPr>
            <p:spPr bwMode="auto">
              <a:xfrm flipH="1">
                <a:off x="4234" y="722"/>
                <a:ext cx="32" cy="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26" name="Line 1874"/>
              <p:cNvSpPr>
                <a:spLocks noChangeShapeType="1"/>
              </p:cNvSpPr>
              <p:nvPr/>
            </p:nvSpPr>
            <p:spPr bwMode="auto">
              <a:xfrm>
                <a:off x="4234" y="722"/>
                <a:ext cx="1" cy="32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25" name="Line 1873"/>
              <p:cNvSpPr>
                <a:spLocks noChangeShapeType="1"/>
              </p:cNvSpPr>
              <p:nvPr/>
            </p:nvSpPr>
            <p:spPr bwMode="auto">
              <a:xfrm>
                <a:off x="4234" y="754"/>
                <a:ext cx="32" cy="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24" name="Rectangle 1872"/>
              <p:cNvSpPr>
                <a:spLocks noChangeArrowheads="1"/>
              </p:cNvSpPr>
              <p:nvPr/>
            </p:nvSpPr>
            <p:spPr bwMode="auto">
              <a:xfrm>
                <a:off x="4940" y="400"/>
                <a:ext cx="63" cy="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23" name="Line 1871"/>
              <p:cNvSpPr>
                <a:spLocks noChangeShapeType="1"/>
              </p:cNvSpPr>
              <p:nvPr/>
            </p:nvSpPr>
            <p:spPr bwMode="auto">
              <a:xfrm flipV="1">
                <a:off x="4987" y="408"/>
                <a:ext cx="1" cy="32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22" name="Line 1870"/>
              <p:cNvSpPr>
                <a:spLocks noChangeShapeType="1"/>
              </p:cNvSpPr>
              <p:nvPr/>
            </p:nvSpPr>
            <p:spPr bwMode="auto">
              <a:xfrm flipH="1">
                <a:off x="4956" y="408"/>
                <a:ext cx="31" cy="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21" name="Line 1869"/>
              <p:cNvSpPr>
                <a:spLocks noChangeShapeType="1"/>
              </p:cNvSpPr>
              <p:nvPr/>
            </p:nvSpPr>
            <p:spPr bwMode="auto">
              <a:xfrm>
                <a:off x="4956" y="408"/>
                <a:ext cx="1" cy="32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820" name="Line 1868"/>
              <p:cNvSpPr>
                <a:spLocks noChangeShapeType="1"/>
              </p:cNvSpPr>
              <p:nvPr/>
            </p:nvSpPr>
            <p:spPr bwMode="auto">
              <a:xfrm>
                <a:off x="4956" y="440"/>
                <a:ext cx="31" cy="1"/>
              </a:xfrm>
              <a:prstGeom prst="line">
                <a:avLst/>
              </a:prstGeom>
              <a:noFill/>
              <a:ln w="10160" cap="sq">
                <a:solidFill>
                  <a:srgbClr val="00AA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9418</TotalTime>
  <Words>201</Words>
  <Application>Microsoft Office PowerPoint</Application>
  <PresentationFormat>On-screen Show (4:3)</PresentationFormat>
  <Paragraphs>81</Paragraphs>
  <Slides>8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Default Design</vt:lpstr>
      <vt:lpstr>PSPICE Circuit Simulation  Overview: Part 2 Using the Schematic Entry Tool- Capture     Dr. Chris Iannello Deputy, Power Technical Fellow NASA Kennedy Space Center 321-861-3276  chris.iannello@nasa.gov </vt:lpstr>
      <vt:lpstr>Discussion Topics</vt:lpstr>
      <vt:lpstr>New Project Wizard</vt:lpstr>
      <vt:lpstr>Drawing Schematic</vt:lpstr>
      <vt:lpstr>*.net</vt:lpstr>
      <vt:lpstr>*.lib</vt:lpstr>
      <vt:lpstr>Part browser</vt:lpstr>
      <vt:lpstr>Buck Converter CCM Open Loop Transient Simulation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Current Research by the  Applied Power Electronics Center</dc:title>
  <dc:creator>Chris Iannello</dc:creator>
  <cp:lastModifiedBy>LMIT-ODIN</cp:lastModifiedBy>
  <cp:revision>147</cp:revision>
  <cp:lastPrinted>1999-04-15T04:56:39Z</cp:lastPrinted>
  <dcterms:created xsi:type="dcterms:W3CDTF">1999-04-14T20:57:54Z</dcterms:created>
  <dcterms:modified xsi:type="dcterms:W3CDTF">2012-03-15T22:46:11Z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AdHocReviewCycleID">
    <vt:i4>-16139268</vt:i4>
  </property>
  <property fmtid="{D5CDD505-2E9C-101B-9397-08002B2CF9AE}" pid="3" name="_NewReviewCycle">
    <vt:lpwstr/>
  </property>
  <property fmtid="{D5CDD505-2E9C-101B-9397-08002B2CF9AE}" pid="4" name="_EmailSubject">
    <vt:lpwstr>Sorry for delay...plain</vt:lpwstr>
  </property>
  <property fmtid="{D5CDD505-2E9C-101B-9397-08002B2CF9AE}" pid="5" name="_AuthorEmail">
    <vt:lpwstr>chris.iannello@nasa.gov</vt:lpwstr>
  </property>
  <property fmtid="{D5CDD505-2E9C-101B-9397-08002B2CF9AE}" pid="6" name="_AuthorEmailDisplayName">
    <vt:lpwstr>Iannello, Christopher J. {Chris}(KSC-NEO00)</vt:lpwstr>
  </property>
</Properties>
</file>