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7B78528-C34A-483E-938C-A964C870EA67}"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3624873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B78528-C34A-483E-938C-A964C870EA67}"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1151595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B78528-C34A-483E-938C-A964C870EA67}"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3853299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7B78528-C34A-483E-938C-A964C870EA67}" type="datetimeFigureOut">
              <a:rPr lang="en-US" smtClean="0"/>
              <a:t>9/18/2013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3928269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7B78528-C34A-483E-938C-A964C870EA67}" type="datetimeFigureOut">
              <a:rPr lang="en-US" smtClean="0"/>
              <a:t>9/18/2013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2447153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7B78528-C34A-483E-938C-A964C870EA67}" type="datetimeFigureOut">
              <a:rPr lang="en-US" smtClean="0"/>
              <a:t>9/18/2013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2460457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B78528-C34A-483E-938C-A964C870EA67}" type="datetimeFigureOut">
              <a:rPr lang="en-US" smtClean="0"/>
              <a:t>9/18/2013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2839939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B78528-C34A-483E-938C-A964C870EA67}" type="datetimeFigureOut">
              <a:rPr lang="en-US" smtClean="0"/>
              <a:t>9/18/2013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3807378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B78528-C34A-483E-938C-A964C870EA67}" type="datetimeFigureOut">
              <a:rPr lang="en-US" smtClean="0"/>
              <a:t>9/18/2013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2659114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B78528-C34A-483E-938C-A964C870EA67}"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1933811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B78528-C34A-483E-938C-A964C870EA67}"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07E40E-1A2A-45B1-8EED-2F643D40A057}" type="slidenum">
              <a:rPr lang="en-US" smtClean="0"/>
              <a:t>‹#›</a:t>
            </a:fld>
            <a:endParaRPr lang="en-US"/>
          </a:p>
        </p:txBody>
      </p:sp>
    </p:spTree>
    <p:extLst>
      <p:ext uri="{BB962C8B-B14F-4D97-AF65-F5344CB8AC3E}">
        <p14:creationId xmlns:p14="http://schemas.microsoft.com/office/powerpoint/2010/main" val="1491768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528-C34A-483E-938C-A964C870EA67}" type="datetimeFigureOut">
              <a:rPr lang="en-US" smtClean="0"/>
              <a:t>9/18/2013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07E40E-1A2A-45B1-8EED-2F643D40A057}" type="slidenum">
              <a:rPr lang="en-US" smtClean="0"/>
              <a:t>‹#›</a:t>
            </a:fld>
            <a:endParaRPr lang="en-US"/>
          </a:p>
        </p:txBody>
      </p:sp>
    </p:spTree>
    <p:extLst>
      <p:ext uri="{BB962C8B-B14F-4D97-AF65-F5344CB8AC3E}">
        <p14:creationId xmlns:p14="http://schemas.microsoft.com/office/powerpoint/2010/main" val="628040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62200"/>
            <a:ext cx="8229600" cy="2209800"/>
          </a:xfrm>
        </p:spPr>
        <p:txBody>
          <a:bodyPr>
            <a:normAutofit fontScale="92500" lnSpcReduction="10000"/>
          </a:bodyPr>
          <a:lstStyle/>
          <a:p>
            <a:pPr algn="ctr"/>
            <a:r>
              <a:rPr lang="en-US" sz="3600" dirty="0" smtClean="0"/>
              <a:t>Test Planning, Lessons Learned and </a:t>
            </a:r>
          </a:p>
          <a:p>
            <a:pPr algn="ctr"/>
            <a:r>
              <a:rPr lang="en-US" sz="3600" dirty="0" smtClean="0"/>
              <a:t>Testing Checklist</a:t>
            </a:r>
          </a:p>
          <a:p>
            <a:pPr algn="ctr"/>
            <a:endParaRPr lang="en-US" sz="3600" dirty="0" smtClean="0"/>
          </a:p>
          <a:p>
            <a:pPr algn="ctr"/>
            <a:r>
              <a:rPr lang="en-US" sz="3600" dirty="0" smtClean="0"/>
              <a:t>Part 5</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a:t>
            </a:fld>
            <a:endParaRPr lang="en-US"/>
          </a:p>
        </p:txBody>
      </p:sp>
    </p:spTree>
    <p:extLst>
      <p:ext uri="{BB962C8B-B14F-4D97-AF65-F5344CB8AC3E}">
        <p14:creationId xmlns:p14="http://schemas.microsoft.com/office/powerpoint/2010/main" val="6104746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ln>
            <a:noFill/>
          </a:ln>
        </p:spPr>
        <p:txBody>
          <a:bodyPr>
            <a:normAutofit fontScale="90000"/>
          </a:bodyPr>
          <a:lstStyle/>
          <a:p>
            <a:r>
              <a:rPr lang="en-US" dirty="0" smtClean="0"/>
              <a:t>Part 5 Roadmap</a:t>
            </a:r>
            <a:endParaRPr lang="en-US" dirty="0"/>
          </a:p>
        </p:txBody>
      </p:sp>
      <p:sp>
        <p:nvSpPr>
          <p:cNvPr id="3" name="Slide Number Placeholder 2"/>
          <p:cNvSpPr>
            <a:spLocks noGrp="1"/>
          </p:cNvSpPr>
          <p:nvPr>
            <p:ph type="sldNum" sz="quarter" idx="12"/>
          </p:nvPr>
        </p:nvSpPr>
        <p:spPr>
          <a:ln>
            <a:noFill/>
          </a:ln>
        </p:spPr>
        <p:txBody>
          <a:bodyPr/>
          <a:lstStyle/>
          <a:p>
            <a:fld id="{373CFFB6-6556-4D63-9D3B-1BCD4C83530A}" type="slidenum">
              <a:rPr lang="en-US" smtClean="0">
                <a:solidFill>
                  <a:schemeClr val="bg1">
                    <a:lumMod val="75000"/>
                  </a:schemeClr>
                </a:solidFill>
              </a:rPr>
              <a:pPr/>
              <a:t>2</a:t>
            </a:fld>
            <a:endParaRPr lang="en-US">
              <a:solidFill>
                <a:schemeClr val="bg1">
                  <a:lumMod val="75000"/>
                </a:schemeClr>
              </a:solidFill>
            </a:endParaRPr>
          </a:p>
        </p:txBody>
      </p:sp>
      <p:pic>
        <p:nvPicPr>
          <p:cNvPr id="4" name="Picture 10" descr="D:\Documents and Settings\srickman\Local Settings\Temporary Internet Files\Content.IE5\SDLVD7QI\MP900385960[1].jpg"/>
          <p:cNvPicPr>
            <a:picLocks noChangeAspect="1" noChangeArrowheads="1"/>
          </p:cNvPicPr>
          <p:nvPr/>
        </p:nvPicPr>
        <p:blipFill>
          <a:blip r:embed="rId2" cstate="print"/>
          <a:srcRect/>
          <a:stretch>
            <a:fillRect/>
          </a:stretch>
        </p:blipFill>
        <p:spPr bwMode="auto">
          <a:xfrm>
            <a:off x="228600" y="1066800"/>
            <a:ext cx="972911" cy="1362075"/>
          </a:xfrm>
          <a:prstGeom prst="rect">
            <a:avLst/>
          </a:prstGeom>
          <a:noFill/>
          <a:ln>
            <a:solidFill>
              <a:schemeClr val="bg1">
                <a:lumMod val="75000"/>
              </a:schemeClr>
            </a:solidFill>
          </a:ln>
        </p:spPr>
      </p:pic>
      <p:pic>
        <p:nvPicPr>
          <p:cNvPr id="5" name="Picture 11" descr="D:\Documents and Settings\srickman\Local Settings\Temporary Internet Files\Content.IE5\X0Z00CIN\MP900385962[1].jpg"/>
          <p:cNvPicPr>
            <a:picLocks noChangeAspect="1" noChangeArrowheads="1"/>
          </p:cNvPicPr>
          <p:nvPr/>
        </p:nvPicPr>
        <p:blipFill>
          <a:blip r:embed="rId3" cstate="print"/>
          <a:srcRect/>
          <a:stretch>
            <a:fillRect/>
          </a:stretch>
        </p:blipFill>
        <p:spPr bwMode="auto">
          <a:xfrm>
            <a:off x="7696200" y="5181601"/>
            <a:ext cx="877661" cy="1295399"/>
          </a:xfrm>
          <a:prstGeom prst="rect">
            <a:avLst/>
          </a:prstGeom>
          <a:noFill/>
          <a:ln>
            <a:solidFill>
              <a:schemeClr val="bg1">
                <a:lumMod val="75000"/>
              </a:schemeClr>
            </a:solidFill>
          </a:ln>
        </p:spPr>
      </p:pic>
      <p:sp>
        <p:nvSpPr>
          <p:cNvPr id="6" name="TextBox 5"/>
          <p:cNvSpPr txBox="1"/>
          <p:nvPr/>
        </p:nvSpPr>
        <p:spPr>
          <a:xfrm>
            <a:off x="1490848" y="1743074"/>
            <a:ext cx="1852428"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Purposes and</a:t>
            </a:r>
          </a:p>
          <a:p>
            <a:pPr algn="ctr"/>
            <a:r>
              <a:rPr lang="en-US" sz="1400" b="1" dirty="0" smtClean="0">
                <a:solidFill>
                  <a:schemeClr val="bg1">
                    <a:lumMod val="75000"/>
                  </a:schemeClr>
                </a:solidFill>
              </a:rPr>
              <a:t>Industry Practices</a:t>
            </a:r>
            <a:endParaRPr lang="en-US" sz="1400" b="1" dirty="0">
              <a:solidFill>
                <a:schemeClr val="bg1">
                  <a:lumMod val="75000"/>
                </a:schemeClr>
              </a:solidFill>
            </a:endParaRPr>
          </a:p>
        </p:txBody>
      </p:sp>
      <p:sp>
        <p:nvSpPr>
          <p:cNvPr id="8" name="TextBox 7"/>
          <p:cNvSpPr txBox="1"/>
          <p:nvPr/>
        </p:nvSpPr>
        <p:spPr>
          <a:xfrm>
            <a:off x="3581400" y="17526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Types</a:t>
            </a:r>
            <a:endParaRPr lang="en-US" sz="1400" b="1" dirty="0">
              <a:solidFill>
                <a:schemeClr val="bg1">
                  <a:lumMod val="75000"/>
                </a:schemeClr>
              </a:solidFill>
            </a:endParaRPr>
          </a:p>
        </p:txBody>
      </p:sp>
      <p:sp>
        <p:nvSpPr>
          <p:cNvPr id="10" name="TextBox 9"/>
          <p:cNvSpPr txBox="1"/>
          <p:nvPr/>
        </p:nvSpPr>
        <p:spPr>
          <a:xfrm>
            <a:off x="4724400" y="17526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Levels</a:t>
            </a:r>
            <a:endParaRPr lang="en-US" sz="1400" b="1" dirty="0">
              <a:solidFill>
                <a:schemeClr val="bg1">
                  <a:lumMod val="75000"/>
                </a:schemeClr>
              </a:solidFill>
            </a:endParaRPr>
          </a:p>
        </p:txBody>
      </p:sp>
      <p:sp>
        <p:nvSpPr>
          <p:cNvPr id="11" name="TextBox 10"/>
          <p:cNvSpPr txBox="1"/>
          <p:nvPr/>
        </p:nvSpPr>
        <p:spPr>
          <a:xfrm>
            <a:off x="6096000" y="17526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Margins</a:t>
            </a:r>
          </a:p>
        </p:txBody>
      </p:sp>
      <p:sp>
        <p:nvSpPr>
          <p:cNvPr id="12" name="TextBox 11"/>
          <p:cNvSpPr txBox="1"/>
          <p:nvPr/>
        </p:nvSpPr>
        <p:spPr>
          <a:xfrm>
            <a:off x="914400" y="27432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Unit </a:t>
            </a:r>
          </a:p>
          <a:p>
            <a:pPr algn="ctr"/>
            <a:r>
              <a:rPr lang="en-US" sz="1400" b="1" dirty="0" smtClean="0">
                <a:solidFill>
                  <a:schemeClr val="bg1">
                    <a:lumMod val="75000"/>
                  </a:schemeClr>
                </a:solidFill>
              </a:rPr>
              <a:t>Testing</a:t>
            </a:r>
            <a:endParaRPr lang="en-US" sz="1400" b="1" dirty="0">
              <a:solidFill>
                <a:schemeClr val="bg1">
                  <a:lumMod val="75000"/>
                </a:schemeClr>
              </a:solidFill>
            </a:endParaRPr>
          </a:p>
        </p:txBody>
      </p:sp>
      <p:sp>
        <p:nvSpPr>
          <p:cNvPr id="13" name="TextBox 12"/>
          <p:cNvSpPr txBox="1"/>
          <p:nvPr/>
        </p:nvSpPr>
        <p:spPr>
          <a:xfrm>
            <a:off x="2286000" y="2743200"/>
            <a:ext cx="13716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Thermal Cycling</a:t>
            </a:r>
            <a:endParaRPr lang="en-US" sz="1400" b="1" dirty="0">
              <a:solidFill>
                <a:schemeClr val="bg1">
                  <a:lumMod val="75000"/>
                </a:schemeClr>
              </a:solidFill>
            </a:endParaRPr>
          </a:p>
        </p:txBody>
      </p:sp>
      <p:sp>
        <p:nvSpPr>
          <p:cNvPr id="14" name="TextBox 13"/>
          <p:cNvSpPr txBox="1"/>
          <p:nvPr/>
        </p:nvSpPr>
        <p:spPr>
          <a:xfrm>
            <a:off x="4114800" y="27432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Thermal Vacuum</a:t>
            </a:r>
            <a:endParaRPr lang="en-US" sz="1400" b="1" dirty="0">
              <a:solidFill>
                <a:schemeClr val="bg1">
                  <a:lumMod val="75000"/>
                </a:schemeClr>
              </a:solidFill>
            </a:endParaRPr>
          </a:p>
        </p:txBody>
      </p:sp>
      <p:sp>
        <p:nvSpPr>
          <p:cNvPr id="16" name="TextBox 15"/>
          <p:cNvSpPr txBox="1"/>
          <p:nvPr/>
        </p:nvSpPr>
        <p:spPr>
          <a:xfrm>
            <a:off x="5638800" y="2743200"/>
            <a:ext cx="1676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Unit Test Requirements</a:t>
            </a:r>
            <a:endParaRPr lang="en-US" sz="1400" b="1" dirty="0">
              <a:solidFill>
                <a:schemeClr val="bg1">
                  <a:lumMod val="75000"/>
                </a:schemeClr>
              </a:solidFill>
            </a:endParaRPr>
          </a:p>
        </p:txBody>
      </p:sp>
      <p:sp>
        <p:nvSpPr>
          <p:cNvPr id="18" name="TextBox 17"/>
          <p:cNvSpPr txBox="1"/>
          <p:nvPr/>
        </p:nvSpPr>
        <p:spPr>
          <a:xfrm>
            <a:off x="2286000" y="3657600"/>
            <a:ext cx="17526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Development Testing</a:t>
            </a:r>
            <a:endParaRPr lang="en-US" sz="1400" b="1" dirty="0">
              <a:solidFill>
                <a:schemeClr val="bg1">
                  <a:lumMod val="75000"/>
                </a:schemeClr>
              </a:solidFill>
            </a:endParaRPr>
          </a:p>
        </p:txBody>
      </p:sp>
      <p:sp>
        <p:nvSpPr>
          <p:cNvPr id="20" name="TextBox 19"/>
          <p:cNvSpPr txBox="1"/>
          <p:nvPr/>
        </p:nvSpPr>
        <p:spPr>
          <a:xfrm>
            <a:off x="4267200" y="3657600"/>
            <a:ext cx="17526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Subsystem Testing</a:t>
            </a:r>
            <a:endParaRPr lang="en-US" sz="1400" b="1" dirty="0">
              <a:solidFill>
                <a:schemeClr val="bg1">
                  <a:lumMod val="75000"/>
                </a:schemeClr>
              </a:solidFill>
            </a:endParaRPr>
          </a:p>
        </p:txBody>
      </p:sp>
      <p:sp>
        <p:nvSpPr>
          <p:cNvPr id="21" name="TextBox 20"/>
          <p:cNvSpPr txBox="1"/>
          <p:nvPr/>
        </p:nvSpPr>
        <p:spPr>
          <a:xfrm>
            <a:off x="457200" y="4495800"/>
            <a:ext cx="17526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Spacecraft Level Testing Objectives</a:t>
            </a:r>
            <a:endParaRPr lang="en-US" sz="1400" b="1" dirty="0">
              <a:solidFill>
                <a:schemeClr val="bg1">
                  <a:lumMod val="75000"/>
                </a:schemeClr>
              </a:solidFill>
            </a:endParaRPr>
          </a:p>
        </p:txBody>
      </p:sp>
      <p:sp>
        <p:nvSpPr>
          <p:cNvPr id="22" name="TextBox 21"/>
          <p:cNvSpPr txBox="1"/>
          <p:nvPr/>
        </p:nvSpPr>
        <p:spPr>
          <a:xfrm>
            <a:off x="2514600" y="4495800"/>
            <a:ext cx="15240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Temperatures</a:t>
            </a:r>
          </a:p>
        </p:txBody>
      </p:sp>
      <p:sp>
        <p:nvSpPr>
          <p:cNvPr id="23" name="TextBox 22"/>
          <p:cNvSpPr txBox="1"/>
          <p:nvPr/>
        </p:nvSpPr>
        <p:spPr>
          <a:xfrm>
            <a:off x="4191000" y="4495800"/>
            <a:ext cx="1676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Spacecraft Thermal Balance</a:t>
            </a:r>
          </a:p>
        </p:txBody>
      </p:sp>
      <p:sp>
        <p:nvSpPr>
          <p:cNvPr id="24" name="TextBox 23"/>
          <p:cNvSpPr txBox="1"/>
          <p:nvPr/>
        </p:nvSpPr>
        <p:spPr>
          <a:xfrm>
            <a:off x="6172200" y="4495800"/>
            <a:ext cx="1676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Math Model Correlation</a:t>
            </a:r>
          </a:p>
        </p:txBody>
      </p:sp>
      <p:sp>
        <p:nvSpPr>
          <p:cNvPr id="25" name="TextBox 24"/>
          <p:cNvSpPr txBox="1"/>
          <p:nvPr/>
        </p:nvSpPr>
        <p:spPr>
          <a:xfrm>
            <a:off x="609600" y="5334000"/>
            <a:ext cx="1752600" cy="738664"/>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Space</a:t>
            </a:r>
            <a:r>
              <a:rPr lang="en-US" sz="1400" b="1" dirty="0" smtClean="0"/>
              <a:t> </a:t>
            </a:r>
            <a:r>
              <a:rPr lang="en-US" sz="1400" b="1" dirty="0" smtClean="0">
                <a:solidFill>
                  <a:schemeClr val="bg1">
                    <a:lumMod val="75000"/>
                  </a:schemeClr>
                </a:solidFill>
              </a:rPr>
              <a:t>Environment Simulation</a:t>
            </a:r>
            <a:endParaRPr lang="en-US" sz="1400" b="1" dirty="0">
              <a:solidFill>
                <a:schemeClr val="bg1">
                  <a:lumMod val="75000"/>
                </a:schemeClr>
              </a:solidFill>
            </a:endParaRPr>
          </a:p>
        </p:txBody>
      </p:sp>
      <p:sp>
        <p:nvSpPr>
          <p:cNvPr id="26" name="TextBox 25"/>
          <p:cNvSpPr txBox="1"/>
          <p:nvPr/>
        </p:nvSpPr>
        <p:spPr>
          <a:xfrm>
            <a:off x="2743200" y="5410200"/>
            <a:ext cx="1219200" cy="579646"/>
          </a:xfrm>
          <a:prstGeom prst="rect">
            <a:avLst/>
          </a:prstGeom>
          <a:noFill/>
          <a:ln>
            <a:solidFill>
              <a:schemeClr val="tx1"/>
            </a:solidFill>
          </a:ln>
        </p:spPr>
        <p:txBody>
          <a:bodyPr wrap="square" rtlCol="0">
            <a:spAutoFit/>
          </a:bodyPr>
          <a:lstStyle/>
          <a:p>
            <a:pPr algn="ctr">
              <a:lnSpc>
                <a:spcPts val="1900"/>
              </a:lnSpc>
            </a:pPr>
            <a:r>
              <a:rPr lang="en-US" sz="1400" b="1" dirty="0" smtClean="0"/>
              <a:t>Test Planning</a:t>
            </a:r>
          </a:p>
        </p:txBody>
      </p:sp>
      <p:sp>
        <p:nvSpPr>
          <p:cNvPr id="27" name="TextBox 26"/>
          <p:cNvSpPr txBox="1"/>
          <p:nvPr/>
        </p:nvSpPr>
        <p:spPr>
          <a:xfrm>
            <a:off x="4191000" y="5410200"/>
            <a:ext cx="1295400" cy="579646"/>
          </a:xfrm>
          <a:prstGeom prst="rect">
            <a:avLst/>
          </a:prstGeom>
          <a:noFill/>
          <a:ln>
            <a:solidFill>
              <a:schemeClr val="tx1"/>
            </a:solidFill>
          </a:ln>
        </p:spPr>
        <p:txBody>
          <a:bodyPr wrap="square" rtlCol="0">
            <a:spAutoFit/>
          </a:bodyPr>
          <a:lstStyle/>
          <a:p>
            <a:pPr algn="ctr">
              <a:lnSpc>
                <a:spcPts val="1900"/>
              </a:lnSpc>
            </a:pPr>
            <a:r>
              <a:rPr lang="en-US" sz="1400" b="1" dirty="0" smtClean="0"/>
              <a:t>Lessons Learned</a:t>
            </a:r>
          </a:p>
        </p:txBody>
      </p:sp>
      <p:cxnSp>
        <p:nvCxnSpPr>
          <p:cNvPr id="68" name="Elbow Connector 67"/>
          <p:cNvCxnSpPr>
            <a:stCxn id="11" idx="3"/>
          </p:cNvCxnSpPr>
          <p:nvPr/>
        </p:nvCxnSpPr>
        <p:spPr>
          <a:xfrm flipH="1">
            <a:off x="533400" y="2014210"/>
            <a:ext cx="6477000" cy="543580"/>
          </a:xfrm>
          <a:prstGeom prst="bentConnector3">
            <a:avLst>
              <a:gd name="adj1" fmla="val -3529"/>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Elbow Connector 70"/>
          <p:cNvCxnSpPr>
            <a:endCxn id="12" idx="1"/>
          </p:cNvCxnSpPr>
          <p:nvPr/>
        </p:nvCxnSpPr>
        <p:spPr>
          <a:xfrm rot="16200000" flipH="1">
            <a:off x="516895" y="2607305"/>
            <a:ext cx="414010" cy="381000"/>
          </a:xfrm>
          <a:prstGeom prst="bentConnector2">
            <a:avLst/>
          </a:prstGeom>
          <a:ln w="28575">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a:stCxn id="13" idx="3"/>
            <a:endCxn id="14" idx="1"/>
          </p:cNvCxnSpPr>
          <p:nvPr/>
        </p:nvCxnSpPr>
        <p:spPr>
          <a:xfrm>
            <a:off x="3657600" y="3004810"/>
            <a:ext cx="457200" cy="0"/>
          </a:xfrm>
          <a:prstGeom prst="straightConnector1">
            <a:avLst/>
          </a:prstGeom>
          <a:ln w="28575">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a:stCxn id="12" idx="3"/>
            <a:endCxn id="13" idx="1"/>
          </p:cNvCxnSpPr>
          <p:nvPr/>
        </p:nvCxnSpPr>
        <p:spPr>
          <a:xfrm>
            <a:off x="1828800" y="3004810"/>
            <a:ext cx="457200" cy="0"/>
          </a:xfrm>
          <a:prstGeom prst="straightConnector1">
            <a:avLst/>
          </a:prstGeom>
          <a:ln w="28575">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a:stCxn id="6" idx="3"/>
            <a:endCxn id="8" idx="1"/>
          </p:cNvCxnSpPr>
          <p:nvPr/>
        </p:nvCxnSpPr>
        <p:spPr>
          <a:xfrm>
            <a:off x="3343276" y="2004684"/>
            <a:ext cx="238124" cy="9526"/>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a:stCxn id="8" idx="3"/>
            <a:endCxn id="10" idx="1"/>
          </p:cNvCxnSpPr>
          <p:nvPr/>
        </p:nvCxnSpPr>
        <p:spPr>
          <a:xfrm>
            <a:off x="4495800" y="2014210"/>
            <a:ext cx="2286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a:stCxn id="10" idx="3"/>
            <a:endCxn id="11" idx="1"/>
          </p:cNvCxnSpPr>
          <p:nvPr/>
        </p:nvCxnSpPr>
        <p:spPr>
          <a:xfrm>
            <a:off x="5638800" y="2014210"/>
            <a:ext cx="4572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a:stCxn id="14" idx="3"/>
            <a:endCxn id="16" idx="1"/>
          </p:cNvCxnSpPr>
          <p:nvPr/>
        </p:nvCxnSpPr>
        <p:spPr>
          <a:xfrm>
            <a:off x="5029200" y="3004810"/>
            <a:ext cx="6096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10" name="Elbow Connector 109"/>
          <p:cNvCxnSpPr>
            <a:stCxn id="16" idx="3"/>
          </p:cNvCxnSpPr>
          <p:nvPr/>
        </p:nvCxnSpPr>
        <p:spPr>
          <a:xfrm flipH="1">
            <a:off x="2133600" y="3004810"/>
            <a:ext cx="5181600" cy="424190"/>
          </a:xfrm>
          <a:prstGeom prst="bentConnector3">
            <a:avLst>
              <a:gd name="adj1" fmla="val -4412"/>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3" name="Elbow Connector 112"/>
          <p:cNvCxnSpPr>
            <a:endCxn id="18" idx="1"/>
          </p:cNvCxnSpPr>
          <p:nvPr/>
        </p:nvCxnSpPr>
        <p:spPr>
          <a:xfrm rot="16200000" flipH="1">
            <a:off x="1964695" y="3597904"/>
            <a:ext cx="490211" cy="152399"/>
          </a:xfrm>
          <a:prstGeom prst="bentConnector2">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a:stCxn id="18" idx="3"/>
          </p:cNvCxnSpPr>
          <p:nvPr/>
        </p:nvCxnSpPr>
        <p:spPr>
          <a:xfrm>
            <a:off x="4038600" y="3919210"/>
            <a:ext cx="2286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2" name="Elbow Connector 121"/>
          <p:cNvCxnSpPr>
            <a:stCxn id="20" idx="3"/>
          </p:cNvCxnSpPr>
          <p:nvPr/>
        </p:nvCxnSpPr>
        <p:spPr>
          <a:xfrm flipH="1">
            <a:off x="304800" y="3919210"/>
            <a:ext cx="5715000" cy="424190"/>
          </a:xfrm>
          <a:prstGeom prst="bentConnector3">
            <a:avLst>
              <a:gd name="adj1" fmla="val -4000"/>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Elbow Connector 123"/>
          <p:cNvCxnSpPr>
            <a:endCxn id="21" idx="1"/>
          </p:cNvCxnSpPr>
          <p:nvPr/>
        </p:nvCxnSpPr>
        <p:spPr>
          <a:xfrm rot="16200000" flipH="1">
            <a:off x="173995" y="4474205"/>
            <a:ext cx="414010" cy="152400"/>
          </a:xfrm>
          <a:prstGeom prst="bentConnector2">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7" name="Straight Arrow Connector 126"/>
          <p:cNvCxnSpPr>
            <a:stCxn id="21" idx="3"/>
            <a:endCxn id="22" idx="1"/>
          </p:cNvCxnSpPr>
          <p:nvPr/>
        </p:nvCxnSpPr>
        <p:spPr>
          <a:xfrm>
            <a:off x="2209800" y="4757410"/>
            <a:ext cx="3048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a:stCxn id="22" idx="3"/>
            <a:endCxn id="23" idx="1"/>
          </p:cNvCxnSpPr>
          <p:nvPr/>
        </p:nvCxnSpPr>
        <p:spPr>
          <a:xfrm>
            <a:off x="4038600" y="4757410"/>
            <a:ext cx="1524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2" name="Straight Arrow Connector 131"/>
          <p:cNvCxnSpPr>
            <a:stCxn id="23" idx="3"/>
            <a:endCxn id="24" idx="1"/>
          </p:cNvCxnSpPr>
          <p:nvPr/>
        </p:nvCxnSpPr>
        <p:spPr>
          <a:xfrm>
            <a:off x="5867400" y="4757410"/>
            <a:ext cx="3048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4" name="Elbow Connector 133"/>
          <p:cNvCxnSpPr>
            <a:stCxn id="24" idx="3"/>
          </p:cNvCxnSpPr>
          <p:nvPr/>
        </p:nvCxnSpPr>
        <p:spPr>
          <a:xfrm flipH="1">
            <a:off x="228600" y="4757410"/>
            <a:ext cx="7620000" cy="347990"/>
          </a:xfrm>
          <a:prstGeom prst="bentConnector3">
            <a:avLst>
              <a:gd name="adj1" fmla="val -3000"/>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Shape 135"/>
          <p:cNvCxnSpPr>
            <a:endCxn id="25" idx="1"/>
          </p:cNvCxnSpPr>
          <p:nvPr/>
        </p:nvCxnSpPr>
        <p:spPr>
          <a:xfrm rot="16200000" flipH="1">
            <a:off x="120134" y="5213866"/>
            <a:ext cx="597932" cy="381000"/>
          </a:xfrm>
          <a:prstGeom prst="bentConnector2">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a:stCxn id="25" idx="3"/>
            <a:endCxn id="26" idx="1"/>
          </p:cNvCxnSpPr>
          <p:nvPr/>
        </p:nvCxnSpPr>
        <p:spPr>
          <a:xfrm flipV="1">
            <a:off x="2362200" y="5700023"/>
            <a:ext cx="381000" cy="3309"/>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stCxn id="26" idx="3"/>
            <a:endCxn id="27" idx="1"/>
          </p:cNvCxnSpPr>
          <p:nvPr/>
        </p:nvCxnSpPr>
        <p:spPr>
          <a:xfrm>
            <a:off x="3962400" y="5700023"/>
            <a:ext cx="2286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5867400" y="5410200"/>
            <a:ext cx="1295400" cy="579646"/>
          </a:xfrm>
          <a:prstGeom prst="rect">
            <a:avLst/>
          </a:prstGeom>
          <a:noFill/>
          <a:ln>
            <a:solidFill>
              <a:schemeClr val="tx1"/>
            </a:solidFill>
          </a:ln>
        </p:spPr>
        <p:txBody>
          <a:bodyPr wrap="square" rtlCol="0">
            <a:spAutoFit/>
          </a:bodyPr>
          <a:lstStyle/>
          <a:p>
            <a:pPr algn="ctr">
              <a:lnSpc>
                <a:spcPts val="1900"/>
              </a:lnSpc>
            </a:pPr>
            <a:r>
              <a:rPr lang="en-US" sz="1400" b="1" dirty="0" smtClean="0"/>
              <a:t>Testing Checklist</a:t>
            </a:r>
          </a:p>
        </p:txBody>
      </p:sp>
      <p:cxnSp>
        <p:nvCxnSpPr>
          <p:cNvPr id="85" name="Straight Arrow Connector 84"/>
          <p:cNvCxnSpPr/>
          <p:nvPr/>
        </p:nvCxnSpPr>
        <p:spPr>
          <a:xfrm flipV="1">
            <a:off x="5486400" y="5715000"/>
            <a:ext cx="381000" cy="1334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flipV="1">
            <a:off x="7162800" y="5715000"/>
            <a:ext cx="533400" cy="1334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1143000" y="1981200"/>
            <a:ext cx="3810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4011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en-US" b="0" dirty="0" smtClean="0"/>
              <a:t>This lesson will introduce the critical items which must be addressed in the test planning process and offer a lesson learned from a past test campaign.</a:t>
            </a:r>
            <a:endParaRPr lang="en-US"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a:t>
            </a:fld>
            <a:endParaRPr lang="en-US"/>
          </a:p>
        </p:txBody>
      </p:sp>
    </p:spTree>
    <p:extLst>
      <p:ext uri="{BB962C8B-B14F-4D97-AF65-F5344CB8AC3E}">
        <p14:creationId xmlns:p14="http://schemas.microsoft.com/office/powerpoint/2010/main" val="783363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p:txBody>
          <a:bodyPr>
            <a:normAutofit fontScale="85000" lnSpcReduction="20000"/>
          </a:bodyPr>
          <a:lstStyle/>
          <a:p>
            <a:r>
              <a:rPr lang="en-US" b="0" dirty="0" smtClean="0"/>
              <a:t>Initial test planning considerations will be identified.</a:t>
            </a:r>
          </a:p>
          <a:p>
            <a:endParaRPr lang="en-US" b="0" dirty="0" smtClean="0"/>
          </a:p>
          <a:p>
            <a:r>
              <a:rPr lang="en-US" b="0" dirty="0" smtClean="0"/>
              <a:t>The contents of a good test plan and procedure will be discussed. </a:t>
            </a:r>
          </a:p>
          <a:p>
            <a:endParaRPr lang="en-US" b="0" dirty="0" smtClean="0"/>
          </a:p>
          <a:p>
            <a:r>
              <a:rPr lang="en-US" b="0" dirty="0" smtClean="0"/>
              <a:t>Lessons learned from thermal balance testing of a science instrument and the Mars Exploration Rover will be described.</a:t>
            </a:r>
          </a:p>
          <a:p>
            <a:endParaRPr lang="en-US" b="0" dirty="0" smtClean="0"/>
          </a:p>
          <a:p>
            <a:r>
              <a:rPr lang="en-US" b="0" dirty="0" smtClean="0"/>
              <a:t>A check list of things to look for prior to the start of testing will be offered.</a:t>
            </a:r>
          </a:p>
          <a:p>
            <a:endParaRPr lang="en-US" b="0" dirty="0" smtClean="0"/>
          </a:p>
          <a:p>
            <a:endParaRPr lang="en-US"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a:t>
            </a:fld>
            <a:endParaRPr lang="en-US"/>
          </a:p>
        </p:txBody>
      </p:sp>
    </p:spTree>
    <p:extLst>
      <p:ext uri="{BB962C8B-B14F-4D97-AF65-F5344CB8AC3E}">
        <p14:creationId xmlns:p14="http://schemas.microsoft.com/office/powerpoint/2010/main" val="3433174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3" name="Rectangle 2"/>
          <p:cNvSpPr>
            <a:spLocks noGrp="1" noChangeArrowheads="1"/>
          </p:cNvSpPr>
          <p:nvPr>
            <p:ph type="title"/>
          </p:nvPr>
        </p:nvSpPr>
        <p:spPr/>
        <p:txBody>
          <a:bodyPr/>
          <a:lstStyle/>
          <a:p>
            <a:r>
              <a:rPr lang="en-US" dirty="0" smtClean="0"/>
              <a:t>Initial Planning Considerations</a:t>
            </a:r>
          </a:p>
        </p:txBody>
      </p:sp>
      <p:sp>
        <p:nvSpPr>
          <p:cNvPr id="143364" name="Rectangle 3"/>
          <p:cNvSpPr>
            <a:spLocks noGrp="1" noChangeArrowheads="1"/>
          </p:cNvSpPr>
          <p:nvPr>
            <p:ph idx="1"/>
          </p:nvPr>
        </p:nvSpPr>
        <p:spPr/>
        <p:txBody>
          <a:bodyPr>
            <a:normAutofit/>
          </a:bodyPr>
          <a:lstStyle/>
          <a:p>
            <a:r>
              <a:rPr lang="en-US" b="0" dirty="0" smtClean="0"/>
              <a:t>Specific subsystem requirements.</a:t>
            </a:r>
          </a:p>
          <a:p>
            <a:pPr>
              <a:spcBef>
                <a:spcPts val="1800"/>
              </a:spcBef>
            </a:pPr>
            <a:r>
              <a:rPr lang="en-US" b="0" dirty="0" smtClean="0"/>
              <a:t>Test profile with proposed schedule (including chamber breaks). </a:t>
            </a:r>
          </a:p>
          <a:p>
            <a:pPr>
              <a:spcBef>
                <a:spcPts val="1800"/>
              </a:spcBef>
            </a:pPr>
            <a:r>
              <a:rPr lang="en-US" b="0" dirty="0" smtClean="0"/>
              <a:t>Chamber(s) that can be used.</a:t>
            </a:r>
          </a:p>
          <a:p>
            <a:pPr>
              <a:spcBef>
                <a:spcPts val="1800"/>
              </a:spcBef>
            </a:pPr>
            <a:r>
              <a:rPr lang="en-US" b="0" dirty="0" smtClean="0"/>
              <a:t>Configuration for thermal balance and thermal vacuum tests. </a:t>
            </a:r>
          </a:p>
        </p:txBody>
      </p:sp>
      <p:sp>
        <p:nvSpPr>
          <p:cNvPr id="143362" name="Slide Number Placeholder 5"/>
          <p:cNvSpPr>
            <a:spLocks noGrp="1"/>
          </p:cNvSpPr>
          <p:nvPr>
            <p:ph type="sldNum" sz="quarter" idx="12"/>
          </p:nvPr>
        </p:nvSpPr>
        <p:spPr>
          <a:noFill/>
        </p:spPr>
        <p:txBody>
          <a:bodyPr/>
          <a:lstStyle/>
          <a:p>
            <a:fld id="{43C354A2-F093-47D6-B352-038D89796C43}" type="slidenum">
              <a:rPr lang="en-US" smtClean="0">
                <a:latin typeface="Arial" pitchFamily="34" charset="0"/>
              </a:rPr>
              <a:pPr/>
              <a:t>5</a:t>
            </a:fld>
            <a:endParaRPr lang="en-US" smtClean="0">
              <a:latin typeface="Arial" pitchFamily="34" charset="0"/>
            </a:endParaRPr>
          </a:p>
        </p:txBody>
      </p:sp>
    </p:spTree>
    <p:extLst>
      <p:ext uri="{BB962C8B-B14F-4D97-AF65-F5344CB8AC3E}">
        <p14:creationId xmlns:p14="http://schemas.microsoft.com/office/powerpoint/2010/main" val="26183037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Initial Planning Considerations (cont.)</a:t>
            </a:r>
            <a:endParaRPr lang="en-US" dirty="0"/>
          </a:p>
        </p:txBody>
      </p:sp>
      <p:sp>
        <p:nvSpPr>
          <p:cNvPr id="3" name="Content Placeholder 2"/>
          <p:cNvSpPr>
            <a:spLocks noGrp="1"/>
          </p:cNvSpPr>
          <p:nvPr>
            <p:ph idx="1"/>
          </p:nvPr>
        </p:nvSpPr>
        <p:spPr/>
        <p:txBody>
          <a:bodyPr/>
          <a:lstStyle/>
          <a:p>
            <a:r>
              <a:rPr lang="en-US" b="0" dirty="0" err="1" smtClean="0"/>
              <a:t>Cryopanels</a:t>
            </a:r>
            <a:r>
              <a:rPr lang="en-US" b="0" dirty="0" smtClean="0"/>
              <a:t>, heater plates, cold plates, etc. needed.</a:t>
            </a:r>
          </a:p>
          <a:p>
            <a:pPr>
              <a:spcBef>
                <a:spcPts val="1800"/>
              </a:spcBef>
            </a:pPr>
            <a:r>
              <a:rPr lang="en-US" b="0" dirty="0" smtClean="0"/>
              <a:t>Battery – flight or spare?</a:t>
            </a:r>
          </a:p>
          <a:p>
            <a:pPr>
              <a:spcBef>
                <a:spcPts val="1800"/>
              </a:spcBef>
            </a:pPr>
            <a:r>
              <a:rPr lang="en-US" b="0" dirty="0" smtClean="0"/>
              <a:t>Solar arrays – are they going to be present? </a:t>
            </a:r>
          </a:p>
          <a:p>
            <a:pPr>
              <a:spcBef>
                <a:spcPts val="1800"/>
              </a:spcBef>
            </a:pPr>
            <a:r>
              <a:rPr lang="en-US" b="0" dirty="0" smtClean="0"/>
              <a:t>Special chamber feed-through requirements.</a:t>
            </a:r>
          </a:p>
          <a:p>
            <a:pPr>
              <a:spcBef>
                <a:spcPts val="1800"/>
              </a:spcBef>
            </a:pPr>
            <a:r>
              <a:rPr lang="en-US" b="0" dirty="0" smtClean="0"/>
              <a:t>Purge requirements.</a:t>
            </a:r>
          </a:p>
          <a:p>
            <a:endParaRPr lang="en-US"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6</a:t>
            </a:fld>
            <a:endParaRPr lang="en-US"/>
          </a:p>
        </p:txBody>
      </p:sp>
    </p:spTree>
    <p:extLst>
      <p:ext uri="{BB962C8B-B14F-4D97-AF65-F5344CB8AC3E}">
        <p14:creationId xmlns:p14="http://schemas.microsoft.com/office/powerpoint/2010/main" val="463123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Rectangle 2"/>
          <p:cNvSpPr>
            <a:spLocks noGrp="1" noChangeArrowheads="1"/>
          </p:cNvSpPr>
          <p:nvPr>
            <p:ph type="title"/>
          </p:nvPr>
        </p:nvSpPr>
        <p:spPr/>
        <p:txBody>
          <a:bodyPr>
            <a:normAutofit fontScale="90000"/>
          </a:bodyPr>
          <a:lstStyle/>
          <a:p>
            <a:r>
              <a:rPr lang="en-US" dirty="0" smtClean="0"/>
              <a:t>Initial Planning Considerations (cont.)</a:t>
            </a:r>
          </a:p>
        </p:txBody>
      </p:sp>
      <p:sp>
        <p:nvSpPr>
          <p:cNvPr id="144388" name="Rectangle 3"/>
          <p:cNvSpPr>
            <a:spLocks noGrp="1" noChangeArrowheads="1"/>
          </p:cNvSpPr>
          <p:nvPr>
            <p:ph idx="1"/>
          </p:nvPr>
        </p:nvSpPr>
        <p:spPr/>
        <p:txBody>
          <a:bodyPr>
            <a:normAutofit lnSpcReduction="10000"/>
          </a:bodyPr>
          <a:lstStyle/>
          <a:p>
            <a:pPr>
              <a:spcBef>
                <a:spcPts val="1800"/>
              </a:spcBef>
            </a:pPr>
            <a:r>
              <a:rPr lang="en-US" b="0" dirty="0" smtClean="0"/>
              <a:t>Cleanliness level requirements. </a:t>
            </a:r>
          </a:p>
          <a:p>
            <a:pPr>
              <a:spcBef>
                <a:spcPts val="1800"/>
              </a:spcBef>
            </a:pPr>
            <a:r>
              <a:rPr lang="en-US" b="0" dirty="0" smtClean="0"/>
              <a:t>Type, number and location of contamination monitors.</a:t>
            </a:r>
          </a:p>
          <a:p>
            <a:pPr>
              <a:spcBef>
                <a:spcPts val="1800"/>
              </a:spcBef>
            </a:pPr>
            <a:r>
              <a:rPr lang="en-US" b="0" dirty="0" smtClean="0"/>
              <a:t>Special data acquisition requirements. </a:t>
            </a:r>
          </a:p>
          <a:p>
            <a:pPr>
              <a:spcBef>
                <a:spcPts val="1800"/>
              </a:spcBef>
            </a:pPr>
            <a:r>
              <a:rPr lang="en-US" b="0" dirty="0" smtClean="0"/>
              <a:t>Hazardous materials or special safety concerns (like volatile cryogens).</a:t>
            </a:r>
          </a:p>
          <a:p>
            <a:pPr>
              <a:spcBef>
                <a:spcPts val="1800"/>
              </a:spcBef>
            </a:pPr>
            <a:r>
              <a:rPr lang="en-US" b="0" dirty="0" smtClean="0"/>
              <a:t>An action item list needs to be generated to track progress.</a:t>
            </a:r>
          </a:p>
        </p:txBody>
      </p:sp>
      <p:sp>
        <p:nvSpPr>
          <p:cNvPr id="144386" name="Slide Number Placeholder 5"/>
          <p:cNvSpPr>
            <a:spLocks noGrp="1"/>
          </p:cNvSpPr>
          <p:nvPr>
            <p:ph type="sldNum" sz="quarter" idx="12"/>
          </p:nvPr>
        </p:nvSpPr>
        <p:spPr>
          <a:noFill/>
        </p:spPr>
        <p:txBody>
          <a:bodyPr/>
          <a:lstStyle/>
          <a:p>
            <a:fld id="{87EA9D1F-2A79-474D-9BE7-4625D7A3D469}" type="slidenum">
              <a:rPr lang="en-US" smtClean="0">
                <a:latin typeface="Arial" pitchFamily="34" charset="0"/>
              </a:rPr>
              <a:pPr/>
              <a:t>7</a:t>
            </a:fld>
            <a:endParaRPr lang="en-US" smtClean="0">
              <a:latin typeface="Arial" pitchFamily="34" charset="0"/>
            </a:endParaRPr>
          </a:p>
        </p:txBody>
      </p:sp>
    </p:spTree>
    <p:extLst>
      <p:ext uri="{BB962C8B-B14F-4D97-AF65-F5344CB8AC3E}">
        <p14:creationId xmlns:p14="http://schemas.microsoft.com/office/powerpoint/2010/main" val="3123333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Initial Planning Considerations (cont.)</a:t>
            </a:r>
            <a:endParaRPr lang="en-US" dirty="0"/>
          </a:p>
        </p:txBody>
      </p:sp>
      <p:sp>
        <p:nvSpPr>
          <p:cNvPr id="3" name="Content Placeholder 2"/>
          <p:cNvSpPr>
            <a:spLocks noGrp="1"/>
          </p:cNvSpPr>
          <p:nvPr>
            <p:ph idx="1"/>
          </p:nvPr>
        </p:nvSpPr>
        <p:spPr/>
        <p:txBody>
          <a:bodyPr/>
          <a:lstStyle/>
          <a:p>
            <a:pPr>
              <a:spcBef>
                <a:spcPts val="1800"/>
              </a:spcBef>
            </a:pPr>
            <a:r>
              <a:rPr lang="en-US" b="0" dirty="0" smtClean="0"/>
              <a:t>Test instrumentation needs to be determined early.  </a:t>
            </a:r>
          </a:p>
          <a:p>
            <a:pPr>
              <a:spcBef>
                <a:spcPts val="1800"/>
              </a:spcBef>
            </a:pPr>
            <a:r>
              <a:rPr lang="en-US" b="0" dirty="0" smtClean="0"/>
              <a:t>Test hardware installation activities must be incorporated in the integration schedule.  </a:t>
            </a:r>
          </a:p>
          <a:p>
            <a:pPr>
              <a:spcBef>
                <a:spcPts val="1800"/>
              </a:spcBef>
            </a:pPr>
            <a:r>
              <a:rPr lang="en-US" b="0" dirty="0" smtClean="0"/>
              <a:t>How the harness is routed and whether or not the test hardware will be removed after testing needs to be addressed. </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8</a:t>
            </a:fld>
            <a:endParaRPr lang="en-US"/>
          </a:p>
        </p:txBody>
      </p:sp>
    </p:spTree>
    <p:extLst>
      <p:ext uri="{BB962C8B-B14F-4D97-AF65-F5344CB8AC3E}">
        <p14:creationId xmlns:p14="http://schemas.microsoft.com/office/powerpoint/2010/main" val="2254675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1" name="Rectangle 2"/>
          <p:cNvSpPr>
            <a:spLocks noGrp="1" noChangeArrowheads="1"/>
          </p:cNvSpPr>
          <p:nvPr>
            <p:ph type="title"/>
          </p:nvPr>
        </p:nvSpPr>
        <p:spPr>
          <a:xfrm>
            <a:off x="457200" y="274638"/>
            <a:ext cx="8229600" cy="792162"/>
          </a:xfrm>
        </p:spPr>
        <p:txBody>
          <a:bodyPr/>
          <a:lstStyle/>
          <a:p>
            <a:r>
              <a:rPr lang="en-US" dirty="0" smtClean="0"/>
              <a:t>The Test Plan/Procedure</a:t>
            </a:r>
          </a:p>
        </p:txBody>
      </p:sp>
      <p:sp>
        <p:nvSpPr>
          <p:cNvPr id="145412" name="Rectangle 3"/>
          <p:cNvSpPr>
            <a:spLocks noGrp="1" noChangeArrowheads="1"/>
          </p:cNvSpPr>
          <p:nvPr>
            <p:ph idx="1"/>
          </p:nvPr>
        </p:nvSpPr>
        <p:spPr>
          <a:xfrm>
            <a:off x="457200" y="1371600"/>
            <a:ext cx="8229600" cy="4754563"/>
          </a:xfrm>
        </p:spPr>
        <p:txBody>
          <a:bodyPr>
            <a:normAutofit fontScale="92500" lnSpcReduction="20000"/>
          </a:bodyPr>
          <a:lstStyle/>
          <a:p>
            <a:r>
              <a:rPr lang="en-US" dirty="0" smtClean="0"/>
              <a:t>The test plan and test procedure are the most important documents for the thermal engineer.</a:t>
            </a:r>
          </a:p>
          <a:p>
            <a:pPr lvl="1"/>
            <a:r>
              <a:rPr lang="en-US" dirty="0" smtClean="0"/>
              <a:t>Sometimes combined into a single document.</a:t>
            </a:r>
          </a:p>
          <a:p>
            <a:pPr lvl="1"/>
            <a:r>
              <a:rPr lang="en-US" dirty="0" smtClean="0"/>
              <a:t>Test Plan provides an overview and roadmap of the test. </a:t>
            </a:r>
          </a:p>
          <a:p>
            <a:pPr lvl="1"/>
            <a:r>
              <a:rPr lang="en-US" dirty="0" smtClean="0"/>
              <a:t>Test Procedure supplies detailed step by step instructions.</a:t>
            </a:r>
          </a:p>
          <a:p>
            <a:r>
              <a:rPr lang="en-US" i="1" dirty="0" smtClean="0"/>
              <a:t>Accurate and complete documentation is a necessity!</a:t>
            </a:r>
          </a:p>
          <a:p>
            <a:r>
              <a:rPr lang="en-US" dirty="0" smtClean="0"/>
              <a:t>Test Plan and Procedure should provide all the information necessary to safely and effectively conduct a thermal test.</a:t>
            </a:r>
          </a:p>
        </p:txBody>
      </p:sp>
      <p:sp>
        <p:nvSpPr>
          <p:cNvPr id="145410" name="Slide Number Placeholder 5"/>
          <p:cNvSpPr>
            <a:spLocks noGrp="1"/>
          </p:cNvSpPr>
          <p:nvPr>
            <p:ph type="sldNum" sz="quarter" idx="12"/>
          </p:nvPr>
        </p:nvSpPr>
        <p:spPr>
          <a:noFill/>
        </p:spPr>
        <p:txBody>
          <a:bodyPr/>
          <a:lstStyle/>
          <a:p>
            <a:fld id="{A6EAEF65-FEB4-4525-8CD3-56A81446DA42}" type="slidenum">
              <a:rPr lang="en-US" smtClean="0">
                <a:latin typeface="Arial" pitchFamily="34" charset="0"/>
              </a:rPr>
              <a:pPr/>
              <a:t>9</a:t>
            </a:fld>
            <a:endParaRPr lang="en-US" smtClean="0">
              <a:latin typeface="Arial" pitchFamily="34" charset="0"/>
            </a:endParaRPr>
          </a:p>
        </p:txBody>
      </p:sp>
    </p:spTree>
    <p:extLst>
      <p:ext uri="{BB962C8B-B14F-4D97-AF65-F5344CB8AC3E}">
        <p14:creationId xmlns:p14="http://schemas.microsoft.com/office/powerpoint/2010/main" val="3508331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2"/>
          <p:cNvSpPr>
            <a:spLocks noGrp="1" noChangeArrowheads="1"/>
          </p:cNvSpPr>
          <p:nvPr>
            <p:ph type="title"/>
          </p:nvPr>
        </p:nvSpPr>
        <p:spPr/>
        <p:txBody>
          <a:bodyPr/>
          <a:lstStyle/>
          <a:p>
            <a:r>
              <a:rPr lang="en-US" dirty="0" smtClean="0"/>
              <a:t>The Test Plan/Procedure Contents</a:t>
            </a:r>
          </a:p>
        </p:txBody>
      </p:sp>
      <p:sp>
        <p:nvSpPr>
          <p:cNvPr id="147460" name="Rectangle 3"/>
          <p:cNvSpPr>
            <a:spLocks noGrp="1" noChangeArrowheads="1"/>
          </p:cNvSpPr>
          <p:nvPr>
            <p:ph idx="1"/>
          </p:nvPr>
        </p:nvSpPr>
        <p:spPr/>
        <p:txBody>
          <a:bodyPr>
            <a:normAutofit lnSpcReduction="10000"/>
          </a:bodyPr>
          <a:lstStyle/>
          <a:p>
            <a:pPr>
              <a:spcBef>
                <a:spcPts val="1800"/>
              </a:spcBef>
            </a:pPr>
            <a:r>
              <a:rPr lang="en-US" b="0" dirty="0" smtClean="0"/>
              <a:t>Test objectives.</a:t>
            </a:r>
          </a:p>
          <a:p>
            <a:pPr>
              <a:spcBef>
                <a:spcPts val="1800"/>
              </a:spcBef>
            </a:pPr>
            <a:r>
              <a:rPr lang="en-US" b="0" dirty="0" smtClean="0"/>
              <a:t>Description of test item, configuration &amp; set-up. </a:t>
            </a:r>
          </a:p>
          <a:p>
            <a:pPr>
              <a:spcBef>
                <a:spcPts val="1800"/>
              </a:spcBef>
            </a:pPr>
            <a:r>
              <a:rPr lang="en-US" b="0" dirty="0" smtClean="0"/>
              <a:t>Test facility description.</a:t>
            </a:r>
          </a:p>
          <a:p>
            <a:pPr>
              <a:spcBef>
                <a:spcPts val="1800"/>
              </a:spcBef>
            </a:pPr>
            <a:r>
              <a:rPr lang="en-US" b="0" dirty="0" smtClean="0"/>
              <a:t>Ground support equipment listing (including cables).</a:t>
            </a:r>
          </a:p>
          <a:p>
            <a:pPr>
              <a:spcBef>
                <a:spcPts val="1800"/>
              </a:spcBef>
            </a:pPr>
            <a:r>
              <a:rPr lang="en-US" b="0" dirty="0" smtClean="0"/>
              <a:t>Listing of instrumentation (flight/test thermal sensors, flight/test heaters, QCMs, etc. ).</a:t>
            </a:r>
          </a:p>
        </p:txBody>
      </p:sp>
      <p:sp>
        <p:nvSpPr>
          <p:cNvPr id="147458" name="Slide Number Placeholder 5"/>
          <p:cNvSpPr>
            <a:spLocks noGrp="1"/>
          </p:cNvSpPr>
          <p:nvPr>
            <p:ph type="sldNum" sz="quarter" idx="12"/>
          </p:nvPr>
        </p:nvSpPr>
        <p:spPr>
          <a:noFill/>
        </p:spPr>
        <p:txBody>
          <a:bodyPr/>
          <a:lstStyle/>
          <a:p>
            <a:fld id="{07A2B78E-6DBA-402A-B7DE-E8BECF6672D8}" type="slidenum">
              <a:rPr lang="en-US" smtClean="0">
                <a:latin typeface="Arial" pitchFamily="34" charset="0"/>
              </a:rPr>
              <a:pPr/>
              <a:t>10</a:t>
            </a:fld>
            <a:endParaRPr lang="en-US" dirty="0" smtClean="0">
              <a:latin typeface="Arial" pitchFamily="34" charset="0"/>
            </a:endParaRPr>
          </a:p>
        </p:txBody>
      </p:sp>
    </p:spTree>
    <p:extLst>
      <p:ext uri="{BB962C8B-B14F-4D97-AF65-F5344CB8AC3E}">
        <p14:creationId xmlns:p14="http://schemas.microsoft.com/office/powerpoint/2010/main" val="320605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Test Plan/Procedure Contents (cont.)</a:t>
            </a:r>
            <a:endParaRPr lang="en-US" dirty="0"/>
          </a:p>
        </p:txBody>
      </p:sp>
      <p:sp>
        <p:nvSpPr>
          <p:cNvPr id="3" name="Content Placeholder 2"/>
          <p:cNvSpPr>
            <a:spLocks noGrp="1"/>
          </p:cNvSpPr>
          <p:nvPr>
            <p:ph idx="1"/>
          </p:nvPr>
        </p:nvSpPr>
        <p:spPr/>
        <p:txBody>
          <a:bodyPr/>
          <a:lstStyle/>
          <a:p>
            <a:r>
              <a:rPr lang="en-US" b="0" dirty="0" smtClean="0"/>
              <a:t>Description of pretest activities (facility and test equipment bake-out, GSE hardware checkout, ambient functional checkout).</a:t>
            </a:r>
          </a:p>
          <a:p>
            <a:r>
              <a:rPr lang="en-US" b="0" dirty="0" smtClean="0"/>
              <a:t>Description of thermal test (pump down, bake-out, cool down, thermal balance). </a:t>
            </a:r>
          </a:p>
          <a:p>
            <a:r>
              <a:rPr lang="en-US" b="0" dirty="0" smtClean="0"/>
              <a:t>Success criteria (cycling, limits, stability).</a:t>
            </a:r>
          </a:p>
          <a:p>
            <a:r>
              <a:rPr lang="en-US" b="0" dirty="0" smtClean="0"/>
              <a:t>Diagram of test profile.</a:t>
            </a:r>
          </a:p>
          <a:p>
            <a:r>
              <a:rPr lang="en-US" b="0" dirty="0" smtClean="0"/>
              <a:t>Test schedule. </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11</a:t>
            </a:fld>
            <a:endParaRPr lang="en-US"/>
          </a:p>
        </p:txBody>
      </p:sp>
    </p:spTree>
    <p:extLst>
      <p:ext uri="{BB962C8B-B14F-4D97-AF65-F5344CB8AC3E}">
        <p14:creationId xmlns:p14="http://schemas.microsoft.com/office/powerpoint/2010/main" val="3515301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2"/>
          <p:cNvSpPr>
            <a:spLocks noGrp="1" noChangeArrowheads="1"/>
          </p:cNvSpPr>
          <p:nvPr>
            <p:ph type="title"/>
          </p:nvPr>
        </p:nvSpPr>
        <p:spPr/>
        <p:txBody>
          <a:bodyPr>
            <a:normAutofit fontScale="90000"/>
          </a:bodyPr>
          <a:lstStyle/>
          <a:p>
            <a:r>
              <a:rPr lang="en-US" dirty="0" smtClean="0"/>
              <a:t>The Test Plan/Procedure Contents (cont.)</a:t>
            </a:r>
          </a:p>
        </p:txBody>
      </p:sp>
      <p:sp>
        <p:nvSpPr>
          <p:cNvPr id="148484" name="Rectangle 3"/>
          <p:cNvSpPr>
            <a:spLocks noGrp="1" noChangeArrowheads="1"/>
          </p:cNvSpPr>
          <p:nvPr>
            <p:ph idx="1"/>
          </p:nvPr>
        </p:nvSpPr>
        <p:spPr/>
        <p:txBody>
          <a:bodyPr>
            <a:noAutofit/>
          </a:bodyPr>
          <a:lstStyle/>
          <a:p>
            <a:pPr>
              <a:spcBef>
                <a:spcPts val="1800"/>
              </a:spcBef>
            </a:pPr>
            <a:r>
              <a:rPr lang="en-US" b="0" dirty="0" smtClean="0"/>
              <a:t>Responsibilities. </a:t>
            </a:r>
          </a:p>
          <a:p>
            <a:pPr>
              <a:spcBef>
                <a:spcPts val="1800"/>
              </a:spcBef>
            </a:pPr>
            <a:r>
              <a:rPr lang="en-US" b="0" dirty="0" smtClean="0"/>
              <a:t>Safety (hazardous materials, crane operations, emergency procedures, weather conditions). </a:t>
            </a:r>
          </a:p>
          <a:p>
            <a:pPr>
              <a:spcBef>
                <a:spcPts val="1800"/>
              </a:spcBef>
            </a:pPr>
            <a:r>
              <a:rPr lang="en-US" b="0" dirty="0" smtClean="0"/>
              <a:t>Test personnel and reporting chain (personnel, contact info, responsibilities). </a:t>
            </a:r>
          </a:p>
          <a:p>
            <a:pPr>
              <a:spcBef>
                <a:spcPts val="1800"/>
              </a:spcBef>
            </a:pPr>
            <a:r>
              <a:rPr lang="en-US" b="0" dirty="0" smtClean="0"/>
              <a:t>Definition of meetings (test readiness review, test coordination meetings, post test critique).</a:t>
            </a:r>
          </a:p>
        </p:txBody>
      </p:sp>
      <p:sp>
        <p:nvSpPr>
          <p:cNvPr id="148482" name="Slide Number Placeholder 5"/>
          <p:cNvSpPr>
            <a:spLocks noGrp="1"/>
          </p:cNvSpPr>
          <p:nvPr>
            <p:ph type="sldNum" sz="quarter" idx="12"/>
          </p:nvPr>
        </p:nvSpPr>
        <p:spPr>
          <a:noFill/>
        </p:spPr>
        <p:txBody>
          <a:bodyPr/>
          <a:lstStyle/>
          <a:p>
            <a:fld id="{1EE5D61D-B913-4062-A2D0-A060EBA03D38}" type="slidenum">
              <a:rPr lang="en-US" smtClean="0">
                <a:latin typeface="Arial" pitchFamily="34" charset="0"/>
              </a:rPr>
              <a:pPr/>
              <a:t>12</a:t>
            </a:fld>
            <a:endParaRPr lang="en-US" smtClean="0">
              <a:latin typeface="Arial" pitchFamily="34" charset="0"/>
            </a:endParaRPr>
          </a:p>
        </p:txBody>
      </p:sp>
    </p:spTree>
    <p:extLst>
      <p:ext uri="{BB962C8B-B14F-4D97-AF65-F5344CB8AC3E}">
        <p14:creationId xmlns:p14="http://schemas.microsoft.com/office/powerpoint/2010/main" val="6831648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Test Plan/Procedure Contents (cont.)</a:t>
            </a:r>
            <a:endParaRPr lang="en-US" dirty="0"/>
          </a:p>
        </p:txBody>
      </p:sp>
      <p:sp>
        <p:nvSpPr>
          <p:cNvPr id="3" name="Content Placeholder 2"/>
          <p:cNvSpPr>
            <a:spLocks noGrp="1"/>
          </p:cNvSpPr>
          <p:nvPr>
            <p:ph idx="1"/>
          </p:nvPr>
        </p:nvSpPr>
        <p:spPr/>
        <p:txBody>
          <a:bodyPr/>
          <a:lstStyle/>
          <a:p>
            <a:pPr>
              <a:spcBef>
                <a:spcPts val="1800"/>
              </a:spcBef>
            </a:pPr>
            <a:r>
              <a:rPr lang="en-US" b="0" dirty="0" smtClean="0"/>
              <a:t>Verification (data reduction, failure reporting, etc.).</a:t>
            </a:r>
          </a:p>
          <a:p>
            <a:pPr>
              <a:spcBef>
                <a:spcPts val="1800"/>
              </a:spcBef>
            </a:pPr>
            <a:r>
              <a:rPr lang="en-US" b="0" dirty="0" smtClean="0"/>
              <a:t>Documentation (procedure, quality assurance, test logs, test report).</a:t>
            </a:r>
          </a:p>
          <a:p>
            <a:pPr>
              <a:spcBef>
                <a:spcPts val="1800"/>
              </a:spcBef>
            </a:pPr>
            <a:r>
              <a:rPr lang="en-US" b="0" dirty="0" smtClean="0"/>
              <a:t>Test tolerances  (pressure, temperature, humidity, stability).</a:t>
            </a:r>
          </a:p>
          <a:p>
            <a:pPr>
              <a:spcBef>
                <a:spcPts val="1800"/>
              </a:spcBef>
            </a:pP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13</a:t>
            </a:fld>
            <a:endParaRPr lang="en-US"/>
          </a:p>
        </p:txBody>
      </p:sp>
    </p:spTree>
    <p:extLst>
      <p:ext uri="{BB962C8B-B14F-4D97-AF65-F5344CB8AC3E}">
        <p14:creationId xmlns:p14="http://schemas.microsoft.com/office/powerpoint/2010/main" val="2416828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5" name="Rectangle 2"/>
          <p:cNvSpPr>
            <a:spLocks noGrp="1" noChangeArrowheads="1"/>
          </p:cNvSpPr>
          <p:nvPr>
            <p:ph type="title"/>
          </p:nvPr>
        </p:nvSpPr>
        <p:spPr/>
        <p:txBody>
          <a:bodyPr>
            <a:normAutofit fontScale="90000"/>
          </a:bodyPr>
          <a:lstStyle/>
          <a:p>
            <a:r>
              <a:rPr lang="en-US" dirty="0" smtClean="0"/>
              <a:t>The Test Plan/Procedure Contents(cont.)</a:t>
            </a:r>
          </a:p>
        </p:txBody>
      </p:sp>
      <p:sp>
        <p:nvSpPr>
          <p:cNvPr id="146436" name="Rectangle 3"/>
          <p:cNvSpPr>
            <a:spLocks noGrp="1" noChangeArrowheads="1"/>
          </p:cNvSpPr>
          <p:nvPr>
            <p:ph idx="1"/>
          </p:nvPr>
        </p:nvSpPr>
        <p:spPr/>
        <p:txBody>
          <a:bodyPr>
            <a:normAutofit/>
          </a:bodyPr>
          <a:lstStyle/>
          <a:p>
            <a:r>
              <a:rPr lang="en-US" dirty="0" smtClean="0"/>
              <a:t>Figures showing: </a:t>
            </a:r>
          </a:p>
          <a:p>
            <a:pPr lvl="1"/>
            <a:r>
              <a:rPr lang="en-US" dirty="0" smtClean="0"/>
              <a:t>Test configuration.</a:t>
            </a:r>
          </a:p>
          <a:p>
            <a:pPr lvl="1"/>
            <a:r>
              <a:rPr lang="en-US" dirty="0" smtClean="0"/>
              <a:t>Flight hardware.</a:t>
            </a:r>
          </a:p>
          <a:p>
            <a:pPr lvl="1"/>
            <a:r>
              <a:rPr lang="en-US" dirty="0" smtClean="0"/>
              <a:t>Location of all heaters and temperature sensors.</a:t>
            </a:r>
          </a:p>
        </p:txBody>
      </p:sp>
      <p:sp>
        <p:nvSpPr>
          <p:cNvPr id="146434" name="Slide Number Placeholder 5"/>
          <p:cNvSpPr>
            <a:spLocks noGrp="1"/>
          </p:cNvSpPr>
          <p:nvPr>
            <p:ph type="sldNum" sz="quarter" idx="12"/>
          </p:nvPr>
        </p:nvSpPr>
        <p:spPr>
          <a:noFill/>
        </p:spPr>
        <p:txBody>
          <a:bodyPr/>
          <a:lstStyle/>
          <a:p>
            <a:fld id="{7EA01FC1-5505-4A9C-A96B-53C48FDEA8A5}" type="slidenum">
              <a:rPr lang="en-US" smtClean="0">
                <a:latin typeface="Arial" pitchFamily="34" charset="0"/>
              </a:rPr>
              <a:pPr/>
              <a:t>14</a:t>
            </a:fld>
            <a:endParaRPr lang="en-US" smtClean="0">
              <a:latin typeface="Arial" pitchFamily="34" charset="0"/>
            </a:endParaRPr>
          </a:p>
        </p:txBody>
      </p:sp>
    </p:spTree>
    <p:extLst>
      <p:ext uri="{BB962C8B-B14F-4D97-AF65-F5344CB8AC3E}">
        <p14:creationId xmlns:p14="http://schemas.microsoft.com/office/powerpoint/2010/main" val="2754301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Test Plan/Procedure Contents(cont.)</a:t>
            </a:r>
            <a:endParaRPr lang="en-US" dirty="0"/>
          </a:p>
        </p:txBody>
      </p:sp>
      <p:sp>
        <p:nvSpPr>
          <p:cNvPr id="3" name="Content Placeholder 2"/>
          <p:cNvSpPr>
            <a:spLocks noGrp="1"/>
          </p:cNvSpPr>
          <p:nvPr>
            <p:ph idx="1"/>
          </p:nvPr>
        </p:nvSpPr>
        <p:spPr/>
        <p:txBody>
          <a:bodyPr/>
          <a:lstStyle/>
          <a:p>
            <a:r>
              <a:rPr lang="en-US" dirty="0" smtClean="0"/>
              <a:t>Tables capturing:</a:t>
            </a:r>
          </a:p>
          <a:p>
            <a:pPr marL="576072" lvl="2"/>
            <a:r>
              <a:rPr lang="en-US" dirty="0" smtClean="0"/>
              <a:t>Red/yellow temperature limits for both operational and non-operational conditions.</a:t>
            </a:r>
          </a:p>
          <a:p>
            <a:pPr marL="576072" lvl="2"/>
            <a:r>
              <a:rPr lang="en-US" dirty="0" smtClean="0"/>
              <a:t>Heater settings.</a:t>
            </a:r>
          </a:p>
          <a:p>
            <a:pPr marL="576072" lvl="2"/>
            <a:r>
              <a:rPr lang="en-US" dirty="0" smtClean="0"/>
              <a:t>Shroud/cryopanel/</a:t>
            </a:r>
            <a:r>
              <a:rPr lang="en-US" dirty="0" err="1" smtClean="0"/>
              <a:t>coldplate</a:t>
            </a:r>
            <a:r>
              <a:rPr lang="en-US" dirty="0" smtClean="0"/>
              <a:t> settings.</a:t>
            </a:r>
          </a:p>
          <a:p>
            <a:pPr marL="576072" lvl="2"/>
            <a:r>
              <a:rPr lang="en-US" dirty="0" smtClean="0"/>
              <a:t>Predicted temperatures for all units in test.</a:t>
            </a:r>
          </a:p>
          <a:p>
            <a:pPr marL="576072" lvl="2"/>
            <a:r>
              <a:rPr lang="en-US" dirty="0" smtClean="0"/>
              <a:t>Temperature sensor/heater/thermostat information.</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15</a:t>
            </a:fld>
            <a:endParaRPr lang="en-US"/>
          </a:p>
        </p:txBody>
      </p:sp>
    </p:spTree>
    <p:extLst>
      <p:ext uri="{BB962C8B-B14F-4D97-AF65-F5344CB8AC3E}">
        <p14:creationId xmlns:p14="http://schemas.microsoft.com/office/powerpoint/2010/main" val="10397743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Test Report </a:t>
            </a:r>
            <a:endParaRPr lang="en-US" dirty="0"/>
          </a:p>
        </p:txBody>
      </p:sp>
      <p:sp>
        <p:nvSpPr>
          <p:cNvPr id="3" name="Content Placeholder 2"/>
          <p:cNvSpPr>
            <a:spLocks noGrp="1"/>
          </p:cNvSpPr>
          <p:nvPr>
            <p:ph idx="1"/>
          </p:nvPr>
        </p:nvSpPr>
        <p:spPr/>
        <p:txBody>
          <a:bodyPr/>
          <a:lstStyle/>
          <a:p>
            <a:r>
              <a:rPr lang="en-US" dirty="0" smtClean="0"/>
              <a:t>A great deal of important data is gathered during thermal testing.</a:t>
            </a:r>
          </a:p>
          <a:p>
            <a:endParaRPr lang="en-US" dirty="0" smtClean="0"/>
          </a:p>
          <a:p>
            <a:r>
              <a:rPr lang="en-US" dirty="0" smtClean="0"/>
              <a:t>A formal report is required to capture and interpret the results for future reference.</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16</a:t>
            </a:fld>
            <a:endParaRPr lang="en-US" dirty="0"/>
          </a:p>
        </p:txBody>
      </p:sp>
    </p:spTree>
    <p:extLst>
      <p:ext uri="{BB962C8B-B14F-4D97-AF65-F5344CB8AC3E}">
        <p14:creationId xmlns:p14="http://schemas.microsoft.com/office/powerpoint/2010/main" val="41947838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 Test Report Outline</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Executive Summary</a:t>
            </a:r>
          </a:p>
          <a:p>
            <a:r>
              <a:rPr lang="en-US" dirty="0" smtClean="0"/>
              <a:t>Introduction</a:t>
            </a:r>
          </a:p>
          <a:p>
            <a:pPr lvl="1"/>
            <a:r>
              <a:rPr lang="en-US" dirty="0" smtClean="0"/>
              <a:t>Scope of Report</a:t>
            </a:r>
          </a:p>
          <a:p>
            <a:pPr lvl="1"/>
            <a:r>
              <a:rPr lang="en-US" dirty="0" smtClean="0"/>
              <a:t>Test Scope and Objectives</a:t>
            </a:r>
          </a:p>
          <a:p>
            <a:pPr lvl="1"/>
            <a:r>
              <a:rPr lang="en-US" dirty="0" smtClean="0"/>
              <a:t>Thermal Design and Test Requirements</a:t>
            </a:r>
          </a:p>
          <a:p>
            <a:r>
              <a:rPr lang="en-US" dirty="0" smtClean="0"/>
              <a:t>Test Overview and Summary</a:t>
            </a:r>
          </a:p>
          <a:p>
            <a:pPr lvl="1"/>
            <a:r>
              <a:rPr lang="en-US" dirty="0" smtClean="0"/>
              <a:t>Test Timeline</a:t>
            </a:r>
          </a:p>
          <a:p>
            <a:pPr lvl="1"/>
            <a:r>
              <a:rPr lang="en-US" dirty="0" smtClean="0"/>
              <a:t>Flight Hardware System Power States</a:t>
            </a:r>
          </a:p>
          <a:p>
            <a:pPr lvl="1"/>
            <a:r>
              <a:rPr lang="en-US" dirty="0" smtClean="0"/>
              <a:t>Summary</a:t>
            </a:r>
          </a:p>
          <a:p>
            <a:r>
              <a:rPr lang="en-US" dirty="0" smtClean="0"/>
              <a:t>Test Configuration</a:t>
            </a:r>
          </a:p>
          <a:p>
            <a:pPr lvl="1"/>
            <a:r>
              <a:rPr lang="en-US" dirty="0" smtClean="0"/>
              <a:t>Flight Hardware System Configuration</a:t>
            </a:r>
          </a:p>
          <a:p>
            <a:pPr lvl="1"/>
            <a:r>
              <a:rPr lang="en-US" dirty="0" smtClean="0"/>
              <a:t>Support Hardware</a:t>
            </a:r>
          </a:p>
          <a:p>
            <a:pPr lvl="1"/>
            <a:r>
              <a:rPr lang="en-US" dirty="0" smtClean="0"/>
              <a:t>Facility</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17</a:t>
            </a:fld>
            <a:endParaRPr lang="en-US" dirty="0"/>
          </a:p>
        </p:txBody>
      </p:sp>
    </p:spTree>
    <p:extLst>
      <p:ext uri="{BB962C8B-B14F-4D97-AF65-F5344CB8AC3E}">
        <p14:creationId xmlns:p14="http://schemas.microsoft.com/office/powerpoint/2010/main" val="2872178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Example – Test Report Outline (cont.)</a:t>
            </a:r>
            <a:endParaRPr lang="en-US" dirty="0"/>
          </a:p>
        </p:txBody>
      </p:sp>
      <p:sp>
        <p:nvSpPr>
          <p:cNvPr id="3" name="Content Placeholder 2"/>
          <p:cNvSpPr>
            <a:spLocks noGrp="1"/>
          </p:cNvSpPr>
          <p:nvPr>
            <p:ph idx="1"/>
          </p:nvPr>
        </p:nvSpPr>
        <p:spPr>
          <a:xfrm>
            <a:off x="381000" y="1600200"/>
            <a:ext cx="8229600" cy="4525963"/>
          </a:xfrm>
        </p:spPr>
        <p:txBody>
          <a:bodyPr>
            <a:normAutofit fontScale="77500" lnSpcReduction="20000"/>
          </a:bodyPr>
          <a:lstStyle/>
          <a:p>
            <a:r>
              <a:rPr lang="en-US" dirty="0" smtClean="0"/>
              <a:t>Instrumentation</a:t>
            </a:r>
          </a:p>
          <a:p>
            <a:pPr lvl="1"/>
            <a:r>
              <a:rPr lang="en-US" dirty="0" smtClean="0"/>
              <a:t>Test Instrumentation</a:t>
            </a:r>
          </a:p>
          <a:p>
            <a:pPr lvl="1"/>
            <a:r>
              <a:rPr lang="en-US" dirty="0" smtClean="0"/>
              <a:t>	Temperature Transducers</a:t>
            </a:r>
          </a:p>
          <a:p>
            <a:pPr lvl="1"/>
            <a:r>
              <a:rPr lang="en-US" dirty="0" smtClean="0"/>
              <a:t>	Heaters</a:t>
            </a:r>
          </a:p>
          <a:p>
            <a:pPr lvl="1"/>
            <a:r>
              <a:rPr lang="en-US" dirty="0" smtClean="0"/>
              <a:t>Flight</a:t>
            </a:r>
          </a:p>
          <a:p>
            <a:pPr lvl="1"/>
            <a:r>
              <a:rPr lang="en-US" dirty="0" smtClean="0"/>
              <a:t>	Temperature Transducers</a:t>
            </a:r>
          </a:p>
          <a:p>
            <a:pPr lvl="1"/>
            <a:r>
              <a:rPr lang="en-US" dirty="0" smtClean="0"/>
              <a:t>	Heaters</a:t>
            </a:r>
          </a:p>
          <a:p>
            <a:pPr lvl="1"/>
            <a:r>
              <a:rPr lang="en-US" dirty="0" smtClean="0"/>
              <a:t>	Thermostats</a:t>
            </a:r>
          </a:p>
          <a:p>
            <a:pPr lvl="1"/>
            <a:r>
              <a:rPr lang="en-US" dirty="0" smtClean="0"/>
              <a:t>Power Supplies</a:t>
            </a:r>
          </a:p>
          <a:p>
            <a:pPr lvl="1"/>
            <a:r>
              <a:rPr lang="en-US" dirty="0" smtClean="0"/>
              <a:t>Calorimeters</a:t>
            </a:r>
          </a:p>
          <a:p>
            <a:pPr lvl="1"/>
            <a:r>
              <a:rPr lang="en-US" dirty="0" smtClean="0"/>
              <a:t>Quartz Lamps</a:t>
            </a:r>
          </a:p>
          <a:p>
            <a:pPr lvl="1"/>
            <a:r>
              <a:rPr lang="en-US" dirty="0" smtClean="0"/>
              <a:t>TQCMs</a:t>
            </a:r>
          </a:p>
          <a:p>
            <a:pPr lvl="1"/>
            <a:r>
              <a:rPr lang="en-US" dirty="0" smtClean="0"/>
              <a:t>Solar/IR Mapping</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18</a:t>
            </a:fld>
            <a:endParaRPr lang="en-US" dirty="0"/>
          </a:p>
        </p:txBody>
      </p:sp>
    </p:spTree>
    <p:extLst>
      <p:ext uri="{BB962C8B-B14F-4D97-AF65-F5344CB8AC3E}">
        <p14:creationId xmlns:p14="http://schemas.microsoft.com/office/powerpoint/2010/main" val="35741313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Example – Test Report Outline (cont.)</a:t>
            </a:r>
            <a:endParaRPr lang="en-US" dirty="0"/>
          </a:p>
        </p:txBody>
      </p:sp>
      <p:sp>
        <p:nvSpPr>
          <p:cNvPr id="3" name="Content Placeholder 2"/>
          <p:cNvSpPr>
            <a:spLocks noGrp="1"/>
          </p:cNvSpPr>
          <p:nvPr>
            <p:ph idx="1"/>
          </p:nvPr>
        </p:nvSpPr>
        <p:spPr>
          <a:xfrm>
            <a:off x="457200" y="1600200"/>
            <a:ext cx="8229600" cy="4953000"/>
          </a:xfrm>
        </p:spPr>
        <p:txBody>
          <a:bodyPr>
            <a:normAutofit fontScale="70000" lnSpcReduction="20000"/>
          </a:bodyPr>
          <a:lstStyle/>
          <a:p>
            <a:r>
              <a:rPr lang="en-US" dirty="0" smtClean="0"/>
              <a:t>Test Matrix and Significant Events</a:t>
            </a:r>
          </a:p>
          <a:p>
            <a:pPr lvl="1"/>
            <a:r>
              <a:rPr lang="en-US" dirty="0" smtClean="0"/>
              <a:t>Phase 1 (Configuration #1)</a:t>
            </a:r>
          </a:p>
          <a:p>
            <a:pPr lvl="1"/>
            <a:r>
              <a:rPr lang="en-US" dirty="0" smtClean="0"/>
              <a:t>Phase 2 (Configuration #2)</a:t>
            </a:r>
          </a:p>
          <a:p>
            <a:pPr lvl="1"/>
            <a:r>
              <a:rPr lang="en-US" dirty="0" smtClean="0"/>
              <a:t>In-Air (Pre-Launch Configuration)</a:t>
            </a:r>
          </a:p>
          <a:p>
            <a:r>
              <a:rPr lang="en-US" dirty="0" smtClean="0"/>
              <a:t>Results (Engineering Subsystems)</a:t>
            </a:r>
          </a:p>
          <a:p>
            <a:r>
              <a:rPr lang="en-US" dirty="0" smtClean="0"/>
              <a:t>Results (Payload Instruments)</a:t>
            </a:r>
          </a:p>
          <a:p>
            <a:r>
              <a:rPr lang="en-US" dirty="0" smtClean="0"/>
              <a:t>Flight Transducer and Thermocouple Correlation</a:t>
            </a:r>
          </a:p>
          <a:p>
            <a:r>
              <a:rPr lang="en-US" dirty="0" smtClean="0"/>
              <a:t>Spacecraft Thermal Model Correlation</a:t>
            </a:r>
          </a:p>
          <a:p>
            <a:r>
              <a:rPr lang="en-US" dirty="0" smtClean="0"/>
              <a:t>Design Modifications</a:t>
            </a:r>
          </a:p>
          <a:p>
            <a:pPr lvl="1"/>
            <a:r>
              <a:rPr lang="en-US" dirty="0" smtClean="0"/>
              <a:t>Design Deficiency Description</a:t>
            </a:r>
          </a:p>
          <a:p>
            <a:pPr lvl="1"/>
            <a:r>
              <a:rPr lang="en-US" dirty="0" smtClean="0"/>
              <a:t>Post-Test Design Changes</a:t>
            </a:r>
          </a:p>
          <a:p>
            <a:pPr lvl="1"/>
            <a:r>
              <a:rPr lang="en-US" dirty="0" smtClean="0"/>
              <a:t>Design Verification Matrix</a:t>
            </a:r>
          </a:p>
          <a:p>
            <a:pPr lvl="1"/>
            <a:r>
              <a:rPr lang="en-US" dirty="0" smtClean="0"/>
              <a:t>Problem Failure Reports (PFRs)</a:t>
            </a:r>
          </a:p>
          <a:p>
            <a:pPr lvl="1"/>
            <a:r>
              <a:rPr lang="en-US" dirty="0" smtClean="0"/>
              <a:t>Inputs to the Flight Hardware Operations Team</a:t>
            </a:r>
          </a:p>
          <a:p>
            <a:endParaRPr lang="en-US" dirty="0" smtClean="0">
              <a:solidFill>
                <a:srgbClr val="FF0000"/>
              </a:solidFill>
            </a:endParaRP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19</a:t>
            </a:fld>
            <a:endParaRPr lang="en-US" dirty="0"/>
          </a:p>
        </p:txBody>
      </p:sp>
    </p:spTree>
    <p:extLst>
      <p:ext uri="{BB962C8B-B14F-4D97-AF65-F5344CB8AC3E}">
        <p14:creationId xmlns:p14="http://schemas.microsoft.com/office/powerpoint/2010/main" val="15400810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Example – Test Report Outline (cont.)</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Lessons Learned</a:t>
            </a:r>
          </a:p>
          <a:p>
            <a:r>
              <a:rPr lang="en-US" dirty="0" smtClean="0"/>
              <a:t>Conclusions and Recommendations</a:t>
            </a:r>
          </a:p>
          <a:p>
            <a:r>
              <a:rPr lang="en-US" dirty="0" smtClean="0"/>
              <a:t>References</a:t>
            </a:r>
          </a:p>
          <a:p>
            <a:endParaRPr lang="en-US" dirty="0" smtClean="0"/>
          </a:p>
          <a:p>
            <a:r>
              <a:rPr lang="en-US" u="sng" dirty="0" smtClean="0"/>
              <a:t>Appendices</a:t>
            </a:r>
          </a:p>
          <a:p>
            <a:r>
              <a:rPr lang="en-US" dirty="0" smtClean="0"/>
              <a:t>Test Log Excerpts</a:t>
            </a:r>
          </a:p>
          <a:p>
            <a:r>
              <a:rPr lang="en-US" dirty="0" smtClean="0"/>
              <a:t>Thermocouple, Heater, Flight Transducer and Blanket Tables</a:t>
            </a:r>
          </a:p>
          <a:p>
            <a:r>
              <a:rPr lang="en-US" dirty="0" smtClean="0"/>
              <a:t>Thermocouple/Flight Transducer/Heater Location Figures</a:t>
            </a:r>
          </a:p>
          <a:p>
            <a:r>
              <a:rPr lang="en-US" dirty="0" smtClean="0"/>
              <a:t>Temperature Plots</a:t>
            </a:r>
          </a:p>
          <a:p>
            <a:r>
              <a:rPr lang="en-US" dirty="0" smtClean="0"/>
              <a:t>Flight Transducer Correlation</a:t>
            </a:r>
          </a:p>
          <a:p>
            <a:r>
              <a:rPr lang="en-US" dirty="0" smtClean="0"/>
              <a:t>Thermal Design Validation</a:t>
            </a:r>
          </a:p>
          <a:p>
            <a:r>
              <a:rPr lang="en-US" dirty="0" smtClean="0"/>
              <a:t>Facility Anomalies</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20</a:t>
            </a:fld>
            <a:endParaRPr lang="en-US" dirty="0"/>
          </a:p>
        </p:txBody>
      </p:sp>
    </p:spTree>
    <p:extLst>
      <p:ext uri="{BB962C8B-B14F-4D97-AF65-F5344CB8AC3E}">
        <p14:creationId xmlns:p14="http://schemas.microsoft.com/office/powerpoint/2010/main" val="1324216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itle 1"/>
          <p:cNvSpPr>
            <a:spLocks noGrp="1"/>
          </p:cNvSpPr>
          <p:nvPr>
            <p:ph type="ctrTitle"/>
          </p:nvPr>
        </p:nvSpPr>
        <p:spPr/>
        <p:txBody>
          <a:bodyPr>
            <a:normAutofit/>
          </a:bodyPr>
          <a:lstStyle/>
          <a:p>
            <a:r>
              <a:rPr lang="en-US" sz="3600" dirty="0" smtClean="0"/>
              <a:t>Testing Lessons Learned</a:t>
            </a:r>
          </a:p>
        </p:txBody>
      </p:sp>
      <p:sp>
        <p:nvSpPr>
          <p:cNvPr id="125956" name="Slide Number Placeholder 3"/>
          <p:cNvSpPr>
            <a:spLocks noGrp="1"/>
          </p:cNvSpPr>
          <p:nvPr>
            <p:ph type="sldNum" sz="quarter" idx="12"/>
          </p:nvPr>
        </p:nvSpPr>
        <p:spPr>
          <a:noFill/>
        </p:spPr>
        <p:txBody>
          <a:bodyPr/>
          <a:lstStyle/>
          <a:p>
            <a:fld id="{B2D49E32-99F7-4EF6-8361-617E5C4A3078}" type="slidenum">
              <a:rPr lang="en-US" altLang="en-US" smtClean="0">
                <a:latin typeface="Arial" pitchFamily="34" charset="0"/>
              </a:rPr>
              <a:pPr/>
              <a:t>21</a:t>
            </a:fld>
            <a:endParaRPr lang="en-US" altLang="en-US" smtClean="0">
              <a:latin typeface="Arial" pitchFamily="34" charset="0"/>
            </a:endParaRPr>
          </a:p>
        </p:txBody>
      </p:sp>
    </p:spTree>
    <p:extLst>
      <p:ext uri="{BB962C8B-B14F-4D97-AF65-F5344CB8AC3E}">
        <p14:creationId xmlns:p14="http://schemas.microsoft.com/office/powerpoint/2010/main" val="2796158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457200" y="152400"/>
            <a:ext cx="8229600" cy="1143000"/>
          </a:xfrm>
        </p:spPr>
        <p:txBody>
          <a:bodyPr>
            <a:normAutofit fontScale="90000"/>
          </a:bodyPr>
          <a:lstStyle/>
          <a:p>
            <a:r>
              <a:rPr lang="en-US" dirty="0" smtClean="0"/>
              <a:t>Lesson Learned: </a:t>
            </a:r>
            <a:br>
              <a:rPr lang="en-US" dirty="0" smtClean="0"/>
            </a:br>
            <a:r>
              <a:rPr lang="en-US" dirty="0" smtClean="0"/>
              <a:t>Retest after significant thermal design modification</a:t>
            </a:r>
          </a:p>
        </p:txBody>
      </p:sp>
      <p:sp>
        <p:nvSpPr>
          <p:cNvPr id="126979" name="Rectangle 3"/>
          <p:cNvSpPr>
            <a:spLocks noGrp="1" noChangeArrowheads="1"/>
          </p:cNvSpPr>
          <p:nvPr>
            <p:ph idx="1"/>
          </p:nvPr>
        </p:nvSpPr>
        <p:spPr>
          <a:xfrm>
            <a:off x="381000" y="1600200"/>
            <a:ext cx="8382000" cy="4343400"/>
          </a:xfrm>
        </p:spPr>
        <p:txBody>
          <a:bodyPr>
            <a:normAutofit/>
          </a:bodyPr>
          <a:lstStyle/>
          <a:p>
            <a:r>
              <a:rPr lang="en-US" dirty="0" smtClean="0"/>
              <a:t>Background</a:t>
            </a:r>
          </a:p>
          <a:p>
            <a:pPr lvl="1">
              <a:spcAft>
                <a:spcPts val="1200"/>
              </a:spcAft>
            </a:pPr>
            <a:r>
              <a:rPr lang="en-US" dirty="0" smtClean="0"/>
              <a:t>A science instrument was developed for an  externally mounted location on a host spacecraft.</a:t>
            </a:r>
          </a:p>
          <a:p>
            <a:pPr lvl="1">
              <a:spcAft>
                <a:spcPts val="1200"/>
              </a:spcAft>
            </a:pPr>
            <a:r>
              <a:rPr lang="en-US" dirty="0" smtClean="0"/>
              <a:t>Instrument thermal balance test revealed that it was running much colder than predicted.</a:t>
            </a:r>
          </a:p>
          <a:p>
            <a:pPr lvl="1">
              <a:spcAft>
                <a:spcPts val="1200"/>
              </a:spcAft>
            </a:pPr>
            <a:r>
              <a:rPr lang="en-US" dirty="0" smtClean="0"/>
              <a:t>Closed off a primary radiator with MLI blankets.</a:t>
            </a:r>
          </a:p>
          <a:p>
            <a:pPr lvl="1"/>
            <a:r>
              <a:rPr lang="en-US" dirty="0" smtClean="0"/>
              <a:t>Did not retest to verify the design change.</a:t>
            </a:r>
          </a:p>
        </p:txBody>
      </p:sp>
      <p:sp>
        <p:nvSpPr>
          <p:cNvPr id="126981" name="Slide Number Placeholder 9"/>
          <p:cNvSpPr>
            <a:spLocks noGrp="1"/>
          </p:cNvSpPr>
          <p:nvPr>
            <p:ph type="sldNum" sz="quarter" idx="12"/>
          </p:nvPr>
        </p:nvSpPr>
        <p:spPr>
          <a:noFill/>
        </p:spPr>
        <p:txBody>
          <a:bodyPr/>
          <a:lstStyle/>
          <a:p>
            <a:fld id="{02E3E266-9C11-431E-857E-E82C7DDC8BC5}" type="slidenum">
              <a:rPr lang="en-US" altLang="en-US" smtClean="0">
                <a:latin typeface="Arial" pitchFamily="34" charset="0"/>
              </a:rPr>
              <a:pPr/>
              <a:t>22</a:t>
            </a:fld>
            <a:endParaRPr lang="en-US" altLang="en-US" dirty="0" smtClean="0">
              <a:latin typeface="Arial" pitchFamily="34" charset="0"/>
            </a:endParaRPr>
          </a:p>
        </p:txBody>
      </p:sp>
    </p:spTree>
    <p:extLst>
      <p:ext uri="{BB962C8B-B14F-4D97-AF65-F5344CB8AC3E}">
        <p14:creationId xmlns:p14="http://schemas.microsoft.com/office/powerpoint/2010/main" val="1659338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7" name="Rectangle 2"/>
          <p:cNvSpPr>
            <a:spLocks noGrp="1" noChangeArrowheads="1"/>
          </p:cNvSpPr>
          <p:nvPr>
            <p:ph type="title"/>
          </p:nvPr>
        </p:nvSpPr>
        <p:spPr>
          <a:xfrm>
            <a:off x="457200" y="274638"/>
            <a:ext cx="8229600" cy="563562"/>
          </a:xfrm>
        </p:spPr>
        <p:txBody>
          <a:bodyPr>
            <a:normAutofit fontScale="90000"/>
          </a:bodyPr>
          <a:lstStyle/>
          <a:p>
            <a:r>
              <a:rPr lang="en-US" dirty="0" smtClean="0"/>
              <a:t>Flight Temperature Problem Ensued</a:t>
            </a:r>
          </a:p>
        </p:txBody>
      </p:sp>
      <p:sp>
        <p:nvSpPr>
          <p:cNvPr id="129028" name="Rectangle 3"/>
          <p:cNvSpPr>
            <a:spLocks noGrp="1" noChangeArrowheads="1"/>
          </p:cNvSpPr>
          <p:nvPr>
            <p:ph idx="1"/>
          </p:nvPr>
        </p:nvSpPr>
        <p:spPr>
          <a:xfrm>
            <a:off x="457200" y="1066800"/>
            <a:ext cx="8001000" cy="5105400"/>
          </a:xfrm>
        </p:spPr>
        <p:txBody>
          <a:bodyPr>
            <a:normAutofit fontScale="85000" lnSpcReduction="20000"/>
          </a:bodyPr>
          <a:lstStyle/>
          <a:p>
            <a:r>
              <a:rPr lang="en-US" sz="3300" dirty="0" smtClean="0"/>
              <a:t>Problem</a:t>
            </a:r>
          </a:p>
          <a:p>
            <a:pPr lvl="1"/>
            <a:r>
              <a:rPr lang="en-US" sz="3300" dirty="0" smtClean="0"/>
              <a:t>On orbit, instrument temperature was 25 - 30°C hotter than predicted, within a few degrees of qualification temperature.</a:t>
            </a:r>
          </a:p>
          <a:p>
            <a:pPr lvl="1"/>
            <a:endParaRPr lang="en-US" sz="3300" dirty="0" smtClean="0"/>
          </a:p>
          <a:p>
            <a:r>
              <a:rPr lang="en-US" sz="3300" dirty="0" smtClean="0"/>
              <a:t>Analysis revealed</a:t>
            </a:r>
          </a:p>
          <a:p>
            <a:pPr lvl="1"/>
            <a:r>
              <a:rPr lang="en-US" sz="3300" dirty="0" smtClean="0"/>
              <a:t>Erroneous secondary reflected environmental heat loads.</a:t>
            </a:r>
          </a:p>
          <a:p>
            <a:pPr lvl="1"/>
            <a:r>
              <a:rPr lang="en-US" sz="3300" dirty="0" smtClean="0"/>
              <a:t>Improperly correlated model: conduction paths and view factors.</a:t>
            </a:r>
          </a:p>
          <a:p>
            <a:pPr lvl="1"/>
            <a:r>
              <a:rPr lang="en-US" sz="3300" dirty="0" smtClean="0"/>
              <a:t>Analysis also suggested that thermal blankets were compressed.</a:t>
            </a:r>
          </a:p>
          <a:p>
            <a:endParaRPr lang="en-US" dirty="0" smtClean="0"/>
          </a:p>
        </p:txBody>
      </p:sp>
      <p:sp>
        <p:nvSpPr>
          <p:cNvPr id="129029" name="Slide Number Placeholder 7"/>
          <p:cNvSpPr>
            <a:spLocks noGrp="1"/>
          </p:cNvSpPr>
          <p:nvPr>
            <p:ph type="sldNum" sz="quarter" idx="12"/>
          </p:nvPr>
        </p:nvSpPr>
        <p:spPr>
          <a:noFill/>
        </p:spPr>
        <p:txBody>
          <a:bodyPr/>
          <a:lstStyle/>
          <a:p>
            <a:fld id="{1797097E-111C-4E4B-B426-FFB5D5620DDF}" type="slidenum">
              <a:rPr lang="en-US" altLang="en-US" smtClean="0">
                <a:latin typeface="Arial" pitchFamily="34" charset="0"/>
              </a:rPr>
              <a:pPr/>
              <a:t>23</a:t>
            </a:fld>
            <a:endParaRPr lang="en-US" altLang="en-US" smtClean="0">
              <a:latin typeface="Arial" pitchFamily="34" charset="0"/>
            </a:endParaRPr>
          </a:p>
        </p:txBody>
      </p:sp>
      <p:sp>
        <p:nvSpPr>
          <p:cNvPr id="6" name="Rectangle 5"/>
          <p:cNvSpPr/>
          <p:nvPr/>
        </p:nvSpPr>
        <p:spPr>
          <a:xfrm>
            <a:off x="5715000" y="6172200"/>
            <a:ext cx="11430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80301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1" name="Rectangle 2"/>
          <p:cNvSpPr>
            <a:spLocks noGrp="1" noChangeArrowheads="1"/>
          </p:cNvSpPr>
          <p:nvPr>
            <p:ph type="title"/>
          </p:nvPr>
        </p:nvSpPr>
        <p:spPr>
          <a:xfrm>
            <a:off x="457200" y="274638"/>
            <a:ext cx="8229600" cy="868362"/>
          </a:xfrm>
        </p:spPr>
        <p:txBody>
          <a:bodyPr>
            <a:normAutofit fontScale="90000"/>
          </a:bodyPr>
          <a:lstStyle/>
          <a:p>
            <a:r>
              <a:rPr lang="en-US" dirty="0" smtClean="0"/>
              <a:t>Problem Resolution and Lessons Learned</a:t>
            </a:r>
          </a:p>
        </p:txBody>
      </p:sp>
      <p:sp>
        <p:nvSpPr>
          <p:cNvPr id="130052" name="Rectangle 3"/>
          <p:cNvSpPr>
            <a:spLocks noGrp="1" noChangeArrowheads="1"/>
          </p:cNvSpPr>
          <p:nvPr>
            <p:ph idx="1"/>
          </p:nvPr>
        </p:nvSpPr>
        <p:spPr>
          <a:xfrm>
            <a:off x="457200" y="1371600"/>
            <a:ext cx="7848600" cy="4876800"/>
          </a:xfrm>
        </p:spPr>
        <p:txBody>
          <a:bodyPr>
            <a:normAutofit lnSpcReduction="10000"/>
          </a:bodyPr>
          <a:lstStyle/>
          <a:p>
            <a:r>
              <a:rPr lang="en-US" dirty="0" smtClean="0"/>
              <a:t>Solution</a:t>
            </a:r>
          </a:p>
          <a:p>
            <a:pPr lvl="1"/>
            <a:r>
              <a:rPr lang="en-US" dirty="0" smtClean="0"/>
              <a:t>Shaded instrument with spacecraft solar arrays.</a:t>
            </a:r>
          </a:p>
          <a:p>
            <a:pPr lvl="1"/>
            <a:r>
              <a:rPr lang="en-US" dirty="0" smtClean="0"/>
              <a:t>Turned instrument off in hottest orbits.</a:t>
            </a:r>
          </a:p>
          <a:p>
            <a:r>
              <a:rPr lang="en-US" dirty="0" smtClean="0"/>
              <a:t>Lessons learned</a:t>
            </a:r>
          </a:p>
          <a:p>
            <a:pPr lvl="1"/>
            <a:r>
              <a:rPr lang="en-US" dirty="0" smtClean="0"/>
              <a:t>Thermal model correlation activities should be checked for:</a:t>
            </a:r>
          </a:p>
          <a:p>
            <a:pPr lvl="2"/>
            <a:r>
              <a:rPr lang="en-US" dirty="0" smtClean="0"/>
              <a:t>Unrealistic model changes.</a:t>
            </a:r>
          </a:p>
          <a:p>
            <a:pPr lvl="2"/>
            <a:r>
              <a:rPr lang="en-US" dirty="0" smtClean="0"/>
              <a:t>Model errors without explanations.</a:t>
            </a:r>
          </a:p>
          <a:p>
            <a:pPr lvl="1"/>
            <a:r>
              <a:rPr lang="en-US" dirty="0" smtClean="0"/>
              <a:t>Changes to heat rejection surfaces and path design must be retested for verification.</a:t>
            </a:r>
          </a:p>
          <a:p>
            <a:endParaRPr lang="en-US" dirty="0" smtClean="0"/>
          </a:p>
        </p:txBody>
      </p:sp>
      <p:sp>
        <p:nvSpPr>
          <p:cNvPr id="130053" name="Slide Number Placeholder 4"/>
          <p:cNvSpPr>
            <a:spLocks noGrp="1"/>
          </p:cNvSpPr>
          <p:nvPr>
            <p:ph type="sldNum" sz="quarter" idx="12"/>
          </p:nvPr>
        </p:nvSpPr>
        <p:spPr>
          <a:noFill/>
        </p:spPr>
        <p:txBody>
          <a:bodyPr/>
          <a:lstStyle/>
          <a:p>
            <a:fld id="{1498BFEE-3831-48ED-AAE3-8822CAD33774}" type="slidenum">
              <a:rPr lang="en-US" altLang="en-US" smtClean="0">
                <a:latin typeface="Arial" pitchFamily="34" charset="0"/>
              </a:rPr>
              <a:pPr/>
              <a:t>24</a:t>
            </a:fld>
            <a:endParaRPr lang="en-US" altLang="en-US" smtClean="0">
              <a:latin typeface="Arial" pitchFamily="34" charset="0"/>
            </a:endParaRPr>
          </a:p>
        </p:txBody>
      </p:sp>
      <p:sp>
        <p:nvSpPr>
          <p:cNvPr id="6" name="Rectangle 5"/>
          <p:cNvSpPr/>
          <p:nvPr/>
        </p:nvSpPr>
        <p:spPr>
          <a:xfrm>
            <a:off x="6096000" y="1143000"/>
            <a:ext cx="1371600"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726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p:spPr>
        <p:txBody>
          <a:bodyPr>
            <a:normAutofit fontScale="90000"/>
          </a:bodyPr>
          <a:lstStyle/>
          <a:p>
            <a:r>
              <a:rPr lang="en-US" dirty="0" smtClean="0"/>
              <a:t>Lesson Learned: </a:t>
            </a:r>
            <a:br>
              <a:rPr lang="en-US" dirty="0" smtClean="0"/>
            </a:br>
            <a:r>
              <a:rPr lang="en-US" dirty="0" smtClean="0"/>
              <a:t>Test may not capture worst case condition</a:t>
            </a:r>
            <a:r>
              <a:rPr lang="en-US" baseline="30000" dirty="0" smtClean="0"/>
              <a:t>9</a:t>
            </a:r>
            <a:r>
              <a:rPr lang="en-US" dirty="0" smtClean="0"/>
              <a:t> </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25</a:t>
            </a:fld>
            <a:endParaRPr lang="en-US" dirty="0"/>
          </a:p>
        </p:txBody>
      </p:sp>
      <p:sp>
        <p:nvSpPr>
          <p:cNvPr id="5" name="Rectangle 3"/>
          <p:cNvSpPr>
            <a:spLocks noGrp="1" noChangeArrowheads="1"/>
          </p:cNvSpPr>
          <p:nvPr>
            <p:ph idx="1"/>
          </p:nvPr>
        </p:nvSpPr>
        <p:spPr>
          <a:xfrm>
            <a:off x="457200" y="1371600"/>
            <a:ext cx="8382000" cy="5105400"/>
          </a:xfrm>
        </p:spPr>
        <p:txBody>
          <a:bodyPr>
            <a:normAutofit fontScale="85000" lnSpcReduction="20000"/>
          </a:bodyPr>
          <a:lstStyle/>
          <a:p>
            <a:r>
              <a:rPr lang="en-US" dirty="0" smtClean="0"/>
              <a:t>The Mars Exploration Rover (MER) is a JPL mission to land two  roving science vehicles on Mars.</a:t>
            </a:r>
          </a:p>
          <a:p>
            <a:pPr>
              <a:spcBef>
                <a:spcPts val="1800"/>
              </a:spcBef>
            </a:pPr>
            <a:r>
              <a:rPr lang="en-US" dirty="0" smtClean="0"/>
              <a:t>Two Rovers Launched in 2003 on separate Delta II class vehicles.</a:t>
            </a:r>
          </a:p>
          <a:p>
            <a:pPr>
              <a:spcBef>
                <a:spcPts val="1800"/>
              </a:spcBef>
            </a:pPr>
            <a:r>
              <a:rPr lang="en-US" dirty="0" smtClean="0">
                <a:solidFill>
                  <a:srgbClr val="000000"/>
                </a:solidFill>
              </a:rPr>
              <a:t>Each Flight System consisted of:   </a:t>
            </a:r>
          </a:p>
          <a:p>
            <a:pPr lvl="1"/>
            <a:r>
              <a:rPr lang="en-US" dirty="0" smtClean="0">
                <a:solidFill>
                  <a:srgbClr val="000000"/>
                </a:solidFill>
              </a:rPr>
              <a:t>A cruise stage and entry, descent and landing system.</a:t>
            </a:r>
          </a:p>
          <a:p>
            <a:pPr lvl="1"/>
            <a:r>
              <a:rPr lang="en-US" dirty="0" smtClean="0">
                <a:solidFill>
                  <a:srgbClr val="000000"/>
                </a:solidFill>
              </a:rPr>
              <a:t>A rover.</a:t>
            </a:r>
          </a:p>
          <a:p>
            <a:pPr lvl="1"/>
            <a:r>
              <a:rPr lang="en-US" dirty="0" smtClean="0">
                <a:solidFill>
                  <a:srgbClr val="000000"/>
                </a:solidFill>
              </a:rPr>
              <a:t>Five science instruments. </a:t>
            </a:r>
          </a:p>
          <a:p>
            <a:pPr>
              <a:spcBef>
                <a:spcPts val="1800"/>
              </a:spcBef>
            </a:pPr>
            <a:r>
              <a:rPr lang="en-US" dirty="0" smtClean="0"/>
              <a:t>Both Rovers safely landed on the Martian surface and operated successfully.</a:t>
            </a:r>
          </a:p>
          <a:p>
            <a:pPr lvl="1"/>
            <a:r>
              <a:rPr lang="en-US" dirty="0" smtClean="0"/>
              <a:t>Thermal design performance has met all functional requirements.</a:t>
            </a:r>
          </a:p>
          <a:p>
            <a:endParaRPr lang="en-US" dirty="0" smtClean="0">
              <a:solidFill>
                <a:srgbClr val="000000"/>
              </a:solidFill>
            </a:endParaRPr>
          </a:p>
        </p:txBody>
      </p:sp>
    </p:spTree>
    <p:extLst>
      <p:ext uri="{BB962C8B-B14F-4D97-AF65-F5344CB8AC3E}">
        <p14:creationId xmlns:p14="http://schemas.microsoft.com/office/powerpoint/2010/main" val="23685597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solidFill>
                  <a:srgbClr val="000000"/>
                </a:solidFill>
              </a:rPr>
              <a:t>MER Spacecraft Configuration</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26</a:t>
            </a:fld>
            <a:endParaRPr lang="en-US" dirty="0"/>
          </a:p>
        </p:txBody>
      </p:sp>
      <p:grpSp>
        <p:nvGrpSpPr>
          <p:cNvPr id="5" name="Group 29"/>
          <p:cNvGrpSpPr>
            <a:grpSpLocks/>
          </p:cNvGrpSpPr>
          <p:nvPr/>
        </p:nvGrpSpPr>
        <p:grpSpPr bwMode="auto">
          <a:xfrm>
            <a:off x="1524000" y="1143000"/>
            <a:ext cx="6096000" cy="5029200"/>
            <a:chOff x="960" y="720"/>
            <a:chExt cx="3840" cy="3168"/>
          </a:xfrm>
        </p:grpSpPr>
        <p:pic>
          <p:nvPicPr>
            <p:cNvPr id="6" name="Picture 13"/>
            <p:cNvPicPr>
              <a:picLocks noChangeAspect="1" noChangeArrowheads="1"/>
            </p:cNvPicPr>
            <p:nvPr/>
          </p:nvPicPr>
          <p:blipFill>
            <a:blip r:embed="rId2" cstate="print"/>
            <a:srcRect/>
            <a:stretch>
              <a:fillRect/>
            </a:stretch>
          </p:blipFill>
          <p:spPr bwMode="auto">
            <a:xfrm>
              <a:off x="960" y="828"/>
              <a:ext cx="3840" cy="2880"/>
            </a:xfrm>
            <a:prstGeom prst="rect">
              <a:avLst/>
            </a:prstGeom>
            <a:noFill/>
            <a:ln w="9525">
              <a:noFill/>
              <a:miter lim="800000"/>
              <a:headEnd/>
              <a:tailEnd/>
            </a:ln>
          </p:spPr>
        </p:pic>
        <p:sp>
          <p:nvSpPr>
            <p:cNvPr id="7" name="Text Box 14"/>
            <p:cNvSpPr txBox="1">
              <a:spLocks noChangeArrowheads="1"/>
            </p:cNvSpPr>
            <p:nvPr/>
          </p:nvSpPr>
          <p:spPr bwMode="auto">
            <a:xfrm>
              <a:off x="3216" y="1680"/>
              <a:ext cx="595" cy="192"/>
            </a:xfrm>
            <a:prstGeom prst="rect">
              <a:avLst/>
            </a:prstGeom>
            <a:noFill/>
            <a:ln w="9525">
              <a:noFill/>
              <a:miter lim="800000"/>
              <a:headEnd/>
              <a:tailEnd/>
            </a:ln>
          </p:spPr>
          <p:txBody>
            <a:bodyPr wrap="none">
              <a:spAutoFit/>
            </a:bodyPr>
            <a:lstStyle/>
            <a:p>
              <a:pPr algn="l"/>
              <a:r>
                <a:rPr lang="en-US" sz="1400"/>
                <a:t>Backshell</a:t>
              </a:r>
            </a:p>
          </p:txBody>
        </p:sp>
        <p:sp>
          <p:nvSpPr>
            <p:cNvPr id="8" name="Text Box 15"/>
            <p:cNvSpPr txBox="1">
              <a:spLocks noChangeArrowheads="1"/>
            </p:cNvSpPr>
            <p:nvPr/>
          </p:nvSpPr>
          <p:spPr bwMode="auto">
            <a:xfrm>
              <a:off x="2400" y="720"/>
              <a:ext cx="762" cy="192"/>
            </a:xfrm>
            <a:prstGeom prst="rect">
              <a:avLst/>
            </a:prstGeom>
            <a:noFill/>
            <a:ln w="9525">
              <a:noFill/>
              <a:miter lim="800000"/>
              <a:headEnd/>
              <a:tailEnd/>
            </a:ln>
          </p:spPr>
          <p:txBody>
            <a:bodyPr wrap="none">
              <a:spAutoFit/>
            </a:bodyPr>
            <a:lstStyle/>
            <a:p>
              <a:pPr algn="l"/>
              <a:r>
                <a:rPr lang="en-US" sz="1400"/>
                <a:t>Cruise Stage</a:t>
              </a:r>
            </a:p>
          </p:txBody>
        </p:sp>
        <p:sp>
          <p:nvSpPr>
            <p:cNvPr id="9" name="AutoShape 18"/>
            <p:cNvSpPr>
              <a:spLocks/>
            </p:cNvSpPr>
            <p:nvPr/>
          </p:nvSpPr>
          <p:spPr bwMode="auto">
            <a:xfrm>
              <a:off x="1776" y="912"/>
              <a:ext cx="336" cy="2736"/>
            </a:xfrm>
            <a:prstGeom prst="leftBrace">
              <a:avLst>
                <a:gd name="adj1" fmla="val 67857"/>
                <a:gd name="adj2" fmla="val 50000"/>
              </a:avLst>
            </a:prstGeom>
            <a:noFill/>
            <a:ln w="9525">
              <a:solidFill>
                <a:schemeClr val="tx1"/>
              </a:solidFill>
              <a:round/>
              <a:headEnd/>
              <a:tailEnd/>
            </a:ln>
          </p:spPr>
          <p:txBody>
            <a:bodyPr wrap="none" anchor="ctr"/>
            <a:lstStyle/>
            <a:p>
              <a:endParaRPr lang="en-US"/>
            </a:p>
          </p:txBody>
        </p:sp>
        <p:sp>
          <p:nvSpPr>
            <p:cNvPr id="10" name="Text Box 25"/>
            <p:cNvSpPr txBox="1">
              <a:spLocks noChangeArrowheads="1"/>
            </p:cNvSpPr>
            <p:nvPr/>
          </p:nvSpPr>
          <p:spPr bwMode="auto">
            <a:xfrm>
              <a:off x="2400" y="3696"/>
              <a:ext cx="694" cy="192"/>
            </a:xfrm>
            <a:prstGeom prst="rect">
              <a:avLst/>
            </a:prstGeom>
            <a:noFill/>
            <a:ln w="9525">
              <a:noFill/>
              <a:miter lim="800000"/>
              <a:headEnd/>
              <a:tailEnd/>
            </a:ln>
          </p:spPr>
          <p:txBody>
            <a:bodyPr wrap="none">
              <a:spAutoFit/>
            </a:bodyPr>
            <a:lstStyle/>
            <a:p>
              <a:pPr algn="l"/>
              <a:r>
                <a:rPr lang="en-US" sz="1400"/>
                <a:t>Heat Shield</a:t>
              </a:r>
            </a:p>
          </p:txBody>
        </p:sp>
      </p:grpSp>
      <p:grpSp>
        <p:nvGrpSpPr>
          <p:cNvPr id="11" name="Group 30"/>
          <p:cNvGrpSpPr>
            <a:grpSpLocks/>
          </p:cNvGrpSpPr>
          <p:nvPr/>
        </p:nvGrpSpPr>
        <p:grpSpPr bwMode="auto">
          <a:xfrm>
            <a:off x="5486400" y="2819400"/>
            <a:ext cx="3048000" cy="3505200"/>
            <a:chOff x="3456" y="1776"/>
            <a:chExt cx="1920" cy="2208"/>
          </a:xfrm>
        </p:grpSpPr>
        <p:sp>
          <p:nvSpPr>
            <p:cNvPr id="12" name="Text Box 16"/>
            <p:cNvSpPr txBox="1">
              <a:spLocks noChangeArrowheads="1"/>
            </p:cNvSpPr>
            <p:nvPr/>
          </p:nvSpPr>
          <p:spPr bwMode="auto">
            <a:xfrm>
              <a:off x="4368" y="3792"/>
              <a:ext cx="463" cy="192"/>
            </a:xfrm>
            <a:prstGeom prst="rect">
              <a:avLst/>
            </a:prstGeom>
            <a:noFill/>
            <a:ln w="9525">
              <a:noFill/>
              <a:miter lim="800000"/>
              <a:headEnd/>
              <a:tailEnd/>
            </a:ln>
          </p:spPr>
          <p:txBody>
            <a:bodyPr wrap="none">
              <a:spAutoFit/>
            </a:bodyPr>
            <a:lstStyle/>
            <a:p>
              <a:pPr algn="l"/>
              <a:r>
                <a:rPr lang="en-US" sz="1400"/>
                <a:t>Lander</a:t>
              </a:r>
            </a:p>
          </p:txBody>
        </p:sp>
        <p:pic>
          <p:nvPicPr>
            <p:cNvPr id="13" name="Picture 23" descr="&#10;lander.JPG                                                     00008292Macintosh HD                   ABA78158:"/>
            <p:cNvPicPr>
              <a:picLocks noChangeAspect="1" noChangeArrowheads="1"/>
            </p:cNvPicPr>
            <p:nvPr/>
          </p:nvPicPr>
          <p:blipFill>
            <a:blip r:embed="rId3" cstate="print"/>
            <a:srcRect/>
            <a:stretch>
              <a:fillRect/>
            </a:stretch>
          </p:blipFill>
          <p:spPr bwMode="auto">
            <a:xfrm>
              <a:off x="3747" y="2782"/>
              <a:ext cx="1629" cy="1010"/>
            </a:xfrm>
            <a:prstGeom prst="rect">
              <a:avLst/>
            </a:prstGeom>
            <a:noFill/>
            <a:ln w="9525">
              <a:noFill/>
              <a:miter lim="800000"/>
              <a:headEnd/>
              <a:tailEnd/>
            </a:ln>
          </p:spPr>
        </p:pic>
        <p:pic>
          <p:nvPicPr>
            <p:cNvPr id="14" name="Picture 24" descr="rover-34.JPG                                                   00008292Macintosh HD                   ABA78158:"/>
            <p:cNvPicPr>
              <a:picLocks noChangeAspect="1" noChangeArrowheads="1"/>
            </p:cNvPicPr>
            <p:nvPr/>
          </p:nvPicPr>
          <p:blipFill>
            <a:blip r:embed="rId4" cstate="print"/>
            <a:srcRect/>
            <a:stretch>
              <a:fillRect/>
            </a:stretch>
          </p:blipFill>
          <p:spPr bwMode="auto">
            <a:xfrm>
              <a:off x="4032" y="1973"/>
              <a:ext cx="960" cy="811"/>
            </a:xfrm>
            <a:prstGeom prst="rect">
              <a:avLst/>
            </a:prstGeom>
            <a:noFill/>
            <a:ln w="9525">
              <a:noFill/>
              <a:miter lim="800000"/>
              <a:headEnd/>
              <a:tailEnd/>
            </a:ln>
          </p:spPr>
        </p:pic>
        <p:sp>
          <p:nvSpPr>
            <p:cNvPr id="15" name="AutoShape 26"/>
            <p:cNvSpPr>
              <a:spLocks/>
            </p:cNvSpPr>
            <p:nvPr/>
          </p:nvSpPr>
          <p:spPr bwMode="auto">
            <a:xfrm>
              <a:off x="3456" y="1920"/>
              <a:ext cx="288" cy="1920"/>
            </a:xfrm>
            <a:prstGeom prst="leftBrace">
              <a:avLst>
                <a:gd name="adj1" fmla="val 55556"/>
                <a:gd name="adj2" fmla="val 50000"/>
              </a:avLst>
            </a:prstGeom>
            <a:noFill/>
            <a:ln w="9525">
              <a:solidFill>
                <a:schemeClr val="tx1"/>
              </a:solidFill>
              <a:round/>
              <a:headEnd/>
              <a:tailEnd/>
            </a:ln>
          </p:spPr>
          <p:txBody>
            <a:bodyPr wrap="none" anchor="ctr"/>
            <a:lstStyle/>
            <a:p>
              <a:endParaRPr lang="en-US"/>
            </a:p>
          </p:txBody>
        </p:sp>
        <p:sp>
          <p:nvSpPr>
            <p:cNvPr id="16" name="Text Box 27"/>
            <p:cNvSpPr txBox="1">
              <a:spLocks noChangeArrowheads="1"/>
            </p:cNvSpPr>
            <p:nvPr/>
          </p:nvSpPr>
          <p:spPr bwMode="auto">
            <a:xfrm>
              <a:off x="4320" y="1776"/>
              <a:ext cx="414" cy="192"/>
            </a:xfrm>
            <a:prstGeom prst="rect">
              <a:avLst/>
            </a:prstGeom>
            <a:noFill/>
            <a:ln w="9525">
              <a:noFill/>
              <a:miter lim="800000"/>
              <a:headEnd/>
              <a:tailEnd/>
            </a:ln>
          </p:spPr>
          <p:txBody>
            <a:bodyPr wrap="none">
              <a:spAutoFit/>
            </a:bodyPr>
            <a:lstStyle/>
            <a:p>
              <a:pPr algn="l"/>
              <a:r>
                <a:rPr lang="en-US" sz="1400"/>
                <a:t>Rover</a:t>
              </a:r>
            </a:p>
          </p:txBody>
        </p:sp>
      </p:grpSp>
      <p:grpSp>
        <p:nvGrpSpPr>
          <p:cNvPr id="17" name="Group 28"/>
          <p:cNvGrpSpPr>
            <a:grpSpLocks/>
          </p:cNvGrpSpPr>
          <p:nvPr/>
        </p:nvGrpSpPr>
        <p:grpSpPr bwMode="auto">
          <a:xfrm>
            <a:off x="228600" y="3016250"/>
            <a:ext cx="2514600" cy="1631950"/>
            <a:chOff x="144" y="1900"/>
            <a:chExt cx="1584" cy="1028"/>
          </a:xfrm>
        </p:grpSpPr>
        <p:pic>
          <p:nvPicPr>
            <p:cNvPr id="18" name="Picture 17" descr="::::System Folder:Eudora Folder:Attachments Folder:FIG2-6.jpg"/>
            <p:cNvPicPr>
              <a:picLocks noChangeAspect="1" noChangeArrowheads="1"/>
            </p:cNvPicPr>
            <p:nvPr/>
          </p:nvPicPr>
          <p:blipFill>
            <a:blip r:embed="rId5" cstate="print"/>
            <a:srcRect/>
            <a:stretch>
              <a:fillRect/>
            </a:stretch>
          </p:blipFill>
          <p:spPr bwMode="auto">
            <a:xfrm>
              <a:off x="445" y="1900"/>
              <a:ext cx="1283" cy="884"/>
            </a:xfrm>
            <a:prstGeom prst="rect">
              <a:avLst/>
            </a:prstGeom>
            <a:noFill/>
            <a:ln w="9525">
              <a:noFill/>
              <a:miter lim="800000"/>
              <a:headEnd/>
              <a:tailEnd/>
            </a:ln>
          </p:spPr>
        </p:pic>
        <p:sp>
          <p:nvSpPr>
            <p:cNvPr id="19" name="Line 19"/>
            <p:cNvSpPr>
              <a:spLocks noChangeShapeType="1"/>
            </p:cNvSpPr>
            <p:nvPr/>
          </p:nvSpPr>
          <p:spPr bwMode="auto">
            <a:xfrm>
              <a:off x="493" y="2832"/>
              <a:ext cx="1139" cy="0"/>
            </a:xfrm>
            <a:prstGeom prst="line">
              <a:avLst/>
            </a:prstGeom>
            <a:noFill/>
            <a:ln w="12700">
              <a:solidFill>
                <a:schemeClr val="tx1"/>
              </a:solidFill>
              <a:round/>
              <a:headEnd type="triangle" w="med" len="med"/>
              <a:tailEnd type="triangle" w="med" len="med"/>
            </a:ln>
          </p:spPr>
          <p:txBody>
            <a:bodyPr wrap="none" anchor="ctr"/>
            <a:lstStyle/>
            <a:p>
              <a:endParaRPr lang="en-US"/>
            </a:p>
          </p:txBody>
        </p:sp>
        <p:sp>
          <p:nvSpPr>
            <p:cNvPr id="20" name="Text Box 20"/>
            <p:cNvSpPr txBox="1">
              <a:spLocks noChangeArrowheads="1"/>
            </p:cNvSpPr>
            <p:nvPr/>
          </p:nvSpPr>
          <p:spPr bwMode="auto">
            <a:xfrm>
              <a:off x="912" y="2784"/>
              <a:ext cx="336" cy="144"/>
            </a:xfrm>
            <a:prstGeom prst="rect">
              <a:avLst/>
            </a:prstGeom>
            <a:solidFill>
              <a:schemeClr val="bg1"/>
            </a:solidFill>
            <a:ln w="12700">
              <a:noFill/>
              <a:miter lim="800000"/>
              <a:headEnd/>
              <a:tailEnd/>
            </a:ln>
          </p:spPr>
          <p:txBody>
            <a:bodyPr wrap="none">
              <a:spAutoFit/>
            </a:bodyPr>
            <a:lstStyle/>
            <a:p>
              <a:r>
                <a:rPr lang="en-US" i="1"/>
                <a:t>2.65 m</a:t>
              </a:r>
            </a:p>
          </p:txBody>
        </p:sp>
        <p:sp>
          <p:nvSpPr>
            <p:cNvPr id="21" name="Line 21"/>
            <p:cNvSpPr>
              <a:spLocks noChangeShapeType="1"/>
            </p:cNvSpPr>
            <p:nvPr/>
          </p:nvSpPr>
          <p:spPr bwMode="auto">
            <a:xfrm>
              <a:off x="336" y="1968"/>
              <a:ext cx="0" cy="672"/>
            </a:xfrm>
            <a:prstGeom prst="line">
              <a:avLst/>
            </a:prstGeom>
            <a:noFill/>
            <a:ln w="12700">
              <a:solidFill>
                <a:schemeClr val="tx1"/>
              </a:solidFill>
              <a:round/>
              <a:headEnd type="triangle" w="med" len="med"/>
              <a:tailEnd type="triangle" w="med" len="med"/>
            </a:ln>
          </p:spPr>
          <p:txBody>
            <a:bodyPr wrap="none" anchor="ctr"/>
            <a:lstStyle/>
            <a:p>
              <a:endParaRPr lang="en-US"/>
            </a:p>
          </p:txBody>
        </p:sp>
        <p:sp>
          <p:nvSpPr>
            <p:cNvPr id="22" name="Text Box 22"/>
            <p:cNvSpPr txBox="1">
              <a:spLocks noChangeArrowheads="1"/>
            </p:cNvSpPr>
            <p:nvPr/>
          </p:nvSpPr>
          <p:spPr bwMode="auto">
            <a:xfrm>
              <a:off x="144" y="2208"/>
              <a:ext cx="296" cy="144"/>
            </a:xfrm>
            <a:prstGeom prst="rect">
              <a:avLst/>
            </a:prstGeom>
            <a:solidFill>
              <a:schemeClr val="bg1"/>
            </a:solidFill>
            <a:ln w="12700">
              <a:noFill/>
              <a:miter lim="800000"/>
              <a:headEnd/>
              <a:tailEnd/>
            </a:ln>
          </p:spPr>
          <p:txBody>
            <a:bodyPr wrap="none">
              <a:spAutoFit/>
            </a:bodyPr>
            <a:lstStyle/>
            <a:p>
              <a:r>
                <a:rPr lang="en-US" i="1"/>
                <a:t>1.7 m</a:t>
              </a:r>
            </a:p>
          </p:txBody>
        </p:sp>
      </p:grpSp>
    </p:spTree>
    <p:extLst>
      <p:ext uri="{BB962C8B-B14F-4D97-AF65-F5344CB8AC3E}">
        <p14:creationId xmlns:p14="http://schemas.microsoft.com/office/powerpoint/2010/main" val="12185173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MER Solar Thermal  Vacuum Test</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27</a:t>
            </a:fld>
            <a:endParaRPr lang="en-US" dirty="0"/>
          </a:p>
        </p:txBody>
      </p:sp>
      <p:pic>
        <p:nvPicPr>
          <p:cNvPr id="5" name="Picture 10" descr="C:\Documents and Settings\gtsuyuki\My Documents\Technical Papers &amp; Presentations\SCTCTWS_2004\Cruise_1_STT_Config.jpg"/>
          <p:cNvPicPr>
            <a:picLocks noChangeAspect="1" noChangeArrowheads="1"/>
          </p:cNvPicPr>
          <p:nvPr/>
        </p:nvPicPr>
        <p:blipFill>
          <a:blip r:embed="rId2" cstate="print"/>
          <a:srcRect/>
          <a:stretch>
            <a:fillRect/>
          </a:stretch>
        </p:blipFill>
        <p:spPr bwMode="auto">
          <a:xfrm>
            <a:off x="711200" y="1168400"/>
            <a:ext cx="7721600" cy="3943350"/>
          </a:xfrm>
          <a:prstGeom prst="rect">
            <a:avLst/>
          </a:prstGeom>
          <a:noFill/>
          <a:ln w="9525">
            <a:noFill/>
            <a:miter lim="800000"/>
            <a:headEnd/>
            <a:tailEnd/>
          </a:ln>
        </p:spPr>
      </p:pic>
      <p:sp>
        <p:nvSpPr>
          <p:cNvPr id="6" name="Rectangle 7"/>
          <p:cNvSpPr>
            <a:spLocks noChangeArrowheads="1"/>
          </p:cNvSpPr>
          <p:nvPr/>
        </p:nvSpPr>
        <p:spPr bwMode="auto">
          <a:xfrm>
            <a:off x="708025" y="5267325"/>
            <a:ext cx="7964488" cy="954088"/>
          </a:xfrm>
          <a:prstGeom prst="rect">
            <a:avLst/>
          </a:prstGeom>
          <a:noFill/>
          <a:ln w="9525">
            <a:noFill/>
            <a:miter lim="800000"/>
            <a:headEnd/>
            <a:tailEnd/>
          </a:ln>
        </p:spPr>
        <p:txBody>
          <a:bodyPr>
            <a:spAutoFit/>
          </a:bodyPr>
          <a:lstStyle/>
          <a:p>
            <a:pPr algn="l"/>
            <a:r>
              <a:rPr lang="en-US" sz="2800" b="1" dirty="0"/>
              <a:t>Sufficient test data collected to allow thermal math model </a:t>
            </a:r>
            <a:r>
              <a:rPr lang="en-US" sz="2800" b="1" dirty="0" smtClean="0"/>
              <a:t>correlation.</a:t>
            </a:r>
            <a:endParaRPr lang="en-US" sz="2800" b="1" dirty="0"/>
          </a:p>
        </p:txBody>
      </p:sp>
    </p:spTree>
    <p:extLst>
      <p:ext uri="{BB962C8B-B14F-4D97-AF65-F5344CB8AC3E}">
        <p14:creationId xmlns:p14="http://schemas.microsoft.com/office/powerpoint/2010/main" val="20314463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p:spPr>
        <p:txBody>
          <a:bodyPr>
            <a:normAutofit fontScale="90000"/>
          </a:bodyPr>
          <a:lstStyle/>
          <a:p>
            <a:r>
              <a:rPr lang="en-US" dirty="0" smtClean="0"/>
              <a:t>Flight Trajectory Correction Maneuver Surprise</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28</a:t>
            </a:fld>
            <a:endParaRPr lang="en-US" dirty="0"/>
          </a:p>
        </p:txBody>
      </p:sp>
      <p:pic>
        <p:nvPicPr>
          <p:cNvPr id="5" name="Picture 11" descr="C:\Documents and Settings\gtsuyuki\My Documents\Technical Papers &amp; Presentations\SCTCTWS_2004\TCM-1A_Surprise.jpg"/>
          <p:cNvPicPr>
            <a:picLocks noChangeAspect="1" noChangeArrowheads="1"/>
          </p:cNvPicPr>
          <p:nvPr/>
        </p:nvPicPr>
        <p:blipFill>
          <a:blip r:embed="rId2" cstate="print"/>
          <a:srcRect l="1166"/>
          <a:stretch>
            <a:fillRect/>
          </a:stretch>
        </p:blipFill>
        <p:spPr bwMode="auto">
          <a:xfrm>
            <a:off x="4953001" y="1068389"/>
            <a:ext cx="4041774" cy="5103812"/>
          </a:xfrm>
          <a:prstGeom prst="rect">
            <a:avLst/>
          </a:prstGeom>
          <a:noFill/>
          <a:ln w="9525">
            <a:noFill/>
            <a:miter lim="800000"/>
            <a:headEnd/>
            <a:tailEnd/>
          </a:ln>
        </p:spPr>
      </p:pic>
      <p:sp>
        <p:nvSpPr>
          <p:cNvPr id="7" name="Rectangle 3"/>
          <p:cNvSpPr>
            <a:spLocks noGrp="1" noChangeArrowheads="1"/>
          </p:cNvSpPr>
          <p:nvPr>
            <p:ph idx="1"/>
          </p:nvPr>
        </p:nvSpPr>
        <p:spPr>
          <a:xfrm>
            <a:off x="457200" y="1295400"/>
            <a:ext cx="4343400" cy="5334000"/>
          </a:xfrm>
        </p:spPr>
        <p:txBody>
          <a:bodyPr>
            <a:normAutofit/>
          </a:bodyPr>
          <a:lstStyle/>
          <a:p>
            <a:pPr>
              <a:lnSpc>
                <a:spcPct val="90000"/>
              </a:lnSpc>
              <a:buFontTx/>
              <a:buNone/>
            </a:pPr>
            <a:r>
              <a:rPr lang="en-US" sz="2000" dirty="0" smtClean="0"/>
              <a:t>Propellant line heater controlled by a computer based on temperatures measured by two Platinum Resistance Thermometers (PRTs).</a:t>
            </a:r>
          </a:p>
          <a:p>
            <a:pPr>
              <a:lnSpc>
                <a:spcPct val="90000"/>
              </a:lnSpc>
              <a:spcBef>
                <a:spcPts val="1800"/>
              </a:spcBef>
              <a:buFontTx/>
              <a:buNone/>
            </a:pPr>
            <a:r>
              <a:rPr lang="en-US" sz="2000" dirty="0" smtClean="0"/>
              <a:t>Flight data indicated propellant line A-PRT at 27</a:t>
            </a:r>
            <a:r>
              <a:rPr lang="en-US" sz="2000" baseline="30000" dirty="0" smtClean="0"/>
              <a:t>o</a:t>
            </a:r>
            <a:r>
              <a:rPr lang="en-US" sz="2000" dirty="0" smtClean="0"/>
              <a:t>C while B-PRT rose to 62</a:t>
            </a:r>
            <a:r>
              <a:rPr lang="en-US" sz="2000" baseline="30000" dirty="0" smtClean="0"/>
              <a:t>o</a:t>
            </a:r>
            <a:r>
              <a:rPr lang="en-US" sz="2000" dirty="0" smtClean="0"/>
              <a:t>C during 3 hour thruster firing.</a:t>
            </a:r>
          </a:p>
          <a:p>
            <a:pPr>
              <a:lnSpc>
                <a:spcPct val="90000"/>
              </a:lnSpc>
              <a:spcBef>
                <a:spcPts val="1200"/>
              </a:spcBef>
              <a:buFontTx/>
              <a:buNone/>
            </a:pPr>
            <a:r>
              <a:rPr lang="en-US" sz="2000" dirty="0" smtClean="0"/>
              <a:t>A-PRT is on an active flow leg &amp; B-PRT is on a stagnant leg from fill valve.</a:t>
            </a:r>
          </a:p>
          <a:p>
            <a:pPr>
              <a:lnSpc>
                <a:spcPct val="90000"/>
              </a:lnSpc>
              <a:spcBef>
                <a:spcPts val="1200"/>
              </a:spcBef>
              <a:buFontTx/>
              <a:buNone/>
            </a:pPr>
            <a:r>
              <a:rPr lang="en-US" sz="2000" dirty="0" smtClean="0"/>
              <a:t>During firing, propellant from tanks flows past A PRT, cooling it and keeping heaters “on”.</a:t>
            </a:r>
          </a:p>
          <a:p>
            <a:pPr>
              <a:lnSpc>
                <a:spcPct val="90000"/>
              </a:lnSpc>
              <a:spcBef>
                <a:spcPts val="1200"/>
              </a:spcBef>
              <a:buFontTx/>
              <a:buNone/>
            </a:pPr>
            <a:r>
              <a:rPr lang="en-US" sz="2000" dirty="0" smtClean="0"/>
              <a:t>Stagnant line segment overheated because it wasn’t cooled by propellant flow.</a:t>
            </a:r>
          </a:p>
        </p:txBody>
      </p:sp>
    </p:spTree>
    <p:extLst>
      <p:ext uri="{BB962C8B-B14F-4D97-AF65-F5344CB8AC3E}">
        <p14:creationId xmlns:p14="http://schemas.microsoft.com/office/powerpoint/2010/main" val="10012696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373CFFB6-6556-4D63-9D3B-1BCD4C83530A}" type="slidenum">
              <a:rPr lang="en-US" smtClean="0"/>
              <a:pPr/>
              <a:t>29</a:t>
            </a:fld>
            <a:endParaRPr lang="en-US" dirty="0"/>
          </a:p>
        </p:txBody>
      </p:sp>
      <p:sp>
        <p:nvSpPr>
          <p:cNvPr id="5" name="Rectangle 2"/>
          <p:cNvSpPr txBox="1">
            <a:spLocks noChangeArrowheads="1"/>
          </p:cNvSpPr>
          <p:nvPr/>
        </p:nvSpPr>
        <p:spPr>
          <a:xfrm>
            <a:off x="914400" y="228600"/>
            <a:ext cx="7239000" cy="6858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smtClean="0">
                <a:ln>
                  <a:noFill/>
                </a:ln>
                <a:solidFill>
                  <a:schemeClr val="tx1"/>
                </a:solidFill>
                <a:effectLst/>
                <a:uLnTx/>
                <a:uFillTx/>
                <a:latin typeface="+mj-lt"/>
                <a:ea typeface="+mj-ea"/>
                <a:cs typeface="+mj-cs"/>
              </a:rPr>
              <a:t>Trajectory Correction Maneuver Surprise (cont)</a:t>
            </a:r>
          </a:p>
        </p:txBody>
      </p:sp>
      <p:pic>
        <p:nvPicPr>
          <p:cNvPr id="6" name="Picture 5" descr="C:\Documents and Settings\gtsuyuki\My Documents\Technical Papers &amp; Presentations\SCTCTWS_2004\TCM-1A_Temp_History.jpg"/>
          <p:cNvPicPr>
            <a:picLocks noChangeAspect="1" noChangeArrowheads="1"/>
          </p:cNvPicPr>
          <p:nvPr/>
        </p:nvPicPr>
        <p:blipFill>
          <a:blip r:embed="rId2" cstate="print"/>
          <a:srcRect/>
          <a:stretch>
            <a:fillRect/>
          </a:stretch>
        </p:blipFill>
        <p:spPr bwMode="auto">
          <a:xfrm>
            <a:off x="457200" y="1295400"/>
            <a:ext cx="8324850" cy="4848225"/>
          </a:xfrm>
          <a:prstGeom prst="rect">
            <a:avLst/>
          </a:prstGeom>
          <a:noFill/>
          <a:ln w="9525">
            <a:noFill/>
            <a:miter lim="800000"/>
            <a:headEnd/>
            <a:tailEnd/>
          </a:ln>
        </p:spPr>
      </p:pic>
    </p:spTree>
    <p:extLst>
      <p:ext uri="{BB962C8B-B14F-4D97-AF65-F5344CB8AC3E}">
        <p14:creationId xmlns:p14="http://schemas.microsoft.com/office/powerpoint/2010/main" val="6024358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73CFFB6-6556-4D63-9D3B-1BCD4C83530A}" type="slidenum">
              <a:rPr lang="en-US" smtClean="0"/>
              <a:pPr/>
              <a:t>30</a:t>
            </a:fld>
            <a:endParaRPr lang="en-US" dirty="0"/>
          </a:p>
        </p:txBody>
      </p:sp>
      <p:sp>
        <p:nvSpPr>
          <p:cNvPr id="5" name="Rectangle 2"/>
          <p:cNvSpPr txBox="1">
            <a:spLocks noChangeArrowheads="1"/>
          </p:cNvSpPr>
          <p:nvPr/>
        </p:nvSpPr>
        <p:spPr>
          <a:xfrm>
            <a:off x="1752600" y="762000"/>
            <a:ext cx="5486400" cy="609600"/>
          </a:xfrm>
          <a:prstGeom prst="rect">
            <a:avLst/>
          </a:prstGeom>
        </p:spPr>
        <p:txBody>
          <a:bodyPr vert="horz" lIns="91440" tIns="45720" rIns="91440" bIns="45720" rtlCol="0" anchor="ctr">
            <a:normAutofit/>
          </a:bodyPr>
          <a:lstStyle/>
          <a:p>
            <a:pPr algn="ctr" eaLnBrk="1" fontAlgn="auto" hangingPunct="1">
              <a:spcAft>
                <a:spcPts val="0"/>
              </a:spcAft>
            </a:pPr>
            <a:r>
              <a:rPr lang="en-US" sz="2800" b="1" dirty="0" smtClean="0"/>
              <a:t>Corrective Action</a:t>
            </a: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6" name="Rectangle 3"/>
          <p:cNvSpPr txBox="1">
            <a:spLocks noChangeArrowheads="1"/>
          </p:cNvSpPr>
          <p:nvPr/>
        </p:nvSpPr>
        <p:spPr>
          <a:xfrm>
            <a:off x="0" y="1905000"/>
            <a:ext cx="8661400" cy="4419600"/>
          </a:xfrm>
          <a:prstGeom prst="rect">
            <a:avLst/>
          </a:prstGeom>
        </p:spPr>
        <p:txBody>
          <a:bodyPr vert="horz" lIns="91440" tIns="45720" rIns="91440" bIns="45720" rtlCol="0">
            <a:normAutofit/>
          </a:bodyPr>
          <a:lstStyle/>
          <a:p>
            <a:pPr marL="742950" marR="0" lvl="1" indent="0" algn="l" defTabSz="914400" rtl="0" eaLnBrk="1" fontAlgn="auto" latinLnBrk="0" hangingPunct="1">
              <a:lnSpc>
                <a:spcPct val="100000"/>
              </a:lnSpc>
              <a:spcBef>
                <a:spcPct val="20000"/>
              </a:spcBef>
              <a:spcAft>
                <a:spcPts val="0"/>
              </a:spcAft>
              <a:buClrTx/>
              <a:buSzTx/>
              <a:buFontTx/>
              <a:buNone/>
              <a:tabLst/>
              <a:defRPr/>
            </a:pPr>
            <a:r>
              <a:rPr lang="en-US" sz="2800" dirty="0" smtClean="0">
                <a:latin typeface="+mn-lt"/>
              </a:rPr>
              <a:t>Uploaded a lower</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heater “off” set point which was below the temperature of the propellant tank. </a:t>
            </a:r>
          </a:p>
          <a:p>
            <a:pPr marL="742950" marR="0" lvl="1" indent="0" algn="l" defTabSz="914400" rtl="0" eaLnBrk="1" fontAlgn="auto" latinLnBrk="0" hangingPunct="1">
              <a:lnSpc>
                <a:spcPct val="100000"/>
              </a:lnSpc>
              <a:spcBef>
                <a:spcPts val="1800"/>
              </a:spcBef>
              <a:spcAft>
                <a:spcPts val="0"/>
              </a:spcAft>
              <a:buClrTx/>
              <a:buSzTx/>
              <a:buFontTx/>
              <a:buNone/>
              <a:tabLst/>
              <a:defRPr/>
            </a:pPr>
            <a:r>
              <a:rPr lang="en-US" sz="2800" noProof="0" dirty="0" smtClean="0">
                <a:latin typeface="+mn-lt"/>
              </a:rPr>
              <a:t>Propellant</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flowing through active portion of line would then ensure heater was off instead of keeping it on.</a:t>
            </a:r>
          </a:p>
          <a:p>
            <a:pPr marL="742950" marR="0" lvl="1" indent="0" algn="l" defTabSz="914400" rtl="0" eaLnBrk="1" fontAlgn="auto" latinLnBrk="0" hangingPunct="1">
              <a:lnSpc>
                <a:spcPct val="100000"/>
              </a:lnSpc>
              <a:spcBef>
                <a:spcPct val="20000"/>
              </a:spcBef>
              <a:spcAft>
                <a:spcPts val="0"/>
              </a:spcAft>
              <a:buClrTx/>
              <a:buSzTx/>
              <a:buFontTx/>
              <a:buNone/>
              <a:tabLst/>
              <a:defRPr/>
            </a:pPr>
            <a:endParaRPr kumimoji="0" lang="en-US" sz="4000" b="0" i="0" u="none" strike="noStrike" kern="1200" cap="none" spc="0" normalizeH="0" baseline="0" noProof="0" dirty="0" smtClean="0">
              <a:ln>
                <a:noFill/>
              </a:ln>
              <a:solidFill>
                <a:schemeClr val="tx1"/>
              </a:solidFill>
              <a:effectLst/>
              <a:uLnTx/>
              <a:uFillTx/>
              <a:latin typeface="+mn-lt"/>
              <a:ea typeface="+mn-ea"/>
              <a:cs typeface="+mn-cs"/>
            </a:endParaRPr>
          </a:p>
          <a:p>
            <a:pPr marL="742950" marR="0" lvl="1" indent="0" algn="l" defTabSz="914400" rtl="0" eaLnBrk="1" fontAlgn="auto" latinLnBrk="0" hangingPunct="1">
              <a:lnSpc>
                <a:spcPct val="100000"/>
              </a:lnSpc>
              <a:spcBef>
                <a:spcPct val="20000"/>
              </a:spcBef>
              <a:spcAft>
                <a:spcPts val="0"/>
              </a:spcAft>
              <a:buClrTx/>
              <a:buSzTx/>
              <a:buFontTx/>
              <a:buNone/>
              <a:tabLst/>
              <a:defRPr/>
            </a:pPr>
            <a:endParaRPr kumimoji="0" lang="en-US" sz="2800" b="0" i="0" u="none" strike="noStrike" kern="1200" cap="none" spc="0" normalizeH="0" baseline="0" noProof="0" dirty="0" smtClean="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8163059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pPr lvl="0"/>
            <a:r>
              <a:rPr lang="en-US" dirty="0" smtClean="0"/>
              <a:t>Lessons Learned</a:t>
            </a:r>
            <a:endParaRPr lang="en-US" dirty="0"/>
          </a:p>
        </p:txBody>
      </p:sp>
      <p:sp>
        <p:nvSpPr>
          <p:cNvPr id="3" name="Content Placeholder 2"/>
          <p:cNvSpPr>
            <a:spLocks noGrp="1"/>
          </p:cNvSpPr>
          <p:nvPr>
            <p:ph idx="1"/>
          </p:nvPr>
        </p:nvSpPr>
        <p:spPr>
          <a:xfrm>
            <a:off x="0" y="1143000"/>
            <a:ext cx="8686800" cy="5257800"/>
          </a:xfrm>
        </p:spPr>
        <p:txBody>
          <a:bodyPr>
            <a:normAutofit fontScale="62500" lnSpcReduction="20000"/>
          </a:bodyPr>
          <a:lstStyle/>
          <a:p>
            <a:pPr lvl="1">
              <a:defRPr/>
            </a:pPr>
            <a:r>
              <a:rPr lang="en-US" sz="4200" b="1" dirty="0" smtClean="0"/>
              <a:t>Lack of propellant flow through lines during system thermal test can result in worst cases being missed.</a:t>
            </a:r>
          </a:p>
          <a:p>
            <a:pPr lvl="2">
              <a:defRPr/>
            </a:pPr>
            <a:r>
              <a:rPr lang="en-US" sz="4200" dirty="0" smtClean="0"/>
              <a:t>Impractical to use a referee fluid without risk to flight hardware.</a:t>
            </a:r>
          </a:p>
          <a:p>
            <a:pPr lvl="1">
              <a:spcBef>
                <a:spcPts val="1800"/>
              </a:spcBef>
              <a:defRPr/>
            </a:pPr>
            <a:r>
              <a:rPr lang="en-US" sz="4200" b="1" dirty="0" smtClean="0"/>
              <a:t>End-to-end functionality approach for design verification &amp; validation can reduce residual risk.</a:t>
            </a:r>
          </a:p>
          <a:p>
            <a:pPr lvl="2">
              <a:defRPr/>
            </a:pPr>
            <a:r>
              <a:rPr lang="en-US" sz="4200" dirty="0" smtClean="0"/>
              <a:t>Walk through all operational &amp; non-operational scenarios for propellant line thermal design.</a:t>
            </a:r>
          </a:p>
          <a:p>
            <a:pPr lvl="2">
              <a:defRPr/>
            </a:pPr>
            <a:r>
              <a:rPr lang="en-US" sz="4200" dirty="0" smtClean="0"/>
              <a:t>If practical, design test to capture worst case scenario.</a:t>
            </a:r>
          </a:p>
          <a:p>
            <a:pPr lvl="2">
              <a:defRPr/>
            </a:pPr>
            <a:r>
              <a:rPr lang="en-US" sz="4200" dirty="0" smtClean="0"/>
              <a:t>Conduct analysis to adjust for any test deficiencies.</a:t>
            </a:r>
          </a:p>
          <a:p>
            <a:pPr lvl="1">
              <a:spcBef>
                <a:spcPts val="1800"/>
              </a:spcBef>
              <a:defRPr/>
            </a:pPr>
            <a:r>
              <a:rPr lang="en-US" sz="4200" b="1" dirty="0" smtClean="0"/>
              <a:t>Design flexibility, such as software controlled heaters, can provide effective resolutions to in-flight surprises.</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31</a:t>
            </a:fld>
            <a:endParaRPr lang="en-US" dirty="0"/>
          </a:p>
        </p:txBody>
      </p:sp>
    </p:spTree>
    <p:extLst>
      <p:ext uri="{BB962C8B-B14F-4D97-AF65-F5344CB8AC3E}">
        <p14:creationId xmlns:p14="http://schemas.microsoft.com/office/powerpoint/2010/main" val="912319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itle 1"/>
          <p:cNvSpPr>
            <a:spLocks noGrp="1"/>
          </p:cNvSpPr>
          <p:nvPr>
            <p:ph type="ctrTitle"/>
          </p:nvPr>
        </p:nvSpPr>
        <p:spPr/>
        <p:txBody>
          <a:bodyPr>
            <a:normAutofit/>
          </a:bodyPr>
          <a:lstStyle/>
          <a:p>
            <a:r>
              <a:rPr lang="en-US" sz="3600" dirty="0" smtClean="0"/>
              <a:t>Testing Checklist</a:t>
            </a:r>
          </a:p>
        </p:txBody>
      </p:sp>
      <p:sp>
        <p:nvSpPr>
          <p:cNvPr id="132100" name="Slide Number Placeholder 3"/>
          <p:cNvSpPr>
            <a:spLocks noGrp="1"/>
          </p:cNvSpPr>
          <p:nvPr>
            <p:ph type="sldNum" sz="quarter" idx="12"/>
          </p:nvPr>
        </p:nvSpPr>
        <p:spPr>
          <a:noFill/>
        </p:spPr>
        <p:txBody>
          <a:bodyPr/>
          <a:lstStyle/>
          <a:p>
            <a:fld id="{15739D22-5EC4-437D-B03D-5310DDF25D12}" type="slidenum">
              <a:rPr lang="en-US" altLang="en-US" smtClean="0">
                <a:latin typeface="Arial" pitchFamily="34" charset="0"/>
              </a:rPr>
              <a:pPr/>
              <a:t>32</a:t>
            </a:fld>
            <a:endParaRPr lang="en-US" altLang="en-US" smtClean="0">
              <a:latin typeface="Arial" pitchFamily="34" charset="0"/>
            </a:endParaRPr>
          </a:p>
        </p:txBody>
      </p:sp>
    </p:spTree>
    <p:extLst>
      <p:ext uri="{BB962C8B-B14F-4D97-AF65-F5344CB8AC3E}">
        <p14:creationId xmlns:p14="http://schemas.microsoft.com/office/powerpoint/2010/main" val="28618669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itle 1"/>
          <p:cNvSpPr>
            <a:spLocks noGrp="1"/>
          </p:cNvSpPr>
          <p:nvPr>
            <p:ph type="title"/>
          </p:nvPr>
        </p:nvSpPr>
        <p:spPr/>
        <p:txBody>
          <a:bodyPr/>
          <a:lstStyle/>
          <a:p>
            <a:r>
              <a:rPr lang="en-US" dirty="0" smtClean="0"/>
              <a:t>Test Article Handling/Installation</a:t>
            </a:r>
          </a:p>
        </p:txBody>
      </p:sp>
      <p:sp>
        <p:nvSpPr>
          <p:cNvPr id="8" name="Content Placeholder 7"/>
          <p:cNvSpPr>
            <a:spLocks noGrp="1"/>
          </p:cNvSpPr>
          <p:nvPr>
            <p:ph idx="1"/>
          </p:nvPr>
        </p:nvSpPr>
        <p:spPr>
          <a:xfrm>
            <a:off x="457200" y="1524001"/>
            <a:ext cx="8229600" cy="3276599"/>
          </a:xfrm>
        </p:spPr>
        <p:txBody>
          <a:bodyPr>
            <a:noAutofit/>
          </a:bodyPr>
          <a:lstStyle/>
          <a:p>
            <a:pPr>
              <a:buFont typeface="Wingdings" pitchFamily="2" charset="2"/>
              <a:buChar char="ü"/>
              <a:defRPr/>
            </a:pPr>
            <a:r>
              <a:rPr lang="en-US" sz="2000" b="0" dirty="0" smtClean="0">
                <a:latin typeface="Arial" charset="0"/>
              </a:rPr>
              <a:t>Good housekeeping for all flight hardware areas.</a:t>
            </a:r>
          </a:p>
          <a:p>
            <a:pPr>
              <a:defRPr/>
            </a:pPr>
            <a:endParaRPr lang="en-US" sz="2000" b="0" dirty="0" smtClean="0">
              <a:latin typeface="Arial" charset="0"/>
            </a:endParaRPr>
          </a:p>
          <a:p>
            <a:pPr>
              <a:buFont typeface="Wingdings" pitchFamily="2" charset="2"/>
              <a:buChar char="ü"/>
              <a:defRPr/>
            </a:pPr>
            <a:r>
              <a:rPr lang="en-US" sz="2000" b="0" dirty="0" smtClean="0">
                <a:latin typeface="Arial" charset="0"/>
              </a:rPr>
              <a:t>Handling and storage procedures should be in place for flight hardware.</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Special procedure should be defined for electrostatic discharge sensitive equipment.</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Proper contamination-control instructions shall be established.</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Requirements for electric grounding of test articles and test sets should be defined.</a:t>
            </a:r>
          </a:p>
          <a:p>
            <a:pPr>
              <a:buFont typeface="Wingdings" pitchFamily="2" charset="2"/>
              <a:buChar char="ü"/>
              <a:defRPr/>
            </a:pPr>
            <a:endParaRPr lang="en-US" sz="2000" b="0" dirty="0" smtClean="0">
              <a:latin typeface="Arial" charset="0"/>
            </a:endParaRPr>
          </a:p>
        </p:txBody>
      </p:sp>
      <p:sp>
        <p:nvSpPr>
          <p:cNvPr id="133123" name="Slide Number Placeholder 3"/>
          <p:cNvSpPr>
            <a:spLocks noGrp="1"/>
          </p:cNvSpPr>
          <p:nvPr>
            <p:ph type="sldNum" sz="quarter" idx="12"/>
          </p:nvPr>
        </p:nvSpPr>
        <p:spPr>
          <a:noFill/>
        </p:spPr>
        <p:txBody>
          <a:bodyPr/>
          <a:lstStyle/>
          <a:p>
            <a:fld id="{435FCBD2-86D5-47BD-9D78-656C5B2EE93B}" type="slidenum">
              <a:rPr lang="en-US" altLang="en-US" smtClean="0">
                <a:latin typeface="Arial" pitchFamily="34" charset="0"/>
              </a:rPr>
              <a:pPr/>
              <a:t>33</a:t>
            </a:fld>
            <a:endParaRPr lang="en-US" altLang="en-US" dirty="0" smtClean="0">
              <a:latin typeface="Arial" pitchFamily="34" charset="0"/>
            </a:endParaRPr>
          </a:p>
        </p:txBody>
      </p:sp>
      <p:sp>
        <p:nvSpPr>
          <p:cNvPr id="6" name="Rectangle 3"/>
          <p:cNvSpPr txBox="1">
            <a:spLocks noChangeArrowheads="1"/>
          </p:cNvSpPr>
          <p:nvPr/>
        </p:nvSpPr>
        <p:spPr bwMode="auto">
          <a:xfrm>
            <a:off x="893763" y="914400"/>
            <a:ext cx="7793037" cy="5181600"/>
          </a:xfrm>
          <a:prstGeom prst="rect">
            <a:avLst/>
          </a:prstGeom>
          <a:noFill/>
          <a:ln w="9525">
            <a:noFill/>
            <a:miter lim="800000"/>
            <a:headEnd/>
            <a:tailEnd/>
          </a:ln>
        </p:spPr>
        <p:txBody>
          <a:bodyPr lIns="92075" tIns="46038" rIns="92075" bIns="46038" anchor="ctr" anchorCtr="1"/>
          <a:lstStyle/>
          <a:p>
            <a:pPr marL="228600" indent="-228600">
              <a:lnSpc>
                <a:spcPct val="80000"/>
              </a:lnSpc>
              <a:spcBef>
                <a:spcPct val="100000"/>
              </a:spcBef>
              <a:buClr>
                <a:schemeClr val="tx1"/>
              </a:buClr>
              <a:buSzPct val="135000"/>
              <a:buFontTx/>
              <a:buChar char="•"/>
              <a:defRPr/>
            </a:pPr>
            <a:endParaRPr lang="en-US" b="1" kern="0" dirty="0">
              <a:latin typeface="+mn-lt"/>
            </a:endParaRPr>
          </a:p>
        </p:txBody>
      </p:sp>
    </p:spTree>
    <p:extLst>
      <p:ext uri="{BB962C8B-B14F-4D97-AF65-F5344CB8AC3E}">
        <p14:creationId xmlns:p14="http://schemas.microsoft.com/office/powerpoint/2010/main" val="22990035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Article Handling/Installation (cont.)</a:t>
            </a:r>
            <a:endParaRPr lang="en-US" dirty="0"/>
          </a:p>
        </p:txBody>
      </p:sp>
      <p:sp>
        <p:nvSpPr>
          <p:cNvPr id="3" name="Content Placeholder 2"/>
          <p:cNvSpPr>
            <a:spLocks noGrp="1"/>
          </p:cNvSpPr>
          <p:nvPr>
            <p:ph idx="1"/>
          </p:nvPr>
        </p:nvSpPr>
        <p:spPr/>
        <p:txBody>
          <a:bodyPr>
            <a:normAutofit lnSpcReduction="10000"/>
          </a:bodyPr>
          <a:lstStyle/>
          <a:p>
            <a:pPr>
              <a:buFont typeface="Wingdings" pitchFamily="2" charset="2"/>
              <a:buChar char="ü"/>
              <a:defRPr/>
            </a:pPr>
            <a:r>
              <a:rPr lang="en-US" sz="2000" b="0" dirty="0" smtClean="0">
                <a:latin typeface="Arial" charset="0"/>
              </a:rPr>
              <a:t>Test cables should have end-to-end continuity checks.</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Test equipment should have readily retrievable maintenance and repair records.</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Connector pins should be visually inspected prior to mating and after </a:t>
            </a:r>
            <a:r>
              <a:rPr lang="en-US" sz="2000" b="0" dirty="0" err="1" smtClean="0">
                <a:latin typeface="Arial" charset="0"/>
              </a:rPr>
              <a:t>demating</a:t>
            </a:r>
            <a:r>
              <a:rPr lang="en-US" sz="2000" b="0" dirty="0" smtClean="0">
                <a:latin typeface="Arial" charset="0"/>
              </a:rPr>
              <a:t>.</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Component mounting requirements should be specified for interface filler and bolt torque.</a:t>
            </a:r>
          </a:p>
          <a:p>
            <a:pPr>
              <a:buFont typeface="Wingdings" pitchFamily="2" charset="2"/>
              <a:buChar char="ü"/>
              <a:defRPr/>
            </a:pPr>
            <a:endParaRPr lang="en-US" sz="2000" b="0" kern="0" dirty="0" smtClean="0">
              <a:latin typeface="Arial" charset="0"/>
            </a:endParaRPr>
          </a:p>
          <a:p>
            <a:pPr>
              <a:buFont typeface="Wingdings" pitchFamily="2" charset="2"/>
              <a:buChar char="ü"/>
              <a:defRPr/>
            </a:pPr>
            <a:r>
              <a:rPr lang="en-US" sz="2000" b="0" dirty="0" smtClean="0">
                <a:latin typeface="Arial" charset="0"/>
              </a:rPr>
              <a:t>Test recording and measuring equipment and instrumentation should be clearly described on an interface diagram.</a:t>
            </a:r>
          </a:p>
          <a:p>
            <a:pPr>
              <a:buFont typeface="Wingdings" pitchFamily="2" charset="2"/>
              <a:buChar char="ü"/>
              <a:defRPr/>
            </a:pPr>
            <a:endParaRPr lang="en-US" sz="2000" b="0" kern="0" dirty="0" smtClean="0">
              <a:latin typeface="Arial" charset="0"/>
            </a:endParaRPr>
          </a:p>
          <a:p>
            <a:endParaRPr lang="en-US" dirty="0" smtClean="0"/>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34</a:t>
            </a:fld>
            <a:endParaRPr lang="en-US"/>
          </a:p>
        </p:txBody>
      </p:sp>
    </p:spTree>
    <p:extLst>
      <p:ext uri="{BB962C8B-B14F-4D97-AF65-F5344CB8AC3E}">
        <p14:creationId xmlns:p14="http://schemas.microsoft.com/office/powerpoint/2010/main" val="32047598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itle 1"/>
          <p:cNvSpPr>
            <a:spLocks noGrp="1"/>
          </p:cNvSpPr>
          <p:nvPr>
            <p:ph type="title"/>
          </p:nvPr>
        </p:nvSpPr>
        <p:spPr>
          <a:xfrm>
            <a:off x="457200" y="274638"/>
            <a:ext cx="8229600" cy="792162"/>
          </a:xfrm>
        </p:spPr>
        <p:txBody>
          <a:bodyPr/>
          <a:lstStyle/>
          <a:p>
            <a:r>
              <a:rPr lang="en-US" dirty="0" smtClean="0"/>
              <a:t>Test Instrumentation/Data</a:t>
            </a:r>
          </a:p>
        </p:txBody>
      </p:sp>
      <p:sp>
        <p:nvSpPr>
          <p:cNvPr id="8" name="Content Placeholder 7"/>
          <p:cNvSpPr>
            <a:spLocks noGrp="1"/>
          </p:cNvSpPr>
          <p:nvPr>
            <p:ph idx="1"/>
          </p:nvPr>
        </p:nvSpPr>
        <p:spPr>
          <a:xfrm>
            <a:off x="457200" y="1219200"/>
            <a:ext cx="8229600" cy="5334000"/>
          </a:xfrm>
        </p:spPr>
        <p:txBody>
          <a:bodyPr>
            <a:normAutofit fontScale="55000" lnSpcReduction="20000"/>
          </a:bodyPr>
          <a:lstStyle/>
          <a:p>
            <a:pPr>
              <a:buFont typeface="Wingdings" pitchFamily="2" charset="2"/>
              <a:buChar char="ü"/>
              <a:defRPr/>
            </a:pPr>
            <a:endParaRPr lang="en-US" sz="3700" b="0" dirty="0" smtClean="0">
              <a:latin typeface="Arial" charset="0"/>
            </a:endParaRPr>
          </a:p>
          <a:p>
            <a:pPr>
              <a:buFont typeface="Wingdings" pitchFamily="2" charset="2"/>
              <a:buChar char="ü"/>
              <a:defRPr/>
            </a:pPr>
            <a:r>
              <a:rPr lang="en-US" sz="3700" b="0" dirty="0" smtClean="0">
                <a:latin typeface="Arial" charset="0"/>
              </a:rPr>
              <a:t>Test-temperature limits and acceptable tolerances shall be clearly defined.</a:t>
            </a:r>
          </a:p>
          <a:p>
            <a:pPr>
              <a:buFont typeface="Wingdings" pitchFamily="2" charset="2"/>
              <a:buChar char="ü"/>
              <a:defRPr/>
            </a:pPr>
            <a:endParaRPr lang="en-US" sz="3700" b="0" dirty="0" smtClean="0">
              <a:latin typeface="Arial" charset="0"/>
            </a:endParaRPr>
          </a:p>
          <a:p>
            <a:pPr>
              <a:buFont typeface="Wingdings" pitchFamily="2" charset="2"/>
              <a:buChar char="ü"/>
              <a:defRPr/>
            </a:pPr>
            <a:r>
              <a:rPr lang="en-US" sz="3700" b="0" dirty="0" smtClean="0">
                <a:latin typeface="Arial" charset="0"/>
              </a:rPr>
              <a:t>Allowable test-temperature transition rates shall be defined.</a:t>
            </a:r>
          </a:p>
          <a:p>
            <a:pPr>
              <a:buFont typeface="Wingdings" pitchFamily="2" charset="2"/>
              <a:buChar char="ü"/>
              <a:defRPr/>
            </a:pPr>
            <a:endParaRPr lang="en-US" sz="3700" b="0" dirty="0" smtClean="0">
              <a:latin typeface="Arial" charset="0"/>
            </a:endParaRPr>
          </a:p>
          <a:p>
            <a:pPr>
              <a:buFont typeface="Wingdings" pitchFamily="2" charset="2"/>
              <a:buChar char="ü"/>
              <a:defRPr/>
            </a:pPr>
            <a:r>
              <a:rPr lang="en-US" sz="3700" b="0" dirty="0" smtClean="0">
                <a:latin typeface="Arial" charset="0"/>
              </a:rPr>
              <a:t>A clear definition of thermal stabilization (steady state) shall be established.</a:t>
            </a:r>
          </a:p>
          <a:p>
            <a:pPr>
              <a:buFont typeface="Wingdings" pitchFamily="2" charset="2"/>
              <a:buChar char="ü"/>
              <a:defRPr/>
            </a:pPr>
            <a:endParaRPr lang="en-US" sz="3700" b="0" dirty="0" smtClean="0">
              <a:latin typeface="Arial" charset="0"/>
            </a:endParaRPr>
          </a:p>
          <a:p>
            <a:pPr>
              <a:buFont typeface="Wingdings" pitchFamily="2" charset="2"/>
              <a:buChar char="ü"/>
              <a:defRPr/>
            </a:pPr>
            <a:r>
              <a:rPr lang="en-US" sz="3700" b="0" dirty="0" smtClean="0">
                <a:latin typeface="Arial" charset="0"/>
              </a:rPr>
              <a:t>Location of all temperature sensors and heaters (if applicable) shall be shown in pictures or sketches.</a:t>
            </a:r>
          </a:p>
          <a:p>
            <a:pPr>
              <a:buFont typeface="Wingdings" pitchFamily="2" charset="2"/>
              <a:buChar char="ü"/>
              <a:defRPr/>
            </a:pPr>
            <a:endParaRPr lang="en-US" sz="3700" b="0" dirty="0" smtClean="0">
              <a:latin typeface="Arial" charset="0"/>
            </a:endParaRPr>
          </a:p>
          <a:p>
            <a:pPr>
              <a:buFont typeface="Wingdings" pitchFamily="2" charset="2"/>
              <a:buChar char="ü"/>
              <a:defRPr/>
            </a:pPr>
            <a:r>
              <a:rPr lang="en-US" sz="3700" b="0" dirty="0" smtClean="0">
                <a:latin typeface="Arial" charset="0"/>
              </a:rPr>
              <a:t>Control-temperature sensors and primary backups shall be defined.</a:t>
            </a:r>
          </a:p>
          <a:p>
            <a:pPr>
              <a:buFont typeface="Wingdings" pitchFamily="2" charset="2"/>
              <a:buChar char="ü"/>
              <a:defRPr/>
            </a:pPr>
            <a:endParaRPr lang="en-US" sz="3700" b="0" dirty="0" smtClean="0">
              <a:latin typeface="Arial" charset="0"/>
            </a:endParaRPr>
          </a:p>
          <a:p>
            <a:pPr>
              <a:buFont typeface="Wingdings" pitchFamily="2" charset="2"/>
              <a:buChar char="ü"/>
              <a:defRPr/>
            </a:pPr>
            <a:r>
              <a:rPr lang="en-US" sz="3700" b="0" dirty="0" smtClean="0">
                <a:latin typeface="Arial" charset="0"/>
              </a:rPr>
              <a:t>A continuity check and response to temperature stimulus (where accessible) shall be performed on all temperature sensors prior to test start.</a:t>
            </a:r>
          </a:p>
          <a:p>
            <a:pPr>
              <a:buFont typeface="Wingdings" pitchFamily="2" charset="2"/>
              <a:buChar char="ü"/>
              <a:defRPr/>
            </a:pPr>
            <a:endParaRPr lang="en-US" sz="3700" b="0" dirty="0" smtClean="0">
              <a:latin typeface="Arial" charset="0"/>
            </a:endParaRPr>
          </a:p>
        </p:txBody>
      </p:sp>
      <p:sp>
        <p:nvSpPr>
          <p:cNvPr id="134147" name="Slide Number Placeholder 3"/>
          <p:cNvSpPr>
            <a:spLocks noGrp="1"/>
          </p:cNvSpPr>
          <p:nvPr>
            <p:ph type="sldNum" sz="quarter" idx="12"/>
          </p:nvPr>
        </p:nvSpPr>
        <p:spPr>
          <a:noFill/>
        </p:spPr>
        <p:txBody>
          <a:bodyPr/>
          <a:lstStyle/>
          <a:p>
            <a:fld id="{7AC60525-3838-4540-A4A1-B2A20D274EB9}" type="slidenum">
              <a:rPr lang="en-US" altLang="en-US" smtClean="0">
                <a:latin typeface="Arial" pitchFamily="34" charset="0"/>
              </a:rPr>
              <a:pPr/>
              <a:t>35</a:t>
            </a:fld>
            <a:endParaRPr lang="en-US" altLang="en-US" smtClean="0">
              <a:latin typeface="Arial" pitchFamily="34" charset="0"/>
            </a:endParaRPr>
          </a:p>
        </p:txBody>
      </p:sp>
      <p:sp>
        <p:nvSpPr>
          <p:cNvPr id="6" name="Rectangle 3"/>
          <p:cNvSpPr txBox="1">
            <a:spLocks noChangeArrowheads="1"/>
          </p:cNvSpPr>
          <p:nvPr/>
        </p:nvSpPr>
        <p:spPr bwMode="auto">
          <a:xfrm>
            <a:off x="893763" y="914400"/>
            <a:ext cx="7793037" cy="5181600"/>
          </a:xfrm>
          <a:prstGeom prst="rect">
            <a:avLst/>
          </a:prstGeom>
          <a:noFill/>
          <a:ln w="9525">
            <a:noFill/>
            <a:miter lim="800000"/>
            <a:headEnd/>
            <a:tailEnd/>
          </a:ln>
        </p:spPr>
        <p:txBody>
          <a:bodyPr lIns="92075" tIns="46038" rIns="92075" bIns="46038" anchor="ctr" anchorCtr="1"/>
          <a:lstStyle/>
          <a:p>
            <a:pPr marL="228600" indent="-228600">
              <a:lnSpc>
                <a:spcPct val="80000"/>
              </a:lnSpc>
              <a:spcBef>
                <a:spcPct val="100000"/>
              </a:spcBef>
              <a:buClr>
                <a:schemeClr val="tx1"/>
              </a:buClr>
              <a:buSzPct val="135000"/>
              <a:buFontTx/>
              <a:buChar char="•"/>
              <a:defRPr/>
            </a:pPr>
            <a:endParaRPr lang="en-US" b="1" kern="0" dirty="0">
              <a:latin typeface="+mn-lt"/>
            </a:endParaRPr>
          </a:p>
        </p:txBody>
      </p:sp>
    </p:spTree>
    <p:extLst>
      <p:ext uri="{BB962C8B-B14F-4D97-AF65-F5344CB8AC3E}">
        <p14:creationId xmlns:p14="http://schemas.microsoft.com/office/powerpoint/2010/main" val="42669919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Instrumentation/Data (</a:t>
            </a:r>
            <a:r>
              <a:rPr lang="en-US" dirty="0" err="1" smtClean="0"/>
              <a:t>con’t</a:t>
            </a:r>
            <a:r>
              <a:rPr lang="en-US" dirty="0" smtClean="0"/>
              <a:t>.)</a:t>
            </a:r>
            <a:endParaRPr lang="en-US" dirty="0"/>
          </a:p>
        </p:txBody>
      </p:sp>
      <p:sp>
        <p:nvSpPr>
          <p:cNvPr id="3" name="Content Placeholder 2"/>
          <p:cNvSpPr>
            <a:spLocks noGrp="1"/>
          </p:cNvSpPr>
          <p:nvPr>
            <p:ph idx="1"/>
          </p:nvPr>
        </p:nvSpPr>
        <p:spPr/>
        <p:txBody>
          <a:bodyPr>
            <a:normAutofit fontScale="70000" lnSpcReduction="20000"/>
          </a:bodyPr>
          <a:lstStyle/>
          <a:p>
            <a:pPr>
              <a:buFont typeface="Wingdings" pitchFamily="2" charset="2"/>
              <a:buChar char="ü"/>
              <a:defRPr/>
            </a:pPr>
            <a:r>
              <a:rPr lang="en-US" b="0" dirty="0" smtClean="0">
                <a:latin typeface="Arial" charset="0"/>
              </a:rPr>
              <a:t>Alarm setting shall be defined to give proper warning of temperature limits (plus tolerances) being exceeded.</a:t>
            </a:r>
          </a:p>
          <a:p>
            <a:pPr>
              <a:buFont typeface="Wingdings" pitchFamily="2" charset="2"/>
              <a:buChar char="ü"/>
              <a:defRPr/>
            </a:pPr>
            <a:endParaRPr lang="en-US" b="0" dirty="0" smtClean="0">
              <a:latin typeface="Arial" charset="0"/>
            </a:endParaRPr>
          </a:p>
          <a:p>
            <a:pPr>
              <a:buFont typeface="Wingdings" pitchFamily="2" charset="2"/>
              <a:buChar char="ü"/>
              <a:defRPr/>
            </a:pPr>
            <a:r>
              <a:rPr lang="en-US" b="0" dirty="0" smtClean="0">
                <a:latin typeface="Arial" charset="0"/>
              </a:rPr>
              <a:t>Audible alarms must not be left in "Silence Alarm" mode when heat exchangers are operating correctly. There shall be a signal to alert test personnel to manually reset the alarms.</a:t>
            </a:r>
          </a:p>
          <a:p>
            <a:pPr>
              <a:buFont typeface="Wingdings" pitchFamily="2" charset="2"/>
              <a:buChar char="ü"/>
              <a:defRPr/>
            </a:pPr>
            <a:endParaRPr lang="en-US" b="0" dirty="0" smtClean="0">
              <a:latin typeface="Arial" charset="0"/>
            </a:endParaRPr>
          </a:p>
          <a:p>
            <a:pPr>
              <a:buFont typeface="Wingdings" pitchFamily="2" charset="2"/>
              <a:buChar char="ü"/>
              <a:defRPr/>
            </a:pPr>
            <a:r>
              <a:rPr lang="en-US" b="0" dirty="0" smtClean="0">
                <a:latin typeface="Arial" charset="0"/>
              </a:rPr>
              <a:t>Use fuses with test heaters to prevent an overpower condition.</a:t>
            </a:r>
          </a:p>
          <a:p>
            <a:pPr>
              <a:buFont typeface="Wingdings" pitchFamily="2" charset="2"/>
              <a:buChar char="ü"/>
              <a:defRPr/>
            </a:pPr>
            <a:endParaRPr lang="en-US" b="0" dirty="0" smtClean="0">
              <a:latin typeface="Arial" charset="0"/>
            </a:endParaRPr>
          </a:p>
          <a:p>
            <a:pPr>
              <a:buFont typeface="Wingdings" pitchFamily="2" charset="2"/>
              <a:buChar char="ü"/>
              <a:defRPr/>
            </a:pPr>
            <a:r>
              <a:rPr lang="en-US" b="0" dirty="0" smtClean="0">
                <a:latin typeface="Arial" charset="0"/>
              </a:rPr>
              <a:t>Heaters should be powered at a low level and response verified by control temperature sensor.</a:t>
            </a:r>
          </a:p>
          <a:p>
            <a:pPr>
              <a:buFont typeface="Wingdings" pitchFamily="2" charset="2"/>
              <a:buChar char="ü"/>
              <a:defRPr/>
            </a:pPr>
            <a:endParaRPr lang="en-US" b="0" kern="0" dirty="0" smtClean="0">
              <a:latin typeface="Arial" charset="0"/>
            </a:endParaRPr>
          </a:p>
          <a:p>
            <a:pPr>
              <a:buFont typeface="Wingdings" pitchFamily="2" charset="2"/>
              <a:buChar char="ü"/>
              <a:defRPr/>
            </a:pPr>
            <a:r>
              <a:rPr lang="en-US" b="0" dirty="0" smtClean="0">
                <a:latin typeface="Arial" charset="0"/>
              </a:rPr>
              <a:t>Manual data: Types of data required and recording intervals shall be defined. Data sheets shall be provided with samples in the test procedure.</a:t>
            </a:r>
            <a:endParaRPr lang="en-US" b="0" kern="0" dirty="0" smtClean="0">
              <a:latin typeface="Arial" charset="0"/>
            </a:endParaRPr>
          </a:p>
          <a:p>
            <a:endParaRPr lang="en-US" dirty="0" smtClean="0"/>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36</a:t>
            </a:fld>
            <a:endParaRPr lang="en-US"/>
          </a:p>
        </p:txBody>
      </p:sp>
    </p:spTree>
    <p:extLst>
      <p:ext uri="{BB962C8B-B14F-4D97-AF65-F5344CB8AC3E}">
        <p14:creationId xmlns:p14="http://schemas.microsoft.com/office/powerpoint/2010/main" val="24358268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itle 1"/>
          <p:cNvSpPr>
            <a:spLocks noGrp="1"/>
          </p:cNvSpPr>
          <p:nvPr>
            <p:ph type="title"/>
          </p:nvPr>
        </p:nvSpPr>
        <p:spPr/>
        <p:txBody>
          <a:bodyPr/>
          <a:lstStyle/>
          <a:p>
            <a:r>
              <a:rPr lang="en-US" dirty="0" smtClean="0"/>
              <a:t>Test Instrumentation/Data (</a:t>
            </a:r>
            <a:r>
              <a:rPr lang="en-US" dirty="0" err="1" smtClean="0"/>
              <a:t>con’t</a:t>
            </a:r>
            <a:r>
              <a:rPr lang="en-US" dirty="0" smtClean="0"/>
              <a:t>.)</a:t>
            </a:r>
          </a:p>
        </p:txBody>
      </p:sp>
      <p:sp>
        <p:nvSpPr>
          <p:cNvPr id="8" name="Content Placeholder 7"/>
          <p:cNvSpPr>
            <a:spLocks noGrp="1"/>
          </p:cNvSpPr>
          <p:nvPr>
            <p:ph idx="1"/>
          </p:nvPr>
        </p:nvSpPr>
        <p:spPr>
          <a:xfrm>
            <a:off x="457200" y="1524001"/>
            <a:ext cx="8229600" cy="4876799"/>
          </a:xfrm>
        </p:spPr>
        <p:txBody>
          <a:bodyPr>
            <a:normAutofit fontScale="55000" lnSpcReduction="20000"/>
          </a:bodyPr>
          <a:lstStyle/>
          <a:p>
            <a:pPr>
              <a:buFont typeface="Wingdings" pitchFamily="2" charset="2"/>
              <a:buChar char="ü"/>
              <a:defRPr/>
            </a:pPr>
            <a:r>
              <a:rPr lang="en-US" sz="3600" b="0" dirty="0" smtClean="0">
                <a:latin typeface="Arial" charset="0"/>
              </a:rPr>
              <a:t>Automated data:  Adequate consoles with data monitors should be available, including a dedicated one for the customer. One set of all hardcopy results should be supplied to customer.</a:t>
            </a:r>
          </a:p>
          <a:p>
            <a:pPr>
              <a:buFont typeface="Wingdings" pitchFamily="2" charset="2"/>
              <a:buChar char="ü"/>
              <a:defRPr/>
            </a:pPr>
            <a:endParaRPr lang="en-US" sz="3600" b="0" kern="0" dirty="0" smtClean="0">
              <a:latin typeface="Arial" charset="0"/>
            </a:endParaRPr>
          </a:p>
          <a:p>
            <a:pPr>
              <a:buFont typeface="Wingdings" pitchFamily="2" charset="2"/>
              <a:buChar char="ü"/>
              <a:defRPr/>
            </a:pPr>
            <a:r>
              <a:rPr lang="en-US" sz="3600" b="0" dirty="0" smtClean="0">
                <a:latin typeface="Arial" charset="0"/>
              </a:rPr>
              <a:t>Instrument test cables should be wrapped with low-emittance surface material to minimize heat loss from the test article.</a:t>
            </a:r>
          </a:p>
          <a:p>
            <a:pPr>
              <a:buFont typeface="Wingdings" pitchFamily="2" charset="2"/>
              <a:buChar char="ü"/>
              <a:defRPr/>
            </a:pPr>
            <a:endParaRPr lang="en-US" sz="3600" b="0" dirty="0" smtClean="0">
              <a:latin typeface="Arial" charset="0"/>
            </a:endParaRPr>
          </a:p>
          <a:p>
            <a:pPr>
              <a:buFont typeface="Wingdings" pitchFamily="2" charset="2"/>
              <a:buChar char="ü"/>
              <a:defRPr/>
            </a:pPr>
            <a:r>
              <a:rPr lang="en-US" sz="3600" b="0" dirty="0" smtClean="0">
                <a:latin typeface="Arial" charset="0"/>
              </a:rPr>
              <a:t>Test-temperature-sensor locations should compliment and sometimes duplicate flight-sensor locations. Test sensors should be located so as to be meaningful when comparing to nodal computer models.</a:t>
            </a:r>
          </a:p>
          <a:p>
            <a:pPr>
              <a:buFont typeface="Wingdings" pitchFamily="2" charset="2"/>
              <a:buChar char="ü"/>
              <a:defRPr/>
            </a:pPr>
            <a:endParaRPr lang="en-US" sz="3600" b="0" dirty="0" smtClean="0">
              <a:latin typeface="Arial" charset="0"/>
            </a:endParaRPr>
          </a:p>
          <a:p>
            <a:pPr>
              <a:buFont typeface="Wingdings" pitchFamily="2" charset="2"/>
              <a:buChar char="ü"/>
              <a:defRPr/>
            </a:pPr>
            <a:r>
              <a:rPr lang="en-US" sz="3600" b="0" dirty="0" smtClean="0">
                <a:latin typeface="Arial" charset="0"/>
              </a:rPr>
              <a:t>Test sensors should be covered with thermal material similar to the surface to which they are attached. Lead wires should have low-emittance finish.</a:t>
            </a:r>
          </a:p>
          <a:p>
            <a:pPr>
              <a:buFont typeface="Wingdings" pitchFamily="2" charset="2"/>
              <a:buChar char="ü"/>
              <a:defRPr/>
            </a:pPr>
            <a:endParaRPr lang="en-US" sz="3000" b="0" dirty="0" smtClean="0">
              <a:latin typeface="Arial" charset="0"/>
            </a:endParaRPr>
          </a:p>
          <a:p>
            <a:pPr>
              <a:defRPr/>
            </a:pPr>
            <a:endParaRPr lang="en-US" sz="3000" b="0" dirty="0" smtClean="0">
              <a:latin typeface="Arial" charset="0"/>
            </a:endParaRPr>
          </a:p>
          <a:p>
            <a:endParaRPr lang="en-US" dirty="0"/>
          </a:p>
        </p:txBody>
      </p:sp>
      <p:sp>
        <p:nvSpPr>
          <p:cNvPr id="135171" name="Slide Number Placeholder 3"/>
          <p:cNvSpPr>
            <a:spLocks noGrp="1"/>
          </p:cNvSpPr>
          <p:nvPr>
            <p:ph type="sldNum" sz="quarter" idx="12"/>
          </p:nvPr>
        </p:nvSpPr>
        <p:spPr>
          <a:noFill/>
        </p:spPr>
        <p:txBody>
          <a:bodyPr/>
          <a:lstStyle/>
          <a:p>
            <a:fld id="{19566A36-8CBA-44B2-A55E-7280E4D6C575}" type="slidenum">
              <a:rPr lang="en-US" altLang="en-US" smtClean="0">
                <a:latin typeface="Arial" pitchFamily="34" charset="0"/>
              </a:rPr>
              <a:pPr/>
              <a:t>37</a:t>
            </a:fld>
            <a:endParaRPr lang="en-US" altLang="en-US" smtClean="0">
              <a:latin typeface="Arial" pitchFamily="34" charset="0"/>
            </a:endParaRPr>
          </a:p>
        </p:txBody>
      </p:sp>
      <p:sp>
        <p:nvSpPr>
          <p:cNvPr id="6" name="Rectangle 3"/>
          <p:cNvSpPr txBox="1">
            <a:spLocks noChangeArrowheads="1"/>
          </p:cNvSpPr>
          <p:nvPr/>
        </p:nvSpPr>
        <p:spPr bwMode="auto">
          <a:xfrm>
            <a:off x="893763" y="914400"/>
            <a:ext cx="7793037" cy="5181600"/>
          </a:xfrm>
          <a:prstGeom prst="rect">
            <a:avLst/>
          </a:prstGeom>
          <a:noFill/>
          <a:ln w="9525">
            <a:noFill/>
            <a:miter lim="800000"/>
            <a:headEnd/>
            <a:tailEnd/>
          </a:ln>
        </p:spPr>
        <p:txBody>
          <a:bodyPr lIns="92075" tIns="46038" rIns="92075" bIns="46038" anchor="ctr" anchorCtr="1"/>
          <a:lstStyle/>
          <a:p>
            <a:pPr marL="228600" indent="-228600">
              <a:lnSpc>
                <a:spcPct val="80000"/>
              </a:lnSpc>
              <a:spcBef>
                <a:spcPct val="100000"/>
              </a:spcBef>
              <a:buClr>
                <a:schemeClr val="tx1"/>
              </a:buClr>
              <a:buSzPct val="135000"/>
              <a:buFontTx/>
              <a:buChar char="•"/>
              <a:defRPr/>
            </a:pPr>
            <a:endParaRPr lang="en-US" b="1" kern="0" dirty="0">
              <a:latin typeface="+mn-lt"/>
            </a:endParaRPr>
          </a:p>
        </p:txBody>
      </p:sp>
      <p:sp>
        <p:nvSpPr>
          <p:cNvPr id="7" name="Rectangle 6"/>
          <p:cNvSpPr/>
          <p:nvPr/>
        </p:nvSpPr>
        <p:spPr>
          <a:xfrm>
            <a:off x="457200" y="990600"/>
            <a:ext cx="8077200" cy="1384995"/>
          </a:xfrm>
          <a:prstGeom prst="rect">
            <a:avLst/>
          </a:prstGeom>
        </p:spPr>
        <p:txBody>
          <a:bodyPr>
            <a:spAutoFit/>
          </a:bodyPr>
          <a:lstStyle/>
          <a:p>
            <a:pPr>
              <a:defRPr/>
            </a:pPr>
            <a:endParaRPr lang="en-US" sz="1200" dirty="0">
              <a:latin typeface="Arial" charset="0"/>
            </a:endParaRPr>
          </a:p>
          <a:p>
            <a:pPr>
              <a:defRPr/>
            </a:pPr>
            <a:endParaRPr lang="en-US" sz="1200" dirty="0">
              <a:latin typeface="Arial" charset="0"/>
            </a:endParaRPr>
          </a:p>
          <a:p>
            <a:pPr>
              <a:defRPr/>
            </a:pPr>
            <a:endParaRPr lang="en-US" sz="1200" dirty="0">
              <a:latin typeface="Arial" charset="0"/>
            </a:endParaRPr>
          </a:p>
          <a:p>
            <a:pPr>
              <a:defRPr/>
            </a:pPr>
            <a:endParaRPr lang="en-US" sz="1200" dirty="0">
              <a:latin typeface="Arial" charset="0"/>
            </a:endParaRPr>
          </a:p>
          <a:p>
            <a:pPr>
              <a:defRPr/>
            </a:pPr>
            <a:endParaRPr lang="en-US" sz="1200" dirty="0">
              <a:latin typeface="Arial" charset="0"/>
            </a:endParaRPr>
          </a:p>
          <a:p>
            <a:pPr>
              <a:defRPr/>
            </a:pPr>
            <a:endParaRPr lang="en-US" sz="1200" b="1" kern="0" dirty="0">
              <a:latin typeface="Arial" charset="0"/>
            </a:endParaRPr>
          </a:p>
          <a:p>
            <a:pPr>
              <a:defRPr/>
            </a:pPr>
            <a:endParaRPr lang="en-US" sz="1200" b="1" kern="0" dirty="0">
              <a:latin typeface="Arial" charset="0"/>
            </a:endParaRPr>
          </a:p>
        </p:txBody>
      </p:sp>
    </p:spTree>
    <p:extLst>
      <p:ext uri="{BB962C8B-B14F-4D97-AF65-F5344CB8AC3E}">
        <p14:creationId xmlns:p14="http://schemas.microsoft.com/office/powerpoint/2010/main" val="27526283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Instrumentation/Data (</a:t>
            </a:r>
            <a:r>
              <a:rPr lang="en-US" dirty="0" err="1" smtClean="0"/>
              <a:t>con’t</a:t>
            </a:r>
            <a:r>
              <a:rPr lang="en-US" dirty="0" smtClean="0"/>
              <a:t>.)</a:t>
            </a:r>
            <a:endParaRPr lang="en-US" dirty="0"/>
          </a:p>
        </p:txBody>
      </p:sp>
      <p:sp>
        <p:nvSpPr>
          <p:cNvPr id="3" name="Content Placeholder 2"/>
          <p:cNvSpPr>
            <a:spLocks noGrp="1"/>
          </p:cNvSpPr>
          <p:nvPr>
            <p:ph idx="1"/>
          </p:nvPr>
        </p:nvSpPr>
        <p:spPr/>
        <p:txBody>
          <a:bodyPr>
            <a:normAutofit fontScale="92500"/>
          </a:bodyPr>
          <a:lstStyle/>
          <a:p>
            <a:pPr>
              <a:buFont typeface="Wingdings" pitchFamily="2" charset="2"/>
              <a:buChar char="ü"/>
              <a:defRPr/>
            </a:pPr>
            <a:r>
              <a:rPr lang="en-US" sz="2200" b="0" dirty="0" smtClean="0">
                <a:latin typeface="Arial" charset="0"/>
              </a:rPr>
              <a:t>When </a:t>
            </a:r>
            <a:r>
              <a:rPr lang="en-US" sz="2200" b="0" dirty="0" err="1" smtClean="0">
                <a:latin typeface="Arial" charset="0"/>
              </a:rPr>
              <a:t>instrumenting</a:t>
            </a:r>
            <a:r>
              <a:rPr lang="en-US" sz="2200" b="0" dirty="0" smtClean="0">
                <a:latin typeface="Arial" charset="0"/>
              </a:rPr>
              <a:t> a propellant line, run the sensor lead wire along the line for approximately 12 inches before exiting low-</a:t>
            </a:r>
            <a:r>
              <a:rPr lang="el-GR" sz="2200" b="0" dirty="0" smtClean="0">
                <a:latin typeface="Arial" charset="0"/>
              </a:rPr>
              <a:t>ε</a:t>
            </a:r>
            <a:r>
              <a:rPr lang="en-US" sz="2200" b="0" dirty="0" smtClean="0">
                <a:latin typeface="Arial" charset="0"/>
              </a:rPr>
              <a:t> overwrap.</a:t>
            </a:r>
          </a:p>
          <a:p>
            <a:pPr>
              <a:buFont typeface="Wingdings" pitchFamily="2" charset="2"/>
              <a:buChar char="ü"/>
              <a:defRPr/>
            </a:pPr>
            <a:endParaRPr lang="en-US" sz="2200" b="0" dirty="0" smtClean="0">
              <a:latin typeface="Arial" charset="0"/>
            </a:endParaRPr>
          </a:p>
          <a:p>
            <a:pPr>
              <a:buFont typeface="Wingdings" pitchFamily="2" charset="2"/>
              <a:buChar char="ü"/>
              <a:defRPr/>
            </a:pPr>
            <a:r>
              <a:rPr lang="en-US" sz="2200" b="0" dirty="0" smtClean="0">
                <a:latin typeface="Arial" charset="0"/>
              </a:rPr>
              <a:t>Heaters used within the test article must be compatible with the slip-ring </a:t>
            </a:r>
            <a:r>
              <a:rPr lang="en-US" sz="2200" b="0" i="1" dirty="0" smtClean="0">
                <a:latin typeface="Arial" charset="0"/>
              </a:rPr>
              <a:t>current capability for spinning tests. The number of thermal signatures that </a:t>
            </a:r>
            <a:r>
              <a:rPr lang="en-US" sz="2200" b="0" dirty="0" smtClean="0">
                <a:latin typeface="Arial" charset="0"/>
              </a:rPr>
              <a:t>may be obtained are also limited by the slip-ring capability.</a:t>
            </a:r>
          </a:p>
          <a:p>
            <a:pPr>
              <a:buFont typeface="Wingdings" pitchFamily="2" charset="2"/>
              <a:buChar char="ü"/>
              <a:defRPr/>
            </a:pPr>
            <a:endParaRPr lang="en-US" sz="2200" b="0" dirty="0" smtClean="0">
              <a:latin typeface="Arial" charset="0"/>
            </a:endParaRPr>
          </a:p>
          <a:p>
            <a:pPr>
              <a:buFont typeface="Wingdings" pitchFamily="2" charset="2"/>
              <a:buChar char="ü"/>
              <a:defRPr/>
            </a:pPr>
            <a:r>
              <a:rPr lang="en-US" sz="2200" b="0" dirty="0" smtClean="0">
                <a:latin typeface="Arial" charset="0"/>
              </a:rPr>
              <a:t>When running a thermal-balance test where long heater lead-lengths are present, make certain that the voltage drop in the lines has been accounted for in setting the thermal dissipation. Also account for the heater-resistance change as function of temperature.</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38</a:t>
            </a:fld>
            <a:endParaRPr lang="en-US"/>
          </a:p>
        </p:txBody>
      </p:sp>
    </p:spTree>
    <p:extLst>
      <p:ext uri="{BB962C8B-B14F-4D97-AF65-F5344CB8AC3E}">
        <p14:creationId xmlns:p14="http://schemas.microsoft.com/office/powerpoint/2010/main" val="7481751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itle 1"/>
          <p:cNvSpPr>
            <a:spLocks noGrp="1"/>
          </p:cNvSpPr>
          <p:nvPr>
            <p:ph type="title"/>
          </p:nvPr>
        </p:nvSpPr>
        <p:spPr/>
        <p:txBody>
          <a:bodyPr/>
          <a:lstStyle/>
          <a:p>
            <a:r>
              <a:rPr lang="en-US" dirty="0" smtClean="0"/>
              <a:t>Test Operations</a:t>
            </a:r>
          </a:p>
        </p:txBody>
      </p:sp>
      <p:sp>
        <p:nvSpPr>
          <p:cNvPr id="8" name="Content Placeholder 7"/>
          <p:cNvSpPr>
            <a:spLocks noGrp="1"/>
          </p:cNvSpPr>
          <p:nvPr>
            <p:ph idx="1"/>
          </p:nvPr>
        </p:nvSpPr>
        <p:spPr/>
        <p:txBody>
          <a:bodyPr>
            <a:normAutofit/>
          </a:bodyPr>
          <a:lstStyle/>
          <a:p>
            <a:pPr>
              <a:buFont typeface="Wingdings" pitchFamily="2" charset="2"/>
              <a:buChar char="ü"/>
              <a:defRPr/>
            </a:pPr>
            <a:r>
              <a:rPr lang="en-US" sz="2000" b="0" dirty="0" smtClean="0">
                <a:latin typeface="Arial" charset="0"/>
              </a:rPr>
              <a:t>Use test-facility requirements checklist prior to test.</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Pictorial timeline showing test phases and temperature transition should exist in procedures.</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Corona phenomena must be considered with proper safeguards.</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Automated test procedures should be validated prior to test start.</a:t>
            </a:r>
          </a:p>
          <a:p>
            <a:pPr>
              <a:buFont typeface="Wingdings" pitchFamily="2" charset="2"/>
              <a:buChar char="ü"/>
              <a:defRPr/>
            </a:pPr>
            <a:endParaRPr lang="en-US" sz="1200" b="0" dirty="0" smtClean="0">
              <a:latin typeface="Arial" charset="0"/>
            </a:endParaRPr>
          </a:p>
        </p:txBody>
      </p:sp>
      <p:sp>
        <p:nvSpPr>
          <p:cNvPr id="136195" name="Slide Number Placeholder 3"/>
          <p:cNvSpPr>
            <a:spLocks noGrp="1"/>
          </p:cNvSpPr>
          <p:nvPr>
            <p:ph type="sldNum" sz="quarter" idx="12"/>
          </p:nvPr>
        </p:nvSpPr>
        <p:spPr>
          <a:noFill/>
        </p:spPr>
        <p:txBody>
          <a:bodyPr/>
          <a:lstStyle/>
          <a:p>
            <a:fld id="{21023E93-BA92-4A59-80FF-930F5D7A7F67}" type="slidenum">
              <a:rPr lang="en-US" altLang="en-US" smtClean="0">
                <a:latin typeface="Arial" pitchFamily="34" charset="0"/>
              </a:rPr>
              <a:pPr/>
              <a:t>39</a:t>
            </a:fld>
            <a:endParaRPr lang="en-US" altLang="en-US" smtClean="0">
              <a:latin typeface="Arial" pitchFamily="34" charset="0"/>
            </a:endParaRPr>
          </a:p>
        </p:txBody>
      </p:sp>
      <p:sp>
        <p:nvSpPr>
          <p:cNvPr id="6" name="Rectangle 3"/>
          <p:cNvSpPr txBox="1">
            <a:spLocks noChangeArrowheads="1"/>
          </p:cNvSpPr>
          <p:nvPr/>
        </p:nvSpPr>
        <p:spPr bwMode="auto">
          <a:xfrm>
            <a:off x="893763" y="914400"/>
            <a:ext cx="7793037" cy="5181600"/>
          </a:xfrm>
          <a:prstGeom prst="rect">
            <a:avLst/>
          </a:prstGeom>
          <a:noFill/>
          <a:ln w="9525">
            <a:noFill/>
            <a:miter lim="800000"/>
            <a:headEnd/>
            <a:tailEnd/>
          </a:ln>
        </p:spPr>
        <p:txBody>
          <a:bodyPr lIns="92075" tIns="46038" rIns="92075" bIns="46038" anchor="ctr" anchorCtr="1"/>
          <a:lstStyle/>
          <a:p>
            <a:pPr marL="228600" indent="-228600">
              <a:lnSpc>
                <a:spcPct val="80000"/>
              </a:lnSpc>
              <a:spcBef>
                <a:spcPct val="100000"/>
              </a:spcBef>
              <a:buClr>
                <a:schemeClr val="tx1"/>
              </a:buClr>
              <a:buSzPct val="135000"/>
              <a:buFontTx/>
              <a:buChar char="•"/>
              <a:defRPr/>
            </a:pPr>
            <a:endParaRPr lang="en-US" b="1" kern="0" dirty="0">
              <a:latin typeface="+mn-lt"/>
            </a:endParaRPr>
          </a:p>
        </p:txBody>
      </p:sp>
    </p:spTree>
    <p:extLst>
      <p:ext uri="{BB962C8B-B14F-4D97-AF65-F5344CB8AC3E}">
        <p14:creationId xmlns:p14="http://schemas.microsoft.com/office/powerpoint/2010/main" val="41063713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Operations (cont.)</a:t>
            </a:r>
            <a:endParaRPr lang="en-US" dirty="0"/>
          </a:p>
        </p:txBody>
      </p:sp>
      <p:sp>
        <p:nvSpPr>
          <p:cNvPr id="3" name="Content Placeholder 2"/>
          <p:cNvSpPr>
            <a:spLocks noGrp="1"/>
          </p:cNvSpPr>
          <p:nvPr>
            <p:ph idx="1"/>
          </p:nvPr>
        </p:nvSpPr>
        <p:spPr/>
        <p:txBody>
          <a:bodyPr/>
          <a:lstStyle/>
          <a:p>
            <a:pPr>
              <a:buFont typeface="Wingdings" pitchFamily="2" charset="2"/>
              <a:buChar char="ü"/>
              <a:defRPr/>
            </a:pPr>
            <a:r>
              <a:rPr lang="en-US" sz="2000" b="0" dirty="0" smtClean="0">
                <a:latin typeface="Arial" charset="0"/>
              </a:rPr>
              <a:t>Back-up power should be available.</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Performance measurements to be taken before, during, and after test should be defined.</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Personnel required during test should be clearly defined.</a:t>
            </a:r>
            <a:endParaRPr lang="en-US" sz="2000" b="0" dirty="0" smtClean="0"/>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40</a:t>
            </a:fld>
            <a:endParaRPr lang="en-US"/>
          </a:p>
        </p:txBody>
      </p:sp>
    </p:spTree>
    <p:extLst>
      <p:ext uri="{BB962C8B-B14F-4D97-AF65-F5344CB8AC3E}">
        <p14:creationId xmlns:p14="http://schemas.microsoft.com/office/powerpoint/2010/main" val="30381034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itle 1"/>
          <p:cNvSpPr>
            <a:spLocks noGrp="1"/>
          </p:cNvSpPr>
          <p:nvPr>
            <p:ph type="title"/>
          </p:nvPr>
        </p:nvSpPr>
        <p:spPr/>
        <p:txBody>
          <a:bodyPr/>
          <a:lstStyle/>
          <a:p>
            <a:r>
              <a:rPr lang="en-US" dirty="0" smtClean="0"/>
              <a:t>Component Thermal Vacuum Test</a:t>
            </a:r>
          </a:p>
        </p:txBody>
      </p:sp>
      <p:sp>
        <p:nvSpPr>
          <p:cNvPr id="8" name="Content Placeholder 7"/>
          <p:cNvSpPr>
            <a:spLocks noGrp="1"/>
          </p:cNvSpPr>
          <p:nvPr>
            <p:ph idx="1"/>
          </p:nvPr>
        </p:nvSpPr>
        <p:spPr>
          <a:xfrm>
            <a:off x="457200" y="1600201"/>
            <a:ext cx="8229600" cy="4114800"/>
          </a:xfrm>
        </p:spPr>
        <p:txBody>
          <a:bodyPr>
            <a:normAutofit fontScale="92500"/>
          </a:bodyPr>
          <a:lstStyle/>
          <a:p>
            <a:pPr>
              <a:buFont typeface="Wingdings" pitchFamily="2" charset="2"/>
              <a:buChar char="ü"/>
              <a:defRPr/>
            </a:pPr>
            <a:r>
              <a:rPr lang="en-US" sz="2200" b="0" dirty="0" smtClean="0">
                <a:latin typeface="Arial" charset="0"/>
              </a:rPr>
              <a:t>Environmental test conditions and tolerances should be defined and should comply with the equipment specification.</a:t>
            </a:r>
          </a:p>
          <a:p>
            <a:pPr>
              <a:buFont typeface="Wingdings" pitchFamily="2" charset="2"/>
              <a:buChar char="ü"/>
              <a:defRPr/>
            </a:pPr>
            <a:endParaRPr lang="en-US" sz="2200" b="0" dirty="0" smtClean="0">
              <a:latin typeface="Arial" charset="0"/>
            </a:endParaRPr>
          </a:p>
          <a:p>
            <a:pPr>
              <a:buFont typeface="Wingdings" pitchFamily="2" charset="2"/>
              <a:buChar char="ü"/>
              <a:defRPr/>
            </a:pPr>
            <a:r>
              <a:rPr lang="en-US" sz="2200" b="0" dirty="0" smtClean="0">
                <a:latin typeface="Arial" charset="0"/>
              </a:rPr>
              <a:t>Pass/fail criteria should be specified.</a:t>
            </a:r>
          </a:p>
          <a:p>
            <a:pPr>
              <a:buFont typeface="Wingdings" pitchFamily="2" charset="2"/>
              <a:buChar char="ü"/>
              <a:defRPr/>
            </a:pPr>
            <a:endParaRPr lang="en-US" sz="2200" b="0" dirty="0" smtClean="0">
              <a:latin typeface="Arial" charset="0"/>
            </a:endParaRPr>
          </a:p>
          <a:p>
            <a:pPr>
              <a:buFont typeface="Wingdings" pitchFamily="2" charset="2"/>
              <a:buChar char="ü"/>
              <a:defRPr/>
            </a:pPr>
            <a:r>
              <a:rPr lang="en-US" sz="2200" b="0" dirty="0" smtClean="0">
                <a:latin typeface="Arial" charset="0"/>
              </a:rPr>
              <a:t>Test hazards and cautions shall be identified in the procedure at appropriate locations.</a:t>
            </a:r>
          </a:p>
          <a:p>
            <a:pPr>
              <a:buFont typeface="Wingdings" pitchFamily="2" charset="2"/>
              <a:buChar char="ü"/>
              <a:defRPr/>
            </a:pPr>
            <a:endParaRPr lang="en-US" sz="2200" b="0" dirty="0" smtClean="0">
              <a:latin typeface="Arial" charset="0"/>
            </a:endParaRPr>
          </a:p>
          <a:p>
            <a:pPr>
              <a:buFont typeface="Wingdings" pitchFamily="2" charset="2"/>
              <a:buChar char="ü"/>
              <a:defRPr/>
            </a:pPr>
            <a:r>
              <a:rPr lang="en-US" sz="2200" b="0" dirty="0" smtClean="0">
                <a:latin typeface="Arial" charset="0"/>
              </a:rPr>
              <a:t>A process for handling test discrepancies should be established.</a:t>
            </a:r>
          </a:p>
          <a:p>
            <a:pPr>
              <a:buFont typeface="Wingdings" pitchFamily="2" charset="2"/>
              <a:buChar char="ü"/>
              <a:defRPr/>
            </a:pPr>
            <a:endParaRPr lang="en-US" sz="2200" b="0" dirty="0" smtClean="0">
              <a:latin typeface="Arial" charset="0"/>
            </a:endParaRPr>
          </a:p>
          <a:p>
            <a:pPr>
              <a:buFont typeface="Wingdings" pitchFamily="2" charset="2"/>
              <a:buChar char="ü"/>
              <a:defRPr/>
            </a:pPr>
            <a:r>
              <a:rPr lang="en-US" sz="2200" b="0" dirty="0" smtClean="0">
                <a:latin typeface="Arial" charset="0"/>
              </a:rPr>
              <a:t>There should be regular test reviews while test is in progress.</a:t>
            </a:r>
          </a:p>
          <a:p>
            <a:pPr>
              <a:buFont typeface="Wingdings" pitchFamily="2" charset="2"/>
              <a:buChar char="ü"/>
              <a:defRPr/>
            </a:pPr>
            <a:endParaRPr lang="en-US" sz="2500" b="0" dirty="0" smtClean="0">
              <a:latin typeface="Arial" charset="0"/>
            </a:endParaRPr>
          </a:p>
          <a:p>
            <a:endParaRPr lang="en-US" dirty="0"/>
          </a:p>
        </p:txBody>
      </p:sp>
      <p:sp>
        <p:nvSpPr>
          <p:cNvPr id="137219" name="Slide Number Placeholder 3"/>
          <p:cNvSpPr>
            <a:spLocks noGrp="1"/>
          </p:cNvSpPr>
          <p:nvPr>
            <p:ph type="sldNum" sz="quarter" idx="12"/>
          </p:nvPr>
        </p:nvSpPr>
        <p:spPr>
          <a:noFill/>
        </p:spPr>
        <p:txBody>
          <a:bodyPr/>
          <a:lstStyle/>
          <a:p>
            <a:fld id="{CC75E43A-8E9C-4F07-BF4C-E7C00EC1E24F}" type="slidenum">
              <a:rPr lang="en-US" altLang="en-US" smtClean="0">
                <a:latin typeface="Arial" pitchFamily="34" charset="0"/>
              </a:rPr>
              <a:pPr/>
              <a:t>41</a:t>
            </a:fld>
            <a:endParaRPr lang="en-US" altLang="en-US" smtClean="0">
              <a:latin typeface="Arial" pitchFamily="34" charset="0"/>
            </a:endParaRPr>
          </a:p>
        </p:txBody>
      </p:sp>
      <p:sp>
        <p:nvSpPr>
          <p:cNvPr id="6" name="Rectangle 3"/>
          <p:cNvSpPr txBox="1">
            <a:spLocks noChangeArrowheads="1"/>
          </p:cNvSpPr>
          <p:nvPr/>
        </p:nvSpPr>
        <p:spPr bwMode="auto">
          <a:xfrm>
            <a:off x="893763" y="914400"/>
            <a:ext cx="7793037" cy="5181600"/>
          </a:xfrm>
          <a:prstGeom prst="rect">
            <a:avLst/>
          </a:prstGeom>
          <a:noFill/>
          <a:ln w="9525">
            <a:noFill/>
            <a:miter lim="800000"/>
            <a:headEnd/>
            <a:tailEnd/>
          </a:ln>
        </p:spPr>
        <p:txBody>
          <a:bodyPr lIns="92075" tIns="46038" rIns="92075" bIns="46038" anchor="ctr" anchorCtr="1"/>
          <a:lstStyle/>
          <a:p>
            <a:pPr marL="228600" indent="-228600">
              <a:lnSpc>
                <a:spcPct val="80000"/>
              </a:lnSpc>
              <a:spcBef>
                <a:spcPct val="100000"/>
              </a:spcBef>
              <a:buClr>
                <a:schemeClr val="tx1"/>
              </a:buClr>
              <a:buSzPct val="135000"/>
              <a:buFontTx/>
              <a:buChar char="•"/>
              <a:defRPr/>
            </a:pPr>
            <a:endParaRPr lang="en-US" b="1" kern="0" dirty="0">
              <a:latin typeface="+mn-lt"/>
            </a:endParaRPr>
          </a:p>
        </p:txBody>
      </p:sp>
    </p:spTree>
    <p:extLst>
      <p:ext uri="{BB962C8B-B14F-4D97-AF65-F5344CB8AC3E}">
        <p14:creationId xmlns:p14="http://schemas.microsoft.com/office/powerpoint/2010/main" val="6071752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Component Thermal Vacuum Test (cont.)</a:t>
            </a:r>
            <a:endParaRPr lang="en-US" dirty="0"/>
          </a:p>
        </p:txBody>
      </p:sp>
      <p:sp>
        <p:nvSpPr>
          <p:cNvPr id="3" name="Content Placeholder 2"/>
          <p:cNvSpPr>
            <a:spLocks noGrp="1"/>
          </p:cNvSpPr>
          <p:nvPr>
            <p:ph idx="1"/>
          </p:nvPr>
        </p:nvSpPr>
        <p:spPr/>
        <p:txBody>
          <a:bodyPr>
            <a:normAutofit/>
          </a:bodyPr>
          <a:lstStyle/>
          <a:p>
            <a:pPr>
              <a:buFont typeface="Wingdings" pitchFamily="2" charset="2"/>
              <a:buChar char="ü"/>
              <a:defRPr/>
            </a:pPr>
            <a:r>
              <a:rPr lang="en-US" sz="2000" b="0" dirty="0" smtClean="0">
                <a:latin typeface="Arial" charset="0"/>
              </a:rPr>
              <a:t>Quality Assurance (QA) and Engineering should review data prior to breaking configuration.</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A test log-book should be used.</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A defined process should exist for test-shift overlaps.</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Independent Quality Assurance monitoring of flight-hardware activities.</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Test personnel should be reasonably knowledgeable in thermal aspects of test.</a:t>
            </a:r>
            <a:endParaRPr lang="en-US" sz="2000" b="0" kern="0" dirty="0" smtClean="0">
              <a:latin typeface="Arial" charset="0"/>
            </a:endParaRP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42</a:t>
            </a:fld>
            <a:endParaRPr lang="en-US"/>
          </a:p>
        </p:txBody>
      </p:sp>
    </p:spTree>
    <p:extLst>
      <p:ext uri="{BB962C8B-B14F-4D97-AF65-F5344CB8AC3E}">
        <p14:creationId xmlns:p14="http://schemas.microsoft.com/office/powerpoint/2010/main" val="25235904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itle 1"/>
          <p:cNvSpPr>
            <a:spLocks noGrp="1"/>
          </p:cNvSpPr>
          <p:nvPr>
            <p:ph type="title"/>
          </p:nvPr>
        </p:nvSpPr>
        <p:spPr>
          <a:xfrm>
            <a:off x="457200" y="274638"/>
            <a:ext cx="8229600" cy="639762"/>
          </a:xfrm>
        </p:spPr>
        <p:txBody>
          <a:bodyPr/>
          <a:lstStyle/>
          <a:p>
            <a:r>
              <a:rPr lang="en-US" dirty="0" smtClean="0"/>
              <a:t>System Thermal Vacuum Test</a:t>
            </a:r>
          </a:p>
        </p:txBody>
      </p:sp>
      <p:sp>
        <p:nvSpPr>
          <p:cNvPr id="7" name="Content Placeholder 6"/>
          <p:cNvSpPr>
            <a:spLocks noGrp="1"/>
          </p:cNvSpPr>
          <p:nvPr>
            <p:ph idx="1"/>
          </p:nvPr>
        </p:nvSpPr>
        <p:spPr>
          <a:xfrm>
            <a:off x="457200" y="1219201"/>
            <a:ext cx="8229600" cy="4571999"/>
          </a:xfrm>
        </p:spPr>
        <p:txBody>
          <a:bodyPr>
            <a:normAutofit fontScale="77500" lnSpcReduction="20000"/>
          </a:bodyPr>
          <a:lstStyle/>
          <a:p>
            <a:pPr>
              <a:buFont typeface="Wingdings" pitchFamily="2" charset="2"/>
              <a:buChar char="ü"/>
            </a:pPr>
            <a:r>
              <a:rPr lang="en-US" sz="2600" b="0" dirty="0" smtClean="0">
                <a:latin typeface="Arial" pitchFamily="34" charset="0"/>
                <a:cs typeface="Arial" pitchFamily="34" charset="0"/>
              </a:rPr>
              <a:t>Contamination monitoring and measuring instrumentation should be strategically placed.</a:t>
            </a:r>
          </a:p>
          <a:p>
            <a:pPr>
              <a:buFont typeface="Wingdings" pitchFamily="2" charset="2"/>
              <a:buChar char="ü"/>
            </a:pPr>
            <a:endParaRPr lang="en-US" sz="2600" b="0" dirty="0" smtClean="0">
              <a:latin typeface="Arial" pitchFamily="34" charset="0"/>
              <a:cs typeface="Arial" pitchFamily="34" charset="0"/>
            </a:endParaRPr>
          </a:p>
          <a:p>
            <a:pPr>
              <a:buFont typeface="Wingdings" pitchFamily="2" charset="2"/>
              <a:buChar char="ü"/>
            </a:pPr>
            <a:r>
              <a:rPr lang="en-US" sz="2600" b="0" dirty="0" smtClean="0">
                <a:latin typeface="Arial" pitchFamily="34" charset="0"/>
                <a:cs typeface="Arial" pitchFamily="34" charset="0"/>
              </a:rPr>
              <a:t>Test instrumentation should have current calibration and alignment data.</a:t>
            </a:r>
          </a:p>
          <a:p>
            <a:pPr>
              <a:buFont typeface="Wingdings" pitchFamily="2" charset="2"/>
              <a:buChar char="ü"/>
            </a:pPr>
            <a:endParaRPr lang="en-US" sz="2600" b="0" dirty="0" smtClean="0">
              <a:latin typeface="Arial" pitchFamily="34" charset="0"/>
              <a:cs typeface="Arial" pitchFamily="34" charset="0"/>
            </a:endParaRPr>
          </a:p>
          <a:p>
            <a:pPr>
              <a:buFont typeface="Wingdings" pitchFamily="2" charset="2"/>
              <a:buChar char="ü"/>
            </a:pPr>
            <a:r>
              <a:rPr lang="en-US" sz="2600" b="0" dirty="0" smtClean="0">
                <a:latin typeface="Arial" pitchFamily="34" charset="0"/>
                <a:cs typeface="Arial" pitchFamily="34" charset="0"/>
              </a:rPr>
              <a:t>Heat-flux calorimeters should be calibrated in-situ.</a:t>
            </a:r>
          </a:p>
          <a:p>
            <a:pPr>
              <a:buFont typeface="Wingdings" pitchFamily="2" charset="2"/>
              <a:buChar char="ü"/>
            </a:pPr>
            <a:endParaRPr lang="en-US" sz="2600" b="0" dirty="0" smtClean="0">
              <a:latin typeface="Arial" pitchFamily="34" charset="0"/>
              <a:cs typeface="Arial" pitchFamily="34" charset="0"/>
            </a:endParaRPr>
          </a:p>
          <a:p>
            <a:pPr>
              <a:buFont typeface="Wingdings" pitchFamily="2" charset="2"/>
              <a:buChar char="ü"/>
            </a:pPr>
            <a:r>
              <a:rPr lang="en-US" sz="2600" b="0" dirty="0" smtClean="0">
                <a:latin typeface="Arial" pitchFamily="34" charset="0"/>
                <a:cs typeface="Arial" pitchFamily="34" charset="0"/>
              </a:rPr>
              <a:t>Photographs should be taken of test article before and after installation in chamber.</a:t>
            </a:r>
          </a:p>
          <a:p>
            <a:pPr>
              <a:buFont typeface="Wingdings" pitchFamily="2" charset="2"/>
              <a:buChar char="ü"/>
            </a:pPr>
            <a:endParaRPr lang="en-US" sz="2600" b="0" dirty="0" smtClean="0">
              <a:latin typeface="Arial" pitchFamily="34" charset="0"/>
              <a:cs typeface="Arial" pitchFamily="34" charset="0"/>
            </a:endParaRPr>
          </a:p>
          <a:p>
            <a:pPr>
              <a:buFont typeface="Wingdings" pitchFamily="2" charset="2"/>
              <a:buChar char="ü"/>
            </a:pPr>
            <a:r>
              <a:rPr lang="en-US" sz="2600" b="0" dirty="0" smtClean="0">
                <a:latin typeface="Arial" pitchFamily="34" charset="0"/>
                <a:cs typeface="Arial" pitchFamily="34" charset="0"/>
              </a:rPr>
              <a:t>Power should be filtered and regulated.</a:t>
            </a:r>
          </a:p>
          <a:p>
            <a:pPr>
              <a:buFont typeface="Wingdings" pitchFamily="2" charset="2"/>
              <a:buChar char="ü"/>
            </a:pPr>
            <a:endParaRPr lang="en-US" sz="2600" b="0" dirty="0" smtClean="0">
              <a:latin typeface="Arial" pitchFamily="34" charset="0"/>
              <a:cs typeface="Arial" pitchFamily="34" charset="0"/>
            </a:endParaRPr>
          </a:p>
          <a:p>
            <a:pPr>
              <a:buFont typeface="Wingdings" pitchFamily="2" charset="2"/>
              <a:buChar char="ü"/>
            </a:pPr>
            <a:r>
              <a:rPr lang="en-US" sz="2600" b="0" dirty="0" smtClean="0">
                <a:latin typeface="Arial" pitchFamily="34" charset="0"/>
                <a:cs typeface="Arial" pitchFamily="34" charset="0"/>
              </a:rPr>
              <a:t>Safety procedures must be in effect in case of power outage or failure of the real-time data-acquisition system.</a:t>
            </a:r>
          </a:p>
          <a:p>
            <a:pPr>
              <a:buFont typeface="Wingdings" pitchFamily="2" charset="2"/>
              <a:buChar char="ü"/>
            </a:pPr>
            <a:endParaRPr lang="en-US" sz="2500" b="0" dirty="0" smtClean="0"/>
          </a:p>
          <a:p>
            <a:pPr>
              <a:buFont typeface="Wingdings" pitchFamily="2" charset="2"/>
              <a:buChar char="ü"/>
            </a:pPr>
            <a:endParaRPr lang="en-US" sz="2500" b="0" dirty="0" smtClean="0"/>
          </a:p>
          <a:p>
            <a:pPr>
              <a:buFont typeface="Wingdings" pitchFamily="2" charset="2"/>
              <a:buChar char="ü"/>
            </a:pPr>
            <a:endParaRPr lang="en-US" b="0" dirty="0" smtClean="0"/>
          </a:p>
        </p:txBody>
      </p:sp>
      <p:sp>
        <p:nvSpPr>
          <p:cNvPr id="138243" name="Slide Number Placeholder 3"/>
          <p:cNvSpPr>
            <a:spLocks noGrp="1"/>
          </p:cNvSpPr>
          <p:nvPr>
            <p:ph type="sldNum" sz="quarter" idx="12"/>
          </p:nvPr>
        </p:nvSpPr>
        <p:spPr>
          <a:noFill/>
        </p:spPr>
        <p:txBody>
          <a:bodyPr/>
          <a:lstStyle/>
          <a:p>
            <a:fld id="{88326078-0DC7-4E5A-A9AF-BBB986E803F6}" type="slidenum">
              <a:rPr lang="en-US" altLang="en-US" smtClean="0">
                <a:latin typeface="Arial" pitchFamily="34" charset="0"/>
              </a:rPr>
              <a:pPr/>
              <a:t>43</a:t>
            </a:fld>
            <a:endParaRPr lang="en-US" altLang="en-US" smtClean="0">
              <a:latin typeface="Arial" pitchFamily="34" charset="0"/>
            </a:endParaRPr>
          </a:p>
        </p:txBody>
      </p:sp>
      <p:sp>
        <p:nvSpPr>
          <p:cNvPr id="6" name="Rectangle 3"/>
          <p:cNvSpPr txBox="1">
            <a:spLocks noChangeArrowheads="1"/>
          </p:cNvSpPr>
          <p:nvPr/>
        </p:nvSpPr>
        <p:spPr bwMode="auto">
          <a:xfrm>
            <a:off x="893763" y="914400"/>
            <a:ext cx="7793037" cy="5181600"/>
          </a:xfrm>
          <a:prstGeom prst="rect">
            <a:avLst/>
          </a:prstGeom>
          <a:noFill/>
          <a:ln w="9525">
            <a:noFill/>
            <a:miter lim="800000"/>
            <a:headEnd/>
            <a:tailEnd/>
          </a:ln>
        </p:spPr>
        <p:txBody>
          <a:bodyPr lIns="92075" tIns="46038" rIns="92075" bIns="46038" anchor="ctr" anchorCtr="1"/>
          <a:lstStyle/>
          <a:p>
            <a:pPr marL="228600" indent="-228600">
              <a:lnSpc>
                <a:spcPct val="80000"/>
              </a:lnSpc>
              <a:spcBef>
                <a:spcPct val="100000"/>
              </a:spcBef>
              <a:buClr>
                <a:schemeClr val="tx1"/>
              </a:buClr>
              <a:buSzPct val="135000"/>
              <a:buFontTx/>
              <a:buChar char="•"/>
              <a:defRPr/>
            </a:pPr>
            <a:endParaRPr lang="en-US" b="1" kern="0" dirty="0">
              <a:latin typeface="+mn-lt"/>
            </a:endParaRPr>
          </a:p>
        </p:txBody>
      </p:sp>
    </p:spTree>
    <p:extLst>
      <p:ext uri="{BB962C8B-B14F-4D97-AF65-F5344CB8AC3E}">
        <p14:creationId xmlns:p14="http://schemas.microsoft.com/office/powerpoint/2010/main" val="4665161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Thermal Vacuum Test (</a:t>
            </a:r>
            <a:r>
              <a:rPr lang="en-US" dirty="0" err="1" smtClean="0"/>
              <a:t>con’t</a:t>
            </a:r>
            <a:r>
              <a:rPr lang="en-US" dirty="0" smtClean="0"/>
              <a:t>)</a:t>
            </a:r>
            <a:endParaRPr lang="en-US" dirty="0"/>
          </a:p>
        </p:txBody>
      </p:sp>
      <p:sp>
        <p:nvSpPr>
          <p:cNvPr id="3" name="Content Placeholder 2"/>
          <p:cNvSpPr>
            <a:spLocks noGrp="1"/>
          </p:cNvSpPr>
          <p:nvPr>
            <p:ph idx="1"/>
          </p:nvPr>
        </p:nvSpPr>
        <p:spPr/>
        <p:txBody>
          <a:bodyPr>
            <a:normAutofit fontScale="70000" lnSpcReduction="20000"/>
          </a:bodyPr>
          <a:lstStyle/>
          <a:p>
            <a:pPr>
              <a:buFont typeface="Wingdings" pitchFamily="2" charset="2"/>
              <a:buChar char="ü"/>
            </a:pPr>
            <a:r>
              <a:rPr lang="en-US" b="0" dirty="0" smtClean="0">
                <a:latin typeface="Arial" pitchFamily="34" charset="0"/>
                <a:cs typeface="Arial" pitchFamily="34" charset="0"/>
              </a:rPr>
              <a:t>Hydraulic lines and fluid-containing valves and components should be closely inspected before and after the test.</a:t>
            </a:r>
          </a:p>
          <a:p>
            <a:pPr>
              <a:buFont typeface="Wingdings" pitchFamily="2" charset="2"/>
              <a:buChar char="ü"/>
            </a:pPr>
            <a:endParaRPr lang="en-US" b="0" dirty="0" smtClean="0">
              <a:latin typeface="Arial" pitchFamily="34" charset="0"/>
              <a:cs typeface="Arial" pitchFamily="34" charset="0"/>
            </a:endParaRPr>
          </a:p>
          <a:p>
            <a:pPr>
              <a:buFont typeface="Wingdings" pitchFamily="2" charset="2"/>
              <a:buChar char="ü"/>
            </a:pPr>
            <a:r>
              <a:rPr lang="en-US" b="0" dirty="0" smtClean="0">
                <a:latin typeface="Arial" pitchFamily="34" charset="0"/>
                <a:cs typeface="Arial" pitchFamily="34" charset="0"/>
              </a:rPr>
              <a:t>Test heaters should be fused.</a:t>
            </a:r>
          </a:p>
          <a:p>
            <a:pPr>
              <a:buFont typeface="Wingdings" pitchFamily="2" charset="2"/>
              <a:buChar char="ü"/>
            </a:pPr>
            <a:endParaRPr lang="en-US" b="0" dirty="0" smtClean="0">
              <a:latin typeface="Arial" pitchFamily="34" charset="0"/>
              <a:cs typeface="Arial" pitchFamily="34" charset="0"/>
            </a:endParaRPr>
          </a:p>
          <a:p>
            <a:pPr>
              <a:buFont typeface="Wingdings" pitchFamily="2" charset="2"/>
              <a:buChar char="ü"/>
            </a:pPr>
            <a:r>
              <a:rPr lang="en-US" b="0" dirty="0" smtClean="0">
                <a:latin typeface="Arial" pitchFamily="34" charset="0"/>
                <a:cs typeface="Arial" pitchFamily="34" charset="0"/>
              </a:rPr>
              <a:t>Make periodic visual checks through port holes if possible.</a:t>
            </a:r>
          </a:p>
          <a:p>
            <a:pPr>
              <a:buFont typeface="Wingdings" pitchFamily="2" charset="2"/>
              <a:buChar char="ü"/>
            </a:pPr>
            <a:endParaRPr lang="en-US" b="0" dirty="0" smtClean="0">
              <a:latin typeface="Arial" pitchFamily="34" charset="0"/>
              <a:cs typeface="Arial" pitchFamily="34" charset="0"/>
            </a:endParaRPr>
          </a:p>
          <a:p>
            <a:pPr>
              <a:buFont typeface="Wingdings" pitchFamily="2" charset="2"/>
              <a:buChar char="ü"/>
            </a:pPr>
            <a:r>
              <a:rPr lang="en-US" b="0" dirty="0" smtClean="0">
                <a:latin typeface="Arial" pitchFamily="34" charset="0"/>
                <a:cs typeface="Arial" pitchFamily="34" charset="0"/>
              </a:rPr>
              <a:t>Assure that man-hole covers are bolted down prior to chamber closure.</a:t>
            </a:r>
          </a:p>
          <a:p>
            <a:pPr>
              <a:buFont typeface="Wingdings" pitchFamily="2" charset="2"/>
              <a:buChar char="ü"/>
            </a:pPr>
            <a:endParaRPr lang="en-US" b="0" dirty="0" smtClean="0">
              <a:latin typeface="Arial" pitchFamily="34" charset="0"/>
              <a:cs typeface="Arial" pitchFamily="34" charset="0"/>
            </a:endParaRPr>
          </a:p>
          <a:p>
            <a:pPr>
              <a:buFont typeface="Wingdings" pitchFamily="2" charset="2"/>
              <a:buChar char="ü"/>
            </a:pPr>
            <a:r>
              <a:rPr lang="en-US" b="0" dirty="0" smtClean="0">
                <a:latin typeface="Arial" pitchFamily="34" charset="0"/>
                <a:cs typeface="Arial" pitchFamily="34" charset="0"/>
              </a:rPr>
              <a:t>Critical test instrumentation and hardware should be redundant.</a:t>
            </a:r>
          </a:p>
          <a:p>
            <a:pPr>
              <a:buFont typeface="Wingdings" pitchFamily="2" charset="2"/>
              <a:buChar char="ü"/>
            </a:pPr>
            <a:endParaRPr lang="en-US" b="0" dirty="0" smtClean="0">
              <a:latin typeface="Arial" pitchFamily="34" charset="0"/>
              <a:cs typeface="Arial" pitchFamily="34" charset="0"/>
            </a:endParaRPr>
          </a:p>
          <a:p>
            <a:pPr>
              <a:buFont typeface="Wingdings" pitchFamily="2" charset="2"/>
              <a:buChar char="ü"/>
            </a:pPr>
            <a:r>
              <a:rPr lang="en-US" b="0" dirty="0" smtClean="0">
                <a:latin typeface="Arial" pitchFamily="34" charset="0"/>
                <a:cs typeface="Arial" pitchFamily="34" charset="0"/>
              </a:rPr>
              <a:t>Non-flight structure (</a:t>
            </a:r>
            <a:r>
              <a:rPr lang="en-US" b="0" dirty="0" err="1" smtClean="0">
                <a:latin typeface="Arial" pitchFamily="34" charset="0"/>
                <a:cs typeface="Arial" pitchFamily="34" charset="0"/>
              </a:rPr>
              <a:t>i</a:t>
            </a:r>
            <a:r>
              <a:rPr lang="en-US" b="0" dirty="0" smtClean="0">
                <a:latin typeface="Arial" pitchFamily="34" charset="0"/>
                <a:cs typeface="Arial" pitchFamily="34" charset="0"/>
              </a:rPr>
              <a:t> .e., spin fixture , spot-lamp supports, test hardware, etc.) should be hidden from spacecraft view with liquid nitrogen shrouding or low emittance wraps.</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44</a:t>
            </a:fld>
            <a:endParaRPr lang="en-US"/>
          </a:p>
        </p:txBody>
      </p:sp>
    </p:spTree>
    <p:extLst>
      <p:ext uri="{BB962C8B-B14F-4D97-AF65-F5344CB8AC3E}">
        <p14:creationId xmlns:p14="http://schemas.microsoft.com/office/powerpoint/2010/main" val="33588635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itle 1"/>
          <p:cNvSpPr>
            <a:spLocks noGrp="1"/>
          </p:cNvSpPr>
          <p:nvPr>
            <p:ph type="title"/>
          </p:nvPr>
        </p:nvSpPr>
        <p:spPr>
          <a:xfrm>
            <a:off x="457200" y="274638"/>
            <a:ext cx="8229600" cy="715962"/>
          </a:xfrm>
        </p:spPr>
        <p:txBody>
          <a:bodyPr/>
          <a:lstStyle/>
          <a:p>
            <a:r>
              <a:rPr lang="en-US" dirty="0" smtClean="0"/>
              <a:t>System Thermal Vacuum Test (</a:t>
            </a:r>
            <a:r>
              <a:rPr lang="en-US" dirty="0" err="1" smtClean="0"/>
              <a:t>con’t</a:t>
            </a:r>
            <a:r>
              <a:rPr lang="en-US" dirty="0" smtClean="0"/>
              <a:t>)</a:t>
            </a:r>
          </a:p>
        </p:txBody>
      </p:sp>
      <p:sp>
        <p:nvSpPr>
          <p:cNvPr id="8" name="Content Placeholder 7"/>
          <p:cNvSpPr>
            <a:spLocks noGrp="1"/>
          </p:cNvSpPr>
          <p:nvPr>
            <p:ph idx="1"/>
          </p:nvPr>
        </p:nvSpPr>
        <p:spPr>
          <a:xfrm>
            <a:off x="457200" y="990600"/>
            <a:ext cx="8229600" cy="4830763"/>
          </a:xfrm>
        </p:spPr>
        <p:txBody>
          <a:bodyPr>
            <a:noAutofit/>
          </a:bodyPr>
          <a:lstStyle/>
          <a:p>
            <a:pPr>
              <a:buFont typeface="Wingdings" pitchFamily="2" charset="2"/>
              <a:buChar char="ü"/>
            </a:pPr>
            <a:endParaRPr lang="en-US" sz="1200" b="0" dirty="0" smtClean="0"/>
          </a:p>
          <a:p>
            <a:pPr>
              <a:buFont typeface="Wingdings" pitchFamily="2" charset="2"/>
              <a:buChar char="ü"/>
            </a:pPr>
            <a:r>
              <a:rPr lang="en-US" sz="2000" b="0" dirty="0" smtClean="0">
                <a:latin typeface="Arial" pitchFamily="34" charset="0"/>
                <a:cs typeface="Arial" pitchFamily="34" charset="0"/>
              </a:rPr>
              <a:t>Reflections, even off black surfaces, should be accounted for when making predictions.</a:t>
            </a:r>
          </a:p>
          <a:p>
            <a:pPr>
              <a:buFont typeface="Wingdings" pitchFamily="2" charset="2"/>
              <a:buChar char="ü"/>
            </a:pPr>
            <a:endParaRPr lang="en-US" sz="2000" b="0" dirty="0" smtClean="0">
              <a:latin typeface="Arial" pitchFamily="34" charset="0"/>
              <a:cs typeface="Arial" pitchFamily="34" charset="0"/>
            </a:endParaRPr>
          </a:p>
          <a:p>
            <a:pPr>
              <a:buFont typeface="Wingdings" pitchFamily="2" charset="2"/>
              <a:buChar char="ü"/>
            </a:pPr>
            <a:r>
              <a:rPr lang="en-US" sz="2000" b="0" dirty="0" smtClean="0">
                <a:latin typeface="Arial" pitchFamily="34" charset="0"/>
                <a:cs typeface="Arial" pitchFamily="34" charset="0"/>
              </a:rPr>
              <a:t>For solar thermal vacuum tests, use small black-plate and silver-Teflon radiometers to measure reflected solar energy where none is expected to occur.</a:t>
            </a:r>
          </a:p>
          <a:p>
            <a:pPr>
              <a:buFont typeface="Wingdings" pitchFamily="2" charset="2"/>
              <a:buChar char="ü"/>
            </a:pPr>
            <a:endParaRPr lang="en-US" sz="2000" b="0" dirty="0" smtClean="0">
              <a:latin typeface="Arial" pitchFamily="34" charset="0"/>
              <a:cs typeface="Arial" pitchFamily="34" charset="0"/>
            </a:endParaRPr>
          </a:p>
          <a:p>
            <a:pPr>
              <a:buFont typeface="Wingdings" pitchFamily="2" charset="2"/>
              <a:buChar char="ü"/>
              <a:defRPr/>
            </a:pPr>
            <a:r>
              <a:rPr lang="en-US" sz="2000" b="0" dirty="0" smtClean="0">
                <a:latin typeface="Arial" pitchFamily="34" charset="0"/>
                <a:cs typeface="Arial" pitchFamily="34" charset="0"/>
              </a:rPr>
              <a:t>Test hardware in the chamber that is above the test article should be sufficiently out of the solar beam to insure no shadowing or reflections.</a:t>
            </a:r>
          </a:p>
          <a:p>
            <a:pPr>
              <a:buFont typeface="Wingdings" pitchFamily="2" charset="2"/>
              <a:buChar char="ü"/>
              <a:defRPr/>
            </a:pPr>
            <a:endParaRPr lang="en-US" sz="2000" b="0" dirty="0" smtClean="0">
              <a:latin typeface="Arial" pitchFamily="34" charset="0"/>
              <a:cs typeface="Arial" pitchFamily="34" charset="0"/>
            </a:endParaRPr>
          </a:p>
          <a:p>
            <a:pPr>
              <a:buFont typeface="Wingdings" pitchFamily="2" charset="2"/>
              <a:buChar char="ü"/>
              <a:defRPr/>
            </a:pPr>
            <a:r>
              <a:rPr lang="en-US" sz="2000" b="0" dirty="0" smtClean="0">
                <a:latin typeface="Arial" pitchFamily="34" charset="0"/>
                <a:cs typeface="Arial" pitchFamily="34" charset="0"/>
              </a:rPr>
              <a:t>Minimize the presence of warm test fixtures or peripheral equipment surfaces.</a:t>
            </a:r>
          </a:p>
          <a:p>
            <a:pPr>
              <a:buFont typeface="Wingdings" pitchFamily="2" charset="2"/>
              <a:buChar char="ü"/>
              <a:defRPr/>
            </a:pPr>
            <a:endParaRPr lang="en-US" sz="2000" b="0" dirty="0" smtClean="0">
              <a:latin typeface="Arial" pitchFamily="34" charset="0"/>
              <a:cs typeface="Arial" pitchFamily="34" charset="0"/>
            </a:endParaRPr>
          </a:p>
          <a:p>
            <a:pPr>
              <a:buFont typeface="Wingdings" pitchFamily="2" charset="2"/>
              <a:buChar char="ü"/>
              <a:defRPr/>
            </a:pPr>
            <a:endParaRPr lang="en-US" sz="2000" b="0" kern="0" dirty="0" smtClean="0">
              <a:latin typeface="Arial" charset="0"/>
            </a:endParaRPr>
          </a:p>
          <a:p>
            <a:pPr>
              <a:buFont typeface="Wingdings" pitchFamily="2" charset="2"/>
              <a:buChar char="ü"/>
              <a:defRPr/>
            </a:pPr>
            <a:endParaRPr lang="en-US" sz="1200" b="0" dirty="0" smtClean="0">
              <a:latin typeface="Arial" charset="0"/>
            </a:endParaRPr>
          </a:p>
          <a:p>
            <a:endParaRPr lang="en-US" sz="1200" dirty="0"/>
          </a:p>
        </p:txBody>
      </p:sp>
      <p:sp>
        <p:nvSpPr>
          <p:cNvPr id="139267" name="Slide Number Placeholder 3"/>
          <p:cNvSpPr>
            <a:spLocks noGrp="1"/>
          </p:cNvSpPr>
          <p:nvPr>
            <p:ph type="sldNum" sz="quarter" idx="12"/>
          </p:nvPr>
        </p:nvSpPr>
        <p:spPr>
          <a:noFill/>
        </p:spPr>
        <p:txBody>
          <a:bodyPr/>
          <a:lstStyle/>
          <a:p>
            <a:fld id="{B86FB054-E0E7-4C67-B321-9A51598AA99A}" type="slidenum">
              <a:rPr lang="en-US" altLang="en-US" smtClean="0">
                <a:latin typeface="Arial" pitchFamily="34" charset="0"/>
              </a:rPr>
              <a:pPr/>
              <a:t>45</a:t>
            </a:fld>
            <a:endParaRPr lang="en-US" altLang="en-US" dirty="0" smtClean="0">
              <a:latin typeface="Arial" pitchFamily="34" charset="0"/>
            </a:endParaRPr>
          </a:p>
        </p:txBody>
      </p:sp>
      <p:sp>
        <p:nvSpPr>
          <p:cNvPr id="6" name="Rectangle 3"/>
          <p:cNvSpPr txBox="1">
            <a:spLocks noChangeArrowheads="1"/>
          </p:cNvSpPr>
          <p:nvPr/>
        </p:nvSpPr>
        <p:spPr bwMode="auto">
          <a:xfrm>
            <a:off x="893763" y="914400"/>
            <a:ext cx="7793037" cy="5181600"/>
          </a:xfrm>
          <a:prstGeom prst="rect">
            <a:avLst/>
          </a:prstGeom>
          <a:noFill/>
          <a:ln w="9525">
            <a:noFill/>
            <a:miter lim="800000"/>
            <a:headEnd/>
            <a:tailEnd/>
          </a:ln>
        </p:spPr>
        <p:txBody>
          <a:bodyPr lIns="92075" tIns="46038" rIns="92075" bIns="46038" anchor="ctr" anchorCtr="1"/>
          <a:lstStyle/>
          <a:p>
            <a:pPr marL="228600" indent="-228600">
              <a:lnSpc>
                <a:spcPct val="80000"/>
              </a:lnSpc>
              <a:spcBef>
                <a:spcPct val="100000"/>
              </a:spcBef>
              <a:buClr>
                <a:schemeClr val="tx1"/>
              </a:buClr>
              <a:buSzPct val="135000"/>
              <a:buFontTx/>
              <a:buChar char="•"/>
              <a:defRPr/>
            </a:pPr>
            <a:endParaRPr lang="en-US" b="1" kern="0" dirty="0">
              <a:latin typeface="+mn-lt"/>
            </a:endParaRPr>
          </a:p>
        </p:txBody>
      </p:sp>
    </p:spTree>
    <p:extLst>
      <p:ext uri="{BB962C8B-B14F-4D97-AF65-F5344CB8AC3E}">
        <p14:creationId xmlns:p14="http://schemas.microsoft.com/office/powerpoint/2010/main" val="35330972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Thermal Vacuum Test (</a:t>
            </a:r>
            <a:r>
              <a:rPr lang="en-US" dirty="0" err="1" smtClean="0"/>
              <a:t>con’t</a:t>
            </a:r>
            <a:r>
              <a:rPr lang="en-US" dirty="0" smtClean="0"/>
              <a:t>)</a:t>
            </a:r>
            <a:endParaRPr lang="en-US" dirty="0"/>
          </a:p>
        </p:txBody>
      </p:sp>
      <p:sp>
        <p:nvSpPr>
          <p:cNvPr id="3" name="Content Placeholder 2"/>
          <p:cNvSpPr>
            <a:spLocks noGrp="1"/>
          </p:cNvSpPr>
          <p:nvPr>
            <p:ph idx="1"/>
          </p:nvPr>
        </p:nvSpPr>
        <p:spPr/>
        <p:txBody>
          <a:bodyPr>
            <a:normAutofit/>
          </a:bodyPr>
          <a:lstStyle/>
          <a:p>
            <a:pPr>
              <a:buFont typeface="Wingdings" pitchFamily="2" charset="2"/>
              <a:buChar char="ü"/>
              <a:defRPr/>
            </a:pPr>
            <a:r>
              <a:rPr lang="en-US" sz="2000" b="0" dirty="0" smtClean="0">
                <a:latin typeface="Arial" charset="0"/>
              </a:rPr>
              <a:t>Note the effective background temperature of the chamber.</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Use a small black-plate radiometer to measure the local effective background temperature.</a:t>
            </a:r>
          </a:p>
          <a:p>
            <a:pPr>
              <a:defRPr/>
            </a:pPr>
            <a:endParaRPr lang="en-US" sz="2000" b="0" dirty="0" smtClean="0">
              <a:latin typeface="Arial" charset="0"/>
            </a:endParaRPr>
          </a:p>
          <a:p>
            <a:pPr>
              <a:buFont typeface="Wingdings" pitchFamily="2" charset="2"/>
              <a:buChar char="ü"/>
              <a:defRPr/>
            </a:pPr>
            <a:r>
              <a:rPr lang="en-US" sz="2000" b="0" dirty="0" smtClean="0">
                <a:latin typeface="Arial" charset="0"/>
              </a:rPr>
              <a:t>Make the stress group aware of the environmental condition to which heater plates will be exposed.</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The test article should be isolated from the support fixture by a thermal isolator. A blocking heater should be placed on the fixture side of the interface to control the losses from the test article.</a:t>
            </a:r>
          </a:p>
          <a:p>
            <a:pPr>
              <a:buFont typeface="Wingdings" pitchFamily="2" charset="2"/>
              <a:buChar char="ü"/>
              <a:defRPr/>
            </a:pPr>
            <a:endParaRPr lang="en-US" sz="2000" b="0" dirty="0" smtClean="0">
              <a:latin typeface="Arial" charset="0"/>
            </a:endParaRP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46</a:t>
            </a:fld>
            <a:endParaRPr lang="en-US"/>
          </a:p>
        </p:txBody>
      </p:sp>
    </p:spTree>
    <p:extLst>
      <p:ext uri="{BB962C8B-B14F-4D97-AF65-F5344CB8AC3E}">
        <p14:creationId xmlns:p14="http://schemas.microsoft.com/office/powerpoint/2010/main" val="16296400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itle 1"/>
          <p:cNvSpPr>
            <a:spLocks noGrp="1"/>
          </p:cNvSpPr>
          <p:nvPr>
            <p:ph type="title"/>
          </p:nvPr>
        </p:nvSpPr>
        <p:spPr>
          <a:xfrm>
            <a:off x="457200" y="274638"/>
            <a:ext cx="8229600" cy="792162"/>
          </a:xfrm>
        </p:spPr>
        <p:txBody>
          <a:bodyPr/>
          <a:lstStyle/>
          <a:p>
            <a:r>
              <a:rPr lang="en-US" dirty="0" smtClean="0"/>
              <a:t>System Thermal Vacuum Test (</a:t>
            </a:r>
            <a:r>
              <a:rPr lang="en-US" dirty="0" err="1" smtClean="0"/>
              <a:t>con’t</a:t>
            </a:r>
            <a:r>
              <a:rPr lang="en-US" dirty="0" smtClean="0"/>
              <a:t>)</a:t>
            </a:r>
          </a:p>
        </p:txBody>
      </p:sp>
      <p:sp>
        <p:nvSpPr>
          <p:cNvPr id="8" name="Content Placeholder 7"/>
          <p:cNvSpPr>
            <a:spLocks noGrp="1"/>
          </p:cNvSpPr>
          <p:nvPr>
            <p:ph idx="1"/>
          </p:nvPr>
        </p:nvSpPr>
        <p:spPr>
          <a:xfrm>
            <a:off x="457200" y="1371600"/>
            <a:ext cx="8229600" cy="4525963"/>
          </a:xfrm>
        </p:spPr>
        <p:txBody>
          <a:bodyPr>
            <a:noAutofit/>
          </a:bodyPr>
          <a:lstStyle/>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Make certain that all materials used as last minute fixes (i.e., aluminum</a:t>
            </a:r>
            <a:r>
              <a:rPr lang="en-US" sz="2000" b="0" i="1" dirty="0" smtClean="0">
                <a:latin typeface="Arial" charset="0"/>
              </a:rPr>
              <a:t> </a:t>
            </a:r>
            <a:r>
              <a:rPr lang="en-US" sz="2000" b="0" dirty="0" smtClean="0">
                <a:latin typeface="Arial" charset="0"/>
              </a:rPr>
              <a:t>tape, Teflon, aluminum foil, paint, etc.) are space approved and also approved for your individual program. Also, material used should be compatible with expected temperature extremes (dental cement, epoxy, </a:t>
            </a:r>
            <a:r>
              <a:rPr lang="en-US" sz="2000" b="0" dirty="0" err="1" smtClean="0">
                <a:latin typeface="Arial" charset="0"/>
              </a:rPr>
              <a:t>mylar</a:t>
            </a:r>
            <a:r>
              <a:rPr lang="en-US" sz="2000" b="0" dirty="0" smtClean="0">
                <a:latin typeface="Arial" charset="0"/>
              </a:rPr>
              <a:t>, Teflon etc.).</a:t>
            </a:r>
          </a:p>
          <a:p>
            <a:pPr>
              <a:buFont typeface="Wingdings" pitchFamily="2" charset="2"/>
              <a:buChar char="ü"/>
              <a:defRPr/>
            </a:pPr>
            <a:endParaRPr lang="en-US" sz="2000" b="0" dirty="0" smtClean="0">
              <a:latin typeface="Arial" charset="0"/>
            </a:endParaRPr>
          </a:p>
          <a:p>
            <a:pPr>
              <a:buFont typeface="Wingdings" pitchFamily="2" charset="2"/>
              <a:buChar char="ü"/>
              <a:defRPr/>
            </a:pPr>
            <a:r>
              <a:rPr lang="en-US" sz="2000" b="0" dirty="0" smtClean="0">
                <a:latin typeface="Arial" charset="0"/>
              </a:rPr>
              <a:t>Do not use aluminum foil or aluminum tape on thermal isolation brackets used to conductively isolate components. The conduction of the foil or tape is too high and may short out the isolation bracket. Instead, use aluminized </a:t>
            </a:r>
            <a:r>
              <a:rPr lang="en-US" sz="2000" b="0" dirty="0" err="1" smtClean="0">
                <a:latin typeface="Arial" charset="0"/>
              </a:rPr>
              <a:t>Kapton</a:t>
            </a:r>
            <a:r>
              <a:rPr lang="en-US" sz="2000" b="0" dirty="0" smtClean="0">
                <a:latin typeface="Arial" charset="0"/>
              </a:rPr>
              <a:t> tape, with the aluminum side out, as the primary thermal control surface where it is not feasible to coat the part with vapor deposited aluminum.</a:t>
            </a:r>
          </a:p>
          <a:p>
            <a:pPr>
              <a:buFont typeface="Wingdings" pitchFamily="2" charset="2"/>
              <a:buChar char="ü"/>
              <a:defRPr/>
            </a:pPr>
            <a:endParaRPr lang="en-US" sz="1200" b="0" dirty="0" smtClean="0">
              <a:latin typeface="Arial" charset="0"/>
            </a:endParaRPr>
          </a:p>
          <a:p>
            <a:pPr>
              <a:buFont typeface="Wingdings" pitchFamily="2" charset="2"/>
              <a:buChar char="ü"/>
              <a:defRPr/>
            </a:pPr>
            <a:endParaRPr lang="en-US" sz="1200" b="0" kern="0" dirty="0" smtClean="0">
              <a:latin typeface="Arial" charset="0"/>
            </a:endParaRPr>
          </a:p>
          <a:p>
            <a:endParaRPr lang="en-US" sz="1200" b="0" dirty="0"/>
          </a:p>
        </p:txBody>
      </p:sp>
      <p:sp>
        <p:nvSpPr>
          <p:cNvPr id="140291" name="Slide Number Placeholder 3"/>
          <p:cNvSpPr>
            <a:spLocks noGrp="1"/>
          </p:cNvSpPr>
          <p:nvPr>
            <p:ph type="sldNum" sz="quarter" idx="12"/>
          </p:nvPr>
        </p:nvSpPr>
        <p:spPr>
          <a:noFill/>
        </p:spPr>
        <p:txBody>
          <a:bodyPr/>
          <a:lstStyle/>
          <a:p>
            <a:fld id="{8A486E60-0603-4635-B56B-249999C0166C}" type="slidenum">
              <a:rPr lang="en-US" altLang="en-US" smtClean="0">
                <a:latin typeface="Arial" pitchFamily="34" charset="0"/>
              </a:rPr>
              <a:pPr/>
              <a:t>47</a:t>
            </a:fld>
            <a:endParaRPr lang="en-US" altLang="en-US" smtClean="0">
              <a:latin typeface="Arial" pitchFamily="34" charset="0"/>
            </a:endParaRPr>
          </a:p>
        </p:txBody>
      </p:sp>
      <p:sp>
        <p:nvSpPr>
          <p:cNvPr id="6" name="Rectangle 3"/>
          <p:cNvSpPr txBox="1">
            <a:spLocks noChangeArrowheads="1"/>
          </p:cNvSpPr>
          <p:nvPr/>
        </p:nvSpPr>
        <p:spPr bwMode="auto">
          <a:xfrm>
            <a:off x="893763" y="914400"/>
            <a:ext cx="7793037" cy="5181600"/>
          </a:xfrm>
          <a:prstGeom prst="rect">
            <a:avLst/>
          </a:prstGeom>
          <a:noFill/>
          <a:ln w="9525">
            <a:noFill/>
            <a:miter lim="800000"/>
            <a:headEnd/>
            <a:tailEnd/>
          </a:ln>
        </p:spPr>
        <p:txBody>
          <a:bodyPr lIns="92075" tIns="46038" rIns="92075" bIns="46038" anchor="ctr" anchorCtr="1"/>
          <a:lstStyle/>
          <a:p>
            <a:pPr marL="228600" indent="-228600">
              <a:lnSpc>
                <a:spcPct val="80000"/>
              </a:lnSpc>
              <a:spcBef>
                <a:spcPct val="100000"/>
              </a:spcBef>
              <a:buClr>
                <a:schemeClr val="tx1"/>
              </a:buClr>
              <a:buSzPct val="135000"/>
              <a:buFontTx/>
              <a:buChar char="•"/>
              <a:defRPr/>
            </a:pPr>
            <a:endParaRPr lang="en-US" b="1" kern="0" dirty="0">
              <a:latin typeface="+mn-lt"/>
            </a:endParaRPr>
          </a:p>
        </p:txBody>
      </p:sp>
    </p:spTree>
    <p:extLst>
      <p:ext uri="{BB962C8B-B14F-4D97-AF65-F5344CB8AC3E}">
        <p14:creationId xmlns:p14="http://schemas.microsoft.com/office/powerpoint/2010/main" val="29980228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Thermal Vacuum Test (</a:t>
            </a:r>
            <a:r>
              <a:rPr lang="en-US" dirty="0" err="1" smtClean="0"/>
              <a:t>con’t</a:t>
            </a:r>
            <a:r>
              <a:rPr lang="en-US" dirty="0" smtClean="0"/>
              <a:t>)</a:t>
            </a:r>
            <a:endParaRPr lang="en-US" dirty="0"/>
          </a:p>
        </p:txBody>
      </p:sp>
      <p:sp>
        <p:nvSpPr>
          <p:cNvPr id="3" name="Content Placeholder 2"/>
          <p:cNvSpPr>
            <a:spLocks noGrp="1"/>
          </p:cNvSpPr>
          <p:nvPr>
            <p:ph idx="1"/>
          </p:nvPr>
        </p:nvSpPr>
        <p:spPr/>
        <p:txBody>
          <a:bodyPr>
            <a:normAutofit fontScale="70000" lnSpcReduction="20000"/>
          </a:bodyPr>
          <a:lstStyle/>
          <a:p>
            <a:pPr>
              <a:buFont typeface="Wingdings" pitchFamily="2" charset="2"/>
              <a:buChar char="ü"/>
              <a:defRPr/>
            </a:pPr>
            <a:r>
              <a:rPr lang="en-US" b="0" dirty="0" smtClean="0">
                <a:latin typeface="Arial" charset="0"/>
              </a:rPr>
              <a:t>Perform a clearance check, at ambient conditions, around the periphery of all moving interfaces.</a:t>
            </a:r>
          </a:p>
          <a:p>
            <a:pPr>
              <a:buFont typeface="Wingdings" pitchFamily="2" charset="2"/>
              <a:buChar char="ü"/>
              <a:defRPr/>
            </a:pPr>
            <a:endParaRPr lang="en-US" b="0" dirty="0" smtClean="0">
              <a:latin typeface="Arial" charset="0"/>
            </a:endParaRPr>
          </a:p>
          <a:p>
            <a:pPr>
              <a:buFont typeface="Wingdings" pitchFamily="2" charset="2"/>
              <a:buChar char="ü"/>
              <a:defRPr/>
            </a:pPr>
            <a:r>
              <a:rPr lang="en-US" b="0" dirty="0" smtClean="0">
                <a:latin typeface="Arial" charset="0"/>
              </a:rPr>
              <a:t>Thermal surfaces on both the test article and test-chamber hardware should be cleaned prior to raising the end bell.</a:t>
            </a:r>
          </a:p>
          <a:p>
            <a:pPr>
              <a:buFont typeface="Wingdings" pitchFamily="2" charset="2"/>
              <a:buChar char="ü"/>
              <a:defRPr/>
            </a:pPr>
            <a:endParaRPr lang="en-US" b="0" dirty="0" smtClean="0">
              <a:latin typeface="Arial" charset="0"/>
            </a:endParaRPr>
          </a:p>
          <a:p>
            <a:pPr>
              <a:buFont typeface="Wingdings" pitchFamily="2" charset="2"/>
              <a:buChar char="ü"/>
              <a:defRPr/>
            </a:pPr>
            <a:r>
              <a:rPr lang="en-US" b="0" dirty="0" smtClean="0">
                <a:latin typeface="Arial" charset="0"/>
              </a:rPr>
              <a:t>Also, prior to raising the end bell, have a walk-around inspection of the test article, fixture, and chamber to (1) insure, as an example, the louver covers, Earth-sensor covers, sun-sensor covers, etc., have been removed and (2) last-minute thermal provisions have been implemented (do not assume that the above items have been done just because you have an understanding with the responsible manufacturing and test-facility engineer).</a:t>
            </a:r>
          </a:p>
          <a:p>
            <a:pPr>
              <a:buFont typeface="Wingdings" pitchFamily="2" charset="2"/>
              <a:buChar char="ü"/>
              <a:defRPr/>
            </a:pPr>
            <a:endParaRPr lang="en-US" b="0" dirty="0" smtClean="0">
              <a:latin typeface="Arial" charset="0"/>
            </a:endParaRPr>
          </a:p>
          <a:p>
            <a:pPr>
              <a:buFont typeface="Wingdings" pitchFamily="2" charset="2"/>
              <a:buChar char="ü"/>
              <a:defRPr/>
            </a:pPr>
            <a:r>
              <a:rPr lang="en-US" b="0" dirty="0" smtClean="0">
                <a:latin typeface="Arial" charset="0"/>
              </a:rPr>
              <a:t>When end bell has been raised, run a complete data scan to ensure that all instrumentation is working properly.</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48</a:t>
            </a:fld>
            <a:endParaRPr lang="en-US"/>
          </a:p>
        </p:txBody>
      </p:sp>
    </p:spTree>
    <p:extLst>
      <p:ext uri="{BB962C8B-B14F-4D97-AF65-F5344CB8AC3E}">
        <p14:creationId xmlns:p14="http://schemas.microsoft.com/office/powerpoint/2010/main" val="2832688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itle 1"/>
          <p:cNvSpPr>
            <a:spLocks noGrp="1"/>
          </p:cNvSpPr>
          <p:nvPr>
            <p:ph type="title"/>
          </p:nvPr>
        </p:nvSpPr>
        <p:spPr/>
        <p:txBody>
          <a:bodyPr/>
          <a:lstStyle/>
          <a:p>
            <a:r>
              <a:rPr lang="en-US" dirty="0" smtClean="0"/>
              <a:t>Thermal Vacuum Chambers</a:t>
            </a:r>
          </a:p>
        </p:txBody>
      </p:sp>
      <p:sp>
        <p:nvSpPr>
          <p:cNvPr id="8" name="Content Placeholder 7"/>
          <p:cNvSpPr>
            <a:spLocks noGrp="1"/>
          </p:cNvSpPr>
          <p:nvPr>
            <p:ph idx="1"/>
          </p:nvPr>
        </p:nvSpPr>
        <p:spPr>
          <a:xfrm>
            <a:off x="457200" y="1447800"/>
            <a:ext cx="8229600" cy="5257799"/>
          </a:xfrm>
        </p:spPr>
        <p:txBody>
          <a:bodyPr>
            <a:normAutofit fontScale="55000" lnSpcReduction="20000"/>
          </a:bodyPr>
          <a:lstStyle/>
          <a:p>
            <a:pPr>
              <a:defRPr/>
            </a:pPr>
            <a:r>
              <a:rPr lang="en-US" sz="3300" dirty="0" smtClean="0">
                <a:latin typeface="Arial" charset="0"/>
              </a:rPr>
              <a:t>Whenever diffusion pumps (DPs) are utilized, system interlocks and/or manual-control safety procedures shall be implemented, to include:</a:t>
            </a:r>
          </a:p>
          <a:p>
            <a:pPr>
              <a:defRPr/>
            </a:pPr>
            <a:endParaRPr lang="en-US" sz="3300" b="0" dirty="0" smtClean="0">
              <a:latin typeface="Arial" charset="0"/>
            </a:endParaRPr>
          </a:p>
          <a:p>
            <a:pPr>
              <a:buFont typeface="Wingdings" pitchFamily="2" charset="2"/>
              <a:buChar char="ü"/>
              <a:defRPr/>
            </a:pPr>
            <a:r>
              <a:rPr lang="en-US" sz="3300" b="0" dirty="0" smtClean="0">
                <a:latin typeface="Arial" charset="0"/>
              </a:rPr>
              <a:t>Automatic anti-oil migration and back-streaming controls.</a:t>
            </a:r>
          </a:p>
          <a:p>
            <a:pPr>
              <a:buFont typeface="Wingdings" pitchFamily="2" charset="2"/>
              <a:buChar char="ü"/>
              <a:defRPr/>
            </a:pPr>
            <a:endParaRPr lang="en-US" sz="3300" b="0" dirty="0" smtClean="0">
              <a:latin typeface="Arial" charset="0"/>
            </a:endParaRPr>
          </a:p>
          <a:p>
            <a:pPr>
              <a:buFont typeface="Wingdings" pitchFamily="2" charset="2"/>
              <a:buChar char="ü"/>
              <a:defRPr/>
            </a:pPr>
            <a:r>
              <a:rPr lang="en-US" sz="3300" b="0" dirty="0" smtClean="0">
                <a:latin typeface="Arial" charset="0"/>
              </a:rPr>
              <a:t>Automatic DP oil high-temperature thermostat.</a:t>
            </a:r>
          </a:p>
          <a:p>
            <a:pPr>
              <a:buFont typeface="Wingdings" pitchFamily="2" charset="2"/>
              <a:buChar char="ü"/>
              <a:defRPr/>
            </a:pPr>
            <a:endParaRPr lang="en-US" sz="3300" b="0" dirty="0" smtClean="0">
              <a:latin typeface="Arial" charset="0"/>
            </a:endParaRPr>
          </a:p>
          <a:p>
            <a:pPr>
              <a:buFont typeface="Wingdings" pitchFamily="2" charset="2"/>
              <a:buChar char="ü"/>
              <a:defRPr/>
            </a:pPr>
            <a:r>
              <a:rPr lang="en-US" sz="3300" b="0" dirty="0" smtClean="0">
                <a:latin typeface="Arial" charset="0"/>
              </a:rPr>
              <a:t>Prevention of roughing and high vacuum valve being open simultaneously.</a:t>
            </a:r>
          </a:p>
          <a:p>
            <a:pPr>
              <a:defRPr/>
            </a:pPr>
            <a:r>
              <a:rPr lang="en-US" sz="3300" b="0" dirty="0" smtClean="0">
                <a:latin typeface="Arial" charset="0"/>
              </a:rPr>
              <a:t>	</a:t>
            </a:r>
          </a:p>
          <a:p>
            <a:pPr>
              <a:buFont typeface="Wingdings" pitchFamily="2" charset="2"/>
              <a:buChar char="ü"/>
              <a:defRPr/>
            </a:pPr>
            <a:r>
              <a:rPr lang="en-US" sz="3300" b="0" dirty="0" smtClean="0">
                <a:latin typeface="Arial" charset="0"/>
              </a:rPr>
              <a:t>Prevention of high vacuum valve being opened until roughing pressure is below a predetermined level.</a:t>
            </a:r>
          </a:p>
          <a:p>
            <a:pPr>
              <a:buFont typeface="Wingdings" pitchFamily="2" charset="2"/>
              <a:buChar char="ü"/>
              <a:defRPr/>
            </a:pPr>
            <a:endParaRPr lang="en-US" sz="3300" b="0" dirty="0" smtClean="0">
              <a:latin typeface="Arial" charset="0"/>
            </a:endParaRPr>
          </a:p>
          <a:p>
            <a:pPr>
              <a:buFont typeface="Wingdings" pitchFamily="2" charset="2"/>
              <a:buChar char="ü"/>
              <a:defRPr/>
            </a:pPr>
            <a:r>
              <a:rPr lang="en-US" sz="3300" b="0" dirty="0" smtClean="0">
                <a:latin typeface="Arial" charset="0"/>
              </a:rPr>
              <a:t>Prevention of high vacuum valve being opened unless DP </a:t>
            </a:r>
            <a:r>
              <a:rPr lang="en-US" sz="3300" b="0" dirty="0" err="1" smtClean="0">
                <a:latin typeface="Arial" charset="0"/>
              </a:rPr>
              <a:t>foreline</a:t>
            </a:r>
            <a:r>
              <a:rPr lang="en-US" sz="3300" b="0" dirty="0" smtClean="0">
                <a:latin typeface="Arial" charset="0"/>
              </a:rPr>
              <a:t> valve is open.</a:t>
            </a:r>
          </a:p>
          <a:p>
            <a:pPr>
              <a:buFont typeface="Wingdings" pitchFamily="2" charset="2"/>
              <a:buChar char="ü"/>
              <a:defRPr/>
            </a:pPr>
            <a:endParaRPr lang="en-US" sz="3300" b="0" dirty="0" smtClean="0">
              <a:latin typeface="Arial" charset="0"/>
            </a:endParaRPr>
          </a:p>
          <a:p>
            <a:pPr>
              <a:buFont typeface="Wingdings" pitchFamily="2" charset="2"/>
              <a:buChar char="ü"/>
              <a:defRPr/>
            </a:pPr>
            <a:r>
              <a:rPr lang="en-US" sz="3300" b="0" dirty="0" smtClean="0">
                <a:latin typeface="Arial" charset="0"/>
              </a:rPr>
              <a:t>Prevention of DP heaters being energized when DP </a:t>
            </a:r>
            <a:r>
              <a:rPr lang="en-US" sz="3300" b="0" dirty="0" err="1" smtClean="0">
                <a:latin typeface="Arial" charset="0"/>
              </a:rPr>
              <a:t>foreline</a:t>
            </a:r>
            <a:r>
              <a:rPr lang="en-US" sz="3300" b="0" dirty="0" smtClean="0">
                <a:latin typeface="Arial" charset="0"/>
              </a:rPr>
              <a:t> pressure is above a predetermined level.</a:t>
            </a:r>
          </a:p>
          <a:p>
            <a:pPr>
              <a:buFont typeface="Wingdings" pitchFamily="2" charset="2"/>
              <a:buChar char="ü"/>
              <a:defRPr/>
            </a:pPr>
            <a:endParaRPr lang="en-US" sz="3300" b="0" dirty="0" smtClean="0">
              <a:latin typeface="Arial" charset="0"/>
            </a:endParaRPr>
          </a:p>
          <a:p>
            <a:pPr>
              <a:buFont typeface="Wingdings" pitchFamily="2" charset="2"/>
              <a:buChar char="ü"/>
              <a:defRPr/>
            </a:pPr>
            <a:r>
              <a:rPr lang="en-US" sz="3300" b="0" dirty="0" smtClean="0">
                <a:latin typeface="Arial" charset="0"/>
              </a:rPr>
              <a:t>Prevention of high vacuum valve being opened when DP heaters are off.</a:t>
            </a:r>
          </a:p>
          <a:p>
            <a:pPr>
              <a:defRPr/>
            </a:pPr>
            <a:endParaRPr lang="en-US" dirty="0" smtClean="0">
              <a:latin typeface="Arial" charset="0"/>
            </a:endParaRPr>
          </a:p>
          <a:p>
            <a:endParaRPr lang="en-US" dirty="0"/>
          </a:p>
        </p:txBody>
      </p:sp>
      <p:sp>
        <p:nvSpPr>
          <p:cNvPr id="141315" name="Slide Number Placeholder 3"/>
          <p:cNvSpPr>
            <a:spLocks noGrp="1"/>
          </p:cNvSpPr>
          <p:nvPr>
            <p:ph type="sldNum" sz="quarter" idx="12"/>
          </p:nvPr>
        </p:nvSpPr>
        <p:spPr>
          <a:noFill/>
        </p:spPr>
        <p:txBody>
          <a:bodyPr/>
          <a:lstStyle/>
          <a:p>
            <a:fld id="{937110AD-96A6-457D-A94F-C329F8621C74}" type="slidenum">
              <a:rPr lang="en-US" altLang="en-US" smtClean="0">
                <a:latin typeface="Arial" pitchFamily="34" charset="0"/>
              </a:rPr>
              <a:pPr/>
              <a:t>49</a:t>
            </a:fld>
            <a:endParaRPr lang="en-US" altLang="en-US" smtClean="0">
              <a:latin typeface="Arial" pitchFamily="34" charset="0"/>
            </a:endParaRPr>
          </a:p>
        </p:txBody>
      </p:sp>
      <p:sp>
        <p:nvSpPr>
          <p:cNvPr id="6" name="Rectangle 3"/>
          <p:cNvSpPr txBox="1">
            <a:spLocks noChangeArrowheads="1"/>
          </p:cNvSpPr>
          <p:nvPr/>
        </p:nvSpPr>
        <p:spPr bwMode="auto">
          <a:xfrm>
            <a:off x="893763" y="914400"/>
            <a:ext cx="7793037" cy="5181600"/>
          </a:xfrm>
          <a:prstGeom prst="rect">
            <a:avLst/>
          </a:prstGeom>
          <a:noFill/>
          <a:ln w="9525">
            <a:noFill/>
            <a:miter lim="800000"/>
            <a:headEnd/>
            <a:tailEnd/>
          </a:ln>
        </p:spPr>
        <p:txBody>
          <a:bodyPr lIns="92075" tIns="46038" rIns="92075" bIns="46038" anchor="ctr" anchorCtr="1"/>
          <a:lstStyle/>
          <a:p>
            <a:pPr marL="228600" indent="-228600">
              <a:lnSpc>
                <a:spcPct val="80000"/>
              </a:lnSpc>
              <a:spcBef>
                <a:spcPct val="100000"/>
              </a:spcBef>
              <a:buClr>
                <a:schemeClr val="tx1"/>
              </a:buClr>
              <a:buSzPct val="135000"/>
              <a:buFontTx/>
              <a:buChar char="•"/>
              <a:defRPr/>
            </a:pPr>
            <a:endParaRPr lang="en-US" b="1" kern="0" dirty="0">
              <a:latin typeface="+mn-lt"/>
            </a:endParaRPr>
          </a:p>
        </p:txBody>
      </p:sp>
    </p:spTree>
    <p:extLst>
      <p:ext uri="{BB962C8B-B14F-4D97-AF65-F5344CB8AC3E}">
        <p14:creationId xmlns:p14="http://schemas.microsoft.com/office/powerpoint/2010/main" val="13007040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Thermal Vacuum Chambers (cont.)</a:t>
            </a:r>
            <a:endParaRPr lang="en-US" dirty="0"/>
          </a:p>
        </p:txBody>
      </p:sp>
      <p:sp>
        <p:nvSpPr>
          <p:cNvPr id="3" name="Content Placeholder 2"/>
          <p:cNvSpPr>
            <a:spLocks noGrp="1"/>
          </p:cNvSpPr>
          <p:nvPr>
            <p:ph idx="1"/>
          </p:nvPr>
        </p:nvSpPr>
        <p:spPr>
          <a:xfrm>
            <a:off x="457200" y="1600201"/>
            <a:ext cx="8229600" cy="3581399"/>
          </a:xfrm>
        </p:spPr>
        <p:txBody>
          <a:bodyPr>
            <a:normAutofit fontScale="70000" lnSpcReduction="20000"/>
          </a:bodyPr>
          <a:lstStyle/>
          <a:p>
            <a:pPr>
              <a:defRPr/>
            </a:pPr>
            <a:r>
              <a:rPr lang="en-US" sz="2600" dirty="0" smtClean="0">
                <a:latin typeface="Arial" charset="0"/>
              </a:rPr>
              <a:t>Whenever a predetermined chamber pressure limit is exceeded:</a:t>
            </a:r>
          </a:p>
          <a:p>
            <a:pPr>
              <a:defRPr/>
            </a:pPr>
            <a:endParaRPr lang="en-US" sz="2600" b="0" dirty="0" smtClean="0">
              <a:latin typeface="Arial" charset="0"/>
            </a:endParaRPr>
          </a:p>
          <a:p>
            <a:pPr>
              <a:buFont typeface="Wingdings" pitchFamily="2" charset="2"/>
              <a:buChar char="ü"/>
              <a:defRPr/>
            </a:pPr>
            <a:r>
              <a:rPr lang="en-US" sz="2600" b="0" dirty="0" smtClean="0">
                <a:latin typeface="Arial" charset="0"/>
              </a:rPr>
              <a:t>An interlock should close the high vacuum valve.</a:t>
            </a:r>
          </a:p>
          <a:p>
            <a:pPr>
              <a:buFont typeface="Wingdings" pitchFamily="2" charset="2"/>
              <a:buChar char="ü"/>
              <a:defRPr/>
            </a:pPr>
            <a:endParaRPr lang="en-US" sz="2600" b="0" dirty="0" smtClean="0">
              <a:latin typeface="Arial" charset="0"/>
            </a:endParaRPr>
          </a:p>
          <a:p>
            <a:pPr>
              <a:buFont typeface="Wingdings" pitchFamily="2" charset="2"/>
              <a:buChar char="ü"/>
              <a:defRPr/>
            </a:pPr>
            <a:r>
              <a:rPr lang="en-US" sz="2600" b="0" dirty="0" smtClean="0">
                <a:latin typeface="Arial" charset="0"/>
              </a:rPr>
              <a:t> An interlock should turn off power to corona-sensitive test articles.</a:t>
            </a:r>
          </a:p>
          <a:p>
            <a:pPr>
              <a:buFont typeface="Wingdings" pitchFamily="2" charset="2"/>
              <a:buChar char="ü"/>
              <a:defRPr/>
            </a:pPr>
            <a:endParaRPr lang="en-US" sz="2600" b="0" dirty="0" smtClean="0">
              <a:latin typeface="Arial" charset="0"/>
            </a:endParaRPr>
          </a:p>
          <a:p>
            <a:pPr>
              <a:buFont typeface="Wingdings" pitchFamily="2" charset="2"/>
              <a:buChar char="ü"/>
              <a:defRPr/>
            </a:pPr>
            <a:r>
              <a:rPr lang="en-US" sz="2600" b="0" dirty="0" smtClean="0">
                <a:latin typeface="Arial" charset="0"/>
              </a:rPr>
              <a:t>An interlock shall prevent cooling medium from being introduced until a predetermined chamber pressure is achieved.</a:t>
            </a:r>
          </a:p>
          <a:p>
            <a:pPr>
              <a:buFont typeface="Wingdings" pitchFamily="2" charset="2"/>
              <a:buChar char="ü"/>
              <a:defRPr/>
            </a:pPr>
            <a:endParaRPr lang="en-US" sz="2600" b="0" kern="0" dirty="0" smtClean="0">
              <a:latin typeface="Arial" charset="0"/>
            </a:endParaRPr>
          </a:p>
          <a:p>
            <a:pPr>
              <a:buFont typeface="Wingdings" pitchFamily="2" charset="2"/>
              <a:buChar char="ü"/>
              <a:defRPr/>
            </a:pPr>
            <a:r>
              <a:rPr lang="en-US" sz="2600" b="0" kern="0" dirty="0" smtClean="0">
                <a:latin typeface="Arial" charset="0"/>
              </a:rPr>
              <a:t>Independent pumping systems and </a:t>
            </a:r>
            <a:r>
              <a:rPr lang="en-US" sz="2600" b="0" kern="0" dirty="0" err="1" smtClean="0">
                <a:latin typeface="Arial" charset="0"/>
              </a:rPr>
              <a:t>valved</a:t>
            </a:r>
            <a:r>
              <a:rPr lang="en-US" sz="2600" b="0" kern="0" dirty="0" smtClean="0">
                <a:latin typeface="Arial" charset="0"/>
              </a:rPr>
              <a:t> systems are recommended.  Whenever pumps performing multiple serial functions and/or </a:t>
            </a:r>
            <a:r>
              <a:rPr lang="en-US" sz="2600" b="0" kern="0" dirty="0" err="1" smtClean="0">
                <a:latin typeface="Arial" charset="0"/>
              </a:rPr>
              <a:t>valveless</a:t>
            </a:r>
            <a:r>
              <a:rPr lang="en-US" sz="2600" b="0" kern="0" dirty="0" smtClean="0">
                <a:latin typeface="Arial" charset="0"/>
              </a:rPr>
              <a:t> (semi-</a:t>
            </a:r>
            <a:r>
              <a:rPr lang="en-US" sz="2600" b="0" kern="0" dirty="0" err="1" smtClean="0">
                <a:latin typeface="Arial" charset="0"/>
              </a:rPr>
              <a:t>valveless</a:t>
            </a:r>
            <a:r>
              <a:rPr lang="en-US" sz="2600" b="0" kern="0" dirty="0" smtClean="0">
                <a:latin typeface="Arial" charset="0"/>
              </a:rPr>
              <a:t>) systems are utilized, interlocks or manual control with appropriate safety notes should be implemented to prevent out-of-sequence operations. </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50</a:t>
            </a:fld>
            <a:endParaRPr lang="en-US"/>
          </a:p>
        </p:txBody>
      </p:sp>
    </p:spTree>
    <p:extLst>
      <p:ext uri="{BB962C8B-B14F-4D97-AF65-F5344CB8AC3E}">
        <p14:creationId xmlns:p14="http://schemas.microsoft.com/office/powerpoint/2010/main" val="29339763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t>Concluding Remarks</a:t>
            </a:r>
            <a:endParaRPr lang="en-US" dirty="0"/>
          </a:p>
        </p:txBody>
      </p:sp>
      <p:sp>
        <p:nvSpPr>
          <p:cNvPr id="3" name="Content Placeholder 2"/>
          <p:cNvSpPr>
            <a:spLocks noGrp="1"/>
          </p:cNvSpPr>
          <p:nvPr>
            <p:ph idx="1"/>
          </p:nvPr>
        </p:nvSpPr>
        <p:spPr>
          <a:xfrm>
            <a:off x="457200" y="1371600"/>
            <a:ext cx="8305800" cy="4754563"/>
          </a:xfrm>
        </p:spPr>
        <p:txBody>
          <a:bodyPr>
            <a:normAutofit lnSpcReduction="10000"/>
          </a:bodyPr>
          <a:lstStyle/>
          <a:p>
            <a:pPr>
              <a:spcBef>
                <a:spcPts val="1800"/>
              </a:spcBef>
            </a:pPr>
            <a:r>
              <a:rPr lang="en-US" b="0" dirty="0" smtClean="0"/>
              <a:t>Thermal needs of the article under test must be thoroughly understood in order to identify chamber and GSE requirements. </a:t>
            </a:r>
          </a:p>
          <a:p>
            <a:pPr>
              <a:spcBef>
                <a:spcPts val="1800"/>
              </a:spcBef>
            </a:pPr>
            <a:r>
              <a:rPr lang="en-US" b="0" dirty="0" smtClean="0"/>
              <a:t>The test plan provides an overview of the test while the test procedure provides detailed step by step instructions.</a:t>
            </a:r>
          </a:p>
          <a:p>
            <a:pPr>
              <a:spcBef>
                <a:spcPts val="1800"/>
              </a:spcBef>
            </a:pPr>
            <a:r>
              <a:rPr lang="en-US" b="0" dirty="0" smtClean="0"/>
              <a:t>Re-test should be considered if substantial thermal design changes are made.</a:t>
            </a:r>
          </a:p>
          <a:p>
            <a:pPr>
              <a:spcBef>
                <a:spcPts val="1800"/>
              </a:spcBef>
            </a:pPr>
            <a:r>
              <a:rPr lang="en-US" b="0" dirty="0" smtClean="0"/>
              <a:t>Test readiness should be thoroughly assessed prior to closing the chamber door. </a:t>
            </a:r>
            <a:endParaRPr lang="en-US"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51</a:t>
            </a:fld>
            <a:endParaRPr lang="en-US" dirty="0"/>
          </a:p>
        </p:txBody>
      </p:sp>
    </p:spTree>
    <p:extLst>
      <p:ext uri="{BB962C8B-B14F-4D97-AF65-F5344CB8AC3E}">
        <p14:creationId xmlns:p14="http://schemas.microsoft.com/office/powerpoint/2010/main" val="16067916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smtClean="0"/>
              <a:t>Conclusion of Part 5</a:t>
            </a:r>
            <a:endParaRPr lang="en-US" sz="360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52</a:t>
            </a:fld>
            <a:endParaRPr lang="en-US" dirty="0"/>
          </a:p>
        </p:txBody>
      </p:sp>
    </p:spTree>
    <p:extLst>
      <p:ext uri="{BB962C8B-B14F-4D97-AF65-F5344CB8AC3E}">
        <p14:creationId xmlns:p14="http://schemas.microsoft.com/office/powerpoint/2010/main" val="31812321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Acknowledgements</a:t>
            </a:r>
            <a:endParaRPr lang="en-US" dirty="0"/>
          </a:p>
        </p:txBody>
      </p:sp>
      <p:sp>
        <p:nvSpPr>
          <p:cNvPr id="3" name="Content Placeholder 2"/>
          <p:cNvSpPr>
            <a:spLocks noGrp="1"/>
          </p:cNvSpPr>
          <p:nvPr>
            <p:ph idx="1"/>
          </p:nvPr>
        </p:nvSpPr>
        <p:spPr/>
        <p:txBody>
          <a:bodyPr/>
          <a:lstStyle/>
          <a:p>
            <a:r>
              <a:rPr lang="en-US" b="0" dirty="0" smtClean="0"/>
              <a:t>Special acknowledgement is given to John Welch of The Aerospace Corporation and Carol Mosier of NASA/Goddard Space Flight Center for contributing material that forms the core of this class.</a:t>
            </a:r>
          </a:p>
          <a:p>
            <a:endParaRPr lang="en-US" b="0" dirty="0" smtClean="0"/>
          </a:p>
          <a:p>
            <a:r>
              <a:rPr lang="en-US" b="0" dirty="0" smtClean="0"/>
              <a:t>This author is grateful to the NESC Passive Thermal Technical Discipline Team for their contributions and technical review of this lesson.</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53</a:t>
            </a:fld>
            <a:endParaRPr lang="en-US" dirty="0"/>
          </a:p>
        </p:txBody>
      </p:sp>
    </p:spTree>
    <p:extLst>
      <p:ext uri="{BB962C8B-B14F-4D97-AF65-F5344CB8AC3E}">
        <p14:creationId xmlns:p14="http://schemas.microsoft.com/office/powerpoint/2010/main" val="6813417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References/Credits</a:t>
            </a:r>
            <a:endParaRPr lang="en-US" dirty="0"/>
          </a:p>
        </p:txBody>
      </p:sp>
      <p:sp>
        <p:nvSpPr>
          <p:cNvPr id="3" name="Content Placeholder 2"/>
          <p:cNvSpPr>
            <a:spLocks noGrp="1"/>
          </p:cNvSpPr>
          <p:nvPr>
            <p:ph idx="1"/>
          </p:nvPr>
        </p:nvSpPr>
        <p:spPr>
          <a:xfrm>
            <a:off x="457200" y="1371600"/>
            <a:ext cx="8229600" cy="4525963"/>
          </a:xfrm>
        </p:spPr>
        <p:txBody>
          <a:bodyPr>
            <a:normAutofit fontScale="92500" lnSpcReduction="20000"/>
          </a:bodyPr>
          <a:lstStyle/>
          <a:p>
            <a:pPr marL="342900" indent="-342900">
              <a:buAutoNum type="arabicParenR"/>
            </a:pPr>
            <a:endParaRPr lang="en-US" sz="1800" b="0" dirty="0" smtClean="0"/>
          </a:p>
          <a:p>
            <a:pPr marL="342900" indent="-342900">
              <a:buAutoNum type="arabicParenR"/>
            </a:pPr>
            <a:r>
              <a:rPr lang="en-US" sz="2600" b="0" dirty="0" smtClean="0"/>
              <a:t>Mil Std 1540E, “Test Requirements for Launch, Upper-stage, and Space Vehicles,” September 6, 2006 (same as SMC-S-016 dated June 13, 2008).</a:t>
            </a:r>
          </a:p>
          <a:p>
            <a:pPr marL="342900" indent="-342900">
              <a:buAutoNum type="arabicParenR"/>
            </a:pPr>
            <a:r>
              <a:rPr lang="en-US" sz="2600" b="0" dirty="0" smtClean="0"/>
              <a:t>Mil </a:t>
            </a:r>
            <a:r>
              <a:rPr lang="en-US" sz="2600" b="0" dirty="0" err="1" smtClean="0"/>
              <a:t>Hdbk</a:t>
            </a:r>
            <a:r>
              <a:rPr lang="en-US" sz="2600" b="0" dirty="0" smtClean="0"/>
              <a:t> 340A, “Test Requirements for Launch, Upper-stage, and Space Vehicles,” April 1999.</a:t>
            </a:r>
          </a:p>
          <a:p>
            <a:pPr marL="342900" indent="-342900">
              <a:buAutoNum type="arabicParenR"/>
            </a:pPr>
            <a:r>
              <a:rPr lang="en-US" sz="2600" b="0" dirty="0" smtClean="0"/>
              <a:t>GSFC-STD-7000, “General Environmental Verification Standard (GEVS),” April 2005.</a:t>
            </a:r>
          </a:p>
          <a:p>
            <a:pPr marL="342900" indent="-342900">
              <a:buAutoNum type="arabicParenR"/>
            </a:pPr>
            <a:r>
              <a:rPr lang="en-US" sz="2600" b="0" dirty="0" smtClean="0"/>
              <a:t>GSFC-STD-1000E, “Rules for the Design, Development, Verification, and Operation of Flight Systems,” July 13, 2009.</a:t>
            </a:r>
          </a:p>
          <a:p>
            <a:pPr marL="342900" indent="-342900">
              <a:buAutoNum type="arabicParenR"/>
            </a:pPr>
            <a:r>
              <a:rPr lang="en-US" sz="2600" b="0" dirty="0" smtClean="0"/>
              <a:t>G. </a:t>
            </a:r>
            <a:r>
              <a:rPr lang="en-US" sz="2600" b="0" dirty="0" err="1" smtClean="0"/>
              <a:t>Siebes</a:t>
            </a:r>
            <a:r>
              <a:rPr lang="en-US" sz="2600" b="0" dirty="0" smtClean="0"/>
              <a:t>, et.al., “Thermal Margins for Flight Electronics Review and Assessment,” Proceedings of the Thermal and Fluids Analysis Workshop, August 2012.</a:t>
            </a:r>
          </a:p>
          <a:p>
            <a:pPr marL="342900" indent="-342900">
              <a:buAutoNum type="arabicParenR"/>
            </a:pPr>
            <a:endParaRPr lang="en-US" sz="1800"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54</a:t>
            </a:fld>
            <a:endParaRPr lang="en-US" dirty="0"/>
          </a:p>
        </p:txBody>
      </p:sp>
    </p:spTree>
    <p:extLst>
      <p:ext uri="{BB962C8B-B14F-4D97-AF65-F5344CB8AC3E}">
        <p14:creationId xmlns:p14="http://schemas.microsoft.com/office/powerpoint/2010/main" val="36744322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References/Credits (Cont.)</a:t>
            </a:r>
            <a:endParaRPr lang="en-US" dirty="0"/>
          </a:p>
        </p:txBody>
      </p:sp>
      <p:sp>
        <p:nvSpPr>
          <p:cNvPr id="3" name="Content Placeholder 2"/>
          <p:cNvSpPr>
            <a:spLocks noGrp="1"/>
          </p:cNvSpPr>
          <p:nvPr>
            <p:ph idx="1"/>
          </p:nvPr>
        </p:nvSpPr>
        <p:spPr/>
        <p:txBody>
          <a:bodyPr>
            <a:normAutofit fontScale="92500"/>
          </a:bodyPr>
          <a:lstStyle/>
          <a:p>
            <a:pPr marL="342900" indent="-342900"/>
            <a:r>
              <a:rPr lang="en-US" sz="2400" b="0" dirty="0" smtClean="0"/>
              <a:t>6) R. Stark , “Thermal Testing of Spacecraft,” September 7, 1971, Aerospace Corp. Report TOR-0172(2441-01)-4.</a:t>
            </a:r>
          </a:p>
          <a:p>
            <a:pPr marL="342900" indent="-342900"/>
            <a:r>
              <a:rPr lang="en-US" sz="2400" b="0" dirty="0" smtClean="0"/>
              <a:t>7) D. Gluck, “Space Vehicle Thermal Testing: Environmental Related Design and Analysis, Requirements and Practice,” September 27, 1987, Aerospace Corp. Report TOR-0086A(2902-08)-1.</a:t>
            </a:r>
          </a:p>
          <a:p>
            <a:pPr marL="342900" indent="-342900"/>
            <a:r>
              <a:rPr lang="en-US" sz="2400" b="0" dirty="0" smtClean="0"/>
              <a:t>8) J. Welch, “Assessment of the Mil-Std-1540 Thermal Uncertainty Margin used in Spacecraft Thermal Control,” Aerospace Corp. Report TOR-2009(1465)-8897.</a:t>
            </a:r>
          </a:p>
          <a:p>
            <a:pPr marL="342900" indent="-342900"/>
            <a:r>
              <a:rPr lang="en-US" sz="2400" b="0" dirty="0" smtClean="0"/>
              <a:t>9) G. Tsuyuki, et.al., “Summary of Mars Exploration Rover System Level Thermal Tests &amp; Lessons Learned During </a:t>
            </a:r>
            <a:r>
              <a:rPr lang="en-US" sz="2400" b="0" smtClean="0"/>
              <a:t>Mission Operations,” </a:t>
            </a:r>
            <a:r>
              <a:rPr lang="en-US" sz="2400" b="0" dirty="0" smtClean="0"/>
              <a:t>Spacecraft Thermal Control Technology Workshop, March 11, 2004,  El Segundo</a:t>
            </a:r>
            <a:r>
              <a:rPr lang="en-US" sz="2400" b="0" smtClean="0"/>
              <a:t>, CA.</a:t>
            </a:r>
            <a:endParaRPr lang="en-US" sz="2400" b="0" dirty="0" smtClean="0"/>
          </a:p>
          <a:p>
            <a:pPr marL="342900" indent="-342900"/>
            <a:endParaRPr lang="en-US" sz="2400" b="0" dirty="0" smtClean="0"/>
          </a:p>
        </p:txBody>
      </p:sp>
      <p:sp>
        <p:nvSpPr>
          <p:cNvPr id="4" name="Slide Number Placeholder 3"/>
          <p:cNvSpPr>
            <a:spLocks noGrp="1"/>
          </p:cNvSpPr>
          <p:nvPr>
            <p:ph type="sldNum" sz="quarter" idx="12"/>
          </p:nvPr>
        </p:nvSpPr>
        <p:spPr/>
        <p:txBody>
          <a:bodyPr/>
          <a:lstStyle/>
          <a:p>
            <a:fld id="{373CFFB6-6556-4D63-9D3B-1BCD4C83530A}" type="slidenum">
              <a:rPr lang="en-US" smtClean="0"/>
              <a:pPr/>
              <a:t>55</a:t>
            </a:fld>
            <a:endParaRPr lang="en-US" dirty="0"/>
          </a:p>
        </p:txBody>
      </p:sp>
    </p:spTree>
    <p:extLst>
      <p:ext uri="{BB962C8B-B14F-4D97-AF65-F5344CB8AC3E}">
        <p14:creationId xmlns:p14="http://schemas.microsoft.com/office/powerpoint/2010/main" val="31228580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3261</Words>
  <Application>Microsoft Office PowerPoint</Application>
  <PresentationFormat>On-screen Show (4:3)</PresentationFormat>
  <Paragraphs>477</Paragraphs>
  <Slides>55</Slides>
  <Notes>0</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Office Theme</vt:lpstr>
      <vt:lpstr>PowerPoint Presentation</vt:lpstr>
      <vt:lpstr>Part 5 Roadmap</vt:lpstr>
      <vt:lpstr>Introduction</vt:lpstr>
      <vt:lpstr>Overview</vt:lpstr>
      <vt:lpstr>Initial Planning Considerations</vt:lpstr>
      <vt:lpstr>Initial Planning Considerations (cont.)</vt:lpstr>
      <vt:lpstr>Initial Planning Considerations (cont.)</vt:lpstr>
      <vt:lpstr>Initial Planning Considerations (cont.)</vt:lpstr>
      <vt:lpstr>The Test Plan/Procedure</vt:lpstr>
      <vt:lpstr>The Test Plan/Procedure Contents</vt:lpstr>
      <vt:lpstr>The Test Plan/Procedure Contents (cont.)</vt:lpstr>
      <vt:lpstr>The Test Plan/Procedure Contents (cont.)</vt:lpstr>
      <vt:lpstr>The Test Plan/Procedure Contents (cont.)</vt:lpstr>
      <vt:lpstr>The Test Plan/Procedure Contents(cont.)</vt:lpstr>
      <vt:lpstr>The Test Plan/Procedure Contents(cont.)</vt:lpstr>
      <vt:lpstr>The Test Report </vt:lpstr>
      <vt:lpstr>Example – Test Report Outline</vt:lpstr>
      <vt:lpstr>Example – Test Report Outline (cont.)</vt:lpstr>
      <vt:lpstr>Example – Test Report Outline (cont.)</vt:lpstr>
      <vt:lpstr>Example – Test Report Outline (cont.)</vt:lpstr>
      <vt:lpstr>Testing Lessons Learned</vt:lpstr>
      <vt:lpstr>Lesson Learned:  Retest after significant thermal design modification</vt:lpstr>
      <vt:lpstr>Flight Temperature Problem Ensued</vt:lpstr>
      <vt:lpstr>Problem Resolution and Lessons Learned</vt:lpstr>
      <vt:lpstr>Lesson Learned:  Test may not capture worst case condition9 </vt:lpstr>
      <vt:lpstr>MER Spacecraft Configuration</vt:lpstr>
      <vt:lpstr>MER Solar Thermal  Vacuum Test</vt:lpstr>
      <vt:lpstr>Flight Trajectory Correction Maneuver Surprise</vt:lpstr>
      <vt:lpstr>PowerPoint Presentation</vt:lpstr>
      <vt:lpstr>PowerPoint Presentation</vt:lpstr>
      <vt:lpstr>Lessons Learned</vt:lpstr>
      <vt:lpstr>Testing Checklist</vt:lpstr>
      <vt:lpstr>Test Article Handling/Installation</vt:lpstr>
      <vt:lpstr>Test Article Handling/Installation (cont.)</vt:lpstr>
      <vt:lpstr>Test Instrumentation/Data</vt:lpstr>
      <vt:lpstr>Test Instrumentation/Data (con’t.)</vt:lpstr>
      <vt:lpstr>Test Instrumentation/Data (con’t.)</vt:lpstr>
      <vt:lpstr>Test Instrumentation/Data (con’t.)</vt:lpstr>
      <vt:lpstr>Test Operations</vt:lpstr>
      <vt:lpstr>Test Operations (cont.)</vt:lpstr>
      <vt:lpstr>Component Thermal Vacuum Test</vt:lpstr>
      <vt:lpstr>Component Thermal Vacuum Test (cont.)</vt:lpstr>
      <vt:lpstr>System Thermal Vacuum Test</vt:lpstr>
      <vt:lpstr>System Thermal Vacuum Test (con’t)</vt:lpstr>
      <vt:lpstr>System Thermal Vacuum Test (con’t)</vt:lpstr>
      <vt:lpstr>System Thermal Vacuum Test (con’t)</vt:lpstr>
      <vt:lpstr>System Thermal Vacuum Test (con’t)</vt:lpstr>
      <vt:lpstr>System Thermal Vacuum Test (con’t)</vt:lpstr>
      <vt:lpstr>Thermal Vacuum Chambers</vt:lpstr>
      <vt:lpstr>Thermal Vacuum Chambers (cont.)</vt:lpstr>
      <vt:lpstr>Concluding Remarks</vt:lpstr>
      <vt:lpstr>Conclusion of Part 5</vt:lpstr>
      <vt:lpstr>Acknowledgements</vt:lpstr>
      <vt:lpstr>References/Credits</vt:lpstr>
      <vt:lpstr>References/Credits (Cont.)</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Gottschall, Janet S. (LARC-B703)[LITES]</dc:creator>
  <cp:lastModifiedBy>Gottschall, Janet S. (LARC-B703)[LITES]</cp:lastModifiedBy>
  <cp:revision>1</cp:revision>
  <dcterms:created xsi:type="dcterms:W3CDTF">2013-09-18T14:41:06Z</dcterms:created>
  <dcterms:modified xsi:type="dcterms:W3CDTF">2013-09-18T14:41:22Z</dcterms:modified>
</cp:coreProperties>
</file>