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18"/>
  </p:notesMasterIdLst>
  <p:handoutMasterIdLst>
    <p:handoutMasterId r:id="rId19"/>
  </p:handoutMasterIdLst>
  <p:sldIdLst>
    <p:sldId id="1086" r:id="rId2"/>
    <p:sldId id="1094" r:id="rId3"/>
    <p:sldId id="1093" r:id="rId4"/>
    <p:sldId id="1092" r:id="rId5"/>
    <p:sldId id="1099" r:id="rId6"/>
    <p:sldId id="1108" r:id="rId7"/>
    <p:sldId id="1096" r:id="rId8"/>
    <p:sldId id="1109" r:id="rId9"/>
    <p:sldId id="1103" r:id="rId10"/>
    <p:sldId id="1100" r:id="rId11"/>
    <p:sldId id="1089" r:id="rId12"/>
    <p:sldId id="1106" r:id="rId13"/>
    <p:sldId id="1102" r:id="rId14"/>
    <p:sldId id="1081" r:id="rId15"/>
    <p:sldId id="1107" r:id="rId16"/>
    <p:sldId id="1091" r:id="rId17"/>
  </p:sldIdLst>
  <p:sldSz cx="9144000" cy="6858000" type="overhead"/>
  <p:notesSz cx="7010400" cy="92964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00CC"/>
    <a:srgbClr val="000099"/>
    <a:srgbClr val="F4CFAA"/>
    <a:srgbClr val="CCECFF"/>
    <a:srgbClr val="BAD8C2"/>
    <a:srgbClr val="65D7FF"/>
    <a:srgbClr val="E1F4FF"/>
    <a:srgbClr val="0099CC"/>
    <a:srgbClr val="D9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15" autoAdjust="0"/>
    <p:restoredTop sz="91388" autoAdjust="0"/>
  </p:normalViewPr>
  <p:slideViewPr>
    <p:cSldViewPr snapToObjects="1">
      <p:cViewPr varScale="1">
        <p:scale>
          <a:sx n="137" d="100"/>
          <a:sy n="137" d="100"/>
        </p:scale>
        <p:origin x="-1840" y="-96"/>
      </p:cViewPr>
      <p:guideLst>
        <p:guide orient="horz" pos="4319"/>
        <p:guide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notesViewPr>
    <p:cSldViewPr snapToObjects="1">
      <p:cViewPr varScale="1">
        <p:scale>
          <a:sx n="55" d="100"/>
          <a:sy n="55" d="100"/>
        </p:scale>
        <p:origin x="-2784" y="-90"/>
      </p:cViewPr>
      <p:guideLst>
        <p:guide orient="horz" pos="2929"/>
        <p:guide pos="2209"/>
      </p:guideLst>
    </p:cSldViewPr>
  </p:notesViewPr>
  <p:gridSpacing cx="75895" cy="7589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3.png"/><Relationship Id="rId3" Type="http://schemas.openxmlformats.org/officeDocument/2006/relationships/image" Target="../media/image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696709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46165"/>
            <a:ext cx="3039016" cy="38681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93899" tIns="46950" rIns="93899" bIns="46950" numCol="1" anchor="ctr" anchorCtr="0" compatLnSpc="1">
            <a:prstTxWarp prst="textNoShape">
              <a:avLst/>
            </a:prstTxWarp>
          </a:bodyPr>
          <a:lstStyle>
            <a:lvl1pPr marL="179388" algn="l" defTabSz="939800">
              <a:defRPr sz="1100" b="1">
                <a:solidFill>
                  <a:srgbClr val="00257A"/>
                </a:solidFill>
                <a:latin typeface="L AntiqueOlive Light"/>
              </a:defRPr>
            </a:lvl1pPr>
          </a:lstStyle>
          <a:p>
            <a:r>
              <a:rPr lang="en-US" dirty="0" smtClean="0"/>
              <a:t>Tyvak Nano-Satellite Systems LLC</a:t>
            </a:r>
            <a:endParaRPr lang="en-US" dirty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386" y="46165"/>
            <a:ext cx="3039015" cy="38681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93899" tIns="46950" rIns="93899" bIns="46950" numCol="1" anchor="ctr" anchorCtr="0" compatLnSpc="1">
            <a:prstTxWarp prst="textNoShape">
              <a:avLst/>
            </a:prstTxWarp>
          </a:bodyPr>
          <a:lstStyle>
            <a:lvl1pPr algn="r" defTabSz="939800">
              <a:defRPr sz="1100" b="1">
                <a:latin typeface="L AntiqueOlive Light"/>
              </a:defRPr>
            </a:lvl1pPr>
          </a:lstStyle>
          <a:p>
            <a:endParaRPr lang="en-US" dirty="0"/>
          </a:p>
        </p:txBody>
      </p:sp>
      <p:sp>
        <p:nvSpPr>
          <p:cNvPr id="245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66725" y="473075"/>
            <a:ext cx="6083300" cy="45624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4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466187" y="5189430"/>
            <a:ext cx="6078029" cy="350684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93899" tIns="46950" rIns="93899" bIns="469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8777458"/>
            <a:ext cx="2492729" cy="46004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93899" tIns="46950" rIns="93899" bIns="46950" numCol="1" anchor="b" anchorCtr="0" compatLnSpc="1">
            <a:prstTxWarp prst="textNoShape">
              <a:avLst/>
            </a:prstTxWarp>
          </a:bodyPr>
          <a:lstStyle>
            <a:lvl1pPr algn="l" defTabSz="939800">
              <a:defRPr sz="1100">
                <a:latin typeface="L AntiqueOlive Light"/>
              </a:defRPr>
            </a:lvl1pPr>
          </a:lstStyle>
          <a:p>
            <a:endParaRPr lang="en-US" dirty="0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2792307" y="8831580"/>
            <a:ext cx="1481859" cy="40592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93899" tIns="46950" rIns="93899" bIns="46950" numCol="1" anchor="b" anchorCtr="0" compatLnSpc="1">
            <a:prstTxWarp prst="textNoShape">
              <a:avLst/>
            </a:prstTxWarp>
          </a:bodyPr>
          <a:lstStyle>
            <a:lvl1pPr defTabSz="939800">
              <a:defRPr sz="1100" b="1">
                <a:latin typeface="L AntiqueOlive Light"/>
              </a:defRPr>
            </a:lvl1pPr>
          </a:lstStyle>
          <a:p>
            <a:r>
              <a:rPr lang="en-US" dirty="0" smtClean="0"/>
              <a:t> Page </a:t>
            </a:r>
            <a:fld id="{C0019D97-2895-4415-8EAF-095ADB5EE0E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9312615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eaLnBrk="0" fontAlgn="base" hangingPunct="0">
      <a:spcBef>
        <a:spcPct val="2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231775" indent="117475" algn="l" rtl="0" eaLnBrk="0" fontAlgn="base" hangingPunct="0">
      <a:spcBef>
        <a:spcPct val="2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511175" indent="115888" algn="l" rtl="0" eaLnBrk="0" fontAlgn="base" hangingPunct="0">
      <a:spcBef>
        <a:spcPct val="2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801688" indent="115888" algn="l" rtl="0" eaLnBrk="0" fontAlgn="base" hangingPunct="0">
      <a:spcBef>
        <a:spcPct val="2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079500" indent="117475" algn="l" rtl="0" eaLnBrk="0" fontAlgn="base" hangingPunct="0">
      <a:spcBef>
        <a:spcPct val="2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Tyvak Nano-Satellite Systems LLC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smtClean="0"/>
              <a:t> Page </a:t>
            </a:r>
            <a:fld id="{C0019D97-2895-4415-8EAF-095ADB5EE0EB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01614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66725" y="474663"/>
            <a:ext cx="6080125" cy="4560887"/>
          </a:xfrm>
          <a:ln/>
        </p:spPr>
      </p:sp>
      <p:sp>
        <p:nvSpPr>
          <p:cNvPr id="133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5983" y="5191021"/>
            <a:ext cx="6078437" cy="350843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hdr" sz="quarter"/>
          </p:nvPr>
        </p:nvSpPr>
        <p:spPr>
          <a:xfrm>
            <a:off x="2" y="12112"/>
            <a:ext cx="3039015" cy="386819"/>
          </a:xfrm>
          <a:ln/>
        </p:spPr>
        <p:txBody>
          <a:bodyPr lIns="0" tIns="0" rIns="0" bIns="0"/>
          <a:lstStyle/>
          <a:p>
            <a:r>
              <a:rPr lang="en-US" sz="1300" dirty="0">
                <a:solidFill>
                  <a:schemeClr val="tx1"/>
                </a:solidFill>
                <a:latin typeface="+mj-lt"/>
              </a:rPr>
              <a:t>Tyvak Nano-Satellite Systems LLC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5466129" y="8978575"/>
            <a:ext cx="1481859" cy="270278"/>
          </a:xfrm>
          <a:ln/>
        </p:spPr>
        <p:txBody>
          <a:bodyPr/>
          <a:lstStyle/>
          <a:p>
            <a:pPr algn="r"/>
            <a:r>
              <a:rPr lang="en-US" dirty="0">
                <a:latin typeface="+mj-lt"/>
              </a:rPr>
              <a:t> Page </a:t>
            </a:r>
            <a:fld id="{56F9A817-0978-49FA-B015-0AA0278DD86D}" type="slidenum">
              <a:rPr lang="en-US">
                <a:latin typeface="+mj-lt"/>
              </a:rPr>
              <a:pPr algn="r"/>
              <a:t>2</a:t>
            </a:fld>
            <a:endParaRPr lang="en-US" dirty="0">
              <a:latin typeface="+mj-lt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1" y="8921692"/>
            <a:ext cx="3347915" cy="38681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188698" algn="l" defTabSz="988576" rtl="0" eaLnBrk="0" fontAlgn="base" hangingPunct="0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rgbClr val="00257A"/>
                </a:solidFill>
                <a:latin typeface="L AntiqueOlive Light"/>
                <a:ea typeface="+mn-ea"/>
                <a:cs typeface="+mn-cs"/>
              </a:defRPr>
            </a:lvl1pPr>
            <a:lvl2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en-US" b="0" dirty="0" smtClean="0">
                <a:solidFill>
                  <a:schemeClr val="tx1"/>
                </a:solidFill>
                <a:latin typeface="+mj-lt"/>
              </a:rPr>
              <a:t>CubeSat Prox Ops Flight Experiment Study</a:t>
            </a:r>
            <a:endParaRPr lang="en-US" b="0" dirty="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hdr" sz="quarter"/>
          </p:nvPr>
        </p:nvSpPr>
        <p:spPr>
          <a:xfrm>
            <a:off x="1" y="12113"/>
            <a:ext cx="3039016" cy="386819"/>
          </a:xfrm>
          <a:ln/>
        </p:spPr>
        <p:txBody>
          <a:bodyPr lIns="0" tIns="0" rIns="0" bIns="0"/>
          <a:lstStyle/>
          <a:p>
            <a:r>
              <a:rPr lang="en-US" sz="1300" dirty="0">
                <a:solidFill>
                  <a:schemeClr val="tx1"/>
                </a:solidFill>
                <a:latin typeface="+mj-lt"/>
              </a:rPr>
              <a:t>Tyvak Nano-Satellite Systems LLC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5466129" y="8978575"/>
            <a:ext cx="1481859" cy="270278"/>
          </a:xfrm>
          <a:ln/>
        </p:spPr>
        <p:txBody>
          <a:bodyPr/>
          <a:lstStyle/>
          <a:p>
            <a:pPr algn="r"/>
            <a:r>
              <a:rPr lang="en-US" dirty="0">
                <a:latin typeface="+mj-lt"/>
              </a:rPr>
              <a:t> Page </a:t>
            </a:r>
            <a:fld id="{56F9A817-0978-49FA-B015-0AA0278DD86D}" type="slidenum">
              <a:rPr lang="en-US">
                <a:latin typeface="+mj-lt"/>
              </a:rPr>
              <a:pPr algn="r"/>
              <a:t>5</a:t>
            </a:fld>
            <a:endParaRPr lang="en-US" dirty="0">
              <a:latin typeface="+mj-lt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8921693"/>
            <a:ext cx="3347916" cy="38681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188698" algn="l" defTabSz="988576" rtl="0" eaLnBrk="0" fontAlgn="base" hangingPunct="0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rgbClr val="00257A"/>
                </a:solidFill>
                <a:latin typeface="L AntiqueOlive Light"/>
                <a:ea typeface="+mn-ea"/>
                <a:cs typeface="+mn-cs"/>
              </a:defRPr>
            </a:lvl1pPr>
            <a:lvl2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en-US" b="0" dirty="0" smtClean="0">
                <a:solidFill>
                  <a:schemeClr val="tx1"/>
                </a:solidFill>
                <a:latin typeface="+mj-lt"/>
              </a:rPr>
              <a:t>CubeSat Prox Ops Flight Experiment Study</a:t>
            </a:r>
            <a:endParaRPr lang="en-US" b="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468947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hdr" sz="quarter"/>
          </p:nvPr>
        </p:nvSpPr>
        <p:spPr>
          <a:xfrm>
            <a:off x="1" y="12113"/>
            <a:ext cx="3039016" cy="386819"/>
          </a:xfrm>
          <a:ln/>
        </p:spPr>
        <p:txBody>
          <a:bodyPr lIns="0" tIns="0" rIns="0" bIns="0"/>
          <a:lstStyle/>
          <a:p>
            <a:r>
              <a:rPr lang="en-US" sz="1300" dirty="0">
                <a:solidFill>
                  <a:schemeClr val="tx1"/>
                </a:solidFill>
                <a:latin typeface="+mj-lt"/>
              </a:rPr>
              <a:t>Tyvak Nano-Satellite Systems LLC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5466129" y="8978575"/>
            <a:ext cx="1481859" cy="270278"/>
          </a:xfrm>
          <a:ln/>
        </p:spPr>
        <p:txBody>
          <a:bodyPr/>
          <a:lstStyle/>
          <a:p>
            <a:pPr algn="r"/>
            <a:r>
              <a:rPr lang="en-US" dirty="0">
                <a:latin typeface="+mj-lt"/>
              </a:rPr>
              <a:t> Page </a:t>
            </a:r>
            <a:fld id="{56F9A817-0978-49FA-B015-0AA0278DD86D}" type="slidenum">
              <a:rPr lang="en-US">
                <a:latin typeface="+mj-lt"/>
              </a:rPr>
              <a:pPr algn="r"/>
              <a:t>8</a:t>
            </a:fld>
            <a:endParaRPr lang="en-US" dirty="0">
              <a:latin typeface="+mj-lt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8921693"/>
            <a:ext cx="3347916" cy="38681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188698" algn="l" defTabSz="988576" rtl="0" eaLnBrk="0" fontAlgn="base" hangingPunct="0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rgbClr val="00257A"/>
                </a:solidFill>
                <a:latin typeface="L AntiqueOlive Light"/>
                <a:ea typeface="+mn-ea"/>
                <a:cs typeface="+mn-cs"/>
              </a:defRPr>
            </a:lvl1pPr>
            <a:lvl2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en-US" b="0" dirty="0" smtClean="0">
                <a:solidFill>
                  <a:schemeClr val="tx1"/>
                </a:solidFill>
                <a:latin typeface="+mj-lt"/>
              </a:rPr>
              <a:t>CubeSat Prox Ops Flight Experiment Study</a:t>
            </a:r>
            <a:endParaRPr lang="en-US" b="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468947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hdr" sz="quarter"/>
          </p:nvPr>
        </p:nvSpPr>
        <p:spPr>
          <a:xfrm>
            <a:off x="1" y="12113"/>
            <a:ext cx="3039016" cy="386819"/>
          </a:xfrm>
          <a:ln/>
        </p:spPr>
        <p:txBody>
          <a:bodyPr lIns="0" tIns="0" rIns="0" bIns="0"/>
          <a:lstStyle/>
          <a:p>
            <a:r>
              <a:rPr lang="en-US" sz="1300" dirty="0">
                <a:solidFill>
                  <a:schemeClr val="tx1"/>
                </a:solidFill>
                <a:latin typeface="+mj-lt"/>
              </a:rPr>
              <a:t>Tyvak Nano-Satellite Systems LLC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5466129" y="8978575"/>
            <a:ext cx="1481859" cy="270278"/>
          </a:xfrm>
          <a:ln/>
        </p:spPr>
        <p:txBody>
          <a:bodyPr/>
          <a:lstStyle/>
          <a:p>
            <a:pPr algn="r"/>
            <a:r>
              <a:rPr lang="en-US" dirty="0">
                <a:latin typeface="+mj-lt"/>
              </a:rPr>
              <a:t> Page </a:t>
            </a:r>
            <a:fld id="{56F9A817-0978-49FA-B015-0AA0278DD86D}" type="slidenum">
              <a:rPr lang="en-US">
                <a:latin typeface="+mj-lt"/>
              </a:rPr>
              <a:pPr algn="r"/>
              <a:t>9</a:t>
            </a:fld>
            <a:endParaRPr lang="en-US" dirty="0">
              <a:latin typeface="+mj-lt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8921693"/>
            <a:ext cx="3347916" cy="38681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188698" algn="l" defTabSz="988576" rtl="0" eaLnBrk="0" fontAlgn="base" hangingPunct="0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rgbClr val="00257A"/>
                </a:solidFill>
                <a:latin typeface="L AntiqueOlive Light"/>
                <a:ea typeface="+mn-ea"/>
                <a:cs typeface="+mn-cs"/>
              </a:defRPr>
            </a:lvl1pPr>
            <a:lvl2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en-US" b="0" dirty="0" smtClean="0">
                <a:solidFill>
                  <a:schemeClr val="tx1"/>
                </a:solidFill>
                <a:latin typeface="+mj-lt"/>
              </a:rPr>
              <a:t>CubeSat Prox Ops Flight Experiment Study</a:t>
            </a:r>
            <a:endParaRPr lang="en-US" b="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596681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hdr" sz="quarter"/>
          </p:nvPr>
        </p:nvSpPr>
        <p:spPr>
          <a:xfrm>
            <a:off x="2" y="12114"/>
            <a:ext cx="3039016" cy="386819"/>
          </a:xfrm>
          <a:ln/>
        </p:spPr>
        <p:txBody>
          <a:bodyPr lIns="0" tIns="0" rIns="0" bIns="0"/>
          <a:lstStyle/>
          <a:p>
            <a:r>
              <a:rPr lang="en-US" sz="1300" dirty="0">
                <a:solidFill>
                  <a:schemeClr val="tx1"/>
                </a:solidFill>
                <a:latin typeface="+mj-lt"/>
              </a:rPr>
              <a:t>Tyvak Nano-Satellite Systems LLC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5466129" y="8978575"/>
            <a:ext cx="1481859" cy="270278"/>
          </a:xfrm>
          <a:ln/>
        </p:spPr>
        <p:txBody>
          <a:bodyPr/>
          <a:lstStyle/>
          <a:p>
            <a:pPr algn="r"/>
            <a:r>
              <a:rPr lang="en-US" dirty="0">
                <a:latin typeface="+mj-lt"/>
              </a:rPr>
              <a:t> Page </a:t>
            </a:r>
            <a:fld id="{56F9A817-0978-49FA-B015-0AA0278DD86D}" type="slidenum">
              <a:rPr lang="en-US">
                <a:latin typeface="+mj-lt"/>
              </a:rPr>
              <a:pPr algn="r"/>
              <a:t>10</a:t>
            </a:fld>
            <a:endParaRPr lang="en-US" dirty="0">
              <a:latin typeface="+mj-lt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1" y="8921694"/>
            <a:ext cx="3347916" cy="38681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188698" algn="l" defTabSz="988576" rtl="0" eaLnBrk="0" fontAlgn="base" hangingPunct="0">
              <a:spcBef>
                <a:spcPct val="0"/>
              </a:spcBef>
              <a:spcAft>
                <a:spcPct val="0"/>
              </a:spcAft>
              <a:defRPr sz="1200" b="1" kern="1200">
                <a:solidFill>
                  <a:srgbClr val="00257A"/>
                </a:solidFill>
                <a:latin typeface="L AntiqueOlive Light"/>
                <a:ea typeface="+mn-ea"/>
                <a:cs typeface="+mn-cs"/>
              </a:defRPr>
            </a:lvl1pPr>
            <a:lvl2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en-US" b="0" dirty="0" smtClean="0">
                <a:solidFill>
                  <a:schemeClr val="tx1"/>
                </a:solidFill>
                <a:latin typeface="+mj-lt"/>
              </a:rPr>
              <a:t>CubeSat Prox Ops Flight Experiment Study</a:t>
            </a:r>
            <a:endParaRPr lang="en-US" b="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115774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Tyvak Nano-Satellite Systems LLC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smtClean="0"/>
              <a:t> Page </a:t>
            </a:r>
            <a:fld id="{C0019D97-2895-4415-8EAF-095ADB5EE0EB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77118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Tyvak Nano-Satellite Systems LLC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smtClean="0"/>
              <a:t> Page </a:t>
            </a:r>
            <a:fld id="{C0019D97-2895-4415-8EAF-095ADB5EE0EB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7711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81125" y="3838575"/>
            <a:ext cx="6400800" cy="104775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0488" name="Rectangle 8"/>
          <p:cNvSpPr>
            <a:spLocks noGrp="1" noChangeArrowheads="1"/>
          </p:cNvSpPr>
          <p:nvPr>
            <p:ph type="ctrTitle"/>
          </p:nvPr>
        </p:nvSpPr>
        <p:spPr>
          <a:xfrm>
            <a:off x="685800" y="1838325"/>
            <a:ext cx="7772400" cy="1143000"/>
          </a:xfrm>
        </p:spPr>
        <p:txBody>
          <a:bodyPr/>
          <a:lstStyle>
            <a:lvl1pPr algn="ctr">
              <a:defRPr>
                <a:solidFill>
                  <a:schemeClr val="accent2"/>
                </a:solidFill>
                <a:latin typeface="Arial" charset="0"/>
              </a:defRPr>
            </a:lvl1pPr>
          </a:lstStyle>
          <a:p>
            <a:endParaRPr lang="en-US" dirty="0"/>
          </a:p>
        </p:txBody>
      </p:sp>
      <p:sp>
        <p:nvSpPr>
          <p:cNvPr id="20513" name="Rectangle 33"/>
          <p:cNvSpPr>
            <a:spLocks noChangeArrowheads="1"/>
          </p:cNvSpPr>
          <p:nvPr userDrawn="1"/>
        </p:nvSpPr>
        <p:spPr bwMode="auto">
          <a:xfrm>
            <a:off x="0" y="6262688"/>
            <a:ext cx="9144000" cy="201612"/>
          </a:xfrm>
          <a:prstGeom prst="rect">
            <a:avLst/>
          </a:prstGeom>
          <a:gradFill rotWithShape="0">
            <a:gsLst>
              <a:gs pos="0">
                <a:srgbClr val="0202FC"/>
              </a:gs>
              <a:gs pos="100000">
                <a:srgbClr val="0202FC">
                  <a:gamma/>
                  <a:shade val="46275"/>
                  <a:invGamma/>
                </a:srgbClr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r">
              <a:tabLst>
                <a:tab pos="2686050" algn="r"/>
              </a:tabLst>
            </a:pPr>
            <a:r>
              <a:rPr lang="en-US" sz="1000" b="1" i="1" dirty="0">
                <a:solidFill>
                  <a:srgbClr val="FFC000"/>
                </a:solidFill>
                <a:latin typeface="Antique Olive Light" pitchFamily="34" charset="0"/>
                <a:cs typeface="Narkisim" pitchFamily="34" charset="-79"/>
              </a:rPr>
              <a:t>	</a:t>
            </a:r>
            <a:r>
              <a:rPr lang="en-US" sz="1000" b="1" i="1" dirty="0" smtClean="0">
                <a:solidFill>
                  <a:srgbClr val="FFC000"/>
                </a:solidFill>
                <a:latin typeface="Antique Olive Light" pitchFamily="34" charset="0"/>
                <a:cs typeface="Narkisim" pitchFamily="34" charset="-79"/>
              </a:rPr>
              <a:t>Tyvak Nano-Satellite Systems Inc.</a:t>
            </a:r>
            <a:r>
              <a:rPr lang="en-US" sz="1000" b="1" i="1" dirty="0">
                <a:solidFill>
                  <a:srgbClr val="FFC000"/>
                </a:solidFill>
                <a:latin typeface="Antique Olive Light" pitchFamily="34" charset="0"/>
                <a:cs typeface="Narkisim" pitchFamily="34" charset="-79"/>
              </a:rPr>
              <a:t>	            </a:t>
            </a:r>
          </a:p>
        </p:txBody>
      </p:sp>
      <p:cxnSp>
        <p:nvCxnSpPr>
          <p:cNvPr id="9" name="Straight Connector 8"/>
          <p:cNvCxnSpPr/>
          <p:nvPr userDrawn="1"/>
        </p:nvCxnSpPr>
        <p:spPr bwMode="auto">
          <a:xfrm flipH="1">
            <a:off x="0" y="1344706"/>
            <a:ext cx="9144000" cy="0"/>
          </a:xfrm>
          <a:prstGeom prst="line">
            <a:avLst/>
          </a:prstGeom>
          <a:noFill/>
          <a:ln w="28575" cap="flat" cmpd="sng" algn="ctr">
            <a:solidFill>
              <a:srgbClr val="FF3B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3" name="Picture 2" descr="Tyvak logo 1_edited-1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85" y="241410"/>
            <a:ext cx="4392549" cy="850466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7572" y="307975"/>
            <a:ext cx="8553796" cy="508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9258" y="1219200"/>
            <a:ext cx="8570421" cy="51228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1" y="1219200"/>
            <a:ext cx="4184650" cy="5122863"/>
          </a:xfrm>
        </p:spPr>
        <p:txBody>
          <a:bodyPr/>
          <a:lstStyle>
            <a:lvl1pPr>
              <a:defRPr sz="1800"/>
            </a:lvl1pPr>
            <a:lvl2pPr marL="341313" indent="-166688">
              <a:defRPr sz="1600"/>
            </a:lvl2pPr>
            <a:lvl3pPr marL="515938" indent="-174625">
              <a:defRPr sz="1400"/>
            </a:lvl3pPr>
            <a:lvl4pPr marL="690563" indent="-174625">
              <a:defRPr sz="1200"/>
            </a:lvl4pPr>
            <a:lvl5pPr marL="855663" indent="-165100"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1850" y="1219200"/>
            <a:ext cx="4229434" cy="5122863"/>
          </a:xfrm>
        </p:spPr>
        <p:txBody>
          <a:bodyPr/>
          <a:lstStyle>
            <a:lvl1pPr>
              <a:defRPr sz="1800"/>
            </a:lvl1pPr>
            <a:lvl2pPr marL="341313" indent="-166688">
              <a:defRPr sz="1600"/>
            </a:lvl2pPr>
            <a:lvl3pPr marL="515938" indent="-174625">
              <a:defRPr sz="1400"/>
            </a:lvl3pPr>
            <a:lvl4pPr marL="690563" indent="-174625">
              <a:defRPr sz="1200"/>
            </a:lvl4pPr>
            <a:lvl5pPr marL="855663" indent="-165100"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xmlns:p14="http://schemas.microsoft.com/office/powerpoint/2010/main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2633" y="307975"/>
            <a:ext cx="8603671" cy="508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290945" y="1219200"/>
            <a:ext cx="8587048" cy="5122863"/>
          </a:xfr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  <p:transition xmlns:p14="http://schemas.microsoft.com/office/powerpoint/2010/main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theme" Target="../theme/theme1.xml"/><Relationship Id="rId8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78" name="Rectangle 22"/>
          <p:cNvSpPr>
            <a:spLocks noChangeArrowheads="1"/>
          </p:cNvSpPr>
          <p:nvPr/>
        </p:nvSpPr>
        <p:spPr bwMode="auto">
          <a:xfrm>
            <a:off x="0" y="936625"/>
            <a:ext cx="9144000" cy="201613"/>
          </a:xfrm>
          <a:prstGeom prst="rect">
            <a:avLst/>
          </a:prstGeom>
          <a:gradFill rotWithShape="0">
            <a:gsLst>
              <a:gs pos="0">
                <a:srgbClr val="0202FC"/>
              </a:gs>
              <a:gs pos="100000">
                <a:srgbClr val="0202FC">
                  <a:gamma/>
                  <a:shade val="46275"/>
                  <a:invGamma/>
                </a:srgbClr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r">
              <a:tabLst>
                <a:tab pos="2686050" algn="r"/>
              </a:tabLst>
            </a:pPr>
            <a:r>
              <a:rPr lang="en-US" sz="1000" b="1" i="1" dirty="0" smtClean="0">
                <a:solidFill>
                  <a:srgbClr val="FFC000"/>
                </a:solidFill>
                <a:latin typeface="Antique Olive Light" pitchFamily="34" charset="0"/>
                <a:cs typeface="Narkisim" pitchFamily="34" charset="-79"/>
              </a:rPr>
              <a:t>Tyvak Nano-Satellite Systems</a:t>
            </a:r>
            <a:r>
              <a:rPr lang="en-US" sz="1000" b="1" i="1" baseline="0" dirty="0" smtClean="0">
                <a:solidFill>
                  <a:srgbClr val="FFC000"/>
                </a:solidFill>
                <a:latin typeface="Antique Olive Light" pitchFamily="34" charset="0"/>
                <a:cs typeface="Narkisim" pitchFamily="34" charset="-79"/>
              </a:rPr>
              <a:t> Inc.</a:t>
            </a:r>
            <a:r>
              <a:rPr lang="en-US" sz="1000" b="1" i="1" dirty="0" smtClean="0">
                <a:solidFill>
                  <a:srgbClr val="FFC000"/>
                </a:solidFill>
                <a:latin typeface="Antique Olive Light" pitchFamily="34" charset="0"/>
                <a:cs typeface="Narkisim" pitchFamily="34" charset="-79"/>
              </a:rPr>
              <a:t>           </a:t>
            </a:r>
            <a:endParaRPr lang="en-US" sz="1000" b="1" i="1" dirty="0">
              <a:solidFill>
                <a:srgbClr val="FFC000"/>
              </a:solidFill>
              <a:latin typeface="Antique Olive Light" pitchFamily="34" charset="0"/>
              <a:cs typeface="Narkisim" pitchFamily="34" charset="-79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0946" y="1219200"/>
            <a:ext cx="8578734" cy="512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78" tIns="44445" rIns="90478" bIns="44445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smtClean="0"/>
              <a:t>Body 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290946" y="307975"/>
            <a:ext cx="8578734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78" tIns="44445" rIns="90478" bIns="4444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Title</a:t>
            </a: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8777288" y="6586538"/>
            <a:ext cx="320675" cy="22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0478" tIns="44445" rIns="90478" bIns="44445">
            <a:spAutoFit/>
          </a:bodyPr>
          <a:lstStyle/>
          <a:p>
            <a:pPr algn="l"/>
            <a:fld id="{37AA4AB6-3818-45AF-ABFF-59E852407E9A}" type="slidenum">
              <a:rPr lang="en-US" sz="900"/>
              <a:pPr algn="l"/>
              <a:t>‹#›</a:t>
            </a:fld>
            <a:endParaRPr lang="en-US" sz="900" dirty="0"/>
          </a:p>
        </p:txBody>
      </p:sp>
      <p:pic>
        <p:nvPicPr>
          <p:cNvPr id="2" name="Picture 1" descr="Tyvak logo 1_edited-1.jpg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090" y="6532925"/>
            <a:ext cx="1517900" cy="29388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3" r:id="rId3"/>
    <p:sldLayoutId id="2147483655" r:id="rId4"/>
    <p:sldLayoutId id="2147483656" r:id="rId5"/>
    <p:sldLayoutId id="2147483663" r:id="rId6"/>
  </p:sldLayoutIdLst>
  <p:transition xmlns:p14="http://schemas.microsoft.com/office/powerpoint/2010/main"/>
  <p:hf hdr="0" ftr="0" dt="0"/>
  <p:txStyles>
    <p:titleStyle>
      <a:lvl1pPr algn="l" rtl="0" eaLnBrk="0" fontAlgn="base" hangingPunct="0">
        <a:lnSpc>
          <a:spcPct val="89000"/>
        </a:lnSpc>
        <a:spcBef>
          <a:spcPct val="0"/>
        </a:spcBef>
        <a:spcAft>
          <a:spcPct val="0"/>
        </a:spcAft>
        <a:defRPr sz="2700" b="1">
          <a:solidFill>
            <a:srgbClr val="00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lnSpc>
          <a:spcPct val="89000"/>
        </a:lnSpc>
        <a:spcBef>
          <a:spcPct val="0"/>
        </a:spcBef>
        <a:spcAft>
          <a:spcPct val="0"/>
        </a:spcAft>
        <a:defRPr sz="2700" b="1">
          <a:solidFill>
            <a:srgbClr val="000000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2pPr>
      <a:lvl3pPr algn="l" rtl="0" eaLnBrk="0" fontAlgn="base" hangingPunct="0">
        <a:lnSpc>
          <a:spcPct val="89000"/>
        </a:lnSpc>
        <a:spcBef>
          <a:spcPct val="0"/>
        </a:spcBef>
        <a:spcAft>
          <a:spcPct val="0"/>
        </a:spcAft>
        <a:defRPr sz="2700" b="1">
          <a:solidFill>
            <a:srgbClr val="000000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3pPr>
      <a:lvl4pPr algn="l" rtl="0" eaLnBrk="0" fontAlgn="base" hangingPunct="0">
        <a:lnSpc>
          <a:spcPct val="89000"/>
        </a:lnSpc>
        <a:spcBef>
          <a:spcPct val="0"/>
        </a:spcBef>
        <a:spcAft>
          <a:spcPct val="0"/>
        </a:spcAft>
        <a:defRPr sz="2700" b="1">
          <a:solidFill>
            <a:srgbClr val="000000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4pPr>
      <a:lvl5pPr algn="l" rtl="0" eaLnBrk="0" fontAlgn="base" hangingPunct="0">
        <a:lnSpc>
          <a:spcPct val="89000"/>
        </a:lnSpc>
        <a:spcBef>
          <a:spcPct val="0"/>
        </a:spcBef>
        <a:spcAft>
          <a:spcPct val="0"/>
        </a:spcAft>
        <a:defRPr sz="2700" b="1">
          <a:solidFill>
            <a:srgbClr val="000000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5pPr>
      <a:lvl6pPr marL="457200" algn="l" rtl="0" eaLnBrk="0" fontAlgn="base" hangingPunct="0">
        <a:lnSpc>
          <a:spcPct val="89000"/>
        </a:lnSpc>
        <a:spcBef>
          <a:spcPct val="0"/>
        </a:spcBef>
        <a:spcAft>
          <a:spcPct val="0"/>
        </a:spcAft>
        <a:defRPr sz="2700" b="1">
          <a:solidFill>
            <a:srgbClr val="000000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6pPr>
      <a:lvl7pPr marL="914400" algn="l" rtl="0" eaLnBrk="0" fontAlgn="base" hangingPunct="0">
        <a:lnSpc>
          <a:spcPct val="89000"/>
        </a:lnSpc>
        <a:spcBef>
          <a:spcPct val="0"/>
        </a:spcBef>
        <a:spcAft>
          <a:spcPct val="0"/>
        </a:spcAft>
        <a:defRPr sz="2700" b="1">
          <a:solidFill>
            <a:srgbClr val="000000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7pPr>
      <a:lvl8pPr marL="1371600" algn="l" rtl="0" eaLnBrk="0" fontAlgn="base" hangingPunct="0">
        <a:lnSpc>
          <a:spcPct val="89000"/>
        </a:lnSpc>
        <a:spcBef>
          <a:spcPct val="0"/>
        </a:spcBef>
        <a:spcAft>
          <a:spcPct val="0"/>
        </a:spcAft>
        <a:defRPr sz="2700" b="1">
          <a:solidFill>
            <a:srgbClr val="000000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8pPr>
      <a:lvl9pPr marL="1828800" algn="l" rtl="0" eaLnBrk="0" fontAlgn="base" hangingPunct="0">
        <a:lnSpc>
          <a:spcPct val="89000"/>
        </a:lnSpc>
        <a:spcBef>
          <a:spcPct val="0"/>
        </a:spcBef>
        <a:spcAft>
          <a:spcPct val="0"/>
        </a:spcAft>
        <a:defRPr sz="2700" b="1">
          <a:solidFill>
            <a:srgbClr val="000000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9pPr>
    </p:titleStyle>
    <p:bodyStyle>
      <a:lvl1pPr marL="174625" indent="-174625" algn="l" rtl="0" eaLnBrk="0" fontAlgn="base" hangingPunct="0">
        <a:lnSpc>
          <a:spcPct val="89000"/>
        </a:lnSpc>
        <a:spcBef>
          <a:spcPct val="30000"/>
        </a:spcBef>
        <a:spcAft>
          <a:spcPct val="0"/>
        </a:spcAft>
        <a:buSzPct val="100000"/>
        <a:buChar char="•"/>
        <a:defRPr sz="20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454025" indent="-165100" algn="l" rtl="0" eaLnBrk="0" fontAlgn="base" hangingPunct="0">
        <a:lnSpc>
          <a:spcPct val="89000"/>
        </a:lnSpc>
        <a:spcBef>
          <a:spcPct val="30000"/>
        </a:spcBef>
        <a:spcAft>
          <a:spcPct val="0"/>
        </a:spcAft>
        <a:buSzPct val="100000"/>
        <a:buChar char="–"/>
        <a:defRPr b="1">
          <a:solidFill>
            <a:srgbClr val="000000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742950" indent="-174625" algn="l" rtl="0" eaLnBrk="0" fontAlgn="base" hangingPunct="0">
        <a:lnSpc>
          <a:spcPct val="89000"/>
        </a:lnSpc>
        <a:spcBef>
          <a:spcPct val="30000"/>
        </a:spcBef>
        <a:spcAft>
          <a:spcPct val="0"/>
        </a:spcAft>
        <a:buSzPct val="100000"/>
        <a:buChar char="•"/>
        <a:defRPr sz="1600" b="1">
          <a:solidFill>
            <a:srgbClr val="000000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031875" indent="-174625" algn="l" rtl="0" eaLnBrk="0" fontAlgn="base" hangingPunct="0">
        <a:lnSpc>
          <a:spcPct val="89000"/>
        </a:lnSpc>
        <a:spcBef>
          <a:spcPct val="30000"/>
        </a:spcBef>
        <a:spcAft>
          <a:spcPct val="0"/>
        </a:spcAft>
        <a:buSzPct val="100000"/>
        <a:buChar char="–"/>
        <a:defRPr sz="1500" b="1">
          <a:solidFill>
            <a:srgbClr val="000000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Times New Roman" pitchFamily="18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Times New Roman" pitchFamily="18" charset="0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Times New Roman" pitchFamily="18" charset="0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Times New Roman" pitchFamily="18" charset="0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Times New Roman" pitchFamily="18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4" Type="http://schemas.openxmlformats.org/officeDocument/2006/relationships/oleObject" Target="../embeddings/oleObject1.bin"/><Relationship Id="rId5" Type="http://schemas.openxmlformats.org/officeDocument/2006/relationships/image" Target="../media/image2.png"/><Relationship Id="rId6" Type="http://schemas.openxmlformats.org/officeDocument/2006/relationships/oleObject" Target="../embeddings/oleObject2.bin"/><Relationship Id="rId7" Type="http://schemas.openxmlformats.org/officeDocument/2006/relationships/image" Target="../media/image3.png"/><Relationship Id="rId8" Type="http://schemas.openxmlformats.org/officeDocument/2006/relationships/image" Target="../media/image5.jpg"/><Relationship Id="rId9" Type="http://schemas.openxmlformats.org/officeDocument/2006/relationships/oleObject" Target="../embeddings/oleObject3.bin"/><Relationship Id="rId10" Type="http://schemas.openxmlformats.org/officeDocument/2006/relationships/image" Target="../media/image4.wmf"/><Relationship Id="rId11" Type="http://schemas.openxmlformats.org/officeDocument/2006/relationships/image" Target="../media/image6.pn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1" Type="http://schemas.microsoft.com/office/2007/relationships/hdphoto" Target="../media/hdphoto3.wdp"/><Relationship Id="rId12" Type="http://schemas.openxmlformats.org/officeDocument/2006/relationships/image" Target="../media/image14.png"/><Relationship Id="rId13" Type="http://schemas.microsoft.com/office/2007/relationships/hdphoto" Target="../media/hdphoto4.wdp"/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emf"/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7" Type="http://schemas.microsoft.com/office/2007/relationships/hdphoto" Target="../media/hdphoto1.wdp"/><Relationship Id="rId8" Type="http://schemas.openxmlformats.org/officeDocument/2006/relationships/image" Target="../media/image12.png"/><Relationship Id="rId9" Type="http://schemas.microsoft.com/office/2007/relationships/hdphoto" Target="../media/hdphoto2.wdp"/><Relationship Id="rId10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image" Target="../media/image16.png"/><Relationship Id="rId5" Type="http://schemas.openxmlformats.org/officeDocument/2006/relationships/image" Target="../media/image17.jpeg"/><Relationship Id="rId6" Type="http://schemas.openxmlformats.org/officeDocument/2006/relationships/image" Target="../media/image18.png"/><Relationship Id="rId7" Type="http://schemas.openxmlformats.org/officeDocument/2006/relationships/image" Target="../media/image19.png"/><Relationship Id="rId8" Type="http://schemas.openxmlformats.org/officeDocument/2006/relationships/image" Target="../media/image20.jpeg"/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23.pn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5" Type="http://schemas.microsoft.com/office/2007/relationships/hdphoto" Target="../media/hdphoto5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4" Type="http://schemas.openxmlformats.org/officeDocument/2006/relationships/image" Target="../media/image28.pn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4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4" Type="http://schemas.openxmlformats.org/officeDocument/2006/relationships/image" Target="../media/image32.pn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4" Type="http://schemas.openxmlformats.org/officeDocument/2006/relationships/image" Target="../media/image33.png"/><Relationship Id="rId5" Type="http://schemas.openxmlformats.org/officeDocument/2006/relationships/image" Target="../media/image34.png"/><Relationship Id="rId6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6.png"/><Relationship Id="rId3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381125" y="2981326"/>
            <a:ext cx="6400800" cy="3179894"/>
          </a:xfrm>
        </p:spPr>
        <p:txBody>
          <a:bodyPr>
            <a:normAutofit/>
          </a:bodyPr>
          <a:lstStyle/>
          <a:p>
            <a:r>
              <a:rPr lang="en-US" dirty="0" smtClean="0"/>
              <a:t>In-Space Inspection Workshop 2014</a:t>
            </a:r>
          </a:p>
          <a:p>
            <a:r>
              <a:rPr lang="en-US" dirty="0" smtClean="0"/>
              <a:t>Houston, TX </a:t>
            </a:r>
          </a:p>
          <a:p>
            <a:r>
              <a:rPr lang="en-US" dirty="0"/>
              <a:t>07/16/2014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Austin Williams </a:t>
            </a:r>
          </a:p>
          <a:p>
            <a:r>
              <a:rPr lang="en-US" dirty="0" smtClean="0"/>
              <a:t>CPOD Vehicle Bus Lead</a:t>
            </a: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1607520"/>
            <a:ext cx="7772400" cy="1143000"/>
          </a:xfrm>
        </p:spPr>
        <p:txBody>
          <a:bodyPr/>
          <a:lstStyle/>
          <a:p>
            <a:r>
              <a:rPr lang="en-US" dirty="0" err="1" smtClean="0"/>
              <a:t>CubeSat</a:t>
            </a:r>
            <a:r>
              <a:rPr lang="en-US" dirty="0" smtClean="0"/>
              <a:t> Proximity Operations Demonstration (CPOD) Overview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2594311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8370" name="Rectangle 2"/>
          <p:cNvSpPr>
            <a:spLocks noChangeArrowheads="1"/>
          </p:cNvSpPr>
          <p:nvPr/>
        </p:nvSpPr>
        <p:spPr bwMode="auto">
          <a:xfrm>
            <a:off x="224702" y="1178666"/>
            <a:ext cx="8699500" cy="4421188"/>
          </a:xfrm>
          <a:prstGeom prst="rect">
            <a:avLst/>
          </a:prstGeom>
          <a:gradFill rotWithShape="1">
            <a:gsLst>
              <a:gs pos="0">
                <a:srgbClr val="031F77"/>
              </a:gs>
              <a:gs pos="100000">
                <a:schemeClr val="bg1">
                  <a:alpha val="74001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graphicFrame>
        <p:nvGraphicFramePr>
          <p:cNvPr id="1338371" name="Object 3"/>
          <p:cNvGraphicFramePr>
            <a:graphicFrameLocks noChangeAspect="1"/>
          </p:cNvGraphicFramePr>
          <p:nvPr/>
        </p:nvGraphicFramePr>
        <p:xfrm>
          <a:off x="203200" y="5122863"/>
          <a:ext cx="8759825" cy="1260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0" name="Photo Editor Photo" r:id="rId4" imgW="3438095" imgH="2505425" progId="MSPhotoEd.3">
                  <p:embed/>
                </p:oleObj>
              </mc:Choice>
              <mc:Fallback>
                <p:oleObj name="Photo Editor Photo" r:id="rId4" imgW="3438095" imgH="2505425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t="46564" r="13792"/>
                      <a:stretch>
                        <a:fillRect/>
                      </a:stretch>
                    </p:blipFill>
                    <p:spPr bwMode="auto">
                      <a:xfrm>
                        <a:off x="203200" y="5122863"/>
                        <a:ext cx="8759825" cy="1260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837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Operational View </a:t>
            </a:r>
            <a:br>
              <a:rPr lang="en-US" dirty="0" smtClean="0"/>
            </a:br>
            <a:r>
              <a:rPr lang="en-US" sz="2000" i="1" dirty="0" smtClean="0"/>
              <a:t>- CubeSat Proximity Operations Demonstration (CPOD)</a:t>
            </a:r>
            <a:endParaRPr lang="en-US" sz="2000" i="1" dirty="0"/>
          </a:p>
        </p:txBody>
      </p:sp>
      <p:grpSp>
        <p:nvGrpSpPr>
          <p:cNvPr id="1338373" name="Group 5"/>
          <p:cNvGrpSpPr>
            <a:grpSpLocks/>
          </p:cNvGrpSpPr>
          <p:nvPr/>
        </p:nvGrpSpPr>
        <p:grpSpPr bwMode="auto">
          <a:xfrm>
            <a:off x="222250" y="2745945"/>
            <a:ext cx="8699500" cy="833437"/>
            <a:chOff x="150" y="1156"/>
            <a:chExt cx="5358" cy="525"/>
          </a:xfrm>
        </p:grpSpPr>
        <p:sp>
          <p:nvSpPr>
            <p:cNvPr id="1338374" name="Arc 6"/>
            <p:cNvSpPr>
              <a:spLocks/>
            </p:cNvSpPr>
            <p:nvPr/>
          </p:nvSpPr>
          <p:spPr bwMode="auto">
            <a:xfrm>
              <a:off x="2621" y="1158"/>
              <a:ext cx="2887" cy="523"/>
            </a:xfrm>
            <a:custGeom>
              <a:avLst/>
              <a:gdLst>
                <a:gd name="G0" fmla="+- 7 0 0"/>
                <a:gd name="G1" fmla="+- 21600 0 0"/>
                <a:gd name="G2" fmla="+- 21600 0 0"/>
                <a:gd name="T0" fmla="*/ 0 w 20971"/>
                <a:gd name="T1" fmla="*/ 0 h 21600"/>
                <a:gd name="T2" fmla="*/ 20971 w 20971"/>
                <a:gd name="T3" fmla="*/ 16395 h 21600"/>
                <a:gd name="T4" fmla="*/ 7 w 20971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971" h="21600" fill="none" extrusionOk="0">
                  <a:moveTo>
                    <a:pt x="0" y="0"/>
                  </a:moveTo>
                  <a:cubicBezTo>
                    <a:pt x="2" y="0"/>
                    <a:pt x="4" y="-1"/>
                    <a:pt x="7" y="0"/>
                  </a:cubicBezTo>
                  <a:cubicBezTo>
                    <a:pt x="9931" y="0"/>
                    <a:pt x="18579" y="6762"/>
                    <a:pt x="20970" y="16395"/>
                  </a:cubicBezTo>
                </a:path>
                <a:path w="20971" h="21600" stroke="0" extrusionOk="0">
                  <a:moveTo>
                    <a:pt x="0" y="0"/>
                  </a:moveTo>
                  <a:cubicBezTo>
                    <a:pt x="2" y="0"/>
                    <a:pt x="4" y="-1"/>
                    <a:pt x="7" y="0"/>
                  </a:cubicBezTo>
                  <a:cubicBezTo>
                    <a:pt x="9931" y="0"/>
                    <a:pt x="18579" y="6762"/>
                    <a:pt x="20970" y="16395"/>
                  </a:cubicBezTo>
                  <a:lnTo>
                    <a:pt x="7" y="21600"/>
                  </a:lnTo>
                  <a:close/>
                </a:path>
              </a:pathLst>
            </a:custGeom>
            <a:noFill/>
            <a:ln w="19050" cap="rnd">
              <a:solidFill>
                <a:schemeClr val="tx1">
                  <a:lumMod val="65000"/>
                  <a:lumOff val="35000"/>
                </a:schemeClr>
              </a:solidFill>
              <a:prstDash val="sysDash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8375" name="Arc 7"/>
            <p:cNvSpPr>
              <a:spLocks/>
            </p:cNvSpPr>
            <p:nvPr/>
          </p:nvSpPr>
          <p:spPr bwMode="auto">
            <a:xfrm>
              <a:off x="150" y="1156"/>
              <a:ext cx="2884" cy="523"/>
            </a:xfrm>
            <a:custGeom>
              <a:avLst/>
              <a:gdLst>
                <a:gd name="G0" fmla="+- 20944 0 0"/>
                <a:gd name="G1" fmla="+- 21600 0 0"/>
                <a:gd name="G2" fmla="+- 21600 0 0"/>
                <a:gd name="T0" fmla="*/ 0 w 20944"/>
                <a:gd name="T1" fmla="*/ 16316 h 21600"/>
                <a:gd name="T2" fmla="*/ 20937 w 20944"/>
                <a:gd name="T3" fmla="*/ 0 h 21600"/>
                <a:gd name="T4" fmla="*/ 20944 w 20944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944" h="21600" fill="none" extrusionOk="0">
                  <a:moveTo>
                    <a:pt x="0" y="16316"/>
                  </a:moveTo>
                  <a:cubicBezTo>
                    <a:pt x="2420" y="6725"/>
                    <a:pt x="11045" y="3"/>
                    <a:pt x="20937" y="0"/>
                  </a:cubicBezTo>
                </a:path>
                <a:path w="20944" h="21600" stroke="0" extrusionOk="0">
                  <a:moveTo>
                    <a:pt x="0" y="16316"/>
                  </a:moveTo>
                  <a:cubicBezTo>
                    <a:pt x="2420" y="6725"/>
                    <a:pt x="11045" y="3"/>
                    <a:pt x="20937" y="0"/>
                  </a:cubicBezTo>
                  <a:lnTo>
                    <a:pt x="20944" y="21600"/>
                  </a:lnTo>
                  <a:close/>
                </a:path>
              </a:pathLst>
            </a:custGeom>
            <a:noFill/>
            <a:ln w="19050" cap="rnd">
              <a:solidFill>
                <a:schemeClr val="tx1">
                  <a:lumMod val="65000"/>
                  <a:lumOff val="35000"/>
                </a:schemeClr>
              </a:solidFill>
              <a:prstDash val="sysDash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aphicFrame>
        <p:nvGraphicFramePr>
          <p:cNvPr id="1338378" name="Object 10"/>
          <p:cNvGraphicFramePr>
            <a:graphicFrameLocks noChangeAspect="1"/>
          </p:cNvGraphicFramePr>
          <p:nvPr/>
        </p:nvGraphicFramePr>
        <p:xfrm>
          <a:off x="2552700" y="5226050"/>
          <a:ext cx="1104900" cy="693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1" name="Photo Editor Photo" r:id="rId6" imgW="2971429" imgH="1867161" progId="MSPhotoEd.3">
                  <p:embed/>
                </p:oleObj>
              </mc:Choice>
              <mc:Fallback>
                <p:oleObj name="Photo Editor Photo" r:id="rId6" imgW="2971429" imgH="1867161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2700" y="5226050"/>
                        <a:ext cx="1104900" cy="693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8379" name="AutoShape 11"/>
          <p:cNvSpPr>
            <a:spLocks/>
          </p:cNvSpPr>
          <p:nvPr/>
        </p:nvSpPr>
        <p:spPr bwMode="auto">
          <a:xfrm>
            <a:off x="6015777" y="4623134"/>
            <a:ext cx="1487377" cy="417091"/>
          </a:xfrm>
          <a:prstGeom prst="borderCallout2">
            <a:avLst>
              <a:gd name="adj1" fmla="val 33644"/>
              <a:gd name="adj2" fmla="val -6176"/>
              <a:gd name="adj3" fmla="val 31226"/>
              <a:gd name="adj4" fmla="val -25590"/>
              <a:gd name="adj5" fmla="val 79615"/>
              <a:gd name="adj6" fmla="val -46532"/>
            </a:avLst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 type="triangl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r>
              <a:rPr lang="en-US" sz="1200" b="1" dirty="0" smtClean="0"/>
              <a:t>S-Band Ground Network</a:t>
            </a:r>
            <a:endParaRPr lang="en-US" sz="1200" b="1" strike="sngStrike" dirty="0">
              <a:solidFill>
                <a:srgbClr val="FF0000"/>
              </a:solidFill>
            </a:endParaRPr>
          </a:p>
        </p:txBody>
      </p:sp>
      <p:sp>
        <p:nvSpPr>
          <p:cNvPr id="1338380" name="AutoShape 12"/>
          <p:cNvSpPr>
            <a:spLocks/>
          </p:cNvSpPr>
          <p:nvPr/>
        </p:nvSpPr>
        <p:spPr bwMode="auto">
          <a:xfrm>
            <a:off x="4035425" y="5791201"/>
            <a:ext cx="2236788" cy="446088"/>
          </a:xfrm>
          <a:prstGeom prst="borderCallout2">
            <a:avLst>
              <a:gd name="adj1" fmla="val 33644"/>
              <a:gd name="adj2" fmla="val -4935"/>
              <a:gd name="adj3" fmla="val 33644"/>
              <a:gd name="adj4" fmla="val -12538"/>
              <a:gd name="adj5" fmla="val 21856"/>
              <a:gd name="adj6" fmla="val -21014"/>
            </a:avLst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 type="triangl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r>
              <a:rPr lang="en-US" sz="1200" b="1" dirty="0"/>
              <a:t>Mission Operations Center (MOC)</a:t>
            </a:r>
          </a:p>
        </p:txBody>
      </p:sp>
      <p:sp>
        <p:nvSpPr>
          <p:cNvPr id="1338381" name="AutoShape 13"/>
          <p:cNvSpPr>
            <a:spLocks/>
          </p:cNvSpPr>
          <p:nvPr/>
        </p:nvSpPr>
        <p:spPr bwMode="auto">
          <a:xfrm>
            <a:off x="3235828" y="4623135"/>
            <a:ext cx="1233487" cy="417090"/>
          </a:xfrm>
          <a:prstGeom prst="borderCallout2">
            <a:avLst>
              <a:gd name="adj1" fmla="val 33644"/>
              <a:gd name="adj2" fmla="val -6176"/>
              <a:gd name="adj3" fmla="val 33644"/>
              <a:gd name="adj4" fmla="val -35394"/>
              <a:gd name="adj5" fmla="val 120093"/>
              <a:gd name="adj6" fmla="val -70269"/>
            </a:avLst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 type="triangl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r>
              <a:rPr lang="en-US" sz="1200" b="1" dirty="0" smtClean="0"/>
              <a:t>UHF Ground Stations</a:t>
            </a:r>
            <a:endParaRPr lang="en-US" sz="1200" b="1" dirty="0"/>
          </a:p>
        </p:txBody>
      </p:sp>
      <p:sp>
        <p:nvSpPr>
          <p:cNvPr id="1338384" name="AutoShape 16"/>
          <p:cNvSpPr>
            <a:spLocks/>
          </p:cNvSpPr>
          <p:nvPr/>
        </p:nvSpPr>
        <p:spPr bwMode="auto">
          <a:xfrm>
            <a:off x="2522835" y="2154800"/>
            <a:ext cx="1055936" cy="225425"/>
          </a:xfrm>
          <a:prstGeom prst="borderCallout2">
            <a:avLst>
              <a:gd name="adj1" fmla="val 50704"/>
              <a:gd name="adj2" fmla="val 103304"/>
              <a:gd name="adj3" fmla="val 50704"/>
              <a:gd name="adj4" fmla="val 134797"/>
              <a:gd name="adj5" fmla="val 208169"/>
              <a:gd name="adj6" fmla="val 170456"/>
            </a:avLst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 type="triangl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r>
              <a:rPr lang="en-US" sz="1200" b="1" dirty="0" smtClean="0"/>
              <a:t>RSO</a:t>
            </a:r>
            <a:endParaRPr lang="en-US" sz="1200" b="1" dirty="0"/>
          </a:p>
        </p:txBody>
      </p:sp>
      <p:sp>
        <p:nvSpPr>
          <p:cNvPr id="1338388" name="Arc 20"/>
          <p:cNvSpPr>
            <a:spLocks/>
          </p:cNvSpPr>
          <p:nvPr/>
        </p:nvSpPr>
        <p:spPr bwMode="auto">
          <a:xfrm rot="10425232">
            <a:off x="3262688" y="1847880"/>
            <a:ext cx="3133253" cy="2016270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43196 w 43200"/>
              <a:gd name="T1" fmla="*/ 21989 h 43200"/>
              <a:gd name="T2" fmla="*/ 43200 w 43200"/>
              <a:gd name="T3" fmla="*/ 21600 h 43200"/>
              <a:gd name="T4" fmla="*/ 21600 w 432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43200" fill="none" extrusionOk="0">
                <a:moveTo>
                  <a:pt x="43196" y="21989"/>
                </a:moveTo>
                <a:cubicBezTo>
                  <a:pt x="42984" y="33764"/>
                  <a:pt x="33377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-1"/>
                  <a:pt x="43199" y="9670"/>
                  <a:pt x="43200" y="21599"/>
                </a:cubicBezTo>
              </a:path>
              <a:path w="43200" h="43200" stroke="0" extrusionOk="0">
                <a:moveTo>
                  <a:pt x="43196" y="21989"/>
                </a:moveTo>
                <a:cubicBezTo>
                  <a:pt x="42984" y="33764"/>
                  <a:pt x="33377" y="43199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529" y="-1"/>
                  <a:pt x="43199" y="9670"/>
                  <a:pt x="43200" y="21599"/>
                </a:cubicBezTo>
                <a:lnTo>
                  <a:pt x="21600" y="21600"/>
                </a:lnTo>
                <a:close/>
              </a:path>
            </a:pathLst>
          </a:custGeom>
          <a:noFill/>
          <a:ln w="12700">
            <a:solidFill>
              <a:srgbClr val="292929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8393" name="AutoShape 25"/>
          <p:cNvSpPr>
            <a:spLocks noChangeArrowheads="1"/>
          </p:cNvSpPr>
          <p:nvPr/>
        </p:nvSpPr>
        <p:spPr bwMode="auto">
          <a:xfrm rot="18637851">
            <a:off x="5334321" y="2554650"/>
            <a:ext cx="258762" cy="1219200"/>
          </a:xfrm>
          <a:custGeom>
            <a:avLst/>
            <a:gdLst>
              <a:gd name="G0" fmla="+- 8775 0 0"/>
              <a:gd name="G1" fmla="+- 21600 0 8775"/>
              <a:gd name="G2" fmla="*/ 8775 1 2"/>
              <a:gd name="G3" fmla="+- 21600 0 G2"/>
              <a:gd name="G4" fmla="+/ 8775 21600 2"/>
              <a:gd name="G5" fmla="+/ G1 0 2"/>
              <a:gd name="G6" fmla="*/ 21600 21600 8775"/>
              <a:gd name="G7" fmla="*/ G6 1 2"/>
              <a:gd name="G8" fmla="+- 21600 0 G7"/>
              <a:gd name="G9" fmla="*/ 21600 1 2"/>
              <a:gd name="G10" fmla="+- 8775 0 G9"/>
              <a:gd name="G11" fmla="?: G10 G8 0"/>
              <a:gd name="G12" fmla="?: G10 G7 21600"/>
              <a:gd name="T0" fmla="*/ 17212 w 21600"/>
              <a:gd name="T1" fmla="*/ 10800 h 21600"/>
              <a:gd name="T2" fmla="*/ 10800 w 21600"/>
              <a:gd name="T3" fmla="*/ 21600 h 21600"/>
              <a:gd name="T4" fmla="*/ 4388 w 21600"/>
              <a:gd name="T5" fmla="*/ 10800 h 21600"/>
              <a:gd name="T6" fmla="*/ 10800 w 21600"/>
              <a:gd name="T7" fmla="*/ 0 h 21600"/>
              <a:gd name="T8" fmla="*/ 6188 w 21600"/>
              <a:gd name="T9" fmla="*/ 6188 h 21600"/>
              <a:gd name="T10" fmla="*/ 15412 w 21600"/>
              <a:gd name="T11" fmla="*/ 1541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8775" y="21600"/>
                </a:lnTo>
                <a:lnTo>
                  <a:pt x="12825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CF3135">
              <a:alpha val="50196"/>
            </a:srgb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8404" name="AutoShape 36"/>
          <p:cNvSpPr>
            <a:spLocks/>
          </p:cNvSpPr>
          <p:nvPr/>
        </p:nvSpPr>
        <p:spPr bwMode="auto">
          <a:xfrm>
            <a:off x="7295745" y="2380225"/>
            <a:ext cx="1036638" cy="225425"/>
          </a:xfrm>
          <a:prstGeom prst="borderCallout2">
            <a:avLst>
              <a:gd name="adj1" fmla="val 44825"/>
              <a:gd name="adj2" fmla="val -1845"/>
              <a:gd name="adj3" fmla="val 44825"/>
              <a:gd name="adj4" fmla="val -32414"/>
              <a:gd name="adj5" fmla="val 444146"/>
              <a:gd name="adj6" fmla="val -92216"/>
            </a:avLst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 type="triangl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r>
              <a:rPr lang="en-US" sz="1200" b="1" dirty="0" smtClean="0"/>
              <a:t>Chaser</a:t>
            </a:r>
            <a:endParaRPr lang="en-US" sz="1200" b="1" dirty="0"/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119426">
            <a:off x="5629723" y="3301998"/>
            <a:ext cx="1070482" cy="92775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18535">
            <a:off x="4215414" y="2321583"/>
            <a:ext cx="1161325" cy="1006482"/>
          </a:xfrm>
          <a:prstGeom prst="rect">
            <a:avLst/>
          </a:prstGeom>
        </p:spPr>
      </p:pic>
      <p:sp>
        <p:nvSpPr>
          <p:cNvPr id="39" name="Oval 38"/>
          <p:cNvSpPr/>
          <p:nvPr/>
        </p:nvSpPr>
        <p:spPr bwMode="auto">
          <a:xfrm>
            <a:off x="5133440" y="2436833"/>
            <a:ext cx="45720" cy="45720"/>
          </a:xfrm>
          <a:prstGeom prst="ellipse">
            <a:avLst/>
          </a:prstGeom>
          <a:solidFill>
            <a:srgbClr val="00FF00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 smtClean="0">
              <a:ln w="6350"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5103265" y="3155595"/>
            <a:ext cx="45720" cy="45720"/>
          </a:xfrm>
          <a:prstGeom prst="ellipse">
            <a:avLst/>
          </a:prstGeom>
          <a:solidFill>
            <a:srgbClr val="00FF00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smtClean="0">
              <a:ln w="6350"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2901247"/>
              </p:ext>
            </p:extLst>
          </p:nvPr>
        </p:nvGraphicFramePr>
        <p:xfrm>
          <a:off x="4695390" y="4584230"/>
          <a:ext cx="665598" cy="911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2" name="Clip" r:id="rId9" imgW="2144268" imgH="2938882" progId="MS_ClipArt_Gallery.2">
                  <p:embed/>
                </p:oleObj>
              </mc:Choice>
              <mc:Fallback>
                <p:oleObj name="Clip" r:id="rId9" imgW="2144268" imgH="2938882" progId="MS_ClipArt_Gallery.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5390" y="4584230"/>
                        <a:ext cx="665598" cy="911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73" name="Picture 4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781310" y="4610431"/>
            <a:ext cx="618855" cy="848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" name="Oval 42"/>
          <p:cNvSpPr/>
          <p:nvPr/>
        </p:nvSpPr>
        <p:spPr bwMode="auto">
          <a:xfrm>
            <a:off x="5133440" y="2897735"/>
            <a:ext cx="45720" cy="45720"/>
          </a:xfrm>
          <a:prstGeom prst="ellipse">
            <a:avLst/>
          </a:prstGeom>
          <a:solidFill>
            <a:srgbClr val="00FF00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smtClean="0">
              <a:ln w="6350"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4" name="Oval 43"/>
          <p:cNvSpPr/>
          <p:nvPr/>
        </p:nvSpPr>
        <p:spPr bwMode="auto">
          <a:xfrm>
            <a:off x="5133440" y="2700225"/>
            <a:ext cx="45720" cy="45720"/>
          </a:xfrm>
          <a:prstGeom prst="ellipse">
            <a:avLst/>
          </a:prstGeom>
          <a:solidFill>
            <a:srgbClr val="00FF00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smtClean="0">
              <a:ln w="6350"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5" name="Oval 44"/>
          <p:cNvSpPr/>
          <p:nvPr/>
        </p:nvSpPr>
        <p:spPr bwMode="auto">
          <a:xfrm>
            <a:off x="5093740" y="2776120"/>
            <a:ext cx="45720" cy="45720"/>
          </a:xfrm>
          <a:prstGeom prst="ellipse">
            <a:avLst/>
          </a:prstGeom>
          <a:solidFill>
            <a:srgbClr val="00FF00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smtClean="0">
              <a:ln w="6350"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1804414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System View</a:t>
            </a:r>
            <a:br>
              <a:rPr lang="en-US" dirty="0" smtClean="0"/>
            </a:br>
            <a:r>
              <a:rPr lang="en-US" sz="2000" i="1" dirty="0"/>
              <a:t>- CubeSat Proximity Operations Demonstration (CPOD)</a:t>
            </a:r>
            <a:endParaRPr lang="en-US" sz="2000" i="1" strike="sngStrike" dirty="0">
              <a:solidFill>
                <a:srgbClr val="FF0000"/>
              </a:solidFill>
            </a:endParaRPr>
          </a:p>
        </p:txBody>
      </p:sp>
      <p:sp>
        <p:nvSpPr>
          <p:cNvPr id="3" name="Freeform 10"/>
          <p:cNvSpPr>
            <a:spLocks/>
          </p:cNvSpPr>
          <p:nvPr/>
        </p:nvSpPr>
        <p:spPr bwMode="auto">
          <a:xfrm>
            <a:off x="1740816" y="3581399"/>
            <a:ext cx="1624685" cy="1317626"/>
          </a:xfrm>
          <a:custGeom>
            <a:avLst/>
            <a:gdLst>
              <a:gd name="T0" fmla="*/ 0 w 380"/>
              <a:gd name="T1" fmla="*/ 707 h 707"/>
              <a:gd name="T2" fmla="*/ 190 w 380"/>
              <a:gd name="T3" fmla="*/ 295 h 707"/>
              <a:gd name="T4" fmla="*/ 190 w 380"/>
              <a:gd name="T5" fmla="*/ 400 h 707"/>
              <a:gd name="T6" fmla="*/ 380 w 380"/>
              <a:gd name="T7" fmla="*/ 0 h 7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0" h="707">
                <a:moveTo>
                  <a:pt x="0" y="707"/>
                </a:moveTo>
                <a:lnTo>
                  <a:pt x="190" y="295"/>
                </a:lnTo>
                <a:lnTo>
                  <a:pt x="190" y="400"/>
                </a:lnTo>
                <a:lnTo>
                  <a:pt x="380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libri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84188" y="4564064"/>
            <a:ext cx="1261603" cy="1220329"/>
            <a:chOff x="484188" y="4564064"/>
            <a:chExt cx="1261603" cy="1220329"/>
          </a:xfrm>
        </p:grpSpPr>
        <p:sp>
          <p:nvSpPr>
            <p:cNvPr id="5" name="Oval 6"/>
            <p:cNvSpPr>
              <a:spLocks noChangeArrowheads="1"/>
            </p:cNvSpPr>
            <p:nvPr/>
          </p:nvSpPr>
          <p:spPr bwMode="auto">
            <a:xfrm>
              <a:off x="525462" y="4564064"/>
              <a:ext cx="1220329" cy="1220329"/>
            </a:xfrm>
            <a:prstGeom prst="ellipse">
              <a:avLst/>
            </a:prstGeom>
            <a:solidFill>
              <a:srgbClr val="E5F5FF"/>
            </a:solidFill>
            <a:ln w="12700">
              <a:solidFill>
                <a:srgbClr val="99CCFF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l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800" dirty="0">
                <a:solidFill>
                  <a:prstClr val="black"/>
                </a:solidFill>
                <a:latin typeface="Calibri"/>
              </a:endParaRPr>
            </a:p>
          </p:txBody>
        </p:sp>
        <p:pic>
          <p:nvPicPr>
            <p:cNvPr id="6" name="Picture 8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6814" y="4744239"/>
              <a:ext cx="513998" cy="4056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" name="Rectangle 12"/>
            <p:cNvSpPr>
              <a:spLocks noChangeArrowheads="1"/>
            </p:cNvSpPr>
            <p:nvPr/>
          </p:nvSpPr>
          <p:spPr bwMode="auto">
            <a:xfrm>
              <a:off x="484188" y="5170912"/>
              <a:ext cx="1256627" cy="6001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100" b="1" i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S-Band </a:t>
              </a:r>
              <a:r>
                <a:rPr lang="en-US" sz="1100" b="1" i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Tracking Stations</a:t>
              </a:r>
            </a:p>
          </p:txBody>
        </p:sp>
      </p:grpSp>
      <p:sp>
        <p:nvSpPr>
          <p:cNvPr id="8" name="Rectangle 14"/>
          <p:cNvSpPr>
            <a:spLocks noChangeArrowheads="1"/>
          </p:cNvSpPr>
          <p:nvPr/>
        </p:nvSpPr>
        <p:spPr bwMode="auto">
          <a:xfrm>
            <a:off x="1484372" y="4340224"/>
            <a:ext cx="7397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prstClr val="black"/>
                </a:solidFill>
              </a:rPr>
              <a:t>S-Band</a:t>
            </a:r>
          </a:p>
        </p:txBody>
      </p:sp>
      <p:sp>
        <p:nvSpPr>
          <p:cNvPr id="9" name="Rectangle 15"/>
          <p:cNvSpPr>
            <a:spLocks noChangeArrowheads="1"/>
          </p:cNvSpPr>
          <p:nvPr/>
        </p:nvSpPr>
        <p:spPr bwMode="auto">
          <a:xfrm>
            <a:off x="2224146" y="5554504"/>
            <a:ext cx="447558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00" dirty="0" smtClean="0">
                <a:solidFill>
                  <a:prstClr val="black"/>
                </a:solidFill>
              </a:rPr>
              <a:t>VPN</a:t>
            </a:r>
            <a:endParaRPr lang="en-US" sz="1000" dirty="0">
              <a:solidFill>
                <a:prstClr val="black"/>
              </a:solidFill>
            </a:endParaRPr>
          </a:p>
        </p:txBody>
      </p:sp>
      <p:sp>
        <p:nvSpPr>
          <p:cNvPr id="10" name="Line 16"/>
          <p:cNvSpPr>
            <a:spLocks noChangeShapeType="1"/>
          </p:cNvSpPr>
          <p:nvPr/>
        </p:nvSpPr>
        <p:spPr bwMode="auto">
          <a:xfrm>
            <a:off x="1704259" y="5365855"/>
            <a:ext cx="207645" cy="105138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" name="Line 17"/>
          <p:cNvSpPr>
            <a:spLocks noChangeShapeType="1"/>
          </p:cNvSpPr>
          <p:nvPr/>
        </p:nvSpPr>
        <p:spPr bwMode="auto">
          <a:xfrm>
            <a:off x="4391025" y="5546725"/>
            <a:ext cx="300038" cy="31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" name="Rectangle 18"/>
          <p:cNvSpPr>
            <a:spLocks noChangeArrowheads="1"/>
          </p:cNvSpPr>
          <p:nvPr/>
        </p:nvSpPr>
        <p:spPr bwMode="auto">
          <a:xfrm>
            <a:off x="4606925" y="5405438"/>
            <a:ext cx="1062038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User /</a:t>
            </a:r>
          </a:p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Customer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457200" y="2119054"/>
            <a:ext cx="1309946" cy="1309946"/>
            <a:chOff x="457200" y="1676400"/>
            <a:chExt cx="1752600" cy="1752600"/>
          </a:xfrm>
        </p:grpSpPr>
        <p:sp>
          <p:nvSpPr>
            <p:cNvPr id="14" name="Oval 32"/>
            <p:cNvSpPr>
              <a:spLocks noChangeArrowheads="1"/>
            </p:cNvSpPr>
            <p:nvPr/>
          </p:nvSpPr>
          <p:spPr bwMode="auto">
            <a:xfrm>
              <a:off x="457200" y="1676400"/>
              <a:ext cx="1752600" cy="1752600"/>
            </a:xfrm>
            <a:prstGeom prst="ellipse">
              <a:avLst/>
            </a:prstGeom>
            <a:solidFill>
              <a:srgbClr val="E5F5FF"/>
            </a:solidFill>
            <a:ln w="12700">
              <a:solidFill>
                <a:srgbClr val="99CCFF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l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800" dirty="0">
                <a:solidFill>
                  <a:prstClr val="black"/>
                </a:solidFill>
                <a:latin typeface="Calibri"/>
              </a:endParaRPr>
            </a:p>
          </p:txBody>
        </p:sp>
        <p:pic>
          <p:nvPicPr>
            <p:cNvPr id="15" name="Picture 33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-18000" contrast="100000"/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325" y="2376488"/>
              <a:ext cx="1557338" cy="4905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6" name="Rectangle 34"/>
            <p:cNvSpPr>
              <a:spLocks noChangeArrowheads="1"/>
            </p:cNvSpPr>
            <p:nvPr/>
          </p:nvSpPr>
          <p:spPr bwMode="auto">
            <a:xfrm>
              <a:off x="1044575" y="1890713"/>
              <a:ext cx="560388" cy="304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400" b="1" i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GPS</a:t>
              </a:r>
            </a:p>
          </p:txBody>
        </p:sp>
      </p:grpSp>
      <p:sp>
        <p:nvSpPr>
          <p:cNvPr id="17" name="Freeform 35"/>
          <p:cNvSpPr>
            <a:spLocks/>
          </p:cNvSpPr>
          <p:nvPr/>
        </p:nvSpPr>
        <p:spPr bwMode="auto">
          <a:xfrm rot="19738976" flipV="1">
            <a:off x="1796389" y="2522298"/>
            <a:ext cx="375829" cy="305835"/>
          </a:xfrm>
          <a:custGeom>
            <a:avLst/>
            <a:gdLst>
              <a:gd name="T0" fmla="*/ 0 w 380"/>
              <a:gd name="T1" fmla="*/ 707 h 707"/>
              <a:gd name="T2" fmla="*/ 190 w 380"/>
              <a:gd name="T3" fmla="*/ 295 h 707"/>
              <a:gd name="T4" fmla="*/ 190 w 380"/>
              <a:gd name="T5" fmla="*/ 400 h 707"/>
              <a:gd name="T6" fmla="*/ 380 w 380"/>
              <a:gd name="T7" fmla="*/ 0 h 7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0" h="707">
                <a:moveTo>
                  <a:pt x="0" y="707"/>
                </a:moveTo>
                <a:lnTo>
                  <a:pt x="190" y="295"/>
                </a:lnTo>
                <a:lnTo>
                  <a:pt x="190" y="400"/>
                </a:lnTo>
                <a:lnTo>
                  <a:pt x="380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8" name="Rectangle 37"/>
          <p:cNvSpPr>
            <a:spLocks noChangeArrowheads="1"/>
          </p:cNvSpPr>
          <p:nvPr/>
        </p:nvSpPr>
        <p:spPr bwMode="auto">
          <a:xfrm>
            <a:off x="1612095" y="2186900"/>
            <a:ext cx="84137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prstClr val="black"/>
                </a:solidFill>
              </a:rPr>
              <a:t>GPS </a:t>
            </a:r>
            <a:endParaRPr lang="en-US" sz="1000" dirty="0" smtClean="0">
              <a:solidFill>
                <a:prstClr val="black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00" dirty="0" smtClean="0">
                <a:solidFill>
                  <a:prstClr val="black"/>
                </a:solidFill>
              </a:rPr>
              <a:t>Signal</a:t>
            </a:r>
            <a:endParaRPr lang="en-US" sz="1000" dirty="0">
              <a:solidFill>
                <a:prstClr val="black"/>
              </a:solidFill>
            </a:endParaRPr>
          </a:p>
        </p:txBody>
      </p:sp>
      <p:sp>
        <p:nvSpPr>
          <p:cNvPr id="20" name="Oval 39"/>
          <p:cNvSpPr>
            <a:spLocks noChangeArrowheads="1"/>
          </p:cNvSpPr>
          <p:nvPr/>
        </p:nvSpPr>
        <p:spPr bwMode="auto">
          <a:xfrm>
            <a:off x="5837792" y="4799013"/>
            <a:ext cx="2366408" cy="1546225"/>
          </a:xfrm>
          <a:prstGeom prst="ellipse">
            <a:avLst/>
          </a:prstGeom>
          <a:solidFill>
            <a:srgbClr val="E5F5FF"/>
          </a:solidFill>
          <a:ln w="12700">
            <a:solidFill>
              <a:srgbClr val="99CCFF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21" name="Picture 4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2850" y="4899025"/>
            <a:ext cx="173038" cy="123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Rectangle 41"/>
          <p:cNvSpPr>
            <a:spLocks noChangeArrowheads="1"/>
          </p:cNvSpPr>
          <p:nvPr/>
        </p:nvSpPr>
        <p:spPr bwMode="auto">
          <a:xfrm>
            <a:off x="5980113" y="5183188"/>
            <a:ext cx="1736725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Launch</a:t>
            </a:r>
          </a:p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Platform / Orbit Insertion</a:t>
            </a:r>
          </a:p>
        </p:txBody>
      </p:sp>
      <p:sp>
        <p:nvSpPr>
          <p:cNvPr id="23" name="Line 42"/>
          <p:cNvSpPr>
            <a:spLocks noChangeShapeType="1"/>
          </p:cNvSpPr>
          <p:nvPr/>
        </p:nvSpPr>
        <p:spPr bwMode="auto">
          <a:xfrm>
            <a:off x="5442513" y="3674808"/>
            <a:ext cx="680245" cy="1416559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4" name="Rectangle 43"/>
          <p:cNvSpPr>
            <a:spLocks noChangeArrowheads="1"/>
          </p:cNvSpPr>
          <p:nvPr/>
        </p:nvSpPr>
        <p:spPr bwMode="auto">
          <a:xfrm>
            <a:off x="6432891" y="4805303"/>
            <a:ext cx="102621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00" dirty="0" smtClean="0">
                <a:solidFill>
                  <a:prstClr val="black"/>
                </a:solidFill>
              </a:rPr>
              <a:t>NASA-</a:t>
            </a:r>
            <a:r>
              <a:rPr lang="en-US" sz="1000" dirty="0" err="1" smtClean="0">
                <a:solidFill>
                  <a:prstClr val="black"/>
                </a:solidFill>
              </a:rPr>
              <a:t>Tyvak</a:t>
            </a:r>
            <a:r>
              <a:rPr lang="en-US" sz="1000" dirty="0" smtClean="0">
                <a:solidFill>
                  <a:prstClr val="black"/>
                </a:solidFill>
              </a:rPr>
              <a:t> 6U Dispenser</a:t>
            </a:r>
            <a:endParaRPr lang="en-US" sz="1000" dirty="0">
              <a:solidFill>
                <a:prstClr val="black"/>
              </a:solidFill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1881539" y="5085659"/>
            <a:ext cx="1220329" cy="1233542"/>
            <a:chOff x="2613025" y="4521200"/>
            <a:chExt cx="1752600" cy="1771577"/>
          </a:xfrm>
        </p:grpSpPr>
        <p:sp>
          <p:nvSpPr>
            <p:cNvPr id="26" name="Oval 7"/>
            <p:cNvSpPr>
              <a:spLocks noChangeArrowheads="1"/>
            </p:cNvSpPr>
            <p:nvPr/>
          </p:nvSpPr>
          <p:spPr bwMode="auto">
            <a:xfrm>
              <a:off x="2613025" y="4521200"/>
              <a:ext cx="1752600" cy="1752600"/>
            </a:xfrm>
            <a:prstGeom prst="ellipse">
              <a:avLst/>
            </a:prstGeom>
            <a:solidFill>
              <a:srgbClr val="E5F5FF"/>
            </a:solidFill>
            <a:ln w="12700">
              <a:solidFill>
                <a:srgbClr val="99CCFF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800" dirty="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7" name="Rectangle 13"/>
            <p:cNvSpPr>
              <a:spLocks noChangeArrowheads="1"/>
            </p:cNvSpPr>
            <p:nvPr/>
          </p:nvSpPr>
          <p:spPr bwMode="auto">
            <a:xfrm>
              <a:off x="2754313" y="5430839"/>
              <a:ext cx="1555750" cy="8619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100" b="1" i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Mission Operations Center</a:t>
              </a:r>
            </a:p>
          </p:txBody>
        </p:sp>
        <p:pic>
          <p:nvPicPr>
            <p:cNvPr id="28" name="Picture 47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09900" y="4865688"/>
              <a:ext cx="898525" cy="5635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9" name="Rectangle 49"/>
          <p:cNvSpPr>
            <a:spLocks noChangeArrowheads="1"/>
          </p:cNvSpPr>
          <p:nvPr/>
        </p:nvSpPr>
        <p:spPr bwMode="auto">
          <a:xfrm>
            <a:off x="434975" y="1265238"/>
            <a:ext cx="8159460" cy="2505075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0" name="Rectangle 50"/>
          <p:cNvSpPr>
            <a:spLocks noChangeArrowheads="1"/>
          </p:cNvSpPr>
          <p:nvPr/>
        </p:nvSpPr>
        <p:spPr bwMode="auto">
          <a:xfrm>
            <a:off x="430213" y="3967163"/>
            <a:ext cx="4089400" cy="2476500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1" name="Text Box 51"/>
          <p:cNvSpPr txBox="1">
            <a:spLocks noChangeArrowheads="1"/>
          </p:cNvSpPr>
          <p:nvPr/>
        </p:nvSpPr>
        <p:spPr bwMode="auto">
          <a:xfrm>
            <a:off x="438150" y="1250950"/>
            <a:ext cx="19415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b="1" dirty="0">
                <a:solidFill>
                  <a:srgbClr val="990033"/>
                </a:solidFill>
              </a:rPr>
              <a:t>SPACE SEGMENT</a:t>
            </a:r>
          </a:p>
        </p:txBody>
      </p:sp>
      <p:sp>
        <p:nvSpPr>
          <p:cNvPr id="32" name="Text Box 52"/>
          <p:cNvSpPr txBox="1">
            <a:spLocks noChangeArrowheads="1"/>
          </p:cNvSpPr>
          <p:nvPr/>
        </p:nvSpPr>
        <p:spPr bwMode="auto">
          <a:xfrm>
            <a:off x="423863" y="3962400"/>
            <a:ext cx="21463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b="1" dirty="0">
                <a:solidFill>
                  <a:srgbClr val="990033"/>
                </a:solidFill>
              </a:rPr>
              <a:t>GROUND SEGMENT</a:t>
            </a:r>
          </a:p>
        </p:txBody>
      </p:sp>
      <p:sp>
        <p:nvSpPr>
          <p:cNvPr id="33" name="Rectangle 53"/>
          <p:cNvSpPr>
            <a:spLocks noChangeArrowheads="1"/>
          </p:cNvSpPr>
          <p:nvPr/>
        </p:nvSpPr>
        <p:spPr bwMode="auto">
          <a:xfrm>
            <a:off x="5791200" y="3962400"/>
            <a:ext cx="2803235" cy="2476500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4" name="Text Box 54"/>
          <p:cNvSpPr txBox="1">
            <a:spLocks noChangeArrowheads="1"/>
          </p:cNvSpPr>
          <p:nvPr/>
        </p:nvSpPr>
        <p:spPr bwMode="auto">
          <a:xfrm>
            <a:off x="6279356" y="3941464"/>
            <a:ext cx="2211387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b="1" dirty="0">
                <a:solidFill>
                  <a:srgbClr val="990033"/>
                </a:solidFill>
              </a:rPr>
              <a:t>LAUNCH / ORBIT INSERTION SEGMENT</a:t>
            </a:r>
          </a:p>
        </p:txBody>
      </p:sp>
      <p:sp>
        <p:nvSpPr>
          <p:cNvPr id="35" name="Rectangle 61"/>
          <p:cNvSpPr>
            <a:spLocks noChangeArrowheads="1"/>
          </p:cNvSpPr>
          <p:nvPr/>
        </p:nvSpPr>
        <p:spPr bwMode="auto">
          <a:xfrm>
            <a:off x="4572000" y="3965575"/>
            <a:ext cx="1147763" cy="2476500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6" name="Text Box 62"/>
          <p:cNvSpPr txBox="1">
            <a:spLocks noChangeArrowheads="1"/>
          </p:cNvSpPr>
          <p:nvPr/>
        </p:nvSpPr>
        <p:spPr bwMode="auto">
          <a:xfrm>
            <a:off x="4568825" y="3968750"/>
            <a:ext cx="120015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b="1" dirty="0">
                <a:solidFill>
                  <a:srgbClr val="990033"/>
                </a:solidFill>
              </a:rPr>
              <a:t>USER SEGMENT</a:t>
            </a:r>
          </a:p>
        </p:txBody>
      </p:sp>
      <p:sp>
        <p:nvSpPr>
          <p:cNvPr id="38" name="Oval 3"/>
          <p:cNvSpPr>
            <a:spLocks noChangeArrowheads="1"/>
          </p:cNvSpPr>
          <p:nvPr/>
        </p:nvSpPr>
        <p:spPr bwMode="auto">
          <a:xfrm>
            <a:off x="2250570" y="1725017"/>
            <a:ext cx="4531230" cy="1968841"/>
          </a:xfrm>
          <a:prstGeom prst="ellipse">
            <a:avLst/>
          </a:prstGeom>
          <a:solidFill>
            <a:srgbClr val="99CCFF">
              <a:alpha val="75000"/>
            </a:srgbClr>
          </a:solidFill>
          <a:ln w="12700">
            <a:solidFill>
              <a:srgbClr val="99CCFF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9" name="Oval 4"/>
          <p:cNvSpPr>
            <a:spLocks noChangeArrowheads="1"/>
          </p:cNvSpPr>
          <p:nvPr/>
        </p:nvSpPr>
        <p:spPr bwMode="auto">
          <a:xfrm>
            <a:off x="2575640" y="2005340"/>
            <a:ext cx="1452941" cy="1452941"/>
          </a:xfrm>
          <a:prstGeom prst="ellipse">
            <a:avLst/>
          </a:prstGeom>
          <a:solidFill>
            <a:srgbClr val="E5F5FF"/>
          </a:solidFill>
          <a:ln w="12700">
            <a:solidFill>
              <a:srgbClr val="99CCFF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0" name="Rectangle 11"/>
          <p:cNvSpPr>
            <a:spLocks noChangeArrowheads="1"/>
          </p:cNvSpPr>
          <p:nvPr/>
        </p:nvSpPr>
        <p:spPr bwMode="auto">
          <a:xfrm>
            <a:off x="2773050" y="3062894"/>
            <a:ext cx="114165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CubeSat Bus</a:t>
            </a:r>
            <a:endParaRPr lang="en-US" sz="1200" b="1" i="1" dirty="0"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1" name="Freeform 22"/>
          <p:cNvSpPr>
            <a:spLocks/>
          </p:cNvSpPr>
          <p:nvPr/>
        </p:nvSpPr>
        <p:spPr bwMode="auto">
          <a:xfrm rot="3474231">
            <a:off x="4140715" y="2315080"/>
            <a:ext cx="263338" cy="410409"/>
          </a:xfrm>
          <a:custGeom>
            <a:avLst/>
            <a:gdLst>
              <a:gd name="T0" fmla="*/ 0 w 380"/>
              <a:gd name="T1" fmla="*/ 707 h 707"/>
              <a:gd name="T2" fmla="*/ 190 w 380"/>
              <a:gd name="T3" fmla="*/ 295 h 707"/>
              <a:gd name="T4" fmla="*/ 190 w 380"/>
              <a:gd name="T5" fmla="*/ 400 h 707"/>
              <a:gd name="T6" fmla="*/ 380 w 380"/>
              <a:gd name="T7" fmla="*/ 0 h 7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0" h="707">
                <a:moveTo>
                  <a:pt x="0" y="707"/>
                </a:moveTo>
                <a:lnTo>
                  <a:pt x="190" y="295"/>
                </a:lnTo>
                <a:lnTo>
                  <a:pt x="190" y="400"/>
                </a:lnTo>
                <a:lnTo>
                  <a:pt x="380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2" name="Rectangle 30"/>
          <p:cNvSpPr>
            <a:spLocks noChangeArrowheads="1"/>
          </p:cNvSpPr>
          <p:nvPr/>
        </p:nvSpPr>
        <p:spPr bwMode="auto">
          <a:xfrm>
            <a:off x="3856936" y="2286000"/>
            <a:ext cx="790959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800" dirty="0" smtClean="0">
                <a:solidFill>
                  <a:prstClr val="black"/>
                </a:solidFill>
              </a:rPr>
              <a:t>CMD / TLM</a:t>
            </a:r>
            <a:endParaRPr lang="en-US" sz="800" dirty="0">
              <a:solidFill>
                <a:prstClr val="black"/>
              </a:solidFill>
            </a:endParaRPr>
          </a:p>
        </p:txBody>
      </p:sp>
      <p:sp>
        <p:nvSpPr>
          <p:cNvPr id="43" name="Rectangle 36"/>
          <p:cNvSpPr>
            <a:spLocks noChangeArrowheads="1"/>
          </p:cNvSpPr>
          <p:nvPr/>
        </p:nvSpPr>
        <p:spPr bwMode="auto">
          <a:xfrm>
            <a:off x="3584070" y="1780401"/>
            <a:ext cx="160402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CPOD Spacecraft A</a:t>
            </a:r>
            <a:endParaRPr lang="en-US" sz="1200" b="1" i="1" dirty="0"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4" name="Oval 4"/>
          <p:cNvSpPr>
            <a:spLocks noChangeArrowheads="1"/>
          </p:cNvSpPr>
          <p:nvPr/>
        </p:nvSpPr>
        <p:spPr bwMode="auto">
          <a:xfrm>
            <a:off x="4422270" y="2051954"/>
            <a:ext cx="2226052" cy="1452941"/>
          </a:xfrm>
          <a:prstGeom prst="ellipse">
            <a:avLst/>
          </a:prstGeom>
          <a:solidFill>
            <a:srgbClr val="E5F5FF"/>
          </a:solidFill>
          <a:ln w="12700">
            <a:solidFill>
              <a:srgbClr val="99CCFF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5" name="Rectangle 11"/>
          <p:cNvSpPr>
            <a:spLocks noChangeArrowheads="1"/>
          </p:cNvSpPr>
          <p:nvPr/>
        </p:nvSpPr>
        <p:spPr bwMode="auto">
          <a:xfrm>
            <a:off x="4420210" y="2821840"/>
            <a:ext cx="220057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Rendezvous, Proximity Operations (RPO) Payload</a:t>
            </a:r>
            <a:endParaRPr lang="en-US" sz="1200" b="1" i="1" dirty="0"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98008">
            <a:off x="2860679" y="2244483"/>
            <a:ext cx="920062" cy="797388"/>
          </a:xfrm>
          <a:prstGeom prst="rect">
            <a:avLst/>
          </a:prstGeom>
        </p:spPr>
      </p:pic>
      <p:sp>
        <p:nvSpPr>
          <p:cNvPr id="47" name="Rectangle 20"/>
          <p:cNvSpPr>
            <a:spLocks noChangeArrowheads="1"/>
          </p:cNvSpPr>
          <p:nvPr/>
        </p:nvSpPr>
        <p:spPr bwMode="auto">
          <a:xfrm>
            <a:off x="5678171" y="2366470"/>
            <a:ext cx="1018889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RPO Sensors and Image Software</a:t>
            </a:r>
            <a:endParaRPr lang="en-US" sz="900" b="1" i="1" dirty="0"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8" name="Rectangle 20"/>
          <p:cNvSpPr>
            <a:spLocks noChangeArrowheads="1"/>
          </p:cNvSpPr>
          <p:nvPr/>
        </p:nvSpPr>
        <p:spPr bwMode="auto">
          <a:xfrm>
            <a:off x="4420210" y="2518260"/>
            <a:ext cx="67625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9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RPO Sensors</a:t>
            </a:r>
            <a:endParaRPr lang="en-US" sz="900" b="1" i="1" dirty="0"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1" name="Oval 3"/>
          <p:cNvSpPr>
            <a:spLocks noChangeArrowheads="1"/>
          </p:cNvSpPr>
          <p:nvPr/>
        </p:nvSpPr>
        <p:spPr bwMode="auto">
          <a:xfrm>
            <a:off x="6744789" y="1303940"/>
            <a:ext cx="1773751" cy="1214256"/>
          </a:xfrm>
          <a:prstGeom prst="ellipse">
            <a:avLst/>
          </a:prstGeom>
          <a:solidFill>
            <a:srgbClr val="99CCFF">
              <a:alpha val="75000"/>
            </a:srgbClr>
          </a:solidFill>
          <a:ln w="12700">
            <a:solidFill>
              <a:srgbClr val="99CCFF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2" name="Oval 4"/>
          <p:cNvSpPr>
            <a:spLocks noChangeArrowheads="1"/>
          </p:cNvSpPr>
          <p:nvPr/>
        </p:nvSpPr>
        <p:spPr bwMode="auto">
          <a:xfrm>
            <a:off x="7019961" y="1323228"/>
            <a:ext cx="1157724" cy="1157724"/>
          </a:xfrm>
          <a:prstGeom prst="ellipse">
            <a:avLst/>
          </a:prstGeom>
          <a:solidFill>
            <a:srgbClr val="E5F5FF"/>
          </a:solidFill>
          <a:ln w="12700">
            <a:solidFill>
              <a:srgbClr val="99CCFF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98008">
            <a:off x="7032913" y="1543981"/>
            <a:ext cx="733118" cy="635370"/>
          </a:xfrm>
          <a:prstGeom prst="rect">
            <a:avLst/>
          </a:prstGeom>
        </p:spPr>
      </p:pic>
      <p:sp>
        <p:nvSpPr>
          <p:cNvPr id="55" name="Freeform 35"/>
          <p:cNvSpPr>
            <a:spLocks/>
          </p:cNvSpPr>
          <p:nvPr/>
        </p:nvSpPr>
        <p:spPr bwMode="auto">
          <a:xfrm rot="18495329" flipV="1">
            <a:off x="6290045" y="1834522"/>
            <a:ext cx="435831" cy="323584"/>
          </a:xfrm>
          <a:custGeom>
            <a:avLst/>
            <a:gdLst>
              <a:gd name="T0" fmla="*/ 0 w 380"/>
              <a:gd name="T1" fmla="*/ 707 h 707"/>
              <a:gd name="T2" fmla="*/ 190 w 380"/>
              <a:gd name="T3" fmla="*/ 295 h 707"/>
              <a:gd name="T4" fmla="*/ 190 w 380"/>
              <a:gd name="T5" fmla="*/ 400 h 707"/>
              <a:gd name="T6" fmla="*/ 380 w 380"/>
              <a:gd name="T7" fmla="*/ 0 h 7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0" h="707">
                <a:moveTo>
                  <a:pt x="0" y="707"/>
                </a:moveTo>
                <a:lnTo>
                  <a:pt x="190" y="295"/>
                </a:lnTo>
                <a:lnTo>
                  <a:pt x="190" y="400"/>
                </a:lnTo>
                <a:lnTo>
                  <a:pt x="380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6" name="Rectangle 36"/>
          <p:cNvSpPr>
            <a:spLocks noChangeArrowheads="1"/>
          </p:cNvSpPr>
          <p:nvPr/>
        </p:nvSpPr>
        <p:spPr bwMode="auto">
          <a:xfrm>
            <a:off x="6769120" y="1320035"/>
            <a:ext cx="1609736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CPOD Spacecraft B</a:t>
            </a:r>
            <a:endParaRPr lang="en-US" sz="1200" b="1" i="1" dirty="0"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7" name="Rectangle 37"/>
          <p:cNvSpPr>
            <a:spLocks noChangeArrowheads="1"/>
          </p:cNvSpPr>
          <p:nvPr/>
        </p:nvSpPr>
        <p:spPr bwMode="auto">
          <a:xfrm>
            <a:off x="5695396" y="1394617"/>
            <a:ext cx="101020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00" dirty="0" smtClean="0">
                <a:solidFill>
                  <a:prstClr val="black"/>
                </a:solidFill>
              </a:rPr>
              <a:t>Inter-Satellite Link w/ Ranging</a:t>
            </a:r>
            <a:endParaRPr lang="en-US" sz="1000" dirty="0">
              <a:solidFill>
                <a:prstClr val="black"/>
              </a:solidFill>
            </a:endParaRPr>
          </a:p>
        </p:txBody>
      </p:sp>
      <p:sp>
        <p:nvSpPr>
          <p:cNvPr id="58" name="Freeform 38"/>
          <p:cNvSpPr>
            <a:spLocks/>
          </p:cNvSpPr>
          <p:nvPr/>
        </p:nvSpPr>
        <p:spPr bwMode="auto">
          <a:xfrm>
            <a:off x="3681190" y="3725864"/>
            <a:ext cx="417947" cy="838199"/>
          </a:xfrm>
          <a:custGeom>
            <a:avLst/>
            <a:gdLst>
              <a:gd name="T0" fmla="*/ 0 w 380"/>
              <a:gd name="T1" fmla="*/ 707 h 707"/>
              <a:gd name="T2" fmla="*/ 190 w 380"/>
              <a:gd name="T3" fmla="*/ 295 h 707"/>
              <a:gd name="T4" fmla="*/ 190 w 380"/>
              <a:gd name="T5" fmla="*/ 400 h 707"/>
              <a:gd name="T6" fmla="*/ 380 w 380"/>
              <a:gd name="T7" fmla="*/ 0 h 7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0" h="707">
                <a:moveTo>
                  <a:pt x="0" y="707"/>
                </a:moveTo>
                <a:lnTo>
                  <a:pt x="190" y="295"/>
                </a:lnTo>
                <a:lnTo>
                  <a:pt x="190" y="400"/>
                </a:lnTo>
                <a:lnTo>
                  <a:pt x="380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9" name="Rectangle 14"/>
          <p:cNvSpPr>
            <a:spLocks noChangeArrowheads="1"/>
          </p:cNvSpPr>
          <p:nvPr/>
        </p:nvSpPr>
        <p:spPr bwMode="auto">
          <a:xfrm>
            <a:off x="3860748" y="4305784"/>
            <a:ext cx="47677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000" dirty="0" smtClean="0">
                <a:solidFill>
                  <a:prstClr val="black"/>
                </a:solidFill>
              </a:rPr>
              <a:t>UHF</a:t>
            </a:r>
            <a:endParaRPr lang="en-US" sz="1000" dirty="0">
              <a:solidFill>
                <a:prstClr val="black"/>
              </a:solidFill>
            </a:endParaRPr>
          </a:p>
        </p:txBody>
      </p:sp>
      <p:sp>
        <p:nvSpPr>
          <p:cNvPr id="60" name="Line 16"/>
          <p:cNvSpPr>
            <a:spLocks noChangeShapeType="1"/>
          </p:cNvSpPr>
          <p:nvPr/>
        </p:nvSpPr>
        <p:spPr bwMode="auto">
          <a:xfrm flipV="1">
            <a:off x="3063181" y="5405437"/>
            <a:ext cx="205158" cy="11746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libri"/>
            </a:endParaRPr>
          </a:p>
        </p:txBody>
      </p:sp>
      <p:grpSp>
        <p:nvGrpSpPr>
          <p:cNvPr id="61" name="Group 60"/>
          <p:cNvGrpSpPr/>
          <p:nvPr/>
        </p:nvGrpSpPr>
        <p:grpSpPr>
          <a:xfrm>
            <a:off x="3263669" y="4570871"/>
            <a:ext cx="1220329" cy="1220329"/>
            <a:chOff x="525463" y="4564063"/>
            <a:chExt cx="1752600" cy="1752600"/>
          </a:xfrm>
        </p:grpSpPr>
        <p:sp>
          <p:nvSpPr>
            <p:cNvPr id="62" name="Oval 6"/>
            <p:cNvSpPr>
              <a:spLocks noChangeArrowheads="1"/>
            </p:cNvSpPr>
            <p:nvPr/>
          </p:nvSpPr>
          <p:spPr bwMode="auto">
            <a:xfrm>
              <a:off x="525463" y="4564063"/>
              <a:ext cx="1752600" cy="1752600"/>
            </a:xfrm>
            <a:prstGeom prst="ellipse">
              <a:avLst/>
            </a:prstGeom>
            <a:solidFill>
              <a:srgbClr val="E5F5FF"/>
            </a:solidFill>
            <a:ln w="12700">
              <a:solidFill>
                <a:srgbClr val="99CCFF"/>
              </a:solidFill>
              <a:round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l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1800" dirty="0">
                <a:solidFill>
                  <a:prstClr val="black"/>
                </a:solidFill>
                <a:latin typeface="Calibri"/>
              </a:endParaRPr>
            </a:p>
          </p:txBody>
        </p:sp>
        <p:pic>
          <p:nvPicPr>
            <p:cNvPr id="63" name="Picture 8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3150" y="4822825"/>
              <a:ext cx="738188" cy="5826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4" name="Rectangle 12"/>
            <p:cNvSpPr>
              <a:spLocks noChangeArrowheads="1"/>
            </p:cNvSpPr>
            <p:nvPr/>
          </p:nvSpPr>
          <p:spPr bwMode="auto">
            <a:xfrm>
              <a:off x="603250" y="5435600"/>
              <a:ext cx="1565275" cy="8619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100" b="1" i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Hosted UHF Remote Station</a:t>
              </a:r>
              <a:endParaRPr lang="en-US" sz="11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pic>
        <p:nvPicPr>
          <p:cNvPr id="65" name="Picture 7"/>
          <p:cNvPicPr>
            <a:picLocks noChangeAspect="1" noChangeArrowheads="1"/>
          </p:cNvPicPr>
          <p:nvPr/>
        </p:nvPicPr>
        <p:blipFill rotWithShape="1">
          <a:blip r:embed="rId8" cstate="print">
            <a:clrChange>
              <a:clrFrom>
                <a:srgbClr val="707070"/>
              </a:clrFrom>
              <a:clrTo>
                <a:srgbClr val="70707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0"/>
                    </a14:imgEffect>
                    <a14:imgEffect>
                      <a14:brightnessContrast bright="-55000" contrast="1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57" t="11854" r="8573" b="9039"/>
          <a:stretch/>
        </p:blipFill>
        <p:spPr bwMode="auto">
          <a:xfrm>
            <a:off x="5881168" y="4340224"/>
            <a:ext cx="990601" cy="51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10" cstate="print">
            <a:clrChange>
              <a:clrFrom>
                <a:srgbClr val="325FA4"/>
              </a:clrFrom>
              <a:clrTo>
                <a:srgbClr val="325FA4">
                  <a:alpha val="0"/>
                </a:srgbClr>
              </a:clrTo>
            </a:clrChange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-16000" contrast="7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706" t="25986" r="28833" b="29311"/>
          <a:stretch/>
        </p:blipFill>
        <p:spPr bwMode="auto">
          <a:xfrm>
            <a:off x="4951474" y="2022110"/>
            <a:ext cx="921439" cy="87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/>
          <p:cNvPicPr>
            <a:picLocks noChangeAspect="1" noChangeArrowheads="1"/>
          </p:cNvPicPr>
          <p:nvPr/>
        </p:nvPicPr>
        <p:blipFill rotWithShape="1">
          <a:blip r:embed="rId12" cstate="print">
            <a:clrChange>
              <a:clrFrom>
                <a:srgbClr val="325FA4"/>
              </a:clrFrom>
              <a:clrTo>
                <a:srgbClr val="325FA4">
                  <a:alpha val="0"/>
                </a:srgbClr>
              </a:clrTo>
            </a:clrChange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-16000" contrast="7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597" t="25986" r="28833" b="29311"/>
          <a:stretch/>
        </p:blipFill>
        <p:spPr bwMode="auto">
          <a:xfrm>
            <a:off x="7734069" y="1688368"/>
            <a:ext cx="474818" cy="433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3300442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Arc 97"/>
          <p:cNvSpPr/>
          <p:nvPr/>
        </p:nvSpPr>
        <p:spPr>
          <a:xfrm>
            <a:off x="1066800" y="2667000"/>
            <a:ext cx="6900383" cy="4128214"/>
          </a:xfrm>
          <a:prstGeom prst="arc">
            <a:avLst>
              <a:gd name="adj1" fmla="val 13658288"/>
              <a:gd name="adj2" fmla="val 19069979"/>
            </a:avLst>
          </a:prstGeom>
          <a:solidFill>
            <a:srgbClr val="6086FB">
              <a:alpha val="60000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0" name="Arc 49"/>
          <p:cNvSpPr/>
          <p:nvPr/>
        </p:nvSpPr>
        <p:spPr>
          <a:xfrm>
            <a:off x="1066487" y="2653587"/>
            <a:ext cx="6900383" cy="4128214"/>
          </a:xfrm>
          <a:prstGeom prst="arc">
            <a:avLst>
              <a:gd name="adj1" fmla="val 10792283"/>
              <a:gd name="adj2" fmla="val 143810"/>
            </a:avLst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363913" y="5413375"/>
            <a:ext cx="20447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Ground Network 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100763" y="5734705"/>
            <a:ext cx="230981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1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Mission Operations Center</a:t>
            </a:r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203200" y="5105400"/>
            <a:ext cx="8699500" cy="1195387"/>
            <a:chOff x="150" y="1156"/>
            <a:chExt cx="5358" cy="525"/>
          </a:xfrm>
        </p:grpSpPr>
        <p:sp>
          <p:nvSpPr>
            <p:cNvPr id="8" name="Arc 7"/>
            <p:cNvSpPr>
              <a:spLocks/>
            </p:cNvSpPr>
            <p:nvPr/>
          </p:nvSpPr>
          <p:spPr bwMode="auto">
            <a:xfrm>
              <a:off x="2621" y="1158"/>
              <a:ext cx="2887" cy="523"/>
            </a:xfrm>
            <a:custGeom>
              <a:avLst/>
              <a:gdLst>
                <a:gd name="G0" fmla="+- 7 0 0"/>
                <a:gd name="G1" fmla="+- 21600 0 0"/>
                <a:gd name="G2" fmla="+- 21600 0 0"/>
                <a:gd name="T0" fmla="*/ 0 w 20971"/>
                <a:gd name="T1" fmla="*/ 0 h 21600"/>
                <a:gd name="T2" fmla="*/ 20971 w 20971"/>
                <a:gd name="T3" fmla="*/ 16395 h 21600"/>
                <a:gd name="T4" fmla="*/ 7 w 20971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971" h="21600" fill="none" extrusionOk="0">
                  <a:moveTo>
                    <a:pt x="0" y="0"/>
                  </a:moveTo>
                  <a:cubicBezTo>
                    <a:pt x="2" y="0"/>
                    <a:pt x="4" y="-1"/>
                    <a:pt x="7" y="0"/>
                  </a:cubicBezTo>
                  <a:cubicBezTo>
                    <a:pt x="9931" y="0"/>
                    <a:pt x="18579" y="6762"/>
                    <a:pt x="20970" y="16395"/>
                  </a:cubicBezTo>
                </a:path>
                <a:path w="20971" h="21600" stroke="0" extrusionOk="0">
                  <a:moveTo>
                    <a:pt x="0" y="0"/>
                  </a:moveTo>
                  <a:cubicBezTo>
                    <a:pt x="2" y="0"/>
                    <a:pt x="4" y="-1"/>
                    <a:pt x="7" y="0"/>
                  </a:cubicBezTo>
                  <a:cubicBezTo>
                    <a:pt x="9931" y="0"/>
                    <a:pt x="18579" y="6762"/>
                    <a:pt x="20970" y="16395"/>
                  </a:cubicBezTo>
                  <a:lnTo>
                    <a:pt x="7" y="21600"/>
                  </a:lnTo>
                  <a:close/>
                </a:path>
              </a:pathLst>
            </a:custGeom>
            <a:noFill/>
            <a:ln w="19050" cap="rnd">
              <a:solidFill>
                <a:srgbClr val="A1A1A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9" name="Arc 8"/>
            <p:cNvSpPr>
              <a:spLocks/>
            </p:cNvSpPr>
            <p:nvPr/>
          </p:nvSpPr>
          <p:spPr bwMode="auto">
            <a:xfrm>
              <a:off x="150" y="1156"/>
              <a:ext cx="2884" cy="523"/>
            </a:xfrm>
            <a:custGeom>
              <a:avLst/>
              <a:gdLst>
                <a:gd name="G0" fmla="+- 20944 0 0"/>
                <a:gd name="G1" fmla="+- 21600 0 0"/>
                <a:gd name="G2" fmla="+- 21600 0 0"/>
                <a:gd name="T0" fmla="*/ 0 w 20944"/>
                <a:gd name="T1" fmla="*/ 16316 h 21600"/>
                <a:gd name="T2" fmla="*/ 20937 w 20944"/>
                <a:gd name="T3" fmla="*/ 0 h 21600"/>
                <a:gd name="T4" fmla="*/ 20944 w 20944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944" h="21600" fill="none" extrusionOk="0">
                  <a:moveTo>
                    <a:pt x="0" y="16316"/>
                  </a:moveTo>
                  <a:cubicBezTo>
                    <a:pt x="2420" y="6725"/>
                    <a:pt x="11045" y="3"/>
                    <a:pt x="20937" y="0"/>
                  </a:cubicBezTo>
                </a:path>
                <a:path w="20944" h="21600" stroke="0" extrusionOk="0">
                  <a:moveTo>
                    <a:pt x="0" y="16316"/>
                  </a:moveTo>
                  <a:cubicBezTo>
                    <a:pt x="2420" y="6725"/>
                    <a:pt x="11045" y="3"/>
                    <a:pt x="20937" y="0"/>
                  </a:cubicBezTo>
                  <a:lnTo>
                    <a:pt x="20944" y="21600"/>
                  </a:lnTo>
                  <a:close/>
                </a:path>
              </a:pathLst>
            </a:custGeom>
            <a:noFill/>
            <a:ln w="19050" cap="rnd">
              <a:solidFill>
                <a:srgbClr val="A1A1A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</p:grpSp>
      <p:sp>
        <p:nvSpPr>
          <p:cNvPr id="10" name="Oval 9"/>
          <p:cNvSpPr>
            <a:spLocks noChangeArrowheads="1"/>
          </p:cNvSpPr>
          <p:nvPr/>
        </p:nvSpPr>
        <p:spPr bwMode="auto">
          <a:xfrm>
            <a:off x="4833938" y="5984875"/>
            <a:ext cx="273050" cy="273050"/>
          </a:xfrm>
          <a:prstGeom prst="ellipse">
            <a:avLst/>
          </a:prstGeom>
          <a:solidFill>
            <a:srgbClr val="C0E4F6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sz="1200" b="1" dirty="0">
                <a:latin typeface="Arial" charset="0"/>
              </a:rPr>
              <a:t>1</a:t>
            </a:r>
          </a:p>
        </p:txBody>
      </p:sp>
      <p:sp>
        <p:nvSpPr>
          <p:cNvPr id="11" name="Oval 10"/>
          <p:cNvSpPr>
            <a:spLocks noChangeArrowheads="1"/>
          </p:cNvSpPr>
          <p:nvPr/>
        </p:nvSpPr>
        <p:spPr bwMode="auto">
          <a:xfrm>
            <a:off x="1214923" y="5014979"/>
            <a:ext cx="273050" cy="273050"/>
          </a:xfrm>
          <a:prstGeom prst="ellipse">
            <a:avLst/>
          </a:prstGeom>
          <a:solidFill>
            <a:srgbClr val="C0E4F6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sz="1200" b="1" dirty="0">
                <a:latin typeface="Arial" charset="0"/>
              </a:rPr>
              <a:t>2</a:t>
            </a: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3165944" y="5939570"/>
            <a:ext cx="1670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en-US" sz="12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Mission-Planning / Pre-Launch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87973" y="4887429"/>
            <a:ext cx="69215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2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Launch</a:t>
            </a:r>
          </a:p>
        </p:txBody>
      </p:sp>
      <p:sp>
        <p:nvSpPr>
          <p:cNvPr id="14" name="Oval 13"/>
          <p:cNvSpPr>
            <a:spLocks noChangeArrowheads="1"/>
          </p:cNvSpPr>
          <p:nvPr/>
        </p:nvSpPr>
        <p:spPr bwMode="auto">
          <a:xfrm>
            <a:off x="460035" y="3778250"/>
            <a:ext cx="273050" cy="273050"/>
          </a:xfrm>
          <a:prstGeom prst="ellipse">
            <a:avLst/>
          </a:prstGeom>
          <a:solidFill>
            <a:srgbClr val="C0E4F6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sz="1200" b="1" dirty="0">
                <a:latin typeface="Arial" charset="0"/>
              </a:rPr>
              <a:t>3</a:t>
            </a: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47438" y="3352800"/>
            <a:ext cx="14405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/>
            <a:r>
              <a:rPr lang="en-US" sz="1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Release together from 6U dispenser </a:t>
            </a:r>
            <a:endParaRPr lang="en-US" sz="1200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43299" y="2841690"/>
            <a:ext cx="15281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/>
            <a:r>
              <a:rPr lang="en-US" sz="1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Initial </a:t>
            </a:r>
            <a:r>
              <a:rPr lang="en-US" sz="12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SOH </a:t>
            </a:r>
            <a:r>
              <a:rPr lang="en-US" sz="1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Checkout</a:t>
            </a:r>
            <a:endParaRPr lang="en-US" sz="1200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" name="Oval 17"/>
          <p:cNvSpPr>
            <a:spLocks noChangeArrowheads="1"/>
          </p:cNvSpPr>
          <p:nvPr/>
        </p:nvSpPr>
        <p:spPr bwMode="auto">
          <a:xfrm>
            <a:off x="3300284" y="2203737"/>
            <a:ext cx="273050" cy="273050"/>
          </a:xfrm>
          <a:prstGeom prst="ellipse">
            <a:avLst/>
          </a:prstGeom>
          <a:solidFill>
            <a:srgbClr val="C0E4F6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sz="1200" b="1" dirty="0">
                <a:latin typeface="Arial" charset="0"/>
              </a:rPr>
              <a:t>5</a:t>
            </a: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3279775" y="1182142"/>
            <a:ext cx="21304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en-US" sz="1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CubeSat A performs RPO relative to </a:t>
            </a:r>
            <a:r>
              <a:rPr lang="en-US" sz="12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CubeSat</a:t>
            </a:r>
            <a:r>
              <a:rPr lang="en-US" sz="1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B</a:t>
            </a:r>
          </a:p>
        </p:txBody>
      </p:sp>
      <p:sp>
        <p:nvSpPr>
          <p:cNvPr id="21" name="Rectangle 24"/>
          <p:cNvSpPr>
            <a:spLocks noChangeArrowheads="1"/>
          </p:cNvSpPr>
          <p:nvPr/>
        </p:nvSpPr>
        <p:spPr bwMode="auto">
          <a:xfrm>
            <a:off x="7730405" y="1305749"/>
            <a:ext cx="129344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sz="1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Increased Range RPO Scenarios </a:t>
            </a:r>
            <a:endParaRPr lang="en-US" sz="1200" dirty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ectangle 25"/>
          <p:cNvSpPr>
            <a:spLocks noChangeArrowheads="1"/>
          </p:cNvSpPr>
          <p:nvPr/>
        </p:nvSpPr>
        <p:spPr bwMode="auto">
          <a:xfrm>
            <a:off x="7694457" y="3407548"/>
            <a:ext cx="1159186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sz="12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Residual </a:t>
            </a:r>
            <a:r>
              <a:rPr lang="en-US" sz="1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Ops</a:t>
            </a:r>
          </a:p>
        </p:txBody>
      </p:sp>
      <p:sp>
        <p:nvSpPr>
          <p:cNvPr id="23" name="Freeform 26"/>
          <p:cNvSpPr>
            <a:spLocks/>
          </p:cNvSpPr>
          <p:nvPr/>
        </p:nvSpPr>
        <p:spPr bwMode="auto">
          <a:xfrm rot="17049582">
            <a:off x="2969146" y="3252813"/>
            <a:ext cx="840479" cy="1954767"/>
          </a:xfrm>
          <a:custGeom>
            <a:avLst/>
            <a:gdLst>
              <a:gd name="T0" fmla="*/ 0 w 380"/>
              <a:gd name="T1" fmla="*/ 707 h 707"/>
              <a:gd name="T2" fmla="*/ 190 w 380"/>
              <a:gd name="T3" fmla="*/ 295 h 707"/>
              <a:gd name="T4" fmla="*/ 190 w 380"/>
              <a:gd name="T5" fmla="*/ 400 h 707"/>
              <a:gd name="T6" fmla="*/ 380 w 380"/>
              <a:gd name="T7" fmla="*/ 0 h 7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0" h="707">
                <a:moveTo>
                  <a:pt x="0" y="707"/>
                </a:moveTo>
                <a:lnTo>
                  <a:pt x="190" y="295"/>
                </a:lnTo>
                <a:lnTo>
                  <a:pt x="190" y="400"/>
                </a:lnTo>
                <a:lnTo>
                  <a:pt x="380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4" name="Freeform 27"/>
          <p:cNvSpPr>
            <a:spLocks/>
          </p:cNvSpPr>
          <p:nvPr/>
        </p:nvSpPr>
        <p:spPr bwMode="auto">
          <a:xfrm rot="-24774265">
            <a:off x="3573611" y="3010638"/>
            <a:ext cx="921232" cy="1739582"/>
          </a:xfrm>
          <a:custGeom>
            <a:avLst/>
            <a:gdLst>
              <a:gd name="T0" fmla="*/ 0 w 380"/>
              <a:gd name="T1" fmla="*/ 707 h 707"/>
              <a:gd name="T2" fmla="*/ 190 w 380"/>
              <a:gd name="T3" fmla="*/ 295 h 707"/>
              <a:gd name="T4" fmla="*/ 190 w 380"/>
              <a:gd name="T5" fmla="*/ 400 h 707"/>
              <a:gd name="T6" fmla="*/ 380 w 380"/>
              <a:gd name="T7" fmla="*/ 0 h 7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0" h="707">
                <a:moveTo>
                  <a:pt x="0" y="707"/>
                </a:moveTo>
                <a:lnTo>
                  <a:pt x="190" y="295"/>
                </a:lnTo>
                <a:lnTo>
                  <a:pt x="190" y="400"/>
                </a:lnTo>
                <a:lnTo>
                  <a:pt x="380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5" name="Rectangle 28"/>
          <p:cNvSpPr>
            <a:spLocks noChangeArrowheads="1"/>
          </p:cNvSpPr>
          <p:nvPr/>
        </p:nvSpPr>
        <p:spPr bwMode="auto">
          <a:xfrm>
            <a:off x="2256631" y="3778250"/>
            <a:ext cx="61753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9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CMD /TLM</a:t>
            </a:r>
          </a:p>
        </p:txBody>
      </p:sp>
      <p:sp>
        <p:nvSpPr>
          <p:cNvPr id="26" name="Rectangle 29"/>
          <p:cNvSpPr>
            <a:spLocks noChangeArrowheads="1"/>
          </p:cNvSpPr>
          <p:nvPr/>
        </p:nvSpPr>
        <p:spPr bwMode="auto">
          <a:xfrm>
            <a:off x="3231949" y="3264574"/>
            <a:ext cx="69691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9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CMD /</a:t>
            </a:r>
          </a:p>
          <a:p>
            <a:r>
              <a:rPr lang="en-US" sz="9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TLM</a:t>
            </a:r>
          </a:p>
        </p:txBody>
      </p:sp>
      <p:sp>
        <p:nvSpPr>
          <p:cNvPr id="27" name="Freeform 30"/>
          <p:cNvSpPr>
            <a:spLocks/>
          </p:cNvSpPr>
          <p:nvPr/>
        </p:nvSpPr>
        <p:spPr bwMode="auto">
          <a:xfrm rot="-22518036">
            <a:off x="4329845" y="3019919"/>
            <a:ext cx="477584" cy="1777915"/>
          </a:xfrm>
          <a:custGeom>
            <a:avLst/>
            <a:gdLst>
              <a:gd name="T0" fmla="*/ 0 w 380"/>
              <a:gd name="T1" fmla="*/ 707 h 707"/>
              <a:gd name="T2" fmla="*/ 190 w 380"/>
              <a:gd name="T3" fmla="*/ 295 h 707"/>
              <a:gd name="T4" fmla="*/ 190 w 380"/>
              <a:gd name="T5" fmla="*/ 400 h 707"/>
              <a:gd name="T6" fmla="*/ 380 w 380"/>
              <a:gd name="T7" fmla="*/ 0 h 7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0" h="707">
                <a:moveTo>
                  <a:pt x="0" y="707"/>
                </a:moveTo>
                <a:lnTo>
                  <a:pt x="190" y="295"/>
                </a:lnTo>
                <a:lnTo>
                  <a:pt x="190" y="400"/>
                </a:lnTo>
                <a:lnTo>
                  <a:pt x="380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8" name="Rectangle 31"/>
          <p:cNvSpPr>
            <a:spLocks noChangeArrowheads="1"/>
          </p:cNvSpPr>
          <p:nvPr/>
        </p:nvSpPr>
        <p:spPr bwMode="auto">
          <a:xfrm>
            <a:off x="4546867" y="3264577"/>
            <a:ext cx="67786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9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CMD / TLM</a:t>
            </a:r>
          </a:p>
        </p:txBody>
      </p:sp>
      <p:sp>
        <p:nvSpPr>
          <p:cNvPr id="29" name="Line 32"/>
          <p:cNvSpPr>
            <a:spLocks noChangeShapeType="1"/>
          </p:cNvSpPr>
          <p:nvPr/>
        </p:nvSpPr>
        <p:spPr bwMode="auto">
          <a:xfrm>
            <a:off x="4833938" y="5653088"/>
            <a:ext cx="439737" cy="3397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30" name="Freeform 33"/>
          <p:cNvSpPr>
            <a:spLocks/>
          </p:cNvSpPr>
          <p:nvPr/>
        </p:nvSpPr>
        <p:spPr bwMode="auto">
          <a:xfrm>
            <a:off x="4693287" y="3102958"/>
            <a:ext cx="958213" cy="1752551"/>
          </a:xfrm>
          <a:custGeom>
            <a:avLst/>
            <a:gdLst>
              <a:gd name="T0" fmla="*/ 0 w 380"/>
              <a:gd name="T1" fmla="*/ 707 h 707"/>
              <a:gd name="T2" fmla="*/ 190 w 380"/>
              <a:gd name="T3" fmla="*/ 295 h 707"/>
              <a:gd name="T4" fmla="*/ 190 w 380"/>
              <a:gd name="T5" fmla="*/ 400 h 707"/>
              <a:gd name="T6" fmla="*/ 380 w 380"/>
              <a:gd name="T7" fmla="*/ 0 h 7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0" h="707">
                <a:moveTo>
                  <a:pt x="0" y="707"/>
                </a:moveTo>
                <a:lnTo>
                  <a:pt x="190" y="295"/>
                </a:lnTo>
                <a:lnTo>
                  <a:pt x="190" y="400"/>
                </a:lnTo>
                <a:lnTo>
                  <a:pt x="380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31" name="Rectangle 34"/>
          <p:cNvSpPr>
            <a:spLocks noChangeArrowheads="1"/>
          </p:cNvSpPr>
          <p:nvPr/>
        </p:nvSpPr>
        <p:spPr bwMode="auto">
          <a:xfrm>
            <a:off x="5537705" y="3264576"/>
            <a:ext cx="57943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9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CMD / TLM</a:t>
            </a:r>
          </a:p>
        </p:txBody>
      </p:sp>
      <p:sp>
        <p:nvSpPr>
          <p:cNvPr id="32" name="Freeform 35"/>
          <p:cNvSpPr>
            <a:spLocks/>
          </p:cNvSpPr>
          <p:nvPr/>
        </p:nvSpPr>
        <p:spPr bwMode="auto">
          <a:xfrm rot="2866227">
            <a:off x="5399470" y="3849692"/>
            <a:ext cx="1498480" cy="2051016"/>
          </a:xfrm>
          <a:custGeom>
            <a:avLst/>
            <a:gdLst>
              <a:gd name="T0" fmla="*/ 0 w 380"/>
              <a:gd name="T1" fmla="*/ 707 h 707"/>
              <a:gd name="T2" fmla="*/ 190 w 380"/>
              <a:gd name="T3" fmla="*/ 295 h 707"/>
              <a:gd name="T4" fmla="*/ 190 w 380"/>
              <a:gd name="T5" fmla="*/ 400 h 707"/>
              <a:gd name="T6" fmla="*/ 380 w 380"/>
              <a:gd name="T7" fmla="*/ 0 h 7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0" h="707">
                <a:moveTo>
                  <a:pt x="0" y="707"/>
                </a:moveTo>
                <a:lnTo>
                  <a:pt x="190" y="295"/>
                </a:lnTo>
                <a:lnTo>
                  <a:pt x="190" y="400"/>
                </a:lnTo>
                <a:lnTo>
                  <a:pt x="380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33" name="Rectangle 36"/>
          <p:cNvSpPr>
            <a:spLocks noChangeArrowheads="1"/>
          </p:cNvSpPr>
          <p:nvPr/>
        </p:nvSpPr>
        <p:spPr bwMode="auto">
          <a:xfrm>
            <a:off x="6580433" y="4887429"/>
            <a:ext cx="600075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9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CMD</a:t>
            </a:r>
          </a:p>
        </p:txBody>
      </p:sp>
      <p:sp>
        <p:nvSpPr>
          <p:cNvPr id="34" name="Freeform 37"/>
          <p:cNvSpPr>
            <a:spLocks/>
          </p:cNvSpPr>
          <p:nvPr/>
        </p:nvSpPr>
        <p:spPr bwMode="auto">
          <a:xfrm rot="16379205">
            <a:off x="2480653" y="3561950"/>
            <a:ext cx="742463" cy="2075973"/>
          </a:xfrm>
          <a:custGeom>
            <a:avLst/>
            <a:gdLst>
              <a:gd name="T0" fmla="*/ 0 w 380"/>
              <a:gd name="T1" fmla="*/ 707 h 707"/>
              <a:gd name="T2" fmla="*/ 190 w 380"/>
              <a:gd name="T3" fmla="*/ 295 h 707"/>
              <a:gd name="T4" fmla="*/ 190 w 380"/>
              <a:gd name="T5" fmla="*/ 400 h 707"/>
              <a:gd name="T6" fmla="*/ 380 w 380"/>
              <a:gd name="T7" fmla="*/ 0 h 7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0" h="707">
                <a:moveTo>
                  <a:pt x="0" y="707"/>
                </a:moveTo>
                <a:lnTo>
                  <a:pt x="190" y="295"/>
                </a:lnTo>
                <a:lnTo>
                  <a:pt x="190" y="400"/>
                </a:lnTo>
                <a:lnTo>
                  <a:pt x="380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triangl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35" name="Rectangle 38"/>
          <p:cNvSpPr>
            <a:spLocks noChangeArrowheads="1"/>
          </p:cNvSpPr>
          <p:nvPr/>
        </p:nvSpPr>
        <p:spPr bwMode="auto">
          <a:xfrm>
            <a:off x="1898153" y="4431300"/>
            <a:ext cx="490537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9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TLM</a:t>
            </a:r>
          </a:p>
        </p:txBody>
      </p:sp>
      <p:sp>
        <p:nvSpPr>
          <p:cNvPr id="36" name="Rectangle 39"/>
          <p:cNvSpPr>
            <a:spLocks noChangeArrowheads="1"/>
          </p:cNvSpPr>
          <p:nvPr/>
        </p:nvSpPr>
        <p:spPr bwMode="auto">
          <a:xfrm>
            <a:off x="5951872" y="4075217"/>
            <a:ext cx="61595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9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CMD / TLM</a:t>
            </a:r>
          </a:p>
        </p:txBody>
      </p:sp>
      <p:sp>
        <p:nvSpPr>
          <p:cNvPr id="37" name="Freeform 40"/>
          <p:cNvSpPr>
            <a:spLocks/>
          </p:cNvSpPr>
          <p:nvPr/>
        </p:nvSpPr>
        <p:spPr bwMode="auto">
          <a:xfrm rot="-41959292">
            <a:off x="5058671" y="3870689"/>
            <a:ext cx="1786402" cy="1368966"/>
          </a:xfrm>
          <a:custGeom>
            <a:avLst/>
            <a:gdLst>
              <a:gd name="T0" fmla="*/ 0 w 380"/>
              <a:gd name="T1" fmla="*/ 707 h 707"/>
              <a:gd name="T2" fmla="*/ 190 w 380"/>
              <a:gd name="T3" fmla="*/ 295 h 707"/>
              <a:gd name="T4" fmla="*/ 190 w 380"/>
              <a:gd name="T5" fmla="*/ 400 h 707"/>
              <a:gd name="T6" fmla="*/ 380 w 380"/>
              <a:gd name="T7" fmla="*/ 0 h 7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0" h="707">
                <a:moveTo>
                  <a:pt x="0" y="707"/>
                </a:moveTo>
                <a:lnTo>
                  <a:pt x="190" y="295"/>
                </a:lnTo>
                <a:lnTo>
                  <a:pt x="190" y="400"/>
                </a:lnTo>
                <a:lnTo>
                  <a:pt x="380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38" name="Picture 4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2425" y="4840288"/>
            <a:ext cx="738188" cy="582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" name="Oval 42"/>
          <p:cNvSpPr>
            <a:spLocks noChangeArrowheads="1"/>
          </p:cNvSpPr>
          <p:nvPr/>
        </p:nvSpPr>
        <p:spPr bwMode="auto">
          <a:xfrm>
            <a:off x="1522914" y="2916329"/>
            <a:ext cx="273050" cy="273050"/>
          </a:xfrm>
          <a:prstGeom prst="ellipse">
            <a:avLst/>
          </a:prstGeom>
          <a:solidFill>
            <a:srgbClr val="C0E4F6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sz="1200" b="1" dirty="0" smtClean="0">
                <a:latin typeface="Arial" charset="0"/>
              </a:rPr>
              <a:t>4a</a:t>
            </a:r>
            <a:endParaRPr lang="en-US" sz="1200" b="1" dirty="0">
              <a:latin typeface="Arial" charset="0"/>
            </a:endParaRPr>
          </a:p>
        </p:txBody>
      </p:sp>
      <p:sp>
        <p:nvSpPr>
          <p:cNvPr id="40" name="Rectangle 44"/>
          <p:cNvSpPr>
            <a:spLocks noChangeArrowheads="1"/>
          </p:cNvSpPr>
          <p:nvPr/>
        </p:nvSpPr>
        <p:spPr bwMode="auto">
          <a:xfrm>
            <a:off x="7966869" y="4243617"/>
            <a:ext cx="81121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Disposal</a:t>
            </a:r>
            <a:endParaRPr lang="en-US" sz="1200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42" name="Rectangle 130"/>
          <p:cNvSpPr>
            <a:spLocks noChangeArrowheads="1"/>
          </p:cNvSpPr>
          <p:nvPr/>
        </p:nvSpPr>
        <p:spPr bwMode="auto">
          <a:xfrm>
            <a:off x="990960" y="1358067"/>
            <a:ext cx="249078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en-US" sz="1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Orbit Maneuvering to </a:t>
            </a:r>
            <a:r>
              <a:rPr lang="en-US" sz="1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</a:t>
            </a:r>
            <a:r>
              <a:rPr lang="en-US" sz="1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nitial </a:t>
            </a:r>
            <a:r>
              <a:rPr lang="en-US" sz="12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</a:t>
            </a:r>
            <a:r>
              <a:rPr lang="en-US" sz="1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roximity Distance (Walking Safety Ellipse)</a:t>
            </a:r>
            <a:endParaRPr lang="en-US" sz="1200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43" name="Picture 13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2238" y="5748338"/>
            <a:ext cx="898525" cy="56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13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094" y="4328801"/>
            <a:ext cx="204787" cy="1217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Rectangle 139"/>
          <p:cNvSpPr>
            <a:spLocks noChangeArrowheads="1"/>
          </p:cNvSpPr>
          <p:nvPr/>
        </p:nvSpPr>
        <p:spPr bwMode="auto">
          <a:xfrm>
            <a:off x="468313" y="5903913"/>
            <a:ext cx="638175" cy="212725"/>
          </a:xfrm>
          <a:prstGeom prst="rect">
            <a:avLst/>
          </a:prstGeom>
          <a:solidFill>
            <a:srgbClr val="6086FB">
              <a:alpha val="60000"/>
            </a:srgbClr>
          </a:solidFill>
          <a:ln w="12700">
            <a:noFill/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46" name="Rectangle 141"/>
          <p:cNvSpPr>
            <a:spLocks noChangeArrowheads="1"/>
          </p:cNvSpPr>
          <p:nvPr/>
        </p:nvSpPr>
        <p:spPr bwMode="auto">
          <a:xfrm>
            <a:off x="1088479" y="5822950"/>
            <a:ext cx="156188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sz="12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Main RPO</a:t>
            </a:r>
            <a:r>
              <a:rPr lang="en-US" sz="1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en-US" sz="12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Experiment Phases</a:t>
            </a:r>
          </a:p>
        </p:txBody>
      </p:sp>
      <p:pic>
        <p:nvPicPr>
          <p:cNvPr id="51" name="Picture 50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69535">
            <a:off x="2953387" y="2582501"/>
            <a:ext cx="549060" cy="475852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957772">
            <a:off x="3583169" y="2489849"/>
            <a:ext cx="549060" cy="475852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70947">
            <a:off x="5556952" y="2582502"/>
            <a:ext cx="549060" cy="475852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26775">
            <a:off x="8026104" y="2314354"/>
            <a:ext cx="549060" cy="475852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0081">
            <a:off x="7454069" y="4625047"/>
            <a:ext cx="549060" cy="475852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0081">
            <a:off x="7892887" y="4566446"/>
            <a:ext cx="549060" cy="475852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>
            <a:off x="4522602" y="1938909"/>
            <a:ext cx="735198" cy="1268570"/>
            <a:chOff x="4698186" y="1786509"/>
            <a:chExt cx="735198" cy="1268570"/>
          </a:xfrm>
        </p:grpSpPr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622941">
              <a:off x="4777131" y="2326169"/>
              <a:ext cx="549060" cy="475852"/>
            </a:xfrm>
            <a:prstGeom prst="rect">
              <a:avLst/>
            </a:prstGeom>
          </p:spPr>
        </p:pic>
        <p:sp>
          <p:nvSpPr>
            <p:cNvPr id="60" name="TextBox 59"/>
            <p:cNvSpPr txBox="1"/>
            <p:nvPr/>
          </p:nvSpPr>
          <p:spPr>
            <a:xfrm>
              <a:off x="5081706" y="1919210"/>
              <a:ext cx="287258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b="1" dirty="0" smtClean="0"/>
                <a:t>A</a:t>
              </a:r>
              <a:endParaRPr lang="en-US" sz="1100" b="1" dirty="0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5146126" y="2603138"/>
              <a:ext cx="287258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b="1" dirty="0" smtClean="0"/>
                <a:t>B</a:t>
              </a:r>
              <a:endParaRPr lang="en-US" sz="1100" b="1" dirty="0"/>
            </a:p>
          </p:txBody>
        </p:sp>
        <p:sp>
          <p:nvSpPr>
            <p:cNvPr id="65" name="Oval 64"/>
            <p:cNvSpPr/>
            <p:nvPr/>
          </p:nvSpPr>
          <p:spPr bwMode="auto">
            <a:xfrm rot="20905224">
              <a:off x="4698186" y="2051070"/>
              <a:ext cx="670719" cy="1004009"/>
            </a:xfrm>
            <a:prstGeom prst="ellipse">
              <a:avLst/>
            </a:prstGeom>
            <a:noFill/>
            <a:ln w="12700" cap="flat" cmpd="sng" algn="ctr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799503">
              <a:off x="4661929" y="1823113"/>
              <a:ext cx="549060" cy="475852"/>
            </a:xfrm>
            <a:prstGeom prst="rect">
              <a:avLst/>
            </a:prstGeom>
          </p:spPr>
        </p:pic>
      </p:grpSp>
      <p:pic>
        <p:nvPicPr>
          <p:cNvPr id="67" name="Picture 66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0081">
            <a:off x="7071683" y="3986924"/>
            <a:ext cx="549060" cy="475852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0081">
            <a:off x="7595404" y="3767436"/>
            <a:ext cx="549060" cy="475852"/>
          </a:xfrm>
          <a:prstGeom prst="rect">
            <a:avLst/>
          </a:prstGeom>
        </p:spPr>
      </p:pic>
      <p:sp>
        <p:nvSpPr>
          <p:cNvPr id="69" name="Rectangle 24"/>
          <p:cNvSpPr>
            <a:spLocks noChangeArrowheads="1"/>
          </p:cNvSpPr>
          <p:nvPr/>
        </p:nvSpPr>
        <p:spPr bwMode="auto">
          <a:xfrm>
            <a:off x="5574313" y="1143000"/>
            <a:ext cx="160619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sz="1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Decreased Range RPO &amp; Docking Scenarios</a:t>
            </a:r>
            <a:endParaRPr lang="en-US" sz="1200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70" name="Oval 23"/>
          <p:cNvSpPr>
            <a:spLocks noChangeArrowheads="1"/>
          </p:cNvSpPr>
          <p:nvPr/>
        </p:nvSpPr>
        <p:spPr bwMode="auto">
          <a:xfrm>
            <a:off x="8274050" y="3787282"/>
            <a:ext cx="273050" cy="273050"/>
          </a:xfrm>
          <a:prstGeom prst="ellipse">
            <a:avLst/>
          </a:prstGeom>
          <a:solidFill>
            <a:srgbClr val="C0E4F6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sz="1200" b="1" dirty="0" smtClean="0">
                <a:latin typeface="Arial" charset="0"/>
              </a:rPr>
              <a:t>10</a:t>
            </a:r>
            <a:endParaRPr lang="en-US" sz="1200" b="1" dirty="0">
              <a:latin typeface="Arial" charset="0"/>
            </a:endParaRPr>
          </a:p>
        </p:txBody>
      </p:sp>
      <p:sp>
        <p:nvSpPr>
          <p:cNvPr id="71" name="Oval 129"/>
          <p:cNvSpPr>
            <a:spLocks noChangeArrowheads="1"/>
          </p:cNvSpPr>
          <p:nvPr/>
        </p:nvSpPr>
        <p:spPr bwMode="auto">
          <a:xfrm>
            <a:off x="4970463" y="1829901"/>
            <a:ext cx="273050" cy="273050"/>
          </a:xfrm>
          <a:prstGeom prst="ellipse">
            <a:avLst/>
          </a:prstGeom>
          <a:solidFill>
            <a:srgbClr val="C0E4F6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sz="1200" b="1" dirty="0">
                <a:latin typeface="Arial" charset="0"/>
              </a:rPr>
              <a:t>6</a:t>
            </a:r>
          </a:p>
        </p:txBody>
      </p:sp>
      <p:sp>
        <p:nvSpPr>
          <p:cNvPr id="73" name="Oval 21"/>
          <p:cNvSpPr>
            <a:spLocks noChangeArrowheads="1"/>
          </p:cNvSpPr>
          <p:nvPr/>
        </p:nvSpPr>
        <p:spPr bwMode="auto">
          <a:xfrm>
            <a:off x="8274050" y="1965067"/>
            <a:ext cx="273050" cy="273050"/>
          </a:xfrm>
          <a:prstGeom prst="ellipse">
            <a:avLst/>
          </a:prstGeom>
          <a:solidFill>
            <a:srgbClr val="C0E4F6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sz="1200" b="1" dirty="0" smtClean="0">
                <a:latin typeface="Arial" charset="0"/>
              </a:rPr>
              <a:t>9</a:t>
            </a:r>
            <a:endParaRPr lang="en-US" sz="1200" b="1" dirty="0">
              <a:latin typeface="Arial" charset="0"/>
            </a:endParaRPr>
          </a:p>
        </p:txBody>
      </p:sp>
      <p:sp>
        <p:nvSpPr>
          <p:cNvPr id="74" name="Oval 22"/>
          <p:cNvSpPr>
            <a:spLocks noChangeArrowheads="1"/>
          </p:cNvSpPr>
          <p:nvPr/>
        </p:nvSpPr>
        <p:spPr bwMode="auto">
          <a:xfrm>
            <a:off x="6117142" y="2004398"/>
            <a:ext cx="273050" cy="273050"/>
          </a:xfrm>
          <a:prstGeom prst="ellipse">
            <a:avLst/>
          </a:prstGeom>
          <a:solidFill>
            <a:srgbClr val="C0E4F6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sz="1200" b="1" dirty="0" smtClean="0">
                <a:latin typeface="Arial" charset="0"/>
              </a:rPr>
              <a:t>7</a:t>
            </a:r>
            <a:endParaRPr lang="en-US" sz="1200" b="1" dirty="0">
              <a:latin typeface="Arial" charset="0"/>
            </a:endParaRPr>
          </a:p>
        </p:txBody>
      </p:sp>
      <p:sp>
        <p:nvSpPr>
          <p:cNvPr id="75" name="Oval 23"/>
          <p:cNvSpPr>
            <a:spLocks noChangeArrowheads="1"/>
          </p:cNvSpPr>
          <p:nvPr/>
        </p:nvSpPr>
        <p:spPr bwMode="auto">
          <a:xfrm>
            <a:off x="8494931" y="4510001"/>
            <a:ext cx="273050" cy="273050"/>
          </a:xfrm>
          <a:prstGeom prst="ellipse">
            <a:avLst/>
          </a:prstGeom>
          <a:solidFill>
            <a:srgbClr val="C0E4F6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sz="1200" b="1" dirty="0" smtClean="0">
                <a:latin typeface="Arial" charset="0"/>
              </a:rPr>
              <a:t>11</a:t>
            </a:r>
            <a:endParaRPr lang="en-US" sz="1200" b="1" dirty="0">
              <a:latin typeface="Arial" charset="0"/>
            </a:endParaRPr>
          </a:p>
        </p:txBody>
      </p:sp>
      <p:grpSp>
        <p:nvGrpSpPr>
          <p:cNvPr id="79" name="Group 78"/>
          <p:cNvGrpSpPr/>
          <p:nvPr/>
        </p:nvGrpSpPr>
        <p:grpSpPr>
          <a:xfrm rot="19266309">
            <a:off x="1451749" y="3163177"/>
            <a:ext cx="712628" cy="688715"/>
            <a:chOff x="6558964" y="333375"/>
            <a:chExt cx="712628" cy="688715"/>
          </a:xfrm>
        </p:grpSpPr>
        <p:pic>
          <p:nvPicPr>
            <p:cNvPr id="4099" name="Picture 3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2653"/>
            <a:stretch/>
          </p:blipFill>
          <p:spPr bwMode="auto">
            <a:xfrm>
              <a:off x="6601667" y="333375"/>
              <a:ext cx="669925" cy="419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098" name="Picture 2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7017"/>
            <a:stretch/>
          </p:blipFill>
          <p:spPr bwMode="auto">
            <a:xfrm>
              <a:off x="6558964" y="634144"/>
              <a:ext cx="665163" cy="3879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82" name="Picture 81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821956">
            <a:off x="5742399" y="2226253"/>
            <a:ext cx="549060" cy="475852"/>
          </a:xfrm>
          <a:prstGeom prst="rect">
            <a:avLst/>
          </a:prstGeom>
        </p:spPr>
      </p:pic>
      <p:grpSp>
        <p:nvGrpSpPr>
          <p:cNvPr id="83" name="Group 82"/>
          <p:cNvGrpSpPr/>
          <p:nvPr/>
        </p:nvGrpSpPr>
        <p:grpSpPr>
          <a:xfrm rot="19890356">
            <a:off x="1027026" y="3861812"/>
            <a:ext cx="473305" cy="397040"/>
            <a:chOff x="4511272" y="1851855"/>
            <a:chExt cx="473305" cy="397040"/>
          </a:xfrm>
        </p:grpSpPr>
        <p:pic>
          <p:nvPicPr>
            <p:cNvPr id="84" name="Picture 83"/>
            <p:cNvPicPr>
              <a:picLocks noChangeAspect="1"/>
            </p:cNvPicPr>
            <p:nvPr/>
          </p:nvPicPr>
          <p:blipFill>
            <a:blip r:embed="rId8" cstate="print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164060">
              <a:off x="4527377" y="1851855"/>
              <a:ext cx="457200" cy="297180"/>
            </a:xfrm>
            <a:prstGeom prst="rect">
              <a:avLst/>
            </a:prstGeom>
          </p:spPr>
        </p:pic>
        <p:pic>
          <p:nvPicPr>
            <p:cNvPr id="85" name="Picture 84"/>
            <p:cNvPicPr>
              <a:picLocks noChangeAspect="1"/>
            </p:cNvPicPr>
            <p:nvPr/>
          </p:nvPicPr>
          <p:blipFill>
            <a:blip r:embed="rId8" cstate="print">
              <a:clrChange>
                <a:clrFrom>
                  <a:srgbClr val="F9F9F9"/>
                </a:clrFrom>
                <a:clrTo>
                  <a:srgbClr val="F9F9F9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164060">
              <a:off x="4511272" y="1951715"/>
              <a:ext cx="457200" cy="297180"/>
            </a:xfrm>
            <a:prstGeom prst="rect">
              <a:avLst/>
            </a:prstGeom>
          </p:spPr>
        </p:pic>
      </p:grpSp>
      <p:pic>
        <p:nvPicPr>
          <p:cNvPr id="72" name="Picture 71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98008">
            <a:off x="2114160" y="2591533"/>
            <a:ext cx="549060" cy="475852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367719">
            <a:off x="2177398" y="3064273"/>
            <a:ext cx="549060" cy="475852"/>
          </a:xfrm>
          <a:prstGeom prst="rect">
            <a:avLst/>
          </a:prstGeom>
        </p:spPr>
      </p:pic>
      <p:sp>
        <p:nvSpPr>
          <p:cNvPr id="77" name="Oval 42"/>
          <p:cNvSpPr>
            <a:spLocks noChangeArrowheads="1"/>
          </p:cNvSpPr>
          <p:nvPr/>
        </p:nvSpPr>
        <p:spPr bwMode="auto">
          <a:xfrm>
            <a:off x="2087777" y="2268582"/>
            <a:ext cx="402729" cy="273050"/>
          </a:xfrm>
          <a:prstGeom prst="ellipse">
            <a:avLst/>
          </a:prstGeom>
          <a:solidFill>
            <a:srgbClr val="C0E4F6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sz="1200" b="1" dirty="0" smtClean="0">
                <a:latin typeface="Arial" charset="0"/>
              </a:rPr>
              <a:t>4b-c</a:t>
            </a:r>
            <a:endParaRPr lang="en-US" sz="1200" b="1" dirty="0">
              <a:latin typeface="Arial" charset="0"/>
            </a:endParaRPr>
          </a:p>
        </p:txBody>
      </p:sp>
      <p:sp>
        <p:nvSpPr>
          <p:cNvPr id="78" name="Rectangle 77"/>
          <p:cNvSpPr>
            <a:spLocks noChangeArrowheads="1"/>
          </p:cNvSpPr>
          <p:nvPr/>
        </p:nvSpPr>
        <p:spPr bwMode="auto">
          <a:xfrm>
            <a:off x="276706" y="2143810"/>
            <a:ext cx="17843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/>
            <a:r>
              <a:rPr lang="en-US" sz="1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Separate and Continue Checkout</a:t>
            </a:r>
            <a:endParaRPr lang="en-US" sz="1200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49" name="Group 48"/>
          <p:cNvGrpSpPr/>
          <p:nvPr/>
        </p:nvGrpSpPr>
        <p:grpSpPr>
          <a:xfrm>
            <a:off x="6471536" y="2514711"/>
            <a:ext cx="988881" cy="1319067"/>
            <a:chOff x="7692467" y="285907"/>
            <a:chExt cx="988881" cy="1319067"/>
          </a:xfrm>
        </p:grpSpPr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218775">
              <a:off x="7784389" y="767793"/>
              <a:ext cx="549060" cy="475852"/>
            </a:xfrm>
            <a:prstGeom prst="rect">
              <a:avLst/>
            </a:prstGeom>
          </p:spPr>
        </p:pic>
        <p:sp>
          <p:nvSpPr>
            <p:cNvPr id="90" name="TextBox 89"/>
            <p:cNvSpPr txBox="1"/>
            <p:nvPr/>
          </p:nvSpPr>
          <p:spPr>
            <a:xfrm rot="2595834">
              <a:off x="8394090" y="619588"/>
              <a:ext cx="287258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b="1" dirty="0" smtClean="0"/>
                <a:t>A</a:t>
              </a:r>
              <a:endParaRPr lang="en-US" sz="1100" b="1" dirty="0"/>
            </a:p>
          </p:txBody>
        </p:sp>
        <p:sp>
          <p:nvSpPr>
            <p:cNvPr id="91" name="TextBox 90"/>
            <p:cNvSpPr txBox="1"/>
            <p:nvPr/>
          </p:nvSpPr>
          <p:spPr>
            <a:xfrm rot="2595834">
              <a:off x="7972264" y="1161779"/>
              <a:ext cx="287258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100" b="1" dirty="0" smtClean="0"/>
                <a:t>B</a:t>
              </a:r>
              <a:endParaRPr lang="en-US" sz="1100" b="1" dirty="0"/>
            </a:p>
          </p:txBody>
        </p:sp>
        <p:pic>
          <p:nvPicPr>
            <p:cNvPr id="93" name="Picture 92"/>
            <p:cNvPicPr>
              <a:picLocks noChangeAspect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395337">
              <a:off x="8045273" y="322511"/>
              <a:ext cx="549060" cy="475852"/>
            </a:xfrm>
            <a:prstGeom prst="rect">
              <a:avLst/>
            </a:prstGeom>
          </p:spPr>
        </p:pic>
        <p:sp>
          <p:nvSpPr>
            <p:cNvPr id="48" name="Diamond 47"/>
            <p:cNvSpPr/>
            <p:nvPr/>
          </p:nvSpPr>
          <p:spPr>
            <a:xfrm rot="2086833">
              <a:off x="7692467" y="418367"/>
              <a:ext cx="769818" cy="1186607"/>
            </a:xfrm>
            <a:prstGeom prst="diamond">
              <a:avLst/>
            </a:prstGeom>
            <a:noFill/>
            <a:ln w="6350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95" name="Rectangle 24"/>
          <p:cNvSpPr>
            <a:spLocks noChangeArrowheads="1"/>
          </p:cNvSpPr>
          <p:nvPr/>
        </p:nvSpPr>
        <p:spPr bwMode="auto">
          <a:xfrm>
            <a:off x="6675528" y="2019146"/>
            <a:ext cx="137004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n-US" sz="1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Non-passively Safe Maneuvers</a:t>
            </a:r>
            <a:endParaRPr lang="en-US" sz="1200" dirty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6" name="Oval 21"/>
          <p:cNvSpPr>
            <a:spLocks noChangeArrowheads="1"/>
          </p:cNvSpPr>
          <p:nvPr/>
        </p:nvSpPr>
        <p:spPr bwMode="auto">
          <a:xfrm>
            <a:off x="7390139" y="2603698"/>
            <a:ext cx="273050" cy="273050"/>
          </a:xfrm>
          <a:prstGeom prst="ellipse">
            <a:avLst/>
          </a:prstGeom>
          <a:solidFill>
            <a:srgbClr val="C0E4F6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sz="1200" b="1" dirty="0" smtClean="0">
                <a:latin typeface="Arial" charset="0"/>
              </a:rPr>
              <a:t>8</a:t>
            </a:r>
            <a:endParaRPr lang="en-US" sz="1200" b="1" dirty="0">
              <a:latin typeface="Arial" charset="0"/>
            </a:endParaRPr>
          </a:p>
        </p:txBody>
      </p:sp>
      <p:sp>
        <p:nvSpPr>
          <p:cNvPr id="97" name="Freeform 40"/>
          <p:cNvSpPr>
            <a:spLocks/>
          </p:cNvSpPr>
          <p:nvPr/>
        </p:nvSpPr>
        <p:spPr bwMode="auto">
          <a:xfrm rot="-41959292">
            <a:off x="5079661" y="3482456"/>
            <a:ext cx="1038958" cy="1581257"/>
          </a:xfrm>
          <a:custGeom>
            <a:avLst/>
            <a:gdLst>
              <a:gd name="T0" fmla="*/ 0 w 380"/>
              <a:gd name="T1" fmla="*/ 707 h 707"/>
              <a:gd name="T2" fmla="*/ 190 w 380"/>
              <a:gd name="T3" fmla="*/ 295 h 707"/>
              <a:gd name="T4" fmla="*/ 190 w 380"/>
              <a:gd name="T5" fmla="*/ 400 h 707"/>
              <a:gd name="T6" fmla="*/ 380 w 380"/>
              <a:gd name="T7" fmla="*/ 0 h 7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0" h="707">
                <a:moveTo>
                  <a:pt x="0" y="707"/>
                </a:moveTo>
                <a:lnTo>
                  <a:pt x="190" y="295"/>
                </a:lnTo>
                <a:lnTo>
                  <a:pt x="190" y="400"/>
                </a:lnTo>
                <a:lnTo>
                  <a:pt x="380" y="0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03200" y="307975"/>
            <a:ext cx="8869856" cy="508000"/>
          </a:xfrm>
        </p:spPr>
        <p:txBody>
          <a:bodyPr/>
          <a:lstStyle/>
          <a:p>
            <a:r>
              <a:rPr lang="en-US" dirty="0" smtClean="0"/>
              <a:t>CONOPS </a:t>
            </a:r>
            <a:br>
              <a:rPr lang="en-US" dirty="0" smtClean="0"/>
            </a:br>
            <a:r>
              <a:rPr lang="en-US" sz="2000" i="1" dirty="0"/>
              <a:t>- Designed to Maximize Mission Success Probability </a:t>
            </a:r>
          </a:p>
        </p:txBody>
      </p:sp>
    </p:spTree>
    <p:extLst>
      <p:ext uri="{BB962C8B-B14F-4D97-AF65-F5344CB8AC3E}">
        <p14:creationId xmlns:p14="http://schemas.microsoft.com/office/powerpoint/2010/main" val="3461438913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Deployment Configurations and Vehicle Checkout</a:t>
            </a:r>
            <a:br>
              <a:rPr lang="en-US" dirty="0" smtClean="0"/>
            </a:br>
            <a:endParaRPr lang="en-US" sz="1700" i="1" dirty="0">
              <a:solidFill>
                <a:srgbClr val="000099"/>
              </a:solidFill>
            </a:endParaRPr>
          </a:p>
        </p:txBody>
      </p:sp>
      <p:pic>
        <p:nvPicPr>
          <p:cNvPr id="8" name="Picture 7" descr="PONSFD_LaunchPairAssy_Transparen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95" y="1076255"/>
            <a:ext cx="2757955" cy="2143730"/>
          </a:xfrm>
          <a:prstGeom prst="rect">
            <a:avLst/>
          </a:prstGeom>
        </p:spPr>
      </p:pic>
      <p:pic>
        <p:nvPicPr>
          <p:cNvPr id="11" name="Picture 10" descr="PONSFD_LaunchPairAssy2_Transparent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835" y="2062890"/>
            <a:ext cx="3475086" cy="3429000"/>
          </a:xfrm>
          <a:prstGeom prst="rect">
            <a:avLst/>
          </a:prstGeom>
        </p:spPr>
      </p:pic>
      <p:pic>
        <p:nvPicPr>
          <p:cNvPr id="12" name="Picture 11" descr="PONSFD_VehicleAssy_1_Transparent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270" y="1228045"/>
            <a:ext cx="2857154" cy="2924589"/>
          </a:xfrm>
          <a:prstGeom prst="rect">
            <a:avLst/>
          </a:prstGeom>
        </p:spPr>
      </p:pic>
      <p:pic>
        <p:nvPicPr>
          <p:cNvPr id="49" name="Picture 48" descr="PONSFD_VehicleAssy_1_Transparent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846" y="3933411"/>
            <a:ext cx="2857154" cy="2924589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294937" y="3471746"/>
            <a:ext cx="1669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400" b="1" dirty="0" smtClean="0"/>
              <a:t>Connected “6U” Configuration</a:t>
            </a:r>
            <a:endParaRPr lang="en-US" sz="1400" b="1" dirty="0"/>
          </a:p>
        </p:txBody>
      </p:sp>
      <p:sp>
        <p:nvSpPr>
          <p:cNvPr id="51" name="TextBox 50"/>
          <p:cNvSpPr txBox="1"/>
          <p:nvPr/>
        </p:nvSpPr>
        <p:spPr>
          <a:xfrm>
            <a:off x="1964628" y="4725507"/>
            <a:ext cx="204916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400" b="1" dirty="0" smtClean="0"/>
              <a:t>First Panel Deploy</a:t>
            </a:r>
          </a:p>
          <a:p>
            <a:pPr algn="l"/>
            <a:r>
              <a:rPr lang="en-US" sz="1400" b="1" dirty="0" smtClean="0"/>
              <a:t>Deploy UHF Antenna</a:t>
            </a:r>
          </a:p>
          <a:p>
            <a:pPr algn="l"/>
            <a:r>
              <a:rPr lang="en-US" sz="1400" b="1" dirty="0" smtClean="0"/>
              <a:t>Initial SOH Checkout</a:t>
            </a:r>
            <a:endParaRPr lang="en-US" sz="1400" b="1" dirty="0"/>
          </a:p>
        </p:txBody>
      </p:sp>
      <p:sp>
        <p:nvSpPr>
          <p:cNvPr id="52" name="TextBox 51"/>
          <p:cNvSpPr txBox="1"/>
          <p:nvPr/>
        </p:nvSpPr>
        <p:spPr>
          <a:xfrm>
            <a:off x="4572000" y="5896746"/>
            <a:ext cx="26563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400" b="1" dirty="0" smtClean="0"/>
              <a:t>Vehicle Separation</a:t>
            </a:r>
          </a:p>
          <a:p>
            <a:pPr algn="l"/>
            <a:r>
              <a:rPr lang="en-US" sz="1400" b="1" dirty="0" smtClean="0"/>
              <a:t>Second Panel Deploy</a:t>
            </a:r>
          </a:p>
          <a:p>
            <a:pPr algn="l"/>
            <a:r>
              <a:rPr lang="en-US" sz="1400" b="1" dirty="0" smtClean="0"/>
              <a:t>Complete Checkout</a:t>
            </a:r>
            <a:endParaRPr lang="en-US" sz="1400" b="1" dirty="0"/>
          </a:p>
        </p:txBody>
      </p:sp>
      <p:sp>
        <p:nvSpPr>
          <p:cNvPr id="53" name="Oval 42"/>
          <p:cNvSpPr>
            <a:spLocks noChangeArrowheads="1"/>
          </p:cNvSpPr>
          <p:nvPr/>
        </p:nvSpPr>
        <p:spPr bwMode="auto">
          <a:xfrm>
            <a:off x="1691578" y="4743568"/>
            <a:ext cx="273050" cy="248227"/>
          </a:xfrm>
          <a:prstGeom prst="ellipse">
            <a:avLst/>
          </a:prstGeom>
          <a:solidFill>
            <a:srgbClr val="C0E4F6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sz="1200" b="1" dirty="0" smtClean="0">
                <a:latin typeface="Arial" charset="0"/>
              </a:rPr>
              <a:t>4a</a:t>
            </a:r>
            <a:endParaRPr lang="en-US" sz="1200" b="1" dirty="0">
              <a:latin typeface="Arial" charset="0"/>
            </a:endParaRPr>
          </a:p>
        </p:txBody>
      </p:sp>
      <p:sp>
        <p:nvSpPr>
          <p:cNvPr id="54" name="Oval 53"/>
          <p:cNvSpPr>
            <a:spLocks noChangeArrowheads="1"/>
          </p:cNvSpPr>
          <p:nvPr/>
        </p:nvSpPr>
        <p:spPr bwMode="auto">
          <a:xfrm>
            <a:off x="94195" y="3505200"/>
            <a:ext cx="273050" cy="273050"/>
          </a:xfrm>
          <a:prstGeom prst="ellipse">
            <a:avLst/>
          </a:prstGeom>
          <a:solidFill>
            <a:srgbClr val="C0E4F6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sz="1200" b="1" dirty="0">
                <a:latin typeface="Arial" charset="0"/>
              </a:rPr>
              <a:t>3</a:t>
            </a:r>
          </a:p>
        </p:txBody>
      </p:sp>
      <p:sp>
        <p:nvSpPr>
          <p:cNvPr id="55" name="Oval 42"/>
          <p:cNvSpPr>
            <a:spLocks noChangeArrowheads="1"/>
          </p:cNvSpPr>
          <p:nvPr/>
        </p:nvSpPr>
        <p:spPr bwMode="auto">
          <a:xfrm>
            <a:off x="4169271" y="5919427"/>
            <a:ext cx="402729" cy="273050"/>
          </a:xfrm>
          <a:prstGeom prst="ellipse">
            <a:avLst/>
          </a:prstGeom>
          <a:solidFill>
            <a:srgbClr val="C0E4F6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sz="1200" b="1" dirty="0" smtClean="0">
                <a:latin typeface="Arial" charset="0"/>
              </a:rPr>
              <a:t>4b-c</a:t>
            </a:r>
            <a:endParaRPr lang="en-US" sz="1200" b="1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906361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8" name="Straight Arrow Connector 247"/>
          <p:cNvCxnSpPr/>
          <p:nvPr/>
        </p:nvCxnSpPr>
        <p:spPr bwMode="auto">
          <a:xfrm flipV="1">
            <a:off x="5572417" y="6149298"/>
            <a:ext cx="0" cy="182880"/>
          </a:xfrm>
          <a:prstGeom prst="straightConnector1">
            <a:avLst/>
          </a:prstGeom>
          <a:solidFill>
            <a:srgbClr val="4F81BD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/>
          </a:ln>
          <a:effectLst/>
        </p:spPr>
      </p:cxnSp>
      <p:cxnSp>
        <p:nvCxnSpPr>
          <p:cNvPr id="250" name="Straight Arrow Connector 249"/>
          <p:cNvCxnSpPr/>
          <p:nvPr/>
        </p:nvCxnSpPr>
        <p:spPr bwMode="auto">
          <a:xfrm flipV="1">
            <a:off x="2943344" y="6149298"/>
            <a:ext cx="0" cy="182880"/>
          </a:xfrm>
          <a:prstGeom prst="straightConnector1">
            <a:avLst/>
          </a:prstGeom>
          <a:solidFill>
            <a:srgbClr val="4F81BD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/>
          </a:ln>
          <a:effectLst/>
        </p:spPr>
      </p:cxnSp>
      <p:cxnSp>
        <p:nvCxnSpPr>
          <p:cNvPr id="267" name="Straight Arrow Connector 266"/>
          <p:cNvCxnSpPr/>
          <p:nvPr/>
        </p:nvCxnSpPr>
        <p:spPr bwMode="auto">
          <a:xfrm flipV="1">
            <a:off x="4818848" y="6149292"/>
            <a:ext cx="0" cy="182880"/>
          </a:xfrm>
          <a:prstGeom prst="straightConnector1">
            <a:avLst/>
          </a:prstGeom>
          <a:solidFill>
            <a:srgbClr val="4F81BD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/>
          </a:ln>
          <a:effectLst/>
        </p:spPr>
      </p:cxnSp>
      <p:cxnSp>
        <p:nvCxnSpPr>
          <p:cNvPr id="106" name="Straight Arrow Connector 105"/>
          <p:cNvCxnSpPr/>
          <p:nvPr/>
        </p:nvCxnSpPr>
        <p:spPr bwMode="auto">
          <a:xfrm flipV="1">
            <a:off x="3741990" y="6149292"/>
            <a:ext cx="0" cy="182880"/>
          </a:xfrm>
          <a:prstGeom prst="straightConnector1">
            <a:avLst/>
          </a:prstGeom>
          <a:solidFill>
            <a:srgbClr val="4F81BD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/>
          </a:ln>
          <a:effectLst/>
        </p:spPr>
      </p:cxn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09" r="37096" b="11539"/>
          <a:stretch/>
        </p:blipFill>
        <p:spPr bwMode="auto">
          <a:xfrm>
            <a:off x="2418766" y="1759310"/>
            <a:ext cx="2270245" cy="1671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CONOPS Overview</a:t>
            </a:r>
            <a:endParaRPr lang="en-US" dirty="0"/>
          </a:p>
        </p:txBody>
      </p:sp>
      <p:sp>
        <p:nvSpPr>
          <p:cNvPr id="189" name="Rectangle 47"/>
          <p:cNvSpPr>
            <a:spLocks noChangeArrowheads="1"/>
          </p:cNvSpPr>
          <p:nvPr/>
        </p:nvSpPr>
        <p:spPr bwMode="auto">
          <a:xfrm>
            <a:off x="2316178" y="4659239"/>
            <a:ext cx="5760720" cy="169862"/>
          </a:xfrm>
          <a:prstGeom prst="rect">
            <a:avLst/>
          </a:prstGeom>
          <a:solidFill>
            <a:srgbClr val="AACACA"/>
          </a:solidFill>
          <a:ln w="12700">
            <a:solidFill>
              <a:srgbClr val="000000"/>
            </a:solidFill>
            <a:miter lim="800000"/>
            <a:headEnd type="none" w="sm" len="sm"/>
            <a:tailEnd type="none" w="lg" len="med"/>
          </a:ln>
          <a:effectLst/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ISL Ranging</a:t>
            </a:r>
          </a:p>
        </p:txBody>
      </p:sp>
      <p:sp>
        <p:nvSpPr>
          <p:cNvPr id="190" name="Rectangle 47"/>
          <p:cNvSpPr>
            <a:spLocks noChangeArrowheads="1"/>
          </p:cNvSpPr>
          <p:nvPr/>
        </p:nvSpPr>
        <p:spPr bwMode="auto">
          <a:xfrm>
            <a:off x="499780" y="1168496"/>
            <a:ext cx="7863840" cy="169862"/>
          </a:xfrm>
          <a:prstGeom prst="rect">
            <a:avLst/>
          </a:prstGeom>
          <a:solidFill>
            <a:srgbClr val="C0C0C0"/>
          </a:solidFill>
          <a:ln w="12700">
            <a:solidFill>
              <a:srgbClr val="000000"/>
            </a:solidFill>
            <a:miter lim="800000"/>
            <a:headEnd type="none" w="sm" len="sm"/>
            <a:tailEnd type="none" w="lg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</a:rPr>
              <a:t>∆</a:t>
            </a:r>
            <a:r>
              <a:rPr kumimoji="1" lang="en-US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GPS via ISL</a:t>
            </a:r>
          </a:p>
        </p:txBody>
      </p:sp>
      <p:pic>
        <p:nvPicPr>
          <p:cNvPr id="19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0644" y="2573460"/>
            <a:ext cx="3719513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92" name="Straight Arrow Connector 191"/>
          <p:cNvCxnSpPr/>
          <p:nvPr/>
        </p:nvCxnSpPr>
        <p:spPr bwMode="auto">
          <a:xfrm flipH="1" flipV="1">
            <a:off x="1157640" y="1891895"/>
            <a:ext cx="3241" cy="2666988"/>
          </a:xfrm>
          <a:prstGeom prst="straightConnector1">
            <a:avLst/>
          </a:prstGeom>
          <a:solidFill>
            <a:srgbClr val="4F81BD"/>
          </a:solidFill>
          <a:ln w="19050" cap="flat" cmpd="sng" algn="ctr">
            <a:solidFill>
              <a:srgbClr val="0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93" name="Rectangle 47"/>
          <p:cNvSpPr>
            <a:spLocks noChangeArrowheads="1"/>
          </p:cNvSpPr>
          <p:nvPr/>
        </p:nvSpPr>
        <p:spPr bwMode="auto">
          <a:xfrm>
            <a:off x="1027107" y="1338099"/>
            <a:ext cx="7323811" cy="169862"/>
          </a:xfrm>
          <a:prstGeom prst="rect">
            <a:avLst/>
          </a:prstGeom>
          <a:solidFill>
            <a:srgbClr val="AACACA"/>
          </a:solidFill>
          <a:ln w="12700">
            <a:solidFill>
              <a:srgbClr val="000000"/>
            </a:solidFill>
            <a:miter lim="800000"/>
            <a:headEnd type="none" w="sm" len="sm"/>
            <a:tailEnd type="none" w="lg" len="med"/>
          </a:ln>
          <a:effectLst/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ISL Ranging</a:t>
            </a:r>
          </a:p>
        </p:txBody>
      </p:sp>
      <p:sp>
        <p:nvSpPr>
          <p:cNvPr id="194" name="Rectangle 47"/>
          <p:cNvSpPr>
            <a:spLocks noChangeArrowheads="1"/>
          </p:cNvSpPr>
          <p:nvPr/>
        </p:nvSpPr>
        <p:spPr bwMode="auto">
          <a:xfrm>
            <a:off x="912949" y="1507441"/>
            <a:ext cx="7498080" cy="169862"/>
          </a:xfrm>
          <a:prstGeom prst="rect">
            <a:avLst/>
          </a:prstGeom>
          <a:solidFill>
            <a:srgbClr val="FFC000"/>
          </a:solidFill>
          <a:ln w="12700">
            <a:solidFill>
              <a:srgbClr val="000000"/>
            </a:solidFill>
            <a:miter lim="800000"/>
            <a:headEnd type="none" w="sm" len="sm"/>
            <a:tailEnd type="none" w="lg" len="med"/>
          </a:ln>
          <a:effectLst/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NFOV Bearings</a:t>
            </a:r>
          </a:p>
        </p:txBody>
      </p:sp>
      <p:cxnSp>
        <p:nvCxnSpPr>
          <p:cNvPr id="195" name="Straight Arrow Connector 194"/>
          <p:cNvCxnSpPr/>
          <p:nvPr/>
        </p:nvCxnSpPr>
        <p:spPr bwMode="auto">
          <a:xfrm flipH="1" flipV="1">
            <a:off x="924808" y="3525960"/>
            <a:ext cx="7973207" cy="5284"/>
          </a:xfrm>
          <a:prstGeom prst="straightConnector1">
            <a:avLst/>
          </a:prstGeom>
          <a:solidFill>
            <a:srgbClr val="4F81BD"/>
          </a:solidFill>
          <a:ln w="19050" cap="flat" cmpd="sng" algn="ctr">
            <a:solidFill>
              <a:srgbClr val="0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96" name="Straight Arrow Connector 195"/>
          <p:cNvCxnSpPr/>
          <p:nvPr/>
        </p:nvCxnSpPr>
        <p:spPr bwMode="auto">
          <a:xfrm flipV="1">
            <a:off x="5234512" y="2382961"/>
            <a:ext cx="0" cy="1142999"/>
          </a:xfrm>
          <a:prstGeom prst="straightConnector1">
            <a:avLst/>
          </a:prstGeom>
          <a:solidFill>
            <a:srgbClr val="4F81BD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/>
          </a:ln>
          <a:effectLst/>
        </p:spPr>
      </p:cxnSp>
      <p:sp>
        <p:nvSpPr>
          <p:cNvPr id="197" name="TextBox 196"/>
          <p:cNvSpPr txBox="1"/>
          <p:nvPr/>
        </p:nvSpPr>
        <p:spPr>
          <a:xfrm>
            <a:off x="4951475" y="2138785"/>
            <a:ext cx="8003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100s m</a:t>
            </a:r>
            <a:endParaRPr kumimoji="0" 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200" name="TextBox 199"/>
          <p:cNvSpPr txBox="1"/>
          <p:nvPr/>
        </p:nvSpPr>
        <p:spPr>
          <a:xfrm>
            <a:off x="473670" y="3379686"/>
            <a:ext cx="6265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Vbar</a:t>
            </a:r>
            <a:endParaRPr kumimoji="0" lang="en-US" sz="1200" b="1" i="1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201" name="TextBox 200"/>
          <p:cNvSpPr txBox="1"/>
          <p:nvPr/>
        </p:nvSpPr>
        <p:spPr>
          <a:xfrm>
            <a:off x="909666" y="1634101"/>
            <a:ext cx="6265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Rbar</a:t>
            </a:r>
            <a:endParaRPr kumimoji="0" lang="en-US" sz="1200" b="1" i="1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205" name="Rectangle 47"/>
          <p:cNvSpPr>
            <a:spLocks noChangeArrowheads="1"/>
          </p:cNvSpPr>
          <p:nvPr/>
        </p:nvSpPr>
        <p:spPr bwMode="auto">
          <a:xfrm>
            <a:off x="5228022" y="1676514"/>
            <a:ext cx="1828800" cy="169862"/>
          </a:xfrm>
          <a:prstGeom prst="rect">
            <a:avLst/>
          </a:prstGeom>
          <a:solidFill>
            <a:srgbClr val="FFFF99"/>
          </a:solidFill>
          <a:ln w="12700">
            <a:solidFill>
              <a:srgbClr val="000000"/>
            </a:solidFill>
            <a:miter lim="800000"/>
            <a:headEnd type="none" w="sm" len="sm"/>
            <a:tailEnd type="none" w="lg" len="med"/>
          </a:ln>
          <a:effectLst/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NFOV Ranging</a:t>
            </a:r>
          </a:p>
        </p:txBody>
      </p:sp>
      <p:sp>
        <p:nvSpPr>
          <p:cNvPr id="211" name="TextBox 210"/>
          <p:cNvSpPr txBox="1"/>
          <p:nvPr/>
        </p:nvSpPr>
        <p:spPr>
          <a:xfrm>
            <a:off x="1170342" y="3959626"/>
            <a:ext cx="115068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Drift </a:t>
            </a:r>
            <a:r>
              <a:rPr lang="en-US" sz="1400" kern="0" dirty="0">
                <a:solidFill>
                  <a:srgbClr val="000000"/>
                </a:solidFill>
              </a:rPr>
              <a:t> </a:t>
            </a: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km’s during checkout </a:t>
            </a:r>
          </a:p>
        </p:txBody>
      </p:sp>
      <p:cxnSp>
        <p:nvCxnSpPr>
          <p:cNvPr id="212" name="Straight Arrow Connector 211"/>
          <p:cNvCxnSpPr>
            <a:stCxn id="225" idx="1"/>
          </p:cNvCxnSpPr>
          <p:nvPr/>
        </p:nvCxnSpPr>
        <p:spPr bwMode="auto">
          <a:xfrm flipH="1">
            <a:off x="1130481" y="3747185"/>
            <a:ext cx="263686" cy="85060"/>
          </a:xfrm>
          <a:prstGeom prst="straightConnector1">
            <a:avLst/>
          </a:prstGeom>
          <a:solidFill>
            <a:srgbClr val="4F81BD"/>
          </a:solidFill>
          <a:ln w="19050" cap="flat" cmpd="sng" algn="ctr">
            <a:solidFill>
              <a:srgbClr val="0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3" name="Straight Connector 212"/>
          <p:cNvCxnSpPr/>
          <p:nvPr/>
        </p:nvCxnSpPr>
        <p:spPr bwMode="auto">
          <a:xfrm flipV="1">
            <a:off x="1156791" y="2684334"/>
            <a:ext cx="1292301" cy="782317"/>
          </a:xfrm>
          <a:prstGeom prst="line">
            <a:avLst/>
          </a:prstGeom>
          <a:solidFill>
            <a:srgbClr val="4F81BD"/>
          </a:solidFill>
          <a:ln w="952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14" name="Straight Connector 213"/>
          <p:cNvCxnSpPr/>
          <p:nvPr/>
        </p:nvCxnSpPr>
        <p:spPr bwMode="auto">
          <a:xfrm flipH="1" flipV="1">
            <a:off x="4538127" y="2573461"/>
            <a:ext cx="662517" cy="844445"/>
          </a:xfrm>
          <a:prstGeom prst="line">
            <a:avLst/>
          </a:prstGeom>
          <a:solidFill>
            <a:srgbClr val="4F81BD"/>
          </a:solidFill>
          <a:ln w="9525" cap="flat" cmpd="sng" algn="ctr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215" name="TextBox 214"/>
          <p:cNvSpPr txBox="1"/>
          <p:nvPr/>
        </p:nvSpPr>
        <p:spPr>
          <a:xfrm>
            <a:off x="433398" y="2552449"/>
            <a:ext cx="73694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Initiate Safety Ellipse</a:t>
            </a:r>
          </a:p>
        </p:txBody>
      </p:sp>
      <p:sp>
        <p:nvSpPr>
          <p:cNvPr id="216" name="Rounded Rectangle 215"/>
          <p:cNvSpPr/>
          <p:nvPr/>
        </p:nvSpPr>
        <p:spPr bwMode="auto">
          <a:xfrm>
            <a:off x="697805" y="2302712"/>
            <a:ext cx="310536" cy="233693"/>
          </a:xfrm>
          <a:prstGeom prst="roundRect">
            <a:avLst/>
          </a:prstGeom>
          <a:solidFill>
            <a:srgbClr val="003399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5.1</a:t>
            </a:r>
          </a:p>
        </p:txBody>
      </p:sp>
      <p:sp>
        <p:nvSpPr>
          <p:cNvPr id="217" name="Rounded Rectangle 216"/>
          <p:cNvSpPr/>
          <p:nvPr/>
        </p:nvSpPr>
        <p:spPr bwMode="auto">
          <a:xfrm>
            <a:off x="1908719" y="3732580"/>
            <a:ext cx="310536" cy="233693"/>
          </a:xfrm>
          <a:prstGeom prst="roundRect">
            <a:avLst/>
          </a:prstGeom>
          <a:solidFill>
            <a:srgbClr val="003399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4</a:t>
            </a:r>
          </a:p>
        </p:txBody>
      </p:sp>
      <p:sp>
        <p:nvSpPr>
          <p:cNvPr id="218" name="TextBox 217"/>
          <p:cNvSpPr txBox="1"/>
          <p:nvPr/>
        </p:nvSpPr>
        <p:spPr>
          <a:xfrm>
            <a:off x="1536200" y="1683415"/>
            <a:ext cx="10871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Inject into Walking Safety Ellipse</a:t>
            </a:r>
            <a:endParaRPr kumimoji="0" lang="en-US" sz="14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219" name="Rounded Rectangle 218"/>
          <p:cNvSpPr/>
          <p:nvPr/>
        </p:nvSpPr>
        <p:spPr bwMode="auto">
          <a:xfrm>
            <a:off x="1290940" y="2459400"/>
            <a:ext cx="310536" cy="233693"/>
          </a:xfrm>
          <a:prstGeom prst="roundRect">
            <a:avLst/>
          </a:prstGeom>
          <a:solidFill>
            <a:srgbClr val="003399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5.2</a:t>
            </a:r>
          </a:p>
        </p:txBody>
      </p:sp>
      <p:sp>
        <p:nvSpPr>
          <p:cNvPr id="220" name="Freeform 219"/>
          <p:cNvSpPr/>
          <p:nvPr/>
        </p:nvSpPr>
        <p:spPr bwMode="auto">
          <a:xfrm flipH="1">
            <a:off x="8137074" y="1152150"/>
            <a:ext cx="353235" cy="583958"/>
          </a:xfrm>
          <a:custGeom>
            <a:avLst/>
            <a:gdLst>
              <a:gd name="connsiteX0" fmla="*/ 169334 w 330200"/>
              <a:gd name="connsiteY0" fmla="*/ 0 h 397933"/>
              <a:gd name="connsiteX1" fmla="*/ 169334 w 330200"/>
              <a:gd name="connsiteY1" fmla="*/ 0 h 397933"/>
              <a:gd name="connsiteX2" fmla="*/ 237067 w 330200"/>
              <a:gd name="connsiteY2" fmla="*/ 33866 h 397933"/>
              <a:gd name="connsiteX3" fmla="*/ 287867 w 330200"/>
              <a:gd name="connsiteY3" fmla="*/ 76200 h 397933"/>
              <a:gd name="connsiteX4" fmla="*/ 287867 w 330200"/>
              <a:gd name="connsiteY4" fmla="*/ 76200 h 397933"/>
              <a:gd name="connsiteX5" fmla="*/ 237067 w 330200"/>
              <a:gd name="connsiteY5" fmla="*/ 118533 h 397933"/>
              <a:gd name="connsiteX6" fmla="*/ 203200 w 330200"/>
              <a:gd name="connsiteY6" fmla="*/ 110066 h 397933"/>
              <a:gd name="connsiteX7" fmla="*/ 262467 w 330200"/>
              <a:gd name="connsiteY7" fmla="*/ 160866 h 397933"/>
              <a:gd name="connsiteX8" fmla="*/ 211667 w 330200"/>
              <a:gd name="connsiteY8" fmla="*/ 177800 h 397933"/>
              <a:gd name="connsiteX9" fmla="*/ 270934 w 330200"/>
              <a:gd name="connsiteY9" fmla="*/ 262466 h 397933"/>
              <a:gd name="connsiteX10" fmla="*/ 160867 w 330200"/>
              <a:gd name="connsiteY10" fmla="*/ 270933 h 397933"/>
              <a:gd name="connsiteX11" fmla="*/ 279400 w 330200"/>
              <a:gd name="connsiteY11" fmla="*/ 330200 h 397933"/>
              <a:gd name="connsiteX12" fmla="*/ 279400 w 330200"/>
              <a:gd name="connsiteY12" fmla="*/ 364066 h 397933"/>
              <a:gd name="connsiteX13" fmla="*/ 279400 w 330200"/>
              <a:gd name="connsiteY13" fmla="*/ 364066 h 397933"/>
              <a:gd name="connsiteX14" fmla="*/ 330200 w 330200"/>
              <a:gd name="connsiteY14" fmla="*/ 389466 h 397933"/>
              <a:gd name="connsiteX15" fmla="*/ 8467 w 330200"/>
              <a:gd name="connsiteY15" fmla="*/ 397933 h 397933"/>
              <a:gd name="connsiteX16" fmla="*/ 0 w 330200"/>
              <a:gd name="connsiteY16" fmla="*/ 0 h 397933"/>
              <a:gd name="connsiteX17" fmla="*/ 169334 w 330200"/>
              <a:gd name="connsiteY17" fmla="*/ 0 h 397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30200" h="397933">
                <a:moveTo>
                  <a:pt x="169334" y="0"/>
                </a:moveTo>
                <a:lnTo>
                  <a:pt x="169334" y="0"/>
                </a:lnTo>
                <a:cubicBezTo>
                  <a:pt x="191912" y="11289"/>
                  <a:pt x="216064" y="19864"/>
                  <a:pt x="237067" y="33866"/>
                </a:cubicBezTo>
                <a:cubicBezTo>
                  <a:pt x="352071" y="110535"/>
                  <a:pt x="226347" y="45438"/>
                  <a:pt x="287867" y="76200"/>
                </a:cubicBezTo>
                <a:lnTo>
                  <a:pt x="287867" y="76200"/>
                </a:lnTo>
                <a:lnTo>
                  <a:pt x="237067" y="118533"/>
                </a:lnTo>
                <a:lnTo>
                  <a:pt x="203200" y="110066"/>
                </a:lnTo>
                <a:lnTo>
                  <a:pt x="262467" y="160866"/>
                </a:lnTo>
                <a:lnTo>
                  <a:pt x="211667" y="177800"/>
                </a:lnTo>
                <a:lnTo>
                  <a:pt x="270934" y="262466"/>
                </a:lnTo>
                <a:lnTo>
                  <a:pt x="160867" y="270933"/>
                </a:lnTo>
                <a:lnTo>
                  <a:pt x="279400" y="330200"/>
                </a:lnTo>
                <a:lnTo>
                  <a:pt x="279400" y="364066"/>
                </a:lnTo>
                <a:lnTo>
                  <a:pt x="279400" y="364066"/>
                </a:lnTo>
                <a:lnTo>
                  <a:pt x="330200" y="389466"/>
                </a:lnTo>
                <a:lnTo>
                  <a:pt x="8467" y="397933"/>
                </a:lnTo>
                <a:lnTo>
                  <a:pt x="0" y="0"/>
                </a:lnTo>
                <a:lnTo>
                  <a:pt x="169334" y="0"/>
                </a:lnTo>
                <a:close/>
              </a:path>
            </a:pathLst>
          </a:cu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cxnSp>
        <p:nvCxnSpPr>
          <p:cNvPr id="221" name="Straight Arrow Connector 220"/>
          <p:cNvCxnSpPr/>
          <p:nvPr/>
        </p:nvCxnSpPr>
        <p:spPr bwMode="auto">
          <a:xfrm>
            <a:off x="1498990" y="2684334"/>
            <a:ext cx="1644079" cy="0"/>
          </a:xfrm>
          <a:prstGeom prst="straightConnector1">
            <a:avLst/>
          </a:prstGeom>
          <a:solidFill>
            <a:srgbClr val="4F81BD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22" name="TextBox 221"/>
          <p:cNvSpPr txBox="1"/>
          <p:nvPr/>
        </p:nvSpPr>
        <p:spPr>
          <a:xfrm>
            <a:off x="3571668" y="3601076"/>
            <a:ext cx="168338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Stabilize into  Safety Ellipse about </a:t>
            </a:r>
            <a:r>
              <a:rPr kumimoji="0" lang="en-US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CubeSatB</a:t>
            </a:r>
            <a:endParaRPr kumimoji="0" lang="en-US" sz="1400" b="1" i="0" u="none" strike="noStrike" kern="0" cap="none" spc="0" normalizeH="0" baseline="0" noProof="0" dirty="0" smtClean="0">
              <a:ln>
                <a:noFill/>
              </a:ln>
              <a:solidFill>
                <a:srgbClr val="003399"/>
              </a:solidFill>
              <a:effectLst/>
              <a:uLnTx/>
              <a:uFillTx/>
            </a:endParaRPr>
          </a:p>
        </p:txBody>
      </p:sp>
      <p:sp>
        <p:nvSpPr>
          <p:cNvPr id="223" name="Rounded Rectangle 222"/>
          <p:cNvSpPr/>
          <p:nvPr/>
        </p:nvSpPr>
        <p:spPr bwMode="auto">
          <a:xfrm>
            <a:off x="4804779" y="3645177"/>
            <a:ext cx="310536" cy="233693"/>
          </a:xfrm>
          <a:prstGeom prst="roundRect">
            <a:avLst/>
          </a:prstGeom>
          <a:solidFill>
            <a:srgbClr val="003399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5.3</a:t>
            </a:r>
          </a:p>
        </p:txBody>
      </p:sp>
      <p:grpSp>
        <p:nvGrpSpPr>
          <p:cNvPr id="224" name="Group 223"/>
          <p:cNvGrpSpPr/>
          <p:nvPr/>
        </p:nvGrpSpPr>
        <p:grpSpPr>
          <a:xfrm>
            <a:off x="1384410" y="3553122"/>
            <a:ext cx="455018" cy="407143"/>
            <a:chOff x="1278401" y="3688161"/>
            <a:chExt cx="254000" cy="227275"/>
          </a:xfrm>
        </p:grpSpPr>
        <p:pic>
          <p:nvPicPr>
            <p:cNvPr id="225" name="Picture 224"/>
            <p:cNvPicPr>
              <a:picLocks noChangeAspect="1"/>
            </p:cNvPicPr>
            <p:nvPr/>
          </p:nvPicPr>
          <p:blipFill rotWithShape="1">
            <a:blip r:embed="rId4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64020">
              <a:off x="1283488" y="3696269"/>
              <a:ext cx="244037" cy="219167"/>
            </a:xfrm>
            <a:prstGeom prst="rect">
              <a:avLst/>
            </a:prstGeom>
          </p:spPr>
        </p:pic>
        <p:sp>
          <p:nvSpPr>
            <p:cNvPr id="226" name="TextBox 225"/>
            <p:cNvSpPr txBox="1"/>
            <p:nvPr/>
          </p:nvSpPr>
          <p:spPr>
            <a:xfrm>
              <a:off x="1278401" y="3688161"/>
              <a:ext cx="254000" cy="154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 smtClean="0">
                  <a:ln>
                    <a:noFill/>
                  </a:ln>
                  <a:effectLst/>
                  <a:uLnTx/>
                  <a:uFillTx/>
                </a:rPr>
                <a:t>A</a:t>
              </a:r>
            </a:p>
          </p:txBody>
        </p:sp>
      </p:grpSp>
      <p:grpSp>
        <p:nvGrpSpPr>
          <p:cNvPr id="227" name="Group 226"/>
          <p:cNvGrpSpPr/>
          <p:nvPr/>
        </p:nvGrpSpPr>
        <p:grpSpPr>
          <a:xfrm>
            <a:off x="6879669" y="3339962"/>
            <a:ext cx="455018" cy="392618"/>
            <a:chOff x="5852740" y="3355395"/>
            <a:chExt cx="254000" cy="219167"/>
          </a:xfrm>
        </p:grpSpPr>
        <p:pic>
          <p:nvPicPr>
            <p:cNvPr id="228" name="Picture 227"/>
            <p:cNvPicPr>
              <a:picLocks noChangeAspect="1"/>
            </p:cNvPicPr>
            <p:nvPr/>
          </p:nvPicPr>
          <p:blipFill rotWithShape="1">
            <a:blip r:embed="rId4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64020">
              <a:off x="5854654" y="3355395"/>
              <a:ext cx="244037" cy="219167"/>
            </a:xfrm>
            <a:prstGeom prst="rect">
              <a:avLst/>
            </a:prstGeom>
          </p:spPr>
        </p:pic>
        <p:sp>
          <p:nvSpPr>
            <p:cNvPr id="229" name="TextBox 228"/>
            <p:cNvSpPr txBox="1"/>
            <p:nvPr/>
          </p:nvSpPr>
          <p:spPr>
            <a:xfrm>
              <a:off x="5852740" y="3358183"/>
              <a:ext cx="254000" cy="154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 smtClean="0">
                  <a:ln>
                    <a:noFill/>
                  </a:ln>
                  <a:effectLst/>
                  <a:uLnTx/>
                  <a:uFillTx/>
                </a:rPr>
                <a:t>B</a:t>
              </a:r>
            </a:p>
          </p:txBody>
        </p:sp>
      </p:grpSp>
      <p:cxnSp>
        <p:nvCxnSpPr>
          <p:cNvPr id="230" name="Straight Arrow Connector 229"/>
          <p:cNvCxnSpPr/>
          <p:nvPr/>
        </p:nvCxnSpPr>
        <p:spPr bwMode="auto">
          <a:xfrm flipV="1">
            <a:off x="4991798" y="3560886"/>
            <a:ext cx="242714" cy="37696"/>
          </a:xfrm>
          <a:prstGeom prst="straightConnector1">
            <a:avLst/>
          </a:prstGeom>
          <a:solidFill>
            <a:srgbClr val="4F81BD"/>
          </a:solidFill>
          <a:ln w="9525" cap="flat" cmpd="sng" algn="ctr">
            <a:solidFill>
              <a:srgbClr val="003399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31" name="TextBox 230"/>
          <p:cNvSpPr txBox="1"/>
          <p:nvPr/>
        </p:nvSpPr>
        <p:spPr>
          <a:xfrm>
            <a:off x="7691221" y="1791838"/>
            <a:ext cx="13585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Reduce Size Safety Ellipses &amp; NFOV checkout</a:t>
            </a:r>
          </a:p>
        </p:txBody>
      </p:sp>
      <p:sp>
        <p:nvSpPr>
          <p:cNvPr id="232" name="Rounded Rectangle 231"/>
          <p:cNvSpPr/>
          <p:nvPr/>
        </p:nvSpPr>
        <p:spPr bwMode="auto">
          <a:xfrm>
            <a:off x="7643939" y="2723971"/>
            <a:ext cx="310536" cy="233693"/>
          </a:xfrm>
          <a:prstGeom prst="roundRect">
            <a:avLst/>
          </a:prstGeom>
          <a:solidFill>
            <a:srgbClr val="003399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6</a:t>
            </a:r>
          </a:p>
        </p:txBody>
      </p:sp>
      <p:sp>
        <p:nvSpPr>
          <p:cNvPr id="233" name="TextBox 232"/>
          <p:cNvSpPr txBox="1"/>
          <p:nvPr/>
        </p:nvSpPr>
        <p:spPr>
          <a:xfrm rot="16200000">
            <a:off x="-601955" y="2918593"/>
            <a:ext cx="15790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small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Rendezvous</a:t>
            </a:r>
          </a:p>
        </p:txBody>
      </p:sp>
      <p:sp>
        <p:nvSpPr>
          <p:cNvPr id="234" name="TextBox 233"/>
          <p:cNvSpPr txBox="1"/>
          <p:nvPr/>
        </p:nvSpPr>
        <p:spPr>
          <a:xfrm rot="16200000">
            <a:off x="-342444" y="5238210"/>
            <a:ext cx="1090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small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Docking</a:t>
            </a:r>
          </a:p>
        </p:txBody>
      </p:sp>
      <p:cxnSp>
        <p:nvCxnSpPr>
          <p:cNvPr id="235" name="Straight Arrow Connector 234"/>
          <p:cNvCxnSpPr>
            <a:endCxn id="211" idx="3"/>
          </p:cNvCxnSpPr>
          <p:nvPr/>
        </p:nvCxnSpPr>
        <p:spPr bwMode="auto">
          <a:xfrm flipV="1">
            <a:off x="2309010" y="4328958"/>
            <a:ext cx="12019" cy="2219777"/>
          </a:xfrm>
          <a:prstGeom prst="straightConnector1">
            <a:avLst/>
          </a:prstGeom>
          <a:solidFill>
            <a:srgbClr val="4F81BD"/>
          </a:solidFill>
          <a:ln w="19050" cap="flat" cmpd="sng" algn="ctr">
            <a:solidFill>
              <a:srgbClr val="0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36" name="Straight Arrow Connector 235"/>
          <p:cNvCxnSpPr/>
          <p:nvPr/>
        </p:nvCxnSpPr>
        <p:spPr bwMode="auto">
          <a:xfrm flipH="1" flipV="1">
            <a:off x="1100204" y="6314932"/>
            <a:ext cx="7190651" cy="21218"/>
          </a:xfrm>
          <a:prstGeom prst="straightConnector1">
            <a:avLst/>
          </a:prstGeom>
          <a:solidFill>
            <a:srgbClr val="4F81BD"/>
          </a:solidFill>
          <a:ln w="19050" cap="flat" cmpd="sng" algn="ctr">
            <a:solidFill>
              <a:srgbClr val="000000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37" name="Rectangle 47"/>
          <p:cNvSpPr>
            <a:spLocks noChangeArrowheads="1"/>
          </p:cNvSpPr>
          <p:nvPr/>
        </p:nvSpPr>
        <p:spPr bwMode="auto">
          <a:xfrm>
            <a:off x="3223332" y="4491530"/>
            <a:ext cx="4846320" cy="16987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64000">
                <a:srgbClr val="FFFF99"/>
              </a:gs>
              <a:gs pos="100000">
                <a:srgbClr val="FFFF99"/>
              </a:gs>
            </a:gsLst>
            <a:lin ang="5400000" scaled="1"/>
            <a:tileRect/>
          </a:gradFill>
          <a:ln w="12700">
            <a:solidFill>
              <a:srgbClr val="000000"/>
            </a:solidFill>
            <a:miter lim="800000"/>
            <a:headEnd type="none" w="sm" len="sm"/>
            <a:tailEnd type="none" w="lg" len="med"/>
          </a:ln>
          <a:effectLst/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NFOV Bearings &amp; Ranging</a:t>
            </a:r>
          </a:p>
        </p:txBody>
      </p:sp>
      <p:cxnSp>
        <p:nvCxnSpPr>
          <p:cNvPr id="238" name="Straight Arrow Connector 237"/>
          <p:cNvCxnSpPr/>
          <p:nvPr/>
        </p:nvCxnSpPr>
        <p:spPr bwMode="auto">
          <a:xfrm flipV="1">
            <a:off x="7651620" y="6149298"/>
            <a:ext cx="0" cy="182880"/>
          </a:xfrm>
          <a:prstGeom prst="straightConnector1">
            <a:avLst/>
          </a:prstGeom>
          <a:solidFill>
            <a:srgbClr val="4F81BD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/>
          </a:ln>
          <a:effectLst/>
        </p:spPr>
      </p:cxnSp>
      <p:sp>
        <p:nvSpPr>
          <p:cNvPr id="240" name="TextBox 239"/>
          <p:cNvSpPr txBox="1"/>
          <p:nvPr/>
        </p:nvSpPr>
        <p:spPr>
          <a:xfrm>
            <a:off x="516441" y="6160514"/>
            <a:ext cx="6265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Vbar</a:t>
            </a:r>
            <a:endParaRPr kumimoji="0" lang="en-US" sz="1200" b="1" i="1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241" name="TextBox 240"/>
          <p:cNvSpPr txBox="1"/>
          <p:nvPr/>
        </p:nvSpPr>
        <p:spPr>
          <a:xfrm>
            <a:off x="2361077" y="4214531"/>
            <a:ext cx="5574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Rbar</a:t>
            </a:r>
            <a:endParaRPr kumimoji="0" lang="en-US" sz="1200" b="1" i="1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grpSp>
        <p:nvGrpSpPr>
          <p:cNvPr id="242" name="Group 241"/>
          <p:cNvGrpSpPr/>
          <p:nvPr/>
        </p:nvGrpSpPr>
        <p:grpSpPr>
          <a:xfrm>
            <a:off x="2192246" y="6204422"/>
            <a:ext cx="254000" cy="219167"/>
            <a:chOff x="5852740" y="3355395"/>
            <a:chExt cx="254000" cy="219167"/>
          </a:xfrm>
        </p:grpSpPr>
        <p:pic>
          <p:nvPicPr>
            <p:cNvPr id="243" name="Picture 242"/>
            <p:cNvPicPr>
              <a:picLocks noChangeAspect="1"/>
            </p:cNvPicPr>
            <p:nvPr/>
          </p:nvPicPr>
          <p:blipFill rotWithShape="1">
            <a:blip r:embed="rId4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64020">
              <a:off x="5854654" y="3355395"/>
              <a:ext cx="244037" cy="219167"/>
            </a:xfrm>
            <a:prstGeom prst="rect">
              <a:avLst/>
            </a:prstGeom>
          </p:spPr>
        </p:pic>
        <p:sp>
          <p:nvSpPr>
            <p:cNvPr id="244" name="TextBox 243"/>
            <p:cNvSpPr txBox="1"/>
            <p:nvPr/>
          </p:nvSpPr>
          <p:spPr>
            <a:xfrm>
              <a:off x="5852740" y="3358183"/>
              <a:ext cx="25400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1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B</a:t>
              </a:r>
            </a:p>
          </p:txBody>
        </p:sp>
      </p:grpSp>
      <p:grpSp>
        <p:nvGrpSpPr>
          <p:cNvPr id="245" name="Group 244"/>
          <p:cNvGrpSpPr/>
          <p:nvPr/>
        </p:nvGrpSpPr>
        <p:grpSpPr>
          <a:xfrm>
            <a:off x="7397620" y="6225037"/>
            <a:ext cx="254000" cy="219167"/>
            <a:chOff x="5852740" y="3355395"/>
            <a:chExt cx="254000" cy="219167"/>
          </a:xfrm>
        </p:grpSpPr>
        <p:pic>
          <p:nvPicPr>
            <p:cNvPr id="246" name="Picture 245"/>
            <p:cNvPicPr>
              <a:picLocks noChangeAspect="1"/>
            </p:cNvPicPr>
            <p:nvPr/>
          </p:nvPicPr>
          <p:blipFill rotWithShape="1">
            <a:blip r:embed="rId4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64020">
              <a:off x="5854654" y="3355395"/>
              <a:ext cx="244037" cy="219167"/>
            </a:xfrm>
            <a:prstGeom prst="rect">
              <a:avLst/>
            </a:prstGeom>
          </p:spPr>
        </p:pic>
        <p:sp>
          <p:nvSpPr>
            <p:cNvPr id="247" name="TextBox 246"/>
            <p:cNvSpPr txBox="1"/>
            <p:nvPr/>
          </p:nvSpPr>
          <p:spPr>
            <a:xfrm>
              <a:off x="5852740" y="3358183"/>
              <a:ext cx="25400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800" b="1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A</a:t>
              </a:r>
            </a:p>
          </p:txBody>
        </p:sp>
      </p:grpSp>
      <p:sp>
        <p:nvSpPr>
          <p:cNvPr id="256" name="Freeform 255"/>
          <p:cNvSpPr/>
          <p:nvPr/>
        </p:nvSpPr>
        <p:spPr bwMode="auto">
          <a:xfrm flipH="1">
            <a:off x="7822294" y="4445306"/>
            <a:ext cx="353235" cy="583958"/>
          </a:xfrm>
          <a:custGeom>
            <a:avLst/>
            <a:gdLst>
              <a:gd name="connsiteX0" fmla="*/ 169334 w 330200"/>
              <a:gd name="connsiteY0" fmla="*/ 0 h 397933"/>
              <a:gd name="connsiteX1" fmla="*/ 169334 w 330200"/>
              <a:gd name="connsiteY1" fmla="*/ 0 h 397933"/>
              <a:gd name="connsiteX2" fmla="*/ 237067 w 330200"/>
              <a:gd name="connsiteY2" fmla="*/ 33866 h 397933"/>
              <a:gd name="connsiteX3" fmla="*/ 287867 w 330200"/>
              <a:gd name="connsiteY3" fmla="*/ 76200 h 397933"/>
              <a:gd name="connsiteX4" fmla="*/ 287867 w 330200"/>
              <a:gd name="connsiteY4" fmla="*/ 76200 h 397933"/>
              <a:gd name="connsiteX5" fmla="*/ 237067 w 330200"/>
              <a:gd name="connsiteY5" fmla="*/ 118533 h 397933"/>
              <a:gd name="connsiteX6" fmla="*/ 203200 w 330200"/>
              <a:gd name="connsiteY6" fmla="*/ 110066 h 397933"/>
              <a:gd name="connsiteX7" fmla="*/ 262467 w 330200"/>
              <a:gd name="connsiteY7" fmla="*/ 160866 h 397933"/>
              <a:gd name="connsiteX8" fmla="*/ 211667 w 330200"/>
              <a:gd name="connsiteY8" fmla="*/ 177800 h 397933"/>
              <a:gd name="connsiteX9" fmla="*/ 270934 w 330200"/>
              <a:gd name="connsiteY9" fmla="*/ 262466 h 397933"/>
              <a:gd name="connsiteX10" fmla="*/ 160867 w 330200"/>
              <a:gd name="connsiteY10" fmla="*/ 270933 h 397933"/>
              <a:gd name="connsiteX11" fmla="*/ 279400 w 330200"/>
              <a:gd name="connsiteY11" fmla="*/ 330200 h 397933"/>
              <a:gd name="connsiteX12" fmla="*/ 279400 w 330200"/>
              <a:gd name="connsiteY12" fmla="*/ 364066 h 397933"/>
              <a:gd name="connsiteX13" fmla="*/ 279400 w 330200"/>
              <a:gd name="connsiteY13" fmla="*/ 364066 h 397933"/>
              <a:gd name="connsiteX14" fmla="*/ 330200 w 330200"/>
              <a:gd name="connsiteY14" fmla="*/ 389466 h 397933"/>
              <a:gd name="connsiteX15" fmla="*/ 8467 w 330200"/>
              <a:gd name="connsiteY15" fmla="*/ 397933 h 397933"/>
              <a:gd name="connsiteX16" fmla="*/ 0 w 330200"/>
              <a:gd name="connsiteY16" fmla="*/ 0 h 397933"/>
              <a:gd name="connsiteX17" fmla="*/ 169334 w 330200"/>
              <a:gd name="connsiteY17" fmla="*/ 0 h 397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30200" h="397933">
                <a:moveTo>
                  <a:pt x="169334" y="0"/>
                </a:moveTo>
                <a:lnTo>
                  <a:pt x="169334" y="0"/>
                </a:lnTo>
                <a:cubicBezTo>
                  <a:pt x="191912" y="11289"/>
                  <a:pt x="216064" y="19864"/>
                  <a:pt x="237067" y="33866"/>
                </a:cubicBezTo>
                <a:cubicBezTo>
                  <a:pt x="352071" y="110535"/>
                  <a:pt x="226347" y="45438"/>
                  <a:pt x="287867" y="76200"/>
                </a:cubicBezTo>
                <a:lnTo>
                  <a:pt x="287867" y="76200"/>
                </a:lnTo>
                <a:lnTo>
                  <a:pt x="237067" y="118533"/>
                </a:lnTo>
                <a:lnTo>
                  <a:pt x="203200" y="110066"/>
                </a:lnTo>
                <a:lnTo>
                  <a:pt x="262467" y="160866"/>
                </a:lnTo>
                <a:lnTo>
                  <a:pt x="211667" y="177800"/>
                </a:lnTo>
                <a:lnTo>
                  <a:pt x="270934" y="262466"/>
                </a:lnTo>
                <a:lnTo>
                  <a:pt x="160867" y="270933"/>
                </a:lnTo>
                <a:lnTo>
                  <a:pt x="279400" y="330200"/>
                </a:lnTo>
                <a:lnTo>
                  <a:pt x="279400" y="364066"/>
                </a:lnTo>
                <a:lnTo>
                  <a:pt x="279400" y="364066"/>
                </a:lnTo>
                <a:lnTo>
                  <a:pt x="330200" y="389466"/>
                </a:lnTo>
                <a:lnTo>
                  <a:pt x="8467" y="397933"/>
                </a:lnTo>
                <a:lnTo>
                  <a:pt x="0" y="0"/>
                </a:lnTo>
                <a:lnTo>
                  <a:pt x="169334" y="0"/>
                </a:lnTo>
                <a:close/>
              </a:path>
            </a:pathLst>
          </a:cu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257" name="Rectangle 47"/>
          <p:cNvSpPr>
            <a:spLocks noChangeArrowheads="1"/>
          </p:cNvSpPr>
          <p:nvPr/>
        </p:nvSpPr>
        <p:spPr bwMode="auto">
          <a:xfrm>
            <a:off x="2315596" y="4989721"/>
            <a:ext cx="1700784" cy="169334"/>
          </a:xfrm>
          <a:prstGeom prst="rect">
            <a:avLst/>
          </a:prstGeom>
          <a:solidFill>
            <a:srgbClr val="00B0F0">
              <a:alpha val="46000"/>
            </a:srgbClr>
          </a:solidFill>
          <a:ln w="12700">
            <a:solidFill>
              <a:srgbClr val="000000"/>
            </a:solidFill>
            <a:miter lim="800000"/>
            <a:headEnd type="none" w="sm" len="sm"/>
            <a:tailEnd type="none" w="lg" len="med"/>
          </a:ln>
          <a:effectLst/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Docking Ranging</a:t>
            </a:r>
          </a:p>
        </p:txBody>
      </p:sp>
      <p:sp>
        <p:nvSpPr>
          <p:cNvPr id="258" name="Rectangle 47"/>
          <p:cNvSpPr>
            <a:spLocks noChangeArrowheads="1"/>
          </p:cNvSpPr>
          <p:nvPr/>
        </p:nvSpPr>
        <p:spPr bwMode="auto">
          <a:xfrm>
            <a:off x="2916748" y="5159055"/>
            <a:ext cx="1097280" cy="169862"/>
          </a:xfrm>
          <a:prstGeom prst="rect">
            <a:avLst/>
          </a:prstGeom>
          <a:solidFill>
            <a:srgbClr val="92D050">
              <a:alpha val="80000"/>
            </a:srgbClr>
          </a:solidFill>
          <a:ln w="12700">
            <a:solidFill>
              <a:srgbClr val="000000"/>
            </a:solidFill>
            <a:miter lim="800000"/>
            <a:headEnd type="none" w="sm" len="sm"/>
            <a:tailEnd type="none" w="lg" len="med"/>
          </a:ln>
          <a:effectLst/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IR1 B &amp; R</a:t>
            </a:r>
          </a:p>
        </p:txBody>
      </p:sp>
      <p:sp>
        <p:nvSpPr>
          <p:cNvPr id="259" name="Rectangle 47"/>
          <p:cNvSpPr>
            <a:spLocks noChangeArrowheads="1"/>
          </p:cNvSpPr>
          <p:nvPr/>
        </p:nvSpPr>
        <p:spPr bwMode="auto">
          <a:xfrm>
            <a:off x="2307117" y="5328388"/>
            <a:ext cx="990995" cy="173736"/>
          </a:xfrm>
          <a:prstGeom prst="rect">
            <a:avLst/>
          </a:prstGeom>
          <a:solidFill>
            <a:srgbClr val="FF3300">
              <a:alpha val="70000"/>
            </a:srgbClr>
          </a:solidFill>
          <a:ln w="12700">
            <a:solidFill>
              <a:srgbClr val="000000"/>
            </a:solidFill>
            <a:miter lim="800000"/>
            <a:headEnd type="none" w="sm" len="sm"/>
            <a:tailEnd type="none" w="lg" len="med"/>
          </a:ln>
          <a:effectLst/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IR2 B &amp; R</a:t>
            </a:r>
          </a:p>
        </p:txBody>
      </p:sp>
      <p:sp>
        <p:nvSpPr>
          <p:cNvPr id="260" name="Rounded Rectangle 259"/>
          <p:cNvSpPr/>
          <p:nvPr/>
        </p:nvSpPr>
        <p:spPr bwMode="auto">
          <a:xfrm>
            <a:off x="5399889" y="5548052"/>
            <a:ext cx="310536" cy="233693"/>
          </a:xfrm>
          <a:prstGeom prst="roundRect">
            <a:avLst/>
          </a:prstGeom>
          <a:solidFill>
            <a:srgbClr val="003399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7.1</a:t>
            </a:r>
          </a:p>
        </p:txBody>
      </p:sp>
      <p:sp>
        <p:nvSpPr>
          <p:cNvPr id="261" name="Rounded Rectangle 260"/>
          <p:cNvSpPr/>
          <p:nvPr/>
        </p:nvSpPr>
        <p:spPr bwMode="auto">
          <a:xfrm>
            <a:off x="7488671" y="5982052"/>
            <a:ext cx="310536" cy="233693"/>
          </a:xfrm>
          <a:prstGeom prst="roundRect">
            <a:avLst/>
          </a:prstGeom>
          <a:solidFill>
            <a:srgbClr val="003399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6.3</a:t>
            </a:r>
          </a:p>
        </p:txBody>
      </p:sp>
      <p:sp>
        <p:nvSpPr>
          <p:cNvPr id="262" name="TextBox 261"/>
          <p:cNvSpPr txBox="1"/>
          <p:nvPr/>
        </p:nvSpPr>
        <p:spPr>
          <a:xfrm>
            <a:off x="5751811" y="5808958"/>
            <a:ext cx="17261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Reduced Size NMC</a:t>
            </a:r>
            <a:endParaRPr kumimoji="0" lang="en-US" sz="14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263" name="TextBox 262"/>
          <p:cNvSpPr txBox="1"/>
          <p:nvPr/>
        </p:nvSpPr>
        <p:spPr>
          <a:xfrm>
            <a:off x="4398632" y="5486210"/>
            <a:ext cx="8884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Transfer to V-bar</a:t>
            </a:r>
            <a:endParaRPr kumimoji="0" lang="en-US" sz="14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</a:endParaRPr>
          </a:p>
        </p:txBody>
      </p:sp>
      <p:cxnSp>
        <p:nvCxnSpPr>
          <p:cNvPr id="264" name="Straight Arrow Connector 263"/>
          <p:cNvCxnSpPr/>
          <p:nvPr/>
        </p:nvCxnSpPr>
        <p:spPr bwMode="auto">
          <a:xfrm flipH="1">
            <a:off x="2550054" y="6453243"/>
            <a:ext cx="2268794" cy="0"/>
          </a:xfrm>
          <a:prstGeom prst="straightConnector1">
            <a:avLst/>
          </a:prstGeom>
          <a:solidFill>
            <a:srgbClr val="4F81BD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65" name="TextBox 264"/>
          <p:cNvSpPr txBox="1"/>
          <p:nvPr/>
        </p:nvSpPr>
        <p:spPr>
          <a:xfrm>
            <a:off x="2459504" y="5478165"/>
            <a:ext cx="10454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Approach  to WP1</a:t>
            </a:r>
          </a:p>
        </p:txBody>
      </p:sp>
      <p:sp>
        <p:nvSpPr>
          <p:cNvPr id="266" name="TextBox 265"/>
          <p:cNvSpPr txBox="1"/>
          <p:nvPr/>
        </p:nvSpPr>
        <p:spPr>
          <a:xfrm>
            <a:off x="7228325" y="5055323"/>
            <a:ext cx="17380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Reduce Size Safety Ellipse &amp; Docking Sensor checkout</a:t>
            </a:r>
            <a:endParaRPr kumimoji="0" lang="en-US" sz="1400" b="0" i="0" u="none" strike="noStrike" kern="0" cap="none" spc="0" normalizeH="0" baseline="0" noProof="0" dirty="0" smtClean="0">
              <a:ln>
                <a:noFill/>
              </a:ln>
              <a:solidFill>
                <a:srgbClr val="339933"/>
              </a:solidFill>
              <a:effectLst/>
              <a:uLnTx/>
              <a:uFillTx/>
            </a:endParaRPr>
          </a:p>
        </p:txBody>
      </p:sp>
      <p:sp>
        <p:nvSpPr>
          <p:cNvPr id="269" name="Rounded Rectangle 268"/>
          <p:cNvSpPr/>
          <p:nvPr/>
        </p:nvSpPr>
        <p:spPr bwMode="auto">
          <a:xfrm>
            <a:off x="4647895" y="5988409"/>
            <a:ext cx="310536" cy="233693"/>
          </a:xfrm>
          <a:prstGeom prst="roundRect">
            <a:avLst/>
          </a:prstGeom>
          <a:solidFill>
            <a:srgbClr val="003399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7.3</a:t>
            </a:r>
          </a:p>
        </p:txBody>
      </p:sp>
      <p:sp>
        <p:nvSpPr>
          <p:cNvPr id="270" name="Rounded Rectangle 269"/>
          <p:cNvSpPr/>
          <p:nvPr/>
        </p:nvSpPr>
        <p:spPr bwMode="auto">
          <a:xfrm>
            <a:off x="2826975" y="6003422"/>
            <a:ext cx="310536" cy="233693"/>
          </a:xfrm>
          <a:prstGeom prst="roundRect">
            <a:avLst/>
          </a:prstGeom>
          <a:solidFill>
            <a:srgbClr val="003399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7.5</a:t>
            </a:r>
          </a:p>
        </p:txBody>
      </p:sp>
      <p:sp>
        <p:nvSpPr>
          <p:cNvPr id="273" name="Rectangle 47"/>
          <p:cNvSpPr>
            <a:spLocks noChangeArrowheads="1"/>
          </p:cNvSpPr>
          <p:nvPr/>
        </p:nvSpPr>
        <p:spPr bwMode="auto">
          <a:xfrm>
            <a:off x="2315591" y="4828085"/>
            <a:ext cx="5336023" cy="169334"/>
          </a:xfrm>
          <a:prstGeom prst="rect">
            <a:avLst/>
          </a:prstGeom>
          <a:solidFill>
            <a:srgbClr val="00B0F0">
              <a:alpha val="80000"/>
            </a:srgbClr>
          </a:solidFill>
          <a:ln w="12700">
            <a:solidFill>
              <a:srgbClr val="000000"/>
            </a:solidFill>
            <a:miter lim="800000"/>
            <a:headEnd type="none" w="sm" len="sm"/>
            <a:tailEnd type="none" w="lg" len="med"/>
          </a:ln>
          <a:effectLst/>
        </p:spPr>
        <p:txBody>
          <a:bodyPr wrap="none" anchor="ctr"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Docking Bearings</a:t>
            </a:r>
          </a:p>
        </p:txBody>
      </p:sp>
      <p:sp>
        <p:nvSpPr>
          <p:cNvPr id="274" name="Rounded Rectangle 273"/>
          <p:cNvSpPr/>
          <p:nvPr/>
        </p:nvSpPr>
        <p:spPr bwMode="auto">
          <a:xfrm>
            <a:off x="5398388" y="6003422"/>
            <a:ext cx="310536" cy="233693"/>
          </a:xfrm>
          <a:prstGeom prst="roundRect">
            <a:avLst/>
          </a:prstGeom>
          <a:solidFill>
            <a:srgbClr val="003399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7.2</a:t>
            </a:r>
          </a:p>
        </p:txBody>
      </p:sp>
      <p:sp>
        <p:nvSpPr>
          <p:cNvPr id="275" name="TextBox 274"/>
          <p:cNvSpPr txBox="1"/>
          <p:nvPr/>
        </p:nvSpPr>
        <p:spPr>
          <a:xfrm>
            <a:off x="1308515" y="5741812"/>
            <a:ext cx="10525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Approach &amp; Dock</a:t>
            </a:r>
          </a:p>
        </p:txBody>
      </p:sp>
      <p:sp>
        <p:nvSpPr>
          <p:cNvPr id="276" name="Rounded Rectangle 275"/>
          <p:cNvSpPr/>
          <p:nvPr/>
        </p:nvSpPr>
        <p:spPr bwMode="auto">
          <a:xfrm>
            <a:off x="2326128" y="6003422"/>
            <a:ext cx="310536" cy="233693"/>
          </a:xfrm>
          <a:prstGeom prst="roundRect">
            <a:avLst/>
          </a:prstGeom>
          <a:solidFill>
            <a:srgbClr val="003399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7.6</a:t>
            </a:r>
          </a:p>
        </p:txBody>
      </p:sp>
      <p:sp>
        <p:nvSpPr>
          <p:cNvPr id="277" name="Rounded Rectangle 276"/>
          <p:cNvSpPr/>
          <p:nvPr/>
        </p:nvSpPr>
        <p:spPr bwMode="auto">
          <a:xfrm>
            <a:off x="3586722" y="6003422"/>
            <a:ext cx="310536" cy="233693"/>
          </a:xfrm>
          <a:prstGeom prst="roundRect">
            <a:avLst/>
          </a:prstGeom>
          <a:solidFill>
            <a:srgbClr val="003399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7.4</a:t>
            </a:r>
          </a:p>
        </p:txBody>
      </p:sp>
      <p:sp>
        <p:nvSpPr>
          <p:cNvPr id="278" name="TextBox 277"/>
          <p:cNvSpPr txBox="1"/>
          <p:nvPr/>
        </p:nvSpPr>
        <p:spPr>
          <a:xfrm>
            <a:off x="3357680" y="5478165"/>
            <a:ext cx="9998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Approach  to WP2</a:t>
            </a:r>
            <a:endParaRPr kumimoji="0" lang="en-US" sz="1400" b="0" i="0" u="none" strike="noStrike" kern="0" cap="none" spc="0" normalizeH="0" baseline="0" noProof="0" dirty="0" smtClean="0">
              <a:ln>
                <a:noFill/>
              </a:ln>
              <a:solidFill>
                <a:srgbClr val="339933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279" name="Freeform 278"/>
          <p:cNvSpPr/>
          <p:nvPr/>
        </p:nvSpPr>
        <p:spPr bwMode="auto">
          <a:xfrm>
            <a:off x="435288" y="1147083"/>
            <a:ext cx="177310" cy="347472"/>
          </a:xfrm>
          <a:custGeom>
            <a:avLst/>
            <a:gdLst>
              <a:gd name="connsiteX0" fmla="*/ 0 w 314325"/>
              <a:gd name="connsiteY0" fmla="*/ 0 h 333375"/>
              <a:gd name="connsiteX1" fmla="*/ 0 w 314325"/>
              <a:gd name="connsiteY1" fmla="*/ 0 h 333375"/>
              <a:gd name="connsiteX2" fmla="*/ 304800 w 314325"/>
              <a:gd name="connsiteY2" fmla="*/ 9525 h 333375"/>
              <a:gd name="connsiteX3" fmla="*/ 304800 w 314325"/>
              <a:gd name="connsiteY3" fmla="*/ 9525 h 333375"/>
              <a:gd name="connsiteX4" fmla="*/ 209550 w 314325"/>
              <a:gd name="connsiteY4" fmla="*/ 76200 h 333375"/>
              <a:gd name="connsiteX5" fmla="*/ 276225 w 314325"/>
              <a:gd name="connsiteY5" fmla="*/ 104775 h 333375"/>
              <a:gd name="connsiteX6" fmla="*/ 228600 w 314325"/>
              <a:gd name="connsiteY6" fmla="*/ 152400 h 333375"/>
              <a:gd name="connsiteX7" fmla="*/ 190500 w 314325"/>
              <a:gd name="connsiteY7" fmla="*/ 161925 h 333375"/>
              <a:gd name="connsiteX8" fmla="*/ 247650 w 314325"/>
              <a:gd name="connsiteY8" fmla="*/ 200025 h 333375"/>
              <a:gd name="connsiteX9" fmla="*/ 180975 w 314325"/>
              <a:gd name="connsiteY9" fmla="*/ 228600 h 333375"/>
              <a:gd name="connsiteX10" fmla="*/ 314325 w 314325"/>
              <a:gd name="connsiteY10" fmla="*/ 276225 h 333375"/>
              <a:gd name="connsiteX11" fmla="*/ 314325 w 314325"/>
              <a:gd name="connsiteY11" fmla="*/ 323850 h 333375"/>
              <a:gd name="connsiteX12" fmla="*/ 314325 w 314325"/>
              <a:gd name="connsiteY12" fmla="*/ 323850 h 333375"/>
              <a:gd name="connsiteX13" fmla="*/ 76200 w 314325"/>
              <a:gd name="connsiteY13" fmla="*/ 333375 h 333375"/>
              <a:gd name="connsiteX14" fmla="*/ 76200 w 314325"/>
              <a:gd name="connsiteY14" fmla="*/ 0 h 333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14325" h="333375">
                <a:moveTo>
                  <a:pt x="0" y="0"/>
                </a:moveTo>
                <a:lnTo>
                  <a:pt x="0" y="0"/>
                </a:lnTo>
                <a:cubicBezTo>
                  <a:pt x="279392" y="9978"/>
                  <a:pt x="177743" y="9525"/>
                  <a:pt x="304800" y="9525"/>
                </a:cubicBezTo>
                <a:lnTo>
                  <a:pt x="304800" y="9525"/>
                </a:lnTo>
                <a:lnTo>
                  <a:pt x="209550" y="76200"/>
                </a:lnTo>
                <a:lnTo>
                  <a:pt x="276225" y="104775"/>
                </a:lnTo>
                <a:lnTo>
                  <a:pt x="228600" y="152400"/>
                </a:lnTo>
                <a:lnTo>
                  <a:pt x="190500" y="161925"/>
                </a:lnTo>
                <a:lnTo>
                  <a:pt x="247650" y="200025"/>
                </a:lnTo>
                <a:lnTo>
                  <a:pt x="180975" y="228600"/>
                </a:lnTo>
                <a:lnTo>
                  <a:pt x="314325" y="276225"/>
                </a:lnTo>
                <a:lnTo>
                  <a:pt x="314325" y="323850"/>
                </a:lnTo>
                <a:lnTo>
                  <a:pt x="314325" y="323850"/>
                </a:lnTo>
                <a:lnTo>
                  <a:pt x="76200" y="333375"/>
                </a:lnTo>
                <a:lnTo>
                  <a:pt x="76200" y="0"/>
                </a:lnTo>
              </a:path>
            </a:pathLst>
          </a:custGeom>
          <a:solidFill>
            <a:srgbClr val="FFFFFF"/>
          </a:solidFill>
          <a:ln w="952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5783980" y="5317567"/>
            <a:ext cx="1402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Transfer to </a:t>
            </a:r>
            <a:r>
              <a:rPr kumimoji="0" lang="en-US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InPlane</a:t>
            </a: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NMC</a:t>
            </a:r>
            <a:endParaRPr kumimoji="0" lang="en-US" sz="14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395928696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Space Vehicle Architecture</a:t>
            </a:r>
            <a:br>
              <a:rPr lang="en-US" dirty="0" smtClean="0"/>
            </a:br>
            <a:endParaRPr lang="en-US" sz="2000" i="1" dirty="0"/>
          </a:p>
        </p:txBody>
      </p:sp>
      <p:sp>
        <p:nvSpPr>
          <p:cNvPr id="4" name="Rectangle 3"/>
          <p:cNvSpPr/>
          <p:nvPr/>
        </p:nvSpPr>
        <p:spPr>
          <a:xfrm>
            <a:off x="245986" y="1169731"/>
            <a:ext cx="2627728" cy="1264989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1270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t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EPS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454645" y="1169624"/>
            <a:ext cx="1060611" cy="5276330"/>
          </a:xfrm>
          <a:prstGeom prst="rect">
            <a:avLst/>
          </a:prstGeom>
          <a:solidFill>
            <a:srgbClr val="1F497D">
              <a:lumMod val="40000"/>
              <a:lumOff val="60000"/>
            </a:srgbClr>
          </a:solidFill>
          <a:ln w="1270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t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SYSTEM PROCESSOR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62558" y="1169732"/>
            <a:ext cx="2807122" cy="3737856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1270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t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ADCS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249525" y="1475570"/>
            <a:ext cx="734270" cy="901012"/>
          </a:xfrm>
          <a:prstGeom prst="rect">
            <a:avLst/>
          </a:prstGeom>
          <a:solidFill>
            <a:srgbClr val="1F497D">
              <a:lumMod val="40000"/>
              <a:lumOff val="60000"/>
            </a:srgbClr>
          </a:solidFill>
          <a:ln w="1270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  <p:txBody>
          <a:bodyPr lIns="45720" r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State Estimation &amp; Control Processor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363558" y="1475570"/>
            <a:ext cx="1307528" cy="250276"/>
          </a:xfrm>
          <a:prstGeom prst="rect">
            <a:avLst/>
          </a:prstGeom>
          <a:solidFill>
            <a:srgbClr val="1F497D">
              <a:lumMod val="40000"/>
              <a:lumOff val="60000"/>
            </a:srgbClr>
          </a:solidFill>
          <a:ln w="1270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  <p:txBody>
          <a:bodyPr lIns="45720" r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-axis IMU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367822" y="1787162"/>
            <a:ext cx="1302508" cy="589420"/>
          </a:xfrm>
          <a:prstGeom prst="rect">
            <a:avLst/>
          </a:prstGeom>
          <a:solidFill>
            <a:srgbClr val="1F497D">
              <a:lumMod val="40000"/>
              <a:lumOff val="60000"/>
            </a:srgbClr>
          </a:solidFill>
          <a:ln w="1270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  <p:txBody>
          <a:bodyPr lIns="45720" r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Star Trackers w/ dedicated processing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363558" y="3390524"/>
            <a:ext cx="1307526" cy="416001"/>
          </a:xfrm>
          <a:prstGeom prst="rect">
            <a:avLst/>
          </a:prstGeom>
          <a:solidFill>
            <a:srgbClr val="1F497D">
              <a:lumMod val="40000"/>
              <a:lumOff val="60000"/>
            </a:srgbClr>
          </a:solidFill>
          <a:ln w="1270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  <p:txBody>
          <a:bodyPr lIns="45720" r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-axis Magnetometer Set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363558" y="3007231"/>
            <a:ext cx="1307526" cy="304659"/>
          </a:xfrm>
          <a:prstGeom prst="rect">
            <a:avLst/>
          </a:prstGeom>
          <a:solidFill>
            <a:srgbClr val="1F497D">
              <a:lumMod val="40000"/>
              <a:lumOff val="60000"/>
            </a:srgbClr>
          </a:solidFill>
          <a:ln w="1270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  <p:txBody>
          <a:bodyPr lIns="45720" r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-axis Sun Sensor Set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363558" y="2502644"/>
            <a:ext cx="1307526" cy="423948"/>
          </a:xfrm>
          <a:prstGeom prst="rect">
            <a:avLst/>
          </a:prstGeom>
          <a:solidFill>
            <a:srgbClr val="1F497D">
              <a:lumMod val="40000"/>
              <a:lumOff val="60000"/>
            </a:srgbClr>
          </a:solidFill>
          <a:ln w="1270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  <p:txBody>
          <a:bodyPr lIns="45720" r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-axis Reaction Wheel Set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363557" y="3887820"/>
            <a:ext cx="1307525" cy="424573"/>
          </a:xfrm>
          <a:prstGeom prst="rect">
            <a:avLst/>
          </a:prstGeom>
          <a:solidFill>
            <a:srgbClr val="1F497D">
              <a:lumMod val="40000"/>
              <a:lumOff val="60000"/>
            </a:srgbClr>
          </a:solidFill>
          <a:ln w="1270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  <p:txBody>
          <a:bodyPr lIns="45720" r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-axis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Mag. </a:t>
            </a:r>
            <a:r>
              <a:rPr kumimoji="0" 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Torquer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 Set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45986" y="2546699"/>
            <a:ext cx="2627728" cy="1717146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1270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t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09154" y="2797216"/>
            <a:ext cx="2004723" cy="258754"/>
          </a:xfrm>
          <a:prstGeom prst="rect">
            <a:avLst/>
          </a:prstGeom>
          <a:solidFill>
            <a:srgbClr val="1F497D">
              <a:lumMod val="40000"/>
              <a:lumOff val="60000"/>
            </a:srgbClr>
          </a:solidFill>
          <a:ln w="1270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S-BAND (downlink)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09156" y="3140409"/>
            <a:ext cx="2004722" cy="262228"/>
          </a:xfrm>
          <a:prstGeom prst="rect">
            <a:avLst/>
          </a:prstGeom>
          <a:solidFill>
            <a:srgbClr val="1F497D">
              <a:lumMod val="40000"/>
              <a:lumOff val="60000"/>
            </a:srgbClr>
          </a:solidFill>
          <a:ln w="1270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UHF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09156" y="3471969"/>
            <a:ext cx="2004724" cy="258754"/>
          </a:xfrm>
          <a:prstGeom prst="rect">
            <a:avLst/>
          </a:prstGeom>
          <a:solidFill>
            <a:srgbClr val="1F497D">
              <a:lumMod val="40000"/>
              <a:lumOff val="60000"/>
            </a:srgbClr>
          </a:solidFill>
          <a:ln w="1270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GPS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09156" y="3855250"/>
            <a:ext cx="2004723" cy="332699"/>
          </a:xfrm>
          <a:prstGeom prst="rect">
            <a:avLst/>
          </a:prstGeom>
          <a:solidFill>
            <a:srgbClr val="1F497D">
              <a:lumMod val="40000"/>
              <a:lumOff val="60000"/>
            </a:srgbClr>
          </a:solidFill>
          <a:ln w="1270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  <p:txBody>
          <a:bodyPr rtlCol="0" anchor="ctr"/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ysClr val="windowText" lastClr="000000"/>
                </a:solidFill>
                <a:latin typeface="Candara" pitchFamily="34" charset="0"/>
              </a:rPr>
              <a:t>Inter-Satellite link (</a:t>
            </a:r>
            <a:r>
              <a:rPr lang="en-US" sz="1200" dirty="0" err="1">
                <a:solidFill>
                  <a:sysClr val="windowText" lastClr="000000"/>
                </a:solidFill>
                <a:latin typeface="Candara" pitchFamily="34" charset="0"/>
              </a:rPr>
              <a:t>Comm</a:t>
            </a:r>
            <a:r>
              <a:rPr lang="en-US" sz="1200" dirty="0">
                <a:solidFill>
                  <a:sysClr val="windowText" lastClr="000000"/>
                </a:solidFill>
                <a:latin typeface="Candara" pitchFamily="34" charset="0"/>
              </a:rPr>
              <a:t> / Ranging)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09154" y="2057155"/>
            <a:ext cx="2012038" cy="258754"/>
          </a:xfrm>
          <a:prstGeom prst="rect">
            <a:avLst/>
          </a:prstGeom>
          <a:solidFill>
            <a:srgbClr val="1F497D">
              <a:lumMod val="40000"/>
              <a:lumOff val="60000"/>
            </a:srgbClr>
          </a:solidFill>
          <a:ln w="1270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Power Sequencing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09154" y="1739502"/>
            <a:ext cx="2009424" cy="258754"/>
          </a:xfrm>
          <a:prstGeom prst="rect">
            <a:avLst/>
          </a:prstGeom>
          <a:solidFill>
            <a:srgbClr val="1F497D">
              <a:lumMod val="40000"/>
              <a:lumOff val="60000"/>
            </a:srgbClr>
          </a:solidFill>
          <a:ln w="1270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Heater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09154" y="1413335"/>
            <a:ext cx="2016833" cy="258754"/>
          </a:xfrm>
          <a:prstGeom prst="rect">
            <a:avLst/>
          </a:prstGeom>
          <a:solidFill>
            <a:srgbClr val="1F497D">
              <a:lumMod val="40000"/>
              <a:lumOff val="60000"/>
            </a:srgbClr>
          </a:solidFill>
          <a:ln w="1270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itchFamily="34" charset="0"/>
                <a:ea typeface="Arial Unicode MS" pitchFamily="34" charset="-128"/>
                <a:cs typeface="Arial Unicode MS" pitchFamily="34" charset="-128"/>
              </a:rPr>
              <a:t>Health &amp; State Sensors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itchFamily="34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45985" y="4365952"/>
            <a:ext cx="3752933" cy="2080003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1270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t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RPO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019890" y="4567425"/>
            <a:ext cx="789917" cy="758950"/>
          </a:xfrm>
          <a:prstGeom prst="rect">
            <a:avLst/>
          </a:prstGeom>
          <a:solidFill>
            <a:srgbClr val="C0504D">
              <a:lumMod val="60000"/>
              <a:lumOff val="40000"/>
            </a:srgbClr>
          </a:solidFill>
          <a:ln w="1270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  <p:txBody>
          <a:bodyPr rIns="0" rtlCol="0" anchor="ctr"/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ysClr val="windowText" lastClr="000000"/>
                </a:solidFill>
                <a:latin typeface="Candara" pitchFamily="34" charset="0"/>
              </a:rPr>
              <a:t>Maneuver Planning Processor (GN&amp;C)</a:t>
            </a:r>
          </a:p>
        </p:txBody>
      </p:sp>
      <p:grpSp>
        <p:nvGrpSpPr>
          <p:cNvPr id="99" name="Group 98"/>
          <p:cNvGrpSpPr/>
          <p:nvPr/>
        </p:nvGrpSpPr>
        <p:grpSpPr>
          <a:xfrm>
            <a:off x="327569" y="4662513"/>
            <a:ext cx="1242409" cy="1514680"/>
            <a:chOff x="507955" y="4662513"/>
            <a:chExt cx="979027" cy="1514680"/>
          </a:xfrm>
        </p:grpSpPr>
        <p:sp>
          <p:nvSpPr>
            <p:cNvPr id="24" name="Rectangle 23"/>
            <p:cNvSpPr/>
            <p:nvPr/>
          </p:nvSpPr>
          <p:spPr>
            <a:xfrm>
              <a:off x="507955" y="4662513"/>
              <a:ext cx="960228" cy="332800"/>
            </a:xfrm>
            <a:prstGeom prst="rect">
              <a:avLst/>
            </a:prstGeom>
            <a:solidFill>
              <a:srgbClr val="9BBB59">
                <a:lumMod val="60000"/>
                <a:lumOff val="40000"/>
              </a:srgbClr>
            </a:solidFill>
            <a:ln w="12700" cap="flat" cmpd="sng" algn="ctr">
              <a:solidFill>
                <a:sysClr val="windowText" lastClr="000000">
                  <a:lumMod val="75000"/>
                  <a:lumOff val="25000"/>
                </a:sysClr>
              </a:solidFill>
              <a:prstDash val="solid"/>
            </a:ln>
            <a:effectLst/>
          </p:spPr>
          <p:txBody>
            <a:bodyPr rIns="0" rtlCol="0" anchor="ctr"/>
            <a:lstStyle/>
            <a:p>
              <a:pPr algn="l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200" dirty="0">
                  <a:solidFill>
                    <a:sysClr val="windowText" lastClr="000000"/>
                  </a:solidFill>
                  <a:latin typeface="Calibri"/>
                </a:rPr>
                <a:t>Wide Field</a:t>
              </a:r>
            </a:p>
            <a:p>
              <a:pPr algn="l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200" dirty="0">
                  <a:solidFill>
                    <a:sysClr val="windowText" lastClr="000000"/>
                  </a:solidFill>
                  <a:latin typeface="Calibri"/>
                </a:rPr>
                <a:t>Visible Imager</a:t>
              </a: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507955" y="5068263"/>
              <a:ext cx="979027" cy="332800"/>
            </a:xfrm>
            <a:prstGeom prst="rect">
              <a:avLst/>
            </a:prstGeom>
            <a:solidFill>
              <a:srgbClr val="9BBB59">
                <a:lumMod val="60000"/>
                <a:lumOff val="40000"/>
              </a:srgbClr>
            </a:solidFill>
            <a:ln w="12700" cap="flat" cmpd="sng" algn="ctr">
              <a:solidFill>
                <a:sysClr val="windowText" lastClr="000000">
                  <a:lumMod val="75000"/>
                  <a:lumOff val="25000"/>
                </a:sysClr>
              </a:solidFill>
              <a:prstDash val="solid"/>
            </a:ln>
            <a:effectLst/>
          </p:spPr>
          <p:txBody>
            <a:bodyPr rIns="0" rtlCol="0" anchor="ctr"/>
            <a:lstStyle/>
            <a:p>
              <a:pPr algn="l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200" dirty="0">
                  <a:solidFill>
                    <a:sysClr val="windowText" lastClr="000000"/>
                  </a:solidFill>
                  <a:latin typeface="Calibri"/>
                </a:rPr>
                <a:t>Infrared Imager</a:t>
              </a: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507955" y="5844393"/>
              <a:ext cx="979027" cy="332800"/>
            </a:xfrm>
            <a:prstGeom prst="rect">
              <a:avLst/>
            </a:prstGeom>
            <a:solidFill>
              <a:srgbClr val="4F81BD">
                <a:lumMod val="60000"/>
                <a:lumOff val="40000"/>
              </a:srgbClr>
            </a:solidFill>
            <a:ln w="12700" cap="flat" cmpd="sng" algn="ctr">
              <a:solidFill>
                <a:sysClr val="windowText" lastClr="000000">
                  <a:lumMod val="75000"/>
                  <a:lumOff val="25000"/>
                </a:sysClr>
              </a:solidFill>
              <a:prstDash val="solid"/>
            </a:ln>
            <a:effectLst/>
          </p:spPr>
          <p:txBody>
            <a:bodyPr lIns="91440" rIns="0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ndara" pitchFamily="34" charset="0"/>
                  <a:ea typeface="+mn-ea"/>
                  <a:cs typeface="+mn-cs"/>
                </a:rPr>
                <a:t>Docking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ndara" pitchFamily="34" charset="0"/>
                  <a:ea typeface="+mn-ea"/>
                  <a:cs typeface="+mn-cs"/>
                </a:rPr>
                <a:t>Sensor</a:t>
              </a:r>
              <a:endPara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507955" y="5469546"/>
              <a:ext cx="979027" cy="305945"/>
            </a:xfrm>
            <a:prstGeom prst="rect">
              <a:avLst/>
            </a:prstGeom>
            <a:solidFill>
              <a:srgbClr val="9BBB59">
                <a:lumMod val="60000"/>
                <a:lumOff val="40000"/>
              </a:srgbClr>
            </a:solidFill>
            <a:ln w="12700" cap="flat" cmpd="sng" algn="ctr">
              <a:solidFill>
                <a:sysClr val="windowText" lastClr="000000">
                  <a:lumMod val="75000"/>
                  <a:lumOff val="25000"/>
                </a:sysClr>
              </a:solidFill>
              <a:prstDash val="solid"/>
            </a:ln>
            <a:effectLst/>
          </p:spPr>
          <p:txBody>
            <a:bodyPr rIns="0" rtlCol="0" anchor="ctr"/>
            <a:lstStyle/>
            <a:p>
              <a:pPr algn="l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US" sz="1200" dirty="0">
                  <a:solidFill>
                    <a:sysClr val="windowText" lastClr="000000"/>
                  </a:solidFill>
                  <a:latin typeface="Calibri"/>
                </a:rPr>
                <a:t>Infrared Imager</a:t>
              </a:r>
            </a:p>
          </p:txBody>
        </p:sp>
      </p:grpSp>
      <p:sp>
        <p:nvSpPr>
          <p:cNvPr id="28" name="Rectangle 27"/>
          <p:cNvSpPr/>
          <p:nvPr/>
        </p:nvSpPr>
        <p:spPr>
          <a:xfrm>
            <a:off x="1843825" y="4652737"/>
            <a:ext cx="914400" cy="1511839"/>
          </a:xfrm>
          <a:prstGeom prst="rect">
            <a:avLst/>
          </a:prstGeom>
          <a:solidFill>
            <a:srgbClr val="9BBB59">
              <a:lumMod val="60000"/>
              <a:lumOff val="40000"/>
            </a:srgbClr>
          </a:solidFill>
          <a:ln w="1270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  <p:txBody>
          <a:bodyPr rIns="0" rtlCol="0" anchor="ctr"/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ysClr val="windowText" lastClr="000000"/>
                </a:solidFill>
                <a:latin typeface="Calibri"/>
              </a:rPr>
              <a:t>Relative Position Estimation Processor</a:t>
            </a:r>
            <a:br>
              <a:rPr lang="en-US" sz="1200" dirty="0">
                <a:solidFill>
                  <a:sysClr val="windowText" lastClr="000000"/>
                </a:solidFill>
                <a:latin typeface="Calibri"/>
              </a:rPr>
            </a:br>
            <a:r>
              <a:rPr lang="en-US" sz="1200" dirty="0">
                <a:solidFill>
                  <a:sysClr val="windowText" lastClr="000000"/>
                </a:solidFill>
                <a:latin typeface="Calibri"/>
              </a:rPr>
              <a:t>(Imaging Processor)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873714" y="5402098"/>
            <a:ext cx="936092" cy="335714"/>
          </a:xfrm>
          <a:prstGeom prst="rect">
            <a:avLst/>
          </a:prstGeom>
          <a:solidFill>
            <a:srgbClr val="1F497D">
              <a:lumMod val="40000"/>
              <a:lumOff val="60000"/>
            </a:srgbClr>
          </a:solidFill>
          <a:ln w="1270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  <p:txBody>
          <a:bodyPr lIns="54864" r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Docking Mechanism</a:t>
            </a:r>
            <a:endParaRPr kumimoji="0" lang="en-US" sz="12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873714" y="5783817"/>
            <a:ext cx="936094" cy="335714"/>
          </a:xfrm>
          <a:prstGeom prst="rect">
            <a:avLst/>
          </a:prstGeom>
          <a:solidFill>
            <a:srgbClr val="1F497D">
              <a:lumMod val="40000"/>
              <a:lumOff val="60000"/>
            </a:srgbClr>
          </a:solidFill>
          <a:ln w="1270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  <p:txBody>
          <a:bodyPr lIns="54864" r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Optical Target Aid</a:t>
            </a:r>
            <a:endParaRPr kumimoji="0" lang="en-US" sz="12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367822" y="4455631"/>
            <a:ext cx="1302508" cy="335715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1270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  <p:txBody>
          <a:bodyPr lIns="54864" r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8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-thruster Cold Gas</a:t>
            </a:r>
            <a:endParaRPr kumimoji="0" lang="en-US" sz="12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grpSp>
        <p:nvGrpSpPr>
          <p:cNvPr id="83" name="Group 82"/>
          <p:cNvGrpSpPr/>
          <p:nvPr/>
        </p:nvGrpSpPr>
        <p:grpSpPr>
          <a:xfrm>
            <a:off x="2425987" y="1542712"/>
            <a:ext cx="2043732" cy="2478888"/>
            <a:chOff x="1913199" y="1542712"/>
            <a:chExt cx="2503803" cy="2478888"/>
          </a:xfrm>
        </p:grpSpPr>
        <p:cxnSp>
          <p:nvCxnSpPr>
            <p:cNvPr id="32" name="Straight Arrow Connector 31"/>
            <p:cNvCxnSpPr>
              <a:stCxn id="20" idx="3"/>
            </p:cNvCxnSpPr>
            <p:nvPr/>
          </p:nvCxnSpPr>
          <p:spPr>
            <a:xfrm>
              <a:off x="1918958" y="1868879"/>
              <a:ext cx="2495079" cy="0"/>
            </a:xfrm>
            <a:prstGeom prst="straightConnector1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headEnd type="triangle"/>
              <a:tailEnd type="none"/>
            </a:ln>
            <a:effectLst/>
          </p:spPr>
        </p:cxnSp>
        <p:cxnSp>
          <p:nvCxnSpPr>
            <p:cNvPr id="33" name="Straight Arrow Connector 32"/>
            <p:cNvCxnSpPr>
              <a:stCxn id="21" idx="3"/>
            </p:cNvCxnSpPr>
            <p:nvPr/>
          </p:nvCxnSpPr>
          <p:spPr>
            <a:xfrm>
              <a:off x="1928035" y="1542712"/>
              <a:ext cx="2488965" cy="0"/>
            </a:xfrm>
            <a:prstGeom prst="straightConnector1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headEnd type="none"/>
              <a:tailEnd type="triangle"/>
            </a:ln>
            <a:effectLst/>
          </p:spPr>
        </p:cxnSp>
        <p:cxnSp>
          <p:nvCxnSpPr>
            <p:cNvPr id="34" name="Straight Arrow Connector 33"/>
            <p:cNvCxnSpPr>
              <a:stCxn id="19" idx="3"/>
            </p:cNvCxnSpPr>
            <p:nvPr/>
          </p:nvCxnSpPr>
          <p:spPr>
            <a:xfrm>
              <a:off x="1922161" y="2186532"/>
              <a:ext cx="2491878" cy="0"/>
            </a:xfrm>
            <a:prstGeom prst="straightConnector1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headEnd type="triangle"/>
              <a:tailEnd type="none"/>
            </a:ln>
            <a:effectLst/>
          </p:spPr>
        </p:cxnSp>
        <p:cxnSp>
          <p:nvCxnSpPr>
            <p:cNvPr id="35" name="Straight Arrow Connector 34"/>
            <p:cNvCxnSpPr>
              <a:stCxn id="15" idx="3"/>
            </p:cNvCxnSpPr>
            <p:nvPr/>
          </p:nvCxnSpPr>
          <p:spPr>
            <a:xfrm>
              <a:off x="1913199" y="2926593"/>
              <a:ext cx="2500838" cy="0"/>
            </a:xfrm>
            <a:prstGeom prst="straightConnector1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headEnd type="triangle"/>
              <a:tailEnd type="none"/>
            </a:ln>
            <a:effectLst/>
          </p:spPr>
        </p:cxnSp>
        <p:cxnSp>
          <p:nvCxnSpPr>
            <p:cNvPr id="36" name="Straight Arrow Connector 35"/>
            <p:cNvCxnSpPr>
              <a:stCxn id="16" idx="3"/>
            </p:cNvCxnSpPr>
            <p:nvPr/>
          </p:nvCxnSpPr>
          <p:spPr>
            <a:xfrm>
              <a:off x="1913200" y="3271523"/>
              <a:ext cx="2500838" cy="0"/>
            </a:xfrm>
            <a:prstGeom prst="straightConnector1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headEnd type="triangle"/>
              <a:tailEnd type="triangle"/>
            </a:ln>
            <a:effectLst/>
          </p:spPr>
        </p:cxnSp>
        <p:cxnSp>
          <p:nvCxnSpPr>
            <p:cNvPr id="37" name="Straight Arrow Connector 36"/>
            <p:cNvCxnSpPr>
              <a:stCxn id="17" idx="3"/>
            </p:cNvCxnSpPr>
            <p:nvPr/>
          </p:nvCxnSpPr>
          <p:spPr>
            <a:xfrm>
              <a:off x="1913203" y="3601346"/>
              <a:ext cx="2500836" cy="0"/>
            </a:xfrm>
            <a:prstGeom prst="straightConnector1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headEnd type="none"/>
              <a:tailEnd type="triangle"/>
            </a:ln>
            <a:effectLst/>
          </p:spPr>
        </p:cxnSp>
        <p:cxnSp>
          <p:nvCxnSpPr>
            <p:cNvPr id="38" name="Straight Arrow Connector 37"/>
            <p:cNvCxnSpPr>
              <a:stCxn id="18" idx="3"/>
            </p:cNvCxnSpPr>
            <p:nvPr/>
          </p:nvCxnSpPr>
          <p:spPr>
            <a:xfrm>
              <a:off x="1913200" y="4021600"/>
              <a:ext cx="2503802" cy="0"/>
            </a:xfrm>
            <a:prstGeom prst="straightConnector1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headEnd type="triangle"/>
              <a:tailEnd type="triangle"/>
            </a:ln>
            <a:effectLst/>
          </p:spPr>
        </p:cxnSp>
      </p:grpSp>
      <p:cxnSp>
        <p:nvCxnSpPr>
          <p:cNvPr id="39" name="Straight Arrow Connector 38"/>
          <p:cNvCxnSpPr>
            <a:endCxn id="7" idx="1"/>
          </p:cNvCxnSpPr>
          <p:nvPr/>
        </p:nvCxnSpPr>
        <p:spPr>
          <a:xfrm>
            <a:off x="5515256" y="1926076"/>
            <a:ext cx="734268" cy="0"/>
          </a:xfrm>
          <a:prstGeom prst="straightConnector1">
            <a:avLst/>
          </a:prstGeom>
          <a:noFill/>
          <a:ln w="25400" cap="flat" cmpd="sng" algn="ctr">
            <a:solidFill>
              <a:sysClr val="windowText" lastClr="000000"/>
            </a:solidFill>
            <a:prstDash val="solid"/>
            <a:headEnd type="triangle"/>
            <a:tailEnd type="triangle"/>
          </a:ln>
          <a:effectLst/>
        </p:spPr>
      </p:cxnSp>
      <p:cxnSp>
        <p:nvCxnSpPr>
          <p:cNvPr id="40" name="Straight Arrow Connector 39"/>
          <p:cNvCxnSpPr/>
          <p:nvPr/>
        </p:nvCxnSpPr>
        <p:spPr>
          <a:xfrm>
            <a:off x="5515256" y="3159560"/>
            <a:ext cx="1848303" cy="0"/>
          </a:xfrm>
          <a:prstGeom prst="straightConnector1">
            <a:avLst/>
          </a:prstGeom>
          <a:noFill/>
          <a:ln w="25400" cap="flat" cmpd="sng" algn="ctr">
            <a:solidFill>
              <a:sysClr val="windowText" lastClr="000000"/>
            </a:solidFill>
            <a:prstDash val="solid"/>
            <a:headEnd type="triangle"/>
            <a:tailEnd type="none"/>
          </a:ln>
          <a:effectLst/>
        </p:spPr>
      </p:cxnSp>
      <p:cxnSp>
        <p:nvCxnSpPr>
          <p:cNvPr id="41" name="Straight Arrow Connector 40"/>
          <p:cNvCxnSpPr/>
          <p:nvPr/>
        </p:nvCxnSpPr>
        <p:spPr>
          <a:xfrm>
            <a:off x="5515256" y="3598525"/>
            <a:ext cx="1848303" cy="0"/>
          </a:xfrm>
          <a:prstGeom prst="straightConnector1">
            <a:avLst/>
          </a:prstGeom>
          <a:noFill/>
          <a:ln w="25400" cap="flat" cmpd="sng" algn="ctr">
            <a:solidFill>
              <a:sysClr val="windowText" lastClr="000000"/>
            </a:solidFill>
            <a:prstDash val="solid"/>
            <a:headEnd type="triangle"/>
            <a:tailEnd type="none"/>
          </a:ln>
          <a:effectLst/>
        </p:spPr>
      </p:cxnSp>
      <p:cxnSp>
        <p:nvCxnSpPr>
          <p:cNvPr id="42" name="Straight Arrow Connector 41"/>
          <p:cNvCxnSpPr>
            <a:endCxn id="13" idx="1"/>
          </p:cNvCxnSpPr>
          <p:nvPr/>
        </p:nvCxnSpPr>
        <p:spPr>
          <a:xfrm>
            <a:off x="5515256" y="4100106"/>
            <a:ext cx="1848301" cy="1"/>
          </a:xfrm>
          <a:prstGeom prst="straightConnector1">
            <a:avLst/>
          </a:prstGeom>
          <a:noFill/>
          <a:ln w="25400" cap="flat" cmpd="sng" algn="ctr">
            <a:solidFill>
              <a:sysClr val="windowText" lastClr="000000"/>
            </a:solidFill>
            <a:prstDash val="solid"/>
            <a:headEnd type="none"/>
            <a:tailEnd type="triangle"/>
          </a:ln>
          <a:effectLst/>
        </p:spPr>
      </p:cxnSp>
      <p:cxnSp>
        <p:nvCxnSpPr>
          <p:cNvPr id="44" name="Straight Arrow Connector 43"/>
          <p:cNvCxnSpPr>
            <a:endCxn id="9" idx="1"/>
          </p:cNvCxnSpPr>
          <p:nvPr/>
        </p:nvCxnSpPr>
        <p:spPr>
          <a:xfrm>
            <a:off x="6983795" y="2081872"/>
            <a:ext cx="384027" cy="0"/>
          </a:xfrm>
          <a:prstGeom prst="straightConnector1">
            <a:avLst/>
          </a:prstGeom>
          <a:noFill/>
          <a:ln w="25400" cap="flat" cmpd="sng" algn="ctr">
            <a:solidFill>
              <a:sysClr val="windowText" lastClr="000000"/>
            </a:solidFill>
            <a:prstDash val="solid"/>
            <a:headEnd type="triangle"/>
            <a:tailEnd type="none"/>
          </a:ln>
          <a:effectLst/>
        </p:spPr>
      </p:cxnSp>
      <p:cxnSp>
        <p:nvCxnSpPr>
          <p:cNvPr id="45" name="Straight Arrow Connector 44"/>
          <p:cNvCxnSpPr>
            <a:endCxn id="8" idx="1"/>
          </p:cNvCxnSpPr>
          <p:nvPr/>
        </p:nvCxnSpPr>
        <p:spPr>
          <a:xfrm flipV="1">
            <a:off x="6983795" y="1600708"/>
            <a:ext cx="379763" cy="2"/>
          </a:xfrm>
          <a:prstGeom prst="straightConnector1">
            <a:avLst/>
          </a:prstGeom>
          <a:noFill/>
          <a:ln w="25400" cap="flat" cmpd="sng" algn="ctr">
            <a:solidFill>
              <a:sysClr val="windowText" lastClr="000000"/>
            </a:solidFill>
            <a:prstDash val="solid"/>
            <a:headEnd type="triangle"/>
            <a:tailEnd type="none"/>
          </a:ln>
          <a:effectLst/>
        </p:spPr>
      </p:cxnSp>
      <p:cxnSp>
        <p:nvCxnSpPr>
          <p:cNvPr id="46" name="Straight Arrow Connector 45"/>
          <p:cNvCxnSpPr/>
          <p:nvPr/>
        </p:nvCxnSpPr>
        <p:spPr>
          <a:xfrm>
            <a:off x="3809806" y="4907588"/>
            <a:ext cx="644839" cy="0"/>
          </a:xfrm>
          <a:prstGeom prst="straightConnector1">
            <a:avLst/>
          </a:prstGeom>
          <a:noFill/>
          <a:ln w="25400" cap="flat" cmpd="sng" algn="ctr">
            <a:solidFill>
              <a:sysClr val="windowText" lastClr="000000"/>
            </a:solidFill>
            <a:prstDash val="solid"/>
            <a:headEnd type="triangle"/>
            <a:tailEnd type="triangle"/>
          </a:ln>
          <a:effectLst/>
        </p:spPr>
      </p:cxnSp>
      <p:cxnSp>
        <p:nvCxnSpPr>
          <p:cNvPr id="47" name="Straight Arrow Connector 46"/>
          <p:cNvCxnSpPr>
            <a:endCxn id="23" idx="1"/>
          </p:cNvCxnSpPr>
          <p:nvPr/>
        </p:nvCxnSpPr>
        <p:spPr>
          <a:xfrm>
            <a:off x="2758225" y="4946900"/>
            <a:ext cx="261665" cy="0"/>
          </a:xfrm>
          <a:prstGeom prst="straightConnector1">
            <a:avLst/>
          </a:prstGeom>
          <a:noFill/>
          <a:ln w="25400" cap="flat" cmpd="sng" algn="ctr">
            <a:solidFill>
              <a:sysClr val="windowText" lastClr="000000"/>
            </a:solidFill>
            <a:prstDash val="solid"/>
            <a:headEnd type="none"/>
            <a:tailEnd type="triangle"/>
          </a:ln>
          <a:effectLst/>
        </p:spPr>
      </p:cxnSp>
      <p:grpSp>
        <p:nvGrpSpPr>
          <p:cNvPr id="98" name="Group 97"/>
          <p:cNvGrpSpPr/>
          <p:nvPr/>
        </p:nvGrpSpPr>
        <p:grpSpPr>
          <a:xfrm>
            <a:off x="1572459" y="4828913"/>
            <a:ext cx="256032" cy="1181880"/>
            <a:chOff x="1107923" y="4828913"/>
            <a:chExt cx="615372" cy="1181880"/>
          </a:xfrm>
        </p:grpSpPr>
        <p:cxnSp>
          <p:nvCxnSpPr>
            <p:cNvPr id="48" name="Straight Arrow Connector 47"/>
            <p:cNvCxnSpPr>
              <a:stCxn id="24" idx="3"/>
            </p:cNvCxnSpPr>
            <p:nvPr/>
          </p:nvCxnSpPr>
          <p:spPr>
            <a:xfrm>
              <a:off x="1107923" y="4828913"/>
              <a:ext cx="615372" cy="0"/>
            </a:xfrm>
            <a:prstGeom prst="straightConnector1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headEnd type="none"/>
              <a:tailEnd type="triangle"/>
            </a:ln>
            <a:effectLst/>
          </p:spPr>
        </p:cxnSp>
        <p:cxnSp>
          <p:nvCxnSpPr>
            <p:cNvPr id="49" name="Straight Arrow Connector 48"/>
            <p:cNvCxnSpPr>
              <a:stCxn id="25" idx="3"/>
            </p:cNvCxnSpPr>
            <p:nvPr/>
          </p:nvCxnSpPr>
          <p:spPr>
            <a:xfrm>
              <a:off x="1152196" y="5234663"/>
              <a:ext cx="571097" cy="0"/>
            </a:xfrm>
            <a:prstGeom prst="straightConnector1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headEnd type="none"/>
              <a:tailEnd type="triangle"/>
            </a:ln>
            <a:effectLst/>
          </p:spPr>
        </p:cxnSp>
        <p:cxnSp>
          <p:nvCxnSpPr>
            <p:cNvPr id="50" name="Straight Arrow Connector 49"/>
            <p:cNvCxnSpPr>
              <a:stCxn id="26" idx="3"/>
            </p:cNvCxnSpPr>
            <p:nvPr/>
          </p:nvCxnSpPr>
          <p:spPr>
            <a:xfrm>
              <a:off x="1152196" y="6010793"/>
              <a:ext cx="571097" cy="0"/>
            </a:xfrm>
            <a:prstGeom prst="straightConnector1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headEnd type="none"/>
              <a:tailEnd type="triangle"/>
            </a:ln>
            <a:effectLst/>
          </p:spPr>
        </p:cxnSp>
        <p:cxnSp>
          <p:nvCxnSpPr>
            <p:cNvPr id="51" name="Straight Arrow Connector 50"/>
            <p:cNvCxnSpPr>
              <a:stCxn id="27" idx="3"/>
            </p:cNvCxnSpPr>
            <p:nvPr/>
          </p:nvCxnSpPr>
          <p:spPr>
            <a:xfrm>
              <a:off x="1152196" y="5622519"/>
              <a:ext cx="571097" cy="0"/>
            </a:xfrm>
            <a:prstGeom prst="straightConnector1">
              <a:avLst/>
            </a:prstGeom>
            <a:noFill/>
            <a:ln w="25400" cap="flat" cmpd="sng" algn="ctr">
              <a:solidFill>
                <a:sysClr val="windowText" lastClr="000000"/>
              </a:solidFill>
              <a:prstDash val="solid"/>
              <a:headEnd type="none"/>
              <a:tailEnd type="triangle"/>
            </a:ln>
            <a:effectLst/>
          </p:spPr>
        </p:cxnSp>
      </p:grpSp>
      <p:cxnSp>
        <p:nvCxnSpPr>
          <p:cNvPr id="52" name="Straight Arrow Connector 51"/>
          <p:cNvCxnSpPr/>
          <p:nvPr/>
        </p:nvCxnSpPr>
        <p:spPr>
          <a:xfrm>
            <a:off x="3809806" y="5559937"/>
            <a:ext cx="644839" cy="0"/>
          </a:xfrm>
          <a:prstGeom prst="straightConnector1">
            <a:avLst/>
          </a:prstGeom>
          <a:noFill/>
          <a:ln w="25400" cap="flat" cmpd="sng" algn="ctr">
            <a:solidFill>
              <a:sysClr val="windowText" lastClr="000000"/>
            </a:solidFill>
            <a:prstDash val="solid"/>
            <a:headEnd type="triangle"/>
            <a:tailEnd type="none"/>
          </a:ln>
          <a:effectLst/>
        </p:spPr>
      </p:cxnSp>
      <p:cxnSp>
        <p:nvCxnSpPr>
          <p:cNvPr id="53" name="Straight Arrow Connector 52"/>
          <p:cNvCxnSpPr/>
          <p:nvPr/>
        </p:nvCxnSpPr>
        <p:spPr>
          <a:xfrm>
            <a:off x="3809805" y="5947513"/>
            <a:ext cx="644840" cy="0"/>
          </a:xfrm>
          <a:prstGeom prst="straightConnector1">
            <a:avLst/>
          </a:prstGeom>
          <a:noFill/>
          <a:ln w="25400" cap="flat" cmpd="sng" algn="ctr">
            <a:solidFill>
              <a:sysClr val="windowText" lastClr="000000"/>
            </a:solidFill>
            <a:prstDash val="solid"/>
            <a:headEnd type="triangle"/>
            <a:tailEnd type="none"/>
          </a:ln>
          <a:effectLst/>
        </p:spPr>
      </p:cxnSp>
      <p:cxnSp>
        <p:nvCxnSpPr>
          <p:cNvPr id="54" name="Straight Arrow Connector 53"/>
          <p:cNvCxnSpPr>
            <a:stCxn id="31" idx="1"/>
          </p:cNvCxnSpPr>
          <p:nvPr/>
        </p:nvCxnSpPr>
        <p:spPr>
          <a:xfrm flipH="1">
            <a:off x="5515256" y="4623489"/>
            <a:ext cx="1852566" cy="19231"/>
          </a:xfrm>
          <a:prstGeom prst="straightConnector1">
            <a:avLst/>
          </a:prstGeom>
          <a:noFill/>
          <a:ln w="25400" cap="flat" cmpd="sng" algn="ctr">
            <a:solidFill>
              <a:sysClr val="windowText" lastClr="000000"/>
            </a:solidFill>
            <a:prstDash val="solid"/>
            <a:headEnd type="triangle"/>
            <a:tailEnd type="none"/>
          </a:ln>
          <a:effectLst/>
        </p:spPr>
      </p:cxnSp>
      <p:sp>
        <p:nvSpPr>
          <p:cNvPr id="78" name="Rectangle 77"/>
          <p:cNvSpPr/>
          <p:nvPr/>
        </p:nvSpPr>
        <p:spPr>
          <a:xfrm>
            <a:off x="6317585" y="5013287"/>
            <a:ext cx="2398096" cy="1679198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>
                <a:lumMod val="85000"/>
                <a:lumOff val="15000"/>
              </a:sysClr>
            </a:solidFill>
            <a:prstDash val="solid"/>
          </a:ln>
          <a:effectLst/>
        </p:spPr>
        <p:txBody>
          <a:bodyPr rtlCol="0" anchor="t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CONTRIBUTIONS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6480755" y="5330774"/>
            <a:ext cx="2113679" cy="229792"/>
          </a:xfrm>
          <a:prstGeom prst="rect">
            <a:avLst/>
          </a:prstGeom>
          <a:solidFill>
            <a:srgbClr val="1F497D">
              <a:lumMod val="40000"/>
              <a:lumOff val="60000"/>
            </a:srgbClr>
          </a:solidFill>
          <a:ln w="1270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  <p:txBody>
          <a:bodyPr r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Tyvak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 Nano-Satellite Systems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6480755" y="5690391"/>
            <a:ext cx="2113679" cy="229792"/>
          </a:xfrm>
          <a:prstGeom prst="rect">
            <a:avLst/>
          </a:prstGeom>
          <a:solidFill>
            <a:srgbClr val="C0504D">
              <a:lumMod val="60000"/>
              <a:lumOff val="40000"/>
            </a:srgbClr>
          </a:solidFill>
          <a:ln w="1270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  <p:txBody>
          <a:bodyPr r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Applied Defense Solutions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6480755" y="6023191"/>
            <a:ext cx="2113679" cy="229792"/>
          </a:xfrm>
          <a:prstGeom prst="rect">
            <a:avLst/>
          </a:prstGeom>
          <a:solidFill>
            <a:srgbClr val="9BBB59">
              <a:lumMod val="60000"/>
              <a:lumOff val="40000"/>
            </a:srgbClr>
          </a:solidFill>
          <a:ln w="1270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  <p:txBody>
          <a:bodyPr r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406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 Aerospace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cxnSp>
        <p:nvCxnSpPr>
          <p:cNvPr id="84" name="Elbow Connector 83"/>
          <p:cNvCxnSpPr>
            <a:stCxn id="7" idx="2"/>
            <a:endCxn id="12" idx="1"/>
          </p:cNvCxnSpPr>
          <p:nvPr/>
        </p:nvCxnSpPr>
        <p:spPr bwMode="auto">
          <a:xfrm rot="16200000" flipH="1">
            <a:off x="6821091" y="2172151"/>
            <a:ext cx="338036" cy="746898"/>
          </a:xfrm>
          <a:prstGeom prst="bentConnector2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62" name="Rectangle 61"/>
          <p:cNvSpPr/>
          <p:nvPr/>
        </p:nvSpPr>
        <p:spPr>
          <a:xfrm>
            <a:off x="6480755" y="6360226"/>
            <a:ext cx="2113679" cy="229792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1270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  <p:txBody>
          <a:bodyPr r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VACCO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0922240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ONSFD_VehicleAssy_3_Transparen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7895" y="925012"/>
            <a:ext cx="4496105" cy="527588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5707" y="1485696"/>
            <a:ext cx="4295578" cy="50234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Vehicle Configuration</a:t>
            </a:r>
            <a:br>
              <a:rPr lang="en-US" dirty="0" smtClean="0"/>
            </a:br>
            <a:r>
              <a:rPr lang="en-US" sz="1700" i="1" dirty="0">
                <a:solidFill>
                  <a:srgbClr val="000099"/>
                </a:solidFill>
              </a:rPr>
              <a:t> </a:t>
            </a:r>
            <a:r>
              <a:rPr lang="en-US" sz="1700" i="1" dirty="0" smtClean="0">
                <a:solidFill>
                  <a:srgbClr val="000099"/>
                </a:solidFill>
              </a:rPr>
              <a:t>   - External Arrangement, Isometric Views</a:t>
            </a:r>
            <a:endParaRPr lang="en-US" sz="1700" i="1" dirty="0">
              <a:solidFill>
                <a:srgbClr val="000099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91106" y="2372497"/>
            <a:ext cx="16708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200" b="1" dirty="0" smtClean="0"/>
              <a:t>Docking Mechanism</a:t>
            </a:r>
            <a:endParaRPr lang="en-US" sz="1200" b="1" dirty="0"/>
          </a:p>
        </p:txBody>
      </p:sp>
      <p:sp>
        <p:nvSpPr>
          <p:cNvPr id="34" name="Line 29"/>
          <p:cNvSpPr>
            <a:spLocks noChangeShapeType="1"/>
          </p:cNvSpPr>
          <p:nvPr/>
        </p:nvSpPr>
        <p:spPr bwMode="auto">
          <a:xfrm flipH="1">
            <a:off x="3205889" y="2649496"/>
            <a:ext cx="679037" cy="331095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8044962" y="6200898"/>
            <a:ext cx="1099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200" b="1" dirty="0" smtClean="0"/>
              <a:t>UHF Antennas</a:t>
            </a:r>
            <a:endParaRPr lang="en-US" sz="1200" b="1" dirty="0"/>
          </a:p>
        </p:txBody>
      </p:sp>
      <p:sp>
        <p:nvSpPr>
          <p:cNvPr id="27" name="Line 29"/>
          <p:cNvSpPr>
            <a:spLocks noChangeShapeType="1"/>
          </p:cNvSpPr>
          <p:nvPr/>
        </p:nvSpPr>
        <p:spPr bwMode="auto">
          <a:xfrm flipH="1" flipV="1">
            <a:off x="7961432" y="6085324"/>
            <a:ext cx="83527" cy="317437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8" name="Line 29"/>
          <p:cNvSpPr>
            <a:spLocks noChangeShapeType="1"/>
          </p:cNvSpPr>
          <p:nvPr/>
        </p:nvSpPr>
        <p:spPr bwMode="auto">
          <a:xfrm flipH="1" flipV="1">
            <a:off x="6924744" y="5241693"/>
            <a:ext cx="1036688" cy="1161068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22282" y="5357221"/>
            <a:ext cx="10225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200" b="1" dirty="0" smtClean="0"/>
              <a:t>Separation Devices</a:t>
            </a:r>
            <a:endParaRPr lang="en-US" sz="1200" b="1" dirty="0"/>
          </a:p>
        </p:txBody>
      </p:sp>
      <p:sp>
        <p:nvSpPr>
          <p:cNvPr id="31" name="Line 29"/>
          <p:cNvSpPr>
            <a:spLocks noChangeShapeType="1"/>
          </p:cNvSpPr>
          <p:nvPr/>
        </p:nvSpPr>
        <p:spPr bwMode="auto">
          <a:xfrm flipV="1">
            <a:off x="219807" y="4642337"/>
            <a:ext cx="539857" cy="731547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32" name="Line 29"/>
          <p:cNvSpPr>
            <a:spLocks noChangeShapeType="1"/>
          </p:cNvSpPr>
          <p:nvPr/>
        </p:nvSpPr>
        <p:spPr bwMode="auto">
          <a:xfrm flipV="1">
            <a:off x="219806" y="4112055"/>
            <a:ext cx="539857" cy="1261830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-1" y="3565544"/>
            <a:ext cx="759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200" b="1" dirty="0" smtClean="0"/>
              <a:t>S-Band</a:t>
            </a:r>
          </a:p>
          <a:p>
            <a:pPr algn="l"/>
            <a:r>
              <a:rPr lang="en-US" sz="1200" b="1" dirty="0" smtClean="0"/>
              <a:t> Patch</a:t>
            </a:r>
            <a:endParaRPr lang="en-US" sz="12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91662" y="2062890"/>
            <a:ext cx="13360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200" b="1" dirty="0" smtClean="0"/>
              <a:t>GPS </a:t>
            </a:r>
          </a:p>
          <a:p>
            <a:pPr algn="l"/>
            <a:r>
              <a:rPr lang="en-US" sz="1200" b="1" dirty="0" smtClean="0"/>
              <a:t>Patch</a:t>
            </a:r>
            <a:endParaRPr lang="en-US" sz="12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91663" y="1312856"/>
            <a:ext cx="13360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200" b="1" dirty="0" smtClean="0"/>
              <a:t>Thermal</a:t>
            </a:r>
          </a:p>
          <a:p>
            <a:pPr algn="l"/>
            <a:r>
              <a:rPr lang="en-US" sz="1200" b="1" dirty="0" smtClean="0"/>
              <a:t>Radiators</a:t>
            </a:r>
            <a:endParaRPr lang="en-US" sz="1200" b="1" dirty="0"/>
          </a:p>
        </p:txBody>
      </p:sp>
      <p:sp>
        <p:nvSpPr>
          <p:cNvPr id="39" name="Line 29"/>
          <p:cNvSpPr>
            <a:spLocks noChangeShapeType="1"/>
          </p:cNvSpPr>
          <p:nvPr/>
        </p:nvSpPr>
        <p:spPr bwMode="auto">
          <a:xfrm>
            <a:off x="625459" y="3808475"/>
            <a:ext cx="535283" cy="224618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40" name="Line 29"/>
          <p:cNvSpPr>
            <a:spLocks noChangeShapeType="1"/>
          </p:cNvSpPr>
          <p:nvPr/>
        </p:nvSpPr>
        <p:spPr bwMode="auto">
          <a:xfrm>
            <a:off x="567117" y="2260188"/>
            <a:ext cx="1591055" cy="1017022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41" name="Line 29"/>
          <p:cNvSpPr>
            <a:spLocks noChangeShapeType="1"/>
          </p:cNvSpPr>
          <p:nvPr/>
        </p:nvSpPr>
        <p:spPr bwMode="auto">
          <a:xfrm>
            <a:off x="929041" y="1700576"/>
            <a:ext cx="498624" cy="438209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3543506" y="1312856"/>
            <a:ext cx="1670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200" b="1" dirty="0" smtClean="0"/>
              <a:t>Solar Panel Arrays</a:t>
            </a:r>
          </a:p>
          <a:p>
            <a:pPr algn="l"/>
            <a:r>
              <a:rPr lang="en-US" sz="1200" b="1" dirty="0" smtClean="0"/>
              <a:t>with MPPTs</a:t>
            </a:r>
            <a:endParaRPr lang="en-US" sz="1200" b="1" dirty="0"/>
          </a:p>
        </p:txBody>
      </p:sp>
      <p:sp>
        <p:nvSpPr>
          <p:cNvPr id="43" name="Line 29"/>
          <p:cNvSpPr>
            <a:spLocks noChangeShapeType="1"/>
          </p:cNvSpPr>
          <p:nvPr/>
        </p:nvSpPr>
        <p:spPr bwMode="auto">
          <a:xfrm>
            <a:off x="5214319" y="1485696"/>
            <a:ext cx="1027370" cy="425404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8294274" y="5046976"/>
            <a:ext cx="8497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200" b="1" dirty="0" smtClean="0"/>
              <a:t>Thermal</a:t>
            </a:r>
          </a:p>
          <a:p>
            <a:pPr algn="l"/>
            <a:r>
              <a:rPr lang="en-US" sz="1200" b="1" dirty="0" smtClean="0"/>
              <a:t>Radiator</a:t>
            </a:r>
            <a:endParaRPr lang="en-US" sz="1200" b="1" dirty="0"/>
          </a:p>
        </p:txBody>
      </p:sp>
      <p:sp>
        <p:nvSpPr>
          <p:cNvPr id="45" name="Line 29"/>
          <p:cNvSpPr>
            <a:spLocks noChangeShapeType="1"/>
          </p:cNvSpPr>
          <p:nvPr/>
        </p:nvSpPr>
        <p:spPr bwMode="auto">
          <a:xfrm flipH="1" flipV="1">
            <a:off x="8294274" y="4415635"/>
            <a:ext cx="351102" cy="644981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46" name="TextBox 45"/>
          <p:cNvSpPr txBox="1"/>
          <p:nvPr/>
        </p:nvSpPr>
        <p:spPr>
          <a:xfrm>
            <a:off x="4248673" y="5980034"/>
            <a:ext cx="8497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200" b="1" dirty="0" smtClean="0"/>
              <a:t>Star Trackers</a:t>
            </a:r>
            <a:endParaRPr lang="en-US" sz="1200" b="1" dirty="0"/>
          </a:p>
        </p:txBody>
      </p:sp>
      <p:sp>
        <p:nvSpPr>
          <p:cNvPr id="47" name="Line 29"/>
          <p:cNvSpPr>
            <a:spLocks noChangeShapeType="1"/>
          </p:cNvSpPr>
          <p:nvPr/>
        </p:nvSpPr>
        <p:spPr bwMode="auto">
          <a:xfrm flipV="1">
            <a:off x="4571999" y="4339739"/>
            <a:ext cx="2504535" cy="1669690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48" name="Line 29"/>
          <p:cNvSpPr>
            <a:spLocks noChangeShapeType="1"/>
          </p:cNvSpPr>
          <p:nvPr/>
        </p:nvSpPr>
        <p:spPr bwMode="auto">
          <a:xfrm flipH="1" flipV="1">
            <a:off x="1687990" y="4642336"/>
            <a:ext cx="2884010" cy="1365689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8829374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 descr="PONSFD_VehicleAssy_4_Transparen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6545" y="1386508"/>
            <a:ext cx="5964886" cy="697566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Remote Proximity Operations </a:t>
            </a:r>
            <a:br>
              <a:rPr lang="en-US" sz="2400" dirty="0" smtClean="0"/>
            </a:br>
            <a:r>
              <a:rPr lang="en-US" sz="2400" dirty="0" smtClean="0"/>
              <a:t>and Docking Module (RPOD)</a:t>
            </a:r>
            <a:br>
              <a:rPr lang="en-US" sz="2400" dirty="0" smtClean="0"/>
            </a:br>
            <a:endParaRPr lang="en-US" sz="2400" i="1" dirty="0">
              <a:solidFill>
                <a:srgbClr val="000099"/>
              </a:solidFill>
            </a:endParaRPr>
          </a:p>
        </p:txBody>
      </p:sp>
      <p:pic>
        <p:nvPicPr>
          <p:cNvPr id="27" name="Picture 26" descr="PONSFD_VehicleAssy_2_Transparent 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0950" y="-1919833"/>
            <a:ext cx="6667658" cy="7029594"/>
          </a:xfrm>
          <a:prstGeom prst="rect">
            <a:avLst/>
          </a:prstGeom>
        </p:spPr>
      </p:pic>
      <p:sp>
        <p:nvSpPr>
          <p:cNvPr id="39" name="Parallelogram 38"/>
          <p:cNvSpPr/>
          <p:nvPr/>
        </p:nvSpPr>
        <p:spPr bwMode="auto">
          <a:xfrm rot="1733181">
            <a:off x="6571022" y="1127404"/>
            <a:ext cx="1590649" cy="944527"/>
          </a:xfrm>
          <a:prstGeom prst="parallelogram">
            <a:avLst>
              <a:gd name="adj" fmla="val 63997"/>
            </a:avLst>
          </a:prstGeom>
          <a:solidFill>
            <a:srgbClr val="6600FF">
              <a:alpha val="36000"/>
            </a:srgb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0" name="Parallelogram 39"/>
          <p:cNvSpPr/>
          <p:nvPr/>
        </p:nvSpPr>
        <p:spPr bwMode="auto">
          <a:xfrm rot="19861188">
            <a:off x="7017620" y="1898965"/>
            <a:ext cx="1600188" cy="943631"/>
          </a:xfrm>
          <a:prstGeom prst="parallelogram">
            <a:avLst>
              <a:gd name="adj" fmla="val 51697"/>
            </a:avLst>
          </a:prstGeom>
          <a:solidFill>
            <a:srgbClr val="6600FF">
              <a:alpha val="36000"/>
            </a:srgb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330950" y="1159224"/>
            <a:ext cx="769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200" b="1" dirty="0" smtClean="0"/>
              <a:t>RPOD </a:t>
            </a:r>
          </a:p>
          <a:p>
            <a:pPr algn="l"/>
            <a:r>
              <a:rPr lang="en-US" sz="1200" b="1" dirty="0" smtClean="0"/>
              <a:t>Module</a:t>
            </a:r>
            <a:endParaRPr lang="en-US" sz="1200" b="1" dirty="0"/>
          </a:p>
        </p:txBody>
      </p:sp>
      <p:sp>
        <p:nvSpPr>
          <p:cNvPr id="42" name="Line 29"/>
          <p:cNvSpPr>
            <a:spLocks noChangeShapeType="1"/>
          </p:cNvSpPr>
          <p:nvPr/>
        </p:nvSpPr>
        <p:spPr bwMode="auto">
          <a:xfrm>
            <a:off x="6014005" y="1303940"/>
            <a:ext cx="1290215" cy="75896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" name="TextBox 43"/>
          <p:cNvSpPr txBox="1"/>
          <p:nvPr/>
        </p:nvSpPr>
        <p:spPr>
          <a:xfrm>
            <a:off x="4936008" y="4137979"/>
            <a:ext cx="16563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200" b="1" dirty="0" smtClean="0"/>
              <a:t>50mm IR Camera</a:t>
            </a:r>
            <a:endParaRPr lang="en-US" sz="1200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4558964" y="4603300"/>
            <a:ext cx="18236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200" b="1" dirty="0" smtClean="0"/>
              <a:t>70mm Visible Camera</a:t>
            </a:r>
            <a:endParaRPr lang="en-US" sz="1200" b="1" dirty="0"/>
          </a:p>
        </p:txBody>
      </p:sp>
      <p:sp>
        <p:nvSpPr>
          <p:cNvPr id="46" name="TextBox 45"/>
          <p:cNvSpPr txBox="1"/>
          <p:nvPr/>
        </p:nvSpPr>
        <p:spPr>
          <a:xfrm>
            <a:off x="2978205" y="2182574"/>
            <a:ext cx="15440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b="1" dirty="0" smtClean="0"/>
              <a:t>35mm IR Camera</a:t>
            </a:r>
            <a:endParaRPr lang="en-US" sz="1200" i="1" dirty="0"/>
          </a:p>
        </p:txBody>
      </p:sp>
      <p:sp>
        <p:nvSpPr>
          <p:cNvPr id="47" name="TextBox 46"/>
          <p:cNvSpPr txBox="1"/>
          <p:nvPr/>
        </p:nvSpPr>
        <p:spPr>
          <a:xfrm>
            <a:off x="4536720" y="2792489"/>
            <a:ext cx="1062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200" b="1" dirty="0" smtClean="0"/>
              <a:t>ISL Patch Antenna</a:t>
            </a:r>
            <a:endParaRPr lang="en-US" sz="1200" b="1" dirty="0"/>
          </a:p>
        </p:txBody>
      </p:sp>
      <p:sp>
        <p:nvSpPr>
          <p:cNvPr id="48" name="Line 29"/>
          <p:cNvSpPr>
            <a:spLocks noChangeShapeType="1"/>
          </p:cNvSpPr>
          <p:nvPr/>
        </p:nvSpPr>
        <p:spPr bwMode="auto">
          <a:xfrm flipH="1">
            <a:off x="3129994" y="2461861"/>
            <a:ext cx="527247" cy="746127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49" name="Line 29"/>
          <p:cNvSpPr>
            <a:spLocks noChangeShapeType="1"/>
          </p:cNvSpPr>
          <p:nvPr/>
        </p:nvSpPr>
        <p:spPr bwMode="auto">
          <a:xfrm flipH="1" flipV="1">
            <a:off x="3129993" y="3891043"/>
            <a:ext cx="1406727" cy="840807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50" name="Line 29"/>
          <p:cNvSpPr>
            <a:spLocks noChangeShapeType="1"/>
          </p:cNvSpPr>
          <p:nvPr/>
        </p:nvSpPr>
        <p:spPr bwMode="auto">
          <a:xfrm flipH="1" flipV="1">
            <a:off x="3888944" y="4042832"/>
            <a:ext cx="1070797" cy="233647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51" name="TextBox 50"/>
          <p:cNvSpPr txBox="1"/>
          <p:nvPr/>
        </p:nvSpPr>
        <p:spPr>
          <a:xfrm>
            <a:off x="7076535" y="4831762"/>
            <a:ext cx="7856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LED</a:t>
            </a:r>
            <a:endParaRPr lang="en-US" sz="1200" b="1" dirty="0"/>
          </a:p>
        </p:txBody>
      </p:sp>
      <p:sp>
        <p:nvSpPr>
          <p:cNvPr id="52" name="TextBox 51"/>
          <p:cNvSpPr txBox="1"/>
          <p:nvPr/>
        </p:nvSpPr>
        <p:spPr>
          <a:xfrm>
            <a:off x="5367686" y="3032671"/>
            <a:ext cx="7856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LED</a:t>
            </a:r>
            <a:endParaRPr lang="en-US" sz="1200" b="1" dirty="0"/>
          </a:p>
        </p:txBody>
      </p:sp>
      <p:sp>
        <p:nvSpPr>
          <p:cNvPr id="53" name="TextBox 52"/>
          <p:cNvSpPr txBox="1"/>
          <p:nvPr/>
        </p:nvSpPr>
        <p:spPr>
          <a:xfrm>
            <a:off x="4558964" y="1620889"/>
            <a:ext cx="7856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LED</a:t>
            </a:r>
            <a:endParaRPr lang="en-US" sz="1200" b="1" dirty="0"/>
          </a:p>
        </p:txBody>
      </p:sp>
      <p:sp>
        <p:nvSpPr>
          <p:cNvPr id="54" name="Line 29"/>
          <p:cNvSpPr>
            <a:spLocks noChangeShapeType="1"/>
          </p:cNvSpPr>
          <p:nvPr/>
        </p:nvSpPr>
        <p:spPr bwMode="auto">
          <a:xfrm flipV="1">
            <a:off x="4938126" y="89620"/>
            <a:ext cx="564334" cy="1531269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" name="Line 29"/>
          <p:cNvSpPr>
            <a:spLocks noChangeShapeType="1"/>
          </p:cNvSpPr>
          <p:nvPr/>
        </p:nvSpPr>
        <p:spPr bwMode="auto">
          <a:xfrm flipV="1">
            <a:off x="6014004" y="2062890"/>
            <a:ext cx="986635" cy="1108280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" name="Line 29"/>
          <p:cNvSpPr>
            <a:spLocks noChangeShapeType="1"/>
          </p:cNvSpPr>
          <p:nvPr/>
        </p:nvSpPr>
        <p:spPr bwMode="auto">
          <a:xfrm flipV="1">
            <a:off x="6014005" y="2594155"/>
            <a:ext cx="1214320" cy="541800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7" name="Line 29"/>
          <p:cNvSpPr>
            <a:spLocks noChangeShapeType="1"/>
          </p:cNvSpPr>
          <p:nvPr/>
        </p:nvSpPr>
        <p:spPr bwMode="auto">
          <a:xfrm flipV="1">
            <a:off x="6014004" y="2948401"/>
            <a:ext cx="683055" cy="222767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8" name="Line 29"/>
          <p:cNvSpPr>
            <a:spLocks noChangeShapeType="1"/>
          </p:cNvSpPr>
          <p:nvPr/>
        </p:nvSpPr>
        <p:spPr bwMode="auto">
          <a:xfrm flipV="1">
            <a:off x="7596560" y="4831760"/>
            <a:ext cx="542506" cy="156915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" name="Line 29"/>
          <p:cNvSpPr>
            <a:spLocks noChangeShapeType="1"/>
          </p:cNvSpPr>
          <p:nvPr/>
        </p:nvSpPr>
        <p:spPr bwMode="auto">
          <a:xfrm flipH="1">
            <a:off x="3888943" y="2948403"/>
            <a:ext cx="640237" cy="487270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943859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2656" y="1286227"/>
            <a:ext cx="4541344" cy="496143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68" y="1297573"/>
            <a:ext cx="4319903" cy="50582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Vehicle Configuration</a:t>
            </a:r>
            <a:br>
              <a:rPr lang="en-US" dirty="0" smtClean="0"/>
            </a:br>
            <a:r>
              <a:rPr lang="en-US" sz="1700" i="1" dirty="0">
                <a:solidFill>
                  <a:srgbClr val="000099"/>
                </a:solidFill>
              </a:rPr>
              <a:t> </a:t>
            </a:r>
            <a:r>
              <a:rPr lang="en-US" sz="1700" i="1" dirty="0" smtClean="0">
                <a:solidFill>
                  <a:srgbClr val="000099"/>
                </a:solidFill>
              </a:rPr>
              <a:t>   - Internal Arrangement and Packaging</a:t>
            </a:r>
            <a:endParaRPr lang="en-US" sz="1700" i="1" dirty="0">
              <a:solidFill>
                <a:srgbClr val="000099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76336" y="1789198"/>
            <a:ext cx="17588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b="1" dirty="0" smtClean="0"/>
              <a:t>S-Band Transmitter</a:t>
            </a:r>
            <a:endParaRPr lang="en-US" sz="1200" b="1" dirty="0"/>
          </a:p>
        </p:txBody>
      </p:sp>
      <p:sp>
        <p:nvSpPr>
          <p:cNvPr id="7" name="Line 29"/>
          <p:cNvSpPr>
            <a:spLocks noChangeShapeType="1"/>
          </p:cNvSpPr>
          <p:nvPr/>
        </p:nvSpPr>
        <p:spPr bwMode="auto">
          <a:xfrm>
            <a:off x="4524064" y="2059792"/>
            <a:ext cx="443590" cy="1214156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9" name="Line 29"/>
          <p:cNvSpPr>
            <a:spLocks noChangeShapeType="1"/>
          </p:cNvSpPr>
          <p:nvPr/>
        </p:nvSpPr>
        <p:spPr bwMode="auto">
          <a:xfrm>
            <a:off x="4379089" y="2332001"/>
            <a:ext cx="588565" cy="1390600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" name="Line 29"/>
          <p:cNvSpPr>
            <a:spLocks noChangeShapeType="1"/>
          </p:cNvSpPr>
          <p:nvPr/>
        </p:nvSpPr>
        <p:spPr bwMode="auto">
          <a:xfrm flipV="1">
            <a:off x="2474752" y="3934964"/>
            <a:ext cx="762845" cy="313555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1" name="Line 29"/>
          <p:cNvSpPr>
            <a:spLocks noChangeShapeType="1"/>
          </p:cNvSpPr>
          <p:nvPr/>
        </p:nvSpPr>
        <p:spPr bwMode="auto">
          <a:xfrm>
            <a:off x="5888063" y="1829228"/>
            <a:ext cx="429521" cy="1296191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2" name="Line 29"/>
          <p:cNvSpPr>
            <a:spLocks noChangeShapeType="1"/>
          </p:cNvSpPr>
          <p:nvPr/>
        </p:nvSpPr>
        <p:spPr bwMode="auto">
          <a:xfrm flipH="1">
            <a:off x="1793719" y="1436072"/>
            <a:ext cx="524599" cy="627942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75815" y="4110020"/>
            <a:ext cx="13989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b="1" dirty="0" smtClean="0"/>
              <a:t>Battery Module</a:t>
            </a:r>
            <a:endParaRPr lang="en-US" sz="12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5406845" y="1379835"/>
            <a:ext cx="11144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Cold Gas </a:t>
            </a:r>
          </a:p>
          <a:p>
            <a:r>
              <a:rPr lang="en-US" sz="1200" b="1" dirty="0" smtClean="0"/>
              <a:t>Thrusters (8)</a:t>
            </a:r>
            <a:endParaRPr lang="en-US" sz="12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2318320" y="1297573"/>
            <a:ext cx="145228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200" b="1" dirty="0" smtClean="0"/>
              <a:t>GPS Receiver</a:t>
            </a:r>
            <a:endParaRPr lang="en-US" sz="1200" b="1" dirty="0"/>
          </a:p>
        </p:txBody>
      </p:sp>
      <p:sp>
        <p:nvSpPr>
          <p:cNvPr id="20" name="Line 29"/>
          <p:cNvSpPr>
            <a:spLocks noChangeShapeType="1"/>
          </p:cNvSpPr>
          <p:nvPr/>
        </p:nvSpPr>
        <p:spPr bwMode="auto">
          <a:xfrm flipV="1">
            <a:off x="2056018" y="3749071"/>
            <a:ext cx="607766" cy="190969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8081744" y="3462381"/>
            <a:ext cx="9751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200" b="1" dirty="0" smtClean="0"/>
              <a:t>RPOD Module</a:t>
            </a:r>
            <a:endParaRPr lang="en-US" sz="12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297806" y="3693215"/>
            <a:ext cx="1758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b="1" dirty="0" smtClean="0"/>
              <a:t>Inertial Reference Module (IRM)</a:t>
            </a:r>
            <a:endParaRPr lang="en-US" sz="1200" b="1" i="1" dirty="0"/>
          </a:p>
        </p:txBody>
      </p:sp>
      <p:sp>
        <p:nvSpPr>
          <p:cNvPr id="31" name="TextBox 30"/>
          <p:cNvSpPr txBox="1"/>
          <p:nvPr/>
        </p:nvSpPr>
        <p:spPr>
          <a:xfrm>
            <a:off x="3364150" y="2193502"/>
            <a:ext cx="108334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b="1" dirty="0" smtClean="0"/>
              <a:t>UHF Radio</a:t>
            </a:r>
            <a:endParaRPr lang="en-US" sz="12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7049456" y="3928007"/>
            <a:ext cx="1572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200" b="1" dirty="0" smtClean="0"/>
              <a:t>Propulsion </a:t>
            </a:r>
          </a:p>
          <a:p>
            <a:pPr algn="l"/>
            <a:r>
              <a:rPr lang="en-US" sz="1200" b="1" dirty="0" smtClean="0"/>
              <a:t>Module</a:t>
            </a:r>
            <a:endParaRPr lang="en-US" sz="1200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6188791" y="4394644"/>
            <a:ext cx="1168867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sz="1200" b="1" dirty="0" smtClean="0"/>
              <a:t>Endeavour Bus</a:t>
            </a:r>
          </a:p>
          <a:p>
            <a:pPr algn="l"/>
            <a:endParaRPr lang="en-US" sz="1200" b="1" dirty="0"/>
          </a:p>
        </p:txBody>
      </p:sp>
      <p:sp>
        <p:nvSpPr>
          <p:cNvPr id="52" name="Right Brace 51"/>
          <p:cNvSpPr/>
          <p:nvPr/>
        </p:nvSpPr>
        <p:spPr bwMode="auto">
          <a:xfrm rot="14634109" flipH="1">
            <a:off x="6101471" y="3798945"/>
            <a:ext cx="242056" cy="1021850"/>
          </a:xfrm>
          <a:prstGeom prst="rightBrace">
            <a:avLst/>
          </a:prstGeom>
          <a:noFill/>
          <a:ln w="254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3" name="Right Brace 52"/>
          <p:cNvSpPr/>
          <p:nvPr/>
        </p:nvSpPr>
        <p:spPr bwMode="auto">
          <a:xfrm rot="14634109" flipH="1">
            <a:off x="7215894" y="3310505"/>
            <a:ext cx="242056" cy="1021850"/>
          </a:xfrm>
          <a:prstGeom prst="rightBrace">
            <a:avLst/>
          </a:prstGeom>
          <a:noFill/>
          <a:ln w="254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4" name="Right Brace 53"/>
          <p:cNvSpPr/>
          <p:nvPr/>
        </p:nvSpPr>
        <p:spPr bwMode="auto">
          <a:xfrm rot="14634109" flipH="1">
            <a:off x="8226531" y="2812310"/>
            <a:ext cx="242056" cy="1021850"/>
          </a:xfrm>
          <a:prstGeom prst="rightBrace">
            <a:avLst/>
          </a:prstGeom>
          <a:noFill/>
          <a:ln w="2540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5" name="Line 29"/>
          <p:cNvSpPr>
            <a:spLocks noChangeShapeType="1"/>
          </p:cNvSpPr>
          <p:nvPr/>
        </p:nvSpPr>
        <p:spPr bwMode="auto">
          <a:xfrm>
            <a:off x="5888065" y="1829229"/>
            <a:ext cx="334434" cy="234786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56" name="TextBox 55"/>
          <p:cNvSpPr txBox="1"/>
          <p:nvPr/>
        </p:nvSpPr>
        <p:spPr>
          <a:xfrm>
            <a:off x="4013796" y="1411126"/>
            <a:ext cx="17588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200" b="1" dirty="0" smtClean="0"/>
              <a:t>Battery Module</a:t>
            </a:r>
            <a:endParaRPr lang="en-US" sz="1200" b="1" dirty="0"/>
          </a:p>
        </p:txBody>
      </p:sp>
      <p:sp>
        <p:nvSpPr>
          <p:cNvPr id="57" name="Line 29"/>
          <p:cNvSpPr>
            <a:spLocks noChangeShapeType="1"/>
          </p:cNvSpPr>
          <p:nvPr/>
        </p:nvSpPr>
        <p:spPr bwMode="auto">
          <a:xfrm>
            <a:off x="5028630" y="1627725"/>
            <a:ext cx="302320" cy="1362060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0881019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Picture 56" descr="PONSFD_VehicleAssy_2_Transparent 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3653" y="877211"/>
            <a:ext cx="6667658" cy="7029594"/>
          </a:xfrm>
          <a:prstGeom prst="rect">
            <a:avLst/>
          </a:prstGeom>
        </p:spPr>
      </p:pic>
      <p:pic>
        <p:nvPicPr>
          <p:cNvPr id="52" name="Picture 51" descr="Screen Shot 2014-04-23 at 5.33.21 PM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3704" y="1172250"/>
            <a:ext cx="2732890" cy="1346010"/>
          </a:xfrm>
          <a:prstGeom prst="rect">
            <a:avLst/>
          </a:prstGeom>
        </p:spPr>
      </p:pic>
      <p:sp>
        <p:nvSpPr>
          <p:cNvPr id="1430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1U </a:t>
            </a:r>
            <a:r>
              <a:rPr lang="en-US" dirty="0" err="1" smtClean="0"/>
              <a:t>Endeavr</a:t>
            </a:r>
            <a:r>
              <a:rPr lang="en-US" dirty="0" smtClean="0"/>
              <a:t> Avionics</a:t>
            </a:r>
            <a:endParaRPr lang="en-US" dirty="0"/>
          </a:p>
        </p:txBody>
      </p:sp>
      <p:pic>
        <p:nvPicPr>
          <p:cNvPr id="4" name="Picture 3" descr="Untitled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7010" y="4404044"/>
            <a:ext cx="2833924" cy="2063656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398750" y="6444472"/>
            <a:ext cx="14074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Star Trackers (2x)</a:t>
            </a:r>
            <a:endParaRPr lang="en-US" sz="1200" dirty="0"/>
          </a:p>
        </p:txBody>
      </p:sp>
      <p:sp>
        <p:nvSpPr>
          <p:cNvPr id="34" name="TextBox 33"/>
          <p:cNvSpPr txBox="1"/>
          <p:nvPr/>
        </p:nvSpPr>
        <p:spPr>
          <a:xfrm>
            <a:off x="5329021" y="4299824"/>
            <a:ext cx="13477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Torque Coils (3x)</a:t>
            </a:r>
            <a:endParaRPr lang="en-US" sz="1200" dirty="0"/>
          </a:p>
        </p:txBody>
      </p:sp>
      <p:sp>
        <p:nvSpPr>
          <p:cNvPr id="37" name="TextBox 36"/>
          <p:cNvSpPr txBox="1"/>
          <p:nvPr/>
        </p:nvSpPr>
        <p:spPr>
          <a:xfrm>
            <a:off x="7717893" y="6313010"/>
            <a:ext cx="14078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Endeavour C&amp;DH</a:t>
            </a:r>
            <a:endParaRPr lang="en-US" sz="1200" dirty="0"/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7" t="12213" r="1548" b="3579"/>
          <a:stretch/>
        </p:blipFill>
        <p:spPr bwMode="auto">
          <a:xfrm>
            <a:off x="6713901" y="2518260"/>
            <a:ext cx="2064519" cy="1578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" name="TextBox 52"/>
          <p:cNvSpPr txBox="1"/>
          <p:nvPr/>
        </p:nvSpPr>
        <p:spPr>
          <a:xfrm>
            <a:off x="4892867" y="1310749"/>
            <a:ext cx="18528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UHF Radio</a:t>
            </a:r>
            <a:r>
              <a:rPr lang="en-US" sz="1200" dirty="0"/>
              <a:t> </a:t>
            </a:r>
            <a:r>
              <a:rPr lang="en-US" sz="1200" dirty="0" smtClean="0"/>
              <a:t>and Antenna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924224" y="1587748"/>
            <a:ext cx="11427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S-Band Radio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5457182" y="3167061"/>
            <a:ext cx="12196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Battery Module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2168212" y="6310748"/>
            <a:ext cx="13820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C&amp;DH and ADCS</a:t>
            </a:r>
          </a:p>
        </p:txBody>
      </p:sp>
      <p:sp>
        <p:nvSpPr>
          <p:cNvPr id="58" name="Parallelogram 57"/>
          <p:cNvSpPr/>
          <p:nvPr/>
        </p:nvSpPr>
        <p:spPr bwMode="auto">
          <a:xfrm rot="1733181">
            <a:off x="2584128" y="2853319"/>
            <a:ext cx="1590649" cy="944527"/>
          </a:xfrm>
          <a:prstGeom prst="parallelogram">
            <a:avLst>
              <a:gd name="adj" fmla="val 63997"/>
            </a:avLst>
          </a:prstGeom>
          <a:solidFill>
            <a:srgbClr val="6600FF">
              <a:alpha val="36000"/>
            </a:srgb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9" name="Parallelogram 58"/>
          <p:cNvSpPr/>
          <p:nvPr/>
        </p:nvSpPr>
        <p:spPr bwMode="auto">
          <a:xfrm rot="19861188">
            <a:off x="3030726" y="3624880"/>
            <a:ext cx="1600188" cy="943631"/>
          </a:xfrm>
          <a:prstGeom prst="parallelogram">
            <a:avLst>
              <a:gd name="adj" fmla="val 51697"/>
            </a:avLst>
          </a:prstGeom>
          <a:solidFill>
            <a:srgbClr val="6600FF">
              <a:alpha val="36000"/>
            </a:srgbClr>
          </a:solidFill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0" name="Line 29"/>
          <p:cNvSpPr>
            <a:spLocks noChangeShapeType="1"/>
          </p:cNvSpPr>
          <p:nvPr/>
        </p:nvSpPr>
        <p:spPr bwMode="auto">
          <a:xfrm>
            <a:off x="6389969" y="4576823"/>
            <a:ext cx="323932" cy="234786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61" name="TextBox 60"/>
          <p:cNvSpPr txBox="1"/>
          <p:nvPr/>
        </p:nvSpPr>
        <p:spPr>
          <a:xfrm>
            <a:off x="6862600" y="4175225"/>
            <a:ext cx="165569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Reaction Wheels (3x)</a:t>
            </a:r>
            <a:endParaRPr lang="en-US" sz="1200" dirty="0"/>
          </a:p>
        </p:txBody>
      </p:sp>
      <p:sp>
        <p:nvSpPr>
          <p:cNvPr id="63" name="Line 29"/>
          <p:cNvSpPr>
            <a:spLocks noChangeShapeType="1"/>
          </p:cNvSpPr>
          <p:nvPr/>
        </p:nvSpPr>
        <p:spPr bwMode="auto">
          <a:xfrm flipH="1">
            <a:off x="7523227" y="4452224"/>
            <a:ext cx="160467" cy="511785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67" name="Line 29"/>
          <p:cNvSpPr>
            <a:spLocks noChangeShapeType="1"/>
          </p:cNvSpPr>
          <p:nvPr/>
        </p:nvSpPr>
        <p:spPr bwMode="auto">
          <a:xfrm flipH="1" flipV="1">
            <a:off x="7759588" y="6085322"/>
            <a:ext cx="607162" cy="244980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68" name="Line 29"/>
          <p:cNvSpPr>
            <a:spLocks noChangeShapeType="1"/>
          </p:cNvSpPr>
          <p:nvPr/>
        </p:nvSpPr>
        <p:spPr bwMode="auto">
          <a:xfrm flipV="1">
            <a:off x="6218800" y="5781743"/>
            <a:ext cx="1151814" cy="685955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69" name="TextBox 68"/>
          <p:cNvSpPr txBox="1"/>
          <p:nvPr/>
        </p:nvSpPr>
        <p:spPr>
          <a:xfrm>
            <a:off x="5817377" y="6053304"/>
            <a:ext cx="4243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IMU</a:t>
            </a:r>
            <a:endParaRPr lang="en-US" sz="1200" dirty="0"/>
          </a:p>
        </p:txBody>
      </p:sp>
      <p:sp>
        <p:nvSpPr>
          <p:cNvPr id="70" name="Line 29"/>
          <p:cNvSpPr>
            <a:spLocks noChangeShapeType="1"/>
          </p:cNvSpPr>
          <p:nvPr/>
        </p:nvSpPr>
        <p:spPr bwMode="auto">
          <a:xfrm flipV="1">
            <a:off x="6251440" y="5629954"/>
            <a:ext cx="1119174" cy="554105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71" name="TextBox 70"/>
          <p:cNvSpPr txBox="1"/>
          <p:nvPr/>
        </p:nvSpPr>
        <p:spPr>
          <a:xfrm>
            <a:off x="6903372" y="6540695"/>
            <a:ext cx="14162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Control Processor</a:t>
            </a:r>
            <a:endParaRPr lang="en-US" sz="1200" dirty="0"/>
          </a:p>
        </p:txBody>
      </p:sp>
      <p:sp>
        <p:nvSpPr>
          <p:cNvPr id="72" name="Line 29"/>
          <p:cNvSpPr>
            <a:spLocks noChangeShapeType="1"/>
          </p:cNvSpPr>
          <p:nvPr/>
        </p:nvSpPr>
        <p:spPr bwMode="auto">
          <a:xfrm flipH="1" flipV="1">
            <a:off x="7413344" y="6184059"/>
            <a:ext cx="0" cy="403688"/>
          </a:xfrm>
          <a:prstGeom prst="line">
            <a:avLst/>
          </a:prstGeom>
          <a:noFill/>
          <a:ln w="28575">
            <a:solidFill>
              <a:srgbClr val="990033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9775595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Algorithm Simulations</a:t>
            </a:r>
            <a:endParaRPr lang="en-US" dirty="0"/>
          </a:p>
        </p:txBody>
      </p:sp>
      <p:pic>
        <p:nvPicPr>
          <p:cNvPr id="3074" name="Picture 2" descr="C:\Users\ehson\Downloads\20m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98"/>
          <a:stretch/>
        </p:blipFill>
        <p:spPr bwMode="auto">
          <a:xfrm>
            <a:off x="2598730" y="1152150"/>
            <a:ext cx="6545270" cy="4225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89477" y="1215621"/>
            <a:ext cx="11047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chemeClr val="bg1"/>
                </a:solidFill>
              </a:rPr>
              <a:t>Actual Range</a:t>
            </a:r>
          </a:p>
          <a:p>
            <a:r>
              <a:rPr lang="en-US" sz="1200" dirty="0" smtClean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20.53 m </a:t>
            </a:r>
            <a:endParaRPr lang="en-US" sz="1200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3" name="Rectangle 2"/>
          <p:cNvSpPr/>
          <p:nvPr/>
        </p:nvSpPr>
        <p:spPr bwMode="auto">
          <a:xfrm>
            <a:off x="7380115" y="4455015"/>
            <a:ext cx="1600200" cy="922565"/>
          </a:xfrm>
          <a:prstGeom prst="rect">
            <a:avLst/>
          </a:prstGeom>
          <a:noFill/>
          <a:ln w="28575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36534" y="1616813"/>
            <a:ext cx="14863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00B0F0"/>
                </a:solidFill>
              </a:rPr>
              <a:t>Calculated Range1</a:t>
            </a:r>
          </a:p>
          <a:p>
            <a:r>
              <a:rPr lang="en-US" sz="1200" dirty="0" smtClean="0">
                <a:solidFill>
                  <a:srgbClr val="00B0F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20.52 m </a:t>
            </a:r>
            <a:endParaRPr lang="en-US" sz="1200" dirty="0">
              <a:solidFill>
                <a:srgbClr val="00B0F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43748" y="2212466"/>
            <a:ext cx="15295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00B0F0"/>
                </a:solidFill>
              </a:rPr>
              <a:t>Calculated Range 2</a:t>
            </a:r>
          </a:p>
          <a:p>
            <a:r>
              <a:rPr lang="en-US" sz="1200" dirty="0" smtClean="0">
                <a:solidFill>
                  <a:srgbClr val="00B0F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19.38 m </a:t>
            </a:r>
            <a:endParaRPr lang="en-US" sz="1200" dirty="0">
              <a:solidFill>
                <a:srgbClr val="00B0F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985465" y="1602714"/>
            <a:ext cx="11480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00B0F0"/>
                </a:solidFill>
              </a:rPr>
              <a:t>Range 1 Error</a:t>
            </a:r>
          </a:p>
          <a:p>
            <a:r>
              <a:rPr lang="en-US" sz="1200" dirty="0" smtClean="0">
                <a:solidFill>
                  <a:srgbClr val="00B0F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0.05%</a:t>
            </a:r>
            <a:endParaRPr lang="en-US" sz="1200" dirty="0">
              <a:solidFill>
                <a:srgbClr val="00B0F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985465" y="2193581"/>
            <a:ext cx="11480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00B0F0"/>
                </a:solidFill>
              </a:rPr>
              <a:t>Range 2 Error</a:t>
            </a:r>
          </a:p>
          <a:p>
            <a:r>
              <a:rPr lang="en-US" sz="1200" dirty="0" smtClean="0">
                <a:solidFill>
                  <a:srgbClr val="00B0F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5.93% </a:t>
            </a:r>
            <a:endParaRPr lang="en-US" sz="1200" dirty="0">
              <a:solidFill>
                <a:srgbClr val="00B0F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cxnSp>
        <p:nvCxnSpPr>
          <p:cNvPr id="12" name="Straight Connector 11"/>
          <p:cNvCxnSpPr>
            <a:stCxn id="11" idx="3"/>
          </p:cNvCxnSpPr>
          <p:nvPr/>
        </p:nvCxnSpPr>
        <p:spPr bwMode="auto">
          <a:xfrm>
            <a:off x="6133535" y="2424414"/>
            <a:ext cx="1246580" cy="2030601"/>
          </a:xfrm>
          <a:prstGeom prst="line">
            <a:avLst/>
          </a:prstGeom>
          <a:noFill/>
          <a:ln w="12700" cap="flat" cmpd="sng" algn="ctr">
            <a:solidFill>
              <a:srgbClr val="65D7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TextBox 15"/>
          <p:cNvSpPr txBox="1"/>
          <p:nvPr/>
        </p:nvSpPr>
        <p:spPr>
          <a:xfrm>
            <a:off x="7607800" y="5377580"/>
            <a:ext cx="11396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00B0F0"/>
                </a:solidFill>
              </a:rPr>
              <a:t>Two Solutions</a:t>
            </a:r>
          </a:p>
        </p:txBody>
      </p:sp>
      <p:pic>
        <p:nvPicPr>
          <p:cNvPr id="8" name="Picture 7" descr="Screen Shot 2014-07-15 at 3.27.35 AM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06" y="3732580"/>
            <a:ext cx="5174112" cy="2630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243235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ONSFD_ISO_Transparen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27285" y="696780"/>
            <a:ext cx="9081879" cy="5876510"/>
          </a:xfrm>
          <a:prstGeom prst="rect">
            <a:avLst/>
          </a:prstGeom>
        </p:spPr>
      </p:pic>
      <p:sp>
        <p:nvSpPr>
          <p:cNvPr id="1430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70089" y="459765"/>
            <a:ext cx="8412747" cy="508000"/>
          </a:xfrm>
        </p:spPr>
        <p:txBody>
          <a:bodyPr/>
          <a:lstStyle/>
          <a:p>
            <a:r>
              <a:rPr lang="en-US" dirty="0" smtClean="0"/>
              <a:t>CPOD Performance Summary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7657780"/>
              </p:ext>
            </p:extLst>
          </p:nvPr>
        </p:nvGraphicFramePr>
        <p:xfrm>
          <a:off x="5843916" y="1531625"/>
          <a:ext cx="3205889" cy="4477808"/>
        </p:xfrm>
        <a:graphic>
          <a:graphicData uri="http://schemas.openxmlformats.org/drawingml/2006/table">
            <a:tbl>
              <a:tblPr>
                <a:tableStyleId>{00A15C55-8517-42AA-B614-E9B94910E393}</a:tableStyleId>
              </a:tblPr>
              <a:tblGrid>
                <a:gridCol w="940858"/>
                <a:gridCol w="1010552"/>
                <a:gridCol w="1254479"/>
              </a:tblGrid>
              <a:tr h="4157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Capability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76" marR="9176" marT="9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>
                          <a:effectLst/>
                        </a:rPr>
                        <a:t>Specification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76" marR="9176" marT="917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effectLst/>
                        </a:rPr>
                        <a:t>Comments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76" marR="9176" marT="9176" marB="0" anchor="b"/>
                </a:tc>
              </a:tr>
              <a:tr h="81157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effectLst/>
                        </a:rPr>
                        <a:t>Average Power Generated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76" marR="9176" marT="917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u="none" strike="noStrike" dirty="0">
                          <a:effectLst/>
                        </a:rPr>
                        <a:t>~17W to 30W OAP</a:t>
                      </a:r>
                      <a:endParaRPr lang="pl-PL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76" marR="9176" marT="917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 smtClean="0">
                          <a:effectLst/>
                        </a:rPr>
                        <a:t>Polar Sun</a:t>
                      </a:r>
                      <a:r>
                        <a:rPr lang="en-US" sz="1200" u="none" strike="noStrike" dirty="0">
                          <a:effectLst/>
                        </a:rPr>
                        <a:t>-Sync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76" marR="9176" marT="9176" marB="0" anchor="ctr"/>
                </a:tc>
              </a:tr>
              <a:tr h="41571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effectLst/>
                        </a:rPr>
                        <a:t>Average Load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76" marR="9176" marT="917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u="none" strike="noStrike">
                          <a:effectLst/>
                        </a:rPr>
                        <a:t>~15W </a:t>
                      </a:r>
                      <a:endParaRPr lang="pl-PL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76" marR="9176" marT="917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Fully Active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76" marR="9176" marT="9176" marB="0" anchor="ctr"/>
                </a:tc>
              </a:tr>
              <a:tr h="119178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</a:rPr>
                        <a:t>Pointing Accuracy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76" marR="9176" marT="917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&lt;0.15 degrees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76" marR="9176" marT="917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</a:rPr>
                        <a:t>Star Trackers available under all mission scenarios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76" marR="9176" marT="9176" marB="0" anchor="ctr"/>
                </a:tc>
              </a:tr>
              <a:tr h="81157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</a:rPr>
                        <a:t>Mission Data Downlink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76" marR="9176" marT="917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 smtClean="0">
                          <a:effectLst/>
                        </a:rPr>
                        <a:t>~60MB </a:t>
                      </a:r>
                      <a:r>
                        <a:rPr lang="en-US" sz="1200" u="none" strike="noStrike" dirty="0">
                          <a:effectLst/>
                        </a:rPr>
                        <a:t>/ day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76" marR="9176" marT="917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</a:rPr>
                        <a:t>UHF and S-Band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76" marR="9176" marT="9176" marB="0" anchor="ctr"/>
                </a:tc>
              </a:tr>
              <a:tr h="41571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</a:rPr>
                        <a:t>Delta-V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76" marR="9176" marT="917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</a:rPr>
                        <a:t>~20 m/s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76" marR="9176" marT="917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</a:rPr>
                        <a:t>Cold Gas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76" marR="9176" marT="9176" marB="0" anchor="ctr"/>
                </a:tc>
              </a:tr>
              <a:tr h="41571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</a:rPr>
                        <a:t>Total Mass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76" marR="9176" marT="917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5.990kg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76" marR="9176" marT="917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Wet </a:t>
                      </a:r>
                      <a:r>
                        <a:rPr lang="en-US" sz="1200" u="none" strike="noStrike" dirty="0" smtClean="0">
                          <a:effectLst/>
                        </a:rPr>
                        <a:t>Mass</a:t>
                      </a:r>
                    </a:p>
                    <a:p>
                      <a:pPr algn="ctr" fontAlgn="ctr"/>
                      <a:r>
                        <a:rPr lang="en-US" sz="1200" u="none" strike="noStrike" dirty="0" smtClean="0">
                          <a:effectLst/>
                        </a:rPr>
                        <a:t> </a:t>
                      </a:r>
                      <a:r>
                        <a:rPr lang="en-US" sz="1200" u="none" strike="noStrike" dirty="0">
                          <a:effectLst/>
                        </a:rPr>
                        <a:t>(13% Margin)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76" marR="9176" marT="9176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95275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sfitzsim\Downloads\flat-sat.jpg"/>
          <p:cNvPicPr>
            <a:picLocks noChangeAspect="1" noChangeArrowheads="1"/>
          </p:cNvPicPr>
          <p:nvPr/>
        </p:nvPicPr>
        <p:blipFill>
          <a:blip r:embed="rId2" cstate="print"/>
          <a:srcRect l="19201" t="4177" r="3903"/>
          <a:stretch>
            <a:fillRect/>
          </a:stretch>
        </p:blipFill>
        <p:spPr bwMode="auto">
          <a:xfrm>
            <a:off x="838200" y="1790610"/>
            <a:ext cx="4343400" cy="41529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90946" y="307975"/>
            <a:ext cx="8731134" cy="508000"/>
          </a:xfrm>
        </p:spPr>
        <p:txBody>
          <a:bodyPr/>
          <a:lstStyle/>
          <a:p>
            <a:r>
              <a:rPr lang="en-US" dirty="0" smtClean="0"/>
              <a:t>CPOD Integrated Flat-Satellite</a:t>
            </a:r>
            <a:endParaRPr lang="en-US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5288280" y="1132402"/>
            <a:ext cx="3855720" cy="5268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78" tIns="44445" rIns="90478" bIns="44445" numCol="1" anchor="t" anchorCtr="0" compatLnSpc="1">
            <a:prstTxWarp prst="textNoShape">
              <a:avLst/>
            </a:prstTxWarp>
            <a:normAutofit/>
          </a:bodyPr>
          <a:lstStyle>
            <a:lvl1pPr marL="174625" indent="-174625" algn="l" rtl="0" eaLnBrk="0" fontAlgn="base" hangingPunct="0">
              <a:lnSpc>
                <a:spcPct val="89000"/>
              </a:lnSpc>
              <a:spcBef>
                <a:spcPct val="30000"/>
              </a:spcBef>
              <a:spcAft>
                <a:spcPct val="0"/>
              </a:spcAft>
              <a:buSzPct val="100000"/>
              <a:buChar char="•"/>
              <a:defRPr sz="18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341313" indent="-166688" algn="l" rtl="0" eaLnBrk="0" fontAlgn="base" hangingPunct="0">
              <a:lnSpc>
                <a:spcPct val="89000"/>
              </a:lnSpc>
              <a:spcBef>
                <a:spcPct val="30000"/>
              </a:spcBef>
              <a:spcAft>
                <a:spcPct val="0"/>
              </a:spcAft>
              <a:buSzPct val="100000"/>
              <a:buChar char="–"/>
              <a:defRPr sz="1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515938" indent="-174625" algn="l" rtl="0" eaLnBrk="0" fontAlgn="base" hangingPunct="0">
              <a:lnSpc>
                <a:spcPct val="89000"/>
              </a:lnSpc>
              <a:spcBef>
                <a:spcPct val="30000"/>
              </a:spcBef>
              <a:spcAft>
                <a:spcPct val="0"/>
              </a:spcAft>
              <a:buSzPct val="100000"/>
              <a:buChar char="•"/>
              <a:defRPr sz="1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690563" indent="-174625" algn="l" rtl="0" eaLnBrk="0" fontAlgn="base" hangingPunct="0">
              <a:lnSpc>
                <a:spcPct val="89000"/>
              </a:lnSpc>
              <a:spcBef>
                <a:spcPct val="30000"/>
              </a:spcBef>
              <a:spcAft>
                <a:spcPct val="0"/>
              </a:spcAft>
              <a:buSzPct val="100000"/>
              <a:buChar char="–"/>
              <a:defRPr sz="1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855663" indent="-165100" algn="l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1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1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1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1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dirty="0" smtClean="0"/>
              <a:t>Accomplishments to date</a:t>
            </a:r>
          </a:p>
          <a:p>
            <a:pPr lvl="1"/>
            <a:r>
              <a:rPr lang="en-US" dirty="0" smtClean="0"/>
              <a:t>EDU avionics bring-up complete with 100% of subsystems functionally verified using software driver implementations</a:t>
            </a:r>
          </a:p>
          <a:p>
            <a:pPr lvl="1"/>
            <a:r>
              <a:rPr lang="en-US" dirty="0" smtClean="0"/>
              <a:t>Complex low-level bus protocols functionally verified with flight data rates and electrical connectivity</a:t>
            </a:r>
          </a:p>
          <a:p>
            <a:pPr lvl="1"/>
            <a:r>
              <a:rPr lang="en-US" dirty="0" smtClean="0"/>
              <a:t>Initial EMI compatibility testing complete</a:t>
            </a:r>
          </a:p>
          <a:p>
            <a:pPr lvl="1"/>
            <a:r>
              <a:rPr lang="en-US" dirty="0" smtClean="0"/>
              <a:t>Vibration </a:t>
            </a:r>
            <a:r>
              <a:rPr lang="en-US" dirty="0"/>
              <a:t>and Thermal Vacuum survivability </a:t>
            </a:r>
            <a:r>
              <a:rPr lang="en-US" dirty="0" smtClean="0"/>
              <a:t>tests</a:t>
            </a:r>
          </a:p>
          <a:p>
            <a:pPr lvl="1"/>
            <a:r>
              <a:rPr lang="en-US" dirty="0" smtClean="0"/>
              <a:t>Reaction Wheel life testing complete</a:t>
            </a:r>
          </a:p>
          <a:p>
            <a:pPr lvl="1"/>
            <a:r>
              <a:rPr lang="en-US" dirty="0" smtClean="0"/>
              <a:t>Star Tracker outdoor testing complete</a:t>
            </a:r>
          </a:p>
        </p:txBody>
      </p:sp>
    </p:spTree>
    <p:extLst>
      <p:ext uri="{BB962C8B-B14F-4D97-AF65-F5344CB8AC3E}">
        <p14:creationId xmlns:p14="http://schemas.microsoft.com/office/powerpoint/2010/main" val="2816259358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 and Status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State of the art Proximity, Rendezvous and Docking system</a:t>
            </a:r>
          </a:p>
          <a:p>
            <a:pPr lvl="1"/>
            <a:r>
              <a:rPr lang="en-US" dirty="0" smtClean="0"/>
              <a:t>Scalable architecture</a:t>
            </a:r>
          </a:p>
          <a:p>
            <a:r>
              <a:rPr lang="en-US" dirty="0" smtClean="0"/>
              <a:t>Leverage on Tyvak’s Endeavour bus architecture</a:t>
            </a:r>
          </a:p>
          <a:p>
            <a:r>
              <a:rPr lang="en-US" dirty="0" smtClean="0"/>
              <a:t>Sensor suite and algorithms created to interact with Tyvak’s vehicle</a:t>
            </a:r>
          </a:p>
          <a:p>
            <a:r>
              <a:rPr lang="en-US" dirty="0" smtClean="0"/>
              <a:t>Great flexibility of operations</a:t>
            </a:r>
          </a:p>
          <a:p>
            <a:r>
              <a:rPr lang="en-US" dirty="0" smtClean="0"/>
              <a:t>Design phase complete </a:t>
            </a:r>
          </a:p>
          <a:p>
            <a:pPr lvl="1"/>
            <a:r>
              <a:rPr lang="en-US" dirty="0" smtClean="0"/>
              <a:t>Leveraging on multiple quick iterations with hardware evaluation</a:t>
            </a:r>
          </a:p>
          <a:p>
            <a:r>
              <a:rPr lang="en-US" dirty="0" smtClean="0"/>
              <a:t>Main interface risks retired through early adoption of </a:t>
            </a:r>
            <a:r>
              <a:rPr lang="en-US" dirty="0" err="1" smtClean="0"/>
              <a:t>FlatSat</a:t>
            </a:r>
            <a:r>
              <a:rPr lang="en-US" dirty="0" smtClean="0"/>
              <a:t> and dedicated risk reduction environmental tests</a:t>
            </a:r>
          </a:p>
          <a:p>
            <a:r>
              <a:rPr lang="en-US" dirty="0" smtClean="0"/>
              <a:t>Final iteration of Engineering Development hardware is on order</a:t>
            </a:r>
          </a:p>
          <a:p>
            <a:pPr lvl="1"/>
            <a:r>
              <a:rPr lang="en-US" dirty="0" smtClean="0"/>
              <a:t>Qualification unit completed by November</a:t>
            </a:r>
          </a:p>
          <a:p>
            <a:r>
              <a:rPr lang="en-US" dirty="0" smtClean="0"/>
              <a:t>Extensive mission assurance campaign through testing and ground demonstration</a:t>
            </a:r>
          </a:p>
        </p:txBody>
      </p:sp>
    </p:spTree>
    <p:extLst>
      <p:ext uri="{BB962C8B-B14F-4D97-AF65-F5344CB8AC3E}">
        <p14:creationId xmlns:p14="http://schemas.microsoft.com/office/powerpoint/2010/main" val="2785649833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143165" y="1759310"/>
            <a:ext cx="8849647" cy="674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78" tIns="44445" rIns="90478" bIns="44445" numCol="1" anchor="t" anchorCtr="0" compatLnSpc="1">
            <a:prstTxWarp prst="textNoShape">
              <a:avLst/>
            </a:prstTxWarp>
            <a:noAutofit/>
          </a:bodyPr>
          <a:lstStyle>
            <a:lvl1pPr marL="174625" indent="-174625" algn="l" rtl="0" eaLnBrk="0" fontAlgn="base" hangingPunct="0">
              <a:lnSpc>
                <a:spcPct val="89000"/>
              </a:lnSpc>
              <a:spcBef>
                <a:spcPct val="30000"/>
              </a:spcBef>
              <a:spcAft>
                <a:spcPct val="0"/>
              </a:spcAft>
              <a:buSzPct val="100000"/>
              <a:buChar char="•"/>
              <a:defRPr sz="18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341313" indent="-166688" algn="l" rtl="0" eaLnBrk="0" fontAlgn="base" hangingPunct="0">
              <a:lnSpc>
                <a:spcPct val="89000"/>
              </a:lnSpc>
              <a:spcBef>
                <a:spcPct val="30000"/>
              </a:spcBef>
              <a:spcAft>
                <a:spcPct val="0"/>
              </a:spcAft>
              <a:buSzPct val="100000"/>
              <a:buChar char="–"/>
              <a:defRPr sz="1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515938" indent="-174625" algn="l" rtl="0" eaLnBrk="0" fontAlgn="base" hangingPunct="0">
              <a:lnSpc>
                <a:spcPct val="89000"/>
              </a:lnSpc>
              <a:spcBef>
                <a:spcPct val="30000"/>
              </a:spcBef>
              <a:spcAft>
                <a:spcPct val="0"/>
              </a:spcAft>
              <a:buSzPct val="100000"/>
              <a:buChar char="•"/>
              <a:defRPr sz="1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690563" indent="-174625" algn="l" rtl="0" eaLnBrk="0" fontAlgn="base" hangingPunct="0">
              <a:lnSpc>
                <a:spcPct val="89000"/>
              </a:lnSpc>
              <a:spcBef>
                <a:spcPct val="30000"/>
              </a:spcBef>
              <a:spcAft>
                <a:spcPct val="0"/>
              </a:spcAft>
              <a:buSzPct val="100000"/>
              <a:buChar char="–"/>
              <a:defRPr sz="1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855663" indent="-165100" algn="l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1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1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1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1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indent="0" algn="ctr">
              <a:buNone/>
            </a:pPr>
            <a:r>
              <a:rPr lang="en-US" sz="2400" kern="0" dirty="0" smtClean="0">
                <a:effectLst/>
              </a:rPr>
              <a:t>Questions?</a:t>
            </a:r>
          </a:p>
          <a:p>
            <a:pPr lvl="1"/>
            <a:endParaRPr lang="en-US" sz="2400" kern="0" dirty="0" smtClean="0">
              <a:effectLst/>
            </a:endParaRPr>
          </a:p>
          <a:p>
            <a:pPr lvl="1"/>
            <a:endParaRPr lang="en-US" sz="2400" kern="0" dirty="0" smtClean="0">
              <a:solidFill>
                <a:schemeClr val="tx1"/>
              </a:solidFill>
              <a:effectLst/>
            </a:endParaRPr>
          </a:p>
          <a:p>
            <a:endParaRPr lang="en-US" sz="2400" kern="0" dirty="0" smtClean="0">
              <a:solidFill>
                <a:schemeClr val="tx1"/>
              </a:solidFill>
              <a:effectLst/>
            </a:endParaRPr>
          </a:p>
        </p:txBody>
      </p:sp>
      <p:sp>
        <p:nvSpPr>
          <p:cNvPr id="5" name="Subtitle 4"/>
          <p:cNvSpPr txBox="1">
            <a:spLocks/>
          </p:cNvSpPr>
          <p:nvPr/>
        </p:nvSpPr>
        <p:spPr bwMode="auto">
          <a:xfrm>
            <a:off x="1381125" y="2687211"/>
            <a:ext cx="6400800" cy="3491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78" tIns="44445" rIns="90478" bIns="44445" numCol="1" anchor="t" anchorCtr="0" compatLnSpc="1">
            <a:prstTxWarp prst="textNoShape">
              <a:avLst/>
            </a:prstTxWarp>
            <a:normAutofit/>
          </a:bodyPr>
          <a:lstStyle>
            <a:lvl1pPr marL="174625" indent="-174625" algn="l" rtl="0" eaLnBrk="0" fontAlgn="base" hangingPunct="0">
              <a:lnSpc>
                <a:spcPct val="89000"/>
              </a:lnSpc>
              <a:spcBef>
                <a:spcPct val="30000"/>
              </a:spcBef>
              <a:spcAft>
                <a:spcPct val="0"/>
              </a:spcAft>
              <a:buSzPct val="100000"/>
              <a:buChar char="•"/>
              <a:defRPr sz="18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341313" indent="-166688" algn="l" rtl="0" eaLnBrk="0" fontAlgn="base" hangingPunct="0">
              <a:lnSpc>
                <a:spcPct val="89000"/>
              </a:lnSpc>
              <a:spcBef>
                <a:spcPct val="30000"/>
              </a:spcBef>
              <a:spcAft>
                <a:spcPct val="0"/>
              </a:spcAft>
              <a:buSzPct val="100000"/>
              <a:buChar char="–"/>
              <a:defRPr sz="1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2pPr>
            <a:lvl3pPr marL="515938" indent="-174625" algn="l" rtl="0" eaLnBrk="0" fontAlgn="base" hangingPunct="0">
              <a:lnSpc>
                <a:spcPct val="89000"/>
              </a:lnSpc>
              <a:spcBef>
                <a:spcPct val="30000"/>
              </a:spcBef>
              <a:spcAft>
                <a:spcPct val="0"/>
              </a:spcAft>
              <a:buSzPct val="100000"/>
              <a:buChar char="•"/>
              <a:defRPr sz="1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3pPr>
            <a:lvl4pPr marL="690563" indent="-174625" algn="l" rtl="0" eaLnBrk="0" fontAlgn="base" hangingPunct="0">
              <a:lnSpc>
                <a:spcPct val="89000"/>
              </a:lnSpc>
              <a:spcBef>
                <a:spcPct val="30000"/>
              </a:spcBef>
              <a:spcAft>
                <a:spcPct val="0"/>
              </a:spcAft>
              <a:buSzPct val="100000"/>
              <a:buChar char="–"/>
              <a:defRPr sz="1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defRPr>
            </a:lvl4pPr>
            <a:lvl5pPr marL="855663" indent="-165100" algn="l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12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1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1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1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1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indent="0" algn="ctr">
              <a:buNone/>
            </a:pPr>
            <a:endParaRPr lang="en-US" dirty="0" smtClean="0">
              <a:solidFill>
                <a:srgbClr val="000000"/>
              </a:solidFill>
            </a:endParaRPr>
          </a:p>
          <a:p>
            <a:pPr marL="0" indent="0" algn="ctr">
              <a:buNone/>
            </a:pPr>
            <a:endParaRPr lang="en-US" dirty="0" smtClean="0">
              <a:solidFill>
                <a:srgbClr val="000000"/>
              </a:solidFill>
            </a:endParaRPr>
          </a:p>
          <a:p>
            <a:pPr marL="0" indent="0" algn="ctr">
              <a:buNone/>
            </a:pPr>
            <a:endParaRPr lang="en-US" dirty="0" smtClean="0">
              <a:solidFill>
                <a:srgbClr val="000000"/>
              </a:solidFill>
            </a:endParaRPr>
          </a:p>
          <a:p>
            <a:pPr marL="0" indent="0" algn="ctr">
              <a:buNone/>
            </a:pPr>
            <a:endParaRPr lang="en-US" dirty="0">
              <a:solidFill>
                <a:srgbClr val="000000"/>
              </a:solidFill>
            </a:endParaRPr>
          </a:p>
          <a:p>
            <a:pPr marL="0" indent="0" algn="ctr">
              <a:buNone/>
            </a:pPr>
            <a:r>
              <a:rPr lang="en-US" dirty="0" smtClean="0">
                <a:solidFill>
                  <a:srgbClr val="000000"/>
                </a:solidFill>
              </a:rPr>
              <a:t>For additional inquiries, please contact:</a:t>
            </a:r>
          </a:p>
          <a:p>
            <a:pPr marL="0" indent="0" algn="ctr">
              <a:buNone/>
            </a:pPr>
            <a:endParaRPr lang="en-US" dirty="0">
              <a:solidFill>
                <a:srgbClr val="000000"/>
              </a:solidFill>
            </a:endParaRPr>
          </a:p>
          <a:p>
            <a:pPr marL="0" indent="0" algn="ctr">
              <a:buNone/>
            </a:pPr>
            <a:r>
              <a:rPr lang="en-US" dirty="0" smtClean="0">
                <a:solidFill>
                  <a:srgbClr val="000000"/>
                </a:solidFill>
              </a:rPr>
              <a:t>Dr. Marco Villa</a:t>
            </a:r>
          </a:p>
          <a:p>
            <a:pPr marL="0" indent="0" algn="ctr">
              <a:buNone/>
            </a:pPr>
            <a:r>
              <a:rPr lang="en-US" dirty="0" smtClean="0">
                <a:solidFill>
                  <a:srgbClr val="000000"/>
                </a:solidFill>
              </a:rPr>
              <a:t>CPOD Program Manager</a:t>
            </a:r>
          </a:p>
          <a:p>
            <a:pPr marL="0" indent="0" algn="ctr">
              <a:buNone/>
            </a:pPr>
            <a:r>
              <a:rPr lang="en-US" dirty="0" err="1" smtClean="0">
                <a:solidFill>
                  <a:srgbClr val="000000"/>
                </a:solidFill>
              </a:rPr>
              <a:t>Marco.Villa@</a:t>
            </a:r>
            <a:r>
              <a:rPr lang="en-US" dirty="0" err="1" smtClean="0">
                <a:solidFill>
                  <a:srgbClr val="000000"/>
                </a:solidFill>
              </a:rPr>
              <a:t>tyvak.com</a:t>
            </a:r>
            <a:endParaRPr lang="en-US" dirty="0" smtClean="0">
              <a:solidFill>
                <a:srgbClr val="000000"/>
              </a:solidFill>
            </a:endParaRPr>
          </a:p>
          <a:p>
            <a:pPr marL="0" indent="0" algn="ctr">
              <a:buNone/>
            </a:pPr>
            <a:r>
              <a:rPr lang="en-US" dirty="0" smtClean="0">
                <a:solidFill>
                  <a:srgbClr val="000000"/>
                </a:solidFill>
              </a:rPr>
              <a:t>310-956-5973</a:t>
            </a:r>
          </a:p>
        </p:txBody>
      </p:sp>
    </p:spTree>
    <p:extLst>
      <p:ext uri="{BB962C8B-B14F-4D97-AF65-F5344CB8AC3E}">
        <p14:creationId xmlns:p14="http://schemas.microsoft.com/office/powerpoint/2010/main" val="2128841530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NASA Format">
  <a:themeElements>
    <a:clrScheme name="">
      <a:dk1>
        <a:srgbClr val="000000"/>
      </a:dk1>
      <a:lt1>
        <a:srgbClr val="FFFFFF"/>
      </a:lt1>
      <a:dk2>
        <a:srgbClr val="081D58"/>
      </a:dk2>
      <a:lt2>
        <a:srgbClr val="919191"/>
      </a:lt2>
      <a:accent1>
        <a:srgbClr val="FC0128"/>
      </a:accent1>
      <a:accent2>
        <a:srgbClr val="063DE8"/>
      </a:accent2>
      <a:accent3>
        <a:srgbClr val="FFFFFF"/>
      </a:accent3>
      <a:accent4>
        <a:srgbClr val="000000"/>
      </a:accent4>
      <a:accent5>
        <a:srgbClr val="FDAAAC"/>
      </a:accent5>
      <a:accent6>
        <a:srgbClr val="0536D2"/>
      </a:accent6>
      <a:hlink>
        <a:srgbClr val="00DFCA"/>
      </a:hlink>
      <a:folHlink>
        <a:srgbClr val="EAEC5E"/>
      </a:folHlink>
    </a:clrScheme>
    <a:fontScheme name="NASA Format">
      <a:majorFont>
        <a:latin typeface="Arial Narrow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1">
            <a:lumMod val="85000"/>
          </a:schemeClr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rtlCol="0" anchor="ctr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1200" b="1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NASA Forma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SA Forma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SA Forma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SA Forma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SA Forma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SA Forma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SA Forma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46342481</TotalTime>
  <Pages>1</Pages>
  <Words>969</Words>
  <Application>Microsoft Macintosh PowerPoint</Application>
  <PresentationFormat>Overhead</PresentationFormat>
  <Paragraphs>312</Paragraphs>
  <Slides>16</Slides>
  <Notes>8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NASA Format</vt:lpstr>
      <vt:lpstr>Photo Editor Photo</vt:lpstr>
      <vt:lpstr>Clip</vt:lpstr>
      <vt:lpstr>CubeSat Proximity Operations Demonstration (CPOD) Overview</vt:lpstr>
      <vt:lpstr>Operational View  - CubeSat Proximity Operations Demonstration (CPOD)</vt:lpstr>
      <vt:lpstr>System View - CubeSat Proximity Operations Demonstration (CPOD)</vt:lpstr>
      <vt:lpstr>CONOPS  - Designed to Maximize Mission Success Probability </vt:lpstr>
      <vt:lpstr>Deployment Configurations and Vehicle Checkout </vt:lpstr>
      <vt:lpstr>CONOPS Overview</vt:lpstr>
      <vt:lpstr>Space Vehicle Architecture </vt:lpstr>
      <vt:lpstr>Vehicle Configuration     - External Arrangement, Isometric Views</vt:lpstr>
      <vt:lpstr>Remote Proximity Operations  and Docking Module (RPOD) </vt:lpstr>
      <vt:lpstr>Vehicle Configuration     - Internal Arrangement and Packaging</vt:lpstr>
      <vt:lpstr>1U Endeavr Avionics</vt:lpstr>
      <vt:lpstr>Algorithm Simulations</vt:lpstr>
      <vt:lpstr>CPOD Performance Summary</vt:lpstr>
      <vt:lpstr>CPOD Integrated Flat-Satellite</vt:lpstr>
      <vt:lpstr>Summary and Status</vt:lpstr>
      <vt:lpstr>PowerPoint Presentation</vt:lpstr>
    </vt:vector>
  </TitlesOfParts>
  <Company>Tyvak Nano-Satellite Systems LLC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Overview of PONSFD Program</dc:title>
  <dc:subject>Prox Ops Nano-Satellite Flight Demonstration</dc:subject>
  <dc:creator>Charles Scott MacGillivray</dc:creator>
  <cp:keywords>CubeSats, NanoSats</cp:keywords>
  <cp:lastModifiedBy>Austin Williams</cp:lastModifiedBy>
  <cp:revision>2475</cp:revision>
  <cp:lastPrinted>2014-04-24T19:10:49Z</cp:lastPrinted>
  <dcterms:created xsi:type="dcterms:W3CDTF">1997-08-05T16:18:04Z</dcterms:created>
  <dcterms:modified xsi:type="dcterms:W3CDTF">2014-07-15T13:03:26Z</dcterms:modified>
</cp:coreProperties>
</file>