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2C10F6-8D29-4C53-A3F8-BCAEE653E4D8}" type="datetimeFigureOut">
              <a:rPr lang="en-US" smtClean="0"/>
              <a:t>9/18/2013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1FD931-1CFC-4F7C-B029-2B3F9A93D104}" type="slidenum">
              <a:rPr lang="en-US" smtClean="0"/>
              <a:t>‹#›</a:t>
            </a:fld>
            <a:endParaRPr lang="en-US"/>
          </a:p>
        </p:txBody>
      </p:sp>
    </p:spTree>
    <p:extLst>
      <p:ext uri="{BB962C8B-B14F-4D97-AF65-F5344CB8AC3E}">
        <p14:creationId xmlns:p14="http://schemas.microsoft.com/office/powerpoint/2010/main" val="3081570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5"/>
          <p:cNvSpPr>
            <a:spLocks noGrp="1" noChangeArrowheads="1"/>
          </p:cNvSpPr>
          <p:nvPr>
            <p:ph type="sldNum" sz="quarter" idx="5"/>
          </p:nvPr>
        </p:nvSpPr>
        <p:spPr>
          <a:noFill/>
        </p:spPr>
        <p:txBody>
          <a:bodyPr/>
          <a:lstStyle/>
          <a:p>
            <a:fld id="{EB0A8CD0-CF80-499A-A674-4804B6371605}" type="slidenum">
              <a:rPr lang="en-US" smtClean="0"/>
              <a:pPr/>
              <a:t>17</a:t>
            </a:fld>
            <a:endParaRPr lang="en-US" smtClean="0"/>
          </a:p>
        </p:txBody>
      </p:sp>
      <p:sp>
        <p:nvSpPr>
          <p:cNvPr id="162819" name="Rectangle 2"/>
          <p:cNvSpPr>
            <a:spLocks noGrp="1" noRot="1" noChangeAspect="1" noChangeArrowheads="1" noTextEdit="1"/>
          </p:cNvSpPr>
          <p:nvPr>
            <p:ph type="sldImg"/>
          </p:nvPr>
        </p:nvSpPr>
        <p:spPr>
          <a:xfrm>
            <a:off x="1176338" y="704850"/>
            <a:ext cx="4518025" cy="3389313"/>
          </a:xfrm>
          <a:ln w="12700" cap="flat">
            <a:solidFill>
              <a:schemeClr val="tx1"/>
            </a:solidFill>
          </a:ln>
        </p:spPr>
      </p:sp>
      <p:sp>
        <p:nvSpPr>
          <p:cNvPr id="162820" name="Rectangle 3"/>
          <p:cNvSpPr>
            <a:spLocks noGrp="1" noChangeArrowheads="1"/>
          </p:cNvSpPr>
          <p:nvPr>
            <p:ph type="body" idx="1"/>
          </p:nvPr>
        </p:nvSpPr>
        <p:spPr>
          <a:xfrm>
            <a:off x="913158" y="4342464"/>
            <a:ext cx="5031685" cy="4114487"/>
          </a:xfrm>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1" defTabSz="897301" eaLnBrk="0" fontAlgn="base" hangingPunct="0">
              <a:spcBef>
                <a:spcPct val="30000"/>
              </a:spcBef>
              <a:spcAft>
                <a:spcPct val="0"/>
              </a:spcAft>
              <a:tabLst>
                <a:tab pos="336488" algn="l"/>
              </a:tabLst>
              <a:defRPr/>
            </a:pPr>
            <a:r>
              <a:rPr lang="en-US" dirty="0" smtClean="0"/>
              <a:t>Test phases are usually specified for worst case conditions.</a:t>
            </a:r>
          </a:p>
          <a:p>
            <a:pPr lvl="2"/>
            <a:r>
              <a:rPr lang="en-US" dirty="0" smtClean="0"/>
              <a:t>Need not be the absolute worst case condition, but should be significantly different than ambient conditions and similar to driving thermal design analysis cases. Combination of seasons, equipment duty cycles, solar angles and eclipse conditions.</a:t>
            </a:r>
          </a:p>
          <a:p>
            <a:pPr lvl="1"/>
            <a:r>
              <a:rPr lang="en-US" dirty="0" smtClean="0"/>
              <a:t>Component internal dissipation, voltage, and environment typically held constant to provide steady-state conditions.</a:t>
            </a:r>
          </a:p>
          <a:p>
            <a:pPr lvl="2"/>
            <a:r>
              <a:rPr lang="en-US" dirty="0" smtClean="0"/>
              <a:t>“Pseudo” steady-state (repeatable transient behavior) is achieved for components cycling on thermostats.</a:t>
            </a:r>
          </a:p>
          <a:p>
            <a:pPr marL="0" lvl="1" defTabSz="897301" eaLnBrk="0" fontAlgn="base" hangingPunct="0">
              <a:spcBef>
                <a:spcPct val="30000"/>
              </a:spcBef>
              <a:spcAft>
                <a:spcPct val="0"/>
              </a:spcAft>
              <a:tabLst>
                <a:tab pos="336488" algn="l"/>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31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5"/>
          <p:cNvSpPr>
            <a:spLocks noGrp="1" noChangeArrowheads="1"/>
          </p:cNvSpPr>
          <p:nvPr>
            <p:ph type="sldNum" sz="quarter" idx="5"/>
          </p:nvPr>
        </p:nvSpPr>
        <p:spPr>
          <a:noFill/>
        </p:spPr>
        <p:txBody>
          <a:bodyPr/>
          <a:lstStyle/>
          <a:p>
            <a:fld id="{38CEEFF2-7ED9-4E75-AA24-26EFCD5BEB77}" type="slidenum">
              <a:rPr lang="en-US" smtClean="0"/>
              <a:pPr/>
              <a:t>32</a:t>
            </a:fld>
            <a:endParaRPr lang="en-US" smtClean="0"/>
          </a:p>
        </p:txBody>
      </p:sp>
      <p:sp>
        <p:nvSpPr>
          <p:cNvPr id="163843" name="Rectangle 2"/>
          <p:cNvSpPr>
            <a:spLocks noGrp="1" noRot="1" noChangeAspect="1" noChangeArrowheads="1" noTextEdit="1"/>
          </p:cNvSpPr>
          <p:nvPr>
            <p:ph type="sldImg"/>
          </p:nvPr>
        </p:nvSpPr>
        <p:spPr>
          <a:xfrm>
            <a:off x="1176338" y="704850"/>
            <a:ext cx="4518025" cy="3389313"/>
          </a:xfrm>
          <a:ln w="12700" cap="flat">
            <a:solidFill>
              <a:schemeClr val="tx1"/>
            </a:solidFill>
          </a:ln>
        </p:spPr>
      </p:sp>
      <p:sp>
        <p:nvSpPr>
          <p:cNvPr id="163844" name="Rectangle 3"/>
          <p:cNvSpPr>
            <a:spLocks noGrp="1" noChangeArrowheads="1"/>
          </p:cNvSpPr>
          <p:nvPr>
            <p:ph type="body" idx="1"/>
          </p:nvPr>
        </p:nvSpPr>
        <p:spPr>
          <a:xfrm>
            <a:off x="913158" y="4342464"/>
            <a:ext cx="5031685" cy="4114487"/>
          </a:xfrm>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lvl="1" defTabSz="897301" eaLnBrk="0" fontAlgn="base" hangingPunct="0">
              <a:spcBef>
                <a:spcPct val="30000"/>
              </a:spcBef>
              <a:spcAft>
                <a:spcPct val="0"/>
              </a:spcAft>
              <a:tabLst>
                <a:tab pos="336488" algn="l"/>
              </a:tabLst>
              <a:defRPr/>
            </a:pPr>
            <a:r>
              <a:rPr lang="en-US" dirty="0" smtClean="0"/>
              <a:t>Hot balance may be approached from a hotter condition, or cold balance from a colder condition, for conservatism</a:t>
            </a:r>
          </a:p>
          <a:p>
            <a:endParaRPr lang="en-US" dirty="0"/>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33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46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39AB71E-3941-4A82-8618-4F02989C0E96}"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1548147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9AB71E-3941-4A82-8618-4F02989C0E96}"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389479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9AB71E-3941-4A82-8618-4F02989C0E96}"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183373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9AB71E-3941-4A82-8618-4F02989C0E96}"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2642908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39AB71E-3941-4A82-8618-4F02989C0E96}" type="datetimeFigureOut">
              <a:rPr lang="en-US" smtClean="0"/>
              <a:t>9/18/2013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118927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39AB71E-3941-4A82-8618-4F02989C0E96}" type="datetimeFigureOut">
              <a:rPr lang="en-US" smtClean="0"/>
              <a:t>9/18/2013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826906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9AB71E-3941-4A82-8618-4F02989C0E96}" type="datetimeFigureOut">
              <a:rPr lang="en-US" smtClean="0"/>
              <a:t>9/18/2013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1792378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9AB71E-3941-4A82-8618-4F02989C0E96}"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2647798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9AB71E-3941-4A82-8618-4F02989C0E96}"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3725525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9AB71E-3941-4A82-8618-4F02989C0E96}"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199414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9AB71E-3941-4A82-8618-4F02989C0E96}"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C65CE-97C0-44F7-B1FA-379890243EAC}" type="slidenum">
              <a:rPr lang="en-US" smtClean="0"/>
              <a:t>‹#›</a:t>
            </a:fld>
            <a:endParaRPr lang="en-US"/>
          </a:p>
        </p:txBody>
      </p:sp>
    </p:spTree>
    <p:extLst>
      <p:ext uri="{BB962C8B-B14F-4D97-AF65-F5344CB8AC3E}">
        <p14:creationId xmlns:p14="http://schemas.microsoft.com/office/powerpoint/2010/main" val="905342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9AB71E-3941-4A82-8618-4F02989C0E96}" type="datetimeFigureOut">
              <a:rPr lang="en-US" smtClean="0"/>
              <a:t>9/18/2013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5C65CE-97C0-44F7-B1FA-379890243EAC}" type="slidenum">
              <a:rPr lang="en-US" smtClean="0"/>
              <a:t>‹#›</a:t>
            </a:fld>
            <a:endParaRPr lang="en-US"/>
          </a:p>
        </p:txBody>
      </p:sp>
    </p:spTree>
    <p:extLst>
      <p:ext uri="{BB962C8B-B14F-4D97-AF65-F5344CB8AC3E}">
        <p14:creationId xmlns:p14="http://schemas.microsoft.com/office/powerpoint/2010/main" val="2758570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4.emf"/><Relationship Id="rId4" Type="http://schemas.openxmlformats.org/officeDocument/2006/relationships/oleObject" Target="../embeddings/Microsoft_Word_97_-_2003_Document1.doc"/></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2200"/>
            <a:ext cx="8229600" cy="2209800"/>
          </a:xfrm>
        </p:spPr>
        <p:txBody>
          <a:bodyPr/>
          <a:lstStyle/>
          <a:p>
            <a:pPr algn="ctr"/>
            <a:r>
              <a:rPr lang="en-US" sz="3600" dirty="0" smtClean="0"/>
              <a:t>Spacecraft Level Testing and Verification</a:t>
            </a:r>
          </a:p>
          <a:p>
            <a:pPr algn="ctr"/>
            <a:endParaRPr lang="en-US" sz="3600" dirty="0" smtClean="0"/>
          </a:p>
          <a:p>
            <a:pPr algn="ctr"/>
            <a:r>
              <a:rPr lang="en-US" sz="3600" dirty="0" smtClean="0"/>
              <a:t>Part 3</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a:t>
            </a:fld>
            <a:endParaRPr lang="en-US"/>
          </a:p>
        </p:txBody>
      </p:sp>
    </p:spTree>
    <p:extLst>
      <p:ext uri="{BB962C8B-B14F-4D97-AF65-F5344CB8AC3E}">
        <p14:creationId xmlns:p14="http://schemas.microsoft.com/office/powerpoint/2010/main" val="190075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ln>
            <a:noFill/>
          </a:ln>
        </p:spPr>
        <p:txBody>
          <a:bodyPr>
            <a:normAutofit fontScale="90000"/>
          </a:bodyPr>
          <a:lstStyle/>
          <a:p>
            <a:r>
              <a:rPr lang="en-US" dirty="0" smtClean="0"/>
              <a:t>Part 3 Roadmap</a:t>
            </a:r>
            <a:endParaRPr lang="en-US" dirty="0"/>
          </a:p>
        </p:txBody>
      </p:sp>
      <p:sp>
        <p:nvSpPr>
          <p:cNvPr id="3" name="Slide Number Placeholder 2"/>
          <p:cNvSpPr>
            <a:spLocks noGrp="1"/>
          </p:cNvSpPr>
          <p:nvPr>
            <p:ph type="sldNum" sz="quarter" idx="12"/>
          </p:nvPr>
        </p:nvSpPr>
        <p:spPr>
          <a:ln>
            <a:noFill/>
          </a:ln>
        </p:spPr>
        <p:txBody>
          <a:bodyPr/>
          <a:lstStyle/>
          <a:p>
            <a:fld id="{373CFFB6-6556-4D63-9D3B-1BCD4C83530A}" type="slidenum">
              <a:rPr lang="en-US" smtClean="0">
                <a:solidFill>
                  <a:schemeClr val="bg1">
                    <a:lumMod val="75000"/>
                  </a:schemeClr>
                </a:solidFill>
              </a:rPr>
              <a:pPr/>
              <a:t>2</a:t>
            </a:fld>
            <a:endParaRPr lang="en-US">
              <a:solidFill>
                <a:schemeClr val="bg1">
                  <a:lumMod val="75000"/>
                </a:schemeClr>
              </a:solidFill>
            </a:endParaRPr>
          </a:p>
        </p:txBody>
      </p:sp>
      <p:pic>
        <p:nvPicPr>
          <p:cNvPr id="4" name="Picture 10" descr="D:\Documents and Settings\srickman\Local Settings\Temporary Internet Files\Content.IE5\SDLVD7QI\MP900385960[1].jpg"/>
          <p:cNvPicPr>
            <a:picLocks noChangeAspect="1" noChangeArrowheads="1"/>
          </p:cNvPicPr>
          <p:nvPr/>
        </p:nvPicPr>
        <p:blipFill>
          <a:blip r:embed="rId2" cstate="print"/>
          <a:srcRect/>
          <a:stretch>
            <a:fillRect/>
          </a:stretch>
        </p:blipFill>
        <p:spPr bwMode="auto">
          <a:xfrm>
            <a:off x="228600" y="990600"/>
            <a:ext cx="972911" cy="1362075"/>
          </a:xfrm>
          <a:prstGeom prst="rect">
            <a:avLst/>
          </a:prstGeom>
          <a:noFill/>
          <a:ln>
            <a:solidFill>
              <a:schemeClr val="bg1">
                <a:lumMod val="75000"/>
              </a:schemeClr>
            </a:solidFill>
          </a:ln>
        </p:spPr>
      </p:pic>
      <p:pic>
        <p:nvPicPr>
          <p:cNvPr id="5" name="Picture 11" descr="D:\Documents and Settings\srickman\Local Settings\Temporary Internet Files\Content.IE5\X0Z00CIN\MP900385962[1].jpg"/>
          <p:cNvPicPr>
            <a:picLocks noChangeAspect="1" noChangeArrowheads="1"/>
          </p:cNvPicPr>
          <p:nvPr/>
        </p:nvPicPr>
        <p:blipFill>
          <a:blip r:embed="rId3" cstate="print"/>
          <a:srcRect/>
          <a:stretch>
            <a:fillRect/>
          </a:stretch>
        </p:blipFill>
        <p:spPr bwMode="auto">
          <a:xfrm>
            <a:off x="7696200" y="5181601"/>
            <a:ext cx="877661" cy="1295399"/>
          </a:xfrm>
          <a:prstGeom prst="rect">
            <a:avLst/>
          </a:prstGeom>
          <a:noFill/>
          <a:ln>
            <a:solidFill>
              <a:schemeClr val="bg1">
                <a:lumMod val="75000"/>
              </a:schemeClr>
            </a:solidFill>
          </a:ln>
        </p:spPr>
      </p:pic>
      <p:sp>
        <p:nvSpPr>
          <p:cNvPr id="6" name="TextBox 5"/>
          <p:cNvSpPr txBox="1"/>
          <p:nvPr/>
        </p:nvSpPr>
        <p:spPr>
          <a:xfrm>
            <a:off x="1490848" y="1743074"/>
            <a:ext cx="1852428"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Purposes and</a:t>
            </a:r>
          </a:p>
          <a:p>
            <a:pPr algn="ctr"/>
            <a:r>
              <a:rPr lang="en-US" sz="1400" b="1" dirty="0" smtClean="0">
                <a:solidFill>
                  <a:schemeClr val="bg1">
                    <a:lumMod val="75000"/>
                  </a:schemeClr>
                </a:solidFill>
              </a:rPr>
              <a:t>Industry Practices</a:t>
            </a:r>
            <a:endParaRPr lang="en-US" sz="1400" b="1" dirty="0">
              <a:solidFill>
                <a:schemeClr val="bg1">
                  <a:lumMod val="75000"/>
                </a:schemeClr>
              </a:solidFill>
            </a:endParaRPr>
          </a:p>
        </p:txBody>
      </p:sp>
      <p:sp>
        <p:nvSpPr>
          <p:cNvPr id="8" name="TextBox 7"/>
          <p:cNvSpPr txBox="1"/>
          <p:nvPr/>
        </p:nvSpPr>
        <p:spPr>
          <a:xfrm>
            <a:off x="35814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Types</a:t>
            </a:r>
            <a:endParaRPr lang="en-US" sz="1400" b="1" dirty="0">
              <a:solidFill>
                <a:schemeClr val="bg1">
                  <a:lumMod val="75000"/>
                </a:schemeClr>
              </a:solidFill>
            </a:endParaRPr>
          </a:p>
        </p:txBody>
      </p:sp>
      <p:sp>
        <p:nvSpPr>
          <p:cNvPr id="10" name="TextBox 9"/>
          <p:cNvSpPr txBox="1"/>
          <p:nvPr/>
        </p:nvSpPr>
        <p:spPr>
          <a:xfrm>
            <a:off x="47244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Levels</a:t>
            </a:r>
            <a:endParaRPr lang="en-US" sz="1400" b="1" dirty="0">
              <a:solidFill>
                <a:schemeClr val="bg1">
                  <a:lumMod val="75000"/>
                </a:schemeClr>
              </a:solidFill>
            </a:endParaRPr>
          </a:p>
        </p:txBody>
      </p:sp>
      <p:sp>
        <p:nvSpPr>
          <p:cNvPr id="11" name="TextBox 10"/>
          <p:cNvSpPr txBox="1"/>
          <p:nvPr/>
        </p:nvSpPr>
        <p:spPr>
          <a:xfrm>
            <a:off x="60960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Margins</a:t>
            </a:r>
          </a:p>
        </p:txBody>
      </p:sp>
      <p:sp>
        <p:nvSpPr>
          <p:cNvPr id="12" name="TextBox 11"/>
          <p:cNvSpPr txBox="1"/>
          <p:nvPr/>
        </p:nvSpPr>
        <p:spPr>
          <a:xfrm>
            <a:off x="914400" y="27432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Unit </a:t>
            </a:r>
          </a:p>
          <a:p>
            <a:pPr algn="ctr"/>
            <a:r>
              <a:rPr lang="en-US" sz="1400" b="1" dirty="0" smtClean="0">
                <a:solidFill>
                  <a:schemeClr val="bg1">
                    <a:lumMod val="75000"/>
                  </a:schemeClr>
                </a:solidFill>
              </a:rPr>
              <a:t>Testing</a:t>
            </a:r>
            <a:endParaRPr lang="en-US" sz="1400" b="1" dirty="0">
              <a:solidFill>
                <a:schemeClr val="bg1">
                  <a:lumMod val="75000"/>
                </a:schemeClr>
              </a:solidFill>
            </a:endParaRPr>
          </a:p>
        </p:txBody>
      </p:sp>
      <p:sp>
        <p:nvSpPr>
          <p:cNvPr id="13" name="TextBox 12"/>
          <p:cNvSpPr txBox="1"/>
          <p:nvPr/>
        </p:nvSpPr>
        <p:spPr>
          <a:xfrm>
            <a:off x="2286000" y="2743200"/>
            <a:ext cx="1371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Thermal Cycling</a:t>
            </a:r>
            <a:endParaRPr lang="en-US" sz="1400" b="1" dirty="0">
              <a:solidFill>
                <a:schemeClr val="bg1">
                  <a:lumMod val="75000"/>
                </a:schemeClr>
              </a:solidFill>
            </a:endParaRPr>
          </a:p>
        </p:txBody>
      </p:sp>
      <p:sp>
        <p:nvSpPr>
          <p:cNvPr id="14" name="TextBox 13"/>
          <p:cNvSpPr txBox="1"/>
          <p:nvPr/>
        </p:nvSpPr>
        <p:spPr>
          <a:xfrm>
            <a:off x="4114800" y="27432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Thermal Vacuum</a:t>
            </a:r>
            <a:endParaRPr lang="en-US" sz="1400" b="1" dirty="0">
              <a:solidFill>
                <a:schemeClr val="bg1">
                  <a:lumMod val="75000"/>
                </a:schemeClr>
              </a:solidFill>
            </a:endParaRPr>
          </a:p>
        </p:txBody>
      </p:sp>
      <p:sp>
        <p:nvSpPr>
          <p:cNvPr id="16" name="TextBox 15"/>
          <p:cNvSpPr txBox="1"/>
          <p:nvPr/>
        </p:nvSpPr>
        <p:spPr>
          <a:xfrm>
            <a:off x="5638800" y="2743200"/>
            <a:ext cx="1676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Unit Test Requirements</a:t>
            </a:r>
            <a:endParaRPr lang="en-US" sz="1400" b="1" dirty="0">
              <a:solidFill>
                <a:schemeClr val="bg1">
                  <a:lumMod val="75000"/>
                </a:schemeClr>
              </a:solidFill>
            </a:endParaRPr>
          </a:p>
        </p:txBody>
      </p:sp>
      <p:sp>
        <p:nvSpPr>
          <p:cNvPr id="18" name="TextBox 17"/>
          <p:cNvSpPr txBox="1"/>
          <p:nvPr/>
        </p:nvSpPr>
        <p:spPr>
          <a:xfrm>
            <a:off x="2286000" y="3657600"/>
            <a:ext cx="1752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Development Testing</a:t>
            </a:r>
            <a:endParaRPr lang="en-US" sz="1400" b="1" dirty="0">
              <a:solidFill>
                <a:schemeClr val="bg1">
                  <a:lumMod val="75000"/>
                </a:schemeClr>
              </a:solidFill>
            </a:endParaRPr>
          </a:p>
        </p:txBody>
      </p:sp>
      <p:sp>
        <p:nvSpPr>
          <p:cNvPr id="20" name="TextBox 19"/>
          <p:cNvSpPr txBox="1"/>
          <p:nvPr/>
        </p:nvSpPr>
        <p:spPr>
          <a:xfrm>
            <a:off x="4267200" y="3657600"/>
            <a:ext cx="1752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Subsystem Testing</a:t>
            </a:r>
            <a:endParaRPr lang="en-US" sz="1400" b="1" dirty="0">
              <a:solidFill>
                <a:schemeClr val="bg1">
                  <a:lumMod val="75000"/>
                </a:schemeClr>
              </a:solidFill>
            </a:endParaRPr>
          </a:p>
        </p:txBody>
      </p:sp>
      <p:sp>
        <p:nvSpPr>
          <p:cNvPr id="21" name="TextBox 20"/>
          <p:cNvSpPr txBox="1"/>
          <p:nvPr/>
        </p:nvSpPr>
        <p:spPr>
          <a:xfrm>
            <a:off x="457200" y="4495800"/>
            <a:ext cx="1752600" cy="523220"/>
          </a:xfrm>
          <a:prstGeom prst="rect">
            <a:avLst/>
          </a:prstGeom>
          <a:noFill/>
          <a:ln>
            <a:solidFill>
              <a:schemeClr val="tx1"/>
            </a:solidFill>
          </a:ln>
        </p:spPr>
        <p:txBody>
          <a:bodyPr wrap="square" rtlCol="0">
            <a:spAutoFit/>
          </a:bodyPr>
          <a:lstStyle/>
          <a:p>
            <a:pPr algn="ctr"/>
            <a:r>
              <a:rPr lang="en-US" sz="1400" b="1" dirty="0" smtClean="0"/>
              <a:t>Spacecraft Level Testing Objectives</a:t>
            </a:r>
            <a:endParaRPr lang="en-US" sz="1400" b="1" dirty="0"/>
          </a:p>
        </p:txBody>
      </p:sp>
      <p:sp>
        <p:nvSpPr>
          <p:cNvPr id="22" name="TextBox 21"/>
          <p:cNvSpPr txBox="1"/>
          <p:nvPr/>
        </p:nvSpPr>
        <p:spPr>
          <a:xfrm>
            <a:off x="2514600" y="4495800"/>
            <a:ext cx="1524000" cy="523220"/>
          </a:xfrm>
          <a:prstGeom prst="rect">
            <a:avLst/>
          </a:prstGeom>
          <a:noFill/>
          <a:ln>
            <a:solidFill>
              <a:schemeClr val="tx1"/>
            </a:solidFill>
          </a:ln>
        </p:spPr>
        <p:txBody>
          <a:bodyPr wrap="square" rtlCol="0">
            <a:spAutoFit/>
          </a:bodyPr>
          <a:lstStyle/>
          <a:p>
            <a:pPr algn="ctr"/>
            <a:r>
              <a:rPr lang="en-US" sz="1400" b="1" dirty="0" smtClean="0"/>
              <a:t>Test Temperatures</a:t>
            </a:r>
          </a:p>
        </p:txBody>
      </p:sp>
      <p:sp>
        <p:nvSpPr>
          <p:cNvPr id="23" name="TextBox 22"/>
          <p:cNvSpPr txBox="1"/>
          <p:nvPr/>
        </p:nvSpPr>
        <p:spPr>
          <a:xfrm>
            <a:off x="4191000" y="4495800"/>
            <a:ext cx="1676400" cy="523220"/>
          </a:xfrm>
          <a:prstGeom prst="rect">
            <a:avLst/>
          </a:prstGeom>
          <a:noFill/>
          <a:ln>
            <a:solidFill>
              <a:schemeClr val="tx1"/>
            </a:solidFill>
          </a:ln>
        </p:spPr>
        <p:txBody>
          <a:bodyPr wrap="square" rtlCol="0">
            <a:spAutoFit/>
          </a:bodyPr>
          <a:lstStyle/>
          <a:p>
            <a:pPr algn="ctr"/>
            <a:r>
              <a:rPr lang="en-US" sz="1400" b="1" dirty="0" smtClean="0"/>
              <a:t>Spacecraft Thermal Balance</a:t>
            </a:r>
          </a:p>
        </p:txBody>
      </p:sp>
      <p:sp>
        <p:nvSpPr>
          <p:cNvPr id="24" name="TextBox 23"/>
          <p:cNvSpPr txBox="1"/>
          <p:nvPr/>
        </p:nvSpPr>
        <p:spPr>
          <a:xfrm>
            <a:off x="6172200" y="4495800"/>
            <a:ext cx="1676400" cy="523220"/>
          </a:xfrm>
          <a:prstGeom prst="rect">
            <a:avLst/>
          </a:prstGeom>
          <a:noFill/>
          <a:ln>
            <a:solidFill>
              <a:schemeClr val="tx1"/>
            </a:solidFill>
          </a:ln>
        </p:spPr>
        <p:txBody>
          <a:bodyPr wrap="square" rtlCol="0">
            <a:spAutoFit/>
          </a:bodyPr>
          <a:lstStyle/>
          <a:p>
            <a:pPr algn="ctr"/>
            <a:r>
              <a:rPr lang="en-US" sz="1400" b="1" dirty="0" smtClean="0"/>
              <a:t>Math Model Correlation</a:t>
            </a:r>
          </a:p>
        </p:txBody>
      </p:sp>
      <p:sp>
        <p:nvSpPr>
          <p:cNvPr id="25" name="TextBox 24"/>
          <p:cNvSpPr txBox="1"/>
          <p:nvPr/>
        </p:nvSpPr>
        <p:spPr>
          <a:xfrm>
            <a:off x="609600" y="5334000"/>
            <a:ext cx="1752600" cy="738664"/>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 Environment Simulation</a:t>
            </a:r>
            <a:endParaRPr lang="en-US" sz="1400" b="1" dirty="0">
              <a:solidFill>
                <a:schemeClr val="bg1">
                  <a:lumMod val="75000"/>
                </a:schemeClr>
              </a:solidFill>
            </a:endParaRPr>
          </a:p>
        </p:txBody>
      </p:sp>
      <p:sp>
        <p:nvSpPr>
          <p:cNvPr id="26" name="TextBox 25"/>
          <p:cNvSpPr txBox="1"/>
          <p:nvPr/>
        </p:nvSpPr>
        <p:spPr>
          <a:xfrm>
            <a:off x="2743200" y="5410200"/>
            <a:ext cx="1219200" cy="579646"/>
          </a:xfrm>
          <a:prstGeom prst="rect">
            <a:avLst/>
          </a:prstGeom>
          <a:noFill/>
          <a:ln>
            <a:solidFill>
              <a:schemeClr val="bg1">
                <a:lumMod val="75000"/>
              </a:schemeClr>
            </a:solidFill>
          </a:ln>
        </p:spPr>
        <p:txBody>
          <a:bodyPr wrap="square" rtlCol="0">
            <a:spAutoFit/>
          </a:bodyPr>
          <a:lstStyle/>
          <a:p>
            <a:pPr algn="ctr">
              <a:lnSpc>
                <a:spcPts val="1900"/>
              </a:lnSpc>
            </a:pPr>
            <a:r>
              <a:rPr lang="en-US" sz="1400" b="1" dirty="0" smtClean="0">
                <a:solidFill>
                  <a:schemeClr val="bg1">
                    <a:lumMod val="75000"/>
                  </a:schemeClr>
                </a:solidFill>
              </a:rPr>
              <a:t>Test Planning</a:t>
            </a:r>
          </a:p>
        </p:txBody>
      </p:sp>
      <p:sp>
        <p:nvSpPr>
          <p:cNvPr id="27" name="TextBox 26"/>
          <p:cNvSpPr txBox="1"/>
          <p:nvPr/>
        </p:nvSpPr>
        <p:spPr>
          <a:xfrm>
            <a:off x="4191000" y="5410200"/>
            <a:ext cx="1295400" cy="579646"/>
          </a:xfrm>
          <a:prstGeom prst="rect">
            <a:avLst/>
          </a:prstGeom>
          <a:noFill/>
          <a:ln>
            <a:solidFill>
              <a:schemeClr val="bg1">
                <a:lumMod val="75000"/>
              </a:schemeClr>
            </a:solidFill>
          </a:ln>
        </p:spPr>
        <p:txBody>
          <a:bodyPr wrap="square" rtlCol="0">
            <a:spAutoFit/>
          </a:bodyPr>
          <a:lstStyle/>
          <a:p>
            <a:pPr algn="ctr">
              <a:lnSpc>
                <a:spcPts val="1900"/>
              </a:lnSpc>
            </a:pPr>
            <a:r>
              <a:rPr lang="en-US" sz="1400" b="1" dirty="0" smtClean="0">
                <a:solidFill>
                  <a:schemeClr val="bg1">
                    <a:lumMod val="75000"/>
                  </a:schemeClr>
                </a:solidFill>
              </a:rPr>
              <a:t>Lessons Learned</a:t>
            </a:r>
          </a:p>
        </p:txBody>
      </p:sp>
      <p:cxnSp>
        <p:nvCxnSpPr>
          <p:cNvPr id="68" name="Elbow Connector 67"/>
          <p:cNvCxnSpPr>
            <a:stCxn id="11" idx="3"/>
          </p:cNvCxnSpPr>
          <p:nvPr/>
        </p:nvCxnSpPr>
        <p:spPr>
          <a:xfrm flipH="1">
            <a:off x="533400" y="2014210"/>
            <a:ext cx="6477000" cy="543580"/>
          </a:xfrm>
          <a:prstGeom prst="bentConnector3">
            <a:avLst>
              <a:gd name="adj1" fmla="val -3529"/>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Elbow Connector 70"/>
          <p:cNvCxnSpPr>
            <a:endCxn id="12" idx="1"/>
          </p:cNvCxnSpPr>
          <p:nvPr/>
        </p:nvCxnSpPr>
        <p:spPr>
          <a:xfrm rot="16200000" flipH="1">
            <a:off x="516895" y="2607305"/>
            <a:ext cx="414010" cy="381000"/>
          </a:xfrm>
          <a:prstGeom prst="bentConnector2">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stCxn id="13" idx="3"/>
            <a:endCxn id="14" idx="1"/>
          </p:cNvCxnSpPr>
          <p:nvPr/>
        </p:nvCxnSpPr>
        <p:spPr>
          <a:xfrm>
            <a:off x="3657600" y="3004810"/>
            <a:ext cx="457200" cy="0"/>
          </a:xfrm>
          <a:prstGeom prst="straightConnector1">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12" idx="3"/>
            <a:endCxn id="13" idx="1"/>
          </p:cNvCxnSpPr>
          <p:nvPr/>
        </p:nvCxnSpPr>
        <p:spPr>
          <a:xfrm>
            <a:off x="1828800" y="3004810"/>
            <a:ext cx="457200" cy="0"/>
          </a:xfrm>
          <a:prstGeom prst="straightConnector1">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a:stCxn id="6" idx="3"/>
            <a:endCxn id="8" idx="1"/>
          </p:cNvCxnSpPr>
          <p:nvPr/>
        </p:nvCxnSpPr>
        <p:spPr>
          <a:xfrm>
            <a:off x="3343276" y="2004684"/>
            <a:ext cx="238124" cy="9526"/>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stCxn id="8" idx="3"/>
            <a:endCxn id="10" idx="1"/>
          </p:cNvCxnSpPr>
          <p:nvPr/>
        </p:nvCxnSpPr>
        <p:spPr>
          <a:xfrm>
            <a:off x="4495800" y="2014210"/>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a:stCxn id="10" idx="3"/>
            <a:endCxn id="11" idx="1"/>
          </p:cNvCxnSpPr>
          <p:nvPr/>
        </p:nvCxnSpPr>
        <p:spPr>
          <a:xfrm>
            <a:off x="5638800" y="2014210"/>
            <a:ext cx="4572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a:stCxn id="14" idx="3"/>
            <a:endCxn id="16" idx="1"/>
          </p:cNvCxnSpPr>
          <p:nvPr/>
        </p:nvCxnSpPr>
        <p:spPr>
          <a:xfrm>
            <a:off x="5029200" y="3004810"/>
            <a:ext cx="609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0" name="Elbow Connector 109"/>
          <p:cNvCxnSpPr>
            <a:stCxn id="16" idx="3"/>
          </p:cNvCxnSpPr>
          <p:nvPr/>
        </p:nvCxnSpPr>
        <p:spPr>
          <a:xfrm flipH="1">
            <a:off x="2133600" y="3004810"/>
            <a:ext cx="5181600" cy="424190"/>
          </a:xfrm>
          <a:prstGeom prst="bentConnector3">
            <a:avLst>
              <a:gd name="adj1" fmla="val -4412"/>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3" name="Elbow Connector 112"/>
          <p:cNvCxnSpPr>
            <a:endCxn id="18" idx="1"/>
          </p:cNvCxnSpPr>
          <p:nvPr/>
        </p:nvCxnSpPr>
        <p:spPr>
          <a:xfrm rot="16200000" flipH="1">
            <a:off x="1964695" y="3597904"/>
            <a:ext cx="490211" cy="152399"/>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18" idx="3"/>
          </p:cNvCxnSpPr>
          <p:nvPr/>
        </p:nvCxnSpPr>
        <p:spPr>
          <a:xfrm>
            <a:off x="4038600" y="3919210"/>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20" idx="3"/>
          </p:cNvCxnSpPr>
          <p:nvPr/>
        </p:nvCxnSpPr>
        <p:spPr>
          <a:xfrm flipH="1">
            <a:off x="304800" y="3919210"/>
            <a:ext cx="5715000" cy="424190"/>
          </a:xfrm>
          <a:prstGeom prst="bentConnector3">
            <a:avLst>
              <a:gd name="adj1" fmla="val -4000"/>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Elbow Connector 123"/>
          <p:cNvCxnSpPr>
            <a:endCxn id="21" idx="1"/>
          </p:cNvCxnSpPr>
          <p:nvPr/>
        </p:nvCxnSpPr>
        <p:spPr>
          <a:xfrm rot="16200000" flipH="1">
            <a:off x="173995" y="4474205"/>
            <a:ext cx="414010" cy="152400"/>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a:stCxn id="21" idx="3"/>
            <a:endCxn id="22" idx="1"/>
          </p:cNvCxnSpPr>
          <p:nvPr/>
        </p:nvCxnSpPr>
        <p:spPr>
          <a:xfrm>
            <a:off x="2209800" y="4757410"/>
            <a:ext cx="3048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22" idx="3"/>
            <a:endCxn id="23" idx="1"/>
          </p:cNvCxnSpPr>
          <p:nvPr/>
        </p:nvCxnSpPr>
        <p:spPr>
          <a:xfrm>
            <a:off x="4038600" y="4757410"/>
            <a:ext cx="1524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2" name="Straight Arrow Connector 131"/>
          <p:cNvCxnSpPr>
            <a:stCxn id="23" idx="3"/>
            <a:endCxn id="24" idx="1"/>
          </p:cNvCxnSpPr>
          <p:nvPr/>
        </p:nvCxnSpPr>
        <p:spPr>
          <a:xfrm>
            <a:off x="5867400" y="4757410"/>
            <a:ext cx="3048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4" name="Elbow Connector 133"/>
          <p:cNvCxnSpPr>
            <a:stCxn id="24" idx="3"/>
          </p:cNvCxnSpPr>
          <p:nvPr/>
        </p:nvCxnSpPr>
        <p:spPr>
          <a:xfrm flipH="1">
            <a:off x="228600" y="4757410"/>
            <a:ext cx="7620000" cy="347990"/>
          </a:xfrm>
          <a:prstGeom prst="bentConnector3">
            <a:avLst>
              <a:gd name="adj1" fmla="val -3000"/>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Shape 135"/>
          <p:cNvCxnSpPr>
            <a:endCxn id="25" idx="1"/>
          </p:cNvCxnSpPr>
          <p:nvPr/>
        </p:nvCxnSpPr>
        <p:spPr>
          <a:xfrm rot="16200000" flipH="1">
            <a:off x="120134" y="5213866"/>
            <a:ext cx="597932" cy="381000"/>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25" idx="3"/>
            <a:endCxn id="26" idx="1"/>
          </p:cNvCxnSpPr>
          <p:nvPr/>
        </p:nvCxnSpPr>
        <p:spPr>
          <a:xfrm flipV="1">
            <a:off x="2362200" y="5700023"/>
            <a:ext cx="381000" cy="3309"/>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26" idx="3"/>
            <a:endCxn id="27" idx="1"/>
          </p:cNvCxnSpPr>
          <p:nvPr/>
        </p:nvCxnSpPr>
        <p:spPr>
          <a:xfrm>
            <a:off x="3962400" y="5700023"/>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5867400" y="5410200"/>
            <a:ext cx="1295400" cy="579646"/>
          </a:xfrm>
          <a:prstGeom prst="rect">
            <a:avLst/>
          </a:prstGeom>
          <a:noFill/>
          <a:ln>
            <a:solidFill>
              <a:schemeClr val="bg1">
                <a:lumMod val="75000"/>
              </a:schemeClr>
            </a:solidFill>
          </a:ln>
        </p:spPr>
        <p:txBody>
          <a:bodyPr wrap="square" rtlCol="0">
            <a:spAutoFit/>
          </a:bodyPr>
          <a:lstStyle/>
          <a:p>
            <a:pPr algn="ctr">
              <a:lnSpc>
                <a:spcPts val="1900"/>
              </a:lnSpc>
            </a:pPr>
            <a:r>
              <a:rPr lang="en-US" sz="1400" b="1" dirty="0" smtClean="0">
                <a:solidFill>
                  <a:schemeClr val="bg1">
                    <a:lumMod val="75000"/>
                  </a:schemeClr>
                </a:solidFill>
              </a:rPr>
              <a:t>Testing Checklist</a:t>
            </a:r>
          </a:p>
        </p:txBody>
      </p:sp>
      <p:cxnSp>
        <p:nvCxnSpPr>
          <p:cNvPr id="85" name="Straight Arrow Connector 84"/>
          <p:cNvCxnSpPr/>
          <p:nvPr/>
        </p:nvCxnSpPr>
        <p:spPr>
          <a:xfrm flipV="1">
            <a:off x="5486400" y="5715000"/>
            <a:ext cx="381000" cy="13343"/>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V="1">
            <a:off x="7162800" y="5715000"/>
            <a:ext cx="533400" cy="13344"/>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1143000" y="1981200"/>
            <a:ext cx="3810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8125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b="0" dirty="0" smtClean="0"/>
              <a:t>This lesson will describe the thermal tests that are typically performed at the spacecraft level.  </a:t>
            </a:r>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a:t>
            </a:fld>
            <a:endParaRPr lang="en-US"/>
          </a:p>
        </p:txBody>
      </p:sp>
    </p:spTree>
    <p:extLst>
      <p:ext uri="{BB962C8B-B14F-4D97-AF65-F5344CB8AC3E}">
        <p14:creationId xmlns:p14="http://schemas.microsoft.com/office/powerpoint/2010/main" val="2527551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normAutofit fontScale="85000" lnSpcReduction="10000"/>
          </a:bodyPr>
          <a:lstStyle/>
          <a:p>
            <a:r>
              <a:rPr lang="en-US" b="0" dirty="0" smtClean="0"/>
              <a:t>Thermal vacuum, thermal balance and thermal cycle testing of spacecraft will be described along with government requirements for such tests.</a:t>
            </a:r>
          </a:p>
          <a:p>
            <a:endParaRPr lang="en-US" b="0" dirty="0" smtClean="0"/>
          </a:p>
          <a:p>
            <a:r>
              <a:rPr lang="en-US" b="0" dirty="0" smtClean="0"/>
              <a:t>The process by which appropriate test temperatures are established based on the allowable temperature ranges of spacecraft components will be discussed.</a:t>
            </a:r>
          </a:p>
          <a:p>
            <a:endParaRPr lang="en-US" b="0" dirty="0" smtClean="0"/>
          </a:p>
          <a:p>
            <a:r>
              <a:rPr lang="en-US" b="0" dirty="0" smtClean="0"/>
              <a:t>The process by which thermal math models are correlated to thermal balance test data will be outlined. </a:t>
            </a:r>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a:t>
            </a:fld>
            <a:endParaRPr lang="en-US" dirty="0"/>
          </a:p>
        </p:txBody>
      </p:sp>
    </p:spTree>
    <p:extLst>
      <p:ext uri="{BB962C8B-B14F-4D97-AF65-F5344CB8AC3E}">
        <p14:creationId xmlns:p14="http://schemas.microsoft.com/office/powerpoint/2010/main" val="3466098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274638"/>
            <a:ext cx="8229600" cy="639762"/>
          </a:xfrm>
          <a:noFill/>
        </p:spPr>
        <p:txBody>
          <a:bodyPr lIns="92075" tIns="46038" rIns="92075" bIns="46038">
            <a:normAutofit fontScale="90000"/>
          </a:bodyPr>
          <a:lstStyle/>
          <a:p>
            <a:r>
              <a:rPr lang="en-US" dirty="0" smtClean="0"/>
              <a:t>Spacecraft Level Testing</a:t>
            </a:r>
          </a:p>
        </p:txBody>
      </p:sp>
      <p:sp>
        <p:nvSpPr>
          <p:cNvPr id="68611" name="Rectangle 3"/>
          <p:cNvSpPr>
            <a:spLocks noGrp="1" noChangeArrowheads="1"/>
          </p:cNvSpPr>
          <p:nvPr>
            <p:ph idx="1"/>
          </p:nvPr>
        </p:nvSpPr>
        <p:spPr>
          <a:xfrm>
            <a:off x="381000" y="1066800"/>
            <a:ext cx="8229600" cy="5410200"/>
          </a:xfrm>
          <a:noFill/>
        </p:spPr>
        <p:txBody>
          <a:bodyPr lIns="92075" tIns="46038" rIns="92075" bIns="46038" anchor="ctr">
            <a:noAutofit/>
          </a:bodyPr>
          <a:lstStyle/>
          <a:p>
            <a:r>
              <a:rPr lang="en-US" sz="2400" dirty="0" smtClean="0"/>
              <a:t>Also known as “system level”.</a:t>
            </a:r>
          </a:p>
          <a:p>
            <a:endParaRPr lang="en-US" sz="2400" dirty="0" smtClean="0"/>
          </a:p>
          <a:p>
            <a:r>
              <a:rPr lang="en-US" sz="2400" dirty="0" smtClean="0"/>
              <a:t>Emphasis is different that at the unit or subsystem level.</a:t>
            </a:r>
          </a:p>
          <a:p>
            <a:pPr lvl="1"/>
            <a:r>
              <a:rPr lang="en-US" sz="2400" dirty="0" smtClean="0"/>
              <a:t>Final ground verification of system and unit performance in a flight-like environment.</a:t>
            </a:r>
          </a:p>
          <a:p>
            <a:pPr lvl="1"/>
            <a:r>
              <a:rPr lang="en-US" sz="2400" dirty="0" smtClean="0"/>
              <a:t>Focus is not on individual unit functionality, but rather on end-to-end performance verification of subsystems.</a:t>
            </a:r>
          </a:p>
          <a:p>
            <a:pPr lvl="2"/>
            <a:r>
              <a:rPr lang="en-US" sz="2400" dirty="0" smtClean="0"/>
              <a:t>Interfaces between units and subsystems.</a:t>
            </a:r>
          </a:p>
          <a:p>
            <a:pPr lvl="2"/>
            <a:r>
              <a:rPr lang="en-US" sz="2400" dirty="0" smtClean="0"/>
              <a:t>Continuity of mission objectives.</a:t>
            </a:r>
          </a:p>
          <a:p>
            <a:pPr lvl="2"/>
            <a:r>
              <a:rPr lang="en-US" sz="2400" dirty="0" smtClean="0"/>
              <a:t>Compatibility of different subsystem requirements.</a:t>
            </a:r>
          </a:p>
          <a:p>
            <a:pPr lvl="2"/>
            <a:r>
              <a:rPr lang="en-US" sz="2400" dirty="0" smtClean="0"/>
              <a:t>Flight-worthiness of vehicle.</a:t>
            </a:r>
          </a:p>
        </p:txBody>
      </p:sp>
      <p:sp>
        <p:nvSpPr>
          <p:cNvPr id="68612" name="Slide Number Placeholder 3"/>
          <p:cNvSpPr>
            <a:spLocks noGrp="1"/>
          </p:cNvSpPr>
          <p:nvPr>
            <p:ph type="sldNum" sz="quarter" idx="12"/>
          </p:nvPr>
        </p:nvSpPr>
        <p:spPr>
          <a:noFill/>
        </p:spPr>
        <p:txBody>
          <a:bodyPr/>
          <a:lstStyle/>
          <a:p>
            <a:fld id="{518C9472-E790-4E07-812A-2467E088DE60}" type="slidenum">
              <a:rPr lang="en-US" altLang="en-US" smtClean="0">
                <a:latin typeface="Arial" pitchFamily="34" charset="0"/>
              </a:rPr>
              <a:pPr/>
              <a:t>5</a:t>
            </a:fld>
            <a:endParaRPr lang="en-US" altLang="en-US" smtClean="0">
              <a:latin typeface="Arial" pitchFamily="34" charset="0"/>
            </a:endParaRPr>
          </a:p>
        </p:txBody>
      </p:sp>
    </p:spTree>
    <p:extLst>
      <p:ext uri="{BB962C8B-B14F-4D97-AF65-F5344CB8AC3E}">
        <p14:creationId xmlns:p14="http://schemas.microsoft.com/office/powerpoint/2010/main" val="1900392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274638"/>
            <a:ext cx="8229600" cy="715962"/>
          </a:xfrm>
          <a:noFill/>
        </p:spPr>
        <p:txBody>
          <a:bodyPr lIns="92075" tIns="46038" rIns="92075" bIns="46038">
            <a:normAutofit fontScale="90000"/>
          </a:bodyPr>
          <a:lstStyle/>
          <a:p>
            <a:r>
              <a:rPr lang="en-US" dirty="0" smtClean="0"/>
              <a:t>Spacecraft Level Thermal Tests</a:t>
            </a:r>
          </a:p>
        </p:txBody>
      </p:sp>
      <p:sp>
        <p:nvSpPr>
          <p:cNvPr id="69635" name="Rectangle 3"/>
          <p:cNvSpPr>
            <a:spLocks noGrp="1" noChangeArrowheads="1"/>
          </p:cNvSpPr>
          <p:nvPr>
            <p:ph idx="1"/>
          </p:nvPr>
        </p:nvSpPr>
        <p:spPr>
          <a:xfrm>
            <a:off x="457200" y="1219200"/>
            <a:ext cx="8229600" cy="4906963"/>
          </a:xfrm>
          <a:noFill/>
        </p:spPr>
        <p:txBody>
          <a:bodyPr lIns="92075" tIns="46038" rIns="92075" bIns="46038" anchor="ctr">
            <a:normAutofit fontScale="92500" lnSpcReduction="10000"/>
          </a:bodyPr>
          <a:lstStyle/>
          <a:p>
            <a:r>
              <a:rPr lang="en-US" dirty="0" smtClean="0"/>
              <a:t>Qualification</a:t>
            </a:r>
          </a:p>
          <a:p>
            <a:pPr lvl="1"/>
            <a:r>
              <a:rPr lang="en-US" dirty="0" smtClean="0"/>
              <a:t>Thermal vacuum</a:t>
            </a:r>
          </a:p>
          <a:p>
            <a:pPr lvl="2"/>
            <a:r>
              <a:rPr lang="en-US" dirty="0" smtClean="0"/>
              <a:t>Functional performance test demonstrating the ability of vehicle to meet design requirements under vacuum and at prescribed temperature extremes plus a margin.</a:t>
            </a:r>
          </a:p>
          <a:p>
            <a:pPr lvl="1"/>
            <a:r>
              <a:rPr lang="en-US" dirty="0" smtClean="0"/>
              <a:t>Thermal balance</a:t>
            </a:r>
          </a:p>
          <a:p>
            <a:pPr lvl="2"/>
            <a:r>
              <a:rPr lang="en-US" dirty="0" smtClean="0"/>
              <a:t>Part of thermal vacuum test.</a:t>
            </a:r>
          </a:p>
          <a:p>
            <a:pPr lvl="2"/>
            <a:r>
              <a:rPr lang="en-US" dirty="0" smtClean="0"/>
              <a:t>Thermal model correlation and verification of thermal design and hardware.</a:t>
            </a:r>
          </a:p>
          <a:p>
            <a:pPr lvl="1"/>
            <a:r>
              <a:rPr lang="en-US" dirty="0" smtClean="0"/>
              <a:t>Thermal cycling</a:t>
            </a:r>
          </a:p>
          <a:p>
            <a:pPr lvl="2"/>
            <a:r>
              <a:rPr lang="en-US" dirty="0" smtClean="0"/>
              <a:t>Environmental stress screening for detection of design and manufacturing process defects.</a:t>
            </a:r>
          </a:p>
        </p:txBody>
      </p:sp>
      <p:sp>
        <p:nvSpPr>
          <p:cNvPr id="69636" name="Slide Number Placeholder 3"/>
          <p:cNvSpPr>
            <a:spLocks noGrp="1"/>
          </p:cNvSpPr>
          <p:nvPr>
            <p:ph type="sldNum" sz="quarter" idx="12"/>
          </p:nvPr>
        </p:nvSpPr>
        <p:spPr>
          <a:noFill/>
        </p:spPr>
        <p:txBody>
          <a:bodyPr/>
          <a:lstStyle/>
          <a:p>
            <a:fld id="{0C13570A-A9D8-44DE-B91B-FE84CA4ACBED}" type="slidenum">
              <a:rPr lang="en-US" altLang="en-US" smtClean="0">
                <a:latin typeface="Arial" pitchFamily="34" charset="0"/>
              </a:rPr>
              <a:pPr/>
              <a:t>6</a:t>
            </a:fld>
            <a:endParaRPr lang="en-US" altLang="en-US" smtClean="0">
              <a:latin typeface="Arial" pitchFamily="34" charset="0"/>
            </a:endParaRPr>
          </a:p>
        </p:txBody>
      </p:sp>
    </p:spTree>
    <p:extLst>
      <p:ext uri="{BB962C8B-B14F-4D97-AF65-F5344CB8AC3E}">
        <p14:creationId xmlns:p14="http://schemas.microsoft.com/office/powerpoint/2010/main" val="2858775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Spacecraft Level Thermal Tests (cont.)</a:t>
            </a:r>
            <a:endParaRPr lang="en-US" dirty="0"/>
          </a:p>
        </p:txBody>
      </p:sp>
      <p:sp>
        <p:nvSpPr>
          <p:cNvPr id="3" name="Content Placeholder 2"/>
          <p:cNvSpPr>
            <a:spLocks noGrp="1"/>
          </p:cNvSpPr>
          <p:nvPr>
            <p:ph idx="1"/>
          </p:nvPr>
        </p:nvSpPr>
        <p:spPr/>
        <p:txBody>
          <a:bodyPr>
            <a:normAutofit/>
          </a:bodyPr>
          <a:lstStyle/>
          <a:p>
            <a:r>
              <a:rPr lang="en-US" dirty="0" smtClean="0"/>
              <a:t>Acceptance</a:t>
            </a:r>
          </a:p>
          <a:p>
            <a:pPr lvl="1"/>
            <a:r>
              <a:rPr lang="en-US" dirty="0" smtClean="0"/>
              <a:t>Thermal vacuum</a:t>
            </a:r>
          </a:p>
          <a:p>
            <a:pPr lvl="2"/>
            <a:r>
              <a:rPr lang="en-US" dirty="0" smtClean="0"/>
              <a:t>Functional performance tests to prove workmanship and flight-worthiness.</a:t>
            </a:r>
          </a:p>
          <a:p>
            <a:pPr lvl="1"/>
            <a:r>
              <a:rPr lang="en-US" dirty="0" smtClean="0"/>
              <a:t>Thermal cycling</a:t>
            </a:r>
          </a:p>
          <a:p>
            <a:pPr lvl="2"/>
            <a:r>
              <a:rPr lang="en-US" dirty="0" smtClean="0"/>
              <a:t>Environmental stress screening exposes workmanship defects.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7</a:t>
            </a:fld>
            <a:endParaRPr lang="en-US"/>
          </a:p>
        </p:txBody>
      </p:sp>
    </p:spTree>
    <p:extLst>
      <p:ext uri="{BB962C8B-B14F-4D97-AF65-F5344CB8AC3E}">
        <p14:creationId xmlns:p14="http://schemas.microsoft.com/office/powerpoint/2010/main" val="476517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noFill/>
        </p:spPr>
        <p:txBody>
          <a:bodyPr lIns="92075" tIns="46038" rIns="92075" bIns="46038">
            <a:normAutofit fontScale="90000"/>
          </a:bodyPr>
          <a:lstStyle/>
          <a:p>
            <a:r>
              <a:rPr lang="en-US" dirty="0" smtClean="0"/>
              <a:t>Spacecraft Level Thermal Test Objectives</a:t>
            </a:r>
          </a:p>
        </p:txBody>
      </p:sp>
      <p:sp>
        <p:nvSpPr>
          <p:cNvPr id="70659" name="Rectangle 3"/>
          <p:cNvSpPr>
            <a:spLocks noGrp="1" noChangeArrowheads="1"/>
          </p:cNvSpPr>
          <p:nvPr>
            <p:ph idx="1"/>
          </p:nvPr>
        </p:nvSpPr>
        <p:spPr>
          <a:noFill/>
        </p:spPr>
        <p:txBody>
          <a:bodyPr lIns="92075" tIns="46038" rIns="92075" bIns="46038" anchor="ctr">
            <a:normAutofit/>
          </a:bodyPr>
          <a:lstStyle/>
          <a:p>
            <a:r>
              <a:rPr lang="en-US" dirty="0" smtClean="0"/>
              <a:t>Primary focus: thermal vacuum test.</a:t>
            </a:r>
          </a:p>
          <a:p>
            <a:pPr lvl="1"/>
            <a:r>
              <a:rPr lang="en-US" dirty="0" smtClean="0"/>
              <a:t>Emphasizes proving flight-worthiness and system performance in a flight-like environment.</a:t>
            </a:r>
          </a:p>
          <a:p>
            <a:pPr lvl="2"/>
            <a:r>
              <a:rPr lang="en-US" dirty="0" smtClean="0"/>
              <a:t>Thermal vacuum environment provides the most realistic flight conditions.</a:t>
            </a:r>
          </a:p>
          <a:p>
            <a:pPr lvl="2"/>
            <a:r>
              <a:rPr lang="en-US" dirty="0" smtClean="0"/>
              <a:t>Thermal gradients and temperature extremes  will be most accurately represented.</a:t>
            </a:r>
          </a:p>
          <a:p>
            <a:endParaRPr lang="en-US" sz="1600" dirty="0" smtClean="0"/>
          </a:p>
        </p:txBody>
      </p:sp>
      <p:sp>
        <p:nvSpPr>
          <p:cNvPr id="70660" name="Slide Number Placeholder 3"/>
          <p:cNvSpPr>
            <a:spLocks noGrp="1"/>
          </p:cNvSpPr>
          <p:nvPr>
            <p:ph type="sldNum" sz="quarter" idx="12"/>
          </p:nvPr>
        </p:nvSpPr>
        <p:spPr>
          <a:noFill/>
        </p:spPr>
        <p:txBody>
          <a:bodyPr/>
          <a:lstStyle/>
          <a:p>
            <a:fld id="{FA85C5FA-7365-4FA8-A9EC-8FEBC44DD3D1}" type="slidenum">
              <a:rPr lang="en-US" altLang="en-US" smtClean="0">
                <a:latin typeface="Arial" pitchFamily="34" charset="0"/>
              </a:rPr>
              <a:pPr/>
              <a:t>8</a:t>
            </a:fld>
            <a:endParaRPr lang="en-US" altLang="en-US" smtClean="0">
              <a:latin typeface="Arial" pitchFamily="34" charset="0"/>
            </a:endParaRPr>
          </a:p>
        </p:txBody>
      </p:sp>
    </p:spTree>
    <p:extLst>
      <p:ext uri="{BB962C8B-B14F-4D97-AF65-F5344CB8AC3E}">
        <p14:creationId xmlns:p14="http://schemas.microsoft.com/office/powerpoint/2010/main" val="2134990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Spacecraft Level Thermal Test Objectives (cont.)</a:t>
            </a:r>
            <a:endParaRPr lang="en-US" dirty="0"/>
          </a:p>
        </p:txBody>
      </p:sp>
      <p:sp>
        <p:nvSpPr>
          <p:cNvPr id="3" name="Content Placeholder 2"/>
          <p:cNvSpPr>
            <a:spLocks noGrp="1"/>
          </p:cNvSpPr>
          <p:nvPr>
            <p:ph idx="1"/>
          </p:nvPr>
        </p:nvSpPr>
        <p:spPr>
          <a:xfrm>
            <a:off x="457200" y="1447800"/>
            <a:ext cx="8229600" cy="4678363"/>
          </a:xfrm>
        </p:spPr>
        <p:txBody>
          <a:bodyPr>
            <a:noAutofit/>
          </a:bodyPr>
          <a:lstStyle/>
          <a:p>
            <a:r>
              <a:rPr lang="en-US" dirty="0" smtClean="0"/>
              <a:t>Secondary focus: thermal cycling.</a:t>
            </a:r>
          </a:p>
          <a:p>
            <a:pPr lvl="1"/>
            <a:r>
              <a:rPr lang="en-US" dirty="0" smtClean="0"/>
              <a:t>Emphasizes stress screening to detect problems.</a:t>
            </a:r>
          </a:p>
          <a:p>
            <a:pPr lvl="2"/>
            <a:r>
              <a:rPr lang="en-US" dirty="0" smtClean="0"/>
              <a:t>This should have been completed at a lower level of assembly.  </a:t>
            </a:r>
          </a:p>
          <a:p>
            <a:pPr lvl="2"/>
            <a:r>
              <a:rPr lang="en-US" dirty="0" smtClean="0"/>
              <a:t>Problems are extremely costly to fix at the system level.</a:t>
            </a:r>
          </a:p>
          <a:p>
            <a:pPr lvl="1"/>
            <a:r>
              <a:rPr lang="en-US" dirty="0" smtClean="0"/>
              <a:t>Rapid rates of temperature change can be difficult (impossible) to achieve with the full spacecraft.</a:t>
            </a:r>
          </a:p>
          <a:p>
            <a:pPr lvl="1"/>
            <a:r>
              <a:rPr lang="en-US" dirty="0" smtClean="0"/>
              <a:t>Environmental stress screening is not as perceptive.</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9</a:t>
            </a:fld>
            <a:endParaRPr lang="en-US"/>
          </a:p>
        </p:txBody>
      </p:sp>
    </p:spTree>
    <p:extLst>
      <p:ext uri="{BB962C8B-B14F-4D97-AF65-F5344CB8AC3E}">
        <p14:creationId xmlns:p14="http://schemas.microsoft.com/office/powerpoint/2010/main" val="788815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p:spPr>
        <p:txBody>
          <a:bodyPr lIns="92075" tIns="46038" rIns="92075" bIns="46038">
            <a:normAutofit fontScale="90000"/>
          </a:bodyPr>
          <a:lstStyle/>
          <a:p>
            <a:r>
              <a:rPr lang="en-US" smtClean="0"/>
              <a:t>Meeting Spacecraft Level Thermal Test Objectives</a:t>
            </a:r>
          </a:p>
        </p:txBody>
      </p:sp>
      <p:sp>
        <p:nvSpPr>
          <p:cNvPr id="71683" name="Rectangle 3"/>
          <p:cNvSpPr>
            <a:spLocks noGrp="1" noChangeArrowheads="1"/>
          </p:cNvSpPr>
          <p:nvPr>
            <p:ph idx="1"/>
          </p:nvPr>
        </p:nvSpPr>
        <p:spPr>
          <a:xfrm>
            <a:off x="457200" y="1371601"/>
            <a:ext cx="8229600" cy="3657600"/>
          </a:xfrm>
          <a:noFill/>
        </p:spPr>
        <p:txBody>
          <a:bodyPr lIns="92075" tIns="46038" rIns="92075" bIns="46038" anchor="ctr">
            <a:normAutofit/>
          </a:bodyPr>
          <a:lstStyle/>
          <a:p>
            <a:r>
              <a:rPr lang="en-US" dirty="0" smtClean="0"/>
              <a:t>Qualification testing with a non-flight spacecraft rarely performed due to cost.</a:t>
            </a:r>
          </a:p>
          <a:p>
            <a:pPr lvl="1"/>
            <a:r>
              <a:rPr lang="en-US" dirty="0" err="1" smtClean="0"/>
              <a:t>Protoqual</a:t>
            </a:r>
            <a:r>
              <a:rPr lang="en-US" dirty="0" smtClean="0"/>
              <a:t> testing typical at spacecraft level for most programs.</a:t>
            </a:r>
          </a:p>
          <a:p>
            <a:pPr lvl="1"/>
            <a:r>
              <a:rPr lang="en-US" dirty="0" smtClean="0"/>
              <a:t>Acceptance testing typical for second and subsequent spacecraft in a block buy.</a:t>
            </a:r>
          </a:p>
        </p:txBody>
      </p:sp>
      <p:sp>
        <p:nvSpPr>
          <p:cNvPr id="71684" name="Slide Number Placeholder 3"/>
          <p:cNvSpPr>
            <a:spLocks noGrp="1"/>
          </p:cNvSpPr>
          <p:nvPr>
            <p:ph type="sldNum" sz="quarter" idx="12"/>
          </p:nvPr>
        </p:nvSpPr>
        <p:spPr>
          <a:noFill/>
        </p:spPr>
        <p:txBody>
          <a:bodyPr/>
          <a:lstStyle/>
          <a:p>
            <a:fld id="{975F155C-CC8F-4B90-9CCC-2CA03151E287}" type="slidenum">
              <a:rPr lang="en-US" altLang="en-US" smtClean="0">
                <a:latin typeface="Arial" pitchFamily="34" charset="0"/>
              </a:rPr>
              <a:pPr/>
              <a:t>10</a:t>
            </a:fld>
            <a:endParaRPr lang="en-US" altLang="en-US" smtClean="0">
              <a:latin typeface="Arial" pitchFamily="34" charset="0"/>
            </a:endParaRPr>
          </a:p>
        </p:txBody>
      </p:sp>
    </p:spTree>
    <p:extLst>
      <p:ext uri="{BB962C8B-B14F-4D97-AF65-F5344CB8AC3E}">
        <p14:creationId xmlns:p14="http://schemas.microsoft.com/office/powerpoint/2010/main" val="751025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Spacecraft-level </a:t>
            </a:r>
            <a:r>
              <a:rPr lang="en-US" dirty="0" err="1" smtClean="0"/>
              <a:t>Protoqual</a:t>
            </a:r>
            <a:r>
              <a:rPr lang="en-US" dirty="0" smtClean="0"/>
              <a:t>/Acceptance Testing</a:t>
            </a:r>
            <a:endParaRPr lang="en-US" dirty="0"/>
          </a:p>
        </p:txBody>
      </p:sp>
      <p:sp>
        <p:nvSpPr>
          <p:cNvPr id="3" name="Content Placeholder 2"/>
          <p:cNvSpPr>
            <a:spLocks noGrp="1"/>
          </p:cNvSpPr>
          <p:nvPr>
            <p:ph idx="1"/>
          </p:nvPr>
        </p:nvSpPr>
        <p:spPr>
          <a:xfrm>
            <a:off x="457200" y="1524000"/>
            <a:ext cx="8229600" cy="4953000"/>
          </a:xfrm>
        </p:spPr>
        <p:txBody>
          <a:bodyPr>
            <a:normAutofit/>
          </a:bodyPr>
          <a:lstStyle/>
          <a:p>
            <a:r>
              <a:rPr lang="en-US" dirty="0" smtClean="0"/>
              <a:t>Demonstrates system performance in vacuum at or near maximum and minimum expected flight temperatures plus applicable margin.</a:t>
            </a:r>
          </a:p>
          <a:p>
            <a:endParaRPr lang="en-US" dirty="0" smtClean="0"/>
          </a:p>
          <a:p>
            <a:r>
              <a:rPr lang="en-US" dirty="0" smtClean="0"/>
              <a:t>Detect material, process and workmanship defects.</a:t>
            </a:r>
          </a:p>
          <a:p>
            <a:pPr lvl="1"/>
            <a:r>
              <a:rPr lang="en-US" dirty="0" smtClean="0"/>
              <a:t>Emphasis is on mounting, cabling, connectors and unit and subsystem interactions.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11</a:t>
            </a:fld>
            <a:endParaRPr lang="en-US"/>
          </a:p>
        </p:txBody>
      </p:sp>
    </p:spTree>
    <p:extLst>
      <p:ext uri="{BB962C8B-B14F-4D97-AF65-F5344CB8AC3E}">
        <p14:creationId xmlns:p14="http://schemas.microsoft.com/office/powerpoint/2010/main" val="1383866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Spacecraft level </a:t>
            </a:r>
            <a:r>
              <a:rPr lang="en-US" dirty="0" err="1" smtClean="0"/>
              <a:t>Protoqual</a:t>
            </a:r>
            <a:r>
              <a:rPr lang="en-US" dirty="0" smtClean="0"/>
              <a:t>/Acceptance Testing (cont.)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Functional verification of thermal control hardware. </a:t>
            </a:r>
          </a:p>
          <a:p>
            <a:pPr lvl="1"/>
            <a:r>
              <a:rPr lang="en-US" dirty="0" smtClean="0"/>
              <a:t>Abbreviated test during one cycle.</a:t>
            </a:r>
          </a:p>
          <a:p>
            <a:pPr lvl="1"/>
            <a:r>
              <a:rPr lang="en-US" dirty="0" smtClean="0"/>
              <a:t>Heater control circuit hardware function and control authority.</a:t>
            </a:r>
          </a:p>
          <a:p>
            <a:pPr lvl="1"/>
            <a:r>
              <a:rPr lang="en-US" dirty="0" smtClean="0"/>
              <a:t>Heat pipe performance.</a:t>
            </a:r>
          </a:p>
          <a:p>
            <a:pPr lvl="1"/>
            <a:r>
              <a:rPr lang="en-US" dirty="0" smtClean="0"/>
              <a:t>Propulsion thermal performance.</a:t>
            </a:r>
          </a:p>
          <a:p>
            <a:r>
              <a:rPr lang="en-US" dirty="0" smtClean="0"/>
              <a:t>Test objectives accomplished during functional testing at temperature plateaus and during temperature transitions.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12</a:t>
            </a:fld>
            <a:endParaRPr lang="en-US"/>
          </a:p>
        </p:txBody>
      </p:sp>
    </p:spTree>
    <p:extLst>
      <p:ext uri="{BB962C8B-B14F-4D97-AF65-F5344CB8AC3E}">
        <p14:creationId xmlns:p14="http://schemas.microsoft.com/office/powerpoint/2010/main" val="2477737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noFill/>
        </p:spPr>
        <p:txBody>
          <a:bodyPr lIns="92075" tIns="46038" rIns="92075" bIns="46038">
            <a:normAutofit fontScale="90000"/>
          </a:bodyPr>
          <a:lstStyle/>
          <a:p>
            <a:r>
              <a:rPr lang="en-US" dirty="0" smtClean="0"/>
              <a:t>Thermal Subsystem Verification in Acceptance Tests</a:t>
            </a:r>
          </a:p>
        </p:txBody>
      </p:sp>
      <p:sp>
        <p:nvSpPr>
          <p:cNvPr id="72707" name="Rectangle 3"/>
          <p:cNvSpPr>
            <a:spLocks noGrp="1" noChangeArrowheads="1"/>
          </p:cNvSpPr>
          <p:nvPr>
            <p:ph idx="1"/>
          </p:nvPr>
        </p:nvSpPr>
        <p:spPr>
          <a:xfrm>
            <a:off x="457200" y="1600201"/>
            <a:ext cx="8229600" cy="3276599"/>
          </a:xfrm>
          <a:noFill/>
        </p:spPr>
        <p:txBody>
          <a:bodyPr lIns="92075" tIns="46038" rIns="92075" bIns="46038" anchor="ctr">
            <a:normAutofit fontScale="92500" lnSpcReduction="20000"/>
          </a:bodyPr>
          <a:lstStyle/>
          <a:p>
            <a:r>
              <a:rPr lang="en-US" b="0" dirty="0" smtClean="0"/>
              <a:t>Spacecraft thermal design previously verified by thermal balance test on </a:t>
            </a:r>
            <a:r>
              <a:rPr lang="en-US" b="0" dirty="0" err="1" smtClean="0"/>
              <a:t>qual</a:t>
            </a:r>
            <a:r>
              <a:rPr lang="en-US" b="0" dirty="0" smtClean="0"/>
              <a:t>/</a:t>
            </a:r>
            <a:r>
              <a:rPr lang="en-US" b="0" dirty="0" err="1" smtClean="0"/>
              <a:t>protoqual</a:t>
            </a:r>
            <a:r>
              <a:rPr lang="en-US" b="0" dirty="0" smtClean="0"/>
              <a:t> vehicle, but build-to-build variations can have thermal impacts.</a:t>
            </a:r>
          </a:p>
          <a:p>
            <a:endParaRPr lang="en-US" b="0" dirty="0" smtClean="0"/>
          </a:p>
          <a:p>
            <a:r>
              <a:rPr lang="en-US" b="0" dirty="0" smtClean="0"/>
              <a:t>Installation quality of thermal control hardware is highly sensitive to individual technician’s performance.</a:t>
            </a:r>
          </a:p>
        </p:txBody>
      </p:sp>
      <p:sp>
        <p:nvSpPr>
          <p:cNvPr id="72708" name="Slide Number Placeholder 3"/>
          <p:cNvSpPr>
            <a:spLocks noGrp="1"/>
          </p:cNvSpPr>
          <p:nvPr>
            <p:ph type="sldNum" sz="quarter" idx="12"/>
          </p:nvPr>
        </p:nvSpPr>
        <p:spPr>
          <a:noFill/>
        </p:spPr>
        <p:txBody>
          <a:bodyPr/>
          <a:lstStyle/>
          <a:p>
            <a:fld id="{F8E62096-8DD6-4317-A7A8-1AF92E0608F7}" type="slidenum">
              <a:rPr lang="en-US" altLang="en-US" smtClean="0">
                <a:latin typeface="Arial" pitchFamily="34" charset="0"/>
              </a:rPr>
              <a:pPr/>
              <a:t>13</a:t>
            </a:fld>
            <a:endParaRPr lang="en-US" altLang="en-US" smtClean="0">
              <a:latin typeface="Arial" pitchFamily="34" charset="0"/>
            </a:endParaRPr>
          </a:p>
        </p:txBody>
      </p:sp>
    </p:spTree>
    <p:extLst>
      <p:ext uri="{BB962C8B-B14F-4D97-AF65-F5344CB8AC3E}">
        <p14:creationId xmlns:p14="http://schemas.microsoft.com/office/powerpoint/2010/main" val="3272964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Thermal Subsystem Verification in Acceptance Tests (cont.)</a:t>
            </a:r>
            <a:endParaRPr lang="en-US" dirty="0"/>
          </a:p>
        </p:txBody>
      </p:sp>
      <p:sp>
        <p:nvSpPr>
          <p:cNvPr id="3" name="Content Placeholder 2"/>
          <p:cNvSpPr>
            <a:spLocks noGrp="1"/>
          </p:cNvSpPr>
          <p:nvPr>
            <p:ph idx="1"/>
          </p:nvPr>
        </p:nvSpPr>
        <p:spPr>
          <a:xfrm>
            <a:off x="457200" y="1600200"/>
            <a:ext cx="8229600" cy="4876800"/>
          </a:xfrm>
        </p:spPr>
        <p:txBody>
          <a:bodyPr>
            <a:normAutofit fontScale="77500" lnSpcReduction="20000"/>
          </a:bodyPr>
          <a:lstStyle/>
          <a:p>
            <a:r>
              <a:rPr lang="en-US" sz="3100" dirty="0" smtClean="0"/>
              <a:t>Some manufacturing processes are difficult to control:</a:t>
            </a:r>
          </a:p>
          <a:p>
            <a:pPr lvl="1"/>
            <a:r>
              <a:rPr lang="en-US" sz="3100" dirty="0" smtClean="0"/>
              <a:t>Interface materials (contact conductance).</a:t>
            </a:r>
          </a:p>
          <a:p>
            <a:pPr lvl="1"/>
            <a:r>
              <a:rPr lang="en-US" sz="3100" dirty="0" smtClean="0"/>
              <a:t>Wrapping of tapes and heater elements (overlap, tension).</a:t>
            </a:r>
          </a:p>
          <a:p>
            <a:pPr lvl="1"/>
            <a:r>
              <a:rPr lang="en-US" sz="3100" dirty="0" smtClean="0"/>
              <a:t>MLI wraps (compression, seams, overlaps).</a:t>
            </a:r>
          </a:p>
          <a:p>
            <a:pPr lvl="1"/>
            <a:r>
              <a:rPr lang="en-US" sz="3100" dirty="0" smtClean="0"/>
              <a:t>Mounting of Optical Solar Reflectors (gap between mirrors).</a:t>
            </a:r>
          </a:p>
          <a:p>
            <a:pPr lvl="1"/>
            <a:r>
              <a:rPr lang="en-US" sz="3100" dirty="0" smtClean="0"/>
              <a:t>Attachment of thermostats, sensors and patch heaters.</a:t>
            </a:r>
          </a:p>
          <a:p>
            <a:pPr lvl="1"/>
            <a:r>
              <a:rPr lang="en-US" sz="3100" dirty="0" smtClean="0"/>
              <a:t>Thickness and area of optical coatings (paints).</a:t>
            </a:r>
          </a:p>
          <a:p>
            <a:pPr lvl="1"/>
            <a:r>
              <a:rPr lang="en-US" sz="3100" dirty="0" smtClean="0"/>
              <a:t>Installation effect on optical properties.</a:t>
            </a:r>
          </a:p>
          <a:p>
            <a:r>
              <a:rPr lang="en-US" sz="3100" dirty="0" smtClean="0"/>
              <a:t>Defects seem to concentrate at higher levels of assembly.</a:t>
            </a:r>
          </a:p>
          <a:p>
            <a:pPr lvl="1"/>
            <a:r>
              <a:rPr lang="en-US" sz="3100" dirty="0" smtClean="0"/>
              <a:t>Unresolved defects are pushed up to higher levels.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14</a:t>
            </a:fld>
            <a:endParaRPr lang="en-US"/>
          </a:p>
        </p:txBody>
      </p:sp>
    </p:spTree>
    <p:extLst>
      <p:ext uri="{BB962C8B-B14F-4D97-AF65-F5344CB8AC3E}">
        <p14:creationId xmlns:p14="http://schemas.microsoft.com/office/powerpoint/2010/main" val="540556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229600" cy="1143000"/>
          </a:xfrm>
        </p:spPr>
        <p:txBody>
          <a:bodyPr/>
          <a:lstStyle/>
          <a:p>
            <a:pPr lvl="0"/>
            <a:r>
              <a:rPr lang="en-US" dirty="0" smtClean="0"/>
              <a:t>Test Requirements for Spacecraft</a:t>
            </a:r>
            <a:endParaRPr lang="en-US" dirty="0"/>
          </a:p>
        </p:txBody>
      </p:sp>
      <p:sp>
        <p:nvSpPr>
          <p:cNvPr id="3" name="Content Placeholder 2"/>
          <p:cNvSpPr>
            <a:spLocks noGrp="1"/>
          </p:cNvSpPr>
          <p:nvPr>
            <p:ph idx="1"/>
          </p:nvPr>
        </p:nvSpPr>
        <p:spPr>
          <a:xfrm>
            <a:off x="533400" y="1371600"/>
            <a:ext cx="8229600" cy="4525963"/>
          </a:xfrm>
        </p:spPr>
        <p:txBody>
          <a:bodyPr>
            <a:normAutofit lnSpcReduction="10000"/>
          </a:bodyPr>
          <a:lstStyle/>
          <a:p>
            <a:pPr lvl="0">
              <a:defRPr/>
            </a:pPr>
            <a:r>
              <a:rPr lang="en-US" dirty="0" smtClean="0"/>
              <a:t>Temperature range:</a:t>
            </a:r>
          </a:p>
          <a:p>
            <a:pPr lvl="0">
              <a:defRPr/>
            </a:pPr>
            <a:endParaRPr lang="en-US" dirty="0" smtClean="0"/>
          </a:p>
          <a:p>
            <a:pPr lvl="0">
              <a:defRPr/>
            </a:pPr>
            <a:r>
              <a:rPr lang="en-US" b="0" dirty="0" smtClean="0"/>
              <a:t>Acceptance, </a:t>
            </a:r>
            <a:r>
              <a:rPr lang="en-US" b="0" dirty="0" err="1" smtClean="0"/>
              <a:t>Protoflight</a:t>
            </a:r>
            <a:r>
              <a:rPr lang="en-US" b="0" dirty="0" smtClean="0"/>
              <a:t> and Qualification temperature ranges are the same as applied at unit level.</a:t>
            </a:r>
          </a:p>
          <a:p>
            <a:pPr lvl="0">
              <a:defRPr/>
            </a:pPr>
            <a:endParaRPr lang="en-US" b="0" dirty="0" smtClean="0"/>
          </a:p>
          <a:p>
            <a:pPr lvl="0">
              <a:defRPr/>
            </a:pPr>
            <a:r>
              <a:rPr lang="en-US" b="0" dirty="0" smtClean="0"/>
              <a:t>Actual spacecraft temperature cycle range is limited by units within the spacecraft that reach their allowable limits first.</a:t>
            </a:r>
          </a:p>
          <a:p>
            <a:endParaRPr lang="en-US" dirty="0"/>
          </a:p>
        </p:txBody>
      </p:sp>
      <p:sp>
        <p:nvSpPr>
          <p:cNvPr id="4" name="Title 1"/>
          <p:cNvSpPr txBox="1">
            <a:spLocks/>
          </p:cNvSpPr>
          <p:nvPr/>
        </p:nvSpPr>
        <p:spPr>
          <a:xfrm>
            <a:off x="609600" y="427038"/>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j-lt"/>
              <a:ea typeface="+mj-ea"/>
              <a:cs typeface="+mj-cs"/>
            </a:endParaRPr>
          </a:p>
        </p:txBody>
      </p:sp>
      <p:sp>
        <p:nvSpPr>
          <p:cNvPr id="5" name="Slide Number Placeholder 4"/>
          <p:cNvSpPr>
            <a:spLocks noGrp="1"/>
          </p:cNvSpPr>
          <p:nvPr>
            <p:ph type="sldNum" sz="quarter" idx="12"/>
          </p:nvPr>
        </p:nvSpPr>
        <p:spPr/>
        <p:txBody>
          <a:bodyPr/>
          <a:lstStyle/>
          <a:p>
            <a:fld id="{373CFFB6-6556-4D63-9D3B-1BCD4C83530A}" type="slidenum">
              <a:rPr lang="en-US" smtClean="0"/>
              <a:pPr/>
              <a:t>15</a:t>
            </a:fld>
            <a:endParaRPr lang="en-US"/>
          </a:p>
        </p:txBody>
      </p:sp>
    </p:spTree>
    <p:extLst>
      <p:ext uri="{BB962C8B-B14F-4D97-AF65-F5344CB8AC3E}">
        <p14:creationId xmlns:p14="http://schemas.microsoft.com/office/powerpoint/2010/main" val="836887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Test Requirements for Spacecraft (cont.)</a:t>
            </a:r>
            <a:endParaRPr lang="en-US" dirty="0"/>
          </a:p>
        </p:txBody>
      </p:sp>
      <p:sp>
        <p:nvSpPr>
          <p:cNvPr id="3" name="Content Placeholder 2"/>
          <p:cNvSpPr>
            <a:spLocks noGrp="1"/>
          </p:cNvSpPr>
          <p:nvPr>
            <p:ph idx="1"/>
          </p:nvPr>
        </p:nvSpPr>
        <p:spPr>
          <a:xfrm>
            <a:off x="457200" y="1066800"/>
            <a:ext cx="8458200" cy="5638800"/>
          </a:xfrm>
        </p:spPr>
        <p:txBody>
          <a:bodyPr>
            <a:normAutofit fontScale="92500" lnSpcReduction="10000"/>
          </a:bodyPr>
          <a:lstStyle/>
          <a:p>
            <a:r>
              <a:rPr lang="en-US" dirty="0" smtClean="0"/>
              <a:t>Number of cycles, dwell duration, thermal balance:</a:t>
            </a:r>
            <a:r>
              <a:rPr lang="en-US" baseline="30000" dirty="0" smtClean="0"/>
              <a:t> (1,3)</a:t>
            </a:r>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sz="1500" b="0" dirty="0" smtClean="0"/>
              <a:t>	</a:t>
            </a:r>
          </a:p>
          <a:p>
            <a:r>
              <a:rPr lang="en-US" sz="1500" b="0" dirty="0" smtClean="0"/>
              <a:t>	</a:t>
            </a:r>
          </a:p>
          <a:p>
            <a:r>
              <a:rPr lang="en-US" sz="1500" b="0" dirty="0" smtClean="0"/>
              <a:t>*Qualification testing rarely performed at spacecraft level</a:t>
            </a:r>
          </a:p>
          <a:p>
            <a:r>
              <a:rPr lang="en-US" sz="1500" b="0" dirty="0" smtClean="0"/>
              <a:t>** JPL limits spacecraft level thermal tests to Acceptance temperature levels</a:t>
            </a:r>
          </a:p>
          <a:p>
            <a:r>
              <a:rPr lang="en-US" sz="1500" b="0" dirty="0" smtClean="0"/>
              <a:t>*** GSFC allows 2 cycles for spacecraft that sees &lt;10°C temperature variation on orbit</a:t>
            </a:r>
          </a:p>
          <a:p>
            <a:endParaRPr lang="en-US" dirty="0" smtClean="0"/>
          </a:p>
          <a:p>
            <a:endParaRPr lang="en-US" dirty="0"/>
          </a:p>
        </p:txBody>
      </p:sp>
      <p:graphicFrame>
        <p:nvGraphicFramePr>
          <p:cNvPr id="4" name="Table 3"/>
          <p:cNvGraphicFramePr>
            <a:graphicFrameLocks noGrp="1"/>
          </p:cNvGraphicFramePr>
          <p:nvPr/>
        </p:nvGraphicFramePr>
        <p:xfrm>
          <a:off x="685801" y="1676398"/>
          <a:ext cx="7848601" cy="4016676"/>
        </p:xfrm>
        <a:graphic>
          <a:graphicData uri="http://schemas.openxmlformats.org/drawingml/2006/table">
            <a:tbl>
              <a:tblPr/>
              <a:tblGrid>
                <a:gridCol w="1569601"/>
                <a:gridCol w="1569601"/>
                <a:gridCol w="1569601"/>
                <a:gridCol w="1569601"/>
                <a:gridCol w="1570197"/>
              </a:tblGrid>
              <a:tr h="419259">
                <a:tc>
                  <a:txBody>
                    <a:bodyPr/>
                    <a:lstStyle/>
                    <a:p>
                      <a:pPr marL="0" marR="0" algn="ctr">
                        <a:lnSpc>
                          <a:spcPct val="115000"/>
                        </a:lnSpc>
                        <a:spcBef>
                          <a:spcPts val="0"/>
                        </a:spcBef>
                        <a:spcAft>
                          <a:spcPts val="0"/>
                        </a:spcAft>
                      </a:pPr>
                      <a:r>
                        <a:rPr lang="en-US" sz="1400" dirty="0">
                          <a:latin typeface="Calibri"/>
                          <a:ea typeface="Calibri"/>
                          <a:cs typeface="Times New Roman"/>
                        </a:rPr>
                        <a:t>Organization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400" dirty="0">
                          <a:latin typeface="Calibri"/>
                          <a:ea typeface="Calibri"/>
                          <a:cs typeface="Times New Roman"/>
                        </a:rPr>
                        <a:t>Test Level</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400" dirty="0">
                          <a:latin typeface="Calibri"/>
                          <a:ea typeface="Calibri"/>
                          <a:cs typeface="Times New Roman"/>
                        </a:rPr>
                        <a:t>Number of cycles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400" dirty="0">
                          <a:latin typeface="Calibri"/>
                          <a:ea typeface="Calibri"/>
                          <a:cs typeface="Times New Roman"/>
                        </a:rPr>
                        <a:t>Dwell at plateaus</a:t>
                      </a:r>
                    </a:p>
                    <a:p>
                      <a:pPr marL="0" marR="0" algn="ctr">
                        <a:lnSpc>
                          <a:spcPct val="115000"/>
                        </a:lnSpc>
                        <a:spcBef>
                          <a:spcPts val="0"/>
                        </a:spcBef>
                        <a:spcAft>
                          <a:spcPts val="0"/>
                        </a:spcAft>
                      </a:pPr>
                      <a:r>
                        <a:rPr lang="en-US" sz="1400" dirty="0">
                          <a:latin typeface="Calibri"/>
                          <a:ea typeface="Calibri"/>
                          <a:cs typeface="Times New Roman"/>
                        </a:rPr>
                        <a:t>(hours)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400" dirty="0">
                          <a:latin typeface="Calibri"/>
                          <a:ea typeface="Calibri"/>
                          <a:cs typeface="Times New Roman"/>
                        </a:rPr>
                        <a:t>Thermal Balance phases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419259">
                <a:tc>
                  <a:txBody>
                    <a:bodyPr/>
                    <a:lstStyle/>
                    <a:p>
                      <a:pPr marL="0" marR="0">
                        <a:lnSpc>
                          <a:spcPct val="115000"/>
                        </a:lnSpc>
                        <a:spcBef>
                          <a:spcPts val="0"/>
                        </a:spcBef>
                        <a:spcAft>
                          <a:spcPts val="0"/>
                        </a:spcAft>
                      </a:pPr>
                      <a:r>
                        <a:rPr lang="en-US" sz="1400" dirty="0">
                          <a:latin typeface="Calibri"/>
                          <a:ea typeface="Calibri"/>
                          <a:cs typeface="Times New Roman"/>
                        </a:rPr>
                        <a:t>GSFC</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Acceptance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smtClean="0">
                          <a:latin typeface="Calibri"/>
                          <a:ea typeface="Calibri"/>
                          <a:cs typeface="Times New Roman"/>
                        </a:rPr>
                        <a:t>4***</a:t>
                      </a: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24 with 2 hot and 2 cold starts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3 or more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9418">
                <a:tc>
                  <a:txBody>
                    <a:bodyPr/>
                    <a:lstStyle/>
                    <a:p>
                      <a:pPr marL="0" marR="0">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err="1">
                          <a:latin typeface="Calibri"/>
                          <a:ea typeface="Calibri"/>
                          <a:cs typeface="Times New Roman"/>
                        </a:rPr>
                        <a:t>Protoflight</a:t>
                      </a: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9418">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latin typeface="Calibri"/>
                          <a:ea typeface="Calibri"/>
                          <a:cs typeface="Times New Roman"/>
                        </a:rPr>
                        <a:t>Qualification*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630">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630">
                <a:tc>
                  <a:txBody>
                    <a:bodyPr/>
                    <a:lstStyle/>
                    <a:p>
                      <a:pPr marL="0" marR="0">
                        <a:lnSpc>
                          <a:spcPct val="115000"/>
                        </a:lnSpc>
                        <a:spcBef>
                          <a:spcPts val="0"/>
                        </a:spcBef>
                        <a:spcAft>
                          <a:spcPts val="0"/>
                        </a:spcAft>
                      </a:pPr>
                      <a:r>
                        <a:rPr lang="en-US" sz="1400">
                          <a:latin typeface="Calibri"/>
                          <a:ea typeface="Calibri"/>
                          <a:cs typeface="Times New Roman"/>
                        </a:rPr>
                        <a:t>JPL</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smtClean="0">
                          <a:latin typeface="Calibri"/>
                          <a:ea typeface="Calibri"/>
                          <a:cs typeface="Times New Roman"/>
                        </a:rPr>
                        <a:t>Acceptance</a:t>
                      </a: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Not specified</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Not specified</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2 or more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630">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400" dirty="0" err="1" smtClean="0">
                          <a:latin typeface="+mn-lt"/>
                          <a:ea typeface="Calibri"/>
                          <a:cs typeface="Times New Roman"/>
                        </a:rPr>
                        <a:t>Protoflight</a:t>
                      </a:r>
                      <a:r>
                        <a:rPr lang="en-US" sz="1400" dirty="0" smtClean="0">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N/A</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smtClean="0">
                          <a:solidFill>
                            <a:schemeClr val="tx1"/>
                          </a:solidFill>
                          <a:latin typeface="+mn-lt"/>
                          <a:ea typeface="Calibri"/>
                          <a:cs typeface="Times New Roman"/>
                        </a:rPr>
                        <a:t>N/A</a:t>
                      </a:r>
                      <a:endParaRPr lang="en-US" sz="1400" dirty="0" smtClean="0">
                        <a:solidFill>
                          <a:schemeClr val="tx1"/>
                        </a:solidFill>
                        <a:latin typeface="+mn-lt"/>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smtClean="0">
                          <a:solidFill>
                            <a:schemeClr val="tx1"/>
                          </a:solidFill>
                          <a:latin typeface="+mn-lt"/>
                          <a:ea typeface="Calibri"/>
                          <a:cs typeface="Times New Roman"/>
                        </a:rPr>
                        <a:t>N/A</a:t>
                      </a:r>
                      <a:endParaRPr lang="en-US" sz="1400" dirty="0" smtClean="0">
                        <a:solidFill>
                          <a:schemeClr val="tx1"/>
                        </a:solidFill>
                        <a:latin typeface="+mn-lt"/>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630">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400" dirty="0" smtClean="0">
                          <a:latin typeface="+mn-lt"/>
                          <a:ea typeface="Calibri"/>
                          <a:cs typeface="Times New Roman"/>
                        </a:rPr>
                        <a:t>Qualification**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smtClean="0">
                          <a:solidFill>
                            <a:schemeClr val="tx1"/>
                          </a:solidFill>
                          <a:latin typeface="+mn-lt"/>
                          <a:ea typeface="Calibri"/>
                          <a:cs typeface="Times New Roman"/>
                        </a:rPr>
                        <a:t>N/A</a:t>
                      </a:r>
                      <a:endParaRPr lang="en-US" sz="1400" dirty="0" smtClean="0">
                        <a:solidFill>
                          <a:schemeClr val="tx1"/>
                        </a:solidFill>
                        <a:latin typeface="+mn-lt"/>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N/A</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N/A</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630">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9259">
                <a:tc>
                  <a:txBody>
                    <a:bodyPr/>
                    <a:lstStyle/>
                    <a:p>
                      <a:pPr marL="0" marR="0">
                        <a:lnSpc>
                          <a:spcPct val="115000"/>
                        </a:lnSpc>
                        <a:spcBef>
                          <a:spcPts val="0"/>
                        </a:spcBef>
                        <a:spcAft>
                          <a:spcPts val="0"/>
                        </a:spcAft>
                      </a:pPr>
                      <a:r>
                        <a:rPr lang="en-US" sz="1400">
                          <a:latin typeface="Calibri"/>
                          <a:ea typeface="Calibri"/>
                          <a:cs typeface="Times New Roman"/>
                        </a:rPr>
                        <a:t>DoD</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latin typeface="Calibri"/>
                          <a:ea typeface="Calibri"/>
                          <a:cs typeface="Times New Roman"/>
                        </a:rPr>
                        <a:t>Acceptance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4</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8 first and last cycle,</a:t>
                      </a:r>
                    </a:p>
                    <a:p>
                      <a:pPr marL="0" marR="0" algn="ctr">
                        <a:lnSpc>
                          <a:spcPct val="115000"/>
                        </a:lnSpc>
                        <a:spcBef>
                          <a:spcPts val="0"/>
                        </a:spcBef>
                        <a:spcAft>
                          <a:spcPts val="0"/>
                        </a:spcAft>
                      </a:pPr>
                      <a:r>
                        <a:rPr lang="en-US" sz="1400" dirty="0">
                          <a:latin typeface="Calibri"/>
                          <a:ea typeface="Calibri"/>
                          <a:cs typeface="Times New Roman"/>
                        </a:rPr>
                        <a:t>4 on other cycles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Not required</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9418">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Protoflight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4</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3 or more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9418">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latin typeface="Calibri"/>
                          <a:ea typeface="Calibri"/>
                          <a:cs typeface="Times New Roman"/>
                        </a:rPr>
                        <a:t>Qualification*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8</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Slide Number Placeholder 4"/>
          <p:cNvSpPr>
            <a:spLocks noGrp="1"/>
          </p:cNvSpPr>
          <p:nvPr>
            <p:ph type="sldNum" sz="quarter" idx="12"/>
          </p:nvPr>
        </p:nvSpPr>
        <p:spPr/>
        <p:txBody>
          <a:bodyPr/>
          <a:lstStyle/>
          <a:p>
            <a:fld id="{373CFFB6-6556-4D63-9D3B-1BCD4C83530A}" type="slidenum">
              <a:rPr lang="en-US" smtClean="0"/>
              <a:pPr/>
              <a:t>16</a:t>
            </a:fld>
            <a:endParaRPr lang="en-US"/>
          </a:p>
        </p:txBody>
      </p:sp>
    </p:spTree>
    <p:extLst>
      <p:ext uri="{BB962C8B-B14F-4D97-AF65-F5344CB8AC3E}">
        <p14:creationId xmlns:p14="http://schemas.microsoft.com/office/powerpoint/2010/main" val="955740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noFill/>
        </p:spPr>
        <p:txBody>
          <a:bodyPr lIns="92075" tIns="46038" rIns="92075" bIns="46038">
            <a:normAutofit fontScale="90000"/>
          </a:bodyPr>
          <a:lstStyle/>
          <a:p>
            <a:r>
              <a:rPr lang="en-US" dirty="0" smtClean="0"/>
              <a:t> Example - Spacecraft Thermal Vacuum Test Profile</a:t>
            </a:r>
          </a:p>
        </p:txBody>
      </p:sp>
      <p:sp>
        <p:nvSpPr>
          <p:cNvPr id="76805" name="Slide Number Placeholder 4"/>
          <p:cNvSpPr>
            <a:spLocks noGrp="1"/>
          </p:cNvSpPr>
          <p:nvPr>
            <p:ph type="sldNum" sz="quarter" idx="12"/>
          </p:nvPr>
        </p:nvSpPr>
        <p:spPr>
          <a:noFill/>
        </p:spPr>
        <p:txBody>
          <a:bodyPr/>
          <a:lstStyle/>
          <a:p>
            <a:fld id="{C1D31740-05F9-41DE-9131-DA925C25D650}" type="slidenum">
              <a:rPr lang="en-US" altLang="en-US" smtClean="0">
                <a:latin typeface="Arial" pitchFamily="34" charset="0"/>
              </a:rPr>
              <a:pPr/>
              <a:t>17</a:t>
            </a:fld>
            <a:endParaRPr lang="en-US" altLang="en-US" dirty="0" smtClean="0">
              <a:latin typeface="Arial" pitchFamily="34" charset="0"/>
            </a:endParaRPr>
          </a:p>
        </p:txBody>
      </p:sp>
      <p:pic>
        <p:nvPicPr>
          <p:cNvPr id="76803" name="Picture 3"/>
          <p:cNvPicPr>
            <a:picLocks noChangeArrowheads="1"/>
          </p:cNvPicPr>
          <p:nvPr/>
        </p:nvPicPr>
        <p:blipFill>
          <a:blip r:embed="rId3" cstate="print"/>
          <a:srcRect/>
          <a:stretch>
            <a:fillRect/>
          </a:stretch>
        </p:blipFill>
        <p:spPr bwMode="auto">
          <a:xfrm>
            <a:off x="1066800" y="1219200"/>
            <a:ext cx="7086600" cy="5486400"/>
          </a:xfrm>
          <a:prstGeom prst="rect">
            <a:avLst/>
          </a:prstGeom>
          <a:noFill/>
          <a:ln w="9525">
            <a:noFill/>
            <a:miter lim="800000"/>
            <a:headEnd/>
            <a:tailEnd/>
          </a:ln>
        </p:spPr>
      </p:pic>
      <p:sp>
        <p:nvSpPr>
          <p:cNvPr id="76804" name="Rectangle 4"/>
          <p:cNvSpPr>
            <a:spLocks noChangeArrowheads="1"/>
          </p:cNvSpPr>
          <p:nvPr/>
        </p:nvSpPr>
        <p:spPr bwMode="auto">
          <a:xfrm>
            <a:off x="1524000" y="5029200"/>
            <a:ext cx="5717912" cy="1631858"/>
          </a:xfrm>
          <a:prstGeom prst="rect">
            <a:avLst/>
          </a:prstGeom>
          <a:noFill/>
          <a:ln w="9525">
            <a:noFill/>
            <a:miter lim="800000"/>
            <a:headEnd/>
            <a:tailEnd/>
          </a:ln>
        </p:spPr>
        <p:txBody>
          <a:bodyPr wrap="none" lIns="92075" tIns="46038" rIns="92075" bIns="46038">
            <a:spAutoFit/>
          </a:bodyPr>
          <a:lstStyle/>
          <a:p>
            <a:pPr>
              <a:tabLst>
                <a:tab pos="228600" algn="l"/>
                <a:tab pos="2400300" algn="dec"/>
                <a:tab pos="2628900" algn="l"/>
                <a:tab pos="4343400" algn="dec"/>
                <a:tab pos="4572000" algn="l"/>
              </a:tabLst>
            </a:pPr>
            <a:r>
              <a:rPr lang="en-US" sz="1000" dirty="0"/>
              <a:t>0	</a:t>
            </a:r>
            <a:r>
              <a:rPr lang="en-US" sz="1000" dirty="0" err="1"/>
              <a:t>Pumpdown</a:t>
            </a:r>
            <a:r>
              <a:rPr lang="en-US" sz="1000" dirty="0"/>
              <a:t>	9	TB Phase 9 	19	Cold 3 </a:t>
            </a:r>
            <a:r>
              <a:rPr lang="en-US" sz="1000" dirty="0" smtClean="0"/>
              <a:t>trend</a:t>
            </a:r>
            <a:endParaRPr lang="en-US" sz="1000" dirty="0"/>
          </a:p>
          <a:p>
            <a:pPr>
              <a:tabLst>
                <a:tab pos="228600" algn="l"/>
                <a:tab pos="2400300" algn="dec"/>
                <a:tab pos="2628900" algn="l"/>
                <a:tab pos="4343400" algn="dec"/>
                <a:tab pos="4572000" algn="l"/>
              </a:tabLst>
            </a:pPr>
            <a:r>
              <a:rPr lang="en-US" sz="1000" dirty="0"/>
              <a:t>1	TB Phase 1 </a:t>
            </a:r>
            <a:r>
              <a:rPr lang="en-US" sz="1000" dirty="0" smtClean="0"/>
              <a:t>ascent</a:t>
            </a:r>
            <a:r>
              <a:rPr lang="en-US" sz="1000" dirty="0"/>
              <a:t>	10	TCS </a:t>
            </a:r>
            <a:r>
              <a:rPr lang="en-US" sz="1000" dirty="0" err="1" smtClean="0"/>
              <a:t>htr</a:t>
            </a:r>
            <a:r>
              <a:rPr lang="en-US" sz="1000" dirty="0" smtClean="0"/>
              <a:t> </a:t>
            </a:r>
            <a:r>
              <a:rPr lang="en-US" sz="1000" dirty="0"/>
              <a:t>A </a:t>
            </a:r>
            <a:r>
              <a:rPr lang="en-US" sz="1000" dirty="0" err="1"/>
              <a:t>funct</a:t>
            </a:r>
            <a:r>
              <a:rPr lang="en-US" sz="1000" dirty="0"/>
              <a:t>	20	Cold to hot </a:t>
            </a:r>
            <a:r>
              <a:rPr lang="en-US" sz="1000" dirty="0" smtClean="0"/>
              <a:t>3</a:t>
            </a:r>
            <a:endParaRPr lang="en-US" sz="1000" dirty="0"/>
          </a:p>
          <a:p>
            <a:pPr>
              <a:tabLst>
                <a:tab pos="228600" algn="l"/>
                <a:tab pos="2400300" algn="dec"/>
                <a:tab pos="2628900" algn="l"/>
                <a:tab pos="4343400" algn="dec"/>
                <a:tab pos="4572000" algn="l"/>
              </a:tabLst>
            </a:pPr>
            <a:r>
              <a:rPr lang="en-US" sz="1000" dirty="0"/>
              <a:t>2	TB Phase 2 heater/survival	11	Cold 1 </a:t>
            </a:r>
            <a:r>
              <a:rPr lang="en-US" sz="1000" dirty="0" smtClean="0"/>
              <a:t>trend</a:t>
            </a:r>
            <a:r>
              <a:rPr lang="en-US" sz="1000" dirty="0"/>
              <a:t>	21	Hot 3 </a:t>
            </a:r>
            <a:r>
              <a:rPr lang="en-US" sz="1000" dirty="0" smtClean="0"/>
              <a:t>trend</a:t>
            </a:r>
            <a:endParaRPr lang="en-US" sz="1000" dirty="0"/>
          </a:p>
          <a:p>
            <a:pPr>
              <a:tabLst>
                <a:tab pos="228600" algn="l"/>
                <a:tab pos="2400300" algn="dec"/>
                <a:tab pos="2628900" algn="l"/>
                <a:tab pos="4343400" algn="dec"/>
                <a:tab pos="4572000" algn="l"/>
              </a:tabLst>
            </a:pPr>
            <a:r>
              <a:rPr lang="en-US" sz="1000" dirty="0"/>
              <a:t>3	TB Phase 3 pre op pre heat	12	Cold to hot 1</a:t>
            </a:r>
            <a:r>
              <a:rPr lang="en-US" sz="1000" dirty="0" smtClean="0"/>
              <a:t>,</a:t>
            </a:r>
            <a:r>
              <a:rPr lang="en-US" sz="1000" dirty="0"/>
              <a:t>	22	Hot to cold </a:t>
            </a:r>
            <a:r>
              <a:rPr lang="en-US" sz="1000" dirty="0" smtClean="0"/>
              <a:t>3</a:t>
            </a:r>
            <a:endParaRPr lang="en-US" sz="1000" dirty="0"/>
          </a:p>
          <a:p>
            <a:pPr>
              <a:tabLst>
                <a:tab pos="228600" algn="l"/>
                <a:tab pos="2400300" algn="dec"/>
                <a:tab pos="2628900" algn="l"/>
                <a:tab pos="4343400" algn="dec"/>
                <a:tab pos="4572000" algn="l"/>
              </a:tabLst>
            </a:pPr>
            <a:r>
              <a:rPr lang="en-US" sz="1000" dirty="0"/>
              <a:t>4	TB Phase 4 cold </a:t>
            </a:r>
            <a:r>
              <a:rPr lang="en-US" sz="1000" dirty="0" smtClean="0"/>
              <a:t>op/eclipse</a:t>
            </a:r>
            <a:r>
              <a:rPr lang="en-US" sz="1000" dirty="0"/>
              <a:t>	13	Hot 1 </a:t>
            </a:r>
            <a:r>
              <a:rPr lang="en-US" sz="1000" dirty="0" smtClean="0"/>
              <a:t>trend</a:t>
            </a:r>
            <a:r>
              <a:rPr lang="en-US" sz="1000" dirty="0"/>
              <a:t>	</a:t>
            </a:r>
            <a:r>
              <a:rPr lang="en-US" sz="1000" dirty="0" smtClean="0"/>
              <a:t>23</a:t>
            </a:r>
            <a:r>
              <a:rPr lang="en-US" sz="1000" dirty="0"/>
              <a:t>	</a:t>
            </a:r>
            <a:r>
              <a:rPr lang="en-US" sz="1000" dirty="0" smtClean="0"/>
              <a:t>TCS </a:t>
            </a:r>
            <a:r>
              <a:rPr lang="en-US" sz="1000" dirty="0" err="1" smtClean="0"/>
              <a:t>htr</a:t>
            </a:r>
            <a:r>
              <a:rPr lang="en-US" sz="1000" dirty="0" smtClean="0"/>
              <a:t> </a:t>
            </a:r>
            <a:r>
              <a:rPr lang="en-US" sz="1000" dirty="0"/>
              <a:t>B </a:t>
            </a:r>
            <a:r>
              <a:rPr lang="en-US" sz="1000" dirty="0" err="1"/>
              <a:t>funct</a:t>
            </a:r>
            <a:endParaRPr lang="en-US" sz="1000" dirty="0"/>
          </a:p>
          <a:p>
            <a:pPr>
              <a:tabLst>
                <a:tab pos="228600" algn="l"/>
                <a:tab pos="2400300" algn="dec"/>
                <a:tab pos="2628900" algn="l"/>
                <a:tab pos="4343400" algn="dec"/>
                <a:tab pos="4572000" algn="l"/>
              </a:tabLst>
            </a:pPr>
            <a:r>
              <a:rPr lang="en-US" sz="1000" dirty="0"/>
              <a:t>5	TB Phase 5 	14	Hot to cold </a:t>
            </a:r>
            <a:r>
              <a:rPr lang="en-US" sz="1000" dirty="0" smtClean="0"/>
              <a:t>1</a:t>
            </a:r>
            <a:r>
              <a:rPr lang="en-US" sz="1000" dirty="0"/>
              <a:t>	24	Cold </a:t>
            </a:r>
            <a:r>
              <a:rPr lang="en-US" sz="1000" dirty="0" err="1"/>
              <a:t>funct</a:t>
            </a:r>
            <a:r>
              <a:rPr lang="en-US" sz="1000" dirty="0"/>
              <a:t> </a:t>
            </a:r>
            <a:r>
              <a:rPr lang="en-US" sz="1000" dirty="0" smtClean="0"/>
              <a:t>4</a:t>
            </a:r>
            <a:endParaRPr lang="en-US" sz="1000" dirty="0"/>
          </a:p>
          <a:p>
            <a:pPr>
              <a:tabLst>
                <a:tab pos="228600" algn="l"/>
                <a:tab pos="2400300" algn="dec"/>
                <a:tab pos="2628900" algn="l"/>
                <a:tab pos="4343400" algn="dec"/>
                <a:tab pos="4572000" algn="l"/>
              </a:tabLst>
            </a:pPr>
            <a:r>
              <a:rPr lang="en-US" sz="1000" dirty="0"/>
              <a:t>6	TB Phase 6 cold to hot 	15	Cold 2 </a:t>
            </a:r>
            <a:r>
              <a:rPr lang="en-US" sz="1000" dirty="0" smtClean="0"/>
              <a:t>trend</a:t>
            </a:r>
            <a:r>
              <a:rPr lang="en-US" sz="1000" dirty="0"/>
              <a:t>	25	Cold to hot </a:t>
            </a:r>
            <a:r>
              <a:rPr lang="en-US" sz="1000" dirty="0" smtClean="0"/>
              <a:t>4</a:t>
            </a:r>
            <a:endParaRPr lang="en-US" sz="1000" dirty="0"/>
          </a:p>
          <a:p>
            <a:pPr>
              <a:tabLst>
                <a:tab pos="228600" algn="l"/>
                <a:tab pos="2400300" algn="dec"/>
                <a:tab pos="2628900" algn="l"/>
                <a:tab pos="4343400" algn="dec"/>
                <a:tab pos="4572000" algn="l"/>
              </a:tabLst>
            </a:pPr>
            <a:r>
              <a:rPr lang="en-US" sz="1000" dirty="0"/>
              <a:t>6A	</a:t>
            </a:r>
            <a:r>
              <a:rPr lang="en-US" sz="1000" dirty="0" smtClean="0"/>
              <a:t>Outgas/functional </a:t>
            </a:r>
            <a:r>
              <a:rPr lang="en-US" sz="1000" dirty="0"/>
              <a:t>tests 	16	Cold to hot </a:t>
            </a:r>
            <a:r>
              <a:rPr lang="en-US" sz="1000" dirty="0" smtClean="0"/>
              <a:t>2</a:t>
            </a:r>
            <a:r>
              <a:rPr lang="en-US" sz="1000" dirty="0"/>
              <a:t>	26	Hot </a:t>
            </a:r>
            <a:r>
              <a:rPr lang="en-US" sz="1000" dirty="0" err="1"/>
              <a:t>funct</a:t>
            </a:r>
            <a:r>
              <a:rPr lang="en-US" sz="1000" dirty="0"/>
              <a:t> </a:t>
            </a:r>
            <a:r>
              <a:rPr lang="en-US" sz="1000" dirty="0" smtClean="0"/>
              <a:t>4</a:t>
            </a:r>
            <a:endParaRPr lang="en-US" sz="1000" dirty="0"/>
          </a:p>
          <a:p>
            <a:pPr>
              <a:tabLst>
                <a:tab pos="228600" algn="l"/>
                <a:tab pos="2400300" algn="dec"/>
                <a:tab pos="2628900" algn="l"/>
                <a:tab pos="4343400" algn="dec"/>
                <a:tab pos="4572000" algn="l"/>
              </a:tabLst>
            </a:pPr>
            <a:r>
              <a:rPr lang="en-US" sz="1000" dirty="0"/>
              <a:t>7	TB Phase 7 </a:t>
            </a:r>
            <a:r>
              <a:rPr lang="en-US" sz="1000" dirty="0" smtClean="0"/>
              <a:t>hot</a:t>
            </a:r>
            <a:r>
              <a:rPr lang="en-US" sz="1000" dirty="0"/>
              <a:t>	17	Hot 2 </a:t>
            </a:r>
            <a:r>
              <a:rPr lang="en-US" sz="1000" dirty="0" smtClean="0"/>
              <a:t>trend</a:t>
            </a:r>
            <a:r>
              <a:rPr lang="en-US" sz="1000" dirty="0"/>
              <a:t>	27	Power down</a:t>
            </a:r>
            <a:r>
              <a:rPr lang="en-US" sz="1000" dirty="0" smtClean="0"/>
              <a:t>,</a:t>
            </a:r>
            <a:endParaRPr lang="en-US" sz="1000" dirty="0"/>
          </a:p>
          <a:p>
            <a:pPr>
              <a:tabLst>
                <a:tab pos="228600" algn="l"/>
                <a:tab pos="2400300" algn="dec"/>
                <a:tab pos="2628900" algn="l"/>
                <a:tab pos="4343400" algn="dec"/>
                <a:tab pos="4572000" algn="l"/>
              </a:tabLst>
            </a:pPr>
            <a:r>
              <a:rPr lang="en-US" sz="1000" dirty="0"/>
              <a:t>8	TB Phase 8 hot 	18	Hot to cold </a:t>
            </a:r>
            <a:r>
              <a:rPr lang="en-US" sz="1000" dirty="0" smtClean="0"/>
              <a:t>2</a:t>
            </a:r>
            <a:r>
              <a:rPr lang="en-US" sz="1000" dirty="0"/>
              <a:t>	</a:t>
            </a:r>
          </a:p>
        </p:txBody>
      </p:sp>
    </p:spTree>
    <p:extLst>
      <p:ext uri="{BB962C8B-B14F-4D97-AF65-F5344CB8AC3E}">
        <p14:creationId xmlns:p14="http://schemas.microsoft.com/office/powerpoint/2010/main" val="166165625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Test Temperatures</a:t>
            </a:r>
            <a:endParaRPr lang="en-US" sz="360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18</a:t>
            </a:fld>
            <a:endParaRPr lang="en-US"/>
          </a:p>
        </p:txBody>
      </p:sp>
    </p:spTree>
    <p:extLst>
      <p:ext uri="{BB962C8B-B14F-4D97-AF65-F5344CB8AC3E}">
        <p14:creationId xmlns:p14="http://schemas.microsoft.com/office/powerpoint/2010/main" val="599871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792162"/>
          </a:xfrm>
          <a:noFill/>
        </p:spPr>
        <p:txBody>
          <a:bodyPr lIns="92075" tIns="46038" rIns="92075" bIns="46038">
            <a:normAutofit fontScale="90000"/>
          </a:bodyPr>
          <a:lstStyle/>
          <a:p>
            <a:r>
              <a:rPr lang="en-US" dirty="0" smtClean="0"/>
              <a:t>Establishing Space Vehicle Level Test Temperatures</a:t>
            </a:r>
          </a:p>
        </p:txBody>
      </p:sp>
      <p:sp>
        <p:nvSpPr>
          <p:cNvPr id="77827" name="Rectangle 3"/>
          <p:cNvSpPr>
            <a:spLocks noGrp="1" noChangeArrowheads="1"/>
          </p:cNvSpPr>
          <p:nvPr>
            <p:ph idx="1"/>
          </p:nvPr>
        </p:nvSpPr>
        <p:spPr>
          <a:xfrm>
            <a:off x="457200" y="990600"/>
            <a:ext cx="8229600" cy="4953000"/>
          </a:xfrm>
          <a:noFill/>
        </p:spPr>
        <p:txBody>
          <a:bodyPr lIns="92075" tIns="46038" rIns="92075" bIns="46038" anchor="ctr">
            <a:normAutofit fontScale="92500" lnSpcReduction="10000"/>
          </a:bodyPr>
          <a:lstStyle/>
          <a:p>
            <a:pPr>
              <a:lnSpc>
                <a:spcPct val="80000"/>
              </a:lnSpc>
            </a:pPr>
            <a:endParaRPr lang="en-US" sz="2000" dirty="0" smtClean="0"/>
          </a:p>
          <a:p>
            <a:pPr>
              <a:lnSpc>
                <a:spcPct val="80000"/>
              </a:lnSpc>
            </a:pPr>
            <a:r>
              <a:rPr lang="en-US" dirty="0" smtClean="0"/>
              <a:t>Objective is to get as many units as possible to their individual </a:t>
            </a:r>
            <a:r>
              <a:rPr lang="en-US" dirty="0" err="1" smtClean="0"/>
              <a:t>protoqual</a:t>
            </a:r>
            <a:r>
              <a:rPr lang="en-US" dirty="0" smtClean="0"/>
              <a:t> or acceptance temperatures.</a:t>
            </a:r>
          </a:p>
          <a:p>
            <a:pPr lvl="1">
              <a:lnSpc>
                <a:spcPct val="80000"/>
              </a:lnSpc>
            </a:pPr>
            <a:r>
              <a:rPr lang="en-US" dirty="0" smtClean="0"/>
              <a:t>More benign test temperature plateaus may be established to demonstrate in-spec performance. </a:t>
            </a:r>
          </a:p>
          <a:p>
            <a:pPr lvl="1">
              <a:lnSpc>
                <a:spcPct val="80000"/>
              </a:lnSpc>
            </a:pPr>
            <a:endParaRPr lang="en-US" sz="2000" dirty="0" smtClean="0"/>
          </a:p>
          <a:p>
            <a:pPr>
              <a:lnSpc>
                <a:spcPct val="80000"/>
              </a:lnSpc>
            </a:pPr>
            <a:r>
              <a:rPr lang="en-US" dirty="0" smtClean="0"/>
              <a:t>Vehicle is divided into thermal control zones.</a:t>
            </a:r>
          </a:p>
          <a:p>
            <a:pPr lvl="1">
              <a:lnSpc>
                <a:spcPct val="80000"/>
              </a:lnSpc>
            </a:pPr>
            <a:r>
              <a:rPr lang="en-US" dirty="0" smtClean="0"/>
              <a:t>Equipment panel, individual heater control zone.</a:t>
            </a:r>
          </a:p>
          <a:p>
            <a:pPr>
              <a:lnSpc>
                <a:spcPct val="80000"/>
              </a:lnSpc>
            </a:pPr>
            <a:endParaRPr lang="en-US" dirty="0" smtClean="0"/>
          </a:p>
          <a:p>
            <a:pPr>
              <a:lnSpc>
                <a:spcPct val="80000"/>
              </a:lnSpc>
            </a:pPr>
            <a:r>
              <a:rPr lang="en-US" dirty="0" smtClean="0"/>
              <a:t>Unit nearest its temperature limit is used for control of that zone.</a:t>
            </a:r>
          </a:p>
          <a:p>
            <a:pPr lvl="1">
              <a:lnSpc>
                <a:spcPct val="80000"/>
              </a:lnSpc>
            </a:pPr>
            <a:r>
              <a:rPr lang="en-US" dirty="0" smtClean="0"/>
              <a:t>Do not want to exceed test temperature limits for any units.</a:t>
            </a:r>
          </a:p>
        </p:txBody>
      </p:sp>
      <p:sp>
        <p:nvSpPr>
          <p:cNvPr id="77828" name="Slide Number Placeholder 3"/>
          <p:cNvSpPr>
            <a:spLocks noGrp="1"/>
          </p:cNvSpPr>
          <p:nvPr>
            <p:ph type="sldNum" sz="quarter" idx="12"/>
          </p:nvPr>
        </p:nvSpPr>
        <p:spPr>
          <a:noFill/>
        </p:spPr>
        <p:txBody>
          <a:bodyPr/>
          <a:lstStyle/>
          <a:p>
            <a:fld id="{B5DC51A7-A98F-4332-AD8F-B8CF4CAFA7EF}" type="slidenum">
              <a:rPr lang="en-US" altLang="en-US" smtClean="0">
                <a:latin typeface="Arial" pitchFamily="34" charset="0"/>
              </a:rPr>
              <a:pPr/>
              <a:t>19</a:t>
            </a:fld>
            <a:endParaRPr lang="en-US" altLang="en-US" smtClean="0">
              <a:latin typeface="Arial" pitchFamily="34" charset="0"/>
            </a:endParaRPr>
          </a:p>
        </p:txBody>
      </p:sp>
    </p:spTree>
    <p:extLst>
      <p:ext uri="{BB962C8B-B14F-4D97-AF65-F5344CB8AC3E}">
        <p14:creationId xmlns:p14="http://schemas.microsoft.com/office/powerpoint/2010/main" val="2457359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Establishing Space Vehicle Level Test Temperatures (cont.)</a:t>
            </a:r>
            <a:endParaRPr lang="en-US" dirty="0"/>
          </a:p>
        </p:txBody>
      </p:sp>
      <p:sp>
        <p:nvSpPr>
          <p:cNvPr id="3" name="Content Placeholder 2"/>
          <p:cNvSpPr>
            <a:spLocks noGrp="1"/>
          </p:cNvSpPr>
          <p:nvPr>
            <p:ph idx="1"/>
          </p:nvPr>
        </p:nvSpPr>
        <p:spPr>
          <a:xfrm>
            <a:off x="457200" y="1905000"/>
            <a:ext cx="8229600" cy="4754563"/>
          </a:xfrm>
        </p:spPr>
        <p:txBody>
          <a:bodyPr>
            <a:normAutofit/>
          </a:bodyPr>
          <a:lstStyle/>
          <a:p>
            <a:pPr>
              <a:lnSpc>
                <a:spcPct val="80000"/>
              </a:lnSpc>
            </a:pPr>
            <a:r>
              <a:rPr lang="en-US" dirty="0" smtClean="0"/>
              <a:t>First thermocouple in a zone to reach the test temperature establishes when the entire zone is at the test temperature.</a:t>
            </a:r>
          </a:p>
          <a:p>
            <a:pPr>
              <a:lnSpc>
                <a:spcPct val="80000"/>
              </a:lnSpc>
            </a:pPr>
            <a:endParaRPr lang="en-US" sz="2000" dirty="0" smtClean="0"/>
          </a:p>
          <a:p>
            <a:pPr lvl="1">
              <a:lnSpc>
                <a:spcPct val="80000"/>
              </a:lnSpc>
            </a:pPr>
            <a:r>
              <a:rPr lang="en-US" dirty="0" smtClean="0"/>
              <a:t>Results in most units within a zone being tested at a less stressing temperature than in unit level test.</a:t>
            </a:r>
          </a:p>
          <a:p>
            <a:pPr lvl="1">
              <a:lnSpc>
                <a:spcPct val="80000"/>
              </a:lnSpc>
            </a:pPr>
            <a:endParaRPr lang="en-US" sz="2000" dirty="0" smtClean="0"/>
          </a:p>
          <a:p>
            <a:pPr lvl="1">
              <a:lnSpc>
                <a:spcPct val="80000"/>
              </a:lnSpc>
            </a:pPr>
            <a:r>
              <a:rPr lang="en-US" dirty="0" smtClean="0"/>
              <a:t>Illustrates the importance of complete unit level testing.</a:t>
            </a:r>
          </a:p>
          <a:p>
            <a:pPr>
              <a:lnSpc>
                <a:spcPct val="80000"/>
              </a:lnSpc>
            </a:pPr>
            <a:endParaRPr lang="en-US" dirty="0" smtClean="0"/>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20</a:t>
            </a:fld>
            <a:endParaRPr lang="en-US"/>
          </a:p>
        </p:txBody>
      </p:sp>
    </p:spTree>
    <p:extLst>
      <p:ext uri="{BB962C8B-B14F-4D97-AF65-F5344CB8AC3E}">
        <p14:creationId xmlns:p14="http://schemas.microsoft.com/office/powerpoint/2010/main" val="1497700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2"/>
          <p:cNvSpPr>
            <a:spLocks noGrp="1" noChangeArrowheads="1"/>
          </p:cNvSpPr>
          <p:nvPr>
            <p:ph type="title"/>
          </p:nvPr>
        </p:nvSpPr>
        <p:spPr>
          <a:xfrm>
            <a:off x="457200" y="274638"/>
            <a:ext cx="8458200" cy="639762"/>
          </a:xfrm>
        </p:spPr>
        <p:txBody>
          <a:bodyPr>
            <a:normAutofit fontScale="90000"/>
          </a:bodyPr>
          <a:lstStyle/>
          <a:p>
            <a:r>
              <a:rPr lang="en-US" dirty="0" smtClean="0"/>
              <a:t>Example – Establishing Vehicle Level Test Temperatures</a:t>
            </a:r>
          </a:p>
        </p:txBody>
      </p:sp>
      <p:sp>
        <p:nvSpPr>
          <p:cNvPr id="78850" name="Rectangle 3"/>
          <p:cNvSpPr>
            <a:spLocks noGrp="1" noChangeArrowheads="1"/>
          </p:cNvSpPr>
          <p:nvPr>
            <p:ph idx="1"/>
          </p:nvPr>
        </p:nvSpPr>
        <p:spPr>
          <a:xfrm>
            <a:off x="457200" y="1143000"/>
            <a:ext cx="8534400" cy="5943600"/>
          </a:xfrm>
        </p:spPr>
        <p:txBody>
          <a:bodyPr>
            <a:normAutofit fontScale="77500" lnSpcReduction="20000"/>
          </a:bodyPr>
          <a:lstStyle/>
          <a:p>
            <a:r>
              <a:rPr lang="en-US" dirty="0" smtClean="0"/>
              <a:t>Unit acceptance test range</a:t>
            </a:r>
          </a:p>
          <a:p>
            <a:pPr lvl="1"/>
            <a:r>
              <a:rPr lang="en-US" sz="2300" b="0" dirty="0" smtClean="0"/>
              <a:t>A: -24</a:t>
            </a:r>
            <a:r>
              <a:rPr lang="en-US" sz="2300" b="0" dirty="0" smtClean="0">
                <a:cs typeface="Arial" pitchFamily="34" charset="0"/>
              </a:rPr>
              <a:t>°C to +61°C (85°C range)</a:t>
            </a:r>
          </a:p>
          <a:p>
            <a:pPr lvl="1"/>
            <a:r>
              <a:rPr lang="en-US" sz="2300" b="0" dirty="0" smtClean="0"/>
              <a:t>B: -10</a:t>
            </a:r>
            <a:r>
              <a:rPr lang="en-US" sz="2300" b="0" dirty="0" smtClean="0">
                <a:cs typeface="Arial" pitchFamily="34" charset="0"/>
              </a:rPr>
              <a:t>°C to +70°C (80°C range)</a:t>
            </a:r>
          </a:p>
          <a:p>
            <a:pPr lvl="1"/>
            <a:r>
              <a:rPr lang="en-US" sz="2300" b="0" dirty="0" smtClean="0"/>
              <a:t>C: -34</a:t>
            </a:r>
            <a:r>
              <a:rPr lang="en-US" sz="2300" b="0" dirty="0" smtClean="0">
                <a:cs typeface="Arial" pitchFamily="34" charset="0"/>
              </a:rPr>
              <a:t>°C to +50°C (84°C range)</a:t>
            </a:r>
          </a:p>
          <a:p>
            <a:pPr>
              <a:spcBef>
                <a:spcPct val="40000"/>
              </a:spcBef>
            </a:pPr>
            <a:r>
              <a:rPr lang="en-US" dirty="0" smtClean="0">
                <a:cs typeface="Arial" pitchFamily="34" charset="0"/>
              </a:rPr>
              <a:t>Vehicle level temperature predictions                                                       (without 11°C margin)</a:t>
            </a:r>
          </a:p>
          <a:p>
            <a:pPr lvl="1"/>
            <a:r>
              <a:rPr lang="en-US" sz="2300" b="0" dirty="0" smtClean="0"/>
              <a:t>A: -5</a:t>
            </a:r>
            <a:r>
              <a:rPr lang="en-US" sz="2300" b="0" dirty="0" smtClean="0">
                <a:cs typeface="Arial" pitchFamily="34" charset="0"/>
              </a:rPr>
              <a:t>°C to +45°C (50°C range)</a:t>
            </a:r>
          </a:p>
          <a:p>
            <a:pPr lvl="1"/>
            <a:r>
              <a:rPr lang="en-US" sz="2300" b="0" dirty="0" smtClean="0"/>
              <a:t>B: -5</a:t>
            </a:r>
            <a:r>
              <a:rPr lang="en-US" sz="2300" b="0" dirty="0" smtClean="0">
                <a:cs typeface="Arial" pitchFamily="34" charset="0"/>
              </a:rPr>
              <a:t>°C to +52°C (57°C range)</a:t>
            </a:r>
          </a:p>
          <a:p>
            <a:pPr lvl="1"/>
            <a:r>
              <a:rPr lang="en-US" sz="2300" b="0" dirty="0" smtClean="0"/>
              <a:t>C: -5</a:t>
            </a:r>
            <a:r>
              <a:rPr lang="en-US" sz="2300" b="0" dirty="0" smtClean="0">
                <a:cs typeface="Arial" pitchFamily="34" charset="0"/>
              </a:rPr>
              <a:t>°C to +35°C (40°C range)</a:t>
            </a:r>
          </a:p>
          <a:p>
            <a:pPr>
              <a:spcBef>
                <a:spcPct val="40000"/>
              </a:spcBef>
            </a:pPr>
            <a:r>
              <a:rPr lang="en-US" dirty="0" smtClean="0">
                <a:cs typeface="Arial" pitchFamily="34" charset="0"/>
              </a:rPr>
              <a:t>Vehicle level temperature predictions (with margin)</a:t>
            </a:r>
          </a:p>
          <a:p>
            <a:pPr lvl="1"/>
            <a:r>
              <a:rPr lang="en-US" sz="2300" b="0" dirty="0" smtClean="0"/>
              <a:t>A: -5</a:t>
            </a:r>
            <a:r>
              <a:rPr lang="en-US" sz="2300" b="0" dirty="0" smtClean="0">
                <a:cs typeface="Arial" pitchFamily="34" charset="0"/>
              </a:rPr>
              <a:t>°C to +56°C (61°C range)</a:t>
            </a:r>
          </a:p>
          <a:p>
            <a:pPr lvl="1"/>
            <a:r>
              <a:rPr lang="en-US" sz="2300" b="0" dirty="0" smtClean="0"/>
              <a:t>B: -5</a:t>
            </a:r>
            <a:r>
              <a:rPr lang="en-US" sz="2300" b="0" dirty="0" smtClean="0">
                <a:cs typeface="Arial" pitchFamily="34" charset="0"/>
              </a:rPr>
              <a:t>°C to +63°C (68°C range)         </a:t>
            </a:r>
            <a:r>
              <a:rPr lang="en-US" sz="2300" b="0" dirty="0" smtClean="0"/>
              <a:t>-5</a:t>
            </a:r>
            <a:r>
              <a:rPr lang="en-US" sz="2300" b="0" dirty="0" smtClean="0">
                <a:cs typeface="Arial" pitchFamily="34" charset="0"/>
              </a:rPr>
              <a:t>°C to +46°C (51°C range)</a:t>
            </a:r>
          </a:p>
          <a:p>
            <a:pPr lvl="1"/>
            <a:r>
              <a:rPr lang="en-US" sz="2300" b="0" dirty="0" smtClean="0"/>
              <a:t>C: -5</a:t>
            </a:r>
            <a:r>
              <a:rPr lang="en-US" sz="2300" b="0" dirty="0" smtClean="0">
                <a:cs typeface="Arial" pitchFamily="34" charset="0"/>
              </a:rPr>
              <a:t>°C to +46°C (51°C range)</a:t>
            </a:r>
          </a:p>
          <a:p>
            <a:pPr>
              <a:spcBef>
                <a:spcPct val="40000"/>
              </a:spcBef>
            </a:pPr>
            <a:r>
              <a:rPr lang="en-US" dirty="0" smtClean="0">
                <a:cs typeface="Arial" pitchFamily="34" charset="0"/>
              </a:rPr>
              <a:t>Test tolerance (±3°C) and test margin of safety (±3°C)</a:t>
            </a:r>
          </a:p>
          <a:p>
            <a:pPr lvl="1"/>
            <a:r>
              <a:rPr lang="en-US" sz="2600" dirty="0" smtClean="0">
                <a:cs typeface="Arial" pitchFamily="34" charset="0"/>
              </a:rPr>
              <a:t> </a:t>
            </a:r>
            <a:r>
              <a:rPr lang="en-US" sz="2300" b="0" dirty="0" smtClean="0"/>
              <a:t>-5</a:t>
            </a:r>
            <a:r>
              <a:rPr lang="en-US" sz="2300" b="0" dirty="0" smtClean="0">
                <a:cs typeface="Arial" pitchFamily="34" charset="0"/>
              </a:rPr>
              <a:t>°C to +40°C (45°C range)</a:t>
            </a:r>
          </a:p>
          <a:p>
            <a:pPr>
              <a:spcBef>
                <a:spcPct val="40000"/>
              </a:spcBef>
            </a:pPr>
            <a:r>
              <a:rPr lang="en-US" dirty="0" smtClean="0">
                <a:cs typeface="Arial" pitchFamily="34" charset="0"/>
              </a:rPr>
              <a:t>Functional testing begins when first unit in zone reaches temperature</a:t>
            </a:r>
          </a:p>
          <a:p>
            <a:pPr lvl="1"/>
            <a:r>
              <a:rPr lang="en-US" sz="2300" b="0" dirty="0" smtClean="0">
                <a:cs typeface="Arial" pitchFamily="34" charset="0"/>
              </a:rPr>
              <a:t>Results in an even less stressful temperature range for most units (~35°C range)</a:t>
            </a:r>
          </a:p>
          <a:p>
            <a:endParaRPr lang="en-US" sz="1600" b="0" dirty="0" smtClean="0"/>
          </a:p>
        </p:txBody>
      </p:sp>
      <p:sp>
        <p:nvSpPr>
          <p:cNvPr id="78854" name="Slide Number Placeholder 14"/>
          <p:cNvSpPr>
            <a:spLocks noGrp="1"/>
          </p:cNvSpPr>
          <p:nvPr>
            <p:ph type="sldNum" sz="quarter" idx="12"/>
          </p:nvPr>
        </p:nvSpPr>
        <p:spPr>
          <a:noFill/>
        </p:spPr>
        <p:txBody>
          <a:bodyPr/>
          <a:lstStyle/>
          <a:p>
            <a:fld id="{04843CD0-730A-4D2E-9B55-7E33AA6A413B}" type="slidenum">
              <a:rPr lang="en-US" altLang="en-US" smtClean="0">
                <a:latin typeface="Arial" pitchFamily="34" charset="0"/>
              </a:rPr>
              <a:pPr/>
              <a:t>21</a:t>
            </a:fld>
            <a:endParaRPr lang="en-US" altLang="en-US" smtClean="0">
              <a:latin typeface="Arial" pitchFamily="34" charset="0"/>
            </a:endParaRPr>
          </a:p>
        </p:txBody>
      </p:sp>
      <p:grpSp>
        <p:nvGrpSpPr>
          <p:cNvPr id="78852" name="Group 4"/>
          <p:cNvGrpSpPr>
            <a:grpSpLocks/>
          </p:cNvGrpSpPr>
          <p:nvPr/>
        </p:nvGrpSpPr>
        <p:grpSpPr bwMode="auto">
          <a:xfrm>
            <a:off x="5638800" y="914400"/>
            <a:ext cx="3505200" cy="2032000"/>
            <a:chOff x="3696" y="864"/>
            <a:chExt cx="2208" cy="1280"/>
          </a:xfrm>
        </p:grpSpPr>
        <p:grpSp>
          <p:nvGrpSpPr>
            <p:cNvPr id="78855" name="Group 5"/>
            <p:cNvGrpSpPr>
              <a:grpSpLocks/>
            </p:cNvGrpSpPr>
            <p:nvPr/>
          </p:nvGrpSpPr>
          <p:grpSpPr bwMode="auto">
            <a:xfrm>
              <a:off x="3792" y="864"/>
              <a:ext cx="1824" cy="864"/>
              <a:chOff x="3360" y="624"/>
              <a:chExt cx="1824" cy="864"/>
            </a:xfrm>
          </p:grpSpPr>
          <p:sp>
            <p:nvSpPr>
              <p:cNvPr id="78857" name="Rectangle 6"/>
              <p:cNvSpPr>
                <a:spLocks noChangeArrowheads="1"/>
              </p:cNvSpPr>
              <p:nvPr/>
            </p:nvSpPr>
            <p:spPr bwMode="auto">
              <a:xfrm>
                <a:off x="3360" y="624"/>
                <a:ext cx="1824" cy="864"/>
              </a:xfrm>
              <a:prstGeom prst="rect">
                <a:avLst/>
              </a:prstGeom>
              <a:solidFill>
                <a:srgbClr val="336699"/>
              </a:solidFill>
              <a:ln w="12700">
                <a:solidFill>
                  <a:schemeClr val="tx1"/>
                </a:solidFill>
                <a:miter lim="800000"/>
                <a:headEnd/>
                <a:tailEnd/>
              </a:ln>
            </p:spPr>
            <p:txBody>
              <a:bodyPr wrap="none" anchor="ctr"/>
              <a:lstStyle/>
              <a:p>
                <a:endParaRPr lang="en-US"/>
              </a:p>
            </p:txBody>
          </p:sp>
          <p:sp>
            <p:nvSpPr>
              <p:cNvPr id="78858" name="Rectangle 7"/>
              <p:cNvSpPr>
                <a:spLocks noChangeArrowheads="1"/>
              </p:cNvSpPr>
              <p:nvPr/>
            </p:nvSpPr>
            <p:spPr bwMode="auto">
              <a:xfrm>
                <a:off x="3504" y="768"/>
                <a:ext cx="720" cy="240"/>
              </a:xfrm>
              <a:prstGeom prst="rect">
                <a:avLst/>
              </a:prstGeom>
              <a:solidFill>
                <a:srgbClr val="83DD81"/>
              </a:solidFill>
              <a:ln w="12700">
                <a:solidFill>
                  <a:schemeClr val="tx1"/>
                </a:solidFill>
                <a:miter lim="800000"/>
                <a:headEnd/>
                <a:tailEnd/>
              </a:ln>
            </p:spPr>
            <p:txBody>
              <a:bodyPr wrap="none" anchor="ctr"/>
              <a:lstStyle/>
              <a:p>
                <a:endParaRPr lang="en-US"/>
              </a:p>
            </p:txBody>
          </p:sp>
          <p:sp>
            <p:nvSpPr>
              <p:cNvPr id="78859" name="Rectangle 8"/>
              <p:cNvSpPr>
                <a:spLocks noChangeArrowheads="1"/>
              </p:cNvSpPr>
              <p:nvPr/>
            </p:nvSpPr>
            <p:spPr bwMode="auto">
              <a:xfrm>
                <a:off x="4368" y="768"/>
                <a:ext cx="480" cy="624"/>
              </a:xfrm>
              <a:prstGeom prst="rect">
                <a:avLst/>
              </a:prstGeom>
              <a:solidFill>
                <a:srgbClr val="EC0000"/>
              </a:solidFill>
              <a:ln w="12700">
                <a:solidFill>
                  <a:schemeClr val="tx1"/>
                </a:solidFill>
                <a:miter lim="800000"/>
                <a:headEnd/>
                <a:tailEnd/>
              </a:ln>
            </p:spPr>
            <p:txBody>
              <a:bodyPr wrap="none" anchor="ctr"/>
              <a:lstStyle/>
              <a:p>
                <a:endParaRPr lang="en-US"/>
              </a:p>
            </p:txBody>
          </p:sp>
          <p:sp>
            <p:nvSpPr>
              <p:cNvPr id="78860" name="Rectangle 9"/>
              <p:cNvSpPr>
                <a:spLocks noChangeArrowheads="1"/>
              </p:cNvSpPr>
              <p:nvPr/>
            </p:nvSpPr>
            <p:spPr bwMode="auto">
              <a:xfrm>
                <a:off x="3552" y="1056"/>
                <a:ext cx="336" cy="336"/>
              </a:xfrm>
              <a:prstGeom prst="rect">
                <a:avLst/>
              </a:prstGeom>
              <a:solidFill>
                <a:srgbClr val="F9CF65"/>
              </a:solidFill>
              <a:ln w="12700">
                <a:solidFill>
                  <a:schemeClr val="tx1"/>
                </a:solidFill>
                <a:miter lim="800000"/>
                <a:headEnd/>
                <a:tailEnd/>
              </a:ln>
            </p:spPr>
            <p:txBody>
              <a:bodyPr wrap="none" anchor="ctr"/>
              <a:lstStyle/>
              <a:p>
                <a:endParaRPr lang="en-US"/>
              </a:p>
            </p:txBody>
          </p:sp>
          <p:sp>
            <p:nvSpPr>
              <p:cNvPr id="78861" name="Text Box 10"/>
              <p:cNvSpPr txBox="1">
                <a:spLocks noChangeArrowheads="1"/>
              </p:cNvSpPr>
              <p:nvPr/>
            </p:nvSpPr>
            <p:spPr bwMode="auto">
              <a:xfrm>
                <a:off x="3570" y="786"/>
                <a:ext cx="624" cy="231"/>
              </a:xfrm>
              <a:prstGeom prst="rect">
                <a:avLst/>
              </a:prstGeom>
              <a:noFill/>
              <a:ln w="12700">
                <a:noFill/>
                <a:miter lim="800000"/>
                <a:headEnd/>
                <a:tailEnd/>
              </a:ln>
            </p:spPr>
            <p:txBody>
              <a:bodyPr>
                <a:spAutoFit/>
              </a:bodyPr>
              <a:lstStyle/>
              <a:p>
                <a:pPr>
                  <a:spcBef>
                    <a:spcPct val="50000"/>
                  </a:spcBef>
                </a:pPr>
                <a:r>
                  <a:rPr lang="en-US" b="1"/>
                  <a:t>     A</a:t>
                </a:r>
              </a:p>
            </p:txBody>
          </p:sp>
          <p:sp>
            <p:nvSpPr>
              <p:cNvPr id="78862" name="Text Box 11"/>
              <p:cNvSpPr txBox="1">
                <a:spLocks noChangeArrowheads="1"/>
              </p:cNvSpPr>
              <p:nvPr/>
            </p:nvSpPr>
            <p:spPr bwMode="auto">
              <a:xfrm>
                <a:off x="4356" y="981"/>
                <a:ext cx="492" cy="231"/>
              </a:xfrm>
              <a:prstGeom prst="rect">
                <a:avLst/>
              </a:prstGeom>
              <a:noFill/>
              <a:ln w="12700">
                <a:noFill/>
                <a:miter lim="800000"/>
                <a:headEnd/>
                <a:tailEnd/>
              </a:ln>
            </p:spPr>
            <p:txBody>
              <a:bodyPr>
                <a:spAutoFit/>
              </a:bodyPr>
              <a:lstStyle/>
              <a:p>
                <a:pPr>
                  <a:spcBef>
                    <a:spcPct val="50000"/>
                  </a:spcBef>
                </a:pPr>
                <a:r>
                  <a:rPr lang="en-US" b="1">
                    <a:solidFill>
                      <a:schemeClr val="bg1"/>
                    </a:solidFill>
                  </a:rPr>
                  <a:t>    C</a:t>
                </a:r>
              </a:p>
            </p:txBody>
          </p:sp>
          <p:sp>
            <p:nvSpPr>
              <p:cNvPr id="78863" name="Text Box 12"/>
              <p:cNvSpPr txBox="1">
                <a:spLocks noChangeArrowheads="1"/>
              </p:cNvSpPr>
              <p:nvPr/>
            </p:nvSpPr>
            <p:spPr bwMode="auto">
              <a:xfrm>
                <a:off x="3570" y="1122"/>
                <a:ext cx="336" cy="231"/>
              </a:xfrm>
              <a:prstGeom prst="rect">
                <a:avLst/>
              </a:prstGeom>
              <a:noFill/>
              <a:ln w="12700">
                <a:noFill/>
                <a:miter lim="800000"/>
                <a:headEnd/>
                <a:tailEnd/>
              </a:ln>
            </p:spPr>
            <p:txBody>
              <a:bodyPr>
                <a:spAutoFit/>
              </a:bodyPr>
              <a:lstStyle/>
              <a:p>
                <a:pPr>
                  <a:spcBef>
                    <a:spcPct val="50000"/>
                  </a:spcBef>
                </a:pPr>
                <a:r>
                  <a:rPr lang="en-US" b="1"/>
                  <a:t> B</a:t>
                </a:r>
              </a:p>
            </p:txBody>
          </p:sp>
        </p:grpSp>
        <p:sp>
          <p:nvSpPr>
            <p:cNvPr id="78856" name="Text Box 13"/>
            <p:cNvSpPr txBox="1">
              <a:spLocks noChangeArrowheads="1"/>
            </p:cNvSpPr>
            <p:nvPr/>
          </p:nvSpPr>
          <p:spPr bwMode="auto">
            <a:xfrm>
              <a:off x="3696" y="1776"/>
              <a:ext cx="2208" cy="368"/>
            </a:xfrm>
            <a:prstGeom prst="rect">
              <a:avLst/>
            </a:prstGeom>
            <a:noFill/>
            <a:ln w="12700">
              <a:noFill/>
              <a:miter lim="800000"/>
              <a:headEnd type="none" w="sm" len="sm"/>
              <a:tailEnd type="none" w="sm" len="sm"/>
            </a:ln>
          </p:spPr>
          <p:txBody>
            <a:bodyPr wrap="square">
              <a:spAutoFit/>
            </a:bodyPr>
            <a:lstStyle/>
            <a:p>
              <a:pPr>
                <a:spcBef>
                  <a:spcPct val="50000"/>
                </a:spcBef>
              </a:pPr>
              <a:r>
                <a:rPr lang="en-US" sz="1600" dirty="0"/>
                <a:t>3 </a:t>
              </a:r>
              <a:r>
                <a:rPr lang="en-US" sz="1600" dirty="0" smtClean="0"/>
                <a:t>electronic </a:t>
              </a:r>
              <a:r>
                <a:rPr lang="en-US" sz="1600" dirty="0"/>
                <a:t>u</a:t>
              </a:r>
              <a:r>
                <a:rPr lang="en-US" sz="1600" dirty="0" smtClean="0"/>
                <a:t>nits </a:t>
              </a:r>
              <a:r>
                <a:rPr lang="en-US" sz="1600" dirty="0"/>
                <a:t>on a common panel in the same thermal test zone</a:t>
              </a:r>
            </a:p>
          </p:txBody>
        </p:sp>
      </p:grpSp>
      <p:sp>
        <p:nvSpPr>
          <p:cNvPr id="78853" name="Text Box 14"/>
          <p:cNvSpPr txBox="1">
            <a:spLocks noChangeArrowheads="1"/>
          </p:cNvSpPr>
          <p:nvPr/>
        </p:nvSpPr>
        <p:spPr bwMode="auto">
          <a:xfrm>
            <a:off x="3962400" y="4038600"/>
            <a:ext cx="457200" cy="1006475"/>
          </a:xfrm>
          <a:prstGeom prst="rect">
            <a:avLst/>
          </a:prstGeom>
          <a:noFill/>
          <a:ln w="12700">
            <a:noFill/>
            <a:miter lim="800000"/>
            <a:headEnd type="none" w="sm" len="sm"/>
            <a:tailEnd type="none" w="sm" len="sm"/>
          </a:ln>
        </p:spPr>
        <p:txBody>
          <a:bodyPr>
            <a:spAutoFit/>
          </a:bodyPr>
          <a:lstStyle/>
          <a:p>
            <a:pPr>
              <a:spcBef>
                <a:spcPct val="50000"/>
              </a:spcBef>
            </a:pPr>
            <a:r>
              <a:rPr lang="en-US" sz="6000" dirty="0" smtClean="0">
                <a:latin typeface="Arial Narrow" pitchFamily="34" charset="0"/>
              </a:rPr>
              <a:t>}</a:t>
            </a:r>
            <a:endParaRPr lang="en-US" sz="6000" dirty="0">
              <a:latin typeface="Arial Narrow" pitchFamily="34" charset="0"/>
            </a:endParaRPr>
          </a:p>
        </p:txBody>
      </p:sp>
    </p:spTree>
    <p:extLst>
      <p:ext uri="{BB962C8B-B14F-4D97-AF65-F5344CB8AC3E}">
        <p14:creationId xmlns:p14="http://schemas.microsoft.com/office/powerpoint/2010/main" val="5406006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noFill/>
        </p:spPr>
        <p:txBody>
          <a:bodyPr lIns="92075" tIns="46038" rIns="92075" bIns="46038"/>
          <a:lstStyle/>
          <a:p>
            <a:r>
              <a:rPr lang="en-US" sz="2800" dirty="0" smtClean="0"/>
              <a:t>Example - Space Vehicle Level Test Temperatures</a:t>
            </a:r>
          </a:p>
        </p:txBody>
      </p:sp>
      <p:sp>
        <p:nvSpPr>
          <p:cNvPr id="4100" name="Slide Number Placeholder 3"/>
          <p:cNvSpPr>
            <a:spLocks noGrp="1"/>
          </p:cNvSpPr>
          <p:nvPr>
            <p:ph type="sldNum" sz="quarter" idx="12"/>
          </p:nvPr>
        </p:nvSpPr>
        <p:spPr>
          <a:noFill/>
        </p:spPr>
        <p:txBody>
          <a:bodyPr/>
          <a:lstStyle/>
          <a:p>
            <a:fld id="{9FF0A9A2-49F8-42D4-912E-C387FBFB3267}" type="slidenum">
              <a:rPr lang="en-US" altLang="en-US" smtClean="0">
                <a:latin typeface="Arial" pitchFamily="34" charset="0"/>
              </a:rPr>
              <a:pPr/>
              <a:t>22</a:t>
            </a:fld>
            <a:endParaRPr lang="en-US" altLang="en-US" smtClean="0">
              <a:latin typeface="Arial" pitchFamily="34" charset="0"/>
            </a:endParaRPr>
          </a:p>
        </p:txBody>
      </p:sp>
      <p:graphicFrame>
        <p:nvGraphicFramePr>
          <p:cNvPr id="4098" name="Object 5"/>
          <p:cNvGraphicFramePr>
            <a:graphicFrameLocks noChangeAspect="1"/>
          </p:cNvGraphicFramePr>
          <p:nvPr/>
        </p:nvGraphicFramePr>
        <p:xfrm>
          <a:off x="609600" y="1295400"/>
          <a:ext cx="8940800" cy="5105400"/>
        </p:xfrm>
        <a:graphic>
          <a:graphicData uri="http://schemas.openxmlformats.org/presentationml/2006/ole">
            <mc:AlternateContent xmlns:mc="http://schemas.openxmlformats.org/markup-compatibility/2006">
              <mc:Choice xmlns:v="urn:schemas-microsoft-com:vml" Requires="v">
                <p:oleObj spid="_x0000_s1026" name="Document" r:id="rId4" imgW="9457156" imgH="4254513" progId="Word.Document.8">
                  <p:embed/>
                </p:oleObj>
              </mc:Choice>
              <mc:Fallback>
                <p:oleObj name="Document" r:id="rId4" imgW="9457156" imgH="4254513" progId="Word.Document.8">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1295400"/>
                        <a:ext cx="8940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626091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p:spPr>
        <p:txBody>
          <a:bodyPr lIns="92075" tIns="46038" rIns="92075" bIns="46038"/>
          <a:lstStyle/>
          <a:p>
            <a:r>
              <a:rPr lang="en-US" sz="2800" dirty="0" smtClean="0"/>
              <a:t>Thermal Vacuum Test Functional Testing</a:t>
            </a:r>
          </a:p>
        </p:txBody>
      </p:sp>
      <p:sp>
        <p:nvSpPr>
          <p:cNvPr id="79875" name="Rectangle 3"/>
          <p:cNvSpPr>
            <a:spLocks noGrp="1" noChangeArrowheads="1"/>
          </p:cNvSpPr>
          <p:nvPr>
            <p:ph idx="1"/>
          </p:nvPr>
        </p:nvSpPr>
        <p:spPr>
          <a:xfrm>
            <a:off x="457200" y="1600200"/>
            <a:ext cx="8229600" cy="4876799"/>
          </a:xfrm>
          <a:noFill/>
        </p:spPr>
        <p:txBody>
          <a:bodyPr lIns="92075" tIns="46038" rIns="92075" bIns="46038" anchor="ctr">
            <a:normAutofit fontScale="92500" lnSpcReduction="10000"/>
          </a:bodyPr>
          <a:lstStyle/>
          <a:p>
            <a:pPr>
              <a:lnSpc>
                <a:spcPct val="80000"/>
              </a:lnSpc>
            </a:pPr>
            <a:r>
              <a:rPr lang="en-US" dirty="0" smtClean="0"/>
              <a:t>Perform functional test prior to chamber door closure.</a:t>
            </a:r>
          </a:p>
          <a:p>
            <a:pPr>
              <a:lnSpc>
                <a:spcPct val="80000"/>
              </a:lnSpc>
            </a:pPr>
            <a:endParaRPr lang="en-US" dirty="0" smtClean="0"/>
          </a:p>
          <a:p>
            <a:pPr>
              <a:lnSpc>
                <a:spcPct val="80000"/>
              </a:lnSpc>
            </a:pPr>
            <a:r>
              <a:rPr lang="en-US" dirty="0" smtClean="0"/>
              <a:t>Full functional tests desirable during first and last cycle at hot and cold temperature limits.</a:t>
            </a:r>
          </a:p>
          <a:p>
            <a:pPr lvl="1">
              <a:lnSpc>
                <a:spcPct val="80000"/>
              </a:lnSpc>
            </a:pPr>
            <a:r>
              <a:rPr lang="en-US" dirty="0" smtClean="0"/>
              <a:t>Required by </a:t>
            </a:r>
            <a:r>
              <a:rPr lang="en-US" dirty="0" err="1" smtClean="0"/>
              <a:t>MilStd</a:t>
            </a:r>
            <a:r>
              <a:rPr lang="en-US" dirty="0" smtClean="0"/>
              <a:t> 1540, optional for NASA. </a:t>
            </a:r>
            <a:r>
              <a:rPr lang="en-US" baseline="30000" dirty="0" smtClean="0"/>
              <a:t>(1,3)</a:t>
            </a:r>
          </a:p>
          <a:p>
            <a:pPr>
              <a:lnSpc>
                <a:spcPct val="80000"/>
              </a:lnSpc>
            </a:pPr>
            <a:endParaRPr lang="en-US" dirty="0" smtClean="0"/>
          </a:p>
          <a:p>
            <a:pPr>
              <a:lnSpc>
                <a:spcPct val="80000"/>
              </a:lnSpc>
            </a:pPr>
            <a:r>
              <a:rPr lang="en-US" dirty="0" smtClean="0"/>
              <a:t>Abbreviated functional tests performed at hot and cold temperature limits for intermediate cycles.</a:t>
            </a:r>
          </a:p>
          <a:p>
            <a:pPr>
              <a:lnSpc>
                <a:spcPct val="80000"/>
              </a:lnSpc>
            </a:pPr>
            <a:endParaRPr lang="en-US" dirty="0" smtClean="0"/>
          </a:p>
          <a:p>
            <a:pPr>
              <a:lnSpc>
                <a:spcPct val="80000"/>
              </a:lnSpc>
            </a:pPr>
            <a:r>
              <a:rPr lang="en-US" dirty="0" smtClean="0"/>
              <a:t>Final functional test performed after test is completed and chamber door opened.</a:t>
            </a:r>
          </a:p>
          <a:p>
            <a:pPr>
              <a:lnSpc>
                <a:spcPct val="80000"/>
              </a:lnSpc>
            </a:pPr>
            <a:endParaRPr lang="en-US" dirty="0" smtClean="0"/>
          </a:p>
        </p:txBody>
      </p:sp>
      <p:sp>
        <p:nvSpPr>
          <p:cNvPr id="79876" name="Slide Number Placeholder 3"/>
          <p:cNvSpPr>
            <a:spLocks noGrp="1"/>
          </p:cNvSpPr>
          <p:nvPr>
            <p:ph type="sldNum" sz="quarter" idx="12"/>
          </p:nvPr>
        </p:nvSpPr>
        <p:spPr>
          <a:noFill/>
        </p:spPr>
        <p:txBody>
          <a:bodyPr/>
          <a:lstStyle/>
          <a:p>
            <a:fld id="{00D0E2F1-F597-408B-8A40-6D6502E41C32}" type="slidenum">
              <a:rPr lang="en-US" altLang="en-US" smtClean="0">
                <a:latin typeface="Arial" pitchFamily="34" charset="0"/>
              </a:rPr>
              <a:pPr/>
              <a:t>23</a:t>
            </a:fld>
            <a:endParaRPr lang="en-US" altLang="en-US" smtClean="0">
              <a:latin typeface="Arial" pitchFamily="34" charset="0"/>
            </a:endParaRPr>
          </a:p>
        </p:txBody>
      </p:sp>
    </p:spTree>
    <p:extLst>
      <p:ext uri="{BB962C8B-B14F-4D97-AF65-F5344CB8AC3E}">
        <p14:creationId xmlns:p14="http://schemas.microsoft.com/office/powerpoint/2010/main" val="1081936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Thermal Vacuum Test Functional Testing (cont.)</a:t>
            </a:r>
            <a:endParaRPr lang="en-US" dirty="0"/>
          </a:p>
        </p:txBody>
      </p:sp>
      <p:sp>
        <p:nvSpPr>
          <p:cNvPr id="3" name="Content Placeholder 2"/>
          <p:cNvSpPr>
            <a:spLocks noGrp="1"/>
          </p:cNvSpPr>
          <p:nvPr>
            <p:ph idx="1"/>
          </p:nvPr>
        </p:nvSpPr>
        <p:spPr/>
        <p:txBody>
          <a:bodyPr>
            <a:normAutofit/>
          </a:bodyPr>
          <a:lstStyle/>
          <a:p>
            <a:pPr>
              <a:lnSpc>
                <a:spcPct val="80000"/>
              </a:lnSpc>
            </a:pPr>
            <a:endParaRPr lang="en-US" dirty="0" smtClean="0"/>
          </a:p>
          <a:p>
            <a:pPr>
              <a:lnSpc>
                <a:spcPct val="80000"/>
              </a:lnSpc>
            </a:pPr>
            <a:r>
              <a:rPr lang="en-US" dirty="0" smtClean="0"/>
              <a:t>Operational status of spacecraft:</a:t>
            </a:r>
          </a:p>
          <a:p>
            <a:pPr lvl="1">
              <a:lnSpc>
                <a:spcPct val="80000"/>
              </a:lnSpc>
            </a:pPr>
            <a:r>
              <a:rPr lang="en-US" dirty="0" smtClean="0"/>
              <a:t>Equipment operational during all portions of the test and should be programmed through various operational modes with perceptive parameters being monitored (recorded). </a:t>
            </a:r>
          </a:p>
          <a:p>
            <a:pPr lvl="1">
              <a:lnSpc>
                <a:spcPct val="80000"/>
              </a:lnSpc>
            </a:pPr>
            <a:r>
              <a:rPr lang="en-US" dirty="0" smtClean="0"/>
              <a:t>Only exception to this is during transitions from hot to cold.</a:t>
            </a:r>
          </a:p>
          <a:p>
            <a:pPr lvl="1">
              <a:lnSpc>
                <a:spcPct val="80000"/>
              </a:lnSpc>
            </a:pPr>
            <a:r>
              <a:rPr lang="en-US" dirty="0" smtClean="0"/>
              <a:t>Operating times should be divided approximately equally between primary and redundant circuits.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24</a:t>
            </a:fld>
            <a:endParaRPr lang="en-US"/>
          </a:p>
        </p:txBody>
      </p:sp>
    </p:spTree>
    <p:extLst>
      <p:ext uri="{BB962C8B-B14F-4D97-AF65-F5344CB8AC3E}">
        <p14:creationId xmlns:p14="http://schemas.microsoft.com/office/powerpoint/2010/main" val="4289380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ctrTitle"/>
          </p:nvPr>
        </p:nvSpPr>
        <p:spPr>
          <a:noFill/>
        </p:spPr>
        <p:txBody>
          <a:bodyPr lIns="92075" tIns="46038" rIns="92075" bIns="46038"/>
          <a:lstStyle/>
          <a:p>
            <a:r>
              <a:rPr lang="en-US" sz="3600" dirty="0" smtClean="0"/>
              <a:t>Spacecraft Thermal Balance Test</a:t>
            </a:r>
          </a:p>
        </p:txBody>
      </p:sp>
      <p:sp>
        <p:nvSpPr>
          <p:cNvPr id="80900" name="Slide Number Placeholder 3"/>
          <p:cNvSpPr>
            <a:spLocks noGrp="1"/>
          </p:cNvSpPr>
          <p:nvPr>
            <p:ph type="sldNum" sz="quarter" idx="12"/>
          </p:nvPr>
        </p:nvSpPr>
        <p:spPr>
          <a:noFill/>
        </p:spPr>
        <p:txBody>
          <a:bodyPr/>
          <a:lstStyle/>
          <a:p>
            <a:fld id="{587D4571-B0CB-434A-B9CA-52091C6B0E81}" type="slidenum">
              <a:rPr lang="en-US" altLang="en-US" smtClean="0">
                <a:latin typeface="Arial" pitchFamily="34" charset="0"/>
              </a:rPr>
              <a:pPr/>
              <a:t>25</a:t>
            </a:fld>
            <a:endParaRPr lang="en-US" altLang="en-US" smtClean="0">
              <a:latin typeface="Arial" pitchFamily="34" charset="0"/>
            </a:endParaRPr>
          </a:p>
        </p:txBody>
      </p:sp>
    </p:spTree>
    <p:extLst>
      <p:ext uri="{BB962C8B-B14F-4D97-AF65-F5344CB8AC3E}">
        <p14:creationId xmlns:p14="http://schemas.microsoft.com/office/powerpoint/2010/main" val="986916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p:spPr>
        <p:txBody>
          <a:bodyPr lIns="92075" tIns="46038" rIns="92075" bIns="46038"/>
          <a:lstStyle/>
          <a:p>
            <a:r>
              <a:rPr lang="en-US" dirty="0" smtClean="0"/>
              <a:t>Thermal Balance Test Objectives</a:t>
            </a:r>
          </a:p>
        </p:txBody>
      </p:sp>
      <p:sp>
        <p:nvSpPr>
          <p:cNvPr id="81923" name="Rectangle 3"/>
          <p:cNvSpPr>
            <a:spLocks noGrp="1" noChangeArrowheads="1"/>
          </p:cNvSpPr>
          <p:nvPr>
            <p:ph idx="1"/>
          </p:nvPr>
        </p:nvSpPr>
        <p:spPr>
          <a:xfrm>
            <a:off x="457200" y="1600201"/>
            <a:ext cx="8229600" cy="4191000"/>
          </a:xfrm>
          <a:noFill/>
        </p:spPr>
        <p:txBody>
          <a:bodyPr lIns="92075" tIns="46038" rIns="92075" bIns="46038" anchor="ctr">
            <a:normAutofit/>
          </a:bodyPr>
          <a:lstStyle/>
          <a:p>
            <a:pPr>
              <a:lnSpc>
                <a:spcPct val="80000"/>
              </a:lnSpc>
            </a:pPr>
            <a:r>
              <a:rPr lang="en-US" dirty="0" smtClean="0"/>
              <a:t>Performed as part of the system qualification thermal vacuum test. </a:t>
            </a:r>
          </a:p>
          <a:p>
            <a:pPr>
              <a:lnSpc>
                <a:spcPct val="80000"/>
              </a:lnSpc>
            </a:pPr>
            <a:endParaRPr lang="en-US" dirty="0" smtClean="0"/>
          </a:p>
          <a:p>
            <a:pPr>
              <a:lnSpc>
                <a:spcPct val="80000"/>
              </a:lnSpc>
            </a:pPr>
            <a:r>
              <a:rPr lang="en-US" dirty="0" smtClean="0"/>
              <a:t>Provides test data for correlation of thermal model.</a:t>
            </a:r>
          </a:p>
          <a:p>
            <a:pPr lvl="1">
              <a:lnSpc>
                <a:spcPct val="80000"/>
              </a:lnSpc>
            </a:pPr>
            <a:r>
              <a:rPr lang="en-US" dirty="0" smtClean="0"/>
              <a:t>Temperature data (steady-state and transient).</a:t>
            </a:r>
          </a:p>
          <a:p>
            <a:pPr lvl="1">
              <a:lnSpc>
                <a:spcPct val="80000"/>
              </a:lnSpc>
            </a:pPr>
            <a:r>
              <a:rPr lang="en-US" dirty="0" smtClean="0"/>
              <a:t>Heater power usage.</a:t>
            </a:r>
          </a:p>
          <a:p>
            <a:pPr lvl="1">
              <a:lnSpc>
                <a:spcPct val="80000"/>
              </a:lnSpc>
            </a:pPr>
            <a:r>
              <a:rPr lang="en-US" dirty="0" smtClean="0"/>
              <a:t>Electronic box power dissipations.</a:t>
            </a:r>
          </a:p>
          <a:p>
            <a:pPr>
              <a:lnSpc>
                <a:spcPct val="80000"/>
              </a:lnSpc>
            </a:pPr>
            <a:endParaRPr lang="en-US" sz="1400" dirty="0" smtClean="0">
              <a:solidFill>
                <a:srgbClr val="00B050"/>
              </a:solidFill>
            </a:endParaRPr>
          </a:p>
          <a:p>
            <a:pPr>
              <a:lnSpc>
                <a:spcPct val="80000"/>
              </a:lnSpc>
            </a:pPr>
            <a:endParaRPr lang="en-US" sz="1400" dirty="0" smtClean="0"/>
          </a:p>
        </p:txBody>
      </p:sp>
      <p:sp>
        <p:nvSpPr>
          <p:cNvPr id="81924" name="Slide Number Placeholder 3"/>
          <p:cNvSpPr>
            <a:spLocks noGrp="1"/>
          </p:cNvSpPr>
          <p:nvPr>
            <p:ph type="sldNum" sz="quarter" idx="12"/>
          </p:nvPr>
        </p:nvSpPr>
        <p:spPr>
          <a:noFill/>
        </p:spPr>
        <p:txBody>
          <a:bodyPr/>
          <a:lstStyle/>
          <a:p>
            <a:fld id="{9B2C84EC-C409-4545-9A61-BC24F8D19516}" type="slidenum">
              <a:rPr lang="en-US" altLang="en-US" smtClean="0">
                <a:latin typeface="Arial" pitchFamily="34" charset="0"/>
              </a:rPr>
              <a:pPr/>
              <a:t>26</a:t>
            </a:fld>
            <a:endParaRPr lang="en-US" altLang="en-US" smtClean="0">
              <a:latin typeface="Arial" pitchFamily="34" charset="0"/>
            </a:endParaRPr>
          </a:p>
        </p:txBody>
      </p:sp>
    </p:spTree>
    <p:extLst>
      <p:ext uri="{BB962C8B-B14F-4D97-AF65-F5344CB8AC3E}">
        <p14:creationId xmlns:p14="http://schemas.microsoft.com/office/powerpoint/2010/main" val="1440625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Thermal Balance Test Objectives (cont.)</a:t>
            </a:r>
            <a:endParaRPr lang="en-US" dirty="0"/>
          </a:p>
        </p:txBody>
      </p:sp>
      <p:sp>
        <p:nvSpPr>
          <p:cNvPr id="3" name="Content Placeholder 2"/>
          <p:cNvSpPr>
            <a:spLocks noGrp="1"/>
          </p:cNvSpPr>
          <p:nvPr>
            <p:ph idx="1"/>
          </p:nvPr>
        </p:nvSpPr>
        <p:spPr/>
        <p:txBody>
          <a:bodyPr>
            <a:normAutofit/>
          </a:bodyPr>
          <a:lstStyle/>
          <a:p>
            <a:pPr>
              <a:lnSpc>
                <a:spcPct val="80000"/>
              </a:lnSpc>
            </a:pPr>
            <a:r>
              <a:rPr lang="en-US" dirty="0" smtClean="0"/>
              <a:t>Verifies spacecraft thermal design.</a:t>
            </a:r>
          </a:p>
          <a:p>
            <a:pPr lvl="1">
              <a:lnSpc>
                <a:spcPct val="80000"/>
              </a:lnSpc>
            </a:pPr>
            <a:endParaRPr lang="en-US" dirty="0" smtClean="0"/>
          </a:p>
          <a:p>
            <a:pPr lvl="1">
              <a:lnSpc>
                <a:spcPct val="80000"/>
              </a:lnSpc>
            </a:pPr>
            <a:r>
              <a:rPr lang="en-US" dirty="0" smtClean="0"/>
              <a:t>Components remain within allowable temperature limits.</a:t>
            </a:r>
          </a:p>
          <a:p>
            <a:pPr lvl="1">
              <a:lnSpc>
                <a:spcPct val="80000"/>
              </a:lnSpc>
            </a:pPr>
            <a:endParaRPr lang="en-US" dirty="0" smtClean="0"/>
          </a:p>
          <a:p>
            <a:pPr lvl="1">
              <a:lnSpc>
                <a:spcPct val="80000"/>
              </a:lnSpc>
            </a:pPr>
            <a:r>
              <a:rPr lang="en-US" dirty="0" smtClean="0"/>
              <a:t>Interface temperature requirements are met.</a:t>
            </a:r>
          </a:p>
          <a:p>
            <a:pPr lvl="1">
              <a:lnSpc>
                <a:spcPct val="80000"/>
              </a:lnSpc>
            </a:pPr>
            <a:endParaRPr lang="en-US" dirty="0" smtClean="0"/>
          </a:p>
          <a:p>
            <a:pPr lvl="1">
              <a:lnSpc>
                <a:spcPct val="80000"/>
              </a:lnSpc>
            </a:pPr>
            <a:r>
              <a:rPr lang="en-US" dirty="0" smtClean="0"/>
              <a:t>Thermal gradients are as expected.</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27</a:t>
            </a:fld>
            <a:endParaRPr lang="en-US"/>
          </a:p>
        </p:txBody>
      </p:sp>
    </p:spTree>
    <p:extLst>
      <p:ext uri="{BB962C8B-B14F-4D97-AF65-F5344CB8AC3E}">
        <p14:creationId xmlns:p14="http://schemas.microsoft.com/office/powerpoint/2010/main" val="14951481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Thermal Balance Test Objectives (cont.)</a:t>
            </a:r>
            <a:endParaRPr lang="en-US" dirty="0"/>
          </a:p>
        </p:txBody>
      </p:sp>
      <p:sp>
        <p:nvSpPr>
          <p:cNvPr id="3" name="Content Placeholder 2"/>
          <p:cNvSpPr>
            <a:spLocks noGrp="1"/>
          </p:cNvSpPr>
          <p:nvPr>
            <p:ph idx="1"/>
          </p:nvPr>
        </p:nvSpPr>
        <p:spPr/>
        <p:txBody>
          <a:bodyPr>
            <a:normAutofit lnSpcReduction="10000"/>
          </a:bodyPr>
          <a:lstStyle/>
          <a:p>
            <a:pPr>
              <a:lnSpc>
                <a:spcPct val="80000"/>
              </a:lnSpc>
            </a:pPr>
            <a:r>
              <a:rPr lang="en-US" dirty="0" smtClean="0"/>
              <a:t>Shows thermal hardware works over full temperature range.</a:t>
            </a:r>
          </a:p>
          <a:p>
            <a:pPr lvl="1">
              <a:lnSpc>
                <a:spcPct val="80000"/>
              </a:lnSpc>
            </a:pPr>
            <a:r>
              <a:rPr lang="en-US" dirty="0" smtClean="0"/>
              <a:t>Heater operation: measure current draw, demonstrate margin.</a:t>
            </a:r>
          </a:p>
          <a:p>
            <a:pPr lvl="1">
              <a:lnSpc>
                <a:spcPct val="80000"/>
              </a:lnSpc>
            </a:pPr>
            <a:r>
              <a:rPr lang="en-US" dirty="0" smtClean="0"/>
              <a:t>Thermostat operation: verify location and primary/backup functionality.</a:t>
            </a:r>
          </a:p>
          <a:p>
            <a:pPr lvl="1">
              <a:lnSpc>
                <a:spcPct val="80000"/>
              </a:lnSpc>
            </a:pPr>
            <a:r>
              <a:rPr lang="en-US" dirty="0" smtClean="0"/>
              <a:t>Radiator sizing is adequate.</a:t>
            </a:r>
          </a:p>
          <a:p>
            <a:pPr lvl="1">
              <a:lnSpc>
                <a:spcPct val="80000"/>
              </a:lnSpc>
            </a:pPr>
            <a:r>
              <a:rPr lang="en-US" dirty="0" smtClean="0"/>
              <a:t>Heat pipe operation, sizing and location.</a:t>
            </a:r>
          </a:p>
          <a:p>
            <a:pPr lvl="1">
              <a:lnSpc>
                <a:spcPct val="80000"/>
              </a:lnSpc>
            </a:pPr>
            <a:r>
              <a:rPr lang="en-US" dirty="0" smtClean="0"/>
              <a:t>Louvers, phase change materials, interface materials, </a:t>
            </a:r>
            <a:r>
              <a:rPr lang="en-US" dirty="0" err="1" smtClean="0"/>
              <a:t>cryocoolers</a:t>
            </a:r>
            <a:r>
              <a:rPr lang="en-US" dirty="0" smtClean="0"/>
              <a:t> function as expected.</a:t>
            </a:r>
          </a:p>
          <a:p>
            <a:pPr lvl="1">
              <a:lnSpc>
                <a:spcPct val="80000"/>
              </a:lnSpc>
            </a:pPr>
            <a:r>
              <a:rPr lang="en-US" dirty="0" smtClean="0"/>
              <a:t>Flight temperature sensor accuracy.</a:t>
            </a:r>
          </a:p>
          <a:p>
            <a:pPr lvl="1">
              <a:lnSpc>
                <a:spcPct val="80000"/>
              </a:lnSpc>
            </a:pPr>
            <a:r>
              <a:rPr lang="en-US" dirty="0" smtClean="0"/>
              <a:t>Thermal software control and commanding.</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28</a:t>
            </a:fld>
            <a:endParaRPr lang="en-US"/>
          </a:p>
        </p:txBody>
      </p:sp>
    </p:spTree>
    <p:extLst>
      <p:ext uri="{BB962C8B-B14F-4D97-AF65-F5344CB8AC3E}">
        <p14:creationId xmlns:p14="http://schemas.microsoft.com/office/powerpoint/2010/main" val="13150694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Thermal Balance Test Objectives (cont.)</a:t>
            </a:r>
            <a:endParaRPr lang="en-US" dirty="0"/>
          </a:p>
        </p:txBody>
      </p:sp>
      <p:sp>
        <p:nvSpPr>
          <p:cNvPr id="4" name="Content Placeholder 3"/>
          <p:cNvSpPr>
            <a:spLocks noGrp="1"/>
          </p:cNvSpPr>
          <p:nvPr>
            <p:ph idx="1"/>
          </p:nvPr>
        </p:nvSpPr>
        <p:spPr>
          <a:xfrm>
            <a:off x="457200" y="1447800"/>
            <a:ext cx="8229600" cy="4525963"/>
          </a:xfrm>
        </p:spPr>
        <p:txBody>
          <a:bodyPr/>
          <a:lstStyle/>
          <a:p>
            <a:r>
              <a:rPr lang="en-US" dirty="0" smtClean="0">
                <a:latin typeface="Times New Roman" pitchFamily="18" charset="0"/>
              </a:rPr>
              <a:t>Example - Solar Array Damper Heater Verification</a:t>
            </a:r>
          </a:p>
          <a:p>
            <a:endParaRPr lang="en-US" dirty="0"/>
          </a:p>
        </p:txBody>
      </p:sp>
      <p:pic>
        <p:nvPicPr>
          <p:cNvPr id="3" name="Picture 2"/>
          <p:cNvPicPr>
            <a:picLocks noChangeArrowheads="1"/>
          </p:cNvPicPr>
          <p:nvPr/>
        </p:nvPicPr>
        <p:blipFill>
          <a:blip r:embed="rId2" cstate="print"/>
          <a:srcRect/>
          <a:stretch>
            <a:fillRect/>
          </a:stretch>
        </p:blipFill>
        <p:spPr bwMode="auto">
          <a:xfrm>
            <a:off x="990600" y="2209800"/>
            <a:ext cx="7061200" cy="368300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373CFFB6-6556-4D63-9D3B-1BCD4C83530A}" type="slidenum">
              <a:rPr lang="en-US" smtClean="0"/>
              <a:pPr/>
              <a:t>29</a:t>
            </a:fld>
            <a:endParaRPr lang="en-US"/>
          </a:p>
        </p:txBody>
      </p:sp>
    </p:spTree>
    <p:extLst>
      <p:ext uri="{BB962C8B-B14F-4D97-AF65-F5344CB8AC3E}">
        <p14:creationId xmlns:p14="http://schemas.microsoft.com/office/powerpoint/2010/main" val="33741079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noFill/>
        </p:spPr>
        <p:txBody>
          <a:bodyPr lIns="92075" tIns="46038" rIns="92075" bIns="46038"/>
          <a:lstStyle/>
          <a:p>
            <a:r>
              <a:rPr lang="en-US" dirty="0" smtClean="0"/>
              <a:t>Thermal Balance Test Phases</a:t>
            </a:r>
          </a:p>
        </p:txBody>
      </p:sp>
      <p:sp>
        <p:nvSpPr>
          <p:cNvPr id="82947" name="Rectangle 3"/>
          <p:cNvSpPr>
            <a:spLocks noGrp="1" noChangeArrowheads="1"/>
          </p:cNvSpPr>
          <p:nvPr>
            <p:ph idx="1"/>
          </p:nvPr>
        </p:nvSpPr>
        <p:spPr>
          <a:noFill/>
        </p:spPr>
        <p:txBody>
          <a:bodyPr lIns="92075" tIns="46038" rIns="92075" bIns="46038" anchor="ctr">
            <a:normAutofit fontScale="92500" lnSpcReduction="10000"/>
          </a:bodyPr>
          <a:lstStyle/>
          <a:p>
            <a:r>
              <a:rPr lang="en-US" dirty="0" smtClean="0"/>
              <a:t>A minimum of three test phases are usually required.</a:t>
            </a:r>
          </a:p>
          <a:p>
            <a:pPr lvl="1"/>
            <a:r>
              <a:rPr lang="en-US" dirty="0" smtClean="0"/>
              <a:t>Hot operational equilibrium phase.</a:t>
            </a:r>
          </a:p>
          <a:p>
            <a:pPr lvl="1"/>
            <a:r>
              <a:rPr lang="en-US" dirty="0" smtClean="0"/>
              <a:t>Cold operational equilibrium phase.</a:t>
            </a:r>
          </a:p>
          <a:p>
            <a:pPr lvl="1"/>
            <a:r>
              <a:rPr lang="en-US" dirty="0" smtClean="0"/>
              <a:t>Cold non-operational equilibrium phase (typically cold “survival”).</a:t>
            </a:r>
          </a:p>
          <a:p>
            <a:pPr lvl="2"/>
            <a:r>
              <a:rPr lang="en-US" dirty="0" smtClean="0"/>
              <a:t>Heater verification.</a:t>
            </a:r>
          </a:p>
          <a:p>
            <a:pPr lvl="1"/>
            <a:r>
              <a:rPr lang="en-US" dirty="0" smtClean="0"/>
              <a:t>Additional phases, as necessary, for further correlation, transients, eclipse conditions, software verification, etc.</a:t>
            </a:r>
          </a:p>
          <a:p>
            <a:pPr lvl="1">
              <a:lnSpc>
                <a:spcPct val="100000"/>
              </a:lnSpc>
              <a:spcBef>
                <a:spcPts val="300"/>
              </a:spcBef>
            </a:pPr>
            <a:r>
              <a:rPr lang="en-US" sz="1600" dirty="0" smtClean="0">
                <a:solidFill>
                  <a:srgbClr val="00B050"/>
                </a:solidFill>
              </a:rPr>
              <a:t>.   </a:t>
            </a:r>
          </a:p>
          <a:p>
            <a:pPr lvl="1"/>
            <a:endParaRPr lang="en-US" sz="1600" dirty="0" smtClean="0"/>
          </a:p>
        </p:txBody>
      </p:sp>
      <p:sp>
        <p:nvSpPr>
          <p:cNvPr id="82948" name="Slide Number Placeholder 3"/>
          <p:cNvSpPr>
            <a:spLocks noGrp="1"/>
          </p:cNvSpPr>
          <p:nvPr>
            <p:ph type="sldNum" sz="quarter" idx="12"/>
          </p:nvPr>
        </p:nvSpPr>
        <p:spPr>
          <a:noFill/>
        </p:spPr>
        <p:txBody>
          <a:bodyPr/>
          <a:lstStyle/>
          <a:p>
            <a:fld id="{70B81924-9FB0-4E0D-BD59-C32FE8C9074A}" type="slidenum">
              <a:rPr lang="en-US" altLang="en-US" smtClean="0">
                <a:latin typeface="Arial" pitchFamily="34" charset="0"/>
              </a:rPr>
              <a:pPr/>
              <a:t>30</a:t>
            </a:fld>
            <a:endParaRPr lang="en-US" altLang="en-US" smtClean="0">
              <a:latin typeface="Arial" pitchFamily="34" charset="0"/>
            </a:endParaRPr>
          </a:p>
        </p:txBody>
      </p:sp>
    </p:spTree>
    <p:extLst>
      <p:ext uri="{BB962C8B-B14F-4D97-AF65-F5344CB8AC3E}">
        <p14:creationId xmlns:p14="http://schemas.microsoft.com/office/powerpoint/2010/main" val="34367840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Thermal Balance Test Phases (cont.)</a:t>
            </a:r>
            <a:endParaRPr lang="en-US" dirty="0"/>
          </a:p>
        </p:txBody>
      </p:sp>
      <p:sp>
        <p:nvSpPr>
          <p:cNvPr id="3" name="Content Placeholder 2"/>
          <p:cNvSpPr>
            <a:spLocks noGrp="1"/>
          </p:cNvSpPr>
          <p:nvPr>
            <p:ph idx="1"/>
          </p:nvPr>
        </p:nvSpPr>
        <p:spPr>
          <a:xfrm>
            <a:off x="304800" y="1371600"/>
            <a:ext cx="8610600" cy="5257800"/>
          </a:xfrm>
        </p:spPr>
        <p:txBody>
          <a:bodyPr>
            <a:normAutofit/>
          </a:bodyPr>
          <a:lstStyle/>
          <a:p>
            <a:r>
              <a:rPr lang="en-US" dirty="0" smtClean="0"/>
              <a:t>Test phases are usually specified for worst case conditions.</a:t>
            </a:r>
          </a:p>
          <a:p>
            <a:pPr lvl="1"/>
            <a:r>
              <a:rPr lang="en-US" dirty="0" smtClean="0"/>
              <a:t>Need not be the absolute worst case condition, but  similar to thermal design cases.</a:t>
            </a:r>
          </a:p>
          <a:p>
            <a:pPr lvl="2"/>
            <a:r>
              <a:rPr lang="en-US" dirty="0" smtClean="0"/>
              <a:t>Combination of seasons, equipment duty cycles, solar angles and eclipses.</a:t>
            </a:r>
          </a:p>
          <a:p>
            <a:pPr lvl="1"/>
            <a:r>
              <a:rPr lang="en-US" dirty="0" smtClean="0"/>
              <a:t>Component internal dissipation, voltage, and environment typically held constant.</a:t>
            </a:r>
          </a:p>
          <a:p>
            <a:pPr lvl="2"/>
            <a:r>
              <a:rPr lang="en-US" dirty="0" smtClean="0"/>
              <a:t>“Pseudo” steady-state is achieved for components cycling on thermostats.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31</a:t>
            </a:fld>
            <a:endParaRPr lang="en-US"/>
          </a:p>
        </p:txBody>
      </p:sp>
    </p:spTree>
    <p:extLst>
      <p:ext uri="{BB962C8B-B14F-4D97-AF65-F5344CB8AC3E}">
        <p14:creationId xmlns:p14="http://schemas.microsoft.com/office/powerpoint/2010/main" val="2153745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p:spPr>
        <p:txBody>
          <a:bodyPr lIns="92075" tIns="46038" rIns="92075" bIns="46038"/>
          <a:lstStyle/>
          <a:p>
            <a:r>
              <a:rPr lang="en-US" dirty="0" smtClean="0"/>
              <a:t>Example - Spacecraft Thermal Balance Test Profile</a:t>
            </a:r>
          </a:p>
        </p:txBody>
      </p:sp>
      <p:sp>
        <p:nvSpPr>
          <p:cNvPr id="83972" name="Slide Number Placeholder 3"/>
          <p:cNvSpPr>
            <a:spLocks noGrp="1"/>
          </p:cNvSpPr>
          <p:nvPr>
            <p:ph type="sldNum" sz="quarter" idx="12"/>
          </p:nvPr>
        </p:nvSpPr>
        <p:spPr>
          <a:noFill/>
        </p:spPr>
        <p:txBody>
          <a:bodyPr/>
          <a:lstStyle/>
          <a:p>
            <a:fld id="{EBDD7F66-3F42-418D-8805-B01AD8E2D0CF}" type="slidenum">
              <a:rPr lang="en-US" altLang="en-US" smtClean="0">
                <a:latin typeface="Arial" pitchFamily="34" charset="0"/>
              </a:rPr>
              <a:pPr/>
              <a:t>32</a:t>
            </a:fld>
            <a:endParaRPr lang="en-US" altLang="en-US" smtClean="0">
              <a:latin typeface="Arial" pitchFamily="34" charset="0"/>
            </a:endParaRPr>
          </a:p>
        </p:txBody>
      </p:sp>
      <p:pic>
        <p:nvPicPr>
          <p:cNvPr id="83971" name="Picture 3"/>
          <p:cNvPicPr>
            <a:picLocks noChangeArrowheads="1"/>
          </p:cNvPicPr>
          <p:nvPr/>
        </p:nvPicPr>
        <p:blipFill>
          <a:blip r:embed="rId3" cstate="print"/>
          <a:srcRect/>
          <a:stretch>
            <a:fillRect/>
          </a:stretch>
        </p:blipFill>
        <p:spPr bwMode="auto">
          <a:xfrm>
            <a:off x="838200" y="1524000"/>
            <a:ext cx="7696200" cy="4343400"/>
          </a:xfrm>
          <a:prstGeom prst="rect">
            <a:avLst/>
          </a:prstGeom>
          <a:noFill/>
          <a:ln w="9525">
            <a:noFill/>
            <a:miter lim="800000"/>
            <a:headEnd/>
            <a:tailEnd/>
          </a:ln>
        </p:spPr>
      </p:pic>
    </p:spTree>
    <p:extLst>
      <p:ext uri="{BB962C8B-B14F-4D97-AF65-F5344CB8AC3E}">
        <p14:creationId xmlns:p14="http://schemas.microsoft.com/office/powerpoint/2010/main" val="2742472107"/>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457200" y="274638"/>
            <a:ext cx="8229600" cy="792162"/>
          </a:xfrm>
          <a:noFill/>
        </p:spPr>
        <p:txBody>
          <a:bodyPr lIns="92075" tIns="46038" rIns="92075" bIns="46038"/>
          <a:lstStyle/>
          <a:p>
            <a:r>
              <a:rPr lang="en-US" dirty="0" smtClean="0"/>
              <a:t>Thermal Balance Test Data Collection</a:t>
            </a:r>
          </a:p>
        </p:txBody>
      </p:sp>
      <p:sp>
        <p:nvSpPr>
          <p:cNvPr id="84995" name="Rectangle 3"/>
          <p:cNvSpPr>
            <a:spLocks noGrp="1" noChangeArrowheads="1"/>
          </p:cNvSpPr>
          <p:nvPr>
            <p:ph idx="1"/>
          </p:nvPr>
        </p:nvSpPr>
        <p:spPr>
          <a:xfrm>
            <a:off x="533400" y="1828800"/>
            <a:ext cx="8229600" cy="4906963"/>
          </a:xfrm>
          <a:noFill/>
        </p:spPr>
        <p:txBody>
          <a:bodyPr lIns="92075" tIns="46038" rIns="92075" bIns="46038" anchor="ctr">
            <a:noAutofit/>
          </a:bodyPr>
          <a:lstStyle/>
          <a:p>
            <a:r>
              <a:rPr lang="en-US" dirty="0" smtClean="0"/>
              <a:t>Temperatures for all test thermocouples and flight </a:t>
            </a:r>
            <a:r>
              <a:rPr lang="en-US" dirty="0" err="1" smtClean="0"/>
              <a:t>thermistors</a:t>
            </a:r>
            <a:r>
              <a:rPr lang="en-US" dirty="0" smtClean="0"/>
              <a:t> are recorded once all have reached equilibrium.</a:t>
            </a:r>
          </a:p>
          <a:p>
            <a:pPr lvl="1"/>
            <a:r>
              <a:rPr lang="en-US" dirty="0" smtClean="0"/>
              <a:t>Thermal engineer decides when equilibrium has been achieved.</a:t>
            </a:r>
          </a:p>
          <a:p>
            <a:pPr lvl="2"/>
            <a:r>
              <a:rPr lang="en-US" dirty="0" smtClean="0"/>
              <a:t>Guideline, such as “≤0.5°C/hr”, should be established prior to test.</a:t>
            </a:r>
          </a:p>
          <a:p>
            <a:pPr lvl="1"/>
            <a:r>
              <a:rPr lang="en-US" dirty="0" smtClean="0"/>
              <a:t>No cycling of equipment or environmental heaters during equilibrium phases.</a:t>
            </a:r>
          </a:p>
          <a:p>
            <a:pPr lvl="1"/>
            <a:r>
              <a:rPr lang="en-US" dirty="0" smtClean="0"/>
              <a:t>Balance may be approached from a more extreme condition for conservatism.</a:t>
            </a:r>
          </a:p>
          <a:p>
            <a:pPr lvl="1"/>
            <a:endParaRPr lang="en-US" dirty="0" smtClean="0"/>
          </a:p>
          <a:p>
            <a:endParaRPr lang="en-US" dirty="0" smtClean="0"/>
          </a:p>
        </p:txBody>
      </p:sp>
      <p:sp>
        <p:nvSpPr>
          <p:cNvPr id="84996" name="Slide Number Placeholder 3"/>
          <p:cNvSpPr>
            <a:spLocks noGrp="1"/>
          </p:cNvSpPr>
          <p:nvPr>
            <p:ph type="sldNum" sz="quarter" idx="12"/>
          </p:nvPr>
        </p:nvSpPr>
        <p:spPr>
          <a:noFill/>
        </p:spPr>
        <p:txBody>
          <a:bodyPr/>
          <a:lstStyle/>
          <a:p>
            <a:fld id="{C27A571E-4D59-4201-B3D4-1B1AA21419C6}" type="slidenum">
              <a:rPr lang="en-US" altLang="en-US" smtClean="0">
                <a:latin typeface="Arial" pitchFamily="34" charset="0"/>
              </a:rPr>
              <a:pPr/>
              <a:t>33</a:t>
            </a:fld>
            <a:endParaRPr lang="en-US" altLang="en-US" dirty="0" smtClean="0">
              <a:latin typeface="Arial" pitchFamily="34" charset="0"/>
            </a:endParaRPr>
          </a:p>
        </p:txBody>
      </p:sp>
    </p:spTree>
    <p:extLst>
      <p:ext uri="{BB962C8B-B14F-4D97-AF65-F5344CB8AC3E}">
        <p14:creationId xmlns:p14="http://schemas.microsoft.com/office/powerpoint/2010/main" val="20956770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Thermal Balance Test Data Collection (cont.)</a:t>
            </a:r>
            <a:endParaRPr lang="en-US" dirty="0"/>
          </a:p>
        </p:txBody>
      </p:sp>
      <p:sp>
        <p:nvSpPr>
          <p:cNvPr id="3" name="Content Placeholder 2"/>
          <p:cNvSpPr>
            <a:spLocks noGrp="1"/>
          </p:cNvSpPr>
          <p:nvPr>
            <p:ph idx="1"/>
          </p:nvPr>
        </p:nvSpPr>
        <p:spPr/>
        <p:txBody>
          <a:bodyPr>
            <a:normAutofit/>
          </a:bodyPr>
          <a:lstStyle/>
          <a:p>
            <a:r>
              <a:rPr lang="en-US" dirty="0" smtClean="0"/>
              <a:t>Heater duty cycle data also taken for model correlation and heater subsystem verification.</a:t>
            </a:r>
          </a:p>
          <a:p>
            <a:endParaRPr lang="en-US" dirty="0" smtClean="0"/>
          </a:p>
          <a:p>
            <a:r>
              <a:rPr lang="en-US" dirty="0" smtClean="0"/>
              <a:t>For transient phases, temperatures are taken from a known equilibrium state through the entire transition.</a:t>
            </a:r>
          </a:p>
          <a:p>
            <a:pPr lvl="1"/>
            <a:r>
              <a:rPr lang="en-US" dirty="0" smtClean="0"/>
              <a:t>End point need not be an equilibrium phase, but component power should be held constant until the transient phase is completed.</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34</a:t>
            </a:fld>
            <a:endParaRPr lang="en-US"/>
          </a:p>
        </p:txBody>
      </p:sp>
    </p:spTree>
    <p:extLst>
      <p:ext uri="{BB962C8B-B14F-4D97-AF65-F5344CB8AC3E}">
        <p14:creationId xmlns:p14="http://schemas.microsoft.com/office/powerpoint/2010/main" val="37791477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noFill/>
        </p:spPr>
        <p:txBody>
          <a:bodyPr lIns="92075" tIns="46038" rIns="92075" bIns="46038"/>
          <a:lstStyle/>
          <a:p>
            <a:r>
              <a:rPr lang="en-US" dirty="0" smtClean="0"/>
              <a:t>Functional Performance During Thermal Balance</a:t>
            </a:r>
          </a:p>
        </p:txBody>
      </p:sp>
      <p:sp>
        <p:nvSpPr>
          <p:cNvPr id="86019" name="Rectangle 3"/>
          <p:cNvSpPr>
            <a:spLocks noGrp="1" noChangeArrowheads="1"/>
          </p:cNvSpPr>
          <p:nvPr>
            <p:ph idx="1"/>
          </p:nvPr>
        </p:nvSpPr>
        <p:spPr>
          <a:xfrm>
            <a:off x="457200" y="1447800"/>
            <a:ext cx="8229600" cy="4525963"/>
          </a:xfrm>
          <a:noFill/>
        </p:spPr>
        <p:txBody>
          <a:bodyPr lIns="92075" tIns="46038" rIns="92075" bIns="46038" anchor="ctr">
            <a:noAutofit/>
          </a:bodyPr>
          <a:lstStyle/>
          <a:p>
            <a:r>
              <a:rPr lang="en-US" dirty="0" smtClean="0"/>
              <a:t>Important to exercise all important heat flow paths. </a:t>
            </a:r>
          </a:p>
          <a:p>
            <a:pPr lvl="1"/>
            <a:r>
              <a:rPr lang="en-US" dirty="0" smtClean="0"/>
              <a:t>Across critical box to mounting surface interfaces, especially for high power units.</a:t>
            </a:r>
          </a:p>
          <a:p>
            <a:pPr lvl="1"/>
            <a:r>
              <a:rPr lang="en-US" dirty="0" smtClean="0"/>
              <a:t>Across heat pipe interfaces.</a:t>
            </a:r>
          </a:p>
          <a:p>
            <a:pPr lvl="1"/>
            <a:r>
              <a:rPr lang="en-US" dirty="0" smtClean="0"/>
              <a:t>Verify spreading of heat onto radiator surfaces.</a:t>
            </a:r>
          </a:p>
          <a:p>
            <a:pPr lvl="1"/>
            <a:r>
              <a:rPr lang="en-US" dirty="0" smtClean="0"/>
              <a:t>Thermal gradients on equipment panels.</a:t>
            </a:r>
          </a:p>
          <a:p>
            <a:pPr lvl="1"/>
            <a:r>
              <a:rPr lang="en-US" dirty="0" smtClean="0"/>
              <a:t>Requires that time be spent before the test to identify all critical heat flow paths and that test phases be implemented to verify them.</a:t>
            </a:r>
          </a:p>
        </p:txBody>
      </p:sp>
      <p:sp>
        <p:nvSpPr>
          <p:cNvPr id="86020" name="Slide Number Placeholder 3"/>
          <p:cNvSpPr>
            <a:spLocks noGrp="1"/>
          </p:cNvSpPr>
          <p:nvPr>
            <p:ph type="sldNum" sz="quarter" idx="12"/>
          </p:nvPr>
        </p:nvSpPr>
        <p:spPr>
          <a:noFill/>
        </p:spPr>
        <p:txBody>
          <a:bodyPr/>
          <a:lstStyle/>
          <a:p>
            <a:fld id="{72F70835-B4B5-40F3-83A2-177F633C2D0E}" type="slidenum">
              <a:rPr lang="en-US" altLang="en-US" smtClean="0">
                <a:latin typeface="Arial" pitchFamily="34" charset="0"/>
              </a:rPr>
              <a:pPr/>
              <a:t>35</a:t>
            </a:fld>
            <a:endParaRPr lang="en-US" altLang="en-US" smtClean="0">
              <a:latin typeface="Arial" pitchFamily="34" charset="0"/>
            </a:endParaRPr>
          </a:p>
        </p:txBody>
      </p:sp>
    </p:spTree>
    <p:extLst>
      <p:ext uri="{BB962C8B-B14F-4D97-AF65-F5344CB8AC3E}">
        <p14:creationId xmlns:p14="http://schemas.microsoft.com/office/powerpoint/2010/main" val="3268680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Functional Performance During Thermal Balance (cont.)</a:t>
            </a:r>
            <a:endParaRPr lang="en-US" dirty="0"/>
          </a:p>
        </p:txBody>
      </p:sp>
      <p:sp>
        <p:nvSpPr>
          <p:cNvPr id="3" name="Content Placeholder 2"/>
          <p:cNvSpPr>
            <a:spLocks noGrp="1"/>
          </p:cNvSpPr>
          <p:nvPr>
            <p:ph idx="1"/>
          </p:nvPr>
        </p:nvSpPr>
        <p:spPr/>
        <p:txBody>
          <a:bodyPr/>
          <a:lstStyle/>
          <a:p>
            <a:r>
              <a:rPr lang="en-US" dirty="0" smtClean="0"/>
              <a:t>Important to obtain operational responses of temperature-sensitive and mission critical equipment.</a:t>
            </a:r>
          </a:p>
          <a:p>
            <a:pPr lvl="1"/>
            <a:r>
              <a:rPr lang="en-US" dirty="0" smtClean="0"/>
              <a:t>May require dedicated test phase to impose specific environment.</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36</a:t>
            </a:fld>
            <a:endParaRPr lang="en-US"/>
          </a:p>
        </p:txBody>
      </p:sp>
    </p:spTree>
    <p:extLst>
      <p:ext uri="{BB962C8B-B14F-4D97-AF65-F5344CB8AC3E}">
        <p14:creationId xmlns:p14="http://schemas.microsoft.com/office/powerpoint/2010/main" val="15795506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Thermal Math Model Correlation</a:t>
            </a:r>
            <a:endParaRPr lang="en-US" sz="3600" dirty="0"/>
          </a:p>
        </p:txBody>
      </p:sp>
      <p:sp>
        <p:nvSpPr>
          <p:cNvPr id="3" name="Slide Number Placeholder 2"/>
          <p:cNvSpPr>
            <a:spLocks noGrp="1"/>
          </p:cNvSpPr>
          <p:nvPr>
            <p:ph type="sldNum" sz="quarter" idx="12"/>
          </p:nvPr>
        </p:nvSpPr>
        <p:spPr/>
        <p:txBody>
          <a:bodyPr/>
          <a:lstStyle/>
          <a:p>
            <a:fld id="{373CFFB6-6556-4D63-9D3B-1BCD4C83530A}" type="slidenum">
              <a:rPr lang="en-US" smtClean="0"/>
              <a:pPr/>
              <a:t>37</a:t>
            </a:fld>
            <a:endParaRPr lang="en-US"/>
          </a:p>
        </p:txBody>
      </p:sp>
    </p:spTree>
    <p:extLst>
      <p:ext uri="{BB962C8B-B14F-4D97-AF65-F5344CB8AC3E}">
        <p14:creationId xmlns:p14="http://schemas.microsoft.com/office/powerpoint/2010/main" val="39698602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1026"/>
          <p:cNvSpPr>
            <a:spLocks noGrp="1" noChangeArrowheads="1"/>
          </p:cNvSpPr>
          <p:nvPr>
            <p:ph type="title"/>
          </p:nvPr>
        </p:nvSpPr>
        <p:spPr>
          <a:noFill/>
        </p:spPr>
        <p:txBody>
          <a:bodyPr lIns="92075" tIns="46038" rIns="92075" bIns="46038"/>
          <a:lstStyle/>
          <a:p>
            <a:r>
              <a:rPr lang="en-US" dirty="0" smtClean="0"/>
              <a:t>Thermal Model Correlation Process</a:t>
            </a:r>
          </a:p>
        </p:txBody>
      </p:sp>
      <p:sp>
        <p:nvSpPr>
          <p:cNvPr id="89091" name="Rectangle 1027"/>
          <p:cNvSpPr>
            <a:spLocks noGrp="1" noChangeArrowheads="1"/>
          </p:cNvSpPr>
          <p:nvPr>
            <p:ph idx="1"/>
          </p:nvPr>
        </p:nvSpPr>
        <p:spPr>
          <a:xfrm>
            <a:off x="457200" y="1295401"/>
            <a:ext cx="8229600" cy="4038600"/>
          </a:xfrm>
          <a:noFill/>
        </p:spPr>
        <p:txBody>
          <a:bodyPr lIns="92075" tIns="46038" rIns="92075" bIns="46038" anchor="ctr">
            <a:normAutofit/>
          </a:bodyPr>
          <a:lstStyle/>
          <a:p>
            <a:pPr>
              <a:lnSpc>
                <a:spcPct val="80000"/>
              </a:lnSpc>
            </a:pPr>
            <a:r>
              <a:rPr lang="en-US" b="0" dirty="0" smtClean="0"/>
              <a:t>Prior to test, spacecraft temperatures and heater power usage are predicted for planned test configuration and environment.</a:t>
            </a:r>
          </a:p>
          <a:p>
            <a:pPr>
              <a:lnSpc>
                <a:spcPct val="80000"/>
              </a:lnSpc>
            </a:pPr>
            <a:endParaRPr lang="en-US" b="0" dirty="0" smtClean="0"/>
          </a:p>
          <a:p>
            <a:pPr>
              <a:lnSpc>
                <a:spcPct val="80000"/>
              </a:lnSpc>
            </a:pPr>
            <a:r>
              <a:rPr lang="en-US" b="0" dirty="0" smtClean="0"/>
              <a:t>During each phase of thermal balance testing, temperatures and heater duty cycle data are recorded for comparison to the thermal model predictions.</a:t>
            </a:r>
          </a:p>
        </p:txBody>
      </p:sp>
      <p:sp>
        <p:nvSpPr>
          <p:cNvPr id="89092" name="Slide Number Placeholder 3"/>
          <p:cNvSpPr>
            <a:spLocks noGrp="1"/>
          </p:cNvSpPr>
          <p:nvPr>
            <p:ph type="sldNum" sz="quarter" idx="12"/>
          </p:nvPr>
        </p:nvSpPr>
        <p:spPr>
          <a:noFill/>
        </p:spPr>
        <p:txBody>
          <a:bodyPr/>
          <a:lstStyle/>
          <a:p>
            <a:fld id="{2E27CF12-3AC0-401C-B07F-B1AC73AD543C}" type="slidenum">
              <a:rPr lang="en-US" altLang="en-US" smtClean="0">
                <a:latin typeface="Arial" pitchFamily="34" charset="0"/>
              </a:rPr>
              <a:pPr/>
              <a:t>38</a:t>
            </a:fld>
            <a:endParaRPr lang="en-US" altLang="en-US" smtClean="0">
              <a:latin typeface="Arial" pitchFamily="34" charset="0"/>
            </a:endParaRPr>
          </a:p>
        </p:txBody>
      </p:sp>
    </p:spTree>
    <p:extLst>
      <p:ext uri="{BB962C8B-B14F-4D97-AF65-F5344CB8AC3E}">
        <p14:creationId xmlns:p14="http://schemas.microsoft.com/office/powerpoint/2010/main" val="23888529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Thermal Model Correlation Process (cont.)</a:t>
            </a:r>
            <a:endParaRPr lang="en-US" dirty="0"/>
          </a:p>
        </p:txBody>
      </p:sp>
      <p:sp>
        <p:nvSpPr>
          <p:cNvPr id="3" name="Content Placeholder 2"/>
          <p:cNvSpPr>
            <a:spLocks noGrp="1"/>
          </p:cNvSpPr>
          <p:nvPr>
            <p:ph idx="1"/>
          </p:nvPr>
        </p:nvSpPr>
        <p:spPr/>
        <p:txBody>
          <a:bodyPr>
            <a:normAutofit/>
          </a:bodyPr>
          <a:lstStyle/>
          <a:p>
            <a:pPr>
              <a:lnSpc>
                <a:spcPct val="80000"/>
              </a:lnSpc>
            </a:pPr>
            <a:r>
              <a:rPr lang="en-US" dirty="0" smtClean="0"/>
              <a:t>Test configuration information are recorded.</a:t>
            </a:r>
          </a:p>
          <a:p>
            <a:pPr lvl="1">
              <a:lnSpc>
                <a:spcPct val="80000"/>
              </a:lnSpc>
            </a:pPr>
            <a:r>
              <a:rPr lang="en-US" dirty="0" smtClean="0"/>
              <a:t>Spacecraft bus voltage, electronic box operating modes, chamber cold plate temperatures, test heater power, etc. needed to confirm test conditions were as assumed in pre-test predictions.</a:t>
            </a:r>
          </a:p>
          <a:p>
            <a:pPr>
              <a:lnSpc>
                <a:spcPct val="80000"/>
              </a:lnSpc>
            </a:pPr>
            <a:endParaRPr lang="en-US" dirty="0" smtClean="0"/>
          </a:p>
          <a:p>
            <a:pPr>
              <a:lnSpc>
                <a:spcPct val="80000"/>
              </a:lnSpc>
            </a:pPr>
            <a:endParaRPr lang="en-US" dirty="0" smtClean="0"/>
          </a:p>
          <a:p>
            <a:pPr>
              <a:lnSpc>
                <a:spcPct val="80000"/>
              </a:lnSpc>
            </a:pPr>
            <a:r>
              <a:rPr lang="en-US" dirty="0" smtClean="0"/>
              <a:t>Thermal model predictions are updated with as-run test configuration prior to start of model correlation .</a:t>
            </a:r>
          </a:p>
        </p:txBody>
      </p:sp>
      <p:sp>
        <p:nvSpPr>
          <p:cNvPr id="4" name="Slide Number Placeholder 3"/>
          <p:cNvSpPr>
            <a:spLocks noGrp="1"/>
          </p:cNvSpPr>
          <p:nvPr>
            <p:ph type="sldNum" sz="quarter" idx="12"/>
          </p:nvPr>
        </p:nvSpPr>
        <p:spPr/>
        <p:txBody>
          <a:bodyPr/>
          <a:lstStyle/>
          <a:p>
            <a:fld id="{373CFFB6-6556-4D63-9D3B-1BCD4C83530A}" type="slidenum">
              <a:rPr lang="en-US" smtClean="0"/>
              <a:pPr/>
              <a:t>39</a:t>
            </a:fld>
            <a:endParaRPr lang="en-US"/>
          </a:p>
        </p:txBody>
      </p:sp>
    </p:spTree>
    <p:extLst>
      <p:ext uri="{BB962C8B-B14F-4D97-AF65-F5344CB8AC3E}">
        <p14:creationId xmlns:p14="http://schemas.microsoft.com/office/powerpoint/2010/main" val="29901110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Thermal Model Correlation Process (cont.)</a:t>
            </a:r>
            <a:endParaRPr lang="en-US" dirty="0"/>
          </a:p>
        </p:txBody>
      </p:sp>
      <p:sp>
        <p:nvSpPr>
          <p:cNvPr id="3" name="Content Placeholder 2"/>
          <p:cNvSpPr>
            <a:spLocks noGrp="1"/>
          </p:cNvSpPr>
          <p:nvPr>
            <p:ph idx="1"/>
          </p:nvPr>
        </p:nvSpPr>
        <p:spPr>
          <a:xfrm>
            <a:off x="457200" y="1371600"/>
            <a:ext cx="8229600" cy="4525963"/>
          </a:xfrm>
        </p:spPr>
        <p:txBody>
          <a:bodyPr>
            <a:normAutofit lnSpcReduction="10000"/>
          </a:bodyPr>
          <a:lstStyle/>
          <a:p>
            <a:pPr>
              <a:lnSpc>
                <a:spcPct val="80000"/>
              </a:lnSpc>
            </a:pPr>
            <a:r>
              <a:rPr lang="en-US" dirty="0" smtClean="0"/>
              <a:t>Correlation of thermal model:</a:t>
            </a:r>
          </a:p>
          <a:p>
            <a:pPr lvl="1">
              <a:lnSpc>
                <a:spcPct val="80000"/>
              </a:lnSpc>
            </a:pPr>
            <a:r>
              <a:rPr lang="en-US" dirty="0" smtClean="0"/>
              <a:t>Model parameters adjusted within reasonable range to bring predictions into agreement with test data.</a:t>
            </a:r>
          </a:p>
          <a:p>
            <a:pPr lvl="2">
              <a:lnSpc>
                <a:spcPct val="80000"/>
              </a:lnSpc>
            </a:pPr>
            <a:r>
              <a:rPr lang="en-US" dirty="0" smtClean="0"/>
              <a:t>Conduction and radiation heat transfer paths often adjusted. </a:t>
            </a:r>
          </a:p>
          <a:p>
            <a:pPr lvl="2">
              <a:lnSpc>
                <a:spcPct val="80000"/>
              </a:lnSpc>
            </a:pPr>
            <a:r>
              <a:rPr lang="en-US" dirty="0" smtClean="0"/>
              <a:t>Spacecraft geometric model is rarely modified.</a:t>
            </a:r>
          </a:p>
          <a:p>
            <a:pPr lvl="2">
              <a:lnSpc>
                <a:spcPct val="80000"/>
              </a:lnSpc>
            </a:pPr>
            <a:r>
              <a:rPr lang="en-US" dirty="0" smtClean="0"/>
              <a:t>All changes must be justifiable and reasonable.</a:t>
            </a:r>
          </a:p>
          <a:p>
            <a:pPr lvl="1">
              <a:lnSpc>
                <a:spcPct val="80000"/>
              </a:lnSpc>
            </a:pPr>
            <a:r>
              <a:rPr lang="en-US" dirty="0" smtClean="0"/>
              <a:t>Each thermal balance test phase is correlated to model predictions separately.</a:t>
            </a:r>
          </a:p>
          <a:p>
            <a:pPr lvl="1">
              <a:lnSpc>
                <a:spcPct val="80000"/>
              </a:lnSpc>
            </a:pPr>
            <a:r>
              <a:rPr lang="en-US" dirty="0" smtClean="0"/>
              <a:t>With each new correlation phase, care must be taken so as not to destroy correlation achieved in previous case.</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40</a:t>
            </a:fld>
            <a:endParaRPr lang="en-US"/>
          </a:p>
        </p:txBody>
      </p:sp>
    </p:spTree>
    <p:extLst>
      <p:ext uri="{BB962C8B-B14F-4D97-AF65-F5344CB8AC3E}">
        <p14:creationId xmlns:p14="http://schemas.microsoft.com/office/powerpoint/2010/main" val="31884317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dirty="0" smtClean="0"/>
              <a:t> Thermal Model Correlation Process (cont.)</a:t>
            </a:r>
          </a:p>
        </p:txBody>
      </p:sp>
      <p:sp>
        <p:nvSpPr>
          <p:cNvPr id="90115" name="Rectangle 3"/>
          <p:cNvSpPr>
            <a:spLocks noGrp="1" noChangeArrowheads="1"/>
          </p:cNvSpPr>
          <p:nvPr>
            <p:ph idx="1"/>
          </p:nvPr>
        </p:nvSpPr>
        <p:spPr/>
        <p:txBody>
          <a:bodyPr>
            <a:normAutofit/>
          </a:bodyPr>
          <a:lstStyle/>
          <a:p>
            <a:r>
              <a:rPr lang="en-US" dirty="0" smtClean="0"/>
              <a:t>Correlation criteria vary from organization to organization, but</a:t>
            </a:r>
            <a:r>
              <a:rPr lang="en-US" sz="1600" dirty="0" smtClean="0"/>
              <a:t> </a:t>
            </a:r>
            <a:r>
              <a:rPr lang="en-US" dirty="0" smtClean="0"/>
              <a:t>±3 to 5°C is typical.</a:t>
            </a:r>
          </a:p>
          <a:p>
            <a:pPr lvl="1"/>
            <a:r>
              <a:rPr lang="en-US" dirty="0" smtClean="0"/>
              <a:t>Correlation criteria for heater power not generally specified, but criteria of </a:t>
            </a:r>
            <a:r>
              <a:rPr lang="en-US" dirty="0" smtClean="0">
                <a:latin typeface="Symbol" pitchFamily="18" charset="2"/>
              </a:rPr>
              <a:t>±</a:t>
            </a:r>
            <a:r>
              <a:rPr lang="en-US" dirty="0" smtClean="0"/>
              <a:t>10% has been used.</a:t>
            </a:r>
          </a:p>
        </p:txBody>
      </p:sp>
      <p:sp>
        <p:nvSpPr>
          <p:cNvPr id="90116" name="Slide Number Placeholder 3"/>
          <p:cNvSpPr>
            <a:spLocks noGrp="1"/>
          </p:cNvSpPr>
          <p:nvPr>
            <p:ph type="sldNum" sz="quarter" idx="12"/>
          </p:nvPr>
        </p:nvSpPr>
        <p:spPr>
          <a:noFill/>
        </p:spPr>
        <p:txBody>
          <a:bodyPr/>
          <a:lstStyle/>
          <a:p>
            <a:fld id="{668D39D3-A1A4-415E-AB73-F9EB57487410}" type="slidenum">
              <a:rPr lang="en-US" altLang="en-US" smtClean="0">
                <a:latin typeface="Arial" pitchFamily="34" charset="0"/>
              </a:rPr>
              <a:pPr/>
              <a:t>41</a:t>
            </a:fld>
            <a:endParaRPr lang="en-US" altLang="en-US" smtClean="0">
              <a:latin typeface="Arial" pitchFamily="34" charset="0"/>
            </a:endParaRPr>
          </a:p>
        </p:txBody>
      </p:sp>
    </p:spTree>
    <p:extLst>
      <p:ext uri="{BB962C8B-B14F-4D97-AF65-F5344CB8AC3E}">
        <p14:creationId xmlns:p14="http://schemas.microsoft.com/office/powerpoint/2010/main" val="17011253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Thermal Model Correlation Process (cont.)</a:t>
            </a:r>
            <a:endParaRPr lang="en-US" dirty="0"/>
          </a:p>
        </p:txBody>
      </p:sp>
      <p:sp>
        <p:nvSpPr>
          <p:cNvPr id="3" name="Content Placeholder 2"/>
          <p:cNvSpPr>
            <a:spLocks noGrp="1"/>
          </p:cNvSpPr>
          <p:nvPr>
            <p:ph idx="1"/>
          </p:nvPr>
        </p:nvSpPr>
        <p:spPr>
          <a:xfrm>
            <a:off x="457200" y="1447800"/>
            <a:ext cx="8229600" cy="5029200"/>
          </a:xfrm>
        </p:spPr>
        <p:txBody>
          <a:bodyPr>
            <a:normAutofit fontScale="92500" lnSpcReduction="10000"/>
          </a:bodyPr>
          <a:lstStyle/>
          <a:p>
            <a:r>
              <a:rPr lang="en-US" dirty="0" smtClean="0"/>
              <a:t>Following correlation, final flight temperature and heater duty cycle predictions are made.</a:t>
            </a:r>
          </a:p>
          <a:p>
            <a:pPr lvl="2"/>
            <a:r>
              <a:rPr lang="en-US" dirty="0" smtClean="0"/>
              <a:t>Compliance with thermal uncertainty or Allowable Flight Temperature (AFT) margin requirements demonstrated.</a:t>
            </a:r>
          </a:p>
          <a:p>
            <a:pPr lvl="2"/>
            <a:r>
              <a:rPr lang="en-US" dirty="0" smtClean="0"/>
              <a:t>Heater power control authority demonstrated.</a:t>
            </a:r>
          </a:p>
          <a:p>
            <a:pPr lvl="2"/>
            <a:r>
              <a:rPr lang="en-US" dirty="0" smtClean="0"/>
              <a:t>Any non-compliances require hardware or operational changes to maintain margin, or a waiver after appropriate review of risk.</a:t>
            </a:r>
          </a:p>
          <a:p>
            <a:pPr lvl="1"/>
            <a:endParaRPr lang="en-US" dirty="0" smtClean="0"/>
          </a:p>
          <a:p>
            <a:r>
              <a:rPr lang="en-US" dirty="0" smtClean="0"/>
              <a:t>Despite test correlation, math model still has inherent uncertainties.</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42</a:t>
            </a:fld>
            <a:endParaRPr lang="en-US"/>
          </a:p>
        </p:txBody>
      </p:sp>
    </p:spTree>
    <p:extLst>
      <p:ext uri="{BB962C8B-B14F-4D97-AF65-F5344CB8AC3E}">
        <p14:creationId xmlns:p14="http://schemas.microsoft.com/office/powerpoint/2010/main" val="13801986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noFill/>
        </p:spPr>
        <p:txBody>
          <a:bodyPr lIns="92075" tIns="46038" rIns="92075" bIns="46038"/>
          <a:lstStyle/>
          <a:p>
            <a:r>
              <a:rPr lang="en-US" dirty="0" smtClean="0"/>
              <a:t>Residual Flight Temperature Uncertainties</a:t>
            </a:r>
          </a:p>
        </p:txBody>
      </p:sp>
      <p:sp>
        <p:nvSpPr>
          <p:cNvPr id="91139" name="Rectangle 3"/>
          <p:cNvSpPr>
            <a:spLocks noGrp="1" noChangeArrowheads="1"/>
          </p:cNvSpPr>
          <p:nvPr>
            <p:ph idx="1"/>
          </p:nvPr>
        </p:nvSpPr>
        <p:spPr>
          <a:xfrm>
            <a:off x="457200" y="1447800"/>
            <a:ext cx="8229600" cy="5029200"/>
          </a:xfrm>
          <a:noFill/>
        </p:spPr>
        <p:txBody>
          <a:bodyPr lIns="92075" tIns="46038" rIns="92075" bIns="46038" anchor="ctr">
            <a:normAutofit lnSpcReduction="10000"/>
          </a:bodyPr>
          <a:lstStyle/>
          <a:p>
            <a:pPr>
              <a:lnSpc>
                <a:spcPct val="80000"/>
              </a:lnSpc>
            </a:pPr>
            <a:r>
              <a:rPr lang="en-US" dirty="0" smtClean="0"/>
              <a:t>Temperature and heater power correlation deviations remain.</a:t>
            </a:r>
          </a:p>
          <a:p>
            <a:pPr>
              <a:lnSpc>
                <a:spcPct val="80000"/>
              </a:lnSpc>
            </a:pPr>
            <a:endParaRPr lang="en-US" dirty="0" smtClean="0"/>
          </a:p>
          <a:p>
            <a:pPr>
              <a:lnSpc>
                <a:spcPct val="80000"/>
              </a:lnSpc>
            </a:pPr>
            <a:r>
              <a:rPr lang="en-US" dirty="0" smtClean="0"/>
              <a:t>Test unknowns:</a:t>
            </a:r>
          </a:p>
          <a:p>
            <a:pPr lvl="1">
              <a:lnSpc>
                <a:spcPct val="80000"/>
              </a:lnSpc>
            </a:pPr>
            <a:r>
              <a:rPr lang="en-US" dirty="0" smtClean="0"/>
              <a:t>Spurious heat sources in chamber.</a:t>
            </a:r>
          </a:p>
          <a:p>
            <a:pPr lvl="1">
              <a:lnSpc>
                <a:spcPct val="80000"/>
              </a:lnSpc>
            </a:pPr>
            <a:r>
              <a:rPr lang="en-US" dirty="0" smtClean="0"/>
              <a:t>Limited number of test cases.</a:t>
            </a:r>
          </a:p>
          <a:p>
            <a:pPr lvl="1">
              <a:lnSpc>
                <a:spcPct val="80000"/>
              </a:lnSpc>
            </a:pPr>
            <a:r>
              <a:rPr lang="en-US" dirty="0" smtClean="0"/>
              <a:t>Absorbed heating is an indirect technique.</a:t>
            </a:r>
          </a:p>
          <a:p>
            <a:pPr lvl="1">
              <a:lnSpc>
                <a:spcPct val="80000"/>
              </a:lnSpc>
            </a:pPr>
            <a:r>
              <a:rPr lang="en-US" dirty="0" smtClean="0"/>
              <a:t>Instrumentation inaccuracy.</a:t>
            </a:r>
          </a:p>
          <a:p>
            <a:pPr lvl="1">
              <a:lnSpc>
                <a:spcPct val="80000"/>
              </a:lnSpc>
            </a:pPr>
            <a:r>
              <a:rPr lang="en-US" dirty="0" smtClean="0"/>
              <a:t>Individual component dissipation accuracy. </a:t>
            </a:r>
          </a:p>
          <a:p>
            <a:pPr lvl="1">
              <a:lnSpc>
                <a:spcPct val="80000"/>
              </a:lnSpc>
            </a:pPr>
            <a:r>
              <a:rPr lang="en-US" dirty="0" smtClean="0"/>
              <a:t>End-of-life </a:t>
            </a:r>
            <a:r>
              <a:rPr lang="en-US" dirty="0" err="1" smtClean="0"/>
              <a:t>thermophysical</a:t>
            </a:r>
            <a:r>
              <a:rPr lang="en-US" dirty="0" smtClean="0"/>
              <a:t> properties cannot be tested.</a:t>
            </a:r>
          </a:p>
          <a:p>
            <a:pPr lvl="1">
              <a:lnSpc>
                <a:spcPct val="80000"/>
              </a:lnSpc>
            </a:pPr>
            <a:r>
              <a:rPr lang="en-US" dirty="0" smtClean="0"/>
              <a:t>Test cable and support structure losses.</a:t>
            </a:r>
          </a:p>
          <a:p>
            <a:pPr lvl="1">
              <a:lnSpc>
                <a:spcPct val="80000"/>
              </a:lnSpc>
            </a:pPr>
            <a:r>
              <a:rPr lang="en-US" dirty="0" smtClean="0"/>
              <a:t>Test equipment interference.</a:t>
            </a:r>
          </a:p>
        </p:txBody>
      </p:sp>
      <p:sp>
        <p:nvSpPr>
          <p:cNvPr id="91140" name="Slide Number Placeholder 3"/>
          <p:cNvSpPr>
            <a:spLocks noGrp="1"/>
          </p:cNvSpPr>
          <p:nvPr>
            <p:ph type="sldNum" sz="quarter" idx="12"/>
          </p:nvPr>
        </p:nvSpPr>
        <p:spPr>
          <a:noFill/>
        </p:spPr>
        <p:txBody>
          <a:bodyPr/>
          <a:lstStyle/>
          <a:p>
            <a:fld id="{410D4F0E-C356-4056-9D60-C99040CA8A04}" type="slidenum">
              <a:rPr lang="en-US" altLang="en-US" smtClean="0">
                <a:latin typeface="Arial" pitchFamily="34" charset="0"/>
              </a:rPr>
              <a:pPr/>
              <a:t>43</a:t>
            </a:fld>
            <a:endParaRPr lang="en-US" altLang="en-US" smtClean="0">
              <a:latin typeface="Arial" pitchFamily="34" charset="0"/>
            </a:endParaRPr>
          </a:p>
        </p:txBody>
      </p:sp>
    </p:spTree>
    <p:extLst>
      <p:ext uri="{BB962C8B-B14F-4D97-AF65-F5344CB8AC3E}">
        <p14:creationId xmlns:p14="http://schemas.microsoft.com/office/powerpoint/2010/main" val="10294853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Residual Flight Temperature Uncertainties (cont.)</a:t>
            </a:r>
            <a:endParaRPr lang="en-US" dirty="0"/>
          </a:p>
        </p:txBody>
      </p:sp>
      <p:sp>
        <p:nvSpPr>
          <p:cNvPr id="3" name="Content Placeholder 2"/>
          <p:cNvSpPr>
            <a:spLocks noGrp="1"/>
          </p:cNvSpPr>
          <p:nvPr>
            <p:ph idx="1"/>
          </p:nvPr>
        </p:nvSpPr>
        <p:spPr/>
        <p:txBody>
          <a:bodyPr/>
          <a:lstStyle/>
          <a:p>
            <a:pPr>
              <a:lnSpc>
                <a:spcPct val="80000"/>
              </a:lnSpc>
            </a:pPr>
            <a:r>
              <a:rPr lang="en-US" b="0" dirty="0" smtClean="0"/>
              <a:t>Design changes as a result of testing are rarely verified by re-test.</a:t>
            </a:r>
          </a:p>
          <a:p>
            <a:pPr>
              <a:lnSpc>
                <a:spcPct val="80000"/>
              </a:lnSpc>
            </a:pPr>
            <a:endParaRPr lang="en-US" b="0" dirty="0" smtClean="0"/>
          </a:p>
          <a:p>
            <a:pPr>
              <a:lnSpc>
                <a:spcPct val="80000"/>
              </a:lnSpc>
            </a:pPr>
            <a:r>
              <a:rPr lang="en-US" b="0" dirty="0" smtClean="0"/>
              <a:t>Other vehicle hardware changes such as box change-outs, addition of flight equipment that could not be tested in chamber, etc.</a:t>
            </a:r>
          </a:p>
          <a:p>
            <a:pPr>
              <a:lnSpc>
                <a:spcPct val="80000"/>
              </a:lnSpc>
            </a:pPr>
            <a:endParaRPr lang="en-US" b="0" dirty="0" smtClean="0"/>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44</a:t>
            </a:fld>
            <a:endParaRPr lang="en-US"/>
          </a:p>
        </p:txBody>
      </p:sp>
    </p:spTree>
    <p:extLst>
      <p:ext uri="{BB962C8B-B14F-4D97-AF65-F5344CB8AC3E}">
        <p14:creationId xmlns:p14="http://schemas.microsoft.com/office/powerpoint/2010/main" val="42442404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Concluding Remarks for Part 3</a:t>
            </a:r>
            <a:endParaRPr lang="en-US" dirty="0"/>
          </a:p>
        </p:txBody>
      </p:sp>
      <p:sp>
        <p:nvSpPr>
          <p:cNvPr id="3" name="Content Placeholder 2"/>
          <p:cNvSpPr>
            <a:spLocks noGrp="1"/>
          </p:cNvSpPr>
          <p:nvPr>
            <p:ph idx="1"/>
          </p:nvPr>
        </p:nvSpPr>
        <p:spPr>
          <a:xfrm>
            <a:off x="457200" y="1447800"/>
            <a:ext cx="8229600" cy="4678363"/>
          </a:xfrm>
        </p:spPr>
        <p:txBody>
          <a:bodyPr/>
          <a:lstStyle/>
          <a:p>
            <a:r>
              <a:rPr lang="en-US" b="0" dirty="0" smtClean="0"/>
              <a:t>While defects in individual units may be discovered in spacecraft level test, emphasis is on interfaces and end-to-end verification of the system.</a:t>
            </a:r>
          </a:p>
          <a:p>
            <a:pPr>
              <a:spcBef>
                <a:spcPts val="1800"/>
              </a:spcBef>
            </a:pPr>
            <a:r>
              <a:rPr lang="en-US" b="0" dirty="0" smtClean="0"/>
              <a:t>Goal is to bring as many units as possible to their target temperature by setting up thermal control zones.</a:t>
            </a:r>
          </a:p>
          <a:p>
            <a:pPr>
              <a:spcBef>
                <a:spcPts val="1800"/>
              </a:spcBef>
            </a:pPr>
            <a:r>
              <a:rPr lang="en-US" b="0" dirty="0" smtClean="0"/>
              <a:t>Vacuum thermal cycling required on most programs, most commonly for 4 cycles.</a:t>
            </a:r>
          </a:p>
          <a:p>
            <a:pPr>
              <a:spcBef>
                <a:spcPts val="1800"/>
              </a:spcBef>
            </a:pPr>
            <a:r>
              <a:rPr lang="en-US" b="0" dirty="0" smtClean="0"/>
              <a:t>Thermal balance test required to correlate math model and verify thermal design.</a:t>
            </a:r>
          </a:p>
          <a:p>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45</a:t>
            </a:fld>
            <a:endParaRPr lang="en-US"/>
          </a:p>
        </p:txBody>
      </p:sp>
    </p:spTree>
    <p:extLst>
      <p:ext uri="{BB962C8B-B14F-4D97-AF65-F5344CB8AC3E}">
        <p14:creationId xmlns:p14="http://schemas.microsoft.com/office/powerpoint/2010/main" val="32583649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Conclusion of Part 3</a:t>
            </a:r>
            <a:endParaRPr lang="en-US" sz="360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46</a:t>
            </a:fld>
            <a:endParaRPr lang="en-US"/>
          </a:p>
        </p:txBody>
      </p:sp>
    </p:spTree>
    <p:extLst>
      <p:ext uri="{BB962C8B-B14F-4D97-AF65-F5344CB8AC3E}">
        <p14:creationId xmlns:p14="http://schemas.microsoft.com/office/powerpoint/2010/main" val="84375172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2498</Words>
  <Application>Microsoft Office PowerPoint</Application>
  <PresentationFormat>On-screen Show (4:3)</PresentationFormat>
  <Paragraphs>402</Paragraphs>
  <Slides>46</Slides>
  <Notes>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48" baseType="lpstr">
      <vt:lpstr>Office Theme</vt:lpstr>
      <vt:lpstr>Document</vt:lpstr>
      <vt:lpstr>PowerPoint Presentation</vt:lpstr>
      <vt:lpstr>Part 3 Roadmap</vt:lpstr>
      <vt:lpstr>Introduction</vt:lpstr>
      <vt:lpstr>Overview</vt:lpstr>
      <vt:lpstr>Spacecraft Level Testing</vt:lpstr>
      <vt:lpstr>Spacecraft Level Thermal Tests</vt:lpstr>
      <vt:lpstr>Spacecraft Level Thermal Tests (cont.)</vt:lpstr>
      <vt:lpstr>Spacecraft Level Thermal Test Objectives</vt:lpstr>
      <vt:lpstr>Spacecraft Level Thermal Test Objectives (cont.)</vt:lpstr>
      <vt:lpstr>Meeting Spacecraft Level Thermal Test Objectives</vt:lpstr>
      <vt:lpstr>Spacecraft-level Protoqual/Acceptance Testing</vt:lpstr>
      <vt:lpstr>Spacecraft level Protoqual/Acceptance Testing (cont.)</vt:lpstr>
      <vt:lpstr>Thermal Subsystem Verification in Acceptance Tests</vt:lpstr>
      <vt:lpstr>Thermal Subsystem Verification in Acceptance Tests (cont.)</vt:lpstr>
      <vt:lpstr>Test Requirements for Spacecraft</vt:lpstr>
      <vt:lpstr>Test Requirements for Spacecraft (cont.)</vt:lpstr>
      <vt:lpstr> Example - Spacecraft Thermal Vacuum Test Profile</vt:lpstr>
      <vt:lpstr>Test Temperatures</vt:lpstr>
      <vt:lpstr>Establishing Space Vehicle Level Test Temperatures</vt:lpstr>
      <vt:lpstr>Establishing Space Vehicle Level Test Temperatures (cont.)</vt:lpstr>
      <vt:lpstr>Example – Establishing Vehicle Level Test Temperatures</vt:lpstr>
      <vt:lpstr>Example - Space Vehicle Level Test Temperatures</vt:lpstr>
      <vt:lpstr>Thermal Vacuum Test Functional Testing</vt:lpstr>
      <vt:lpstr>Thermal Vacuum Test Functional Testing (cont.)</vt:lpstr>
      <vt:lpstr>Spacecraft Thermal Balance Test</vt:lpstr>
      <vt:lpstr>Thermal Balance Test Objectives</vt:lpstr>
      <vt:lpstr>Thermal Balance Test Objectives (cont.)</vt:lpstr>
      <vt:lpstr>Thermal Balance Test Objectives (cont.)</vt:lpstr>
      <vt:lpstr>Thermal Balance Test Objectives (cont.)</vt:lpstr>
      <vt:lpstr>Thermal Balance Test Phases</vt:lpstr>
      <vt:lpstr>Thermal Balance Test Phases (cont.)</vt:lpstr>
      <vt:lpstr>Example - Spacecraft Thermal Balance Test Profile</vt:lpstr>
      <vt:lpstr>Thermal Balance Test Data Collection</vt:lpstr>
      <vt:lpstr>Thermal Balance Test Data Collection (cont.)</vt:lpstr>
      <vt:lpstr>Functional Performance During Thermal Balance</vt:lpstr>
      <vt:lpstr>Functional Performance During Thermal Balance (cont.)</vt:lpstr>
      <vt:lpstr>Thermal Math Model Correlation</vt:lpstr>
      <vt:lpstr>Thermal Model Correlation Process</vt:lpstr>
      <vt:lpstr>Thermal Model Correlation Process (cont.)</vt:lpstr>
      <vt:lpstr>Thermal Model Correlation Process (cont.)</vt:lpstr>
      <vt:lpstr> Thermal Model Correlation Process (cont.)</vt:lpstr>
      <vt:lpstr> Thermal Model Correlation Process (cont.)</vt:lpstr>
      <vt:lpstr>Residual Flight Temperature Uncertainties</vt:lpstr>
      <vt:lpstr>Residual Flight Temperature Uncertainties (cont.)</vt:lpstr>
      <vt:lpstr>Concluding Remarks for Part 3</vt:lpstr>
      <vt:lpstr>Conclusion of Part 3</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Gottschall, Janet S. (LARC-B703)[LITES]</dc:creator>
  <cp:lastModifiedBy>Gottschall, Janet S. (LARC-B703)[LITES]</cp:lastModifiedBy>
  <cp:revision>1</cp:revision>
  <dcterms:created xsi:type="dcterms:W3CDTF">2013-09-18T14:39:55Z</dcterms:created>
  <dcterms:modified xsi:type="dcterms:W3CDTF">2013-09-18T14:40:12Z</dcterms:modified>
</cp:coreProperties>
</file>