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41"/>
  </p:notesMasterIdLst>
  <p:handoutMasterIdLst>
    <p:handoutMasterId r:id="rId42"/>
  </p:handoutMasterIdLst>
  <p:sldIdLst>
    <p:sldId id="332" r:id="rId2"/>
    <p:sldId id="801" r:id="rId3"/>
    <p:sldId id="693" r:id="rId4"/>
    <p:sldId id="694" r:id="rId5"/>
    <p:sldId id="774" r:id="rId6"/>
    <p:sldId id="695" r:id="rId7"/>
    <p:sldId id="696" r:id="rId8"/>
    <p:sldId id="775" r:id="rId9"/>
    <p:sldId id="776" r:id="rId10"/>
    <p:sldId id="778" r:id="rId11"/>
    <p:sldId id="779" r:id="rId12"/>
    <p:sldId id="697" r:id="rId13"/>
    <p:sldId id="781" r:id="rId14"/>
    <p:sldId id="782" r:id="rId15"/>
    <p:sldId id="783" r:id="rId16"/>
    <p:sldId id="784" r:id="rId17"/>
    <p:sldId id="800" r:id="rId18"/>
    <p:sldId id="802" r:id="rId19"/>
    <p:sldId id="809" r:id="rId20"/>
    <p:sldId id="810" r:id="rId21"/>
    <p:sldId id="824" r:id="rId22"/>
    <p:sldId id="825" r:id="rId23"/>
    <p:sldId id="826" r:id="rId24"/>
    <p:sldId id="827" r:id="rId25"/>
    <p:sldId id="828" r:id="rId26"/>
    <p:sldId id="841" r:id="rId27"/>
    <p:sldId id="842" r:id="rId28"/>
    <p:sldId id="837" r:id="rId29"/>
    <p:sldId id="838" r:id="rId30"/>
    <p:sldId id="839" r:id="rId31"/>
    <p:sldId id="829" r:id="rId32"/>
    <p:sldId id="830" r:id="rId33"/>
    <p:sldId id="840" r:id="rId34"/>
    <p:sldId id="831" r:id="rId35"/>
    <p:sldId id="832" r:id="rId36"/>
    <p:sldId id="833" r:id="rId37"/>
    <p:sldId id="834" r:id="rId38"/>
    <p:sldId id="835" r:id="rId39"/>
    <p:sldId id="836" r:id="rId40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600"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600"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600"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600"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600"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EFFEB"/>
    <a:srgbClr val="E6AF00"/>
    <a:srgbClr val="00FF00"/>
    <a:srgbClr val="FFFF00"/>
    <a:srgbClr val="FBFFC5"/>
    <a:srgbClr val="E0AE20"/>
    <a:srgbClr val="FF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33" autoAdjust="0"/>
    <p:restoredTop sz="99130" autoAdjust="0"/>
  </p:normalViewPr>
  <p:slideViewPr>
    <p:cSldViewPr snapToGrid="0">
      <p:cViewPr varScale="1">
        <p:scale>
          <a:sx n="87" d="100"/>
          <a:sy n="87" d="100"/>
        </p:scale>
        <p:origin x="-1422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732"/>
    </p:cViewPr>
  </p:sorterViewPr>
  <p:notesViewPr>
    <p:cSldViewPr snapToGrid="0">
      <p:cViewPr varScale="1">
        <p:scale>
          <a:sx n="97" d="100"/>
          <a:sy n="97" d="100"/>
        </p:scale>
        <p:origin x="-2664" y="-78"/>
      </p:cViewPr>
      <p:guideLst>
        <p:guide orient="horz" pos="2928"/>
        <p:guide pos="2208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Relationship Id="rId4" Type="http://schemas.openxmlformats.org/officeDocument/2006/relationships/image" Target="../media/image1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Relationship Id="rId6" Type="http://schemas.openxmlformats.org/officeDocument/2006/relationships/image" Target="../media/image21.wmf"/><Relationship Id="rId5" Type="http://schemas.openxmlformats.org/officeDocument/2006/relationships/image" Target="../media/image20.wmf"/><Relationship Id="rId4" Type="http://schemas.openxmlformats.org/officeDocument/2006/relationships/image" Target="../media/image19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7" Type="http://schemas.openxmlformats.org/officeDocument/2006/relationships/image" Target="../media/image28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Relationship Id="rId6" Type="http://schemas.openxmlformats.org/officeDocument/2006/relationships/image" Target="../media/image27.wmf"/><Relationship Id="rId5" Type="http://schemas.openxmlformats.org/officeDocument/2006/relationships/image" Target="../media/image26.wmf"/><Relationship Id="rId4" Type="http://schemas.openxmlformats.org/officeDocument/2006/relationships/image" Target="../media/image25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36.wmf"/><Relationship Id="rId3" Type="http://schemas.openxmlformats.org/officeDocument/2006/relationships/image" Target="../media/image31.wmf"/><Relationship Id="rId7" Type="http://schemas.openxmlformats.org/officeDocument/2006/relationships/image" Target="../media/image35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Relationship Id="rId6" Type="http://schemas.openxmlformats.org/officeDocument/2006/relationships/image" Target="../media/image34.wmf"/><Relationship Id="rId11" Type="http://schemas.openxmlformats.org/officeDocument/2006/relationships/image" Target="../media/image39.wmf"/><Relationship Id="rId5" Type="http://schemas.openxmlformats.org/officeDocument/2006/relationships/image" Target="../media/image33.wmf"/><Relationship Id="rId10" Type="http://schemas.openxmlformats.org/officeDocument/2006/relationships/image" Target="../media/image38.wmf"/><Relationship Id="rId4" Type="http://schemas.openxmlformats.org/officeDocument/2006/relationships/image" Target="../media/image32.wmf"/><Relationship Id="rId9" Type="http://schemas.openxmlformats.org/officeDocument/2006/relationships/image" Target="../media/image37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45.wmf"/><Relationship Id="rId3" Type="http://schemas.openxmlformats.org/officeDocument/2006/relationships/image" Target="../media/image42.wmf"/><Relationship Id="rId7" Type="http://schemas.openxmlformats.org/officeDocument/2006/relationships/image" Target="../media/image44.wmf"/><Relationship Id="rId2" Type="http://schemas.openxmlformats.org/officeDocument/2006/relationships/image" Target="../media/image41.wmf"/><Relationship Id="rId1" Type="http://schemas.openxmlformats.org/officeDocument/2006/relationships/image" Target="../media/image40.wmf"/><Relationship Id="rId6" Type="http://schemas.openxmlformats.org/officeDocument/2006/relationships/image" Target="../media/image43.wmf"/><Relationship Id="rId5" Type="http://schemas.openxmlformats.org/officeDocument/2006/relationships/image" Target="../media/image38.wmf"/><Relationship Id="rId4" Type="http://schemas.openxmlformats.org/officeDocument/2006/relationships/image" Target="../media/image37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29.wmf"/><Relationship Id="rId3" Type="http://schemas.openxmlformats.org/officeDocument/2006/relationships/image" Target="../media/image50.wmf"/><Relationship Id="rId7" Type="http://schemas.openxmlformats.org/officeDocument/2006/relationships/image" Target="../media/image54.wmf"/><Relationship Id="rId2" Type="http://schemas.openxmlformats.org/officeDocument/2006/relationships/image" Target="../media/image49.wmf"/><Relationship Id="rId1" Type="http://schemas.openxmlformats.org/officeDocument/2006/relationships/image" Target="../media/image48.wmf"/><Relationship Id="rId6" Type="http://schemas.openxmlformats.org/officeDocument/2006/relationships/image" Target="../media/image53.wmf"/><Relationship Id="rId5" Type="http://schemas.openxmlformats.org/officeDocument/2006/relationships/image" Target="../media/image52.wmf"/><Relationship Id="rId10" Type="http://schemas.openxmlformats.org/officeDocument/2006/relationships/image" Target="../media/image55.wmf"/><Relationship Id="rId4" Type="http://schemas.openxmlformats.org/officeDocument/2006/relationships/image" Target="../media/image51.wmf"/><Relationship Id="rId9" Type="http://schemas.openxmlformats.org/officeDocument/2006/relationships/image" Target="../media/image30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57.wmf"/><Relationship Id="rId1" Type="http://schemas.openxmlformats.org/officeDocument/2006/relationships/image" Target="../media/image56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64.wmf"/><Relationship Id="rId2" Type="http://schemas.openxmlformats.org/officeDocument/2006/relationships/image" Target="../media/image63.wmf"/><Relationship Id="rId1" Type="http://schemas.openxmlformats.org/officeDocument/2006/relationships/image" Target="../media/image62.wmf"/><Relationship Id="rId4" Type="http://schemas.openxmlformats.org/officeDocument/2006/relationships/image" Target="../media/image65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5.wmf"/><Relationship Id="rId2" Type="http://schemas.openxmlformats.org/officeDocument/2006/relationships/image" Target="../media/image64.wmf"/><Relationship Id="rId1" Type="http://schemas.openxmlformats.org/officeDocument/2006/relationships/image" Target="../media/image68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71.wmf"/><Relationship Id="rId1" Type="http://schemas.openxmlformats.org/officeDocument/2006/relationships/image" Target="../media/image70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3.wmf"/><Relationship Id="rId1" Type="http://schemas.openxmlformats.org/officeDocument/2006/relationships/image" Target="../media/image72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76.wmf"/><Relationship Id="rId2" Type="http://schemas.openxmlformats.org/officeDocument/2006/relationships/image" Target="../media/image75.wmf"/><Relationship Id="rId1" Type="http://schemas.openxmlformats.org/officeDocument/2006/relationships/image" Target="../media/image74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82.wmf"/><Relationship Id="rId2" Type="http://schemas.openxmlformats.org/officeDocument/2006/relationships/image" Target="../media/image81.wmf"/><Relationship Id="rId1" Type="http://schemas.openxmlformats.org/officeDocument/2006/relationships/image" Target="../media/image80.wmf"/><Relationship Id="rId6" Type="http://schemas.openxmlformats.org/officeDocument/2006/relationships/image" Target="../media/image85.wmf"/><Relationship Id="rId5" Type="http://schemas.openxmlformats.org/officeDocument/2006/relationships/image" Target="../media/image84.wmf"/><Relationship Id="rId4" Type="http://schemas.openxmlformats.org/officeDocument/2006/relationships/image" Target="../media/image83.w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88.wmf"/><Relationship Id="rId1" Type="http://schemas.openxmlformats.org/officeDocument/2006/relationships/image" Target="../media/image87.wmf"/></Relationships>
</file>

<file path=ppt/drawings/_rels/vmlDrawing17.vml.rels><?xml version="1.0" encoding="UTF-8" standalone="yes"?>
<Relationships xmlns="http://schemas.openxmlformats.org/package/2006/relationships"><Relationship Id="rId2" Type="http://schemas.openxmlformats.org/officeDocument/2006/relationships/image" Target="../media/image90.wmf"/><Relationship Id="rId1" Type="http://schemas.openxmlformats.org/officeDocument/2006/relationships/image" Target="../media/image89.w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94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688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58" tIns="46580" rIns="93158" bIns="46580" numCol="1" anchor="t" anchorCtr="0" compatLnSpc="1">
            <a:prstTxWarp prst="textNoShape">
              <a:avLst/>
            </a:prstTxWarp>
          </a:bodyPr>
          <a:lstStyle>
            <a:lvl1pPr defTabSz="932278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3513" y="0"/>
            <a:ext cx="3036887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58" tIns="46580" rIns="93158" bIns="46580" numCol="1" anchor="t" anchorCtr="0" compatLnSpc="1">
            <a:prstTxWarp prst="textNoShape">
              <a:avLst/>
            </a:prstTxWarp>
          </a:bodyPr>
          <a:lstStyle>
            <a:lvl1pPr algn="r" defTabSz="932278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1263"/>
            <a:ext cx="3036888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58" tIns="46580" rIns="93158" bIns="46580" numCol="1" anchor="b" anchorCtr="0" compatLnSpc="1">
            <a:prstTxWarp prst="textNoShape">
              <a:avLst/>
            </a:prstTxWarp>
          </a:bodyPr>
          <a:lstStyle>
            <a:lvl1pPr defTabSz="932278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3513" y="8831263"/>
            <a:ext cx="3036887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58" tIns="46580" rIns="93158" bIns="46580" numCol="1" anchor="b" anchorCtr="0" compatLnSpc="1">
            <a:prstTxWarp prst="textNoShape">
              <a:avLst/>
            </a:prstTxWarp>
          </a:bodyPr>
          <a:lstStyle>
            <a:lvl1pPr algn="r" defTabSz="932278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fld id="{FA2E3ED7-5C4E-48A0-914B-B195577FCE3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6888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58" tIns="46580" rIns="93158" bIns="46580" numCol="1" anchor="t" anchorCtr="0" compatLnSpc="1">
            <a:prstTxWarp prst="textNoShape">
              <a:avLst/>
            </a:prstTxWarp>
          </a:bodyPr>
          <a:lstStyle>
            <a:lvl1pPr defTabSz="932278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3513" y="0"/>
            <a:ext cx="3036887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58" tIns="46580" rIns="93158" bIns="46580" numCol="1" anchor="t" anchorCtr="0" compatLnSpc="1">
            <a:prstTxWarp prst="textNoShape">
              <a:avLst/>
            </a:prstTxWarp>
          </a:bodyPr>
          <a:lstStyle>
            <a:lvl1pPr algn="r" defTabSz="932278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01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93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5038" y="4416425"/>
            <a:ext cx="5140325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58" tIns="46580" rIns="93158" bIns="4658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993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263"/>
            <a:ext cx="3036888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58" tIns="46580" rIns="93158" bIns="46580" numCol="1" anchor="b" anchorCtr="0" compatLnSpc="1">
            <a:prstTxWarp prst="textNoShape">
              <a:avLst/>
            </a:prstTxWarp>
          </a:bodyPr>
          <a:lstStyle>
            <a:lvl1pPr defTabSz="932278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3513" y="8831263"/>
            <a:ext cx="3036887" cy="46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58" tIns="46580" rIns="93158" bIns="46580" numCol="1" anchor="b" anchorCtr="0" compatLnSpc="1">
            <a:prstTxWarp prst="textNoShape">
              <a:avLst/>
            </a:prstTxWarp>
          </a:bodyPr>
          <a:lstStyle>
            <a:lvl1pPr algn="r" defTabSz="932278">
              <a:defRPr sz="1200" b="0">
                <a:latin typeface="Times" pitchFamily="18" charset="0"/>
              </a:defRPr>
            </a:lvl1pPr>
          </a:lstStyle>
          <a:p>
            <a:pPr>
              <a:defRPr/>
            </a:pPr>
            <a:fld id="{34165CC0-ACD4-4CAB-9AAD-ACA0174C0EA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165CC0-ACD4-4CAB-9AAD-ACA0174C0EAD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4165CC0-ACD4-4CAB-9AAD-ACA0174C0EAD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7163" y="1066800"/>
            <a:ext cx="4321175" cy="530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0738" y="1066800"/>
            <a:ext cx="4322762" cy="530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54813" y="152400"/>
            <a:ext cx="2198687" cy="6223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7163" y="152400"/>
            <a:ext cx="6445250" cy="6223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254875" cy="406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57163" y="1066800"/>
            <a:ext cx="4321175" cy="5308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0738" y="1066800"/>
            <a:ext cx="4322762" cy="5308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152400"/>
            <a:ext cx="7254875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2531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163" y="1066800"/>
            <a:ext cx="8796337" cy="530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8667750" y="6586538"/>
            <a:ext cx="371475" cy="2587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r">
              <a:lnSpc>
                <a:spcPct val="90000"/>
              </a:lnSpc>
              <a:defRPr/>
            </a:pPr>
            <a:fld id="{8A454BBF-98D2-4E90-9FAA-DA0C94FF0811}" type="slidenum">
              <a:rPr lang="en-US" sz="1200">
                <a:solidFill>
                  <a:srgbClr val="BB0018"/>
                </a:solidFill>
              </a:rPr>
              <a:pPr algn="r">
                <a:lnSpc>
                  <a:spcPct val="90000"/>
                </a:lnSpc>
                <a:defRPr/>
              </a:pPr>
              <a:t>‹#›</a:t>
            </a:fld>
            <a:endParaRPr lang="en-US" sz="1200" dirty="0">
              <a:solidFill>
                <a:srgbClr val="BB0018"/>
              </a:solidFill>
            </a:endParaRPr>
          </a:p>
        </p:txBody>
      </p:sp>
      <p:sp>
        <p:nvSpPr>
          <p:cNvPr id="1037" name="Line 13"/>
          <p:cNvSpPr>
            <a:spLocks noChangeShapeType="1"/>
          </p:cNvSpPr>
          <p:nvPr/>
        </p:nvSpPr>
        <p:spPr bwMode="auto">
          <a:xfrm>
            <a:off x="925513" y="685800"/>
            <a:ext cx="8077200" cy="0"/>
          </a:xfrm>
          <a:prstGeom prst="line">
            <a:avLst/>
          </a:prstGeom>
          <a:noFill/>
          <a:ln w="38100">
            <a:solidFill>
              <a:srgbClr val="BB0018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en-US" dirty="0"/>
          </a:p>
        </p:txBody>
      </p:sp>
      <p:pic>
        <p:nvPicPr>
          <p:cNvPr id="22534" name="Picture 9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0"/>
            <a:ext cx="993775" cy="877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rgbClr val="BB0018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40000"/>
        </a:spcAft>
        <a:buClr>
          <a:srgbClr val="BB0018"/>
        </a:buClr>
        <a:buFont typeface="Wingdings" pitchFamily="2" charset="2"/>
        <a:buChar char="l"/>
        <a:defRPr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SzPct val="75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•"/>
        <a:defRPr sz="16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–"/>
        <a:defRPr sz="14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»"/>
        <a:defRPr sz="14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»"/>
        <a:defRPr sz="14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»"/>
        <a:defRPr sz="14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»"/>
        <a:defRPr sz="14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0"/>
        </a:spcBef>
        <a:spcAft>
          <a:spcPct val="35000"/>
        </a:spcAft>
        <a:buClr>
          <a:srgbClr val="BB0018"/>
        </a:buClr>
        <a:buChar char="»"/>
        <a:defRPr sz="1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image" Target="../media/image13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6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.bin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1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0.bin"/><Relationship Id="rId5" Type="http://schemas.openxmlformats.org/officeDocument/2006/relationships/oleObject" Target="../embeddings/oleObject9.bin"/><Relationship Id="rId4" Type="http://schemas.openxmlformats.org/officeDocument/2006/relationships/oleObject" Target="../embeddings/oleObject8.bin"/><Relationship Id="rId9" Type="http://schemas.openxmlformats.org/officeDocument/2006/relationships/oleObject" Target="../embeddings/oleObject13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.bin"/><Relationship Id="rId3" Type="http://schemas.openxmlformats.org/officeDocument/2006/relationships/oleObject" Target="../embeddings/oleObject14.bin"/><Relationship Id="rId7" Type="http://schemas.openxmlformats.org/officeDocument/2006/relationships/oleObject" Target="../embeddings/oleObject1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7.bin"/><Relationship Id="rId5" Type="http://schemas.openxmlformats.org/officeDocument/2006/relationships/oleObject" Target="../embeddings/oleObject16.bin"/><Relationship Id="rId4" Type="http://schemas.openxmlformats.org/officeDocument/2006/relationships/oleObject" Target="../embeddings/oleObject15.bin"/><Relationship Id="rId9" Type="http://schemas.openxmlformats.org/officeDocument/2006/relationships/oleObject" Target="../embeddings/oleObject20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6.bin"/><Relationship Id="rId13" Type="http://schemas.openxmlformats.org/officeDocument/2006/relationships/oleObject" Target="../embeddings/oleObject31.bin"/><Relationship Id="rId3" Type="http://schemas.openxmlformats.org/officeDocument/2006/relationships/oleObject" Target="../embeddings/oleObject21.bin"/><Relationship Id="rId7" Type="http://schemas.openxmlformats.org/officeDocument/2006/relationships/oleObject" Target="../embeddings/oleObject25.bin"/><Relationship Id="rId12" Type="http://schemas.openxmlformats.org/officeDocument/2006/relationships/oleObject" Target="../embeddings/oleObject30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24.bin"/><Relationship Id="rId11" Type="http://schemas.openxmlformats.org/officeDocument/2006/relationships/oleObject" Target="../embeddings/oleObject29.bin"/><Relationship Id="rId5" Type="http://schemas.openxmlformats.org/officeDocument/2006/relationships/oleObject" Target="../embeddings/oleObject23.bin"/><Relationship Id="rId10" Type="http://schemas.openxmlformats.org/officeDocument/2006/relationships/oleObject" Target="../embeddings/oleObject28.bin"/><Relationship Id="rId4" Type="http://schemas.openxmlformats.org/officeDocument/2006/relationships/oleObject" Target="../embeddings/oleObject22.bin"/><Relationship Id="rId9" Type="http://schemas.openxmlformats.org/officeDocument/2006/relationships/oleObject" Target="../embeddings/oleObject27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7.bin"/><Relationship Id="rId3" Type="http://schemas.openxmlformats.org/officeDocument/2006/relationships/oleObject" Target="../embeddings/oleObject32.bin"/><Relationship Id="rId7" Type="http://schemas.openxmlformats.org/officeDocument/2006/relationships/oleObject" Target="../embeddings/oleObject3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35.bin"/><Relationship Id="rId5" Type="http://schemas.openxmlformats.org/officeDocument/2006/relationships/oleObject" Target="../embeddings/oleObject34.bin"/><Relationship Id="rId10" Type="http://schemas.openxmlformats.org/officeDocument/2006/relationships/oleObject" Target="../embeddings/oleObject39.bin"/><Relationship Id="rId4" Type="http://schemas.openxmlformats.org/officeDocument/2006/relationships/oleObject" Target="../embeddings/oleObject33.bin"/><Relationship Id="rId9" Type="http://schemas.openxmlformats.org/officeDocument/2006/relationships/oleObject" Target="../embeddings/oleObject38.bin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5.bin"/><Relationship Id="rId3" Type="http://schemas.openxmlformats.org/officeDocument/2006/relationships/oleObject" Target="../embeddings/oleObject40.bin"/><Relationship Id="rId7" Type="http://schemas.openxmlformats.org/officeDocument/2006/relationships/oleObject" Target="../embeddings/oleObject44.bin"/><Relationship Id="rId12" Type="http://schemas.openxmlformats.org/officeDocument/2006/relationships/oleObject" Target="../embeddings/oleObject49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43.bin"/><Relationship Id="rId11" Type="http://schemas.openxmlformats.org/officeDocument/2006/relationships/oleObject" Target="../embeddings/oleObject48.bin"/><Relationship Id="rId5" Type="http://schemas.openxmlformats.org/officeDocument/2006/relationships/oleObject" Target="../embeddings/oleObject42.bin"/><Relationship Id="rId10" Type="http://schemas.openxmlformats.org/officeDocument/2006/relationships/oleObject" Target="../embeddings/oleObject47.bin"/><Relationship Id="rId4" Type="http://schemas.openxmlformats.org/officeDocument/2006/relationships/oleObject" Target="../embeddings/oleObject41.bin"/><Relationship Id="rId9" Type="http://schemas.openxmlformats.org/officeDocument/2006/relationships/oleObject" Target="../embeddings/oleObject46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0.bin"/><Relationship Id="rId7" Type="http://schemas.openxmlformats.org/officeDocument/2006/relationships/image" Target="../media/image59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58.emf"/><Relationship Id="rId5" Type="http://schemas.openxmlformats.org/officeDocument/2006/relationships/image" Target="../media/image13.emf"/><Relationship Id="rId4" Type="http://schemas.openxmlformats.org/officeDocument/2006/relationships/oleObject" Target="../embeddings/oleObject51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e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13.emf"/><Relationship Id="rId4" Type="http://schemas.openxmlformats.org/officeDocument/2006/relationships/oleObject" Target="../embeddings/oleObject52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6.bin"/><Relationship Id="rId3" Type="http://schemas.openxmlformats.org/officeDocument/2006/relationships/oleObject" Target="../embeddings/oleObject53.bin"/><Relationship Id="rId7" Type="http://schemas.openxmlformats.org/officeDocument/2006/relationships/oleObject" Target="../embeddings/oleObject5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67.emf"/><Relationship Id="rId5" Type="http://schemas.openxmlformats.org/officeDocument/2006/relationships/image" Target="../media/image66.emf"/><Relationship Id="rId4" Type="http://schemas.openxmlformats.org/officeDocument/2006/relationships/oleObject" Target="../embeddings/oleObject54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7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59.bin"/><Relationship Id="rId5" Type="http://schemas.openxmlformats.org/officeDocument/2006/relationships/oleObject" Target="../embeddings/oleObject58.bin"/><Relationship Id="rId4" Type="http://schemas.openxmlformats.org/officeDocument/2006/relationships/image" Target="../media/image69.e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0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2.vml"/><Relationship Id="rId4" Type="http://schemas.openxmlformats.org/officeDocument/2006/relationships/oleObject" Target="../embeddings/oleObject61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3.vml"/><Relationship Id="rId4" Type="http://schemas.openxmlformats.org/officeDocument/2006/relationships/oleObject" Target="../embeddings/oleObject63.bin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4.vml"/><Relationship Id="rId5" Type="http://schemas.openxmlformats.org/officeDocument/2006/relationships/oleObject" Target="../embeddings/oleObject66.bin"/><Relationship Id="rId4" Type="http://schemas.openxmlformats.org/officeDocument/2006/relationships/oleObject" Target="../embeddings/oleObject65.bin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2.bin"/><Relationship Id="rId3" Type="http://schemas.openxmlformats.org/officeDocument/2006/relationships/oleObject" Target="../embeddings/oleObject67.bin"/><Relationship Id="rId7" Type="http://schemas.openxmlformats.org/officeDocument/2006/relationships/oleObject" Target="../embeddings/oleObject7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70.bin"/><Relationship Id="rId5" Type="http://schemas.openxmlformats.org/officeDocument/2006/relationships/oleObject" Target="../embeddings/oleObject69.bin"/><Relationship Id="rId4" Type="http://schemas.openxmlformats.org/officeDocument/2006/relationships/oleObject" Target="../embeddings/oleObject68.bin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emf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emf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emf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6.vml"/><Relationship Id="rId4" Type="http://schemas.openxmlformats.org/officeDocument/2006/relationships/oleObject" Target="../embeddings/oleObject74.bin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7.vml"/><Relationship Id="rId4" Type="http://schemas.openxmlformats.org/officeDocument/2006/relationships/oleObject" Target="../embeddings/oleObject76.bin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emf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5" Type="http://schemas.openxmlformats.org/officeDocument/2006/relationships/oleObject" Target="../embeddings/oleObject78.bin"/><Relationship Id="rId4" Type="http://schemas.openxmlformats.org/officeDocument/2006/relationships/oleObject" Target="../embeddings/oleObject77.bin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9218"/>
          <p:cNvSpPr>
            <a:spLocks noChangeArrowheads="1"/>
          </p:cNvSpPr>
          <p:nvPr/>
        </p:nvSpPr>
        <p:spPr bwMode="auto">
          <a:xfrm>
            <a:off x="273050" y="3659188"/>
            <a:ext cx="8686800" cy="1244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/>
          <a:lstStyle/>
          <a:p>
            <a:pPr marL="342900" indent="-342900" algn="ctr">
              <a:spcBef>
                <a:spcPct val="20000"/>
              </a:spcBef>
              <a:spcAft>
                <a:spcPct val="40000"/>
              </a:spcAft>
              <a:buClr>
                <a:srgbClr val="BB0018"/>
              </a:buClr>
              <a:buFont typeface="Wingdings" pitchFamily="2" charset="2"/>
              <a:buNone/>
            </a:pPr>
            <a:r>
              <a:rPr lang="en-US" sz="2800" dirty="0"/>
              <a:t>John McCloskey</a:t>
            </a:r>
          </a:p>
          <a:p>
            <a:pPr marL="342900" indent="-342900" algn="ctr">
              <a:buClr>
                <a:srgbClr val="BB0018"/>
              </a:buClr>
              <a:buFont typeface="Wingdings" pitchFamily="2" charset="2"/>
              <a:buNone/>
            </a:pPr>
            <a:r>
              <a:rPr lang="en-US" sz="2800" dirty="0"/>
              <a:t> </a:t>
            </a:r>
            <a:r>
              <a:rPr lang="en-US" sz="1800" dirty="0"/>
              <a:t>NASA/GSFC Chief EMC Engineer</a:t>
            </a:r>
          </a:p>
          <a:p>
            <a:pPr marL="342900" indent="-342900" algn="ctr">
              <a:buClr>
                <a:srgbClr val="BB0018"/>
              </a:buClr>
              <a:buFont typeface="Wingdings" pitchFamily="2" charset="2"/>
              <a:buNone/>
            </a:pPr>
            <a:r>
              <a:rPr lang="en-US" sz="1800" dirty="0"/>
              <a:t>Code 565</a:t>
            </a:r>
          </a:p>
          <a:p>
            <a:pPr marL="342900" indent="-342900" algn="ctr">
              <a:buClr>
                <a:srgbClr val="BB0018"/>
              </a:buClr>
              <a:buFont typeface="Wingdings" pitchFamily="2" charset="2"/>
              <a:buNone/>
            </a:pPr>
            <a:r>
              <a:rPr lang="en-US" sz="1800" dirty="0"/>
              <a:t>Building </a:t>
            </a:r>
            <a:r>
              <a:rPr lang="en-US" sz="1800" dirty="0" smtClean="0"/>
              <a:t>23, room </a:t>
            </a:r>
            <a:r>
              <a:rPr lang="en-US" sz="1800" dirty="0" err="1" smtClean="0"/>
              <a:t>E203</a:t>
            </a:r>
            <a:endParaRPr lang="en-US" sz="1800" dirty="0"/>
          </a:p>
          <a:p>
            <a:pPr marL="342900" indent="-342900" algn="ctr">
              <a:buClr>
                <a:srgbClr val="BB0018"/>
              </a:buClr>
              <a:buFont typeface="Wingdings" pitchFamily="2" charset="2"/>
              <a:buNone/>
            </a:pPr>
            <a:r>
              <a:rPr lang="en-US" sz="1800" dirty="0"/>
              <a:t>301-286-5498</a:t>
            </a:r>
          </a:p>
          <a:p>
            <a:pPr marL="342900" indent="-342900" algn="ctr">
              <a:buClr>
                <a:srgbClr val="BB0018"/>
              </a:buClr>
              <a:buFont typeface="Wingdings" pitchFamily="2" charset="2"/>
              <a:buNone/>
            </a:pPr>
            <a:r>
              <a:rPr lang="en-US" sz="1800" dirty="0"/>
              <a:t>John.C.McCloskey@nasa.gov</a:t>
            </a:r>
            <a:endParaRPr lang="en-US" dirty="0"/>
          </a:p>
        </p:txBody>
      </p:sp>
      <p:sp>
        <p:nvSpPr>
          <p:cNvPr id="23555" name="Rectangle 9219"/>
          <p:cNvSpPr>
            <a:spLocks noChangeArrowheads="1"/>
          </p:cNvSpPr>
          <p:nvPr/>
        </p:nvSpPr>
        <p:spPr bwMode="auto">
          <a:xfrm>
            <a:off x="228600" y="1905000"/>
            <a:ext cx="8686800" cy="1320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 anchor="ctr"/>
          <a:lstStyle/>
          <a:p>
            <a:pPr algn="ctr" eaLnBrk="1" hangingPunct="1"/>
            <a:r>
              <a:rPr lang="en-US" sz="2800" dirty="0" smtClean="0">
                <a:solidFill>
                  <a:srgbClr val="BB0018"/>
                </a:solidFill>
              </a:rPr>
              <a:t>Fundamentals of EMC</a:t>
            </a:r>
          </a:p>
          <a:p>
            <a:pPr algn="ctr" eaLnBrk="1" hangingPunct="1"/>
            <a:endParaRPr lang="en-US" sz="2800" dirty="0" smtClean="0">
              <a:solidFill>
                <a:srgbClr val="BB0018"/>
              </a:solidFill>
            </a:endParaRPr>
          </a:p>
          <a:p>
            <a:pPr algn="ctr" eaLnBrk="1" hangingPunct="1"/>
            <a:r>
              <a:rPr lang="en-US" sz="2800" dirty="0" smtClean="0">
                <a:solidFill>
                  <a:srgbClr val="BB0018"/>
                </a:solidFill>
              </a:rPr>
              <a:t>Transmission Lines</a:t>
            </a:r>
            <a:endParaRPr lang="en-US" sz="2800" dirty="0">
              <a:solidFill>
                <a:srgbClr val="BB0018"/>
              </a:solidFill>
            </a:endParaRPr>
          </a:p>
        </p:txBody>
      </p:sp>
      <p:sp>
        <p:nvSpPr>
          <p:cNvPr id="4" name="Text Box 1027" descr="ABL"/>
          <p:cNvSpPr txBox="1">
            <a:spLocks noChangeArrowheads="1"/>
          </p:cNvSpPr>
          <p:nvPr/>
        </p:nvSpPr>
        <p:spPr bwMode="auto">
          <a:xfrm>
            <a:off x="976313" y="1238250"/>
            <a:ext cx="184150" cy="366713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endParaRPr lang="en-US" sz="1800" b="1">
              <a:latin typeface="Arial" charset="0"/>
            </a:endParaRPr>
          </a:p>
        </p:txBody>
      </p:sp>
      <p:pic>
        <p:nvPicPr>
          <p:cNvPr id="5" name="Picture 1032" descr="j039857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0" y="2593975"/>
            <a:ext cx="1358900" cy="1855788"/>
          </a:xfrm>
          <a:prstGeom prst="rect">
            <a:avLst/>
          </a:prstGeom>
          <a:noFill/>
        </p:spPr>
      </p:pic>
      <p:pic>
        <p:nvPicPr>
          <p:cNvPr id="6" name="Picture 1034" descr="so02028_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5114925"/>
            <a:ext cx="1295400" cy="1427163"/>
          </a:xfrm>
          <a:prstGeom prst="rect">
            <a:avLst/>
          </a:prstGeom>
          <a:noFill/>
        </p:spPr>
      </p:pic>
      <p:pic>
        <p:nvPicPr>
          <p:cNvPr id="7" name="Picture 1035" descr="j031160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950" y="942975"/>
            <a:ext cx="1276350" cy="1165225"/>
          </a:xfrm>
          <a:prstGeom prst="rect">
            <a:avLst/>
          </a:prstGeom>
          <a:noFill/>
        </p:spPr>
      </p:pic>
      <p:pic>
        <p:nvPicPr>
          <p:cNvPr id="8" name="Picture 1029" descr="so01662_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72300" y="2546350"/>
            <a:ext cx="1939925" cy="1719263"/>
          </a:xfrm>
          <a:prstGeom prst="rect">
            <a:avLst/>
          </a:prstGeom>
          <a:noFill/>
        </p:spPr>
      </p:pic>
      <p:pic>
        <p:nvPicPr>
          <p:cNvPr id="9" name="Picture 1031" descr="j035421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78688" y="958850"/>
            <a:ext cx="1617662" cy="1325563"/>
          </a:xfrm>
          <a:prstGeom prst="rect">
            <a:avLst/>
          </a:prstGeom>
          <a:noFill/>
        </p:spPr>
      </p:pic>
      <p:pic>
        <p:nvPicPr>
          <p:cNvPr id="10" name="Picture 1033" descr="so02068_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54850" y="4565650"/>
            <a:ext cx="1936750" cy="1938338"/>
          </a:xfrm>
          <a:prstGeom prst="rect">
            <a:avLst/>
          </a:prstGeom>
          <a:noFill/>
        </p:spPr>
      </p:pic>
      <p:pic>
        <p:nvPicPr>
          <p:cNvPr id="11" name="Picture 1036" descr="j034750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45058" y="73025"/>
            <a:ext cx="606425" cy="5699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49 0.00023 L -0.81355 0.00023 " pathEditMode="relative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</a:p>
          <a:p>
            <a:r>
              <a:rPr lang="en-US" dirty="0" smtClean="0"/>
              <a:t>Transmission Line Parameters</a:t>
            </a:r>
          </a:p>
          <a:p>
            <a:pPr lvl="1"/>
            <a:r>
              <a:rPr lang="en-US" dirty="0" smtClean="0"/>
              <a:t>Velocity of propagation</a:t>
            </a:r>
          </a:p>
          <a:p>
            <a:pPr lvl="1"/>
            <a:r>
              <a:rPr lang="en-US" dirty="0" smtClean="0"/>
              <a:t>Relative permeability and relative permittivity</a:t>
            </a:r>
          </a:p>
          <a:p>
            <a:pPr lvl="1"/>
            <a:r>
              <a:rPr lang="en-US" dirty="0" smtClean="0"/>
              <a:t>Inductance, capacitance, characteristic impedance</a:t>
            </a:r>
          </a:p>
          <a:p>
            <a:pPr lvl="1"/>
            <a:r>
              <a:rPr lang="en-US" dirty="0" smtClean="0"/>
              <a:t>Propagation constant</a:t>
            </a:r>
          </a:p>
          <a:p>
            <a:pPr lvl="1"/>
            <a:r>
              <a:rPr lang="en-US" dirty="0" smtClean="0"/>
              <a:t>2-wire transmission line parameters</a:t>
            </a:r>
          </a:p>
          <a:p>
            <a:pPr lvl="1"/>
            <a:r>
              <a:rPr lang="en-US" dirty="0" smtClean="0"/>
              <a:t>Coaxial transmission line parameters</a:t>
            </a:r>
          </a:p>
          <a:p>
            <a:r>
              <a:rPr lang="en-US" dirty="0" smtClean="0"/>
              <a:t>Demonstrations</a:t>
            </a:r>
          </a:p>
          <a:p>
            <a:pPr lvl="1"/>
            <a:r>
              <a:rPr lang="en-US" dirty="0" smtClean="0"/>
              <a:t>Impedance measurements</a:t>
            </a:r>
          </a:p>
          <a:p>
            <a:pPr lvl="1"/>
            <a:r>
              <a:rPr lang="en-US" dirty="0" smtClean="0"/>
              <a:t>Standing waves</a:t>
            </a:r>
          </a:p>
          <a:p>
            <a:pPr lvl="1"/>
            <a:r>
              <a:rPr lang="en-US" dirty="0" smtClean="0"/>
              <a:t>Unmatched vs. matched termination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</a:p>
        </p:txBody>
      </p:sp>
      <p:sp>
        <p:nvSpPr>
          <p:cNvPr id="133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7163" y="1066800"/>
            <a:ext cx="8796337" cy="2590800"/>
          </a:xfrm>
        </p:spPr>
        <p:txBody>
          <a:bodyPr/>
          <a:lstStyle/>
          <a:p>
            <a:r>
              <a:rPr lang="en-US" sz="1200" smtClean="0"/>
              <a:t>Finite speed of electromagnetic waves means that it takes a time for signal to travel down a cable</a:t>
            </a:r>
          </a:p>
          <a:p>
            <a:r>
              <a:rPr lang="en-US" sz="1200" smtClean="0"/>
              <a:t>When the voltage and/or current on a line changes in a time interval comparable to the time it takes for the signal to travel down the wire:</a:t>
            </a:r>
          </a:p>
          <a:p>
            <a:pPr lvl="1"/>
            <a:r>
              <a:rPr lang="en-US" sz="1200" smtClean="0"/>
              <a:t>Length becomes significant</a:t>
            </a:r>
          </a:p>
          <a:p>
            <a:pPr lvl="1"/>
            <a:r>
              <a:rPr lang="en-US" sz="1200" smtClean="0"/>
              <a:t>Signal must be considered a wave propagating down line</a:t>
            </a:r>
          </a:p>
          <a:p>
            <a:pPr lvl="1"/>
            <a:r>
              <a:rPr lang="en-US" sz="1200" smtClean="0"/>
              <a:t>Voilà, you have a transmission line</a:t>
            </a:r>
          </a:p>
          <a:p>
            <a:r>
              <a:rPr lang="en-US" sz="1200" smtClean="0"/>
              <a:t>Rule of thumb:</a:t>
            </a:r>
          </a:p>
          <a:p>
            <a:pPr lvl="1"/>
            <a:r>
              <a:rPr lang="en-US" sz="1200" smtClean="0"/>
              <a:t>Treat cable, wire, or PCB trace as transmission line if length &gt; </a:t>
            </a:r>
            <a:r>
              <a:rPr lang="el-GR" sz="1200" smtClean="0">
                <a:cs typeface="Arial" charset="0"/>
              </a:rPr>
              <a:t>λ</a:t>
            </a:r>
            <a:r>
              <a:rPr lang="en-US" sz="1200" smtClean="0"/>
              <a:t>/10 for highest frequency of interest</a:t>
            </a:r>
          </a:p>
          <a:p>
            <a:pPr lvl="1"/>
            <a:r>
              <a:rPr lang="en-US" sz="1200" smtClean="0"/>
              <a:t>Must consider harmonics (rise/fall time), not just fundamental</a:t>
            </a:r>
            <a:endParaRPr lang="en-US" sz="1200" smtClean="0">
              <a:solidFill>
                <a:srgbClr val="FF0000"/>
              </a:solidFill>
            </a:endParaRPr>
          </a:p>
          <a:p>
            <a:pPr lvl="1"/>
            <a:r>
              <a:rPr lang="en-US" sz="1200" smtClean="0"/>
              <a:t>Applies to digital as well as analog signals</a:t>
            </a:r>
          </a:p>
        </p:txBody>
      </p:sp>
      <p:graphicFrame>
        <p:nvGraphicFramePr>
          <p:cNvPr id="13314" name="Object 7"/>
          <p:cNvGraphicFramePr>
            <a:graphicFrameLocks noChangeAspect="1"/>
          </p:cNvGraphicFramePr>
          <p:nvPr/>
        </p:nvGraphicFramePr>
        <p:xfrm>
          <a:off x="995363" y="5657850"/>
          <a:ext cx="900112" cy="504825"/>
        </p:xfrm>
        <a:graphic>
          <a:graphicData uri="http://schemas.openxmlformats.org/presentationml/2006/ole">
            <p:oleObj spid="_x0000_s201730" name="Equation" r:id="rId3" imgW="672840" imgH="431640" progId="Equation.3">
              <p:embed/>
            </p:oleObj>
          </a:graphicData>
        </a:graphic>
      </p:graphicFrame>
      <p:pic>
        <p:nvPicPr>
          <p:cNvPr id="13320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47913" y="5156200"/>
            <a:ext cx="2527300" cy="119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1" name="Rectangle 53"/>
          <p:cNvSpPr>
            <a:spLocks noChangeArrowheads="1"/>
          </p:cNvSpPr>
          <p:nvPr/>
        </p:nvSpPr>
        <p:spPr bwMode="auto">
          <a:xfrm>
            <a:off x="5145088" y="5500688"/>
            <a:ext cx="411162" cy="349250"/>
          </a:xfrm>
          <a:prstGeom prst="rect">
            <a:avLst/>
          </a:prstGeom>
          <a:solidFill>
            <a:srgbClr val="FFFFFF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3322" name="Rectangle 54"/>
          <p:cNvSpPr>
            <a:spLocks noChangeArrowheads="1"/>
          </p:cNvSpPr>
          <p:nvPr/>
        </p:nvSpPr>
        <p:spPr bwMode="auto">
          <a:xfrm>
            <a:off x="5305425" y="5562600"/>
            <a:ext cx="144463" cy="2286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sz="1500" dirty="0">
                <a:solidFill>
                  <a:srgbClr val="000000"/>
                </a:solidFill>
                <a:latin typeface="Calibri" pitchFamily="34" charset="0"/>
              </a:rPr>
              <a:t>Z</a:t>
            </a:r>
            <a:r>
              <a:rPr lang="en-US" sz="1500" baseline="-25000" dirty="0">
                <a:solidFill>
                  <a:srgbClr val="000000"/>
                </a:solidFill>
                <a:latin typeface="Calibri" pitchFamily="34" charset="0"/>
              </a:rPr>
              <a:t>L</a:t>
            </a:r>
            <a:endParaRPr lang="en-US" baseline="-25000" dirty="0">
              <a:latin typeface="Calibri" pitchFamily="34" charset="0"/>
            </a:endParaRPr>
          </a:p>
        </p:txBody>
      </p:sp>
      <p:sp>
        <p:nvSpPr>
          <p:cNvPr id="13323" name="Line 56"/>
          <p:cNvSpPr>
            <a:spLocks noChangeShapeType="1"/>
          </p:cNvSpPr>
          <p:nvPr/>
        </p:nvSpPr>
        <p:spPr bwMode="auto">
          <a:xfrm>
            <a:off x="5341938" y="5375275"/>
            <a:ext cx="0" cy="12858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24" name="Line 57"/>
          <p:cNvSpPr>
            <a:spLocks noChangeShapeType="1"/>
          </p:cNvSpPr>
          <p:nvPr/>
        </p:nvSpPr>
        <p:spPr bwMode="auto">
          <a:xfrm flipV="1">
            <a:off x="4851400" y="6000750"/>
            <a:ext cx="504825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25" name="Line 56"/>
          <p:cNvSpPr>
            <a:spLocks noChangeShapeType="1"/>
          </p:cNvSpPr>
          <p:nvPr/>
        </p:nvSpPr>
        <p:spPr bwMode="auto">
          <a:xfrm>
            <a:off x="5348288" y="5834063"/>
            <a:ext cx="0" cy="15557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3326" name="Straight Connector 50"/>
          <p:cNvCxnSpPr>
            <a:cxnSpLocks noChangeShapeType="1"/>
            <a:endCxn id="13323" idx="0"/>
          </p:cNvCxnSpPr>
          <p:nvPr/>
        </p:nvCxnSpPr>
        <p:spPr bwMode="auto">
          <a:xfrm flipV="1">
            <a:off x="4837113" y="5365750"/>
            <a:ext cx="504825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</p:cxnSp>
      <p:graphicFrame>
        <p:nvGraphicFramePr>
          <p:cNvPr id="13315" name="Object 8"/>
          <p:cNvGraphicFramePr>
            <a:graphicFrameLocks noChangeAspect="1"/>
          </p:cNvGraphicFramePr>
          <p:nvPr/>
        </p:nvGraphicFramePr>
        <p:xfrm>
          <a:off x="4348163" y="4256088"/>
          <a:ext cx="655637" cy="655637"/>
        </p:xfrm>
        <a:graphic>
          <a:graphicData uri="http://schemas.openxmlformats.org/presentationml/2006/ole">
            <p:oleObj spid="_x0000_s201731" name="Equation" r:id="rId5" imgW="419040" imgH="419040" progId="Equation.3">
              <p:embed/>
            </p:oleObj>
          </a:graphicData>
        </a:graphic>
      </p:graphicFrame>
      <p:cxnSp>
        <p:nvCxnSpPr>
          <p:cNvPr id="13327" name="Straight Connector 23"/>
          <p:cNvCxnSpPr>
            <a:cxnSpLocks noChangeShapeType="1"/>
          </p:cNvCxnSpPr>
          <p:nvPr/>
        </p:nvCxnSpPr>
        <p:spPr bwMode="auto">
          <a:xfrm rot="5400000">
            <a:off x="385763" y="5132388"/>
            <a:ext cx="9144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prstDash val="dash"/>
            <a:round/>
            <a:headEnd/>
            <a:tailEnd/>
          </a:ln>
        </p:spPr>
      </p:cxnSp>
      <p:cxnSp>
        <p:nvCxnSpPr>
          <p:cNvPr id="13328" name="Straight Connector 24"/>
          <p:cNvCxnSpPr>
            <a:cxnSpLocks noChangeShapeType="1"/>
          </p:cNvCxnSpPr>
          <p:nvPr/>
        </p:nvCxnSpPr>
        <p:spPr bwMode="auto">
          <a:xfrm rot="16200000" flipH="1">
            <a:off x="1528763" y="5132388"/>
            <a:ext cx="9144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prstDash val="dash"/>
            <a:round/>
            <a:headEnd/>
            <a:tailEnd/>
          </a:ln>
        </p:spPr>
      </p:cxnSp>
      <p:cxnSp>
        <p:nvCxnSpPr>
          <p:cNvPr id="13329" name="Straight Arrow Connector 25"/>
          <p:cNvCxnSpPr>
            <a:cxnSpLocks noChangeShapeType="1"/>
          </p:cNvCxnSpPr>
          <p:nvPr/>
        </p:nvCxnSpPr>
        <p:spPr bwMode="auto">
          <a:xfrm>
            <a:off x="842963" y="5437188"/>
            <a:ext cx="1143000" cy="1587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 type="triangle" w="med" len="med"/>
            <a:tailEnd type="triangle" w="med" len="med"/>
          </a:ln>
        </p:spPr>
      </p:cxnSp>
      <p:sp>
        <p:nvSpPr>
          <p:cNvPr id="13330" name="TextBox 26"/>
          <p:cNvSpPr txBox="1">
            <a:spLocks noChangeArrowheads="1"/>
          </p:cNvSpPr>
          <p:nvPr/>
        </p:nvSpPr>
        <p:spPr bwMode="auto">
          <a:xfrm>
            <a:off x="1141413" y="5327650"/>
            <a:ext cx="584200" cy="2460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000" b="0" i="1"/>
              <a:t>T = 1/f </a:t>
            </a:r>
          </a:p>
        </p:txBody>
      </p:sp>
      <p:sp>
        <p:nvSpPr>
          <p:cNvPr id="13331" name="TextBox 32"/>
          <p:cNvSpPr txBox="1">
            <a:spLocks noChangeArrowheads="1"/>
          </p:cNvSpPr>
          <p:nvPr/>
        </p:nvSpPr>
        <p:spPr bwMode="auto">
          <a:xfrm>
            <a:off x="2797175" y="4041775"/>
            <a:ext cx="110807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i="1">
                <a:solidFill>
                  <a:srgbClr val="FF0000"/>
                </a:solidFill>
              </a:rPr>
              <a:t>Fundamental</a:t>
            </a:r>
          </a:p>
          <a:p>
            <a:pPr algn="ctr"/>
            <a:r>
              <a:rPr lang="en-US" sz="1000" i="1">
                <a:solidFill>
                  <a:srgbClr val="FF0000"/>
                </a:solidFill>
              </a:rPr>
              <a:t>wavelength</a:t>
            </a:r>
          </a:p>
          <a:p>
            <a:pPr algn="ctr"/>
            <a:endParaRPr lang="en-US" sz="1000" i="1">
              <a:solidFill>
                <a:srgbClr val="FF0000"/>
              </a:solidFill>
            </a:endParaRPr>
          </a:p>
        </p:txBody>
      </p:sp>
      <p:sp>
        <p:nvSpPr>
          <p:cNvPr id="13332" name="TextBox 21"/>
          <p:cNvSpPr txBox="1">
            <a:spLocks noChangeArrowheads="1"/>
          </p:cNvSpPr>
          <p:nvPr/>
        </p:nvSpPr>
        <p:spPr bwMode="auto">
          <a:xfrm>
            <a:off x="6443663" y="4251325"/>
            <a:ext cx="15621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Frequency content</a:t>
            </a:r>
          </a:p>
        </p:txBody>
      </p:sp>
      <p:cxnSp>
        <p:nvCxnSpPr>
          <p:cNvPr id="13333" name="Straight Connector 24"/>
          <p:cNvCxnSpPr>
            <a:cxnSpLocks noChangeShapeType="1"/>
          </p:cNvCxnSpPr>
          <p:nvPr/>
        </p:nvCxnSpPr>
        <p:spPr bwMode="auto">
          <a:xfrm rot="5400000" flipH="1" flipV="1">
            <a:off x="736600" y="5018088"/>
            <a:ext cx="381000" cy="1524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13334" name="Straight Connector 26"/>
          <p:cNvCxnSpPr>
            <a:cxnSpLocks noChangeShapeType="1"/>
          </p:cNvCxnSpPr>
          <p:nvPr/>
        </p:nvCxnSpPr>
        <p:spPr bwMode="auto">
          <a:xfrm>
            <a:off x="1003300" y="4903788"/>
            <a:ext cx="4572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13335" name="Straight Connector 28"/>
          <p:cNvCxnSpPr>
            <a:cxnSpLocks noChangeShapeType="1"/>
          </p:cNvCxnSpPr>
          <p:nvPr/>
        </p:nvCxnSpPr>
        <p:spPr bwMode="auto">
          <a:xfrm rot="16200000" flipH="1">
            <a:off x="1346200" y="5018088"/>
            <a:ext cx="381000" cy="1524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13336" name="Straight Connector 36"/>
          <p:cNvCxnSpPr>
            <a:cxnSpLocks noChangeShapeType="1"/>
          </p:cNvCxnSpPr>
          <p:nvPr/>
        </p:nvCxnSpPr>
        <p:spPr bwMode="auto">
          <a:xfrm>
            <a:off x="1612900" y="5284788"/>
            <a:ext cx="3810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13337" name="Straight Connector 38"/>
          <p:cNvCxnSpPr>
            <a:cxnSpLocks noChangeShapeType="1"/>
          </p:cNvCxnSpPr>
          <p:nvPr/>
        </p:nvCxnSpPr>
        <p:spPr bwMode="auto">
          <a:xfrm rot="5400000" flipH="1" flipV="1">
            <a:off x="1871663" y="5018088"/>
            <a:ext cx="381000" cy="1524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13338" name="Straight Connector 40"/>
          <p:cNvCxnSpPr>
            <a:cxnSpLocks noChangeShapeType="1"/>
          </p:cNvCxnSpPr>
          <p:nvPr/>
        </p:nvCxnSpPr>
        <p:spPr bwMode="auto">
          <a:xfrm>
            <a:off x="2138363" y="4903788"/>
            <a:ext cx="1524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13339" name="Straight Connector 42"/>
          <p:cNvCxnSpPr>
            <a:cxnSpLocks noChangeShapeType="1"/>
          </p:cNvCxnSpPr>
          <p:nvPr/>
        </p:nvCxnSpPr>
        <p:spPr bwMode="auto">
          <a:xfrm rot="10800000">
            <a:off x="690563" y="5284788"/>
            <a:ext cx="1524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13340" name="Straight Connector 23"/>
          <p:cNvCxnSpPr>
            <a:cxnSpLocks noChangeShapeType="1"/>
          </p:cNvCxnSpPr>
          <p:nvPr/>
        </p:nvCxnSpPr>
        <p:spPr bwMode="auto">
          <a:xfrm rot="5400000">
            <a:off x="881063" y="4789488"/>
            <a:ext cx="2286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prstDash val="dash"/>
            <a:round/>
            <a:headEnd/>
            <a:tailEnd/>
          </a:ln>
        </p:spPr>
      </p:cxnSp>
      <p:cxnSp>
        <p:nvCxnSpPr>
          <p:cNvPr id="13341" name="Straight Connector 23"/>
          <p:cNvCxnSpPr>
            <a:cxnSpLocks noChangeShapeType="1"/>
          </p:cNvCxnSpPr>
          <p:nvPr/>
        </p:nvCxnSpPr>
        <p:spPr bwMode="auto">
          <a:xfrm rot="5400000">
            <a:off x="1338263" y="4789488"/>
            <a:ext cx="2286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prstDash val="dash"/>
            <a:round/>
            <a:headEnd/>
            <a:tailEnd/>
          </a:ln>
        </p:spPr>
      </p:cxnSp>
      <p:cxnSp>
        <p:nvCxnSpPr>
          <p:cNvPr id="13342" name="Straight Connector 23"/>
          <p:cNvCxnSpPr>
            <a:cxnSpLocks noChangeShapeType="1"/>
          </p:cNvCxnSpPr>
          <p:nvPr/>
        </p:nvCxnSpPr>
        <p:spPr bwMode="auto">
          <a:xfrm rot="5400000">
            <a:off x="1300163" y="4979988"/>
            <a:ext cx="6096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prstDash val="dash"/>
            <a:round/>
            <a:headEnd/>
            <a:tailEnd/>
          </a:ln>
        </p:spPr>
      </p:cxnSp>
      <p:cxnSp>
        <p:nvCxnSpPr>
          <p:cNvPr id="13343" name="Straight Arrow Connector 59"/>
          <p:cNvCxnSpPr>
            <a:cxnSpLocks noChangeShapeType="1"/>
          </p:cNvCxnSpPr>
          <p:nvPr/>
        </p:nvCxnSpPr>
        <p:spPr bwMode="auto">
          <a:xfrm>
            <a:off x="690563" y="4827588"/>
            <a:ext cx="152400" cy="1587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</p:spPr>
      </p:cxnSp>
      <p:cxnSp>
        <p:nvCxnSpPr>
          <p:cNvPr id="13344" name="Straight Arrow Connector 61"/>
          <p:cNvCxnSpPr>
            <a:cxnSpLocks noChangeShapeType="1"/>
          </p:cNvCxnSpPr>
          <p:nvPr/>
        </p:nvCxnSpPr>
        <p:spPr bwMode="auto">
          <a:xfrm>
            <a:off x="1300163" y="4827588"/>
            <a:ext cx="152400" cy="1587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</p:spPr>
      </p:cxnSp>
      <p:cxnSp>
        <p:nvCxnSpPr>
          <p:cNvPr id="13345" name="Straight Arrow Connector 62"/>
          <p:cNvCxnSpPr>
            <a:cxnSpLocks noChangeShapeType="1"/>
          </p:cNvCxnSpPr>
          <p:nvPr/>
        </p:nvCxnSpPr>
        <p:spPr bwMode="auto">
          <a:xfrm flipH="1">
            <a:off x="995363" y="4827588"/>
            <a:ext cx="152400" cy="1587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</p:spPr>
      </p:cxnSp>
      <p:cxnSp>
        <p:nvCxnSpPr>
          <p:cNvPr id="13346" name="Straight Arrow Connector 63"/>
          <p:cNvCxnSpPr>
            <a:cxnSpLocks noChangeShapeType="1"/>
          </p:cNvCxnSpPr>
          <p:nvPr/>
        </p:nvCxnSpPr>
        <p:spPr bwMode="auto">
          <a:xfrm flipH="1">
            <a:off x="1604963" y="4827588"/>
            <a:ext cx="152400" cy="1587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</p:spPr>
      </p:cxnSp>
      <p:sp>
        <p:nvSpPr>
          <p:cNvPr id="65" name="TextBox 64"/>
          <p:cNvSpPr txBox="1"/>
          <p:nvPr/>
        </p:nvSpPr>
        <p:spPr>
          <a:xfrm>
            <a:off x="803275" y="4446588"/>
            <a:ext cx="279400" cy="254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l-GR" sz="1050" i="1" dirty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sz="1050" i="1" baseline="-25000" dirty="0">
                <a:latin typeface="Times New Roman" pitchFamily="18" charset="0"/>
                <a:cs typeface="Times New Roman" pitchFamily="18" charset="0"/>
              </a:rPr>
              <a:t>r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1376363" y="4446588"/>
            <a:ext cx="274637" cy="254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l-GR" sz="1050" i="1" dirty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sz="1050" i="1" baseline="-25000" dirty="0">
                <a:latin typeface="Times New Roman" pitchFamily="18" charset="0"/>
                <a:cs typeface="Times New Roman" pitchFamily="18" charset="0"/>
              </a:rPr>
              <a:t>f</a:t>
            </a:r>
          </a:p>
        </p:txBody>
      </p:sp>
      <p:cxnSp>
        <p:nvCxnSpPr>
          <p:cNvPr id="13349" name="Straight Connector 23"/>
          <p:cNvCxnSpPr>
            <a:cxnSpLocks noChangeShapeType="1"/>
          </p:cNvCxnSpPr>
          <p:nvPr/>
        </p:nvCxnSpPr>
        <p:spPr bwMode="auto">
          <a:xfrm rot="5400000">
            <a:off x="2428875" y="4760913"/>
            <a:ext cx="66675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prstDash val="dash"/>
            <a:round/>
            <a:headEnd/>
            <a:tailEnd/>
          </a:ln>
        </p:spPr>
      </p:cxnSp>
      <p:cxnSp>
        <p:nvCxnSpPr>
          <p:cNvPr id="13350" name="Straight Connector 24"/>
          <p:cNvCxnSpPr>
            <a:cxnSpLocks noChangeShapeType="1"/>
          </p:cNvCxnSpPr>
          <p:nvPr/>
        </p:nvCxnSpPr>
        <p:spPr bwMode="auto">
          <a:xfrm rot="5400000">
            <a:off x="3571875" y="4760913"/>
            <a:ext cx="66675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prstDash val="dash"/>
            <a:round/>
            <a:headEnd/>
            <a:tailEnd/>
          </a:ln>
        </p:spPr>
      </p:cxnSp>
      <p:cxnSp>
        <p:nvCxnSpPr>
          <p:cNvPr id="13351" name="Straight Arrow Connector 25"/>
          <p:cNvCxnSpPr>
            <a:cxnSpLocks noChangeShapeType="1"/>
          </p:cNvCxnSpPr>
          <p:nvPr/>
        </p:nvCxnSpPr>
        <p:spPr bwMode="auto">
          <a:xfrm>
            <a:off x="2762250" y="4503738"/>
            <a:ext cx="1143000" cy="1587"/>
          </a:xfrm>
          <a:prstGeom prst="straightConnector1">
            <a:avLst/>
          </a:prstGeom>
          <a:noFill/>
          <a:ln w="9525" algn="ctr">
            <a:solidFill>
              <a:srgbClr val="FF0000"/>
            </a:solidFill>
            <a:round/>
            <a:headEnd type="triangle" w="med" len="med"/>
            <a:tailEnd type="triangle" w="med" len="med"/>
          </a:ln>
        </p:spPr>
      </p:cxnSp>
      <p:grpSp>
        <p:nvGrpSpPr>
          <p:cNvPr id="2" name="Group 87"/>
          <p:cNvGrpSpPr>
            <a:grpSpLocks/>
          </p:cNvGrpSpPr>
          <p:nvPr/>
        </p:nvGrpSpPr>
        <p:grpSpPr bwMode="auto">
          <a:xfrm flipH="1">
            <a:off x="2457450" y="4656138"/>
            <a:ext cx="1600200" cy="381000"/>
            <a:chOff x="3886202" y="4648201"/>
            <a:chExt cx="1600200" cy="381000"/>
          </a:xfrm>
        </p:grpSpPr>
        <p:cxnSp>
          <p:nvCxnSpPr>
            <p:cNvPr id="13370" name="Straight Connector 70"/>
            <p:cNvCxnSpPr>
              <a:cxnSpLocks noChangeShapeType="1"/>
            </p:cNvCxnSpPr>
            <p:nvPr/>
          </p:nvCxnSpPr>
          <p:spPr bwMode="auto">
            <a:xfrm rot="5400000" flipH="1" flipV="1">
              <a:off x="3932239" y="4762501"/>
              <a:ext cx="381000" cy="152400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3371" name="Straight Connector 71"/>
            <p:cNvCxnSpPr>
              <a:cxnSpLocks noChangeShapeType="1"/>
            </p:cNvCxnSpPr>
            <p:nvPr/>
          </p:nvCxnSpPr>
          <p:spPr bwMode="auto">
            <a:xfrm>
              <a:off x="4198939" y="4648201"/>
              <a:ext cx="457200" cy="0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3372" name="Straight Connector 72"/>
            <p:cNvCxnSpPr>
              <a:cxnSpLocks noChangeShapeType="1"/>
            </p:cNvCxnSpPr>
            <p:nvPr/>
          </p:nvCxnSpPr>
          <p:spPr bwMode="auto">
            <a:xfrm rot="16200000" flipH="1">
              <a:off x="4541839" y="4762501"/>
              <a:ext cx="381000" cy="152400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3373" name="Straight Connector 73"/>
            <p:cNvCxnSpPr>
              <a:cxnSpLocks noChangeShapeType="1"/>
            </p:cNvCxnSpPr>
            <p:nvPr/>
          </p:nvCxnSpPr>
          <p:spPr bwMode="auto">
            <a:xfrm>
              <a:off x="4808539" y="5029201"/>
              <a:ext cx="381000" cy="0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3374" name="Straight Connector 74"/>
            <p:cNvCxnSpPr>
              <a:cxnSpLocks noChangeShapeType="1"/>
            </p:cNvCxnSpPr>
            <p:nvPr/>
          </p:nvCxnSpPr>
          <p:spPr bwMode="auto">
            <a:xfrm rot="5400000" flipH="1" flipV="1">
              <a:off x="5067302" y="4762501"/>
              <a:ext cx="381000" cy="152400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3375" name="Straight Connector 75"/>
            <p:cNvCxnSpPr>
              <a:cxnSpLocks noChangeShapeType="1"/>
            </p:cNvCxnSpPr>
            <p:nvPr/>
          </p:nvCxnSpPr>
          <p:spPr bwMode="auto">
            <a:xfrm>
              <a:off x="5334002" y="4648201"/>
              <a:ext cx="152400" cy="0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3376" name="Straight Connector 76"/>
            <p:cNvCxnSpPr>
              <a:cxnSpLocks noChangeShapeType="1"/>
            </p:cNvCxnSpPr>
            <p:nvPr/>
          </p:nvCxnSpPr>
          <p:spPr bwMode="auto">
            <a:xfrm rot="10800000">
              <a:off x="3886202" y="5029201"/>
              <a:ext cx="152400" cy="0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cxnSp>
        <p:nvCxnSpPr>
          <p:cNvPr id="13353" name="Straight Arrow Connector 89"/>
          <p:cNvCxnSpPr>
            <a:cxnSpLocks noChangeShapeType="1"/>
          </p:cNvCxnSpPr>
          <p:nvPr/>
        </p:nvCxnSpPr>
        <p:spPr bwMode="auto">
          <a:xfrm>
            <a:off x="919163" y="5099050"/>
            <a:ext cx="617537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 type="triangle" w="med" len="med"/>
            <a:tailEnd type="triangle" w="med" len="med"/>
          </a:ln>
        </p:spPr>
      </p:cxnSp>
      <p:sp>
        <p:nvSpPr>
          <p:cNvPr id="13354" name="TextBox 90"/>
          <p:cNvSpPr txBox="1">
            <a:spLocks noChangeArrowheads="1"/>
          </p:cNvSpPr>
          <p:nvPr/>
        </p:nvSpPr>
        <p:spPr bwMode="auto">
          <a:xfrm>
            <a:off x="1114425" y="4946650"/>
            <a:ext cx="255588" cy="2762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sz="1200">
                <a:latin typeface="Times New Roman" pitchFamily="18" charset="0"/>
                <a:cs typeface="Times New Roman" pitchFamily="18" charset="0"/>
              </a:rPr>
              <a:t>τ</a:t>
            </a:r>
            <a:endParaRPr lang="en-US" sz="120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3355" name="Straight Connector 93"/>
          <p:cNvCxnSpPr>
            <a:cxnSpLocks noChangeShapeType="1"/>
          </p:cNvCxnSpPr>
          <p:nvPr/>
        </p:nvCxnSpPr>
        <p:spPr bwMode="auto">
          <a:xfrm rot="5400000">
            <a:off x="5567363" y="5099050"/>
            <a:ext cx="11430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13356" name="Straight Connector 95"/>
          <p:cNvCxnSpPr>
            <a:cxnSpLocks noChangeShapeType="1"/>
          </p:cNvCxnSpPr>
          <p:nvPr/>
        </p:nvCxnSpPr>
        <p:spPr bwMode="auto">
          <a:xfrm>
            <a:off x="6138863" y="5670550"/>
            <a:ext cx="22098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13357" name="Straight Connector 101"/>
          <p:cNvCxnSpPr>
            <a:cxnSpLocks noChangeShapeType="1"/>
          </p:cNvCxnSpPr>
          <p:nvPr/>
        </p:nvCxnSpPr>
        <p:spPr bwMode="auto">
          <a:xfrm>
            <a:off x="6138863" y="4756150"/>
            <a:ext cx="6096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13358" name="Straight Connector 103"/>
          <p:cNvCxnSpPr>
            <a:cxnSpLocks noChangeShapeType="1"/>
          </p:cNvCxnSpPr>
          <p:nvPr/>
        </p:nvCxnSpPr>
        <p:spPr bwMode="auto">
          <a:xfrm>
            <a:off x="6748463" y="4756150"/>
            <a:ext cx="762000" cy="3048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13359" name="Straight Connector 105"/>
          <p:cNvCxnSpPr>
            <a:cxnSpLocks noChangeShapeType="1"/>
          </p:cNvCxnSpPr>
          <p:nvPr/>
        </p:nvCxnSpPr>
        <p:spPr bwMode="auto">
          <a:xfrm rot="16200000" flipH="1">
            <a:off x="7510463" y="5060950"/>
            <a:ext cx="457200" cy="4572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13360" name="Straight Connector 108"/>
          <p:cNvCxnSpPr>
            <a:cxnSpLocks noChangeShapeType="1"/>
          </p:cNvCxnSpPr>
          <p:nvPr/>
        </p:nvCxnSpPr>
        <p:spPr bwMode="auto">
          <a:xfrm rot="5400000">
            <a:off x="6291263" y="5213350"/>
            <a:ext cx="9144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prstDash val="dash"/>
            <a:round/>
            <a:headEnd/>
            <a:tailEnd type="none" w="lg" len="lg"/>
          </a:ln>
        </p:spPr>
      </p:cxnSp>
      <p:cxnSp>
        <p:nvCxnSpPr>
          <p:cNvPr id="13361" name="Straight Connector 110"/>
          <p:cNvCxnSpPr>
            <a:cxnSpLocks noChangeShapeType="1"/>
          </p:cNvCxnSpPr>
          <p:nvPr/>
        </p:nvCxnSpPr>
        <p:spPr bwMode="auto">
          <a:xfrm rot="5400000">
            <a:off x="7205663" y="5365750"/>
            <a:ext cx="6096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prstDash val="dash"/>
            <a:round/>
            <a:headEnd/>
            <a:tailEnd type="none" w="lg" len="lg"/>
          </a:ln>
        </p:spPr>
      </p:cxnSp>
      <p:graphicFrame>
        <p:nvGraphicFramePr>
          <p:cNvPr id="13316" name="Object 24"/>
          <p:cNvGraphicFramePr>
            <a:graphicFrameLocks noChangeAspect="1"/>
          </p:cNvGraphicFramePr>
          <p:nvPr/>
        </p:nvGraphicFramePr>
        <p:xfrm>
          <a:off x="6691313" y="5746750"/>
          <a:ext cx="133350" cy="228600"/>
        </p:xfrm>
        <a:graphic>
          <a:graphicData uri="http://schemas.openxmlformats.org/presentationml/2006/ole">
            <p:oleObj spid="_x0000_s201732" name="Equation" r:id="rId6" imgW="228600" imgH="393480" progId="Equation.3">
              <p:embed/>
            </p:oleObj>
          </a:graphicData>
        </a:graphic>
      </p:graphicFrame>
      <p:graphicFrame>
        <p:nvGraphicFramePr>
          <p:cNvPr id="13317" name="Object 25"/>
          <p:cNvGraphicFramePr>
            <a:graphicFrameLocks noChangeAspect="1"/>
          </p:cNvGraphicFramePr>
          <p:nvPr/>
        </p:nvGraphicFramePr>
        <p:xfrm>
          <a:off x="7435850" y="5735638"/>
          <a:ext cx="169863" cy="250825"/>
        </p:xfrm>
        <a:graphic>
          <a:graphicData uri="http://schemas.openxmlformats.org/presentationml/2006/ole">
            <p:oleObj spid="_x0000_s201733" name="Equation" r:id="rId7" imgW="291960" imgH="431640" progId="Equation.3">
              <p:embed/>
            </p:oleObj>
          </a:graphicData>
        </a:graphic>
      </p:graphicFrame>
      <p:sp>
        <p:nvSpPr>
          <p:cNvPr id="13362" name="TextBox 114"/>
          <p:cNvSpPr txBox="1">
            <a:spLocks noChangeArrowheads="1"/>
          </p:cNvSpPr>
          <p:nvPr/>
        </p:nvSpPr>
        <p:spPr bwMode="auto">
          <a:xfrm>
            <a:off x="6138863" y="4540250"/>
            <a:ext cx="792162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" b="0"/>
              <a:t>0 dB/decade</a:t>
            </a:r>
          </a:p>
        </p:txBody>
      </p:sp>
      <p:sp>
        <p:nvSpPr>
          <p:cNvPr id="13363" name="TextBox 115"/>
          <p:cNvSpPr txBox="1">
            <a:spLocks noChangeArrowheads="1"/>
          </p:cNvSpPr>
          <p:nvPr/>
        </p:nvSpPr>
        <p:spPr bwMode="auto">
          <a:xfrm>
            <a:off x="7034213" y="4756150"/>
            <a:ext cx="8572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" b="0"/>
              <a:t>-20 dB/decade</a:t>
            </a:r>
          </a:p>
        </p:txBody>
      </p:sp>
      <p:sp>
        <p:nvSpPr>
          <p:cNvPr id="13364" name="TextBox 116"/>
          <p:cNvSpPr txBox="1">
            <a:spLocks noChangeArrowheads="1"/>
          </p:cNvSpPr>
          <p:nvPr/>
        </p:nvSpPr>
        <p:spPr bwMode="auto">
          <a:xfrm>
            <a:off x="7662863" y="5149850"/>
            <a:ext cx="8572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" b="0"/>
              <a:t>-40 dB/decade</a:t>
            </a:r>
          </a:p>
        </p:txBody>
      </p:sp>
      <p:sp>
        <p:nvSpPr>
          <p:cNvPr id="13365" name="TextBox 117"/>
          <p:cNvSpPr txBox="1">
            <a:spLocks noChangeArrowheads="1"/>
          </p:cNvSpPr>
          <p:nvPr/>
        </p:nvSpPr>
        <p:spPr bwMode="auto">
          <a:xfrm>
            <a:off x="6462713" y="5927725"/>
            <a:ext cx="6096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800">
                <a:solidFill>
                  <a:srgbClr val="FF0000"/>
                </a:solidFill>
              </a:rPr>
              <a:t>PULSE WIDTH</a:t>
            </a:r>
          </a:p>
        </p:txBody>
      </p:sp>
      <p:sp>
        <p:nvSpPr>
          <p:cNvPr id="13366" name="TextBox 118"/>
          <p:cNvSpPr txBox="1">
            <a:spLocks noChangeArrowheads="1"/>
          </p:cNvSpPr>
          <p:nvPr/>
        </p:nvSpPr>
        <p:spPr bwMode="auto">
          <a:xfrm>
            <a:off x="7148513" y="5927725"/>
            <a:ext cx="7620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800">
                <a:solidFill>
                  <a:srgbClr val="FF0000"/>
                </a:solidFill>
              </a:rPr>
              <a:t>RISE/FALL TIME</a:t>
            </a:r>
          </a:p>
        </p:txBody>
      </p:sp>
      <p:sp>
        <p:nvSpPr>
          <p:cNvPr id="13367" name="TextBox 119"/>
          <p:cNvSpPr txBox="1">
            <a:spLocks noChangeArrowheads="1"/>
          </p:cNvSpPr>
          <p:nvPr/>
        </p:nvSpPr>
        <p:spPr bwMode="auto">
          <a:xfrm>
            <a:off x="3205163" y="4367213"/>
            <a:ext cx="260350" cy="2762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sz="1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λ</a:t>
            </a:r>
            <a:endParaRPr lang="en-US" sz="1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68" name="TextBox 62"/>
          <p:cNvSpPr txBox="1">
            <a:spLocks noChangeArrowheads="1"/>
          </p:cNvSpPr>
          <p:nvPr/>
        </p:nvSpPr>
        <p:spPr bwMode="auto">
          <a:xfrm>
            <a:off x="8208963" y="5635625"/>
            <a:ext cx="22542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 i="1">
                <a:latin typeface="Monotype Corsiva" pitchFamily="66" charset="0"/>
              </a:rPr>
              <a:t>f</a:t>
            </a:r>
          </a:p>
        </p:txBody>
      </p:sp>
      <p:sp>
        <p:nvSpPr>
          <p:cNvPr id="13369" name="TextBox 63"/>
          <p:cNvSpPr txBox="1">
            <a:spLocks noChangeArrowheads="1"/>
          </p:cNvSpPr>
          <p:nvPr/>
        </p:nvSpPr>
        <p:spPr bwMode="auto">
          <a:xfrm rot="-5400000">
            <a:off x="5715000" y="4900613"/>
            <a:ext cx="6858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800"/>
              <a:t>Amplitude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545600" cy="406400"/>
          </a:xfrm>
        </p:spPr>
        <p:txBody>
          <a:bodyPr/>
          <a:lstStyle/>
          <a:p>
            <a:r>
              <a:rPr lang="en-US" dirty="0" smtClean="0"/>
              <a:t>Permeability, Permittivity, Velocity of Propagation</a:t>
            </a:r>
          </a:p>
        </p:txBody>
      </p:sp>
      <p:sp>
        <p:nvSpPr>
          <p:cNvPr id="1434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Relative permeability and relative permittivity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Velocity of propagation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>
              <a:buFont typeface="Wingdings" pitchFamily="2" charset="2"/>
              <a:buNone/>
            </a:pPr>
            <a:endParaRPr lang="en-US" dirty="0" smtClean="0"/>
          </a:p>
          <a:p>
            <a:endParaRPr lang="en-US" dirty="0" smtClean="0"/>
          </a:p>
        </p:txBody>
      </p:sp>
      <p:graphicFrame>
        <p:nvGraphicFramePr>
          <p:cNvPr id="14338" name="Object 2"/>
          <p:cNvGraphicFramePr>
            <a:graphicFrameLocks noChangeAspect="1"/>
          </p:cNvGraphicFramePr>
          <p:nvPr/>
        </p:nvGraphicFramePr>
        <p:xfrm>
          <a:off x="952500" y="3256749"/>
          <a:ext cx="2479675" cy="736600"/>
        </p:xfrm>
        <a:graphic>
          <a:graphicData uri="http://schemas.openxmlformats.org/presentationml/2006/ole">
            <p:oleObj spid="_x0000_s202754" name="Equation" r:id="rId3" imgW="1536480" imgH="457200" progId="Equation.3">
              <p:embed/>
            </p:oleObj>
          </a:graphicData>
        </a:graphic>
      </p:graphicFrame>
      <p:sp>
        <p:nvSpPr>
          <p:cNvPr id="14342" name="TextBox 21"/>
          <p:cNvSpPr txBox="1">
            <a:spLocks noChangeArrowheads="1"/>
          </p:cNvSpPr>
          <p:nvPr/>
        </p:nvSpPr>
        <p:spPr bwMode="auto">
          <a:xfrm>
            <a:off x="677863" y="1420813"/>
            <a:ext cx="34020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i="1">
                <a:solidFill>
                  <a:srgbClr val="FF0000"/>
                </a:solidFill>
              </a:rPr>
              <a:t>µ</a:t>
            </a:r>
            <a:r>
              <a:rPr lang="en-US" i="1" baseline="-25000">
                <a:solidFill>
                  <a:srgbClr val="FF0000"/>
                </a:solidFill>
              </a:rPr>
              <a:t>r  </a:t>
            </a:r>
            <a:r>
              <a:rPr lang="en-US" i="1">
                <a:solidFill>
                  <a:srgbClr val="FF0000"/>
                </a:solidFill>
              </a:rPr>
              <a:t>= relative permeability </a:t>
            </a:r>
          </a:p>
          <a:p>
            <a:r>
              <a:rPr lang="en-US" i="1">
                <a:solidFill>
                  <a:srgbClr val="FF0000"/>
                </a:solidFill>
              </a:rPr>
              <a:t>    = 1 for non-magnetic materials</a:t>
            </a:r>
          </a:p>
        </p:txBody>
      </p:sp>
      <p:sp>
        <p:nvSpPr>
          <p:cNvPr id="14343" name="TextBox 21"/>
          <p:cNvSpPr txBox="1">
            <a:spLocks noChangeArrowheads="1"/>
          </p:cNvSpPr>
          <p:nvPr/>
        </p:nvSpPr>
        <p:spPr bwMode="auto">
          <a:xfrm>
            <a:off x="4129088" y="1409700"/>
            <a:ext cx="48006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l-GR" i="1">
                <a:solidFill>
                  <a:srgbClr val="0000FF"/>
                </a:solidFill>
              </a:rPr>
              <a:t>ε</a:t>
            </a:r>
            <a:r>
              <a:rPr lang="en-US" i="1" baseline="-25000">
                <a:solidFill>
                  <a:srgbClr val="0000FF"/>
                </a:solidFill>
              </a:rPr>
              <a:t>r  </a:t>
            </a:r>
            <a:r>
              <a:rPr lang="en-US" i="1">
                <a:solidFill>
                  <a:srgbClr val="0000FF"/>
                </a:solidFill>
              </a:rPr>
              <a:t>= relative permittivity (dielectric constant)</a:t>
            </a:r>
          </a:p>
          <a:p>
            <a:r>
              <a:rPr lang="en-US" i="1">
                <a:solidFill>
                  <a:srgbClr val="0000FF"/>
                </a:solidFill>
              </a:rPr>
              <a:t>    ~ 2 for Teflon</a:t>
            </a:r>
          </a:p>
        </p:txBody>
      </p:sp>
      <p:sp>
        <p:nvSpPr>
          <p:cNvPr id="14344" name="TextBox 9"/>
          <p:cNvSpPr txBox="1">
            <a:spLocks noChangeArrowheads="1"/>
          </p:cNvSpPr>
          <p:nvPr/>
        </p:nvSpPr>
        <p:spPr bwMode="auto">
          <a:xfrm>
            <a:off x="3463925" y="3425024"/>
            <a:ext cx="285273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i="1">
                <a:solidFill>
                  <a:srgbClr val="FF0000"/>
                </a:solidFill>
              </a:rPr>
              <a:t>= approx. 0.6c - 0.7c typical</a:t>
            </a:r>
          </a:p>
          <a:p>
            <a:r>
              <a:rPr lang="en-US" i="1">
                <a:solidFill>
                  <a:srgbClr val="FF0000"/>
                </a:solidFill>
              </a:rPr>
              <a:t>= approx. 2 x 10</a:t>
            </a:r>
            <a:r>
              <a:rPr lang="en-US" i="1" baseline="30000">
                <a:solidFill>
                  <a:srgbClr val="FF0000"/>
                </a:solidFill>
              </a:rPr>
              <a:t>8</a:t>
            </a:r>
            <a:r>
              <a:rPr lang="en-US" i="1">
                <a:solidFill>
                  <a:srgbClr val="FF0000"/>
                </a:solidFill>
              </a:rPr>
              <a:t> m/s</a:t>
            </a:r>
          </a:p>
          <a:p>
            <a:r>
              <a:rPr lang="en-US" i="1">
                <a:solidFill>
                  <a:srgbClr val="FF0000"/>
                </a:solidFill>
              </a:rPr>
              <a:t>= approx. 20 cm/ns</a:t>
            </a:r>
            <a:endParaRPr lang="en-US" i="1" baseline="30000">
              <a:solidFill>
                <a:srgbClr val="FF0000"/>
              </a:solidFill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6705600" y="3760368"/>
          <a:ext cx="1447808" cy="13019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23904"/>
                <a:gridCol w="723904"/>
              </a:tblGrid>
              <a:tr h="260390">
                <a:tc>
                  <a:txBody>
                    <a:bodyPr/>
                    <a:lstStyle/>
                    <a:p>
                      <a:pPr algn="ctr"/>
                      <a:r>
                        <a:rPr lang="en-US" sz="1100" b="1" u="none" dirty="0" smtClean="0"/>
                        <a:t>f</a:t>
                      </a:r>
                      <a:r>
                        <a:rPr lang="en-US" sz="1100" b="1" u="none" baseline="0" dirty="0" smtClean="0"/>
                        <a:t> (MHz)</a:t>
                      </a:r>
                      <a:endParaRPr lang="en-US" sz="1100" b="1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l-GR" sz="1100" b="1" u="none" dirty="0" smtClean="0"/>
                        <a:t>λ</a:t>
                      </a:r>
                      <a:r>
                        <a:rPr lang="en-US" sz="1100" b="1" u="none" dirty="0" smtClean="0"/>
                        <a:t> (m)</a:t>
                      </a:r>
                      <a:endParaRPr lang="en-US" sz="1100" b="1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60390">
                <a:tc>
                  <a:txBody>
                    <a:bodyPr/>
                    <a:lstStyle/>
                    <a:p>
                      <a:pPr algn="r"/>
                      <a:r>
                        <a:rPr lang="en-US" sz="1100" dirty="0" smtClean="0"/>
                        <a:t>2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 smtClean="0"/>
                        <a:t>100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390">
                <a:tc>
                  <a:txBody>
                    <a:bodyPr/>
                    <a:lstStyle/>
                    <a:p>
                      <a:pPr algn="r"/>
                      <a:r>
                        <a:rPr lang="en-US" sz="1100" dirty="0" smtClean="0"/>
                        <a:t>20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 smtClean="0"/>
                        <a:t>10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390">
                <a:tc>
                  <a:txBody>
                    <a:bodyPr/>
                    <a:lstStyle/>
                    <a:p>
                      <a:pPr algn="r"/>
                      <a:r>
                        <a:rPr lang="en-US" sz="1100" dirty="0" smtClean="0"/>
                        <a:t>200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 smtClean="0"/>
                        <a:t>1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390">
                <a:tc>
                  <a:txBody>
                    <a:bodyPr/>
                    <a:lstStyle/>
                    <a:p>
                      <a:pPr algn="r"/>
                      <a:r>
                        <a:rPr lang="en-US" sz="1100" dirty="0" smtClean="0"/>
                        <a:t>2000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 smtClean="0"/>
                        <a:t>0.1</a:t>
                      </a:r>
                      <a:endParaRPr lang="en-US" sz="11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4339" name="Object 29"/>
          <p:cNvGraphicFramePr>
            <a:graphicFrameLocks noChangeAspect="1"/>
          </p:cNvGraphicFramePr>
          <p:nvPr/>
        </p:nvGraphicFramePr>
        <p:xfrm>
          <a:off x="6929438" y="3131718"/>
          <a:ext cx="842962" cy="609600"/>
        </p:xfrm>
        <a:graphic>
          <a:graphicData uri="http://schemas.openxmlformats.org/presentationml/2006/ole">
            <p:oleObj spid="_x0000_s202755" name="Equation" r:id="rId4" imgW="596880" imgH="431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797600" cy="406400"/>
          </a:xfrm>
        </p:spPr>
        <p:txBody>
          <a:bodyPr/>
          <a:lstStyle/>
          <a:p>
            <a:r>
              <a:rPr lang="en-US" dirty="0" smtClean="0"/>
              <a:t>Propagation Constant and Characteristic Impedance</a:t>
            </a:r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 bwMode="auto">
          <a:xfrm flipH="1">
            <a:off x="1915697" y="2438411"/>
            <a:ext cx="1093075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33" name="Straight Connector 32"/>
          <p:cNvCxnSpPr/>
          <p:nvPr/>
        </p:nvCxnSpPr>
        <p:spPr bwMode="auto">
          <a:xfrm>
            <a:off x="1905186" y="1418907"/>
            <a:ext cx="1019503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5" name="Straight Connector 14"/>
          <p:cNvCxnSpPr/>
          <p:nvPr/>
        </p:nvCxnSpPr>
        <p:spPr bwMode="auto">
          <a:xfrm>
            <a:off x="1915696" y="1418907"/>
            <a:ext cx="0" cy="103001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grpSp>
        <p:nvGrpSpPr>
          <p:cNvPr id="13" name="Group 12"/>
          <p:cNvGrpSpPr/>
          <p:nvPr/>
        </p:nvGrpSpPr>
        <p:grpSpPr>
          <a:xfrm>
            <a:off x="1758041" y="1761606"/>
            <a:ext cx="315310" cy="315310"/>
            <a:chOff x="1587062" y="2039006"/>
            <a:chExt cx="315310" cy="315310"/>
          </a:xfrm>
        </p:grpSpPr>
        <p:sp>
          <p:nvSpPr>
            <p:cNvPr id="11" name="Oval 10"/>
            <p:cNvSpPr/>
            <p:nvPr/>
          </p:nvSpPr>
          <p:spPr bwMode="auto">
            <a:xfrm>
              <a:off x="1587062" y="2039006"/>
              <a:ext cx="315310" cy="315310"/>
            </a:xfrm>
            <a:prstGeom prst="ellipse">
              <a:avLst/>
            </a:prstGeom>
            <a:solidFill>
              <a:schemeClr val="bg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0" name="Freeform 9"/>
            <p:cNvSpPr/>
            <p:nvPr/>
          </p:nvSpPr>
          <p:spPr bwMode="auto">
            <a:xfrm>
              <a:off x="1636987" y="2082217"/>
              <a:ext cx="215460" cy="228889"/>
            </a:xfrm>
            <a:custGeom>
              <a:avLst/>
              <a:gdLst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9263" h="1826418">
                  <a:moveTo>
                    <a:pt x="0" y="911224"/>
                  </a:moveTo>
                  <a:cubicBezTo>
                    <a:pt x="142875" y="455612"/>
                    <a:pt x="285750" y="0"/>
                    <a:pt x="428625" y="1587"/>
                  </a:cubicBezTo>
                  <a:cubicBezTo>
                    <a:pt x="571500" y="3174"/>
                    <a:pt x="757238" y="616743"/>
                    <a:pt x="857250" y="920749"/>
                  </a:cubicBezTo>
                  <a:cubicBezTo>
                    <a:pt x="981075" y="1234280"/>
                    <a:pt x="1142206" y="1826418"/>
                    <a:pt x="1285875" y="1825624"/>
                  </a:cubicBezTo>
                  <a:cubicBezTo>
                    <a:pt x="1429544" y="1824830"/>
                    <a:pt x="1574403" y="1370408"/>
                    <a:pt x="1719263" y="915987"/>
                  </a:cubicBezTo>
                </a:path>
              </a:pathLst>
            </a:cu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cxnSp>
        <p:nvCxnSpPr>
          <p:cNvPr id="19" name="Straight Connector 18"/>
          <p:cNvCxnSpPr/>
          <p:nvPr/>
        </p:nvCxnSpPr>
        <p:spPr bwMode="auto">
          <a:xfrm>
            <a:off x="2914179" y="1418907"/>
            <a:ext cx="4214648" cy="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8" name="Straight Connector 27"/>
          <p:cNvCxnSpPr/>
          <p:nvPr/>
        </p:nvCxnSpPr>
        <p:spPr bwMode="auto">
          <a:xfrm flipH="1">
            <a:off x="2914178" y="2438410"/>
            <a:ext cx="4214649" cy="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sp>
        <p:nvSpPr>
          <p:cNvPr id="40" name="TextBox 39"/>
          <p:cNvSpPr txBox="1"/>
          <p:nvPr/>
        </p:nvSpPr>
        <p:spPr>
          <a:xfrm>
            <a:off x="1332372" y="1728961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1800" i="1" baseline="-250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en-US" sz="18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3" name="Straight Arrow Connector 52"/>
          <p:cNvCxnSpPr/>
          <p:nvPr/>
        </p:nvCxnSpPr>
        <p:spPr bwMode="auto">
          <a:xfrm>
            <a:off x="2924691" y="2680149"/>
            <a:ext cx="365049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56" name="TextBox 55"/>
          <p:cNvSpPr txBox="1"/>
          <p:nvPr/>
        </p:nvSpPr>
        <p:spPr>
          <a:xfrm>
            <a:off x="2390399" y="2417395"/>
            <a:ext cx="5565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+ z</a:t>
            </a:r>
            <a:endParaRPr lang="en-US" sz="24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4561485" y="1671158"/>
            <a:ext cx="1271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 </a:t>
            </a:r>
            <a:r>
              <a:rPr lang="el-GR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γ</a:t>
            </a:r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Z</a:t>
            </a:r>
            <a:r>
              <a:rPr lang="en-US" sz="2400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US" sz="24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2270240" y="3802103"/>
            <a:ext cx="39709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sz="2400" i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 = characteristic impedance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2443656" y="4293459"/>
            <a:ext cx="44037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400" i="1" dirty="0" smtClean="0">
                <a:latin typeface="Times New Roman" pitchFamily="18" charset="0"/>
                <a:cs typeface="Times New Roman" pitchFamily="18" charset="0"/>
              </a:rPr>
              <a:t>γ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 = propagation constant = </a:t>
            </a:r>
            <a:r>
              <a:rPr lang="el-GR" sz="2400" i="1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 + j</a:t>
            </a:r>
            <a:r>
              <a:rPr lang="el-GR" sz="2400" i="1" dirty="0" smtClean="0">
                <a:latin typeface="Times New Roman" pitchFamily="18" charset="0"/>
                <a:cs typeface="Times New Roman" pitchFamily="18" charset="0"/>
              </a:rPr>
              <a:t>β</a:t>
            </a:r>
            <a:endParaRPr lang="en-US" sz="24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2858813" y="4761169"/>
            <a:ext cx="32896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400" i="1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 = attenuation constant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2874580" y="5165815"/>
            <a:ext cx="52357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400" i="1" dirty="0" smtClean="0">
                <a:latin typeface="Times New Roman" pitchFamily="18" charset="0"/>
                <a:cs typeface="Times New Roman" pitchFamily="18" charset="0"/>
              </a:rPr>
              <a:t>β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 = phase constant (a.k.a. wavenumber)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2207177" y="3310747"/>
            <a:ext cx="39613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+ z = direction of propagation</a:t>
            </a:r>
          </a:p>
        </p:txBody>
      </p:sp>
      <p:cxnSp>
        <p:nvCxnSpPr>
          <p:cNvPr id="70" name="Straight Arrow Connector 69"/>
          <p:cNvCxnSpPr/>
          <p:nvPr/>
        </p:nvCxnSpPr>
        <p:spPr bwMode="auto">
          <a:xfrm>
            <a:off x="7252138" y="1418897"/>
            <a:ext cx="525517" cy="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FF0000"/>
            </a:solidFill>
            <a:prstDash val="sys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71" name="Straight Arrow Connector 70"/>
          <p:cNvCxnSpPr/>
          <p:nvPr/>
        </p:nvCxnSpPr>
        <p:spPr bwMode="auto">
          <a:xfrm>
            <a:off x="7252138" y="2443656"/>
            <a:ext cx="525517" cy="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FF0000"/>
            </a:solidFill>
            <a:prstDash val="sysDash"/>
            <a:round/>
            <a:headEnd type="none" w="med" len="med"/>
            <a:tailEnd type="triangl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0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884000" cy="406400"/>
          </a:xfrm>
        </p:spPr>
        <p:txBody>
          <a:bodyPr/>
          <a:lstStyle/>
          <a:p>
            <a:r>
              <a:rPr lang="en-US" dirty="0" smtClean="0"/>
              <a:t>Inductance and Capacitance</a:t>
            </a:r>
          </a:p>
        </p:txBody>
      </p:sp>
      <p:cxnSp>
        <p:nvCxnSpPr>
          <p:cNvPr id="8216" name="Straight Connector 70"/>
          <p:cNvCxnSpPr>
            <a:cxnSpLocks noChangeShapeType="1"/>
          </p:cNvCxnSpPr>
          <p:nvPr/>
        </p:nvCxnSpPr>
        <p:spPr bwMode="auto">
          <a:xfrm flipV="1">
            <a:off x="1839063" y="1707883"/>
            <a:ext cx="1905000" cy="12192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8221" name="Straight Arrow Connector 73"/>
          <p:cNvCxnSpPr>
            <a:cxnSpLocks noChangeShapeType="1"/>
          </p:cNvCxnSpPr>
          <p:nvPr/>
        </p:nvCxnSpPr>
        <p:spPr bwMode="auto">
          <a:xfrm flipV="1">
            <a:off x="1839063" y="2238108"/>
            <a:ext cx="1066800" cy="685800"/>
          </a:xfrm>
          <a:prstGeom prst="straightConnector1">
            <a:avLst/>
          </a:prstGeom>
          <a:noFill/>
          <a:ln w="38100" algn="ctr">
            <a:solidFill>
              <a:schemeClr val="tx1"/>
            </a:solidFill>
            <a:round/>
            <a:headEnd/>
            <a:tailEnd type="triangle" w="med" len="med"/>
          </a:ln>
        </p:spPr>
      </p:cxnSp>
      <p:cxnSp>
        <p:nvCxnSpPr>
          <p:cNvPr id="8222" name="Straight Connector 76"/>
          <p:cNvCxnSpPr>
            <a:cxnSpLocks noChangeShapeType="1"/>
          </p:cNvCxnSpPr>
          <p:nvPr/>
        </p:nvCxnSpPr>
        <p:spPr bwMode="auto">
          <a:xfrm flipV="1">
            <a:off x="2845538" y="1704708"/>
            <a:ext cx="898525" cy="576263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/>
            <a:tailEnd type="none" w="lg" len="lg"/>
          </a:ln>
        </p:spPr>
      </p:cxnSp>
      <p:sp>
        <p:nvSpPr>
          <p:cNvPr id="8223" name="Curved Left Arrow 93"/>
          <p:cNvSpPr>
            <a:spLocks noChangeArrowheads="1"/>
          </p:cNvSpPr>
          <p:nvPr/>
        </p:nvSpPr>
        <p:spPr bwMode="auto">
          <a:xfrm>
            <a:off x="2753463" y="1882508"/>
            <a:ext cx="388937" cy="785813"/>
          </a:xfrm>
          <a:prstGeom prst="curvedLeftArrow">
            <a:avLst>
              <a:gd name="adj1" fmla="val 25021"/>
              <a:gd name="adj2" fmla="val 50052"/>
              <a:gd name="adj3" fmla="val 25000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224" name="TextBox 101"/>
          <p:cNvSpPr txBox="1">
            <a:spLocks noChangeArrowheads="1"/>
          </p:cNvSpPr>
          <p:nvPr/>
        </p:nvSpPr>
        <p:spPr bwMode="auto">
          <a:xfrm>
            <a:off x="2523096" y="2074417"/>
            <a:ext cx="26481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i="1" dirty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197" name="Object 4"/>
          <p:cNvGraphicFramePr>
            <a:graphicFrameLocks noChangeAspect="1"/>
          </p:cNvGraphicFramePr>
          <p:nvPr/>
        </p:nvGraphicFramePr>
        <p:xfrm>
          <a:off x="3184102" y="2074016"/>
          <a:ext cx="236537" cy="319087"/>
        </p:xfrm>
        <a:graphic>
          <a:graphicData uri="http://schemas.openxmlformats.org/presentationml/2006/ole">
            <p:oleObj spid="_x0000_s203778" name="Equation" r:id="rId3" imgW="152280" imgH="203040" progId="Equation.3">
              <p:embed/>
            </p:oleObj>
          </a:graphicData>
        </a:graphic>
      </p:graphicFrame>
      <p:cxnSp>
        <p:nvCxnSpPr>
          <p:cNvPr id="76" name="Straight Arrow Connector 73"/>
          <p:cNvCxnSpPr>
            <a:cxnSpLocks noChangeShapeType="1"/>
          </p:cNvCxnSpPr>
          <p:nvPr/>
        </p:nvCxnSpPr>
        <p:spPr bwMode="auto">
          <a:xfrm flipV="1">
            <a:off x="1836916" y="2828390"/>
            <a:ext cx="1066800" cy="685800"/>
          </a:xfrm>
          <a:prstGeom prst="straightConnector1">
            <a:avLst/>
          </a:prstGeom>
          <a:noFill/>
          <a:ln w="38100" algn="ctr">
            <a:solidFill>
              <a:schemeClr val="tx1"/>
            </a:solidFill>
            <a:round/>
            <a:headEnd type="none" w="med" len="med"/>
            <a:tailEnd type="none" w="med" len="med"/>
          </a:ln>
        </p:spPr>
      </p:cxnSp>
      <p:cxnSp>
        <p:nvCxnSpPr>
          <p:cNvPr id="77" name="Straight Connector 76"/>
          <p:cNvCxnSpPr>
            <a:cxnSpLocks noChangeShapeType="1"/>
          </p:cNvCxnSpPr>
          <p:nvPr/>
        </p:nvCxnSpPr>
        <p:spPr bwMode="auto">
          <a:xfrm flipV="1">
            <a:off x="2843391" y="2294990"/>
            <a:ext cx="898525" cy="576263"/>
          </a:xfrm>
          <a:prstGeom prst="line">
            <a:avLst/>
          </a:prstGeom>
          <a:noFill/>
          <a:ln w="38100" algn="ctr">
            <a:solidFill>
              <a:schemeClr val="tx1"/>
            </a:solidFill>
            <a:round/>
            <a:headEnd type="triangle" w="med" len="med"/>
            <a:tailEnd type="none" w="med" len="med"/>
          </a:ln>
        </p:spPr>
      </p:cxnSp>
      <p:sp>
        <p:nvSpPr>
          <p:cNvPr id="78" name="Curved Left Arrow 93"/>
          <p:cNvSpPr>
            <a:spLocks noChangeArrowheads="1"/>
          </p:cNvSpPr>
          <p:nvPr/>
        </p:nvSpPr>
        <p:spPr bwMode="auto">
          <a:xfrm flipV="1">
            <a:off x="2403587" y="2717490"/>
            <a:ext cx="388937" cy="785813"/>
          </a:xfrm>
          <a:prstGeom prst="curvedLeftArrow">
            <a:avLst>
              <a:gd name="adj1" fmla="val 25021"/>
              <a:gd name="adj2" fmla="val 50052"/>
              <a:gd name="adj3" fmla="val 25000"/>
            </a:avLst>
          </a:prstGeom>
          <a:solidFill>
            <a:srgbClr val="FF0000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9" name="TextBox 101"/>
          <p:cNvSpPr txBox="1">
            <a:spLocks noChangeArrowheads="1"/>
          </p:cNvSpPr>
          <p:nvPr/>
        </p:nvSpPr>
        <p:spPr bwMode="auto">
          <a:xfrm>
            <a:off x="2920193" y="2780609"/>
            <a:ext cx="26481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i="1" dirty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06854" name="Object 6"/>
          <p:cNvGraphicFramePr>
            <a:graphicFrameLocks noChangeAspect="1"/>
          </p:cNvGraphicFramePr>
          <p:nvPr/>
        </p:nvGraphicFramePr>
        <p:xfrm>
          <a:off x="2125461" y="2780787"/>
          <a:ext cx="236538" cy="319087"/>
        </p:xfrm>
        <a:graphic>
          <a:graphicData uri="http://schemas.openxmlformats.org/presentationml/2006/ole">
            <p:oleObj spid="_x0000_s203779" name="Equation" r:id="rId4" imgW="152280" imgH="203040" progId="Equation.3">
              <p:embed/>
            </p:oleObj>
          </a:graphicData>
        </a:graphic>
      </p:graphicFrame>
      <p:graphicFrame>
        <p:nvGraphicFramePr>
          <p:cNvPr id="206855" name="Object 9"/>
          <p:cNvGraphicFramePr>
            <a:graphicFrameLocks noChangeAspect="1"/>
          </p:cNvGraphicFramePr>
          <p:nvPr/>
        </p:nvGraphicFramePr>
        <p:xfrm>
          <a:off x="2375928" y="4595591"/>
          <a:ext cx="922281" cy="839294"/>
        </p:xfrm>
        <a:graphic>
          <a:graphicData uri="http://schemas.openxmlformats.org/presentationml/2006/ole">
            <p:oleObj spid="_x0000_s203780" name="Equation" r:id="rId5" imgW="431640" imgH="393480" progId="Equation.3">
              <p:embed/>
            </p:oleObj>
          </a:graphicData>
        </a:graphic>
      </p:graphicFrame>
      <p:graphicFrame>
        <p:nvGraphicFramePr>
          <p:cNvPr id="206856" name="Object 4"/>
          <p:cNvGraphicFramePr>
            <a:graphicFrameLocks noChangeAspect="1"/>
          </p:cNvGraphicFramePr>
          <p:nvPr/>
        </p:nvGraphicFramePr>
        <p:xfrm>
          <a:off x="2131588" y="3928841"/>
          <a:ext cx="1352550" cy="536575"/>
        </p:xfrm>
        <a:graphic>
          <a:graphicData uri="http://schemas.openxmlformats.org/presentationml/2006/ole">
            <p:oleObj spid="_x0000_s203781" name="Equation" r:id="rId6" imgW="736560" imgH="291960" progId="Equation.3">
              <p:embed/>
            </p:oleObj>
          </a:graphicData>
        </a:graphic>
      </p:graphicFrame>
      <p:cxnSp>
        <p:nvCxnSpPr>
          <p:cNvPr id="84" name="Straight Connector 83"/>
          <p:cNvCxnSpPr/>
          <p:nvPr/>
        </p:nvCxnSpPr>
        <p:spPr bwMode="auto">
          <a:xfrm>
            <a:off x="4899336" y="2189408"/>
            <a:ext cx="2498502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85" name="Straight Connector 84"/>
          <p:cNvCxnSpPr/>
          <p:nvPr/>
        </p:nvCxnSpPr>
        <p:spPr bwMode="auto">
          <a:xfrm>
            <a:off x="4899336" y="3114541"/>
            <a:ext cx="2498502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87" name="Straight Connector 86"/>
          <p:cNvCxnSpPr/>
          <p:nvPr/>
        </p:nvCxnSpPr>
        <p:spPr bwMode="auto">
          <a:xfrm>
            <a:off x="5858813" y="2575774"/>
            <a:ext cx="579549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89" name="Straight Connector 88"/>
          <p:cNvCxnSpPr/>
          <p:nvPr/>
        </p:nvCxnSpPr>
        <p:spPr bwMode="auto">
          <a:xfrm>
            <a:off x="5858813" y="2715295"/>
            <a:ext cx="579549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91" name="Straight Connector 90"/>
          <p:cNvCxnSpPr/>
          <p:nvPr/>
        </p:nvCxnSpPr>
        <p:spPr bwMode="auto">
          <a:xfrm flipV="1">
            <a:off x="6148587" y="2189408"/>
            <a:ext cx="0" cy="38636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92" name="Straight Connector 91"/>
          <p:cNvCxnSpPr/>
          <p:nvPr/>
        </p:nvCxnSpPr>
        <p:spPr bwMode="auto">
          <a:xfrm flipV="1">
            <a:off x="6148587" y="2728174"/>
            <a:ext cx="0" cy="38636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graphicFrame>
        <p:nvGraphicFramePr>
          <p:cNvPr id="206857" name="Object 26"/>
          <p:cNvGraphicFramePr>
            <a:graphicFrameLocks noChangeAspect="1"/>
          </p:cNvGraphicFramePr>
          <p:nvPr/>
        </p:nvGraphicFramePr>
        <p:xfrm>
          <a:off x="5634863" y="3705135"/>
          <a:ext cx="889726" cy="841107"/>
        </p:xfrm>
        <a:graphic>
          <a:graphicData uri="http://schemas.openxmlformats.org/presentationml/2006/ole">
            <p:oleObj spid="_x0000_s203782" name="Equation" r:id="rId7" imgW="444240" imgH="393480" progId="Equation.3">
              <p:embed/>
            </p:oleObj>
          </a:graphicData>
        </a:graphic>
      </p:graphicFrame>
      <p:sp>
        <p:nvSpPr>
          <p:cNvPr id="94" name="TextBox 93"/>
          <p:cNvSpPr txBox="1"/>
          <p:nvPr/>
        </p:nvSpPr>
        <p:spPr>
          <a:xfrm>
            <a:off x="4855333" y="1854557"/>
            <a:ext cx="4651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+Q</a:t>
            </a:r>
            <a:endParaRPr lang="en-US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4855333" y="2792569"/>
            <a:ext cx="4010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-Q</a:t>
            </a:r>
            <a:endParaRPr lang="en-US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7" name="Straight Arrow Connector 96"/>
          <p:cNvCxnSpPr/>
          <p:nvPr/>
        </p:nvCxnSpPr>
        <p:spPr bwMode="auto">
          <a:xfrm flipV="1">
            <a:off x="6671256" y="2228045"/>
            <a:ext cx="0" cy="83712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98" name="TextBox 97"/>
          <p:cNvSpPr txBox="1"/>
          <p:nvPr/>
        </p:nvSpPr>
        <p:spPr>
          <a:xfrm>
            <a:off x="6516710" y="2485623"/>
            <a:ext cx="320922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endParaRPr lang="en-US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996227" y="1249251"/>
            <a:ext cx="126669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Inductance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458496" y="1249251"/>
            <a:ext cx="139172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</a:rPr>
              <a:t>Capacitance</a:t>
            </a:r>
            <a:endParaRPr lang="en-US" dirty="0">
              <a:solidFill>
                <a:srgbClr val="0000FF"/>
              </a:solidFill>
            </a:endParaRPr>
          </a:p>
        </p:txBody>
      </p:sp>
      <p:graphicFrame>
        <p:nvGraphicFramePr>
          <p:cNvPr id="29" name="Object 28"/>
          <p:cNvGraphicFramePr>
            <a:graphicFrameLocks noChangeAspect="1"/>
          </p:cNvGraphicFramePr>
          <p:nvPr/>
        </p:nvGraphicFramePr>
        <p:xfrm>
          <a:off x="2052212" y="5561973"/>
          <a:ext cx="1558041" cy="529734"/>
        </p:xfrm>
        <a:graphic>
          <a:graphicData uri="http://schemas.openxmlformats.org/presentationml/2006/ole">
            <p:oleObj spid="_x0000_s203783" name="Equation" r:id="rId8" imgW="634680" imgH="215640" progId="Equation.3">
              <p:embed/>
            </p:oleObj>
          </a:graphicData>
        </a:graphic>
      </p:graphicFrame>
      <p:graphicFrame>
        <p:nvGraphicFramePr>
          <p:cNvPr id="203784" name="Object 8"/>
          <p:cNvGraphicFramePr>
            <a:graphicFrameLocks noChangeAspect="1"/>
          </p:cNvGraphicFramePr>
          <p:nvPr/>
        </p:nvGraphicFramePr>
        <p:xfrm>
          <a:off x="5337175" y="4487863"/>
          <a:ext cx="1682750" cy="1025525"/>
        </p:xfrm>
        <a:graphic>
          <a:graphicData uri="http://schemas.openxmlformats.org/presentationml/2006/ole">
            <p:oleObj spid="_x0000_s203784" name="Equation" r:id="rId9" imgW="685800" imgH="419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14400" y="152400"/>
            <a:ext cx="7740000" cy="406400"/>
          </a:xfrm>
        </p:spPr>
        <p:txBody>
          <a:bodyPr/>
          <a:lstStyle/>
          <a:p>
            <a:r>
              <a:rPr lang="en-US" sz="2000" dirty="0" smtClean="0"/>
              <a:t>Characteristic Impedance &amp; Propagation Constant</a:t>
            </a:r>
            <a:endParaRPr lang="en-US" sz="2000" dirty="0"/>
          </a:p>
        </p:txBody>
      </p:sp>
      <p:grpSp>
        <p:nvGrpSpPr>
          <p:cNvPr id="2" name="Group 77"/>
          <p:cNvGrpSpPr>
            <a:grpSpLocks/>
          </p:cNvGrpSpPr>
          <p:nvPr/>
        </p:nvGrpSpPr>
        <p:grpSpPr bwMode="auto">
          <a:xfrm>
            <a:off x="1593407" y="1446728"/>
            <a:ext cx="480335" cy="227527"/>
            <a:chOff x="1066800" y="2438400"/>
            <a:chExt cx="1447800" cy="685800"/>
          </a:xfrm>
        </p:grpSpPr>
        <p:cxnSp>
          <p:nvCxnSpPr>
            <p:cNvPr id="6" name="Straight Connector 69"/>
            <p:cNvCxnSpPr>
              <a:cxnSpLocks noChangeShapeType="1"/>
            </p:cNvCxnSpPr>
            <p:nvPr/>
          </p:nvCxnSpPr>
          <p:spPr bwMode="auto">
            <a:xfrm rot="5400000" flipH="1" flipV="1">
              <a:off x="952500" y="2552700"/>
              <a:ext cx="381000" cy="1524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7" name="Straight Connector 71"/>
            <p:cNvCxnSpPr>
              <a:cxnSpLocks noChangeShapeType="1"/>
            </p:cNvCxnSpPr>
            <p:nvPr/>
          </p:nvCxnSpPr>
          <p:spPr bwMode="auto">
            <a:xfrm rot="16200000" flipH="1">
              <a:off x="9906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8" name="Straight Connector 72"/>
            <p:cNvCxnSpPr>
              <a:cxnSpLocks noChangeShapeType="1"/>
            </p:cNvCxnSpPr>
            <p:nvPr/>
          </p:nvCxnSpPr>
          <p:spPr bwMode="auto">
            <a:xfrm rot="16200000" flipH="1">
              <a:off x="14478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9" name="Straight Connector 73"/>
            <p:cNvCxnSpPr>
              <a:cxnSpLocks noChangeShapeType="1"/>
            </p:cNvCxnSpPr>
            <p:nvPr/>
          </p:nvCxnSpPr>
          <p:spPr bwMode="auto">
            <a:xfrm rot="16200000" flipH="1">
              <a:off x="19050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0" name="Straight Connector 74"/>
            <p:cNvCxnSpPr>
              <a:cxnSpLocks noChangeShapeType="1"/>
            </p:cNvCxnSpPr>
            <p:nvPr/>
          </p:nvCxnSpPr>
          <p:spPr bwMode="auto">
            <a:xfrm rot="5400000" flipH="1" flipV="1">
              <a:off x="2247900" y="2857500"/>
              <a:ext cx="381000" cy="1524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1" name="Straight Connector 75"/>
            <p:cNvCxnSpPr>
              <a:cxnSpLocks noChangeShapeType="1"/>
            </p:cNvCxnSpPr>
            <p:nvPr/>
          </p:nvCxnSpPr>
          <p:spPr bwMode="auto">
            <a:xfrm rot="5400000" flipH="1" flipV="1">
              <a:off x="12192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2" name="Straight Connector 76"/>
            <p:cNvCxnSpPr>
              <a:cxnSpLocks noChangeShapeType="1"/>
            </p:cNvCxnSpPr>
            <p:nvPr/>
          </p:nvCxnSpPr>
          <p:spPr bwMode="auto">
            <a:xfrm rot="5400000" flipH="1" flipV="1">
              <a:off x="16764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grpSp>
        <p:nvGrpSpPr>
          <p:cNvPr id="3" name="Group 99"/>
          <p:cNvGrpSpPr>
            <a:grpSpLocks/>
          </p:cNvGrpSpPr>
          <p:nvPr/>
        </p:nvGrpSpPr>
        <p:grpSpPr bwMode="auto">
          <a:xfrm>
            <a:off x="2277417" y="1468193"/>
            <a:ext cx="684727" cy="171182"/>
            <a:chOff x="2895600" y="2743200"/>
            <a:chExt cx="1524000" cy="381000"/>
          </a:xfrm>
        </p:grpSpPr>
        <p:grpSp>
          <p:nvGrpSpPr>
            <p:cNvPr id="5" name="Group 88"/>
            <p:cNvGrpSpPr>
              <a:grpSpLocks/>
            </p:cNvGrpSpPr>
            <p:nvPr/>
          </p:nvGrpSpPr>
          <p:grpSpPr bwMode="auto">
            <a:xfrm>
              <a:off x="2895600" y="2743200"/>
              <a:ext cx="381000" cy="381000"/>
              <a:chOff x="2895600" y="2743200"/>
              <a:chExt cx="381000" cy="381000"/>
            </a:xfrm>
          </p:grpSpPr>
          <p:sp>
            <p:nvSpPr>
              <p:cNvPr id="24" name="Arc 23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5" name="Arc 24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  <p:grpSp>
          <p:nvGrpSpPr>
            <p:cNvPr id="13" name="Group 90"/>
            <p:cNvGrpSpPr>
              <a:grpSpLocks/>
            </p:cNvGrpSpPr>
            <p:nvPr/>
          </p:nvGrpSpPr>
          <p:grpSpPr bwMode="auto">
            <a:xfrm>
              <a:off x="3276600" y="2743200"/>
              <a:ext cx="381000" cy="381000"/>
              <a:chOff x="2895600" y="2743200"/>
              <a:chExt cx="381000" cy="381000"/>
            </a:xfrm>
          </p:grpSpPr>
          <p:sp>
            <p:nvSpPr>
              <p:cNvPr id="22" name="Arc 21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3" name="Arc 22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  <p:grpSp>
          <p:nvGrpSpPr>
            <p:cNvPr id="14" name="Group 93"/>
            <p:cNvGrpSpPr>
              <a:grpSpLocks/>
            </p:cNvGrpSpPr>
            <p:nvPr/>
          </p:nvGrpSpPr>
          <p:grpSpPr bwMode="auto">
            <a:xfrm>
              <a:off x="3657600" y="2743200"/>
              <a:ext cx="381000" cy="381000"/>
              <a:chOff x="2895600" y="2743200"/>
              <a:chExt cx="381000" cy="381000"/>
            </a:xfrm>
          </p:grpSpPr>
          <p:sp>
            <p:nvSpPr>
              <p:cNvPr id="20" name="Arc 19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21" name="Arc 20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  <p:grpSp>
          <p:nvGrpSpPr>
            <p:cNvPr id="15" name="Group 96"/>
            <p:cNvGrpSpPr>
              <a:grpSpLocks/>
            </p:cNvGrpSpPr>
            <p:nvPr/>
          </p:nvGrpSpPr>
          <p:grpSpPr bwMode="auto">
            <a:xfrm>
              <a:off x="4038600" y="2743200"/>
              <a:ext cx="381000" cy="381000"/>
              <a:chOff x="2895600" y="2743200"/>
              <a:chExt cx="381000" cy="381000"/>
            </a:xfrm>
          </p:grpSpPr>
          <p:sp>
            <p:nvSpPr>
              <p:cNvPr id="18" name="Arc 17"/>
              <p:cNvSpPr/>
              <p:nvPr/>
            </p:nvSpPr>
            <p:spPr bwMode="auto">
              <a:xfrm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  <p:sp>
            <p:nvSpPr>
              <p:cNvPr id="19" name="Arc 18"/>
              <p:cNvSpPr/>
              <p:nvPr/>
            </p:nvSpPr>
            <p:spPr bwMode="auto">
              <a:xfrm flipH="1">
                <a:off x="2895600" y="2743200"/>
                <a:ext cx="381000" cy="381000"/>
              </a:xfrm>
              <a:prstGeom prst="arc">
                <a:avLst/>
              </a:prstGeom>
              <a:noFill/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lg" len="lg"/>
              </a:ln>
              <a:effectLst/>
            </p:spPr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</a:endParaRPr>
              </a:p>
            </p:txBody>
          </p:sp>
        </p:grpSp>
      </p:grpSp>
      <p:cxnSp>
        <p:nvCxnSpPr>
          <p:cNvPr id="40" name="Straight Connector 39"/>
          <p:cNvCxnSpPr/>
          <p:nvPr/>
        </p:nvCxnSpPr>
        <p:spPr bwMode="auto">
          <a:xfrm>
            <a:off x="2073502" y="1545466"/>
            <a:ext cx="193183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grpSp>
        <p:nvGrpSpPr>
          <p:cNvPr id="17" name="Group 77"/>
          <p:cNvGrpSpPr>
            <a:grpSpLocks/>
          </p:cNvGrpSpPr>
          <p:nvPr/>
        </p:nvGrpSpPr>
        <p:grpSpPr bwMode="auto">
          <a:xfrm rot="5400000">
            <a:off x="2728413" y="2085071"/>
            <a:ext cx="398768" cy="188890"/>
            <a:chOff x="1066800" y="2438400"/>
            <a:chExt cx="1447800" cy="685800"/>
          </a:xfrm>
        </p:grpSpPr>
        <p:cxnSp>
          <p:nvCxnSpPr>
            <p:cNvPr id="27" name="Straight Connector 69"/>
            <p:cNvCxnSpPr>
              <a:cxnSpLocks noChangeShapeType="1"/>
            </p:cNvCxnSpPr>
            <p:nvPr/>
          </p:nvCxnSpPr>
          <p:spPr bwMode="auto">
            <a:xfrm rot="5400000" flipH="1" flipV="1">
              <a:off x="952500" y="2552700"/>
              <a:ext cx="381000" cy="1524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28" name="Straight Connector 71"/>
            <p:cNvCxnSpPr>
              <a:cxnSpLocks noChangeShapeType="1"/>
            </p:cNvCxnSpPr>
            <p:nvPr/>
          </p:nvCxnSpPr>
          <p:spPr bwMode="auto">
            <a:xfrm rot="16200000" flipH="1">
              <a:off x="9906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29" name="Straight Connector 72"/>
            <p:cNvCxnSpPr>
              <a:cxnSpLocks noChangeShapeType="1"/>
            </p:cNvCxnSpPr>
            <p:nvPr/>
          </p:nvCxnSpPr>
          <p:spPr bwMode="auto">
            <a:xfrm rot="16200000" flipH="1">
              <a:off x="14478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30" name="Straight Connector 73"/>
            <p:cNvCxnSpPr>
              <a:cxnSpLocks noChangeShapeType="1"/>
            </p:cNvCxnSpPr>
            <p:nvPr/>
          </p:nvCxnSpPr>
          <p:spPr bwMode="auto">
            <a:xfrm rot="16200000" flipH="1">
              <a:off x="19050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31" name="Straight Connector 74"/>
            <p:cNvCxnSpPr>
              <a:cxnSpLocks noChangeShapeType="1"/>
            </p:cNvCxnSpPr>
            <p:nvPr/>
          </p:nvCxnSpPr>
          <p:spPr bwMode="auto">
            <a:xfrm rot="5400000" flipH="1" flipV="1">
              <a:off x="2247900" y="2857500"/>
              <a:ext cx="381000" cy="1524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32" name="Straight Connector 75"/>
            <p:cNvCxnSpPr>
              <a:cxnSpLocks noChangeShapeType="1"/>
            </p:cNvCxnSpPr>
            <p:nvPr/>
          </p:nvCxnSpPr>
          <p:spPr bwMode="auto">
            <a:xfrm rot="5400000" flipH="1" flipV="1">
              <a:off x="12192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33" name="Straight Connector 76"/>
            <p:cNvCxnSpPr>
              <a:cxnSpLocks noChangeShapeType="1"/>
            </p:cNvCxnSpPr>
            <p:nvPr/>
          </p:nvCxnSpPr>
          <p:spPr bwMode="auto">
            <a:xfrm rot="5400000" flipH="1" flipV="1">
              <a:off x="1676400" y="2667000"/>
              <a:ext cx="685800" cy="22860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grpSp>
        <p:nvGrpSpPr>
          <p:cNvPr id="26" name="Group 124"/>
          <p:cNvGrpSpPr>
            <a:grpSpLocks/>
          </p:cNvGrpSpPr>
          <p:nvPr/>
        </p:nvGrpSpPr>
        <p:grpSpPr bwMode="auto">
          <a:xfrm>
            <a:off x="3338849" y="1993274"/>
            <a:ext cx="450404" cy="337803"/>
            <a:chOff x="3429000" y="3124200"/>
            <a:chExt cx="304800" cy="228600"/>
          </a:xfrm>
        </p:grpSpPr>
        <p:cxnSp>
          <p:nvCxnSpPr>
            <p:cNvPr id="35" name="Straight Connector 114"/>
            <p:cNvCxnSpPr>
              <a:cxnSpLocks noChangeShapeType="1"/>
            </p:cNvCxnSpPr>
            <p:nvPr/>
          </p:nvCxnSpPr>
          <p:spPr bwMode="auto">
            <a:xfrm>
              <a:off x="3429000" y="3200400"/>
              <a:ext cx="3048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36" name="Straight Connector 115"/>
            <p:cNvCxnSpPr>
              <a:cxnSpLocks noChangeShapeType="1"/>
            </p:cNvCxnSpPr>
            <p:nvPr/>
          </p:nvCxnSpPr>
          <p:spPr bwMode="auto">
            <a:xfrm>
              <a:off x="3429000" y="3276600"/>
              <a:ext cx="3048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37" name="Straight Connector 119"/>
            <p:cNvCxnSpPr>
              <a:cxnSpLocks noChangeShapeType="1"/>
            </p:cNvCxnSpPr>
            <p:nvPr/>
          </p:nvCxnSpPr>
          <p:spPr bwMode="auto">
            <a:xfrm rot="5400000" flipH="1" flipV="1">
              <a:off x="3543300" y="3162300"/>
              <a:ext cx="762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38" name="Straight Connector 123"/>
            <p:cNvCxnSpPr>
              <a:cxnSpLocks noChangeShapeType="1"/>
            </p:cNvCxnSpPr>
            <p:nvPr/>
          </p:nvCxnSpPr>
          <p:spPr bwMode="auto">
            <a:xfrm rot="5400000">
              <a:off x="3543300" y="3314700"/>
              <a:ext cx="76200" cy="0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cxnSp>
        <p:nvCxnSpPr>
          <p:cNvPr id="42" name="Straight Connector 41"/>
          <p:cNvCxnSpPr/>
          <p:nvPr/>
        </p:nvCxnSpPr>
        <p:spPr bwMode="auto">
          <a:xfrm flipV="1">
            <a:off x="2923504" y="1841679"/>
            <a:ext cx="0" cy="12878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44" name="Straight Connector 43"/>
          <p:cNvCxnSpPr/>
          <p:nvPr/>
        </p:nvCxnSpPr>
        <p:spPr bwMode="auto">
          <a:xfrm>
            <a:off x="2923504" y="1828801"/>
            <a:ext cx="631065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46" name="Straight Connector 45"/>
          <p:cNvCxnSpPr/>
          <p:nvPr/>
        </p:nvCxnSpPr>
        <p:spPr bwMode="auto">
          <a:xfrm flipV="1">
            <a:off x="3567448" y="1828801"/>
            <a:ext cx="0" cy="180304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48" name="Straight Connector 47"/>
          <p:cNvCxnSpPr/>
          <p:nvPr/>
        </p:nvCxnSpPr>
        <p:spPr bwMode="auto">
          <a:xfrm>
            <a:off x="2936383" y="2382592"/>
            <a:ext cx="0" cy="14166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50" name="Straight Connector 49"/>
          <p:cNvCxnSpPr/>
          <p:nvPr/>
        </p:nvCxnSpPr>
        <p:spPr bwMode="auto">
          <a:xfrm>
            <a:off x="2949262" y="2524260"/>
            <a:ext cx="61818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52" name="Straight Connector 51"/>
          <p:cNvCxnSpPr/>
          <p:nvPr/>
        </p:nvCxnSpPr>
        <p:spPr bwMode="auto">
          <a:xfrm>
            <a:off x="3567448" y="2331077"/>
            <a:ext cx="0" cy="193183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59" name="Straight Connector 58"/>
          <p:cNvCxnSpPr/>
          <p:nvPr/>
        </p:nvCxnSpPr>
        <p:spPr bwMode="auto">
          <a:xfrm>
            <a:off x="2962142" y="1558346"/>
            <a:ext cx="1378039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61" name="Straight Connector 60"/>
          <p:cNvCxnSpPr/>
          <p:nvPr/>
        </p:nvCxnSpPr>
        <p:spPr bwMode="auto">
          <a:xfrm>
            <a:off x="3245477" y="1558345"/>
            <a:ext cx="0" cy="27045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63" name="Straight Connector 62"/>
          <p:cNvCxnSpPr/>
          <p:nvPr/>
        </p:nvCxnSpPr>
        <p:spPr bwMode="auto">
          <a:xfrm>
            <a:off x="3271235" y="2537140"/>
            <a:ext cx="0" cy="128789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66" name="Straight Connector 65"/>
          <p:cNvCxnSpPr/>
          <p:nvPr/>
        </p:nvCxnSpPr>
        <p:spPr bwMode="auto">
          <a:xfrm>
            <a:off x="1017434" y="2665929"/>
            <a:ext cx="3348507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68" name="Straight Connector 67"/>
          <p:cNvCxnSpPr/>
          <p:nvPr/>
        </p:nvCxnSpPr>
        <p:spPr bwMode="auto">
          <a:xfrm flipH="1">
            <a:off x="991677" y="1571224"/>
            <a:ext cx="592428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sp>
        <p:nvSpPr>
          <p:cNvPr id="70" name="TextBox 69"/>
          <p:cNvSpPr txBox="1"/>
          <p:nvPr/>
        </p:nvSpPr>
        <p:spPr>
          <a:xfrm>
            <a:off x="1661378" y="1053923"/>
            <a:ext cx="3561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</a:t>
            </a:r>
            <a:endParaRPr lang="en-US" sz="2000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2444843" y="1053923"/>
            <a:ext cx="3417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endParaRPr lang="en-US" sz="2000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2470599" y="1961885"/>
            <a:ext cx="3706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</a:t>
            </a:r>
            <a:endParaRPr lang="en-US" sz="2000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3797122" y="1961885"/>
            <a:ext cx="3561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endParaRPr lang="en-US" sz="2000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901525" y="1210616"/>
            <a:ext cx="5389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V(z)</a:t>
            </a:r>
            <a:endParaRPr lang="en-US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8" name="Straight Arrow Connector 77"/>
          <p:cNvCxnSpPr/>
          <p:nvPr/>
        </p:nvCxnSpPr>
        <p:spPr bwMode="auto">
          <a:xfrm>
            <a:off x="953040" y="1648497"/>
            <a:ext cx="450761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79" name="TextBox 78"/>
          <p:cNvSpPr txBox="1"/>
          <p:nvPr/>
        </p:nvSpPr>
        <p:spPr>
          <a:xfrm>
            <a:off x="912257" y="1633472"/>
            <a:ext cx="48282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I(z)</a:t>
            </a:r>
            <a:endParaRPr lang="en-US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3552429" y="1221348"/>
            <a:ext cx="9593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V(z + </a:t>
            </a:r>
            <a:r>
              <a:rPr lang="el-GR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z)</a:t>
            </a:r>
            <a:endParaRPr lang="en-US" i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2" name="Straight Arrow Connector 81"/>
          <p:cNvCxnSpPr/>
          <p:nvPr/>
        </p:nvCxnSpPr>
        <p:spPr bwMode="auto">
          <a:xfrm>
            <a:off x="3784247" y="1620594"/>
            <a:ext cx="450761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83" name="TextBox 82"/>
          <p:cNvSpPr txBox="1"/>
          <p:nvPr/>
        </p:nvSpPr>
        <p:spPr>
          <a:xfrm>
            <a:off x="3601795" y="1592690"/>
            <a:ext cx="9031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I(z + </a:t>
            </a:r>
            <a:r>
              <a:rPr lang="el-GR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z)</a:t>
            </a:r>
            <a:endParaRPr lang="en-US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4713670" y="1545466"/>
            <a:ext cx="419537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 = series resistance per unit length (</a:t>
            </a:r>
            <a:r>
              <a:rPr lang="el-GR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Ω</a:t>
            </a:r>
            <a:r>
              <a:rPr lang="en-US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/m)</a:t>
            </a:r>
          </a:p>
          <a:p>
            <a:r>
              <a:rPr lang="en-US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 = series inductance per unit length (H/m)</a:t>
            </a:r>
          </a:p>
          <a:p>
            <a:r>
              <a:rPr lang="en-US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 = shunt conductance per unit length (</a:t>
            </a:r>
            <a:r>
              <a:rPr lang="el-GR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Ω</a:t>
            </a:r>
            <a:r>
              <a:rPr lang="en-US" i="1" baseline="30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-1</a:t>
            </a:r>
            <a:r>
              <a:rPr lang="en-US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/m)</a:t>
            </a:r>
          </a:p>
          <a:p>
            <a:r>
              <a:rPr lang="en-US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 = shunt capacitance per unit length (F/m)</a:t>
            </a:r>
            <a:endParaRPr lang="en-US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5" name="Object 84"/>
          <p:cNvGraphicFramePr>
            <a:graphicFrameLocks noChangeAspect="1"/>
          </p:cNvGraphicFramePr>
          <p:nvPr/>
        </p:nvGraphicFramePr>
        <p:xfrm>
          <a:off x="566202" y="4306134"/>
          <a:ext cx="3761100" cy="332785"/>
        </p:xfrm>
        <a:graphic>
          <a:graphicData uri="http://schemas.openxmlformats.org/presentationml/2006/ole">
            <p:oleObj spid="_x0000_s204802" name="Equation" r:id="rId3" imgW="2298600" imgH="203040" progId="Equation.3">
              <p:embed/>
            </p:oleObj>
          </a:graphicData>
        </a:graphic>
      </p:graphicFrame>
      <p:graphicFrame>
        <p:nvGraphicFramePr>
          <p:cNvPr id="199683" name="Object 3"/>
          <p:cNvGraphicFramePr>
            <a:graphicFrameLocks noChangeAspect="1"/>
          </p:cNvGraphicFramePr>
          <p:nvPr/>
        </p:nvGraphicFramePr>
        <p:xfrm>
          <a:off x="4790941" y="4303405"/>
          <a:ext cx="3966692" cy="350975"/>
        </p:xfrm>
        <a:graphic>
          <a:graphicData uri="http://schemas.openxmlformats.org/presentationml/2006/ole">
            <p:oleObj spid="_x0000_s204803" name="Equation" r:id="rId4" imgW="2298600" imgH="203040" progId="Equation.3">
              <p:embed/>
            </p:oleObj>
          </a:graphicData>
        </a:graphic>
      </p:graphicFrame>
      <p:graphicFrame>
        <p:nvGraphicFramePr>
          <p:cNvPr id="199684" name="Object 4"/>
          <p:cNvGraphicFramePr>
            <a:graphicFrameLocks noChangeAspect="1"/>
          </p:cNvGraphicFramePr>
          <p:nvPr/>
        </p:nvGraphicFramePr>
        <p:xfrm>
          <a:off x="823086" y="4853777"/>
          <a:ext cx="3233760" cy="563300"/>
        </p:xfrm>
        <a:graphic>
          <a:graphicData uri="http://schemas.openxmlformats.org/presentationml/2006/ole">
            <p:oleObj spid="_x0000_s204804" name="Equation" r:id="rId5" imgW="2260440" imgH="393480" progId="Equation.3">
              <p:embed/>
            </p:oleObj>
          </a:graphicData>
        </a:graphic>
      </p:graphicFrame>
      <p:graphicFrame>
        <p:nvGraphicFramePr>
          <p:cNvPr id="199685" name="Object 5"/>
          <p:cNvGraphicFramePr>
            <a:graphicFrameLocks noChangeAspect="1"/>
          </p:cNvGraphicFramePr>
          <p:nvPr/>
        </p:nvGraphicFramePr>
        <p:xfrm>
          <a:off x="1154851" y="5598269"/>
          <a:ext cx="2567144" cy="617125"/>
        </p:xfrm>
        <a:graphic>
          <a:graphicData uri="http://schemas.openxmlformats.org/presentationml/2006/ole">
            <p:oleObj spid="_x0000_s204805" name="Equation" r:id="rId6" imgW="1638000" imgH="393480" progId="Equation.3">
              <p:embed/>
            </p:oleObj>
          </a:graphicData>
        </a:graphic>
      </p:graphicFrame>
      <p:graphicFrame>
        <p:nvGraphicFramePr>
          <p:cNvPr id="199686" name="Object 6"/>
          <p:cNvGraphicFramePr>
            <a:graphicFrameLocks noChangeAspect="1"/>
          </p:cNvGraphicFramePr>
          <p:nvPr/>
        </p:nvGraphicFramePr>
        <p:xfrm>
          <a:off x="5141040" y="4812144"/>
          <a:ext cx="3251200" cy="563563"/>
        </p:xfrm>
        <a:graphic>
          <a:graphicData uri="http://schemas.openxmlformats.org/presentationml/2006/ole">
            <p:oleObj spid="_x0000_s204806" name="Equation" r:id="rId7" imgW="2273040" imgH="393480" progId="Equation.3">
              <p:embed/>
            </p:oleObj>
          </a:graphicData>
        </a:graphic>
      </p:graphicFrame>
      <p:graphicFrame>
        <p:nvGraphicFramePr>
          <p:cNvPr id="199687" name="Object 7"/>
          <p:cNvGraphicFramePr>
            <a:graphicFrameLocks noChangeAspect="1"/>
          </p:cNvGraphicFramePr>
          <p:nvPr/>
        </p:nvGraphicFramePr>
        <p:xfrm>
          <a:off x="5461715" y="5556682"/>
          <a:ext cx="2606675" cy="617537"/>
        </p:xfrm>
        <a:graphic>
          <a:graphicData uri="http://schemas.openxmlformats.org/presentationml/2006/ole">
            <p:oleObj spid="_x0000_s204807" name="Equation" r:id="rId8" imgW="1663560" imgH="393480" progId="Equation.3">
              <p:embed/>
            </p:oleObj>
          </a:graphicData>
        </a:graphic>
      </p:graphicFrame>
      <p:graphicFrame>
        <p:nvGraphicFramePr>
          <p:cNvPr id="199693" name="Object 13"/>
          <p:cNvGraphicFramePr>
            <a:graphicFrameLocks noChangeAspect="1"/>
          </p:cNvGraphicFramePr>
          <p:nvPr/>
        </p:nvGraphicFramePr>
        <p:xfrm>
          <a:off x="527344" y="2779892"/>
          <a:ext cx="900904" cy="568615"/>
        </p:xfrm>
        <a:graphic>
          <a:graphicData uri="http://schemas.openxmlformats.org/presentationml/2006/ole">
            <p:oleObj spid="_x0000_s204808" name="Equation" r:id="rId9" imgW="660240" imgH="419040" progId="Equation.3">
              <p:embed/>
            </p:oleObj>
          </a:graphicData>
        </a:graphic>
      </p:graphicFrame>
      <p:sp>
        <p:nvSpPr>
          <p:cNvPr id="97" name="Freeform 96"/>
          <p:cNvSpPr/>
          <p:nvPr/>
        </p:nvSpPr>
        <p:spPr bwMode="auto">
          <a:xfrm>
            <a:off x="850006" y="2240924"/>
            <a:ext cx="321971" cy="540913"/>
          </a:xfrm>
          <a:custGeom>
            <a:avLst/>
            <a:gdLst>
              <a:gd name="connsiteX0" fmla="*/ 0 w 321971"/>
              <a:gd name="connsiteY0" fmla="*/ 540913 h 540913"/>
              <a:gd name="connsiteX1" fmla="*/ 0 w 321971"/>
              <a:gd name="connsiteY1" fmla="*/ 0 h 540913"/>
              <a:gd name="connsiteX2" fmla="*/ 321971 w 321971"/>
              <a:gd name="connsiteY2" fmla="*/ 0 h 540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21971" h="540913">
                <a:moveTo>
                  <a:pt x="0" y="540913"/>
                </a:moveTo>
                <a:lnTo>
                  <a:pt x="0" y="0"/>
                </a:lnTo>
                <a:lnTo>
                  <a:pt x="321971" y="0"/>
                </a:lnTo>
              </a:path>
            </a:pathLst>
          </a:custGeom>
          <a:noFill/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TextBox 68"/>
          <p:cNvSpPr txBox="1"/>
          <p:nvPr/>
        </p:nvSpPr>
        <p:spPr>
          <a:xfrm>
            <a:off x="540915" y="3861514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Series voltage drop:</a:t>
            </a:r>
            <a:endParaRPr lang="en-US" sz="18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4775916" y="3861514"/>
            <a:ext cx="25101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Kirchoff’s Current Law:</a:t>
            </a:r>
            <a:endParaRPr lang="en-US" sz="18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 smtClean="0"/>
              <a:t>Characteristic Impedance &amp; Propagation Constant (cont.)</a:t>
            </a:r>
            <a:endParaRPr lang="en-US" sz="2000" dirty="0"/>
          </a:p>
        </p:txBody>
      </p:sp>
      <p:graphicFrame>
        <p:nvGraphicFramePr>
          <p:cNvPr id="388098" name="Object 2"/>
          <p:cNvGraphicFramePr>
            <a:graphicFrameLocks noChangeAspect="1"/>
          </p:cNvGraphicFramePr>
          <p:nvPr/>
        </p:nvGraphicFramePr>
        <p:xfrm>
          <a:off x="1681650" y="1078452"/>
          <a:ext cx="1935930" cy="465437"/>
        </p:xfrm>
        <a:graphic>
          <a:graphicData uri="http://schemas.openxmlformats.org/presentationml/2006/ole">
            <p:oleObj spid="_x0000_s388098" name="Equation" r:id="rId3" imgW="1638000" imgH="393480" progId="Equation.3">
              <p:embed/>
            </p:oleObj>
          </a:graphicData>
        </a:graphic>
      </p:graphicFrame>
      <p:graphicFrame>
        <p:nvGraphicFramePr>
          <p:cNvPr id="388099" name="Object 3"/>
          <p:cNvGraphicFramePr>
            <a:graphicFrameLocks noChangeAspect="1"/>
          </p:cNvGraphicFramePr>
          <p:nvPr/>
        </p:nvGraphicFramePr>
        <p:xfrm>
          <a:off x="5220181" y="1078452"/>
          <a:ext cx="1964646" cy="465437"/>
        </p:xfrm>
        <a:graphic>
          <a:graphicData uri="http://schemas.openxmlformats.org/presentationml/2006/ole">
            <p:oleObj spid="_x0000_s388099" name="Equation" r:id="rId4" imgW="1663560" imgH="393480" progId="Equation.3">
              <p:embed/>
            </p:oleObj>
          </a:graphicData>
        </a:graphic>
      </p:graphicFrame>
      <p:graphicFrame>
        <p:nvGraphicFramePr>
          <p:cNvPr id="388100" name="Object 4"/>
          <p:cNvGraphicFramePr>
            <a:graphicFrameLocks noChangeAspect="1"/>
          </p:cNvGraphicFramePr>
          <p:nvPr/>
        </p:nvGraphicFramePr>
        <p:xfrm>
          <a:off x="1755220" y="1567843"/>
          <a:ext cx="2114550" cy="496887"/>
        </p:xfrm>
        <a:graphic>
          <a:graphicData uri="http://schemas.openxmlformats.org/presentationml/2006/ole">
            <p:oleObj spid="_x0000_s388100" name="Equation" r:id="rId5" imgW="1790640" imgH="419040" progId="Equation.3">
              <p:embed/>
            </p:oleObj>
          </a:graphicData>
        </a:graphic>
      </p:graphicFrame>
      <p:graphicFrame>
        <p:nvGraphicFramePr>
          <p:cNvPr id="388101" name="Object 5"/>
          <p:cNvGraphicFramePr>
            <a:graphicFrameLocks noChangeAspect="1"/>
          </p:cNvGraphicFramePr>
          <p:nvPr/>
        </p:nvGraphicFramePr>
        <p:xfrm>
          <a:off x="5270625" y="1567843"/>
          <a:ext cx="2189163" cy="496887"/>
        </p:xfrm>
        <a:graphic>
          <a:graphicData uri="http://schemas.openxmlformats.org/presentationml/2006/ole">
            <p:oleObj spid="_x0000_s388101" name="Equation" r:id="rId6" imgW="1854000" imgH="419040" progId="Equation.3">
              <p:embed/>
            </p:oleObj>
          </a:graphicData>
        </a:graphic>
      </p:graphicFrame>
      <p:graphicFrame>
        <p:nvGraphicFramePr>
          <p:cNvPr id="388102" name="Object 6"/>
          <p:cNvGraphicFramePr>
            <a:graphicFrameLocks noChangeAspect="1"/>
          </p:cNvGraphicFramePr>
          <p:nvPr/>
        </p:nvGraphicFramePr>
        <p:xfrm>
          <a:off x="1734410" y="2377163"/>
          <a:ext cx="2670175" cy="496888"/>
        </p:xfrm>
        <a:graphic>
          <a:graphicData uri="http://schemas.openxmlformats.org/presentationml/2006/ole">
            <p:oleObj spid="_x0000_s388102" name="Equation" r:id="rId7" imgW="2260440" imgH="419040" progId="Equation.3">
              <p:embed/>
            </p:oleObj>
          </a:graphicData>
        </a:graphic>
      </p:graphicFrame>
      <p:graphicFrame>
        <p:nvGraphicFramePr>
          <p:cNvPr id="388103" name="Object 7"/>
          <p:cNvGraphicFramePr>
            <a:graphicFrameLocks noChangeAspect="1"/>
          </p:cNvGraphicFramePr>
          <p:nvPr/>
        </p:nvGraphicFramePr>
        <p:xfrm>
          <a:off x="5266662" y="2377164"/>
          <a:ext cx="2608263" cy="496887"/>
        </p:xfrm>
        <a:graphic>
          <a:graphicData uri="http://schemas.openxmlformats.org/presentationml/2006/ole">
            <p:oleObj spid="_x0000_s388103" name="Equation" r:id="rId8" imgW="2209680" imgH="419040" progId="Equation.3">
              <p:embed/>
            </p:oleObj>
          </a:graphicData>
        </a:graphic>
      </p:graphicFrame>
      <p:graphicFrame>
        <p:nvGraphicFramePr>
          <p:cNvPr id="388104" name="Object 8"/>
          <p:cNvGraphicFramePr>
            <a:graphicFrameLocks noChangeAspect="1"/>
          </p:cNvGraphicFramePr>
          <p:nvPr/>
        </p:nvGraphicFramePr>
        <p:xfrm>
          <a:off x="2047821" y="4079318"/>
          <a:ext cx="1560578" cy="608296"/>
        </p:xfrm>
        <a:graphic>
          <a:graphicData uri="http://schemas.openxmlformats.org/presentationml/2006/ole">
            <p:oleObj spid="_x0000_s388104" name="Equation" r:id="rId9" imgW="1079280" imgH="419040" progId="Equation.3">
              <p:embed/>
            </p:oleObj>
          </a:graphicData>
        </a:graphic>
      </p:graphicFrame>
      <p:graphicFrame>
        <p:nvGraphicFramePr>
          <p:cNvPr id="388105" name="Object 9"/>
          <p:cNvGraphicFramePr>
            <a:graphicFrameLocks noChangeAspect="1"/>
          </p:cNvGraphicFramePr>
          <p:nvPr/>
        </p:nvGraphicFramePr>
        <p:xfrm>
          <a:off x="5863794" y="4079319"/>
          <a:ext cx="1486730" cy="608295"/>
        </p:xfrm>
        <a:graphic>
          <a:graphicData uri="http://schemas.openxmlformats.org/presentationml/2006/ole">
            <p:oleObj spid="_x0000_s388105" name="Equation" r:id="rId10" imgW="1028520" imgH="419040" progId="Equation.3">
              <p:embed/>
            </p:oleObj>
          </a:graphicData>
        </a:graphic>
      </p:graphicFrame>
      <p:graphicFrame>
        <p:nvGraphicFramePr>
          <p:cNvPr id="388106" name="Object 10"/>
          <p:cNvGraphicFramePr>
            <a:graphicFrameLocks noChangeAspect="1"/>
          </p:cNvGraphicFramePr>
          <p:nvPr/>
        </p:nvGraphicFramePr>
        <p:xfrm>
          <a:off x="1131776" y="5025449"/>
          <a:ext cx="2382615" cy="770997"/>
        </p:xfrm>
        <a:graphic>
          <a:graphicData uri="http://schemas.openxmlformats.org/presentationml/2006/ole">
            <p:oleObj spid="_x0000_s388106" name="Equation" r:id="rId11" imgW="1295280" imgH="419040" progId="Equation.3">
              <p:embed/>
            </p:oleObj>
          </a:graphicData>
        </a:graphic>
      </p:graphicFrame>
      <p:graphicFrame>
        <p:nvGraphicFramePr>
          <p:cNvPr id="388107" name="Object 11"/>
          <p:cNvGraphicFramePr>
            <a:graphicFrameLocks noChangeAspect="1"/>
          </p:cNvGraphicFramePr>
          <p:nvPr/>
        </p:nvGraphicFramePr>
        <p:xfrm>
          <a:off x="5771712" y="5025449"/>
          <a:ext cx="2266580" cy="770997"/>
        </p:xfrm>
        <a:graphic>
          <a:graphicData uri="http://schemas.openxmlformats.org/presentationml/2006/ole">
            <p:oleObj spid="_x0000_s388107" name="Equation" r:id="rId12" imgW="1231560" imgH="419040" progId="Equation.3">
              <p:embed/>
            </p:oleObj>
          </a:graphicData>
        </a:graphic>
      </p:graphicFrame>
      <p:graphicFrame>
        <p:nvGraphicFramePr>
          <p:cNvPr id="388110" name="Object 14"/>
          <p:cNvGraphicFramePr>
            <a:graphicFrameLocks noChangeAspect="1"/>
          </p:cNvGraphicFramePr>
          <p:nvPr/>
        </p:nvGraphicFramePr>
        <p:xfrm>
          <a:off x="3250891" y="3378082"/>
          <a:ext cx="2642218" cy="405634"/>
        </p:xfrm>
        <a:graphic>
          <a:graphicData uri="http://schemas.openxmlformats.org/presentationml/2006/ole">
            <p:oleObj spid="_x0000_s388110" name="Equation" r:id="rId13" imgW="1650960" imgH="253800" progId="Equation.3">
              <p:embed/>
            </p:oleObj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3862176" y="5087782"/>
            <a:ext cx="15617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dirty="0" smtClean="0">
                <a:solidFill>
                  <a:srgbClr val="FF0000"/>
                </a:solidFill>
              </a:rPr>
              <a:t>WAVE EQUATIONS</a:t>
            </a:r>
            <a:endParaRPr lang="en-US" sz="1800" dirty="0">
              <a:solidFill>
                <a:srgbClr val="FF0000"/>
              </a:solidFill>
            </a:endParaRPr>
          </a:p>
        </p:txBody>
      </p:sp>
      <p:sp>
        <p:nvSpPr>
          <p:cNvPr id="20" name="Left Brace 19"/>
          <p:cNvSpPr/>
          <p:nvPr/>
        </p:nvSpPr>
        <p:spPr bwMode="auto">
          <a:xfrm rot="5400000">
            <a:off x="2984920" y="1849814"/>
            <a:ext cx="141893" cy="1182413"/>
          </a:xfrm>
          <a:prstGeom prst="leftBrac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lg" len="lg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Left Brace 20"/>
          <p:cNvSpPr/>
          <p:nvPr/>
        </p:nvSpPr>
        <p:spPr bwMode="auto">
          <a:xfrm rot="5400000">
            <a:off x="6439308" y="1842817"/>
            <a:ext cx="136635" cy="1138598"/>
          </a:xfrm>
          <a:prstGeom prst="leftBrac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lg" len="lg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3" name="Straight Arrow Connector 22"/>
          <p:cNvCxnSpPr/>
          <p:nvPr/>
        </p:nvCxnSpPr>
        <p:spPr bwMode="auto">
          <a:xfrm>
            <a:off x="6411311" y="2070531"/>
            <a:ext cx="85805" cy="241738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25" name="Straight Arrow Connector 24"/>
          <p:cNvCxnSpPr/>
          <p:nvPr/>
        </p:nvCxnSpPr>
        <p:spPr bwMode="auto">
          <a:xfrm>
            <a:off x="2932386" y="2112571"/>
            <a:ext cx="102459" cy="194441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29" name="Straight Arrow Connector 28"/>
          <p:cNvCxnSpPr/>
          <p:nvPr/>
        </p:nvCxnSpPr>
        <p:spPr bwMode="auto">
          <a:xfrm>
            <a:off x="3710152" y="1429399"/>
            <a:ext cx="2249214" cy="903889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rgbClr val="FF0000"/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1" name="Straight Arrow Connector 30"/>
          <p:cNvCxnSpPr/>
          <p:nvPr/>
        </p:nvCxnSpPr>
        <p:spPr bwMode="auto">
          <a:xfrm flipH="1">
            <a:off x="3195145" y="1471440"/>
            <a:ext cx="1944414" cy="851338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rgbClr val="FF0000"/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sp>
        <p:nvSpPr>
          <p:cNvPr id="32" name="Left Brace 31"/>
          <p:cNvSpPr/>
          <p:nvPr/>
        </p:nvSpPr>
        <p:spPr bwMode="auto">
          <a:xfrm rot="16200000" flipV="1">
            <a:off x="3546178" y="2145145"/>
            <a:ext cx="170273" cy="1418913"/>
          </a:xfrm>
          <a:prstGeom prst="leftBrace">
            <a:avLst>
              <a:gd name="adj1" fmla="val 8333"/>
              <a:gd name="adj2" fmla="val 48322"/>
            </a:avLst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lg" len="lg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Left Brace 32"/>
          <p:cNvSpPr/>
          <p:nvPr/>
        </p:nvSpPr>
        <p:spPr bwMode="auto">
          <a:xfrm rot="16200000" flipV="1">
            <a:off x="7030357" y="2145145"/>
            <a:ext cx="170273" cy="1418913"/>
          </a:xfrm>
          <a:prstGeom prst="leftBrace">
            <a:avLst>
              <a:gd name="adj1" fmla="val 8333"/>
              <a:gd name="adj2" fmla="val 77187"/>
            </a:avLst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lg" len="lg"/>
          </a:ln>
          <a:effectLst/>
        </p:spPr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7" name="Straight Arrow Connector 36"/>
          <p:cNvCxnSpPr/>
          <p:nvPr/>
        </p:nvCxnSpPr>
        <p:spPr bwMode="auto">
          <a:xfrm>
            <a:off x="3686175" y="3014490"/>
            <a:ext cx="276225" cy="27524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9" name="Straight Arrow Connector 38"/>
          <p:cNvCxnSpPr/>
          <p:nvPr/>
        </p:nvCxnSpPr>
        <p:spPr bwMode="auto">
          <a:xfrm flipH="1">
            <a:off x="5572125" y="2966865"/>
            <a:ext cx="1109664" cy="352425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 smtClean="0"/>
              <a:t>Characteristic Impedance &amp; Propagation Constant (cont.)</a:t>
            </a:r>
            <a:endParaRPr lang="en-US" sz="2000" dirty="0"/>
          </a:p>
        </p:txBody>
      </p:sp>
      <p:graphicFrame>
        <p:nvGraphicFramePr>
          <p:cNvPr id="389122" name="Object 2"/>
          <p:cNvGraphicFramePr>
            <a:graphicFrameLocks noChangeAspect="1"/>
          </p:cNvGraphicFramePr>
          <p:nvPr/>
        </p:nvGraphicFramePr>
        <p:xfrm>
          <a:off x="1579541" y="1755775"/>
          <a:ext cx="1946275" cy="552450"/>
        </p:xfrm>
        <a:graphic>
          <a:graphicData uri="http://schemas.openxmlformats.org/presentationml/2006/ole">
            <p:oleObj spid="_x0000_s389122" name="Equation" r:id="rId3" imgW="850680" imgH="241200" progId="Equation.3">
              <p:embed/>
            </p:oleObj>
          </a:graphicData>
        </a:graphic>
      </p:graphicFrame>
      <p:graphicFrame>
        <p:nvGraphicFramePr>
          <p:cNvPr id="389123" name="Object 3"/>
          <p:cNvGraphicFramePr>
            <a:graphicFrameLocks noChangeAspect="1"/>
          </p:cNvGraphicFramePr>
          <p:nvPr/>
        </p:nvGraphicFramePr>
        <p:xfrm>
          <a:off x="5501264" y="1711325"/>
          <a:ext cx="1857375" cy="554038"/>
        </p:xfrm>
        <a:graphic>
          <a:graphicData uri="http://schemas.openxmlformats.org/presentationml/2006/ole">
            <p:oleObj spid="_x0000_s389123" name="Equation" r:id="rId4" imgW="812520" imgH="241200" progId="Equation.3">
              <p:embed/>
            </p:oleObj>
          </a:graphicData>
        </a:graphic>
      </p:graphicFrame>
      <p:graphicFrame>
        <p:nvGraphicFramePr>
          <p:cNvPr id="389125" name="Object 5"/>
          <p:cNvGraphicFramePr>
            <a:graphicFrameLocks noChangeAspect="1"/>
          </p:cNvGraphicFramePr>
          <p:nvPr/>
        </p:nvGraphicFramePr>
        <p:xfrm>
          <a:off x="1433458" y="3892577"/>
          <a:ext cx="2575012" cy="576098"/>
        </p:xfrm>
        <a:graphic>
          <a:graphicData uri="http://schemas.openxmlformats.org/presentationml/2006/ole">
            <p:oleObj spid="_x0000_s389125" name="Equation" r:id="rId5" imgW="1079280" imgH="241200" progId="Equation.3">
              <p:embed/>
            </p:oleObj>
          </a:graphicData>
        </a:graphic>
      </p:graphicFrame>
      <p:graphicFrame>
        <p:nvGraphicFramePr>
          <p:cNvPr id="389126" name="Object 6"/>
          <p:cNvGraphicFramePr>
            <a:graphicFrameLocks noChangeAspect="1"/>
          </p:cNvGraphicFramePr>
          <p:nvPr/>
        </p:nvGraphicFramePr>
        <p:xfrm>
          <a:off x="1531269" y="916480"/>
          <a:ext cx="2042819" cy="660072"/>
        </p:xfrm>
        <a:graphic>
          <a:graphicData uri="http://schemas.openxmlformats.org/presentationml/2006/ole">
            <p:oleObj spid="_x0000_s389126" name="Equation" r:id="rId6" imgW="1295280" imgH="419040" progId="Equation.3">
              <p:embed/>
            </p:oleObj>
          </a:graphicData>
        </a:graphic>
      </p:graphicFrame>
      <p:graphicFrame>
        <p:nvGraphicFramePr>
          <p:cNvPr id="389127" name="Object 7"/>
          <p:cNvGraphicFramePr>
            <a:graphicFrameLocks noChangeAspect="1"/>
          </p:cNvGraphicFramePr>
          <p:nvPr/>
        </p:nvGraphicFramePr>
        <p:xfrm>
          <a:off x="5458897" y="916480"/>
          <a:ext cx="1942109" cy="660072"/>
        </p:xfrm>
        <a:graphic>
          <a:graphicData uri="http://schemas.openxmlformats.org/presentationml/2006/ole">
            <p:oleObj spid="_x0000_s389127" name="Equation" r:id="rId7" imgW="1231560" imgH="419040" progId="Equation.3">
              <p:embed/>
            </p:oleObj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559266" y="2464719"/>
            <a:ext cx="37000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γ</a:t>
            </a:r>
            <a:r>
              <a:rPr lang="en-US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propagation constant = </a:t>
            </a:r>
            <a:r>
              <a:rPr lang="el-GR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en-US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+ j</a:t>
            </a:r>
            <a:r>
              <a:rPr lang="el-GR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β</a:t>
            </a:r>
            <a:endParaRPr lang="en-US" sz="2000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79833" y="2785289"/>
            <a:ext cx="27703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en-US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attenuation constant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895600" y="3074325"/>
            <a:ext cx="43909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β</a:t>
            </a:r>
            <a:r>
              <a:rPr lang="en-US" sz="20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= phase constant (a.k.a. wavenumber)</a:t>
            </a:r>
          </a:p>
        </p:txBody>
      </p:sp>
      <p:graphicFrame>
        <p:nvGraphicFramePr>
          <p:cNvPr id="389128" name="Object 8"/>
          <p:cNvGraphicFramePr>
            <a:graphicFrameLocks noChangeAspect="1"/>
          </p:cNvGraphicFramePr>
          <p:nvPr/>
        </p:nvGraphicFramePr>
        <p:xfrm>
          <a:off x="1419056" y="4529136"/>
          <a:ext cx="2786178" cy="576098"/>
        </p:xfrm>
        <a:graphic>
          <a:graphicData uri="http://schemas.openxmlformats.org/presentationml/2006/ole">
            <p:oleObj spid="_x0000_s389128" name="Equation" r:id="rId8" imgW="1168200" imgH="241200" progId="Equation.3">
              <p:embed/>
            </p:oleObj>
          </a:graphicData>
        </a:graphic>
      </p:graphicFrame>
      <p:graphicFrame>
        <p:nvGraphicFramePr>
          <p:cNvPr id="389129" name="Object 9"/>
          <p:cNvGraphicFramePr>
            <a:graphicFrameLocks noChangeAspect="1"/>
          </p:cNvGraphicFramePr>
          <p:nvPr/>
        </p:nvGraphicFramePr>
        <p:xfrm>
          <a:off x="5162550" y="3892495"/>
          <a:ext cx="2484438" cy="576263"/>
        </p:xfrm>
        <a:graphic>
          <a:graphicData uri="http://schemas.openxmlformats.org/presentationml/2006/ole">
            <p:oleObj spid="_x0000_s389129" name="Equation" r:id="rId9" imgW="1041120" imgH="241200" progId="Equation.3">
              <p:embed/>
            </p:oleObj>
          </a:graphicData>
        </a:graphic>
      </p:graphicFrame>
      <p:graphicFrame>
        <p:nvGraphicFramePr>
          <p:cNvPr id="389130" name="Object 10"/>
          <p:cNvGraphicFramePr>
            <a:graphicFrameLocks noChangeAspect="1"/>
          </p:cNvGraphicFramePr>
          <p:nvPr/>
        </p:nvGraphicFramePr>
        <p:xfrm>
          <a:off x="5148263" y="4529054"/>
          <a:ext cx="2695575" cy="576262"/>
        </p:xfrm>
        <a:graphic>
          <a:graphicData uri="http://schemas.openxmlformats.org/presentationml/2006/ole">
            <p:oleObj spid="_x0000_s389130" name="Equation" r:id="rId10" imgW="1130040" imgH="241200" progId="Equation.3">
              <p:embed/>
            </p:oleObj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3746561" y="1724471"/>
            <a:ext cx="1561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GENERAL SOLUTIONS</a:t>
            </a:r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 smtClean="0"/>
              <a:t>Characteristic Impedance &amp; Propagation Constant (cont.)</a:t>
            </a:r>
            <a:endParaRPr lang="en-US" sz="2000" dirty="0"/>
          </a:p>
        </p:txBody>
      </p:sp>
      <p:cxnSp>
        <p:nvCxnSpPr>
          <p:cNvPr id="35" name="Straight Connector 34"/>
          <p:cNvCxnSpPr/>
          <p:nvPr/>
        </p:nvCxnSpPr>
        <p:spPr bwMode="auto">
          <a:xfrm flipH="1">
            <a:off x="1915697" y="2438411"/>
            <a:ext cx="1093075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33" name="Straight Connector 32"/>
          <p:cNvCxnSpPr/>
          <p:nvPr/>
        </p:nvCxnSpPr>
        <p:spPr bwMode="auto">
          <a:xfrm>
            <a:off x="1905186" y="1418907"/>
            <a:ext cx="1019503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5" name="Straight Connector 14"/>
          <p:cNvCxnSpPr/>
          <p:nvPr/>
        </p:nvCxnSpPr>
        <p:spPr bwMode="auto">
          <a:xfrm>
            <a:off x="1915696" y="1418907"/>
            <a:ext cx="0" cy="103001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grpSp>
        <p:nvGrpSpPr>
          <p:cNvPr id="3" name="Group 12"/>
          <p:cNvGrpSpPr/>
          <p:nvPr/>
        </p:nvGrpSpPr>
        <p:grpSpPr>
          <a:xfrm>
            <a:off x="1758041" y="1761606"/>
            <a:ext cx="315310" cy="315310"/>
            <a:chOff x="1587062" y="2039006"/>
            <a:chExt cx="315310" cy="315310"/>
          </a:xfrm>
        </p:grpSpPr>
        <p:sp>
          <p:nvSpPr>
            <p:cNvPr id="11" name="Oval 10"/>
            <p:cNvSpPr/>
            <p:nvPr/>
          </p:nvSpPr>
          <p:spPr bwMode="auto">
            <a:xfrm>
              <a:off x="1587062" y="2039006"/>
              <a:ext cx="315310" cy="315310"/>
            </a:xfrm>
            <a:prstGeom prst="ellipse">
              <a:avLst/>
            </a:prstGeom>
            <a:solidFill>
              <a:schemeClr val="bg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0" name="Freeform 9"/>
            <p:cNvSpPr/>
            <p:nvPr/>
          </p:nvSpPr>
          <p:spPr bwMode="auto">
            <a:xfrm>
              <a:off x="1636987" y="2082217"/>
              <a:ext cx="215460" cy="228889"/>
            </a:xfrm>
            <a:custGeom>
              <a:avLst/>
              <a:gdLst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9263" h="1826418">
                  <a:moveTo>
                    <a:pt x="0" y="911224"/>
                  </a:moveTo>
                  <a:cubicBezTo>
                    <a:pt x="142875" y="455612"/>
                    <a:pt x="285750" y="0"/>
                    <a:pt x="428625" y="1587"/>
                  </a:cubicBezTo>
                  <a:cubicBezTo>
                    <a:pt x="571500" y="3174"/>
                    <a:pt x="757238" y="616743"/>
                    <a:pt x="857250" y="920749"/>
                  </a:cubicBezTo>
                  <a:cubicBezTo>
                    <a:pt x="981075" y="1234280"/>
                    <a:pt x="1142206" y="1826418"/>
                    <a:pt x="1285875" y="1825624"/>
                  </a:cubicBezTo>
                  <a:cubicBezTo>
                    <a:pt x="1429544" y="1824830"/>
                    <a:pt x="1574403" y="1370408"/>
                    <a:pt x="1719263" y="915987"/>
                  </a:cubicBezTo>
                </a:path>
              </a:pathLst>
            </a:cu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cxnSp>
        <p:nvCxnSpPr>
          <p:cNvPr id="19" name="Straight Connector 18"/>
          <p:cNvCxnSpPr/>
          <p:nvPr/>
        </p:nvCxnSpPr>
        <p:spPr bwMode="auto">
          <a:xfrm>
            <a:off x="2914179" y="1418907"/>
            <a:ext cx="4214648" cy="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8" name="Straight Connector 27"/>
          <p:cNvCxnSpPr/>
          <p:nvPr/>
        </p:nvCxnSpPr>
        <p:spPr bwMode="auto">
          <a:xfrm flipH="1">
            <a:off x="2914178" y="2438410"/>
            <a:ext cx="4214649" cy="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sp>
        <p:nvSpPr>
          <p:cNvPr id="40" name="TextBox 39"/>
          <p:cNvSpPr txBox="1"/>
          <p:nvPr/>
        </p:nvSpPr>
        <p:spPr>
          <a:xfrm>
            <a:off x="1332372" y="1728961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1800" i="1" baseline="-250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en-US" sz="18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90150" name="Picture 6"/>
          <p:cNvPicPr>
            <a:picLocks noChangeAspect="1" noChangeArrowheads="1"/>
          </p:cNvPicPr>
          <p:nvPr/>
        </p:nvPicPr>
        <p:blipFill>
          <a:blip r:embed="rId2" cstate="print"/>
          <a:srcRect t="6801" b="8253"/>
          <a:stretch>
            <a:fillRect/>
          </a:stretch>
        </p:blipFill>
        <p:spPr bwMode="auto">
          <a:xfrm>
            <a:off x="2288628" y="2806254"/>
            <a:ext cx="5688724" cy="3186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48" name="Straight Arrow Connector 47"/>
          <p:cNvCxnSpPr/>
          <p:nvPr/>
        </p:nvCxnSpPr>
        <p:spPr bwMode="auto">
          <a:xfrm>
            <a:off x="7252138" y="1418897"/>
            <a:ext cx="525517" cy="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FF0000"/>
            </a:solidFill>
            <a:prstDash val="sys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49" name="Straight Arrow Connector 48"/>
          <p:cNvCxnSpPr/>
          <p:nvPr/>
        </p:nvCxnSpPr>
        <p:spPr bwMode="auto">
          <a:xfrm>
            <a:off x="7252138" y="2443656"/>
            <a:ext cx="525517" cy="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FF0000"/>
            </a:solidFill>
            <a:prstDash val="sys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52" name="Straight Arrow Connector 51"/>
          <p:cNvCxnSpPr/>
          <p:nvPr/>
        </p:nvCxnSpPr>
        <p:spPr bwMode="auto">
          <a:xfrm>
            <a:off x="2924691" y="2680149"/>
            <a:ext cx="365049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53" name="TextBox 52"/>
          <p:cNvSpPr txBox="1"/>
          <p:nvPr/>
        </p:nvSpPr>
        <p:spPr>
          <a:xfrm>
            <a:off x="2390399" y="2417395"/>
            <a:ext cx="5565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+ z</a:t>
            </a:r>
            <a:endParaRPr lang="en-US" sz="24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 smtClean="0"/>
              <a:t>Characteristic Impedance &amp; Propagation Constant (cont.)</a:t>
            </a:r>
            <a:endParaRPr lang="en-US" sz="2000" dirty="0"/>
          </a:p>
        </p:txBody>
      </p:sp>
      <p:cxnSp>
        <p:nvCxnSpPr>
          <p:cNvPr id="35" name="Straight Connector 34"/>
          <p:cNvCxnSpPr/>
          <p:nvPr/>
        </p:nvCxnSpPr>
        <p:spPr bwMode="auto">
          <a:xfrm flipH="1">
            <a:off x="1915697" y="2438411"/>
            <a:ext cx="1093075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33" name="Straight Connector 32"/>
          <p:cNvCxnSpPr/>
          <p:nvPr/>
        </p:nvCxnSpPr>
        <p:spPr bwMode="auto">
          <a:xfrm>
            <a:off x="1905186" y="1418907"/>
            <a:ext cx="1019503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5" name="Straight Connector 14"/>
          <p:cNvCxnSpPr/>
          <p:nvPr/>
        </p:nvCxnSpPr>
        <p:spPr bwMode="auto">
          <a:xfrm>
            <a:off x="1915696" y="1418907"/>
            <a:ext cx="0" cy="103001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grpSp>
        <p:nvGrpSpPr>
          <p:cNvPr id="3" name="Group 12"/>
          <p:cNvGrpSpPr/>
          <p:nvPr/>
        </p:nvGrpSpPr>
        <p:grpSpPr>
          <a:xfrm>
            <a:off x="1758041" y="1761606"/>
            <a:ext cx="315310" cy="315310"/>
            <a:chOff x="1587062" y="2039006"/>
            <a:chExt cx="315310" cy="315310"/>
          </a:xfrm>
        </p:grpSpPr>
        <p:sp>
          <p:nvSpPr>
            <p:cNvPr id="11" name="Oval 10"/>
            <p:cNvSpPr/>
            <p:nvPr/>
          </p:nvSpPr>
          <p:spPr bwMode="auto">
            <a:xfrm>
              <a:off x="1587062" y="2039006"/>
              <a:ext cx="315310" cy="315310"/>
            </a:xfrm>
            <a:prstGeom prst="ellipse">
              <a:avLst/>
            </a:prstGeom>
            <a:solidFill>
              <a:schemeClr val="bg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0" name="Freeform 9"/>
            <p:cNvSpPr/>
            <p:nvPr/>
          </p:nvSpPr>
          <p:spPr bwMode="auto">
            <a:xfrm>
              <a:off x="1636987" y="2082217"/>
              <a:ext cx="215460" cy="228889"/>
            </a:xfrm>
            <a:custGeom>
              <a:avLst/>
              <a:gdLst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9263" h="1826418">
                  <a:moveTo>
                    <a:pt x="0" y="911224"/>
                  </a:moveTo>
                  <a:cubicBezTo>
                    <a:pt x="142875" y="455612"/>
                    <a:pt x="285750" y="0"/>
                    <a:pt x="428625" y="1587"/>
                  </a:cubicBezTo>
                  <a:cubicBezTo>
                    <a:pt x="571500" y="3174"/>
                    <a:pt x="757238" y="616743"/>
                    <a:pt x="857250" y="920749"/>
                  </a:cubicBezTo>
                  <a:cubicBezTo>
                    <a:pt x="981075" y="1234280"/>
                    <a:pt x="1142206" y="1826418"/>
                    <a:pt x="1285875" y="1825624"/>
                  </a:cubicBezTo>
                  <a:cubicBezTo>
                    <a:pt x="1429544" y="1824830"/>
                    <a:pt x="1574403" y="1370408"/>
                    <a:pt x="1719263" y="915987"/>
                  </a:cubicBezTo>
                </a:path>
              </a:pathLst>
            </a:cu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cxnSp>
        <p:nvCxnSpPr>
          <p:cNvPr id="19" name="Straight Connector 18"/>
          <p:cNvCxnSpPr/>
          <p:nvPr/>
        </p:nvCxnSpPr>
        <p:spPr bwMode="auto">
          <a:xfrm>
            <a:off x="2914179" y="1418907"/>
            <a:ext cx="4214648" cy="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8" name="Straight Connector 27"/>
          <p:cNvCxnSpPr/>
          <p:nvPr/>
        </p:nvCxnSpPr>
        <p:spPr bwMode="auto">
          <a:xfrm flipH="1">
            <a:off x="2914178" y="2438410"/>
            <a:ext cx="4214649" cy="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sp>
        <p:nvSpPr>
          <p:cNvPr id="40" name="TextBox 39"/>
          <p:cNvSpPr txBox="1"/>
          <p:nvPr/>
        </p:nvSpPr>
        <p:spPr>
          <a:xfrm>
            <a:off x="1332372" y="1728961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1800" i="1" baseline="-250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en-US" sz="18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91173" name="Picture 5"/>
          <p:cNvPicPr>
            <a:picLocks noChangeAspect="1" noChangeArrowheads="1"/>
          </p:cNvPicPr>
          <p:nvPr/>
        </p:nvPicPr>
        <p:blipFill>
          <a:blip r:embed="rId2" cstate="print"/>
          <a:srcRect t="7441" b="2917"/>
          <a:stretch>
            <a:fillRect/>
          </a:stretch>
        </p:blipFill>
        <p:spPr bwMode="auto">
          <a:xfrm>
            <a:off x="2278118" y="2822021"/>
            <a:ext cx="5762296" cy="3406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8" name="Straight Arrow Connector 17"/>
          <p:cNvCxnSpPr/>
          <p:nvPr/>
        </p:nvCxnSpPr>
        <p:spPr bwMode="auto">
          <a:xfrm>
            <a:off x="7252138" y="1418897"/>
            <a:ext cx="525517" cy="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FF0000"/>
            </a:solidFill>
            <a:prstDash val="sys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20" name="Straight Arrow Connector 19"/>
          <p:cNvCxnSpPr/>
          <p:nvPr/>
        </p:nvCxnSpPr>
        <p:spPr bwMode="auto">
          <a:xfrm>
            <a:off x="7252138" y="2443656"/>
            <a:ext cx="525517" cy="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rgbClr val="FF0000"/>
            </a:solidFill>
            <a:prstDash val="sys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21" name="Straight Arrow Connector 20"/>
          <p:cNvCxnSpPr/>
          <p:nvPr/>
        </p:nvCxnSpPr>
        <p:spPr bwMode="auto">
          <a:xfrm>
            <a:off x="2924691" y="2680149"/>
            <a:ext cx="365049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22" name="TextBox 21"/>
          <p:cNvSpPr txBox="1"/>
          <p:nvPr/>
        </p:nvSpPr>
        <p:spPr>
          <a:xfrm>
            <a:off x="2390399" y="2417395"/>
            <a:ext cx="5565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+ z</a:t>
            </a:r>
            <a:endParaRPr lang="en-US" sz="24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399" y="152400"/>
            <a:ext cx="7804597" cy="406400"/>
          </a:xfrm>
        </p:spPr>
        <p:txBody>
          <a:bodyPr/>
          <a:lstStyle/>
          <a:p>
            <a:r>
              <a:rPr lang="en-US" sz="2000" dirty="0" smtClean="0"/>
              <a:t>Characteristic Impedance &amp; Propagation Constant (cont.)</a:t>
            </a:r>
            <a:endParaRPr lang="en-US" sz="2000" dirty="0"/>
          </a:p>
        </p:txBody>
      </p:sp>
      <p:graphicFrame>
        <p:nvGraphicFramePr>
          <p:cNvPr id="200709" name="Object 5"/>
          <p:cNvGraphicFramePr>
            <a:graphicFrameLocks noChangeAspect="1"/>
          </p:cNvGraphicFramePr>
          <p:nvPr/>
        </p:nvGraphicFramePr>
        <p:xfrm>
          <a:off x="2053588" y="919977"/>
          <a:ext cx="1120021" cy="332472"/>
        </p:xfrm>
        <a:graphic>
          <a:graphicData uri="http://schemas.openxmlformats.org/presentationml/2006/ole">
            <p:oleObj spid="_x0000_s205829" name="Equation" r:id="rId3" imgW="812520" imgH="241200" progId="Equation.3">
              <p:embed/>
            </p:oleObj>
          </a:graphicData>
        </a:graphic>
      </p:graphicFrame>
      <p:graphicFrame>
        <p:nvGraphicFramePr>
          <p:cNvPr id="200711" name="Object 7"/>
          <p:cNvGraphicFramePr>
            <a:graphicFrameLocks noChangeAspect="1"/>
          </p:cNvGraphicFramePr>
          <p:nvPr/>
        </p:nvGraphicFramePr>
        <p:xfrm>
          <a:off x="5881194" y="919633"/>
          <a:ext cx="1066908" cy="333161"/>
        </p:xfrm>
        <a:graphic>
          <a:graphicData uri="http://schemas.openxmlformats.org/presentationml/2006/ole">
            <p:oleObj spid="_x0000_s205831" name="Equation" r:id="rId4" imgW="774360" imgH="241200" progId="Equation.3">
              <p:embed/>
            </p:oleObj>
          </a:graphicData>
        </a:graphic>
      </p:graphicFrame>
      <p:graphicFrame>
        <p:nvGraphicFramePr>
          <p:cNvPr id="200712" name="Object 8"/>
          <p:cNvGraphicFramePr>
            <a:graphicFrameLocks noChangeAspect="1"/>
          </p:cNvGraphicFramePr>
          <p:nvPr/>
        </p:nvGraphicFramePr>
        <p:xfrm>
          <a:off x="1806575" y="2027037"/>
          <a:ext cx="2230994" cy="287550"/>
        </p:xfrm>
        <a:graphic>
          <a:graphicData uri="http://schemas.openxmlformats.org/presentationml/2006/ole">
            <p:oleObj spid="_x0000_s205832" name="Equation" r:id="rId5" imgW="1574640" imgH="203040" progId="Equation.3">
              <p:embed/>
            </p:oleObj>
          </a:graphicData>
        </a:graphic>
      </p:graphicFrame>
      <p:graphicFrame>
        <p:nvGraphicFramePr>
          <p:cNvPr id="200713" name="Object 9"/>
          <p:cNvGraphicFramePr>
            <a:graphicFrameLocks noChangeAspect="1"/>
          </p:cNvGraphicFramePr>
          <p:nvPr/>
        </p:nvGraphicFramePr>
        <p:xfrm>
          <a:off x="5673783" y="2027037"/>
          <a:ext cx="2282552" cy="287551"/>
        </p:xfrm>
        <a:graphic>
          <a:graphicData uri="http://schemas.openxmlformats.org/presentationml/2006/ole">
            <p:oleObj spid="_x0000_s205833" name="Equation" r:id="rId6" imgW="1612800" imgH="203040" progId="Equation.3">
              <p:embed/>
            </p:oleObj>
          </a:graphicData>
        </a:graphic>
      </p:graphicFrame>
      <p:graphicFrame>
        <p:nvGraphicFramePr>
          <p:cNvPr id="200717" name="Object 13"/>
          <p:cNvGraphicFramePr>
            <a:graphicFrameLocks noChangeAspect="1"/>
          </p:cNvGraphicFramePr>
          <p:nvPr/>
        </p:nvGraphicFramePr>
        <p:xfrm>
          <a:off x="3534589" y="3417396"/>
          <a:ext cx="2235591" cy="343206"/>
        </p:xfrm>
        <a:graphic>
          <a:graphicData uri="http://schemas.openxmlformats.org/presentationml/2006/ole">
            <p:oleObj spid="_x0000_s205837" name="Equation" r:id="rId7" imgW="1650960" imgH="253800" progId="Equation.3">
              <p:embed/>
            </p:oleObj>
          </a:graphicData>
        </a:graphic>
      </p:graphicFrame>
      <p:graphicFrame>
        <p:nvGraphicFramePr>
          <p:cNvPr id="200718" name="Object 14"/>
          <p:cNvGraphicFramePr>
            <a:graphicFrameLocks noChangeAspect="1"/>
          </p:cNvGraphicFramePr>
          <p:nvPr/>
        </p:nvGraphicFramePr>
        <p:xfrm>
          <a:off x="3502904" y="4035961"/>
          <a:ext cx="2227957" cy="695261"/>
        </p:xfrm>
        <a:graphic>
          <a:graphicData uri="http://schemas.openxmlformats.org/presentationml/2006/ole">
            <p:oleObj spid="_x0000_s205838" name="Equation" r:id="rId8" imgW="1498320" imgH="469800" progId="Equation.3">
              <p:embed/>
            </p:oleObj>
          </a:graphicData>
        </a:graphic>
      </p:graphicFrame>
      <p:graphicFrame>
        <p:nvGraphicFramePr>
          <p:cNvPr id="200719" name="Object 15"/>
          <p:cNvGraphicFramePr>
            <a:graphicFrameLocks noChangeAspect="1"/>
          </p:cNvGraphicFramePr>
          <p:nvPr/>
        </p:nvGraphicFramePr>
        <p:xfrm>
          <a:off x="3991725" y="5758235"/>
          <a:ext cx="1160550" cy="842399"/>
        </p:xfrm>
        <a:graphic>
          <a:graphicData uri="http://schemas.openxmlformats.org/presentationml/2006/ole">
            <p:oleObj spid="_x0000_s205839" name="Equation" r:id="rId9" imgW="609480" imgH="444240" progId="Equation.3">
              <p:embed/>
            </p:oleObj>
          </a:graphicData>
        </a:graphic>
      </p:graphicFrame>
      <p:sp>
        <p:nvSpPr>
          <p:cNvPr id="27" name="Rectangle 26"/>
          <p:cNvSpPr/>
          <p:nvPr/>
        </p:nvSpPr>
        <p:spPr bwMode="auto">
          <a:xfrm>
            <a:off x="3680138" y="5679583"/>
            <a:ext cx="1783724" cy="989248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425055" y="5018654"/>
            <a:ext cx="4293891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Characteristic impedance of lossless transmission line (</a:t>
            </a:r>
            <a:r>
              <a:rPr lang="en-US" sz="1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 → 0 and G → 0</a:t>
            </a:r>
            <a:r>
              <a:rPr lang="en-US" i="1" dirty="0" smtClean="0">
                <a:solidFill>
                  <a:srgbClr val="FF0000"/>
                </a:solidFill>
                <a:latin typeface="+mn-lt"/>
                <a:cs typeface="Times New Roman" pitchFamily="18" charset="0"/>
              </a:rPr>
              <a:t>)</a:t>
            </a:r>
            <a:r>
              <a:rPr lang="en-US" dirty="0" smtClean="0">
                <a:solidFill>
                  <a:srgbClr val="FF0000"/>
                </a:solidFill>
                <a:latin typeface="+mn-lt"/>
              </a:rPr>
              <a:t>:</a:t>
            </a:r>
            <a:endParaRPr lang="en-US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742528" y="4151838"/>
            <a:ext cx="2158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rgbClr val="FF0000"/>
                </a:solidFill>
              </a:rPr>
              <a:t>Characteristic impedance of lossy transmission line</a:t>
            </a:r>
            <a:endParaRPr lang="en-US" sz="1200" dirty="0">
              <a:solidFill>
                <a:srgbClr val="FF0000"/>
              </a:solidFill>
            </a:endParaRPr>
          </a:p>
        </p:txBody>
      </p:sp>
      <p:graphicFrame>
        <p:nvGraphicFramePr>
          <p:cNvPr id="205840" name="Object 16"/>
          <p:cNvGraphicFramePr>
            <a:graphicFrameLocks noChangeAspect="1"/>
          </p:cNvGraphicFramePr>
          <p:nvPr/>
        </p:nvGraphicFramePr>
        <p:xfrm>
          <a:off x="1681165" y="1330155"/>
          <a:ext cx="2419388" cy="583033"/>
        </p:xfrm>
        <a:graphic>
          <a:graphicData uri="http://schemas.openxmlformats.org/presentationml/2006/ole">
            <p:oleObj spid="_x0000_s205840" name="Equation" r:id="rId10" imgW="1638000" imgH="393480" progId="Equation.3">
              <p:embed/>
            </p:oleObj>
          </a:graphicData>
        </a:graphic>
      </p:graphicFrame>
      <p:graphicFrame>
        <p:nvGraphicFramePr>
          <p:cNvPr id="205841" name="Object 17"/>
          <p:cNvGraphicFramePr>
            <a:graphicFrameLocks noChangeAspect="1"/>
          </p:cNvGraphicFramePr>
          <p:nvPr/>
        </p:nvGraphicFramePr>
        <p:xfrm>
          <a:off x="5545524" y="1330155"/>
          <a:ext cx="2455084" cy="583033"/>
        </p:xfrm>
        <a:graphic>
          <a:graphicData uri="http://schemas.openxmlformats.org/presentationml/2006/ole">
            <p:oleObj spid="_x0000_s205841" name="Equation" r:id="rId11" imgW="1663560" imgH="393480" progId="Equation.3">
              <p:embed/>
            </p:oleObj>
          </a:graphicData>
        </a:graphic>
      </p:graphicFrame>
      <p:graphicFrame>
        <p:nvGraphicFramePr>
          <p:cNvPr id="205842" name="Object 18"/>
          <p:cNvGraphicFramePr>
            <a:graphicFrameLocks noChangeAspect="1"/>
          </p:cNvGraphicFramePr>
          <p:nvPr/>
        </p:nvGraphicFramePr>
        <p:xfrm>
          <a:off x="3140623" y="2563634"/>
          <a:ext cx="2804035" cy="568437"/>
        </p:xfrm>
        <a:graphic>
          <a:graphicData uri="http://schemas.openxmlformats.org/presentationml/2006/ole">
            <p:oleObj spid="_x0000_s205842" name="Equation" r:id="rId12" imgW="2057400" imgH="419040" progId="Equation.3">
              <p:embed/>
            </p:oleObj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2711664" y="3415852"/>
            <a:ext cx="8018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Recall:</a:t>
            </a:r>
            <a:endParaRPr lang="en-US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366000" cy="406400"/>
          </a:xfrm>
        </p:spPr>
        <p:txBody>
          <a:bodyPr/>
          <a:lstStyle/>
          <a:p>
            <a:r>
              <a:rPr lang="en-US" dirty="0" smtClean="0"/>
              <a:t>2-Wire Transmission Line Parameters</a:t>
            </a:r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4322763" y="946150"/>
            <a:ext cx="2946400" cy="1350963"/>
            <a:chOff x="3161414" y="1066801"/>
            <a:chExt cx="2945218" cy="1350335"/>
          </a:xfrm>
        </p:grpSpPr>
        <p:grpSp>
          <p:nvGrpSpPr>
            <p:cNvPr id="3" name="Group 7"/>
            <p:cNvGrpSpPr>
              <a:grpSpLocks/>
            </p:cNvGrpSpPr>
            <p:nvPr/>
          </p:nvGrpSpPr>
          <p:grpSpPr bwMode="auto">
            <a:xfrm>
              <a:off x="3161414" y="1091610"/>
              <a:ext cx="886046" cy="886046"/>
              <a:chOff x="2587255" y="1212112"/>
              <a:chExt cx="886046" cy="886046"/>
            </a:xfrm>
          </p:grpSpPr>
          <p:sp>
            <p:nvSpPr>
              <p:cNvPr id="2073" name="Oval 3"/>
              <p:cNvSpPr>
                <a:spLocks noChangeArrowheads="1"/>
              </p:cNvSpPr>
              <p:nvPr/>
            </p:nvSpPr>
            <p:spPr bwMode="auto">
              <a:xfrm>
                <a:off x="2587255" y="1212112"/>
                <a:ext cx="886046" cy="886046"/>
              </a:xfrm>
              <a:prstGeom prst="ellipse">
                <a:avLst/>
              </a:prstGeom>
              <a:solidFill>
                <a:schemeClr val="bg1"/>
              </a:solidFill>
              <a:ln w="12700" algn="ctr">
                <a:solidFill>
                  <a:schemeClr val="tx1"/>
                </a:solidFill>
                <a:round/>
                <a:headEnd/>
                <a:tailEnd type="triangle" w="lg" len="lg"/>
              </a:ln>
            </p:spPr>
            <p:txBody>
              <a:bodyPr/>
              <a:lstStyle/>
              <a:p>
                <a:endParaRPr lang="en-US"/>
              </a:p>
            </p:txBody>
          </p:sp>
          <p:cxnSp>
            <p:nvCxnSpPr>
              <p:cNvPr id="2074" name="Straight Connector 5"/>
              <p:cNvCxnSpPr>
                <a:cxnSpLocks noChangeShapeType="1"/>
                <a:endCxn id="2073" idx="7"/>
              </p:cNvCxnSpPr>
              <p:nvPr/>
            </p:nvCxnSpPr>
            <p:spPr bwMode="auto">
              <a:xfrm flipV="1">
                <a:off x="3012558" y="1341870"/>
                <a:ext cx="330984" cy="316809"/>
              </a:xfrm>
              <a:prstGeom prst="line">
                <a:avLst/>
              </a:prstGeom>
              <a:noFill/>
              <a:ln w="12700" algn="ctr">
                <a:solidFill>
                  <a:schemeClr val="tx1"/>
                </a:solidFill>
                <a:round/>
                <a:headEnd/>
                <a:tailEnd/>
              </a:ln>
            </p:spPr>
          </p:cxnSp>
          <p:sp>
            <p:nvSpPr>
              <p:cNvPr id="2075" name="TextBox 6"/>
              <p:cNvSpPr txBox="1">
                <a:spLocks noChangeArrowheads="1"/>
              </p:cNvSpPr>
              <p:nvPr/>
            </p:nvSpPr>
            <p:spPr bwMode="auto">
              <a:xfrm>
                <a:off x="2977115" y="1297172"/>
                <a:ext cx="269626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1200" b="0" i="1"/>
                  <a:t>a</a:t>
                </a:r>
              </a:p>
            </p:txBody>
          </p:sp>
        </p:grpSp>
        <p:grpSp>
          <p:nvGrpSpPr>
            <p:cNvPr id="4" name="Group 8"/>
            <p:cNvGrpSpPr>
              <a:grpSpLocks/>
            </p:cNvGrpSpPr>
            <p:nvPr/>
          </p:nvGrpSpPr>
          <p:grpSpPr bwMode="auto">
            <a:xfrm>
              <a:off x="5220586" y="1066801"/>
              <a:ext cx="886046" cy="886046"/>
              <a:chOff x="2587255" y="1212112"/>
              <a:chExt cx="886046" cy="886046"/>
            </a:xfrm>
          </p:grpSpPr>
          <p:sp>
            <p:nvSpPr>
              <p:cNvPr id="2070" name="Oval 9"/>
              <p:cNvSpPr>
                <a:spLocks noChangeArrowheads="1"/>
              </p:cNvSpPr>
              <p:nvPr/>
            </p:nvSpPr>
            <p:spPr bwMode="auto">
              <a:xfrm>
                <a:off x="2587255" y="1212112"/>
                <a:ext cx="886046" cy="886046"/>
              </a:xfrm>
              <a:prstGeom prst="ellipse">
                <a:avLst/>
              </a:prstGeom>
              <a:solidFill>
                <a:schemeClr val="bg1"/>
              </a:solidFill>
              <a:ln w="12700" algn="ctr">
                <a:solidFill>
                  <a:schemeClr val="tx1"/>
                </a:solidFill>
                <a:round/>
                <a:headEnd/>
                <a:tailEnd type="triangle" w="lg" len="lg"/>
              </a:ln>
            </p:spPr>
            <p:txBody>
              <a:bodyPr/>
              <a:lstStyle/>
              <a:p>
                <a:endParaRPr lang="en-US"/>
              </a:p>
            </p:txBody>
          </p:sp>
          <p:cxnSp>
            <p:nvCxnSpPr>
              <p:cNvPr id="2071" name="Straight Connector 10"/>
              <p:cNvCxnSpPr>
                <a:cxnSpLocks noChangeShapeType="1"/>
                <a:endCxn id="2070" idx="7"/>
              </p:cNvCxnSpPr>
              <p:nvPr/>
            </p:nvCxnSpPr>
            <p:spPr bwMode="auto">
              <a:xfrm flipV="1">
                <a:off x="3012558" y="1341870"/>
                <a:ext cx="330984" cy="316809"/>
              </a:xfrm>
              <a:prstGeom prst="line">
                <a:avLst/>
              </a:prstGeom>
              <a:noFill/>
              <a:ln w="12700" algn="ctr">
                <a:solidFill>
                  <a:schemeClr val="tx1"/>
                </a:solidFill>
                <a:round/>
                <a:headEnd/>
                <a:tailEnd/>
              </a:ln>
            </p:spPr>
          </p:cxnSp>
          <p:sp>
            <p:nvSpPr>
              <p:cNvPr id="2072" name="TextBox 11"/>
              <p:cNvSpPr txBox="1">
                <a:spLocks noChangeArrowheads="1"/>
              </p:cNvSpPr>
              <p:nvPr/>
            </p:nvSpPr>
            <p:spPr bwMode="auto">
              <a:xfrm>
                <a:off x="2977115" y="1297172"/>
                <a:ext cx="269626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1200" b="0" i="1"/>
                  <a:t>a</a:t>
                </a:r>
              </a:p>
            </p:txBody>
          </p:sp>
        </p:grpSp>
        <p:cxnSp>
          <p:nvCxnSpPr>
            <p:cNvPr id="2065" name="Straight Connector 13"/>
            <p:cNvCxnSpPr>
              <a:cxnSpLocks noChangeShapeType="1"/>
            </p:cNvCxnSpPr>
            <p:nvPr/>
          </p:nvCxnSpPr>
          <p:spPr bwMode="auto">
            <a:xfrm rot="5400000">
              <a:off x="3189767" y="2020187"/>
              <a:ext cx="793898" cy="0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prstDash val="sysDash"/>
              <a:round/>
              <a:headEnd/>
              <a:tailEnd/>
            </a:ln>
          </p:spPr>
        </p:cxnSp>
        <p:cxnSp>
          <p:nvCxnSpPr>
            <p:cNvPr id="2066" name="Straight Connector 14"/>
            <p:cNvCxnSpPr>
              <a:cxnSpLocks noChangeShapeType="1"/>
            </p:cNvCxnSpPr>
            <p:nvPr/>
          </p:nvCxnSpPr>
          <p:spPr bwMode="auto">
            <a:xfrm rot="5400000">
              <a:off x="5263116" y="2009554"/>
              <a:ext cx="793898" cy="0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prstDash val="sysDash"/>
              <a:round/>
              <a:headEnd/>
              <a:tailEnd/>
            </a:ln>
          </p:spPr>
        </p:cxnSp>
        <p:sp>
          <p:nvSpPr>
            <p:cNvPr id="2067" name="TextBox 15"/>
            <p:cNvSpPr txBox="1">
              <a:spLocks noChangeArrowheads="1"/>
            </p:cNvSpPr>
            <p:nvPr/>
          </p:nvSpPr>
          <p:spPr bwMode="auto">
            <a:xfrm>
              <a:off x="4451496" y="2076892"/>
              <a:ext cx="332142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0" i="1"/>
                <a:t>D</a:t>
              </a:r>
            </a:p>
          </p:txBody>
        </p:sp>
        <p:cxnSp>
          <p:nvCxnSpPr>
            <p:cNvPr id="2068" name="Straight Arrow Connector 17"/>
            <p:cNvCxnSpPr>
              <a:cxnSpLocks noChangeShapeType="1"/>
            </p:cNvCxnSpPr>
            <p:nvPr/>
          </p:nvCxnSpPr>
          <p:spPr bwMode="auto">
            <a:xfrm>
              <a:off x="4811990" y="2246169"/>
              <a:ext cx="837443" cy="845"/>
            </a:xfrm>
            <a:prstGeom prst="straightConnector1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 type="triangle" w="med" len="med"/>
            </a:ln>
          </p:spPr>
        </p:cxnSp>
        <p:cxnSp>
          <p:nvCxnSpPr>
            <p:cNvPr id="2069" name="Straight Arrow Connector 18"/>
            <p:cNvCxnSpPr>
              <a:cxnSpLocks noChangeShapeType="1"/>
            </p:cNvCxnSpPr>
            <p:nvPr/>
          </p:nvCxnSpPr>
          <p:spPr bwMode="auto">
            <a:xfrm>
              <a:off x="3589245" y="2249713"/>
              <a:ext cx="837443" cy="845"/>
            </a:xfrm>
            <a:prstGeom prst="straightConnector1">
              <a:avLst/>
            </a:prstGeom>
            <a:noFill/>
            <a:ln w="12700" algn="ctr">
              <a:solidFill>
                <a:schemeClr val="tx1"/>
              </a:solidFill>
              <a:round/>
              <a:headEnd type="triangle" w="med" len="med"/>
              <a:tailEnd/>
            </a:ln>
          </p:spPr>
        </p:cxnSp>
      </p:grpSp>
      <p:sp>
        <p:nvSpPr>
          <p:cNvPr id="2054" name="TextBox 20"/>
          <p:cNvSpPr txBox="1">
            <a:spLocks noChangeArrowheads="1"/>
          </p:cNvSpPr>
          <p:nvPr/>
        </p:nvSpPr>
        <p:spPr bwMode="auto">
          <a:xfrm>
            <a:off x="1055688" y="2654300"/>
            <a:ext cx="2476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FF0000"/>
                </a:solidFill>
              </a:rPr>
              <a:t>Inductance per unit length:</a:t>
            </a:r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1281113" y="3073400"/>
          <a:ext cx="2233612" cy="377825"/>
        </p:xfrm>
        <a:graphic>
          <a:graphicData uri="http://schemas.openxmlformats.org/presentationml/2006/ole">
            <p:oleObj spid="_x0000_s392194" name="Equation" r:id="rId3" imgW="2387520" imgH="393480" progId="Equation.3">
              <p:embed/>
            </p:oleObj>
          </a:graphicData>
        </a:graphic>
      </p:graphicFrame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5702300" y="3009900"/>
          <a:ext cx="2062163" cy="569913"/>
        </p:xfrm>
        <a:graphic>
          <a:graphicData uri="http://schemas.openxmlformats.org/presentationml/2006/ole">
            <p:oleObj spid="_x0000_s392195" name="Equation" r:id="rId4" imgW="2031840" imgH="558720" progId="Equation.3">
              <p:embed/>
            </p:oleObj>
          </a:graphicData>
        </a:graphic>
      </p:graphicFrame>
      <p:sp>
        <p:nvSpPr>
          <p:cNvPr id="2055" name="TextBox 20"/>
          <p:cNvSpPr txBox="1">
            <a:spLocks noChangeArrowheads="1"/>
          </p:cNvSpPr>
          <p:nvPr/>
        </p:nvSpPr>
        <p:spPr bwMode="auto">
          <a:xfrm>
            <a:off x="5449888" y="2676525"/>
            <a:ext cx="2587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0000FF"/>
                </a:solidFill>
              </a:rPr>
              <a:t>Capacitance per unit length:</a:t>
            </a:r>
          </a:p>
        </p:txBody>
      </p:sp>
      <p:pic>
        <p:nvPicPr>
          <p:cNvPr id="2056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57313" y="962025"/>
            <a:ext cx="2527300" cy="119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7" name="TextBox 26"/>
          <p:cNvSpPr txBox="1">
            <a:spLocks noChangeArrowheads="1"/>
          </p:cNvSpPr>
          <p:nvPr/>
        </p:nvSpPr>
        <p:spPr bwMode="auto">
          <a:xfrm>
            <a:off x="4151313" y="2795588"/>
            <a:ext cx="1011237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100">
                <a:solidFill>
                  <a:srgbClr val="7030A0"/>
                </a:solidFill>
              </a:rPr>
              <a:t>D/2a dependence</a:t>
            </a:r>
          </a:p>
        </p:txBody>
      </p:sp>
      <p:cxnSp>
        <p:nvCxnSpPr>
          <p:cNvPr id="2058" name="Straight Arrow Connector 28"/>
          <p:cNvCxnSpPr>
            <a:cxnSpLocks noChangeShapeType="1"/>
            <a:stCxn id="2057" idx="1"/>
          </p:cNvCxnSpPr>
          <p:nvPr/>
        </p:nvCxnSpPr>
        <p:spPr bwMode="auto">
          <a:xfrm rot="10800000" flipV="1">
            <a:off x="3805238" y="3009900"/>
            <a:ext cx="346075" cy="109538"/>
          </a:xfrm>
          <a:prstGeom prst="straightConnector1">
            <a:avLst/>
          </a:prstGeom>
          <a:noFill/>
          <a:ln w="9525" algn="ctr">
            <a:solidFill>
              <a:srgbClr val="7030A0"/>
            </a:solidFill>
            <a:round/>
            <a:headEnd/>
            <a:tailEnd type="triangle" w="med" len="med"/>
          </a:ln>
        </p:spPr>
      </p:cxnSp>
      <p:cxnSp>
        <p:nvCxnSpPr>
          <p:cNvPr id="2059" name="Straight Arrow Connector 30"/>
          <p:cNvCxnSpPr>
            <a:cxnSpLocks noChangeShapeType="1"/>
            <a:stCxn id="2057" idx="3"/>
          </p:cNvCxnSpPr>
          <p:nvPr/>
        </p:nvCxnSpPr>
        <p:spPr bwMode="auto">
          <a:xfrm>
            <a:off x="5162550" y="3009900"/>
            <a:ext cx="354013" cy="153988"/>
          </a:xfrm>
          <a:prstGeom prst="straightConnector1">
            <a:avLst/>
          </a:prstGeom>
          <a:noFill/>
          <a:ln w="9525" algn="ctr">
            <a:solidFill>
              <a:srgbClr val="7030A0"/>
            </a:solidFill>
            <a:round/>
            <a:headEnd/>
            <a:tailEnd type="triangle" w="med" len="med"/>
          </a:ln>
        </p:spPr>
      </p:cxnSp>
      <p:pic>
        <p:nvPicPr>
          <p:cNvPr id="2060" name="Picture 3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2725" y="3605213"/>
            <a:ext cx="3941763" cy="3024187"/>
          </a:xfrm>
          <a:prstGeom prst="rect">
            <a:avLst/>
          </a:prstGeom>
          <a:noFill/>
          <a:ln w="38100">
            <a:noFill/>
            <a:miter lim="800000"/>
            <a:headEnd/>
            <a:tailEnd type="none" w="lg" len="lg"/>
          </a:ln>
        </p:spPr>
      </p:pic>
      <p:pic>
        <p:nvPicPr>
          <p:cNvPr id="2061" name="Picture 2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57675" y="3595688"/>
            <a:ext cx="4751388" cy="3030537"/>
          </a:xfrm>
          <a:prstGeom prst="rect">
            <a:avLst/>
          </a:prstGeom>
          <a:noFill/>
          <a:ln w="38100">
            <a:noFill/>
            <a:miter lim="800000"/>
            <a:headEnd/>
            <a:tailEnd type="none" w="lg" len="lg"/>
          </a:ln>
        </p:spPr>
      </p:pic>
      <p:sp>
        <p:nvSpPr>
          <p:cNvPr id="2062" name="TextBox 26"/>
          <p:cNvSpPr txBox="1">
            <a:spLocks noChangeArrowheads="1"/>
          </p:cNvSpPr>
          <p:nvPr/>
        </p:nvSpPr>
        <p:spPr bwMode="auto">
          <a:xfrm>
            <a:off x="873125" y="3783013"/>
            <a:ext cx="1681163" cy="4619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l-GR" sz="1200" i="1">
                <a:solidFill>
                  <a:srgbClr val="FF0000"/>
                </a:solidFill>
              </a:rPr>
              <a:t>μ</a:t>
            </a:r>
            <a:r>
              <a:rPr lang="en-US" sz="1200" i="1" baseline="-25000">
                <a:solidFill>
                  <a:srgbClr val="FF0000"/>
                </a:solidFill>
              </a:rPr>
              <a:t>r</a:t>
            </a:r>
            <a:r>
              <a:rPr lang="en-US" sz="1200" i="1">
                <a:solidFill>
                  <a:srgbClr val="FF0000"/>
                </a:solidFill>
              </a:rPr>
              <a:t> = 1  for non-magnetic materials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2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8988" y="3194050"/>
            <a:ext cx="5457825" cy="3514725"/>
          </a:xfrm>
          <a:prstGeom prst="rect">
            <a:avLst/>
          </a:prstGeom>
          <a:noFill/>
          <a:ln w="38100">
            <a:noFill/>
            <a:miter lim="800000"/>
            <a:headEnd/>
            <a:tailEnd type="none" w="lg" len="lg"/>
          </a:ln>
        </p:spPr>
      </p:pic>
      <p:sp>
        <p:nvSpPr>
          <p:cNvPr id="3076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805738" cy="406400"/>
          </a:xfrm>
        </p:spPr>
        <p:txBody>
          <a:bodyPr/>
          <a:lstStyle/>
          <a:p>
            <a:r>
              <a:rPr lang="en-US" dirty="0" smtClean="0"/>
              <a:t>2-Wire Transmission Line Parameters (cont.)</a:t>
            </a:r>
          </a:p>
        </p:txBody>
      </p:sp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2640013" y="2516188"/>
          <a:ext cx="3863975" cy="611187"/>
        </p:xfrm>
        <a:graphic>
          <a:graphicData uri="http://schemas.openxmlformats.org/presentationml/2006/ole">
            <p:oleObj spid="_x0000_s393218" name="Equation" r:id="rId4" imgW="3085920" imgH="482400" progId="Equation.3">
              <p:embed/>
            </p:oleObj>
          </a:graphicData>
        </a:graphic>
      </p:graphicFrame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4322763" y="946150"/>
            <a:ext cx="2946400" cy="1350963"/>
            <a:chOff x="3161414" y="1066801"/>
            <a:chExt cx="2945218" cy="1350335"/>
          </a:xfrm>
        </p:grpSpPr>
        <p:grpSp>
          <p:nvGrpSpPr>
            <p:cNvPr id="3" name="Group 7"/>
            <p:cNvGrpSpPr>
              <a:grpSpLocks/>
            </p:cNvGrpSpPr>
            <p:nvPr/>
          </p:nvGrpSpPr>
          <p:grpSpPr bwMode="auto">
            <a:xfrm>
              <a:off x="3161414" y="1091610"/>
              <a:ext cx="886046" cy="886046"/>
              <a:chOff x="2587255" y="1212112"/>
              <a:chExt cx="886046" cy="886046"/>
            </a:xfrm>
          </p:grpSpPr>
          <p:sp>
            <p:nvSpPr>
              <p:cNvPr id="3092" name="Oval 3"/>
              <p:cNvSpPr>
                <a:spLocks noChangeArrowheads="1"/>
              </p:cNvSpPr>
              <p:nvPr/>
            </p:nvSpPr>
            <p:spPr bwMode="auto">
              <a:xfrm>
                <a:off x="2587255" y="1212112"/>
                <a:ext cx="886046" cy="886046"/>
              </a:xfrm>
              <a:prstGeom prst="ellipse">
                <a:avLst/>
              </a:prstGeom>
              <a:solidFill>
                <a:schemeClr val="bg1"/>
              </a:solidFill>
              <a:ln w="12700" algn="ctr">
                <a:solidFill>
                  <a:schemeClr val="tx1"/>
                </a:solidFill>
                <a:round/>
                <a:headEnd/>
                <a:tailEnd type="triangle" w="lg" len="lg"/>
              </a:ln>
            </p:spPr>
            <p:txBody>
              <a:bodyPr/>
              <a:lstStyle/>
              <a:p>
                <a:endParaRPr lang="en-US"/>
              </a:p>
            </p:txBody>
          </p:sp>
          <p:cxnSp>
            <p:nvCxnSpPr>
              <p:cNvPr id="3093" name="Straight Connector 5"/>
              <p:cNvCxnSpPr>
                <a:cxnSpLocks noChangeShapeType="1"/>
                <a:endCxn id="3092" idx="7"/>
              </p:cNvCxnSpPr>
              <p:nvPr/>
            </p:nvCxnSpPr>
            <p:spPr bwMode="auto">
              <a:xfrm flipV="1">
                <a:off x="3012558" y="1341870"/>
                <a:ext cx="330984" cy="316809"/>
              </a:xfrm>
              <a:prstGeom prst="line">
                <a:avLst/>
              </a:prstGeom>
              <a:noFill/>
              <a:ln w="12700" algn="ctr">
                <a:solidFill>
                  <a:schemeClr val="tx1"/>
                </a:solidFill>
                <a:round/>
                <a:headEnd/>
                <a:tailEnd/>
              </a:ln>
            </p:spPr>
          </p:cxnSp>
          <p:sp>
            <p:nvSpPr>
              <p:cNvPr id="3094" name="TextBox 6"/>
              <p:cNvSpPr txBox="1">
                <a:spLocks noChangeArrowheads="1"/>
              </p:cNvSpPr>
              <p:nvPr/>
            </p:nvSpPr>
            <p:spPr bwMode="auto">
              <a:xfrm>
                <a:off x="2977115" y="1297172"/>
                <a:ext cx="269626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1200" b="0" i="1"/>
                  <a:t>a</a:t>
                </a:r>
              </a:p>
            </p:txBody>
          </p:sp>
        </p:grpSp>
        <p:grpSp>
          <p:nvGrpSpPr>
            <p:cNvPr id="4" name="Group 8"/>
            <p:cNvGrpSpPr>
              <a:grpSpLocks/>
            </p:cNvGrpSpPr>
            <p:nvPr/>
          </p:nvGrpSpPr>
          <p:grpSpPr bwMode="auto">
            <a:xfrm>
              <a:off x="5220586" y="1066801"/>
              <a:ext cx="886046" cy="886046"/>
              <a:chOff x="2587255" y="1212112"/>
              <a:chExt cx="886046" cy="886046"/>
            </a:xfrm>
          </p:grpSpPr>
          <p:sp>
            <p:nvSpPr>
              <p:cNvPr id="3089" name="Oval 9"/>
              <p:cNvSpPr>
                <a:spLocks noChangeArrowheads="1"/>
              </p:cNvSpPr>
              <p:nvPr/>
            </p:nvSpPr>
            <p:spPr bwMode="auto">
              <a:xfrm>
                <a:off x="2587255" y="1212112"/>
                <a:ext cx="886046" cy="886046"/>
              </a:xfrm>
              <a:prstGeom prst="ellipse">
                <a:avLst/>
              </a:prstGeom>
              <a:solidFill>
                <a:schemeClr val="bg1"/>
              </a:solidFill>
              <a:ln w="12700" algn="ctr">
                <a:solidFill>
                  <a:schemeClr val="tx1"/>
                </a:solidFill>
                <a:round/>
                <a:headEnd/>
                <a:tailEnd type="triangle" w="lg" len="lg"/>
              </a:ln>
            </p:spPr>
            <p:txBody>
              <a:bodyPr/>
              <a:lstStyle/>
              <a:p>
                <a:endParaRPr lang="en-US"/>
              </a:p>
            </p:txBody>
          </p:sp>
          <p:cxnSp>
            <p:nvCxnSpPr>
              <p:cNvPr id="3090" name="Straight Connector 10"/>
              <p:cNvCxnSpPr>
                <a:cxnSpLocks noChangeShapeType="1"/>
                <a:endCxn id="3089" idx="7"/>
              </p:cNvCxnSpPr>
              <p:nvPr/>
            </p:nvCxnSpPr>
            <p:spPr bwMode="auto">
              <a:xfrm flipV="1">
                <a:off x="3012558" y="1341870"/>
                <a:ext cx="330984" cy="316809"/>
              </a:xfrm>
              <a:prstGeom prst="line">
                <a:avLst/>
              </a:prstGeom>
              <a:noFill/>
              <a:ln w="12700" algn="ctr">
                <a:solidFill>
                  <a:schemeClr val="tx1"/>
                </a:solidFill>
                <a:round/>
                <a:headEnd/>
                <a:tailEnd/>
              </a:ln>
            </p:spPr>
          </p:cxnSp>
          <p:sp>
            <p:nvSpPr>
              <p:cNvPr id="3091" name="TextBox 11"/>
              <p:cNvSpPr txBox="1">
                <a:spLocks noChangeArrowheads="1"/>
              </p:cNvSpPr>
              <p:nvPr/>
            </p:nvSpPr>
            <p:spPr bwMode="auto">
              <a:xfrm>
                <a:off x="2977115" y="1297172"/>
                <a:ext cx="269626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1200" b="0" i="1"/>
                  <a:t>a</a:t>
                </a:r>
              </a:p>
            </p:txBody>
          </p:sp>
        </p:grpSp>
        <p:cxnSp>
          <p:nvCxnSpPr>
            <p:cNvPr id="3084" name="Straight Connector 13"/>
            <p:cNvCxnSpPr>
              <a:cxnSpLocks noChangeShapeType="1"/>
            </p:cNvCxnSpPr>
            <p:nvPr/>
          </p:nvCxnSpPr>
          <p:spPr bwMode="auto">
            <a:xfrm rot="5400000">
              <a:off x="3189767" y="2020187"/>
              <a:ext cx="793898" cy="0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prstDash val="sysDash"/>
              <a:round/>
              <a:headEnd/>
              <a:tailEnd/>
            </a:ln>
          </p:spPr>
        </p:cxnSp>
        <p:cxnSp>
          <p:nvCxnSpPr>
            <p:cNvPr id="3085" name="Straight Connector 14"/>
            <p:cNvCxnSpPr>
              <a:cxnSpLocks noChangeShapeType="1"/>
            </p:cNvCxnSpPr>
            <p:nvPr/>
          </p:nvCxnSpPr>
          <p:spPr bwMode="auto">
            <a:xfrm rot="5400000">
              <a:off x="5263116" y="2009554"/>
              <a:ext cx="793898" cy="0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prstDash val="sysDash"/>
              <a:round/>
              <a:headEnd/>
              <a:tailEnd/>
            </a:ln>
          </p:spPr>
        </p:cxnSp>
        <p:sp>
          <p:nvSpPr>
            <p:cNvPr id="3086" name="TextBox 15"/>
            <p:cNvSpPr txBox="1">
              <a:spLocks noChangeArrowheads="1"/>
            </p:cNvSpPr>
            <p:nvPr/>
          </p:nvSpPr>
          <p:spPr bwMode="auto">
            <a:xfrm>
              <a:off x="4451496" y="2076892"/>
              <a:ext cx="332142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0" i="1"/>
                <a:t>D</a:t>
              </a:r>
            </a:p>
          </p:txBody>
        </p:sp>
        <p:cxnSp>
          <p:nvCxnSpPr>
            <p:cNvPr id="3087" name="Straight Arrow Connector 17"/>
            <p:cNvCxnSpPr>
              <a:cxnSpLocks noChangeShapeType="1"/>
            </p:cNvCxnSpPr>
            <p:nvPr/>
          </p:nvCxnSpPr>
          <p:spPr bwMode="auto">
            <a:xfrm>
              <a:off x="4811990" y="2246169"/>
              <a:ext cx="837443" cy="845"/>
            </a:xfrm>
            <a:prstGeom prst="straightConnector1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 type="triangle" w="med" len="med"/>
            </a:ln>
          </p:spPr>
        </p:cxnSp>
        <p:cxnSp>
          <p:nvCxnSpPr>
            <p:cNvPr id="3088" name="Straight Arrow Connector 18"/>
            <p:cNvCxnSpPr>
              <a:cxnSpLocks noChangeShapeType="1"/>
            </p:cNvCxnSpPr>
            <p:nvPr/>
          </p:nvCxnSpPr>
          <p:spPr bwMode="auto">
            <a:xfrm>
              <a:off x="3589245" y="2249713"/>
              <a:ext cx="837443" cy="845"/>
            </a:xfrm>
            <a:prstGeom prst="straightConnector1">
              <a:avLst/>
            </a:prstGeom>
            <a:noFill/>
            <a:ln w="12700" algn="ctr">
              <a:solidFill>
                <a:schemeClr val="tx1"/>
              </a:solidFill>
              <a:round/>
              <a:headEnd type="triangle" w="med" len="med"/>
              <a:tailEnd/>
            </a:ln>
          </p:spPr>
        </p:cxnSp>
      </p:grpSp>
      <p:pic>
        <p:nvPicPr>
          <p:cNvPr id="3078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57313" y="962025"/>
            <a:ext cx="2527300" cy="119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9" name="TextBox 22"/>
          <p:cNvSpPr txBox="1">
            <a:spLocks noChangeArrowheads="1"/>
          </p:cNvSpPr>
          <p:nvPr/>
        </p:nvSpPr>
        <p:spPr bwMode="auto">
          <a:xfrm>
            <a:off x="6872288" y="2536825"/>
            <a:ext cx="1011237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100">
                <a:solidFill>
                  <a:srgbClr val="7030A0"/>
                </a:solidFill>
              </a:rPr>
              <a:t>D/2a dependence</a:t>
            </a:r>
          </a:p>
        </p:txBody>
      </p:sp>
      <p:cxnSp>
        <p:nvCxnSpPr>
          <p:cNvPr id="3080" name="Straight Arrow Connector 24"/>
          <p:cNvCxnSpPr>
            <a:cxnSpLocks noChangeShapeType="1"/>
            <a:stCxn id="3079" idx="1"/>
          </p:cNvCxnSpPr>
          <p:nvPr/>
        </p:nvCxnSpPr>
        <p:spPr bwMode="auto">
          <a:xfrm rot="10800000" flipV="1">
            <a:off x="6629400" y="2752725"/>
            <a:ext cx="242888" cy="4763"/>
          </a:xfrm>
          <a:prstGeom prst="straightConnector1">
            <a:avLst/>
          </a:prstGeom>
          <a:noFill/>
          <a:ln w="9525" algn="ctr">
            <a:solidFill>
              <a:srgbClr val="7030A0"/>
            </a:solidFill>
            <a:round/>
            <a:headEnd/>
            <a:tailEnd type="triangle" w="med" len="med"/>
          </a:ln>
        </p:spPr>
      </p:cxnSp>
      <p:sp>
        <p:nvSpPr>
          <p:cNvPr id="3081" name="TextBox 22"/>
          <p:cNvSpPr txBox="1">
            <a:spLocks noChangeArrowheads="1"/>
          </p:cNvSpPr>
          <p:nvPr/>
        </p:nvSpPr>
        <p:spPr bwMode="auto">
          <a:xfrm>
            <a:off x="6731000" y="3070225"/>
            <a:ext cx="1346200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100">
                <a:solidFill>
                  <a:srgbClr val="7030A0"/>
                </a:solidFill>
              </a:rPr>
              <a:t>No dependence on length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Coaxial Transmission Line Parameters</a:t>
            </a:r>
            <a:endParaRPr lang="en-US" dirty="0"/>
          </a:p>
        </p:txBody>
      </p:sp>
      <p:sp>
        <p:nvSpPr>
          <p:cNvPr id="3" name="TextBox 20"/>
          <p:cNvSpPr txBox="1">
            <a:spLocks noChangeArrowheads="1"/>
          </p:cNvSpPr>
          <p:nvPr/>
        </p:nvSpPr>
        <p:spPr bwMode="auto">
          <a:xfrm>
            <a:off x="1055688" y="2345204"/>
            <a:ext cx="260039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dirty="0">
                <a:solidFill>
                  <a:srgbClr val="FF0000"/>
                </a:solidFill>
              </a:rPr>
              <a:t>Inductance per unit </a:t>
            </a:r>
            <a:r>
              <a:rPr lang="en-US" sz="1200" dirty="0" smtClean="0">
                <a:solidFill>
                  <a:srgbClr val="FF0000"/>
                </a:solidFill>
              </a:rPr>
              <a:t>length (H/m):</a:t>
            </a:r>
            <a:endParaRPr lang="en-US" sz="1200" dirty="0">
              <a:solidFill>
                <a:srgbClr val="FF0000"/>
              </a:solidFill>
            </a:endParaRPr>
          </a:p>
        </p:txBody>
      </p:sp>
      <p:graphicFrame>
        <p:nvGraphicFramePr>
          <p:cNvPr id="4" name="Object 2"/>
          <p:cNvGraphicFramePr>
            <a:graphicFrameLocks noChangeAspect="1"/>
          </p:cNvGraphicFramePr>
          <p:nvPr/>
        </p:nvGraphicFramePr>
        <p:xfrm>
          <a:off x="1852612" y="2656354"/>
          <a:ext cx="1421569" cy="576100"/>
        </p:xfrm>
        <a:graphic>
          <a:graphicData uri="http://schemas.openxmlformats.org/presentationml/2006/ole">
            <p:oleObj spid="_x0000_s394242" name="Equation" r:id="rId3" imgW="1091880" imgH="431640" progId="Equation.3">
              <p:embed/>
            </p:oleObj>
          </a:graphicData>
        </a:graphic>
      </p:graphicFrame>
      <p:sp>
        <p:nvSpPr>
          <p:cNvPr id="5" name="TextBox 20"/>
          <p:cNvSpPr txBox="1">
            <a:spLocks noChangeArrowheads="1"/>
          </p:cNvSpPr>
          <p:nvPr/>
        </p:nvSpPr>
        <p:spPr bwMode="auto">
          <a:xfrm>
            <a:off x="5359738" y="2354550"/>
            <a:ext cx="267573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dirty="0">
                <a:solidFill>
                  <a:srgbClr val="0000FF"/>
                </a:solidFill>
              </a:rPr>
              <a:t>Capacitance per unit </a:t>
            </a:r>
            <a:r>
              <a:rPr lang="en-US" sz="1200" dirty="0" smtClean="0">
                <a:solidFill>
                  <a:srgbClr val="0000FF"/>
                </a:solidFill>
              </a:rPr>
              <a:t>length (F/m):</a:t>
            </a:r>
            <a:endParaRPr lang="en-US" sz="1200" dirty="0">
              <a:solidFill>
                <a:srgbClr val="0000FF"/>
              </a:solidFill>
            </a:endParaRPr>
          </a:p>
        </p:txBody>
      </p:sp>
      <p:graphicFrame>
        <p:nvGraphicFramePr>
          <p:cNvPr id="305155" name="Object 2"/>
          <p:cNvGraphicFramePr>
            <a:graphicFrameLocks noChangeAspect="1"/>
          </p:cNvGraphicFramePr>
          <p:nvPr/>
        </p:nvGraphicFramePr>
        <p:xfrm>
          <a:off x="6319414" y="2617360"/>
          <a:ext cx="1008666" cy="829740"/>
        </p:xfrm>
        <a:graphic>
          <a:graphicData uri="http://schemas.openxmlformats.org/presentationml/2006/ole">
            <p:oleObj spid="_x0000_s394243" name="Equation" r:id="rId4" imgW="774360" imgH="622080" progId="Equation.3">
              <p:embed/>
            </p:oleObj>
          </a:graphicData>
        </a:graphic>
      </p:graphicFrame>
      <p:grpSp>
        <p:nvGrpSpPr>
          <p:cNvPr id="6" name="Group 32"/>
          <p:cNvGrpSpPr/>
          <p:nvPr/>
        </p:nvGrpSpPr>
        <p:grpSpPr>
          <a:xfrm>
            <a:off x="3931093" y="1023421"/>
            <a:ext cx="1281815" cy="1281896"/>
            <a:chOff x="4425172" y="1165090"/>
            <a:chExt cx="1281815" cy="1281896"/>
          </a:xfrm>
        </p:grpSpPr>
        <p:sp>
          <p:nvSpPr>
            <p:cNvPr id="17" name="Oval 9"/>
            <p:cNvSpPr>
              <a:spLocks noChangeArrowheads="1"/>
            </p:cNvSpPr>
            <p:nvPr/>
          </p:nvSpPr>
          <p:spPr bwMode="auto">
            <a:xfrm>
              <a:off x="4425172" y="1165090"/>
              <a:ext cx="1281815" cy="1281896"/>
            </a:xfrm>
            <a:prstGeom prst="ellipse">
              <a:avLst/>
            </a:prstGeom>
            <a:solidFill>
              <a:schemeClr val="bg1"/>
            </a:solidFill>
            <a:ln w="57150" algn="ctr">
              <a:solidFill>
                <a:schemeClr val="bg1">
                  <a:lumMod val="50000"/>
                </a:schemeClr>
              </a:solidFill>
              <a:round/>
              <a:headEnd/>
              <a:tailEnd type="triangle" w="lg" len="lg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TextBox 11"/>
            <p:cNvSpPr txBox="1">
              <a:spLocks noChangeArrowheads="1"/>
            </p:cNvSpPr>
            <p:nvPr/>
          </p:nvSpPr>
          <p:spPr bwMode="auto">
            <a:xfrm>
              <a:off x="5330345" y="1752466"/>
              <a:ext cx="269734" cy="2771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200" b="0" i="1" dirty="0" smtClean="0"/>
                <a:t>b</a:t>
              </a:r>
              <a:endParaRPr lang="en-US" sz="1200" b="0" i="1" dirty="0"/>
            </a:p>
          </p:txBody>
        </p:sp>
        <p:sp>
          <p:nvSpPr>
            <p:cNvPr id="20" name="Oval 3"/>
            <p:cNvSpPr>
              <a:spLocks noChangeArrowheads="1"/>
            </p:cNvSpPr>
            <p:nvPr/>
          </p:nvSpPr>
          <p:spPr bwMode="auto">
            <a:xfrm>
              <a:off x="4830363" y="1553515"/>
              <a:ext cx="471433" cy="471463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 algn="ctr">
              <a:solidFill>
                <a:schemeClr val="tx1"/>
              </a:solidFill>
              <a:round/>
              <a:headEnd/>
              <a:tailEnd type="triangle" w="lg" len="lg"/>
            </a:ln>
          </p:spPr>
          <p:txBody>
            <a:bodyPr/>
            <a:lstStyle/>
            <a:p>
              <a:endParaRPr lang="en-US"/>
            </a:p>
          </p:txBody>
        </p:sp>
        <p:cxnSp>
          <p:nvCxnSpPr>
            <p:cNvPr id="21" name="Straight Connector 5"/>
            <p:cNvCxnSpPr>
              <a:cxnSpLocks noChangeShapeType="1"/>
              <a:endCxn id="20" idx="7"/>
            </p:cNvCxnSpPr>
            <p:nvPr/>
          </p:nvCxnSpPr>
          <p:spPr bwMode="auto">
            <a:xfrm flipV="1">
              <a:off x="5075146" y="1622559"/>
              <a:ext cx="157610" cy="154556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25" name="TextBox 24"/>
            <p:cNvSpPr txBox="1"/>
            <p:nvPr/>
          </p:nvSpPr>
          <p:spPr>
            <a:xfrm>
              <a:off x="4935091" y="1509824"/>
              <a:ext cx="26962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0" i="1" dirty="0" smtClean="0"/>
                <a:t>a</a:t>
              </a:r>
              <a:endParaRPr lang="en-US" sz="1200" b="0" i="1" dirty="0"/>
            </a:p>
          </p:txBody>
        </p:sp>
        <p:cxnSp>
          <p:nvCxnSpPr>
            <p:cNvPr id="30" name="Straight Connector 29"/>
            <p:cNvCxnSpPr>
              <a:stCxn id="25" idx="2"/>
            </p:cNvCxnSpPr>
            <p:nvPr/>
          </p:nvCxnSpPr>
          <p:spPr bwMode="auto">
            <a:xfrm>
              <a:off x="5069904" y="1786823"/>
              <a:ext cx="519527" cy="325312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</p:grpSp>
      <p:pic>
        <p:nvPicPr>
          <p:cNvPr id="30515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2287" y="3486352"/>
            <a:ext cx="3877276" cy="2974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5158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55335" y="3477575"/>
            <a:ext cx="3889617" cy="299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16" name="Object 27"/>
          <p:cNvGraphicFramePr>
            <a:graphicFrameLocks noChangeAspect="1"/>
          </p:cNvGraphicFramePr>
          <p:nvPr/>
        </p:nvGraphicFramePr>
        <p:xfrm>
          <a:off x="4274624" y="2947333"/>
          <a:ext cx="608013" cy="323850"/>
        </p:xfrm>
        <a:graphic>
          <a:graphicData uri="http://schemas.openxmlformats.org/presentationml/2006/ole">
            <p:oleObj spid="_x0000_s394244" name="Equation" r:id="rId7" imgW="406080" imgH="215640" progId="Equation.3">
              <p:embed/>
            </p:oleObj>
          </a:graphicData>
        </a:graphic>
      </p:graphicFrame>
      <p:graphicFrame>
        <p:nvGraphicFramePr>
          <p:cNvPr id="18" name="Object 28"/>
          <p:cNvGraphicFramePr>
            <a:graphicFrameLocks noChangeAspect="1"/>
          </p:cNvGraphicFramePr>
          <p:nvPr/>
        </p:nvGraphicFramePr>
        <p:xfrm>
          <a:off x="4273037" y="3225146"/>
          <a:ext cx="609600" cy="323850"/>
        </p:xfrm>
        <a:graphic>
          <a:graphicData uri="http://schemas.openxmlformats.org/presentationml/2006/ole">
            <p:oleObj spid="_x0000_s394245" name="Equation" r:id="rId8" imgW="406080" imgH="215640" progId="Equation.3">
              <p:embed/>
            </p:oleObj>
          </a:graphicData>
        </a:graphic>
      </p:graphicFrame>
      <p:sp>
        <p:nvSpPr>
          <p:cNvPr id="22" name="TextBox 28"/>
          <p:cNvSpPr txBox="1">
            <a:spLocks noChangeArrowheads="1"/>
          </p:cNvSpPr>
          <p:nvPr/>
        </p:nvSpPr>
        <p:spPr bwMode="auto">
          <a:xfrm>
            <a:off x="4234937" y="3502958"/>
            <a:ext cx="687387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rgbClr val="FF0000"/>
                </a:solidFill>
              </a:rPr>
              <a:t>(typ.)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Coaxial Transmission Line Parameters (cont.)</a:t>
            </a:r>
            <a:endParaRPr lang="en-US" dirty="0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3490119" y="2863806"/>
          <a:ext cx="2163763" cy="611188"/>
        </p:xfrm>
        <a:graphic>
          <a:graphicData uri="http://schemas.openxmlformats.org/presentationml/2006/ole">
            <p:oleObj spid="_x0000_s395266" name="Equation" r:id="rId3" imgW="1726920" imgH="482400" progId="Equation.3">
              <p:embed/>
            </p:oleObj>
          </a:graphicData>
        </a:graphic>
      </p:graphicFrame>
      <p:sp>
        <p:nvSpPr>
          <p:cNvPr id="4" name="TextBox 20"/>
          <p:cNvSpPr txBox="1">
            <a:spLocks noChangeArrowheads="1"/>
          </p:cNvSpPr>
          <p:nvPr/>
        </p:nvSpPr>
        <p:spPr bwMode="auto">
          <a:xfrm>
            <a:off x="3452944" y="2519832"/>
            <a:ext cx="237436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dirty="0" smtClean="0"/>
              <a:t>Characteristic impedance (</a:t>
            </a:r>
            <a:r>
              <a:rPr lang="el-GR" sz="1200" dirty="0" smtClean="0"/>
              <a:t>Ω</a:t>
            </a:r>
            <a:r>
              <a:rPr lang="en-US" sz="1200" dirty="0" smtClean="0"/>
              <a:t>):</a:t>
            </a:r>
            <a:endParaRPr lang="en-US" sz="1200" dirty="0"/>
          </a:p>
        </p:txBody>
      </p:sp>
      <p:grpSp>
        <p:nvGrpSpPr>
          <p:cNvPr id="5" name="Group 4"/>
          <p:cNvGrpSpPr/>
          <p:nvPr/>
        </p:nvGrpSpPr>
        <p:grpSpPr>
          <a:xfrm>
            <a:off x="3931093" y="1023421"/>
            <a:ext cx="1281815" cy="1281896"/>
            <a:chOff x="4425172" y="1165090"/>
            <a:chExt cx="1281815" cy="1281896"/>
          </a:xfrm>
        </p:grpSpPr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4425172" y="1165090"/>
              <a:ext cx="1281815" cy="1281896"/>
            </a:xfrm>
            <a:prstGeom prst="ellipse">
              <a:avLst/>
            </a:prstGeom>
            <a:solidFill>
              <a:schemeClr val="bg1"/>
            </a:solidFill>
            <a:ln w="57150" algn="ctr">
              <a:solidFill>
                <a:schemeClr val="bg1">
                  <a:lumMod val="50000"/>
                </a:schemeClr>
              </a:solidFill>
              <a:round/>
              <a:headEnd/>
              <a:tailEnd type="triangle" w="lg" len="lg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11"/>
            <p:cNvSpPr txBox="1">
              <a:spLocks noChangeArrowheads="1"/>
            </p:cNvSpPr>
            <p:nvPr/>
          </p:nvSpPr>
          <p:spPr bwMode="auto">
            <a:xfrm>
              <a:off x="5330345" y="1752466"/>
              <a:ext cx="269734" cy="2771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1200" b="0" i="1" dirty="0" smtClean="0"/>
                <a:t>b</a:t>
              </a:r>
              <a:endParaRPr lang="en-US" sz="1200" b="0" i="1" dirty="0"/>
            </a:p>
          </p:txBody>
        </p:sp>
        <p:sp>
          <p:nvSpPr>
            <p:cNvPr id="8" name="Oval 3"/>
            <p:cNvSpPr>
              <a:spLocks noChangeArrowheads="1"/>
            </p:cNvSpPr>
            <p:nvPr/>
          </p:nvSpPr>
          <p:spPr bwMode="auto">
            <a:xfrm>
              <a:off x="4830363" y="1553515"/>
              <a:ext cx="471433" cy="471463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12700" algn="ctr">
              <a:solidFill>
                <a:schemeClr val="tx1"/>
              </a:solidFill>
              <a:round/>
              <a:headEnd/>
              <a:tailEnd type="triangle" w="lg" len="lg"/>
            </a:ln>
          </p:spPr>
          <p:txBody>
            <a:bodyPr/>
            <a:lstStyle/>
            <a:p>
              <a:endParaRPr lang="en-US"/>
            </a:p>
          </p:txBody>
        </p:sp>
        <p:cxnSp>
          <p:nvCxnSpPr>
            <p:cNvPr id="9" name="Straight Connector 5"/>
            <p:cNvCxnSpPr>
              <a:cxnSpLocks noChangeShapeType="1"/>
              <a:endCxn id="8" idx="7"/>
            </p:cNvCxnSpPr>
            <p:nvPr/>
          </p:nvCxnSpPr>
          <p:spPr bwMode="auto">
            <a:xfrm flipV="1">
              <a:off x="5075146" y="1622559"/>
              <a:ext cx="157610" cy="154556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10" name="TextBox 9"/>
            <p:cNvSpPr txBox="1"/>
            <p:nvPr/>
          </p:nvSpPr>
          <p:spPr>
            <a:xfrm>
              <a:off x="4935091" y="1509824"/>
              <a:ext cx="26962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0" i="1" dirty="0" smtClean="0"/>
                <a:t>a</a:t>
              </a:r>
              <a:endParaRPr lang="en-US" sz="1200" b="0" i="1" dirty="0"/>
            </a:p>
          </p:txBody>
        </p:sp>
        <p:cxnSp>
          <p:nvCxnSpPr>
            <p:cNvPr id="11" name="Straight Connector 10"/>
            <p:cNvCxnSpPr>
              <a:stCxn id="10" idx="2"/>
            </p:cNvCxnSpPr>
            <p:nvPr/>
          </p:nvCxnSpPr>
          <p:spPr bwMode="auto">
            <a:xfrm>
              <a:off x="5069904" y="1786823"/>
              <a:ext cx="519527" cy="325312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lg" len="lg"/>
            </a:ln>
            <a:effectLst/>
          </p:spPr>
        </p:cxnSp>
      </p:grpSp>
      <p:pic>
        <p:nvPicPr>
          <p:cNvPr id="30617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85376" y="3503054"/>
            <a:ext cx="4373249" cy="3354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4391696" y="5138670"/>
            <a:ext cx="1640962" cy="58477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Typical values:</a:t>
            </a:r>
          </a:p>
          <a:p>
            <a:pPr algn="ctr"/>
            <a:r>
              <a:rPr lang="en-US" dirty="0" smtClean="0">
                <a:solidFill>
                  <a:srgbClr val="FF0000"/>
                </a:solidFill>
              </a:rPr>
              <a:t>50 </a:t>
            </a:r>
            <a:r>
              <a:rPr lang="el-GR" dirty="0" smtClean="0">
                <a:solidFill>
                  <a:srgbClr val="FF0000"/>
                </a:solidFill>
              </a:rPr>
              <a:t>Ω</a:t>
            </a:r>
            <a:r>
              <a:rPr lang="en-US" dirty="0" smtClean="0">
                <a:solidFill>
                  <a:srgbClr val="FF0000"/>
                </a:solidFill>
              </a:rPr>
              <a:t>, 75 </a:t>
            </a:r>
            <a:r>
              <a:rPr lang="el-GR" dirty="0" smtClean="0">
                <a:solidFill>
                  <a:srgbClr val="FF0000"/>
                </a:solidFill>
              </a:rPr>
              <a:t>Ω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15" name="Straight Arrow Connector 14"/>
          <p:cNvCxnSpPr/>
          <p:nvPr/>
        </p:nvCxnSpPr>
        <p:spPr bwMode="auto">
          <a:xfrm flipH="1" flipV="1">
            <a:off x="3953814" y="4984124"/>
            <a:ext cx="463640" cy="18030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17" name="Straight Arrow Connector 16"/>
          <p:cNvCxnSpPr/>
          <p:nvPr/>
        </p:nvCxnSpPr>
        <p:spPr bwMode="auto">
          <a:xfrm flipH="1" flipV="1">
            <a:off x="4997003" y="4301544"/>
            <a:ext cx="206062" cy="79849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graphicFrame>
        <p:nvGraphicFramePr>
          <p:cNvPr id="16" name="Object 24"/>
          <p:cNvGraphicFramePr>
            <a:graphicFrameLocks noChangeAspect="1"/>
          </p:cNvGraphicFramePr>
          <p:nvPr/>
        </p:nvGraphicFramePr>
        <p:xfrm>
          <a:off x="6991350" y="3386138"/>
          <a:ext cx="609600" cy="322262"/>
        </p:xfrm>
        <a:graphic>
          <a:graphicData uri="http://schemas.openxmlformats.org/presentationml/2006/ole">
            <p:oleObj spid="_x0000_s395267" name="Equation" r:id="rId5" imgW="406080" imgH="215640" progId="Equation.3">
              <p:embed/>
            </p:oleObj>
          </a:graphicData>
        </a:graphic>
      </p:graphicFrame>
      <p:graphicFrame>
        <p:nvGraphicFramePr>
          <p:cNvPr id="18" name="Object 25"/>
          <p:cNvGraphicFramePr>
            <a:graphicFrameLocks noChangeAspect="1"/>
          </p:cNvGraphicFramePr>
          <p:nvPr/>
        </p:nvGraphicFramePr>
        <p:xfrm>
          <a:off x="6991350" y="3662363"/>
          <a:ext cx="609600" cy="323850"/>
        </p:xfrm>
        <a:graphic>
          <a:graphicData uri="http://schemas.openxmlformats.org/presentationml/2006/ole">
            <p:oleObj spid="_x0000_s395268" name="Equation" r:id="rId6" imgW="406080" imgH="215640" progId="Equation.3">
              <p:embed/>
            </p:oleObj>
          </a:graphicData>
        </a:graphic>
      </p:graphicFrame>
      <p:sp>
        <p:nvSpPr>
          <p:cNvPr id="19" name="TextBox 25"/>
          <p:cNvSpPr txBox="1">
            <a:spLocks noChangeArrowheads="1"/>
          </p:cNvSpPr>
          <p:nvPr/>
        </p:nvSpPr>
        <p:spPr bwMode="auto">
          <a:xfrm>
            <a:off x="6951663" y="3940175"/>
            <a:ext cx="68897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rgbClr val="FF0000"/>
                </a:solidFill>
              </a:rPr>
              <a:t>(typ.)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Input Impedance</a:t>
            </a:r>
            <a:endParaRPr lang="en-US" dirty="0"/>
          </a:p>
        </p:txBody>
      </p:sp>
      <p:cxnSp>
        <p:nvCxnSpPr>
          <p:cNvPr id="3" name="Straight Connector 2"/>
          <p:cNvCxnSpPr/>
          <p:nvPr/>
        </p:nvCxnSpPr>
        <p:spPr bwMode="auto">
          <a:xfrm flipH="1">
            <a:off x="1915697" y="2438411"/>
            <a:ext cx="1093075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4" name="Straight Connector 3"/>
          <p:cNvCxnSpPr/>
          <p:nvPr/>
        </p:nvCxnSpPr>
        <p:spPr bwMode="auto">
          <a:xfrm>
            <a:off x="1905186" y="1418907"/>
            <a:ext cx="1019503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5" name="Straight Connector 4"/>
          <p:cNvCxnSpPr/>
          <p:nvPr/>
        </p:nvCxnSpPr>
        <p:spPr bwMode="auto">
          <a:xfrm>
            <a:off x="7128827" y="1418907"/>
            <a:ext cx="0" cy="1019503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6" name="Straight Connector 5"/>
          <p:cNvCxnSpPr/>
          <p:nvPr/>
        </p:nvCxnSpPr>
        <p:spPr bwMode="auto">
          <a:xfrm>
            <a:off x="1915696" y="1418907"/>
            <a:ext cx="0" cy="103001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grpSp>
        <p:nvGrpSpPr>
          <p:cNvPr id="7" name="Group 12"/>
          <p:cNvGrpSpPr/>
          <p:nvPr/>
        </p:nvGrpSpPr>
        <p:grpSpPr>
          <a:xfrm>
            <a:off x="1758041" y="1761606"/>
            <a:ext cx="315310" cy="315310"/>
            <a:chOff x="1587062" y="2039006"/>
            <a:chExt cx="315310" cy="315310"/>
          </a:xfrm>
        </p:grpSpPr>
        <p:sp>
          <p:nvSpPr>
            <p:cNvPr id="8" name="Oval 7"/>
            <p:cNvSpPr/>
            <p:nvPr/>
          </p:nvSpPr>
          <p:spPr bwMode="auto">
            <a:xfrm>
              <a:off x="1587062" y="2039006"/>
              <a:ext cx="315310" cy="315310"/>
            </a:xfrm>
            <a:prstGeom prst="ellipse">
              <a:avLst/>
            </a:prstGeom>
            <a:solidFill>
              <a:schemeClr val="bg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9" name="Freeform 8"/>
            <p:cNvSpPr/>
            <p:nvPr/>
          </p:nvSpPr>
          <p:spPr bwMode="auto">
            <a:xfrm>
              <a:off x="1636987" y="2082217"/>
              <a:ext cx="215460" cy="228889"/>
            </a:xfrm>
            <a:custGeom>
              <a:avLst/>
              <a:gdLst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9263" h="1826418">
                  <a:moveTo>
                    <a:pt x="0" y="911224"/>
                  </a:moveTo>
                  <a:cubicBezTo>
                    <a:pt x="142875" y="455612"/>
                    <a:pt x="285750" y="0"/>
                    <a:pt x="428625" y="1587"/>
                  </a:cubicBezTo>
                  <a:cubicBezTo>
                    <a:pt x="571500" y="3174"/>
                    <a:pt x="757238" y="616743"/>
                    <a:pt x="857250" y="920749"/>
                  </a:cubicBezTo>
                  <a:cubicBezTo>
                    <a:pt x="981075" y="1234280"/>
                    <a:pt x="1142206" y="1826418"/>
                    <a:pt x="1285875" y="1825624"/>
                  </a:cubicBezTo>
                  <a:cubicBezTo>
                    <a:pt x="1429544" y="1824830"/>
                    <a:pt x="1574403" y="1370408"/>
                    <a:pt x="1719263" y="915987"/>
                  </a:cubicBezTo>
                </a:path>
              </a:pathLst>
            </a:cu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2104888" y="1240231"/>
            <a:ext cx="385042" cy="338554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923876" y="1749984"/>
            <a:ext cx="393056" cy="338554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L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" name="Straight Connector 11"/>
          <p:cNvCxnSpPr/>
          <p:nvPr/>
        </p:nvCxnSpPr>
        <p:spPr bwMode="auto">
          <a:xfrm>
            <a:off x="2914179" y="1418907"/>
            <a:ext cx="4214648" cy="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3" name="Straight Connector 12"/>
          <p:cNvCxnSpPr/>
          <p:nvPr/>
        </p:nvCxnSpPr>
        <p:spPr bwMode="auto">
          <a:xfrm flipH="1">
            <a:off x="2914178" y="2438410"/>
            <a:ext cx="4214649" cy="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4" name="Straight Arrow Connector 13"/>
          <p:cNvCxnSpPr/>
          <p:nvPr/>
        </p:nvCxnSpPr>
        <p:spPr bwMode="auto">
          <a:xfrm flipV="1">
            <a:off x="2930543" y="1502990"/>
            <a:ext cx="0" cy="84082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15" name="TextBox 14"/>
          <p:cNvSpPr txBox="1"/>
          <p:nvPr/>
        </p:nvSpPr>
        <p:spPr>
          <a:xfrm>
            <a:off x="2756521" y="1754127"/>
            <a:ext cx="348044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332372" y="1728961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1800" i="1" baseline="-250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en-US" sz="18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7" name="Straight Arrow Connector 16"/>
          <p:cNvCxnSpPr/>
          <p:nvPr/>
        </p:nvCxnSpPr>
        <p:spPr bwMode="auto">
          <a:xfrm>
            <a:off x="2609379" y="1345335"/>
            <a:ext cx="241738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8" name="TextBox 17"/>
          <p:cNvSpPr txBox="1"/>
          <p:nvPr/>
        </p:nvSpPr>
        <p:spPr>
          <a:xfrm>
            <a:off x="2562079" y="1003740"/>
            <a:ext cx="3032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9" name="Straight Arrow Connector 18"/>
          <p:cNvCxnSpPr/>
          <p:nvPr/>
        </p:nvCxnSpPr>
        <p:spPr bwMode="auto">
          <a:xfrm>
            <a:off x="7202399" y="1439929"/>
            <a:ext cx="0" cy="21020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20" name="TextBox 19"/>
          <p:cNvSpPr txBox="1"/>
          <p:nvPr/>
        </p:nvSpPr>
        <p:spPr>
          <a:xfrm>
            <a:off x="7170865" y="1292775"/>
            <a:ext cx="3481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L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1" name="Straight Arrow Connector 20"/>
          <p:cNvCxnSpPr/>
          <p:nvPr/>
        </p:nvCxnSpPr>
        <p:spPr bwMode="auto">
          <a:xfrm flipV="1">
            <a:off x="7609490" y="1518753"/>
            <a:ext cx="0" cy="84082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22" name="TextBox 21"/>
          <p:cNvSpPr txBox="1"/>
          <p:nvPr/>
        </p:nvSpPr>
        <p:spPr>
          <a:xfrm>
            <a:off x="7407351" y="1748870"/>
            <a:ext cx="404278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L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414934" y="1706830"/>
            <a:ext cx="348172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4" name="Straight Arrow Connector 23"/>
          <p:cNvCxnSpPr/>
          <p:nvPr/>
        </p:nvCxnSpPr>
        <p:spPr bwMode="auto">
          <a:xfrm>
            <a:off x="2483255" y="2049528"/>
            <a:ext cx="231227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25" name="Straight Arrow Connector 24"/>
          <p:cNvCxnSpPr/>
          <p:nvPr/>
        </p:nvCxnSpPr>
        <p:spPr bwMode="auto">
          <a:xfrm>
            <a:off x="2924689" y="1130662"/>
            <a:ext cx="4204138" cy="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26" name="TextBox 25"/>
          <p:cNvSpPr txBox="1"/>
          <p:nvPr/>
        </p:nvSpPr>
        <p:spPr>
          <a:xfrm>
            <a:off x="4902365" y="945996"/>
            <a:ext cx="24878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l</a:t>
            </a:r>
            <a:endParaRPr lang="en-US" sz="18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561485" y="1671158"/>
            <a:ext cx="1271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 </a:t>
            </a:r>
            <a:r>
              <a:rPr lang="el-GR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γ</a:t>
            </a:r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Z</a:t>
            </a:r>
            <a:r>
              <a:rPr lang="en-US" sz="2400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US" sz="24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8" name="Straight Arrow Connector 27"/>
          <p:cNvCxnSpPr/>
          <p:nvPr/>
        </p:nvCxnSpPr>
        <p:spPr bwMode="auto">
          <a:xfrm>
            <a:off x="2921876" y="2657665"/>
            <a:ext cx="2764221" cy="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29" name="TextBox 28"/>
          <p:cNvSpPr txBox="1"/>
          <p:nvPr/>
        </p:nvSpPr>
        <p:spPr>
          <a:xfrm>
            <a:off x="4098324" y="2488388"/>
            <a:ext cx="264816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z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0" name="Straight Connector 29"/>
          <p:cNvCxnSpPr/>
          <p:nvPr/>
        </p:nvCxnSpPr>
        <p:spPr bwMode="auto">
          <a:xfrm>
            <a:off x="5686097" y="1282262"/>
            <a:ext cx="0" cy="1587062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lg" len="lg"/>
          </a:ln>
          <a:effectLst/>
        </p:spPr>
      </p:cxnSp>
      <p:cxnSp>
        <p:nvCxnSpPr>
          <p:cNvPr id="31" name="Straight Arrow Connector 30"/>
          <p:cNvCxnSpPr/>
          <p:nvPr/>
        </p:nvCxnSpPr>
        <p:spPr bwMode="auto">
          <a:xfrm>
            <a:off x="5696607" y="2657665"/>
            <a:ext cx="1439917" cy="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32" name="TextBox 31"/>
          <p:cNvSpPr txBox="1"/>
          <p:nvPr/>
        </p:nvSpPr>
        <p:spPr>
          <a:xfrm>
            <a:off x="6005950" y="2488388"/>
            <a:ext cx="922047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 = l - z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417380" y="3363308"/>
            <a:ext cx="33377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sz="2000" i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 = characteristic impedance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559266" y="4556209"/>
            <a:ext cx="37000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l-GR" sz="2000" i="1" dirty="0" smtClean="0">
                <a:latin typeface="Times New Roman" pitchFamily="18" charset="0"/>
                <a:cs typeface="Times New Roman" pitchFamily="18" charset="0"/>
              </a:rPr>
              <a:t>γ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 = propagation constant = </a:t>
            </a:r>
            <a:r>
              <a:rPr lang="el-GR" sz="2000" i="1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 + j</a:t>
            </a:r>
            <a:r>
              <a:rPr lang="el-GR" sz="2000" i="1" dirty="0" smtClean="0">
                <a:latin typeface="Times New Roman" pitchFamily="18" charset="0"/>
                <a:cs typeface="Times New Roman" pitchFamily="18" charset="0"/>
              </a:rPr>
              <a:t>β</a:t>
            </a:r>
            <a:endParaRPr lang="en-US" sz="20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585538" y="5097517"/>
            <a:ext cx="19367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l = length of line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412123" y="3691790"/>
            <a:ext cx="26100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sz="2000" i="1" baseline="-250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 = source impedance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412121" y="4020271"/>
            <a:ext cx="38411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sz="2000" i="1" baseline="-25000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 = load (termination) impedance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569778" y="5433842"/>
            <a:ext cx="39356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z = distance from beginning of line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490958" y="5770167"/>
            <a:ext cx="32592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z' = distance from end of line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Input Impedance (cont.)</a:t>
            </a:r>
            <a:endParaRPr lang="en-US" dirty="0"/>
          </a:p>
        </p:txBody>
      </p:sp>
      <p:cxnSp>
        <p:nvCxnSpPr>
          <p:cNvPr id="3" name="Straight Connector 2"/>
          <p:cNvCxnSpPr/>
          <p:nvPr/>
        </p:nvCxnSpPr>
        <p:spPr bwMode="auto">
          <a:xfrm flipH="1">
            <a:off x="1915697" y="2438411"/>
            <a:ext cx="1093075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4" name="Straight Connector 3"/>
          <p:cNvCxnSpPr/>
          <p:nvPr/>
        </p:nvCxnSpPr>
        <p:spPr bwMode="auto">
          <a:xfrm>
            <a:off x="1905186" y="1418907"/>
            <a:ext cx="1019503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5" name="Straight Connector 4"/>
          <p:cNvCxnSpPr/>
          <p:nvPr/>
        </p:nvCxnSpPr>
        <p:spPr bwMode="auto">
          <a:xfrm>
            <a:off x="7128827" y="1418907"/>
            <a:ext cx="0" cy="1019503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6" name="Straight Connector 5"/>
          <p:cNvCxnSpPr/>
          <p:nvPr/>
        </p:nvCxnSpPr>
        <p:spPr bwMode="auto">
          <a:xfrm>
            <a:off x="1915696" y="1418907"/>
            <a:ext cx="0" cy="103001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grpSp>
        <p:nvGrpSpPr>
          <p:cNvPr id="7" name="Group 12"/>
          <p:cNvGrpSpPr/>
          <p:nvPr/>
        </p:nvGrpSpPr>
        <p:grpSpPr>
          <a:xfrm>
            <a:off x="1758041" y="1761606"/>
            <a:ext cx="315310" cy="315310"/>
            <a:chOff x="1587062" y="2039006"/>
            <a:chExt cx="315310" cy="315310"/>
          </a:xfrm>
        </p:grpSpPr>
        <p:sp>
          <p:nvSpPr>
            <p:cNvPr id="8" name="Oval 7"/>
            <p:cNvSpPr/>
            <p:nvPr/>
          </p:nvSpPr>
          <p:spPr bwMode="auto">
            <a:xfrm>
              <a:off x="1587062" y="2039006"/>
              <a:ext cx="315310" cy="315310"/>
            </a:xfrm>
            <a:prstGeom prst="ellipse">
              <a:avLst/>
            </a:prstGeom>
            <a:solidFill>
              <a:schemeClr val="bg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9" name="Freeform 8"/>
            <p:cNvSpPr/>
            <p:nvPr/>
          </p:nvSpPr>
          <p:spPr bwMode="auto">
            <a:xfrm>
              <a:off x="1636987" y="2082217"/>
              <a:ext cx="215460" cy="228889"/>
            </a:xfrm>
            <a:custGeom>
              <a:avLst/>
              <a:gdLst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9263" h="1826418">
                  <a:moveTo>
                    <a:pt x="0" y="911224"/>
                  </a:moveTo>
                  <a:cubicBezTo>
                    <a:pt x="142875" y="455612"/>
                    <a:pt x="285750" y="0"/>
                    <a:pt x="428625" y="1587"/>
                  </a:cubicBezTo>
                  <a:cubicBezTo>
                    <a:pt x="571500" y="3174"/>
                    <a:pt x="757238" y="616743"/>
                    <a:pt x="857250" y="920749"/>
                  </a:cubicBezTo>
                  <a:cubicBezTo>
                    <a:pt x="981075" y="1234280"/>
                    <a:pt x="1142206" y="1826418"/>
                    <a:pt x="1285875" y="1825624"/>
                  </a:cubicBezTo>
                  <a:cubicBezTo>
                    <a:pt x="1429544" y="1824830"/>
                    <a:pt x="1574403" y="1370408"/>
                    <a:pt x="1719263" y="915987"/>
                  </a:cubicBezTo>
                </a:path>
              </a:pathLst>
            </a:cu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2104888" y="1240231"/>
            <a:ext cx="385042" cy="338554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923876" y="1749984"/>
            <a:ext cx="393056" cy="338554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L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" name="Straight Connector 11"/>
          <p:cNvCxnSpPr/>
          <p:nvPr/>
        </p:nvCxnSpPr>
        <p:spPr bwMode="auto">
          <a:xfrm>
            <a:off x="2914179" y="1418907"/>
            <a:ext cx="4214648" cy="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3" name="Straight Connector 12"/>
          <p:cNvCxnSpPr/>
          <p:nvPr/>
        </p:nvCxnSpPr>
        <p:spPr bwMode="auto">
          <a:xfrm flipH="1">
            <a:off x="2914178" y="2438410"/>
            <a:ext cx="4214649" cy="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4" name="Straight Arrow Connector 13"/>
          <p:cNvCxnSpPr/>
          <p:nvPr/>
        </p:nvCxnSpPr>
        <p:spPr bwMode="auto">
          <a:xfrm flipV="1">
            <a:off x="2930543" y="1502990"/>
            <a:ext cx="0" cy="84082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15" name="TextBox 14"/>
          <p:cNvSpPr txBox="1"/>
          <p:nvPr/>
        </p:nvSpPr>
        <p:spPr>
          <a:xfrm>
            <a:off x="2756521" y="1754127"/>
            <a:ext cx="348044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332372" y="1728961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1800" i="1" baseline="-250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en-US" sz="18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7" name="Straight Arrow Connector 16"/>
          <p:cNvCxnSpPr/>
          <p:nvPr/>
        </p:nvCxnSpPr>
        <p:spPr bwMode="auto">
          <a:xfrm>
            <a:off x="2609379" y="1345335"/>
            <a:ext cx="241738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8" name="TextBox 17"/>
          <p:cNvSpPr txBox="1"/>
          <p:nvPr/>
        </p:nvSpPr>
        <p:spPr>
          <a:xfrm>
            <a:off x="2562079" y="1003740"/>
            <a:ext cx="3032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9" name="Straight Arrow Connector 18"/>
          <p:cNvCxnSpPr/>
          <p:nvPr/>
        </p:nvCxnSpPr>
        <p:spPr bwMode="auto">
          <a:xfrm>
            <a:off x="7202399" y="1439929"/>
            <a:ext cx="0" cy="21020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20" name="TextBox 19"/>
          <p:cNvSpPr txBox="1"/>
          <p:nvPr/>
        </p:nvSpPr>
        <p:spPr>
          <a:xfrm>
            <a:off x="7170865" y="1292775"/>
            <a:ext cx="3481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L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1" name="Straight Arrow Connector 20"/>
          <p:cNvCxnSpPr/>
          <p:nvPr/>
        </p:nvCxnSpPr>
        <p:spPr bwMode="auto">
          <a:xfrm flipV="1">
            <a:off x="7609490" y="1518753"/>
            <a:ext cx="0" cy="84082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22" name="TextBox 21"/>
          <p:cNvSpPr txBox="1"/>
          <p:nvPr/>
        </p:nvSpPr>
        <p:spPr>
          <a:xfrm>
            <a:off x="7407351" y="1748870"/>
            <a:ext cx="404278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L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414934" y="1706830"/>
            <a:ext cx="348172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4" name="Straight Arrow Connector 23"/>
          <p:cNvCxnSpPr/>
          <p:nvPr/>
        </p:nvCxnSpPr>
        <p:spPr bwMode="auto">
          <a:xfrm>
            <a:off x="2483255" y="2049528"/>
            <a:ext cx="231227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25" name="Straight Arrow Connector 24"/>
          <p:cNvCxnSpPr/>
          <p:nvPr/>
        </p:nvCxnSpPr>
        <p:spPr bwMode="auto">
          <a:xfrm>
            <a:off x="2924689" y="1130662"/>
            <a:ext cx="4204138" cy="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26" name="TextBox 25"/>
          <p:cNvSpPr txBox="1"/>
          <p:nvPr/>
        </p:nvSpPr>
        <p:spPr>
          <a:xfrm>
            <a:off x="4902365" y="945996"/>
            <a:ext cx="24878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l</a:t>
            </a:r>
            <a:endParaRPr lang="en-US" sz="18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561485" y="1671158"/>
            <a:ext cx="1271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 </a:t>
            </a:r>
            <a:r>
              <a:rPr lang="el-GR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γ</a:t>
            </a:r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Z</a:t>
            </a:r>
            <a:r>
              <a:rPr lang="en-US" sz="2400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US" sz="24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8" name="Straight Arrow Connector 27"/>
          <p:cNvCxnSpPr/>
          <p:nvPr/>
        </p:nvCxnSpPr>
        <p:spPr bwMode="auto">
          <a:xfrm>
            <a:off x="2921876" y="2657665"/>
            <a:ext cx="2764221" cy="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29" name="TextBox 28"/>
          <p:cNvSpPr txBox="1"/>
          <p:nvPr/>
        </p:nvSpPr>
        <p:spPr>
          <a:xfrm>
            <a:off x="4098324" y="2488388"/>
            <a:ext cx="264816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z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0" name="Straight Connector 29"/>
          <p:cNvCxnSpPr/>
          <p:nvPr/>
        </p:nvCxnSpPr>
        <p:spPr bwMode="auto">
          <a:xfrm>
            <a:off x="5686097" y="1282262"/>
            <a:ext cx="0" cy="1587062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lg" len="lg"/>
          </a:ln>
          <a:effectLst/>
        </p:spPr>
      </p:cxnSp>
      <p:cxnSp>
        <p:nvCxnSpPr>
          <p:cNvPr id="31" name="Straight Arrow Connector 30"/>
          <p:cNvCxnSpPr/>
          <p:nvPr/>
        </p:nvCxnSpPr>
        <p:spPr bwMode="auto">
          <a:xfrm>
            <a:off x="5696607" y="2657665"/>
            <a:ext cx="1439917" cy="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32" name="TextBox 31"/>
          <p:cNvSpPr txBox="1"/>
          <p:nvPr/>
        </p:nvSpPr>
        <p:spPr>
          <a:xfrm>
            <a:off x="6005950" y="2488388"/>
            <a:ext cx="922047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 = l - z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0" name="Object 18"/>
          <p:cNvGraphicFramePr>
            <a:graphicFrameLocks noChangeAspect="1"/>
          </p:cNvGraphicFramePr>
          <p:nvPr/>
        </p:nvGraphicFramePr>
        <p:xfrm>
          <a:off x="2197506" y="3430650"/>
          <a:ext cx="2686050" cy="604838"/>
        </p:xfrm>
        <a:graphic>
          <a:graphicData uri="http://schemas.openxmlformats.org/presentationml/2006/ole">
            <p:oleObj spid="_x0000_s423938" name="Equation" r:id="rId3" imgW="1917360" imgH="431640" progId="Equation.3">
              <p:embed/>
            </p:oleObj>
          </a:graphicData>
        </a:graphic>
      </p:graphicFrame>
      <p:sp>
        <p:nvSpPr>
          <p:cNvPr id="41" name="TextBox 40"/>
          <p:cNvSpPr txBox="1"/>
          <p:nvPr/>
        </p:nvSpPr>
        <p:spPr>
          <a:xfrm>
            <a:off x="4948990" y="3483549"/>
            <a:ext cx="23800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rgbClr val="FF0000"/>
                </a:solidFill>
              </a:rPr>
              <a:t>INPUT IMPEDANCE OF LOSSY TRANSMISSION LINE</a:t>
            </a:r>
            <a:endParaRPr lang="en-US" sz="1200" dirty="0">
              <a:solidFill>
                <a:srgbClr val="FF0000"/>
              </a:solidFill>
            </a:endParaRPr>
          </a:p>
        </p:txBody>
      </p:sp>
      <p:graphicFrame>
        <p:nvGraphicFramePr>
          <p:cNvPr id="42" name="Object 12"/>
          <p:cNvGraphicFramePr>
            <a:graphicFrameLocks noChangeAspect="1"/>
          </p:cNvGraphicFramePr>
          <p:nvPr/>
        </p:nvGraphicFramePr>
        <p:xfrm>
          <a:off x="2311539" y="5008120"/>
          <a:ext cx="4520922" cy="1005530"/>
        </p:xfrm>
        <a:graphic>
          <a:graphicData uri="http://schemas.openxmlformats.org/presentationml/2006/ole">
            <p:oleObj spid="_x0000_s423939" name="Equation" r:id="rId4" imgW="1942920" imgH="431640" progId="Equation.3">
              <p:embed/>
            </p:oleObj>
          </a:graphicData>
        </a:graphic>
      </p:graphicFrame>
      <p:sp>
        <p:nvSpPr>
          <p:cNvPr id="43" name="TextBox 42"/>
          <p:cNvSpPr txBox="1"/>
          <p:nvPr/>
        </p:nvSpPr>
        <p:spPr>
          <a:xfrm>
            <a:off x="3011777" y="4510667"/>
            <a:ext cx="31204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rgbClr val="FF0000"/>
                </a:solidFill>
              </a:rPr>
              <a:t>INPUT IMPEDANCE OF LOSSLESS TRANSMISSION LINE:</a:t>
            </a:r>
            <a:endParaRPr lang="en-US" sz="1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Input Impedance (cont.)</a:t>
            </a:r>
            <a:endParaRPr lang="en-US" dirty="0"/>
          </a:p>
        </p:txBody>
      </p:sp>
      <p:cxnSp>
        <p:nvCxnSpPr>
          <p:cNvPr id="3" name="Straight Connector 2"/>
          <p:cNvCxnSpPr/>
          <p:nvPr/>
        </p:nvCxnSpPr>
        <p:spPr bwMode="auto">
          <a:xfrm flipH="1">
            <a:off x="1915697" y="2438411"/>
            <a:ext cx="1093075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4" name="Straight Connector 3"/>
          <p:cNvCxnSpPr/>
          <p:nvPr/>
        </p:nvCxnSpPr>
        <p:spPr bwMode="auto">
          <a:xfrm>
            <a:off x="1905186" y="1418907"/>
            <a:ext cx="1019503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5" name="Straight Connector 4"/>
          <p:cNvCxnSpPr/>
          <p:nvPr/>
        </p:nvCxnSpPr>
        <p:spPr bwMode="auto">
          <a:xfrm>
            <a:off x="7128827" y="1418907"/>
            <a:ext cx="0" cy="1019503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6" name="Straight Connector 5"/>
          <p:cNvCxnSpPr/>
          <p:nvPr/>
        </p:nvCxnSpPr>
        <p:spPr bwMode="auto">
          <a:xfrm>
            <a:off x="1915696" y="1418907"/>
            <a:ext cx="0" cy="103001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grpSp>
        <p:nvGrpSpPr>
          <p:cNvPr id="7" name="Group 12"/>
          <p:cNvGrpSpPr/>
          <p:nvPr/>
        </p:nvGrpSpPr>
        <p:grpSpPr>
          <a:xfrm>
            <a:off x="1758041" y="1761606"/>
            <a:ext cx="315310" cy="315310"/>
            <a:chOff x="1587062" y="2039006"/>
            <a:chExt cx="315310" cy="315310"/>
          </a:xfrm>
        </p:grpSpPr>
        <p:sp>
          <p:nvSpPr>
            <p:cNvPr id="8" name="Oval 7"/>
            <p:cNvSpPr/>
            <p:nvPr/>
          </p:nvSpPr>
          <p:spPr bwMode="auto">
            <a:xfrm>
              <a:off x="1587062" y="2039006"/>
              <a:ext cx="315310" cy="315310"/>
            </a:xfrm>
            <a:prstGeom prst="ellipse">
              <a:avLst/>
            </a:prstGeom>
            <a:solidFill>
              <a:schemeClr val="bg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9" name="Freeform 8"/>
            <p:cNvSpPr/>
            <p:nvPr/>
          </p:nvSpPr>
          <p:spPr bwMode="auto">
            <a:xfrm>
              <a:off x="1636987" y="2082217"/>
              <a:ext cx="215460" cy="228889"/>
            </a:xfrm>
            <a:custGeom>
              <a:avLst/>
              <a:gdLst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9263" h="1826418">
                  <a:moveTo>
                    <a:pt x="0" y="911224"/>
                  </a:moveTo>
                  <a:cubicBezTo>
                    <a:pt x="142875" y="455612"/>
                    <a:pt x="285750" y="0"/>
                    <a:pt x="428625" y="1587"/>
                  </a:cubicBezTo>
                  <a:cubicBezTo>
                    <a:pt x="571500" y="3174"/>
                    <a:pt x="757238" y="616743"/>
                    <a:pt x="857250" y="920749"/>
                  </a:cubicBezTo>
                  <a:cubicBezTo>
                    <a:pt x="981075" y="1234280"/>
                    <a:pt x="1142206" y="1826418"/>
                    <a:pt x="1285875" y="1825624"/>
                  </a:cubicBezTo>
                  <a:cubicBezTo>
                    <a:pt x="1429544" y="1824830"/>
                    <a:pt x="1574403" y="1370408"/>
                    <a:pt x="1719263" y="915987"/>
                  </a:cubicBezTo>
                </a:path>
              </a:pathLst>
            </a:cu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2104888" y="1240231"/>
            <a:ext cx="385042" cy="338554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923876" y="1749984"/>
            <a:ext cx="393056" cy="338554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L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" name="Straight Connector 11"/>
          <p:cNvCxnSpPr/>
          <p:nvPr/>
        </p:nvCxnSpPr>
        <p:spPr bwMode="auto">
          <a:xfrm>
            <a:off x="2914179" y="1418907"/>
            <a:ext cx="4214648" cy="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3" name="Straight Connector 12"/>
          <p:cNvCxnSpPr/>
          <p:nvPr/>
        </p:nvCxnSpPr>
        <p:spPr bwMode="auto">
          <a:xfrm flipH="1">
            <a:off x="2914178" y="2438410"/>
            <a:ext cx="4214649" cy="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4" name="Straight Arrow Connector 13"/>
          <p:cNvCxnSpPr/>
          <p:nvPr/>
        </p:nvCxnSpPr>
        <p:spPr bwMode="auto">
          <a:xfrm flipV="1">
            <a:off x="2930543" y="1502990"/>
            <a:ext cx="0" cy="84082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15" name="TextBox 14"/>
          <p:cNvSpPr txBox="1"/>
          <p:nvPr/>
        </p:nvSpPr>
        <p:spPr>
          <a:xfrm>
            <a:off x="2756521" y="1754127"/>
            <a:ext cx="348044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332372" y="1728961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1800" i="1" baseline="-250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en-US" sz="18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7" name="Straight Arrow Connector 16"/>
          <p:cNvCxnSpPr/>
          <p:nvPr/>
        </p:nvCxnSpPr>
        <p:spPr bwMode="auto">
          <a:xfrm>
            <a:off x="2609379" y="1345335"/>
            <a:ext cx="241738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8" name="TextBox 17"/>
          <p:cNvSpPr txBox="1"/>
          <p:nvPr/>
        </p:nvSpPr>
        <p:spPr>
          <a:xfrm>
            <a:off x="2562079" y="1003740"/>
            <a:ext cx="3032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9" name="Straight Arrow Connector 18"/>
          <p:cNvCxnSpPr/>
          <p:nvPr/>
        </p:nvCxnSpPr>
        <p:spPr bwMode="auto">
          <a:xfrm>
            <a:off x="7202399" y="1439929"/>
            <a:ext cx="0" cy="21020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20" name="TextBox 19"/>
          <p:cNvSpPr txBox="1"/>
          <p:nvPr/>
        </p:nvSpPr>
        <p:spPr>
          <a:xfrm>
            <a:off x="7170865" y="1292775"/>
            <a:ext cx="3481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L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1" name="Straight Arrow Connector 20"/>
          <p:cNvCxnSpPr/>
          <p:nvPr/>
        </p:nvCxnSpPr>
        <p:spPr bwMode="auto">
          <a:xfrm flipV="1">
            <a:off x="7609490" y="1518753"/>
            <a:ext cx="0" cy="84082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22" name="TextBox 21"/>
          <p:cNvSpPr txBox="1"/>
          <p:nvPr/>
        </p:nvSpPr>
        <p:spPr>
          <a:xfrm>
            <a:off x="7407351" y="1748870"/>
            <a:ext cx="404278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L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414934" y="1706830"/>
            <a:ext cx="348172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4" name="Straight Arrow Connector 23"/>
          <p:cNvCxnSpPr/>
          <p:nvPr/>
        </p:nvCxnSpPr>
        <p:spPr bwMode="auto">
          <a:xfrm>
            <a:off x="2483255" y="2049528"/>
            <a:ext cx="231227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25" name="Straight Arrow Connector 24"/>
          <p:cNvCxnSpPr/>
          <p:nvPr/>
        </p:nvCxnSpPr>
        <p:spPr bwMode="auto">
          <a:xfrm>
            <a:off x="2924689" y="1130662"/>
            <a:ext cx="4204138" cy="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26" name="TextBox 25"/>
          <p:cNvSpPr txBox="1"/>
          <p:nvPr/>
        </p:nvSpPr>
        <p:spPr>
          <a:xfrm>
            <a:off x="4902365" y="945996"/>
            <a:ext cx="24878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l</a:t>
            </a:r>
            <a:endParaRPr lang="en-US" sz="18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561485" y="1671158"/>
            <a:ext cx="1271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 </a:t>
            </a:r>
            <a:r>
              <a:rPr lang="el-GR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γ</a:t>
            </a:r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Z</a:t>
            </a:r>
            <a:r>
              <a:rPr lang="en-US" sz="2400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US" sz="24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8" name="Straight Arrow Connector 27"/>
          <p:cNvCxnSpPr/>
          <p:nvPr/>
        </p:nvCxnSpPr>
        <p:spPr bwMode="auto">
          <a:xfrm>
            <a:off x="2921876" y="2657665"/>
            <a:ext cx="2764221" cy="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29" name="TextBox 28"/>
          <p:cNvSpPr txBox="1"/>
          <p:nvPr/>
        </p:nvSpPr>
        <p:spPr>
          <a:xfrm>
            <a:off x="4098324" y="2488388"/>
            <a:ext cx="264816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z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0" name="Straight Connector 29"/>
          <p:cNvCxnSpPr/>
          <p:nvPr/>
        </p:nvCxnSpPr>
        <p:spPr bwMode="auto">
          <a:xfrm>
            <a:off x="5686097" y="1282262"/>
            <a:ext cx="0" cy="1587062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lg" len="lg"/>
          </a:ln>
          <a:effectLst/>
        </p:spPr>
      </p:cxnSp>
      <p:cxnSp>
        <p:nvCxnSpPr>
          <p:cNvPr id="31" name="Straight Arrow Connector 30"/>
          <p:cNvCxnSpPr/>
          <p:nvPr/>
        </p:nvCxnSpPr>
        <p:spPr bwMode="auto">
          <a:xfrm>
            <a:off x="5696607" y="2657665"/>
            <a:ext cx="1439917" cy="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32" name="TextBox 31"/>
          <p:cNvSpPr txBox="1"/>
          <p:nvPr/>
        </p:nvSpPr>
        <p:spPr>
          <a:xfrm>
            <a:off x="6005950" y="2488388"/>
            <a:ext cx="922047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 = l - z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Content Placeholder 2"/>
          <p:cNvSpPr txBox="1">
            <a:spLocks/>
          </p:cNvSpPr>
          <p:nvPr/>
        </p:nvSpPr>
        <p:spPr>
          <a:xfrm>
            <a:off x="157163" y="2742488"/>
            <a:ext cx="8796337" cy="3457575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40000"/>
              </a:spcAft>
              <a:buClr>
                <a:srgbClr val="BB0018"/>
              </a:buClr>
              <a:buSzTx/>
              <a:buFont typeface="Wingdings" pitchFamily="2" charset="2"/>
              <a:buChar char="l"/>
              <a:tabLst/>
              <a:defRPr/>
            </a:pPr>
            <a:endParaRPr kumimoji="0" lang="en-US" sz="18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40000"/>
              </a:spcAft>
              <a:buClr>
                <a:srgbClr val="BB0018"/>
              </a:buClr>
              <a:buSzTx/>
              <a:buFont typeface="Wingdings" pitchFamily="2" charset="2"/>
              <a:buChar char="l"/>
              <a:tabLst/>
              <a:defRPr/>
            </a:pPr>
            <a:r>
              <a:rPr kumimoji="0" 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For electrically short cables (</a:t>
            </a:r>
            <a:r>
              <a:rPr kumimoji="0" lang="en-US" sz="1800" b="1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 &lt; 0.1</a:t>
            </a:r>
            <a:r>
              <a:rPr kumimoji="0" lang="el-GR" sz="1800" b="1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λ</a:t>
            </a:r>
            <a:r>
              <a:rPr kumimoji="0" lang="en-US" sz="1800" b="1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)</a:t>
            </a:r>
            <a:r>
              <a:rPr kumimoji="0" 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Clr>
                <a:srgbClr val="BB0018"/>
              </a:buClr>
              <a:buSzPct val="75000"/>
              <a:buFont typeface="Wingdings" pitchFamily="2" charset="2"/>
              <a:buChar char="n"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</a:endParaRP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Clr>
                <a:srgbClr val="BB0018"/>
              </a:buClr>
              <a:buSzPct val="75000"/>
              <a:buFont typeface="Wingdings" pitchFamily="2" charset="2"/>
              <a:buChar char="n"/>
              <a:tabLst/>
              <a:defRPr/>
            </a:pPr>
            <a:r>
              <a:rPr kumimoji="0" lang="en-US" sz="1800" b="1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Short-circuit termination (Z</a:t>
            </a:r>
            <a:r>
              <a:rPr kumimoji="0" lang="en-US" sz="1800" b="1" i="1" u="none" strike="noStrike" kern="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L</a:t>
            </a:r>
            <a:r>
              <a:rPr kumimoji="0" lang="en-US" sz="1800" b="1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= 0):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Clr>
                <a:srgbClr val="BB0018"/>
              </a:buClr>
              <a:buSzPct val="75000"/>
              <a:buFont typeface="Wingdings" pitchFamily="2" charset="2"/>
              <a:buChar char="n"/>
              <a:tabLst/>
              <a:defRPr/>
            </a:pP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</a:endParaRP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Clr>
                <a:srgbClr val="BB0018"/>
              </a:buClr>
              <a:buSzPct val="75000"/>
              <a:buFont typeface="Wingdings" pitchFamily="2" charset="2"/>
              <a:buChar char="n"/>
              <a:tabLst/>
              <a:defRPr/>
            </a:pPr>
            <a:endParaRPr kumimoji="0" lang="en-US" sz="1800" b="1" i="1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35000"/>
              </a:spcAft>
              <a:buClr>
                <a:srgbClr val="BB0018"/>
              </a:buClr>
              <a:buSzPct val="75000"/>
              <a:buFont typeface="Wingdings" pitchFamily="2" charset="2"/>
              <a:buChar char="n"/>
              <a:tabLst/>
              <a:defRPr/>
            </a:pPr>
            <a:r>
              <a:rPr kumimoji="0" lang="en-US" sz="1800" b="1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Open-circuit termination (Z</a:t>
            </a:r>
            <a:r>
              <a:rPr kumimoji="0" lang="en-US" sz="1800" b="1" i="1" u="none" strike="noStrike" kern="0" cap="none" spc="0" normalizeH="0" baseline="-25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L</a:t>
            </a:r>
            <a:r>
              <a:rPr kumimoji="0" lang="en-US" sz="1800" b="1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= ∞):</a:t>
            </a:r>
          </a:p>
        </p:txBody>
      </p:sp>
      <p:graphicFrame>
        <p:nvGraphicFramePr>
          <p:cNvPr id="38" name="Object 3"/>
          <p:cNvGraphicFramePr>
            <a:graphicFrameLocks noChangeAspect="1"/>
          </p:cNvGraphicFramePr>
          <p:nvPr/>
        </p:nvGraphicFramePr>
        <p:xfrm>
          <a:off x="4591050" y="3942638"/>
          <a:ext cx="1643063" cy="428625"/>
        </p:xfrm>
        <a:graphic>
          <a:graphicData uri="http://schemas.openxmlformats.org/presentationml/2006/ole">
            <p:oleObj spid="_x0000_s430084" name="Equation" r:id="rId3" imgW="876240" imgH="228600" progId="Equation.3">
              <p:embed/>
            </p:oleObj>
          </a:graphicData>
        </a:graphic>
      </p:graphicFrame>
      <p:graphicFrame>
        <p:nvGraphicFramePr>
          <p:cNvPr id="39" name="Object 2"/>
          <p:cNvGraphicFramePr>
            <a:graphicFrameLocks noChangeAspect="1"/>
          </p:cNvGraphicFramePr>
          <p:nvPr/>
        </p:nvGraphicFramePr>
        <p:xfrm>
          <a:off x="4591050" y="4901488"/>
          <a:ext cx="1263650" cy="757237"/>
        </p:xfrm>
        <a:graphic>
          <a:graphicData uri="http://schemas.openxmlformats.org/presentationml/2006/ole">
            <p:oleObj spid="_x0000_s430085" name="Equation" r:id="rId4" imgW="698400" imgH="419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Input Impedance (cont.)</a:t>
            </a:r>
            <a:endParaRPr lang="en-US" dirty="0"/>
          </a:p>
        </p:txBody>
      </p:sp>
      <p:cxnSp>
        <p:nvCxnSpPr>
          <p:cNvPr id="3" name="Straight Connector 2"/>
          <p:cNvCxnSpPr/>
          <p:nvPr/>
        </p:nvCxnSpPr>
        <p:spPr bwMode="auto">
          <a:xfrm flipH="1">
            <a:off x="1915697" y="2438411"/>
            <a:ext cx="1093075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4" name="Straight Connector 3"/>
          <p:cNvCxnSpPr/>
          <p:nvPr/>
        </p:nvCxnSpPr>
        <p:spPr bwMode="auto">
          <a:xfrm>
            <a:off x="1905186" y="1418907"/>
            <a:ext cx="1019503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5" name="Straight Connector 4"/>
          <p:cNvCxnSpPr/>
          <p:nvPr/>
        </p:nvCxnSpPr>
        <p:spPr bwMode="auto">
          <a:xfrm>
            <a:off x="7128827" y="1418907"/>
            <a:ext cx="0" cy="1019503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6" name="Straight Connector 5"/>
          <p:cNvCxnSpPr/>
          <p:nvPr/>
        </p:nvCxnSpPr>
        <p:spPr bwMode="auto">
          <a:xfrm>
            <a:off x="1915696" y="1418907"/>
            <a:ext cx="0" cy="103001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grpSp>
        <p:nvGrpSpPr>
          <p:cNvPr id="7" name="Group 12"/>
          <p:cNvGrpSpPr/>
          <p:nvPr/>
        </p:nvGrpSpPr>
        <p:grpSpPr>
          <a:xfrm>
            <a:off x="1758041" y="1761606"/>
            <a:ext cx="315310" cy="315310"/>
            <a:chOff x="1587062" y="2039006"/>
            <a:chExt cx="315310" cy="315310"/>
          </a:xfrm>
        </p:grpSpPr>
        <p:sp>
          <p:nvSpPr>
            <p:cNvPr id="8" name="Oval 7"/>
            <p:cNvSpPr/>
            <p:nvPr/>
          </p:nvSpPr>
          <p:spPr bwMode="auto">
            <a:xfrm>
              <a:off x="1587062" y="2039006"/>
              <a:ext cx="315310" cy="315310"/>
            </a:xfrm>
            <a:prstGeom prst="ellipse">
              <a:avLst/>
            </a:prstGeom>
            <a:solidFill>
              <a:schemeClr val="bg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9" name="Freeform 8"/>
            <p:cNvSpPr/>
            <p:nvPr/>
          </p:nvSpPr>
          <p:spPr bwMode="auto">
            <a:xfrm>
              <a:off x="1636987" y="2082217"/>
              <a:ext cx="215460" cy="228889"/>
            </a:xfrm>
            <a:custGeom>
              <a:avLst/>
              <a:gdLst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9263" h="1826418">
                  <a:moveTo>
                    <a:pt x="0" y="911224"/>
                  </a:moveTo>
                  <a:cubicBezTo>
                    <a:pt x="142875" y="455612"/>
                    <a:pt x="285750" y="0"/>
                    <a:pt x="428625" y="1587"/>
                  </a:cubicBezTo>
                  <a:cubicBezTo>
                    <a:pt x="571500" y="3174"/>
                    <a:pt x="757238" y="616743"/>
                    <a:pt x="857250" y="920749"/>
                  </a:cubicBezTo>
                  <a:cubicBezTo>
                    <a:pt x="981075" y="1234280"/>
                    <a:pt x="1142206" y="1826418"/>
                    <a:pt x="1285875" y="1825624"/>
                  </a:cubicBezTo>
                  <a:cubicBezTo>
                    <a:pt x="1429544" y="1824830"/>
                    <a:pt x="1574403" y="1370408"/>
                    <a:pt x="1719263" y="915987"/>
                  </a:cubicBezTo>
                </a:path>
              </a:pathLst>
            </a:cu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2104888" y="1240231"/>
            <a:ext cx="385042" cy="338554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923876" y="1749984"/>
            <a:ext cx="393056" cy="338554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L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" name="Straight Connector 11"/>
          <p:cNvCxnSpPr/>
          <p:nvPr/>
        </p:nvCxnSpPr>
        <p:spPr bwMode="auto">
          <a:xfrm>
            <a:off x="2914179" y="1418907"/>
            <a:ext cx="4214648" cy="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3" name="Straight Connector 12"/>
          <p:cNvCxnSpPr/>
          <p:nvPr/>
        </p:nvCxnSpPr>
        <p:spPr bwMode="auto">
          <a:xfrm flipH="1">
            <a:off x="2914178" y="2438410"/>
            <a:ext cx="4214649" cy="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4" name="Straight Arrow Connector 13"/>
          <p:cNvCxnSpPr/>
          <p:nvPr/>
        </p:nvCxnSpPr>
        <p:spPr bwMode="auto">
          <a:xfrm flipV="1">
            <a:off x="2930543" y="1502990"/>
            <a:ext cx="0" cy="84082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15" name="TextBox 14"/>
          <p:cNvSpPr txBox="1"/>
          <p:nvPr/>
        </p:nvSpPr>
        <p:spPr>
          <a:xfrm>
            <a:off x="2756521" y="1754127"/>
            <a:ext cx="348044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332372" y="1728961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1800" i="1" baseline="-250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en-US" sz="18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7" name="Straight Arrow Connector 16"/>
          <p:cNvCxnSpPr/>
          <p:nvPr/>
        </p:nvCxnSpPr>
        <p:spPr bwMode="auto">
          <a:xfrm>
            <a:off x="2609379" y="1345335"/>
            <a:ext cx="241738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8" name="TextBox 17"/>
          <p:cNvSpPr txBox="1"/>
          <p:nvPr/>
        </p:nvSpPr>
        <p:spPr>
          <a:xfrm>
            <a:off x="2562079" y="1003740"/>
            <a:ext cx="3032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9" name="Straight Arrow Connector 18"/>
          <p:cNvCxnSpPr/>
          <p:nvPr/>
        </p:nvCxnSpPr>
        <p:spPr bwMode="auto">
          <a:xfrm>
            <a:off x="7202399" y="1439929"/>
            <a:ext cx="0" cy="21020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20" name="TextBox 19"/>
          <p:cNvSpPr txBox="1"/>
          <p:nvPr/>
        </p:nvSpPr>
        <p:spPr>
          <a:xfrm>
            <a:off x="7170865" y="1292775"/>
            <a:ext cx="3481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L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1" name="Straight Arrow Connector 20"/>
          <p:cNvCxnSpPr/>
          <p:nvPr/>
        </p:nvCxnSpPr>
        <p:spPr bwMode="auto">
          <a:xfrm flipV="1">
            <a:off x="7609490" y="1518753"/>
            <a:ext cx="0" cy="84082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22" name="TextBox 21"/>
          <p:cNvSpPr txBox="1"/>
          <p:nvPr/>
        </p:nvSpPr>
        <p:spPr>
          <a:xfrm>
            <a:off x="7407351" y="1748870"/>
            <a:ext cx="404278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L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414934" y="1706830"/>
            <a:ext cx="348172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4" name="Straight Arrow Connector 23"/>
          <p:cNvCxnSpPr/>
          <p:nvPr/>
        </p:nvCxnSpPr>
        <p:spPr bwMode="auto">
          <a:xfrm>
            <a:off x="2483255" y="2049528"/>
            <a:ext cx="231227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25" name="Straight Arrow Connector 24"/>
          <p:cNvCxnSpPr/>
          <p:nvPr/>
        </p:nvCxnSpPr>
        <p:spPr bwMode="auto">
          <a:xfrm>
            <a:off x="2924689" y="1130662"/>
            <a:ext cx="4204138" cy="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26" name="TextBox 25"/>
          <p:cNvSpPr txBox="1"/>
          <p:nvPr/>
        </p:nvSpPr>
        <p:spPr>
          <a:xfrm>
            <a:off x="4902365" y="945996"/>
            <a:ext cx="24878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l</a:t>
            </a:r>
            <a:endParaRPr lang="en-US" sz="18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561485" y="1671158"/>
            <a:ext cx="1271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 </a:t>
            </a:r>
            <a:r>
              <a:rPr lang="el-GR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γ</a:t>
            </a:r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Z</a:t>
            </a:r>
            <a:r>
              <a:rPr lang="en-US" sz="2400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US" sz="24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8" name="Straight Arrow Connector 27"/>
          <p:cNvCxnSpPr/>
          <p:nvPr/>
        </p:nvCxnSpPr>
        <p:spPr bwMode="auto">
          <a:xfrm>
            <a:off x="2921876" y="2657665"/>
            <a:ext cx="2764221" cy="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29" name="TextBox 28"/>
          <p:cNvSpPr txBox="1"/>
          <p:nvPr/>
        </p:nvSpPr>
        <p:spPr>
          <a:xfrm>
            <a:off x="4098324" y="2488388"/>
            <a:ext cx="264816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z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0" name="Straight Connector 29"/>
          <p:cNvCxnSpPr/>
          <p:nvPr/>
        </p:nvCxnSpPr>
        <p:spPr bwMode="auto">
          <a:xfrm>
            <a:off x="5686097" y="1282262"/>
            <a:ext cx="0" cy="1587062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lg" len="lg"/>
          </a:ln>
          <a:effectLst/>
        </p:spPr>
      </p:cxnSp>
      <p:cxnSp>
        <p:nvCxnSpPr>
          <p:cNvPr id="31" name="Straight Arrow Connector 30"/>
          <p:cNvCxnSpPr/>
          <p:nvPr/>
        </p:nvCxnSpPr>
        <p:spPr bwMode="auto">
          <a:xfrm>
            <a:off x="5696607" y="2657665"/>
            <a:ext cx="1439917" cy="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32" name="TextBox 31"/>
          <p:cNvSpPr txBox="1"/>
          <p:nvPr/>
        </p:nvSpPr>
        <p:spPr>
          <a:xfrm>
            <a:off x="6005950" y="2488388"/>
            <a:ext cx="922047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 = l - z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157163" y="2742488"/>
            <a:ext cx="8796337" cy="3457575"/>
          </a:xfrm>
          <a:prstGeom prst="rect">
            <a:avLst/>
          </a:prstGeom>
        </p:spPr>
        <p:txBody>
          <a:bodyPr/>
          <a:lstStyle/>
          <a:p>
            <a:pPr marL="342900" indent="-342900">
              <a:spcBef>
                <a:spcPct val="20000"/>
              </a:spcBef>
              <a:spcAft>
                <a:spcPct val="40000"/>
              </a:spcAft>
              <a:buClr>
                <a:srgbClr val="BB0018"/>
              </a:buClr>
              <a:buFont typeface="Wingdings" pitchFamily="2" charset="2"/>
              <a:buChar char="l"/>
              <a:defRPr/>
            </a:pPr>
            <a:endParaRPr lang="en-US" sz="1800" kern="0" dirty="0">
              <a:latin typeface="+mn-lt"/>
            </a:endParaRPr>
          </a:p>
          <a:p>
            <a:pPr marL="342900" indent="-342900">
              <a:spcBef>
                <a:spcPct val="20000"/>
              </a:spcBef>
              <a:spcAft>
                <a:spcPct val="40000"/>
              </a:spcAft>
              <a:buClr>
                <a:srgbClr val="BB0018"/>
              </a:buClr>
              <a:buFont typeface="Wingdings" pitchFamily="2" charset="2"/>
              <a:buChar char="l"/>
              <a:defRPr/>
            </a:pPr>
            <a:r>
              <a:rPr lang="en-US" sz="1800" kern="0" dirty="0">
                <a:latin typeface="+mn-lt"/>
              </a:rPr>
              <a:t>For electrically long cables (</a:t>
            </a:r>
            <a:r>
              <a:rPr lang="en-US" sz="1800" i="1" kern="0" dirty="0">
                <a:latin typeface="Times New Roman" pitchFamily="18" charset="0"/>
                <a:cs typeface="Times New Roman" pitchFamily="18" charset="0"/>
              </a:rPr>
              <a:t>l &gt; 0.1</a:t>
            </a:r>
            <a:r>
              <a:rPr lang="el-GR" sz="1800" i="1" kern="0" dirty="0">
                <a:latin typeface="Times New Roman" pitchFamily="18" charset="0"/>
                <a:cs typeface="Times New Roman" pitchFamily="18" charset="0"/>
              </a:rPr>
              <a:t>λ</a:t>
            </a:r>
            <a:r>
              <a:rPr lang="en-US" sz="1800" i="1" kern="0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1800" kern="0" dirty="0">
                <a:latin typeface="+mn-lt"/>
              </a:rPr>
              <a:t>:</a:t>
            </a:r>
          </a:p>
          <a:p>
            <a:pPr marL="800100" lvl="1" indent="-342900">
              <a:spcBef>
                <a:spcPct val="20000"/>
              </a:spcBef>
              <a:spcAft>
                <a:spcPct val="40000"/>
              </a:spcAft>
              <a:buClr>
                <a:srgbClr val="BB0018"/>
              </a:buClr>
              <a:defRPr/>
            </a:pPr>
            <a:endParaRPr lang="en-US" sz="1800" kern="0" dirty="0">
              <a:latin typeface="+mn-lt"/>
            </a:endParaRPr>
          </a:p>
          <a:p>
            <a:pPr marL="800100" lvl="1" indent="-342900">
              <a:spcAft>
                <a:spcPct val="35000"/>
              </a:spcAft>
              <a:buClr>
                <a:srgbClr val="BB0018"/>
              </a:buClr>
              <a:buSzPct val="75000"/>
              <a:buFont typeface="Wingdings" pitchFamily="2" charset="2"/>
              <a:buChar char="§"/>
              <a:defRPr/>
            </a:pPr>
            <a:r>
              <a:rPr lang="en-US" sz="1800" i="1" dirty="0">
                <a:latin typeface="Times New Roman" pitchFamily="18" charset="0"/>
                <a:cs typeface="Times New Roman" pitchFamily="18" charset="0"/>
              </a:rPr>
              <a:t>Characteristic impedance:</a:t>
            </a:r>
          </a:p>
          <a:p>
            <a:pPr marL="800100" lvl="1" indent="-342900">
              <a:spcAft>
                <a:spcPct val="35000"/>
              </a:spcAft>
              <a:buClr>
                <a:srgbClr val="BB0018"/>
              </a:buClr>
              <a:buSzPct val="75000"/>
              <a:buFont typeface="Wingdings" pitchFamily="2" charset="2"/>
              <a:buChar char="§"/>
              <a:defRPr/>
            </a:pPr>
            <a:endParaRPr lang="en-US" sz="1800" i="1" dirty="0">
              <a:latin typeface="Times New Roman" pitchFamily="18" charset="0"/>
              <a:cs typeface="Times New Roman" pitchFamily="18" charset="0"/>
            </a:endParaRPr>
          </a:p>
          <a:p>
            <a:pPr marL="800100" lvl="1" indent="-342900">
              <a:spcAft>
                <a:spcPct val="35000"/>
              </a:spcAft>
              <a:buClr>
                <a:srgbClr val="BB0018"/>
              </a:buClr>
              <a:buSzPct val="75000"/>
              <a:buFont typeface="Wingdings" pitchFamily="2" charset="2"/>
              <a:buChar char="§"/>
              <a:defRPr/>
            </a:pPr>
            <a:endParaRPr lang="en-US" sz="1800" i="1" dirty="0">
              <a:latin typeface="Times New Roman" pitchFamily="18" charset="0"/>
              <a:cs typeface="Times New Roman" pitchFamily="18" charset="0"/>
            </a:endParaRPr>
          </a:p>
          <a:p>
            <a:pPr marL="800100" lvl="1" indent="-342900">
              <a:spcAft>
                <a:spcPct val="35000"/>
              </a:spcAft>
              <a:buClr>
                <a:srgbClr val="BB0018"/>
              </a:buClr>
              <a:buSzPct val="75000"/>
              <a:buFont typeface="Wingdings" pitchFamily="2" charset="2"/>
              <a:buChar char="§"/>
              <a:defRPr/>
            </a:pPr>
            <a:r>
              <a:rPr lang="en-US" sz="1800" i="1" dirty="0">
                <a:latin typeface="Times New Roman" pitchFamily="18" charset="0"/>
                <a:cs typeface="Times New Roman" pitchFamily="18" charset="0"/>
              </a:rPr>
              <a:t>l = </a:t>
            </a:r>
            <a:r>
              <a:rPr lang="el-GR" sz="1800" i="1" dirty="0">
                <a:latin typeface="Times New Roman" pitchFamily="18" charset="0"/>
                <a:cs typeface="Times New Roman" pitchFamily="18" charset="0"/>
              </a:rPr>
              <a:t>λ/4:</a:t>
            </a:r>
            <a:endParaRPr lang="en-US" sz="1800" i="1" dirty="0">
              <a:latin typeface="Times New Roman" pitchFamily="18" charset="0"/>
              <a:cs typeface="Times New Roman" pitchFamily="18" charset="0"/>
            </a:endParaRPr>
          </a:p>
          <a:p>
            <a:pPr marL="800100" lvl="1" indent="-342900">
              <a:spcAft>
                <a:spcPct val="35000"/>
              </a:spcAft>
              <a:buClr>
                <a:srgbClr val="BB0018"/>
              </a:buClr>
              <a:buSzPct val="75000"/>
              <a:buFont typeface="Wingdings" pitchFamily="2" charset="2"/>
              <a:buChar char="§"/>
              <a:defRPr/>
            </a:pPr>
            <a:endParaRPr lang="en-US" sz="1800" i="1" dirty="0">
              <a:latin typeface="Times New Roman" pitchFamily="18" charset="0"/>
              <a:cs typeface="Times New Roman" pitchFamily="18" charset="0"/>
            </a:endParaRPr>
          </a:p>
          <a:p>
            <a:pPr marL="800100" lvl="1" indent="-342900">
              <a:spcAft>
                <a:spcPct val="35000"/>
              </a:spcAft>
              <a:buClr>
                <a:srgbClr val="BB0018"/>
              </a:buClr>
              <a:buSzPct val="75000"/>
              <a:buFont typeface="Wingdings" pitchFamily="2" charset="2"/>
              <a:buChar char="§"/>
              <a:defRPr/>
            </a:pPr>
            <a:endParaRPr lang="en-US" sz="1800" i="1" dirty="0">
              <a:latin typeface="Times New Roman" pitchFamily="18" charset="0"/>
              <a:cs typeface="Times New Roman" pitchFamily="18" charset="0"/>
            </a:endParaRPr>
          </a:p>
          <a:p>
            <a:pPr marL="800100" lvl="1" indent="-342900">
              <a:spcAft>
                <a:spcPct val="35000"/>
              </a:spcAft>
              <a:buClr>
                <a:srgbClr val="BB0018"/>
              </a:buClr>
              <a:buSzPct val="75000"/>
              <a:buFont typeface="Wingdings" pitchFamily="2" charset="2"/>
              <a:buChar char="§"/>
              <a:defRPr/>
            </a:pPr>
            <a:r>
              <a:rPr lang="en-US" sz="1800" i="1" dirty="0">
                <a:latin typeface="Times New Roman" pitchFamily="18" charset="0"/>
                <a:cs typeface="Times New Roman" pitchFamily="18" charset="0"/>
              </a:rPr>
              <a:t>l = </a:t>
            </a:r>
            <a:r>
              <a:rPr lang="el-GR" sz="1800" i="1" dirty="0">
                <a:latin typeface="Times New Roman" pitchFamily="18" charset="0"/>
                <a:cs typeface="Times New Roman" pitchFamily="18" charset="0"/>
              </a:rPr>
              <a:t>λ/2:</a:t>
            </a:r>
          </a:p>
        </p:txBody>
      </p:sp>
      <p:graphicFrame>
        <p:nvGraphicFramePr>
          <p:cNvPr id="40" name="Object 7"/>
          <p:cNvGraphicFramePr>
            <a:graphicFrameLocks noChangeAspect="1"/>
          </p:cNvGraphicFramePr>
          <p:nvPr/>
        </p:nvGraphicFramePr>
        <p:xfrm>
          <a:off x="3851275" y="3791825"/>
          <a:ext cx="2205038" cy="804863"/>
        </p:xfrm>
        <a:graphic>
          <a:graphicData uri="http://schemas.openxmlformats.org/presentationml/2006/ole">
            <p:oleObj spid="_x0000_s431108" name="Equation" r:id="rId3" imgW="1218960" imgH="444240" progId="Equation.3">
              <p:embed/>
            </p:oleObj>
          </a:graphicData>
        </a:graphic>
      </p:graphicFrame>
      <p:graphicFrame>
        <p:nvGraphicFramePr>
          <p:cNvPr id="41" name="Object 5"/>
          <p:cNvGraphicFramePr>
            <a:graphicFrameLocks noChangeAspect="1"/>
          </p:cNvGraphicFramePr>
          <p:nvPr/>
        </p:nvGraphicFramePr>
        <p:xfrm>
          <a:off x="2058988" y="4904663"/>
          <a:ext cx="965200" cy="828675"/>
        </p:xfrm>
        <a:graphic>
          <a:graphicData uri="http://schemas.openxmlformats.org/presentationml/2006/ole">
            <p:oleObj spid="_x0000_s431109" name="Equation" r:id="rId4" imgW="533160" imgH="457200" progId="Equation.3">
              <p:embed/>
            </p:oleObj>
          </a:graphicData>
        </a:graphic>
      </p:graphicFrame>
      <p:graphicFrame>
        <p:nvGraphicFramePr>
          <p:cNvPr id="42" name="Object 6"/>
          <p:cNvGraphicFramePr>
            <a:graphicFrameLocks noChangeAspect="1"/>
          </p:cNvGraphicFramePr>
          <p:nvPr/>
        </p:nvGraphicFramePr>
        <p:xfrm>
          <a:off x="2079625" y="6212763"/>
          <a:ext cx="896938" cy="414337"/>
        </p:xfrm>
        <a:graphic>
          <a:graphicData uri="http://schemas.openxmlformats.org/presentationml/2006/ole">
            <p:oleObj spid="_x0000_s431110" name="Equation" r:id="rId5" imgW="495000" imgH="228600" progId="Equation.3">
              <p:embed/>
            </p:oleObj>
          </a:graphicData>
        </a:graphic>
      </p:graphicFrame>
      <p:sp>
        <p:nvSpPr>
          <p:cNvPr id="43" name="TextBox 26"/>
          <p:cNvSpPr txBox="1">
            <a:spLocks noChangeArrowheads="1"/>
          </p:cNvSpPr>
          <p:nvPr/>
        </p:nvSpPr>
        <p:spPr bwMode="auto">
          <a:xfrm>
            <a:off x="3246438" y="5047538"/>
            <a:ext cx="447198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FF0000"/>
                </a:solidFill>
              </a:rPr>
              <a:t>Short circuit termination measures as open-circuit</a:t>
            </a:r>
          </a:p>
          <a:p>
            <a:r>
              <a:rPr lang="en-US" sz="1400">
                <a:solidFill>
                  <a:srgbClr val="FF0000"/>
                </a:solidFill>
              </a:rPr>
              <a:t>Open-circuit termination measures as short-circuit</a:t>
            </a:r>
          </a:p>
        </p:txBody>
      </p:sp>
      <p:sp>
        <p:nvSpPr>
          <p:cNvPr id="44" name="TextBox 27"/>
          <p:cNvSpPr txBox="1">
            <a:spLocks noChangeArrowheads="1"/>
          </p:cNvSpPr>
          <p:nvPr/>
        </p:nvSpPr>
        <p:spPr bwMode="auto">
          <a:xfrm>
            <a:off x="3246438" y="6222288"/>
            <a:ext cx="40211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FF0000"/>
                </a:solidFill>
              </a:rPr>
              <a:t>Measured impedance equals load impedance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229600" cy="406400"/>
          </a:xfrm>
        </p:spPr>
        <p:txBody>
          <a:bodyPr/>
          <a:lstStyle/>
          <a:p>
            <a:r>
              <a:rPr lang="en-US" sz="2000" dirty="0" smtClean="0"/>
              <a:t>Demo 5a:  Transmission Line Impedance Measurements</a:t>
            </a:r>
            <a:endParaRPr lang="en-US" sz="2000" dirty="0"/>
          </a:p>
        </p:txBody>
      </p:sp>
      <p:cxnSp>
        <p:nvCxnSpPr>
          <p:cNvPr id="3" name="Straight Connector 2"/>
          <p:cNvCxnSpPr/>
          <p:nvPr/>
        </p:nvCxnSpPr>
        <p:spPr bwMode="auto">
          <a:xfrm flipH="1">
            <a:off x="1915697" y="2438411"/>
            <a:ext cx="1093075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4" name="Straight Connector 3"/>
          <p:cNvCxnSpPr/>
          <p:nvPr/>
        </p:nvCxnSpPr>
        <p:spPr bwMode="auto">
          <a:xfrm>
            <a:off x="1905186" y="1418907"/>
            <a:ext cx="1019503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5" name="Straight Connector 4"/>
          <p:cNvCxnSpPr/>
          <p:nvPr/>
        </p:nvCxnSpPr>
        <p:spPr bwMode="auto">
          <a:xfrm>
            <a:off x="7128827" y="1418907"/>
            <a:ext cx="0" cy="1019503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6" name="Straight Connector 5"/>
          <p:cNvCxnSpPr/>
          <p:nvPr/>
        </p:nvCxnSpPr>
        <p:spPr bwMode="auto">
          <a:xfrm>
            <a:off x="1915696" y="1418907"/>
            <a:ext cx="0" cy="103001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grpSp>
        <p:nvGrpSpPr>
          <p:cNvPr id="7" name="Group 12"/>
          <p:cNvGrpSpPr/>
          <p:nvPr/>
        </p:nvGrpSpPr>
        <p:grpSpPr>
          <a:xfrm>
            <a:off x="1758041" y="1761606"/>
            <a:ext cx="315310" cy="315310"/>
            <a:chOff x="1587062" y="2039006"/>
            <a:chExt cx="315310" cy="315310"/>
          </a:xfrm>
        </p:grpSpPr>
        <p:sp>
          <p:nvSpPr>
            <p:cNvPr id="8" name="Oval 7"/>
            <p:cNvSpPr/>
            <p:nvPr/>
          </p:nvSpPr>
          <p:spPr bwMode="auto">
            <a:xfrm>
              <a:off x="1587062" y="2039006"/>
              <a:ext cx="315310" cy="315310"/>
            </a:xfrm>
            <a:prstGeom prst="ellipse">
              <a:avLst/>
            </a:prstGeom>
            <a:solidFill>
              <a:schemeClr val="bg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9" name="Freeform 8"/>
            <p:cNvSpPr/>
            <p:nvPr/>
          </p:nvSpPr>
          <p:spPr bwMode="auto">
            <a:xfrm>
              <a:off x="1636987" y="2082217"/>
              <a:ext cx="215460" cy="228889"/>
            </a:xfrm>
            <a:custGeom>
              <a:avLst/>
              <a:gdLst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9263" h="1826418">
                  <a:moveTo>
                    <a:pt x="0" y="911224"/>
                  </a:moveTo>
                  <a:cubicBezTo>
                    <a:pt x="142875" y="455612"/>
                    <a:pt x="285750" y="0"/>
                    <a:pt x="428625" y="1587"/>
                  </a:cubicBezTo>
                  <a:cubicBezTo>
                    <a:pt x="571500" y="3174"/>
                    <a:pt x="757238" y="616743"/>
                    <a:pt x="857250" y="920749"/>
                  </a:cubicBezTo>
                  <a:cubicBezTo>
                    <a:pt x="981075" y="1234280"/>
                    <a:pt x="1142206" y="1826418"/>
                    <a:pt x="1285875" y="1825624"/>
                  </a:cubicBezTo>
                  <a:cubicBezTo>
                    <a:pt x="1429544" y="1824830"/>
                    <a:pt x="1574403" y="1370408"/>
                    <a:pt x="1719263" y="915987"/>
                  </a:cubicBezTo>
                </a:path>
              </a:pathLst>
            </a:cu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2104888" y="1240231"/>
            <a:ext cx="385042" cy="338554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923876" y="1749984"/>
            <a:ext cx="393056" cy="338554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L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" name="Straight Connector 11"/>
          <p:cNvCxnSpPr/>
          <p:nvPr/>
        </p:nvCxnSpPr>
        <p:spPr bwMode="auto">
          <a:xfrm>
            <a:off x="2914179" y="1418907"/>
            <a:ext cx="4214648" cy="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3" name="Straight Connector 12"/>
          <p:cNvCxnSpPr/>
          <p:nvPr/>
        </p:nvCxnSpPr>
        <p:spPr bwMode="auto">
          <a:xfrm flipH="1">
            <a:off x="2914178" y="2438410"/>
            <a:ext cx="4214649" cy="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4" name="Straight Arrow Connector 13"/>
          <p:cNvCxnSpPr/>
          <p:nvPr/>
        </p:nvCxnSpPr>
        <p:spPr bwMode="auto">
          <a:xfrm flipV="1">
            <a:off x="2930543" y="1502990"/>
            <a:ext cx="0" cy="84082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15" name="TextBox 14"/>
          <p:cNvSpPr txBox="1"/>
          <p:nvPr/>
        </p:nvSpPr>
        <p:spPr>
          <a:xfrm>
            <a:off x="2756521" y="1754127"/>
            <a:ext cx="348044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332372" y="1728961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1800" i="1" baseline="-250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en-US" sz="18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7" name="Straight Arrow Connector 16"/>
          <p:cNvCxnSpPr/>
          <p:nvPr/>
        </p:nvCxnSpPr>
        <p:spPr bwMode="auto">
          <a:xfrm>
            <a:off x="2609379" y="1345335"/>
            <a:ext cx="241738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8" name="TextBox 17"/>
          <p:cNvSpPr txBox="1"/>
          <p:nvPr/>
        </p:nvSpPr>
        <p:spPr>
          <a:xfrm>
            <a:off x="2562079" y="1003740"/>
            <a:ext cx="3032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9" name="Straight Arrow Connector 18"/>
          <p:cNvCxnSpPr/>
          <p:nvPr/>
        </p:nvCxnSpPr>
        <p:spPr bwMode="auto">
          <a:xfrm>
            <a:off x="7202399" y="1439929"/>
            <a:ext cx="0" cy="21020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20" name="TextBox 19"/>
          <p:cNvSpPr txBox="1"/>
          <p:nvPr/>
        </p:nvSpPr>
        <p:spPr>
          <a:xfrm>
            <a:off x="7170865" y="1292775"/>
            <a:ext cx="3481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L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1" name="Straight Arrow Connector 20"/>
          <p:cNvCxnSpPr/>
          <p:nvPr/>
        </p:nvCxnSpPr>
        <p:spPr bwMode="auto">
          <a:xfrm flipV="1">
            <a:off x="7609490" y="1518753"/>
            <a:ext cx="0" cy="84082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22" name="TextBox 21"/>
          <p:cNvSpPr txBox="1"/>
          <p:nvPr/>
        </p:nvSpPr>
        <p:spPr>
          <a:xfrm>
            <a:off x="7407351" y="1748870"/>
            <a:ext cx="404278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L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414934" y="1706830"/>
            <a:ext cx="348172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4" name="Straight Arrow Connector 23"/>
          <p:cNvCxnSpPr/>
          <p:nvPr/>
        </p:nvCxnSpPr>
        <p:spPr bwMode="auto">
          <a:xfrm>
            <a:off x="2483255" y="2049528"/>
            <a:ext cx="231227" cy="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25" name="Straight Arrow Connector 24"/>
          <p:cNvCxnSpPr/>
          <p:nvPr/>
        </p:nvCxnSpPr>
        <p:spPr bwMode="auto">
          <a:xfrm>
            <a:off x="2924689" y="1130662"/>
            <a:ext cx="4204138" cy="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26" name="TextBox 25"/>
          <p:cNvSpPr txBox="1"/>
          <p:nvPr/>
        </p:nvSpPr>
        <p:spPr>
          <a:xfrm>
            <a:off x="4902365" y="945996"/>
            <a:ext cx="24878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l</a:t>
            </a:r>
            <a:endParaRPr lang="en-US" sz="18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561485" y="1671158"/>
            <a:ext cx="1271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 </a:t>
            </a:r>
            <a:r>
              <a:rPr lang="el-GR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γ</a:t>
            </a:r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Z</a:t>
            </a:r>
            <a:r>
              <a:rPr lang="en-US" sz="2400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US" sz="24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8" name="Straight Arrow Connector 27"/>
          <p:cNvCxnSpPr/>
          <p:nvPr/>
        </p:nvCxnSpPr>
        <p:spPr bwMode="auto">
          <a:xfrm>
            <a:off x="2921876" y="2657665"/>
            <a:ext cx="2764221" cy="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29" name="TextBox 28"/>
          <p:cNvSpPr txBox="1"/>
          <p:nvPr/>
        </p:nvSpPr>
        <p:spPr>
          <a:xfrm>
            <a:off x="4098324" y="2488388"/>
            <a:ext cx="264816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z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0" name="Straight Connector 29"/>
          <p:cNvCxnSpPr/>
          <p:nvPr/>
        </p:nvCxnSpPr>
        <p:spPr bwMode="auto">
          <a:xfrm>
            <a:off x="5686097" y="1282262"/>
            <a:ext cx="0" cy="1587062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lg" len="lg"/>
          </a:ln>
          <a:effectLst/>
        </p:spPr>
      </p:cxnSp>
      <p:cxnSp>
        <p:nvCxnSpPr>
          <p:cNvPr id="31" name="Straight Arrow Connector 30"/>
          <p:cNvCxnSpPr/>
          <p:nvPr/>
        </p:nvCxnSpPr>
        <p:spPr bwMode="auto">
          <a:xfrm>
            <a:off x="5696607" y="2657665"/>
            <a:ext cx="1439917" cy="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32" name="TextBox 31"/>
          <p:cNvSpPr txBox="1"/>
          <p:nvPr/>
        </p:nvSpPr>
        <p:spPr>
          <a:xfrm>
            <a:off x="6005950" y="2488388"/>
            <a:ext cx="922047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 = l - z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" name="Picture 32" descr="RG58 impedance measuremen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672368" y="3058510"/>
            <a:ext cx="7799264" cy="37994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077200" cy="406400"/>
          </a:xfrm>
        </p:spPr>
        <p:txBody>
          <a:bodyPr/>
          <a:lstStyle/>
          <a:p>
            <a:r>
              <a:rPr lang="en-US" sz="2000" dirty="0" smtClean="0"/>
              <a:t>Demo 5a:  Transmission Line Impedance Measurements (cont.)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600" dirty="0" smtClean="0"/>
              <a:t>Equipment</a:t>
            </a:r>
          </a:p>
          <a:p>
            <a:pPr lvl="1"/>
            <a:r>
              <a:rPr lang="en-US" sz="1600" dirty="0" smtClean="0"/>
              <a:t>Agilent 4294A impedance analyzer</a:t>
            </a:r>
          </a:p>
          <a:p>
            <a:pPr lvl="1"/>
            <a:r>
              <a:rPr lang="en-US" sz="1600" dirty="0" smtClean="0"/>
              <a:t>RG-58 coax</a:t>
            </a:r>
          </a:p>
          <a:p>
            <a:pPr lvl="1"/>
            <a:r>
              <a:rPr lang="en-US" sz="1600" dirty="0" smtClean="0"/>
              <a:t>2 BNC barrel adaptors</a:t>
            </a:r>
          </a:p>
          <a:p>
            <a:pPr lvl="1"/>
            <a:r>
              <a:rPr lang="en-US" sz="1600" dirty="0" smtClean="0"/>
              <a:t>1 banana-BNC adaptor w/short twisted pair to connect banana adaptor to analyzer</a:t>
            </a:r>
          </a:p>
          <a:p>
            <a:pPr lvl="1"/>
            <a:r>
              <a:rPr lang="en-US" sz="1600" dirty="0" smtClean="0"/>
              <a:t>Short termination, 50 ohm termination</a:t>
            </a:r>
          </a:p>
          <a:p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044543" cy="406400"/>
          </a:xfrm>
        </p:spPr>
        <p:txBody>
          <a:bodyPr/>
          <a:lstStyle/>
          <a:p>
            <a:r>
              <a:rPr lang="en-US" sz="2000" dirty="0" smtClean="0"/>
              <a:t>Demo 5a:  Transmission Line Impedance Measurements (cont.)</a:t>
            </a:r>
            <a:endParaRPr lang="en-US" sz="2000" dirty="0"/>
          </a:p>
        </p:txBody>
      </p:sp>
      <p:pic>
        <p:nvPicPr>
          <p:cNvPr id="4372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0799" y="995098"/>
            <a:ext cx="7257601" cy="564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72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4364" y="3988799"/>
            <a:ext cx="2290836" cy="2543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 bwMode="auto">
          <a:xfrm>
            <a:off x="5150069" y="4035971"/>
            <a:ext cx="1629102" cy="1397877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ysDash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2" name="Title 3"/>
          <p:cNvSpPr>
            <a:spLocks noGrp="1"/>
          </p:cNvSpPr>
          <p:nvPr>
            <p:ph type="title"/>
          </p:nvPr>
        </p:nvSpPr>
        <p:spPr>
          <a:xfrm>
            <a:off x="914400" y="152400"/>
            <a:ext cx="8098971" cy="406400"/>
          </a:xfrm>
        </p:spPr>
        <p:txBody>
          <a:bodyPr/>
          <a:lstStyle/>
          <a:p>
            <a:r>
              <a:rPr lang="en-US" sz="2000" dirty="0" smtClean="0"/>
              <a:t>Demo 5a:  Transmission Line Impedance Measurements (cont.)</a:t>
            </a:r>
          </a:p>
        </p:txBody>
      </p:sp>
      <p:graphicFrame>
        <p:nvGraphicFramePr>
          <p:cNvPr id="6146" name="Object 28"/>
          <p:cNvGraphicFramePr>
            <a:graphicFrameLocks noChangeAspect="1"/>
          </p:cNvGraphicFramePr>
          <p:nvPr/>
        </p:nvGraphicFramePr>
        <p:xfrm>
          <a:off x="1238250" y="2462213"/>
          <a:ext cx="1719263" cy="749300"/>
        </p:xfrm>
        <a:graphic>
          <a:graphicData uri="http://schemas.openxmlformats.org/presentationml/2006/ole">
            <p:oleObj spid="_x0000_s452610" name="Equation" r:id="rId3" imgW="990360" imgH="431640" progId="Equation.3">
              <p:embed/>
            </p:oleObj>
          </a:graphicData>
        </a:graphic>
      </p:graphicFrame>
      <p:graphicFrame>
        <p:nvGraphicFramePr>
          <p:cNvPr id="6147" name="Object 29"/>
          <p:cNvGraphicFramePr>
            <a:graphicFrameLocks noChangeAspect="1"/>
          </p:cNvGraphicFramePr>
          <p:nvPr/>
        </p:nvGraphicFramePr>
        <p:xfrm>
          <a:off x="6330950" y="2462213"/>
          <a:ext cx="1365250" cy="749300"/>
        </p:xfrm>
        <a:graphic>
          <a:graphicData uri="http://schemas.openxmlformats.org/presentationml/2006/ole">
            <p:oleObj spid="_x0000_s452611" name="Equation" r:id="rId4" imgW="787320" imgH="431640" progId="Equation.3">
              <p:embed/>
            </p:oleObj>
          </a:graphicData>
        </a:graphic>
      </p:graphicFrame>
      <p:graphicFrame>
        <p:nvGraphicFramePr>
          <p:cNvPr id="6148" name="Object 31"/>
          <p:cNvGraphicFramePr>
            <a:graphicFrameLocks noChangeAspect="1"/>
          </p:cNvGraphicFramePr>
          <p:nvPr/>
        </p:nvGraphicFramePr>
        <p:xfrm>
          <a:off x="1233488" y="1876425"/>
          <a:ext cx="1728787" cy="501650"/>
        </p:xfrm>
        <a:graphic>
          <a:graphicData uri="http://schemas.openxmlformats.org/presentationml/2006/ole">
            <p:oleObj spid="_x0000_s452612" name="Equation" r:id="rId5" imgW="1574640" imgH="457200" progId="Equation.3">
              <p:embed/>
            </p:oleObj>
          </a:graphicData>
        </a:graphic>
      </p:graphicFrame>
      <p:graphicFrame>
        <p:nvGraphicFramePr>
          <p:cNvPr id="6149" name="Object 32"/>
          <p:cNvGraphicFramePr>
            <a:graphicFrameLocks noChangeAspect="1"/>
          </p:cNvGraphicFramePr>
          <p:nvPr/>
        </p:nvGraphicFramePr>
        <p:xfrm>
          <a:off x="5638800" y="1876425"/>
          <a:ext cx="2343150" cy="501650"/>
        </p:xfrm>
        <a:graphic>
          <a:graphicData uri="http://schemas.openxmlformats.org/presentationml/2006/ole">
            <p:oleObj spid="_x0000_s452613" name="Equation" r:id="rId6" imgW="2133360" imgH="457200" progId="Equation.3">
              <p:embed/>
            </p:oleObj>
          </a:graphicData>
        </a:graphic>
      </p:graphicFrame>
      <p:sp>
        <p:nvSpPr>
          <p:cNvPr id="6153" name="TextBox 51"/>
          <p:cNvSpPr txBox="1">
            <a:spLocks noChangeArrowheads="1"/>
          </p:cNvSpPr>
          <p:nvPr/>
        </p:nvSpPr>
        <p:spPr bwMode="auto">
          <a:xfrm>
            <a:off x="8064500" y="1873250"/>
            <a:ext cx="627063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sz="900" i="1">
                <a:solidFill>
                  <a:srgbClr val="0000FF"/>
                </a:solidFill>
              </a:rPr>
              <a:t>μ</a:t>
            </a:r>
            <a:r>
              <a:rPr lang="en-US" sz="900" i="1" baseline="-25000">
                <a:solidFill>
                  <a:srgbClr val="0000FF"/>
                </a:solidFill>
              </a:rPr>
              <a:t>r</a:t>
            </a:r>
            <a:r>
              <a:rPr lang="en-US" sz="900" i="1">
                <a:solidFill>
                  <a:srgbClr val="0000FF"/>
                </a:solidFill>
              </a:rPr>
              <a:t> = 1</a:t>
            </a:r>
          </a:p>
          <a:p>
            <a:r>
              <a:rPr lang="en-US" sz="900" i="1">
                <a:solidFill>
                  <a:srgbClr val="0000FF"/>
                </a:solidFill>
              </a:rPr>
              <a:t>ε</a:t>
            </a:r>
            <a:r>
              <a:rPr lang="en-US" sz="900" i="1" baseline="-25000">
                <a:solidFill>
                  <a:srgbClr val="0000FF"/>
                </a:solidFill>
              </a:rPr>
              <a:t>r</a:t>
            </a:r>
            <a:r>
              <a:rPr lang="en-US" sz="900" i="1">
                <a:solidFill>
                  <a:srgbClr val="0000FF"/>
                </a:solidFill>
              </a:rPr>
              <a:t> = 2-3</a:t>
            </a:r>
          </a:p>
          <a:p>
            <a:r>
              <a:rPr lang="en-US" sz="900" i="1">
                <a:solidFill>
                  <a:srgbClr val="0000FF"/>
                </a:solidFill>
              </a:rPr>
              <a:t>(typical)</a:t>
            </a:r>
          </a:p>
        </p:txBody>
      </p:sp>
      <p:graphicFrame>
        <p:nvGraphicFramePr>
          <p:cNvPr id="6150" name="Object 33"/>
          <p:cNvGraphicFramePr>
            <a:graphicFrameLocks noChangeAspect="1"/>
          </p:cNvGraphicFramePr>
          <p:nvPr/>
        </p:nvGraphicFramePr>
        <p:xfrm>
          <a:off x="3676650" y="2000250"/>
          <a:ext cx="1303338" cy="254000"/>
        </p:xfrm>
        <a:graphic>
          <a:graphicData uri="http://schemas.openxmlformats.org/presentationml/2006/ole">
            <p:oleObj spid="_x0000_s452614" name="Equation" r:id="rId7" imgW="1244520" imgH="241200" progId="Equation.3">
              <p:embed/>
            </p:oleObj>
          </a:graphicData>
        </a:graphic>
      </p:graphicFrame>
      <p:graphicFrame>
        <p:nvGraphicFramePr>
          <p:cNvPr id="6151" name="Object 34"/>
          <p:cNvGraphicFramePr>
            <a:graphicFrameLocks noChangeAspect="1"/>
          </p:cNvGraphicFramePr>
          <p:nvPr/>
        </p:nvGraphicFramePr>
        <p:xfrm>
          <a:off x="3697288" y="2278063"/>
          <a:ext cx="1355725" cy="412750"/>
        </p:xfrm>
        <a:graphic>
          <a:graphicData uri="http://schemas.openxmlformats.org/presentationml/2006/ole">
            <p:oleObj spid="_x0000_s452615" name="Equation" r:id="rId8" imgW="1295280" imgH="393480" progId="Equation.3">
              <p:embed/>
            </p:oleObj>
          </a:graphicData>
        </a:graphic>
      </p:graphicFrame>
      <p:sp>
        <p:nvSpPr>
          <p:cNvPr id="6154" name="TextBox 11"/>
          <p:cNvSpPr txBox="1">
            <a:spLocks noChangeArrowheads="1"/>
          </p:cNvSpPr>
          <p:nvPr/>
        </p:nvSpPr>
        <p:spPr bwMode="auto">
          <a:xfrm>
            <a:off x="1784350" y="1458913"/>
            <a:ext cx="6270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u="sng">
                <a:solidFill>
                  <a:srgbClr val="FF0000"/>
                </a:solidFill>
              </a:rPr>
              <a:t>AIR</a:t>
            </a:r>
          </a:p>
        </p:txBody>
      </p:sp>
      <p:sp>
        <p:nvSpPr>
          <p:cNvPr id="6155" name="TextBox 12"/>
          <p:cNvSpPr txBox="1">
            <a:spLocks noChangeArrowheads="1"/>
          </p:cNvSpPr>
          <p:nvPr/>
        </p:nvSpPr>
        <p:spPr bwMode="auto">
          <a:xfrm>
            <a:off x="6457950" y="1458913"/>
            <a:ext cx="10715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u="sng">
                <a:solidFill>
                  <a:srgbClr val="FF0000"/>
                </a:solidFill>
              </a:rPr>
              <a:t>CABLE</a:t>
            </a:r>
          </a:p>
        </p:txBody>
      </p:sp>
      <p:sp>
        <p:nvSpPr>
          <p:cNvPr id="6156" name="TextBox 13"/>
          <p:cNvSpPr txBox="1">
            <a:spLocks noChangeArrowheads="1"/>
          </p:cNvSpPr>
          <p:nvPr/>
        </p:nvSpPr>
        <p:spPr bwMode="auto">
          <a:xfrm>
            <a:off x="3298825" y="3783013"/>
            <a:ext cx="263565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 i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For </a:t>
            </a:r>
            <a:r>
              <a:rPr lang="en-US" sz="2800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6.2 </a:t>
            </a:r>
            <a:r>
              <a:rPr lang="en-US" sz="2800" i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 cable:</a:t>
            </a:r>
          </a:p>
        </p:txBody>
      </p:sp>
      <p:sp>
        <p:nvSpPr>
          <p:cNvPr id="6157" name="TextBox 14"/>
          <p:cNvSpPr txBox="1">
            <a:spLocks noChangeArrowheads="1"/>
          </p:cNvSpPr>
          <p:nvPr/>
        </p:nvSpPr>
        <p:spPr bwMode="auto">
          <a:xfrm>
            <a:off x="2984500" y="4403725"/>
            <a:ext cx="317426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6.2 </a:t>
            </a:r>
            <a:r>
              <a:rPr lang="en-US" sz="24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 = </a:t>
            </a:r>
            <a:r>
              <a:rPr lang="el-GR" sz="24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λ</a:t>
            </a:r>
            <a:r>
              <a:rPr lang="en-US" sz="24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/4 at </a:t>
            </a:r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~ 8 </a:t>
            </a:r>
            <a:r>
              <a:rPr lang="en-US" sz="24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MHz</a:t>
            </a:r>
          </a:p>
          <a:p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6.2 </a:t>
            </a:r>
            <a:r>
              <a:rPr lang="en-US" sz="24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 = </a:t>
            </a:r>
            <a:r>
              <a:rPr lang="el-GR" sz="24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λ</a:t>
            </a:r>
            <a:r>
              <a:rPr lang="en-US" sz="24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/2 at </a:t>
            </a:r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~16 </a:t>
            </a:r>
            <a:r>
              <a:rPr lang="en-US" sz="24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MHz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092800" cy="406400"/>
          </a:xfrm>
        </p:spPr>
        <p:txBody>
          <a:bodyPr/>
          <a:lstStyle/>
          <a:p>
            <a:r>
              <a:rPr lang="en-US" sz="2000" dirty="0" smtClean="0"/>
              <a:t>Demo 5a:  Transmission Line Impedance Measurements (cont.)</a:t>
            </a:r>
            <a:endParaRPr lang="en-US" sz="2000" dirty="0"/>
          </a:p>
        </p:txBody>
      </p:sp>
      <p:pic>
        <p:nvPicPr>
          <p:cNvPr id="43315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001" y="892822"/>
            <a:ext cx="7859999" cy="5965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13"/>
          <p:cNvSpPr txBox="1">
            <a:spLocks noChangeArrowheads="1"/>
          </p:cNvSpPr>
          <p:nvPr/>
        </p:nvSpPr>
        <p:spPr bwMode="auto">
          <a:xfrm>
            <a:off x="1532738" y="5468463"/>
            <a:ext cx="407987" cy="4619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R</a:t>
            </a:r>
          </a:p>
        </p:txBody>
      </p:sp>
      <p:sp>
        <p:nvSpPr>
          <p:cNvPr id="6" name="TextBox 8"/>
          <p:cNvSpPr txBox="1">
            <a:spLocks noChangeArrowheads="1"/>
          </p:cNvSpPr>
          <p:nvPr/>
        </p:nvSpPr>
        <p:spPr bwMode="auto">
          <a:xfrm rot="-1740000">
            <a:off x="4630455" y="5176911"/>
            <a:ext cx="1997855" cy="40011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i="1" dirty="0">
                <a:solidFill>
                  <a:srgbClr val="FF0000"/>
                </a:solidFill>
              </a:rPr>
              <a:t>Z = j</a:t>
            </a:r>
            <a:r>
              <a:rPr lang="el-GR" sz="2000" i="1" dirty="0">
                <a:solidFill>
                  <a:srgbClr val="FF0000"/>
                </a:solidFill>
              </a:rPr>
              <a:t>ω</a:t>
            </a:r>
            <a:r>
              <a:rPr lang="en-US" sz="2000" i="1" dirty="0">
                <a:solidFill>
                  <a:srgbClr val="FF0000"/>
                </a:solidFill>
              </a:rPr>
              <a:t>L = j2</a:t>
            </a:r>
            <a:r>
              <a:rPr lang="el-GR" sz="2000" i="1" dirty="0">
                <a:solidFill>
                  <a:srgbClr val="FF0000"/>
                </a:solidFill>
              </a:rPr>
              <a:t>π</a:t>
            </a:r>
            <a:r>
              <a:rPr lang="en-US" sz="2000" i="1" dirty="0" err="1">
                <a:solidFill>
                  <a:srgbClr val="FF0000"/>
                </a:solidFill>
              </a:rPr>
              <a:t>fL</a:t>
            </a:r>
            <a:endParaRPr lang="en-US" sz="2000" i="1" dirty="0">
              <a:solidFill>
                <a:srgbClr val="FF0000"/>
              </a:solidFill>
            </a:endParaRPr>
          </a:p>
        </p:txBody>
      </p:sp>
      <p:sp>
        <p:nvSpPr>
          <p:cNvPr id="7" name="TextBox 9"/>
          <p:cNvSpPr txBox="1">
            <a:spLocks noChangeArrowheads="1"/>
          </p:cNvSpPr>
          <p:nvPr/>
        </p:nvSpPr>
        <p:spPr bwMode="auto">
          <a:xfrm>
            <a:off x="2756391" y="4710288"/>
            <a:ext cx="1116013" cy="2619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100" i="1" dirty="0">
                <a:solidFill>
                  <a:srgbClr val="FF0000"/>
                </a:solidFill>
              </a:rPr>
              <a:t>L = </a:t>
            </a:r>
            <a:r>
              <a:rPr lang="en-US" sz="1100" i="1" dirty="0" err="1">
                <a:solidFill>
                  <a:srgbClr val="FF0000"/>
                </a:solidFill>
              </a:rPr>
              <a:t>Z</a:t>
            </a:r>
            <a:r>
              <a:rPr lang="en-US" sz="1100" i="1" baseline="-25000" dirty="0" err="1">
                <a:solidFill>
                  <a:srgbClr val="FF0000"/>
                </a:solidFill>
              </a:rPr>
              <a:t>160</a:t>
            </a:r>
            <a:r>
              <a:rPr lang="en-US" sz="1100" i="1" baseline="-25000" dirty="0">
                <a:solidFill>
                  <a:srgbClr val="FF0000"/>
                </a:solidFill>
              </a:rPr>
              <a:t> kHz</a:t>
            </a:r>
            <a:r>
              <a:rPr lang="en-US" sz="1100" i="1" dirty="0">
                <a:solidFill>
                  <a:srgbClr val="FF0000"/>
                </a:solidFill>
              </a:rPr>
              <a:t>/10</a:t>
            </a:r>
            <a:r>
              <a:rPr lang="en-US" sz="1100" i="1" baseline="30000" dirty="0">
                <a:solidFill>
                  <a:srgbClr val="FF0000"/>
                </a:solidFill>
              </a:rPr>
              <a:t>6</a:t>
            </a:r>
            <a:endParaRPr lang="en-US" sz="1100" i="1" dirty="0">
              <a:solidFill>
                <a:srgbClr val="FF0000"/>
              </a:solidFill>
            </a:endParaRPr>
          </a:p>
        </p:txBody>
      </p:sp>
      <p:sp>
        <p:nvSpPr>
          <p:cNvPr id="8" name="TextBox 10"/>
          <p:cNvSpPr txBox="1">
            <a:spLocks noChangeArrowheads="1"/>
          </p:cNvSpPr>
          <p:nvPr/>
        </p:nvSpPr>
        <p:spPr bwMode="auto">
          <a:xfrm>
            <a:off x="2383329" y="4937925"/>
            <a:ext cx="1862137" cy="6000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100" i="1" dirty="0">
                <a:solidFill>
                  <a:srgbClr val="FF0000"/>
                </a:solidFill>
              </a:rPr>
              <a:t>Z measured at ~160 kHz (1 MHz / 2</a:t>
            </a:r>
            <a:r>
              <a:rPr lang="el-GR" sz="1100" i="1" dirty="0">
                <a:solidFill>
                  <a:srgbClr val="FF0000"/>
                </a:solidFill>
              </a:rPr>
              <a:t>π</a:t>
            </a:r>
            <a:r>
              <a:rPr lang="en-US" sz="1100" i="1" dirty="0">
                <a:solidFill>
                  <a:srgbClr val="FF0000"/>
                </a:solidFill>
              </a:rPr>
              <a:t>)</a:t>
            </a:r>
          </a:p>
          <a:p>
            <a:pPr algn="ctr"/>
            <a:r>
              <a:rPr lang="en-US" sz="1100" i="1" dirty="0">
                <a:solidFill>
                  <a:srgbClr val="FF0000"/>
                </a:solidFill>
              </a:rPr>
              <a:t> gives value of L in </a:t>
            </a:r>
            <a:r>
              <a:rPr lang="el-GR" sz="1100" i="1" dirty="0">
                <a:solidFill>
                  <a:srgbClr val="FF0000"/>
                </a:solidFill>
              </a:rPr>
              <a:t>μ</a:t>
            </a:r>
            <a:r>
              <a:rPr lang="en-US" sz="1100" i="1" dirty="0">
                <a:solidFill>
                  <a:srgbClr val="FF0000"/>
                </a:solidFill>
              </a:rPr>
              <a:t>H</a:t>
            </a:r>
          </a:p>
        </p:txBody>
      </p:sp>
      <p:cxnSp>
        <p:nvCxnSpPr>
          <p:cNvPr id="9" name="Straight Arrow Connector 185"/>
          <p:cNvCxnSpPr>
            <a:cxnSpLocks noChangeShapeType="1"/>
            <a:stCxn id="8" idx="3"/>
          </p:cNvCxnSpPr>
          <p:nvPr/>
        </p:nvCxnSpPr>
        <p:spPr bwMode="auto">
          <a:xfrm>
            <a:off x="4245466" y="5237963"/>
            <a:ext cx="772848" cy="161351"/>
          </a:xfrm>
          <a:prstGeom prst="straightConnector1">
            <a:avLst/>
          </a:prstGeom>
          <a:noFill/>
          <a:ln w="28575" algn="ctr">
            <a:solidFill>
              <a:srgbClr val="FF0000"/>
            </a:solidFill>
            <a:round/>
            <a:headEnd/>
            <a:tailEnd type="triangle" w="med" len="med"/>
          </a:ln>
        </p:spPr>
      </p:cxnSp>
      <p:sp>
        <p:nvSpPr>
          <p:cNvPr id="23" name="TextBox 19"/>
          <p:cNvSpPr txBox="1">
            <a:spLocks noChangeArrowheads="1"/>
          </p:cNvSpPr>
          <p:nvPr/>
        </p:nvSpPr>
        <p:spPr bwMode="auto">
          <a:xfrm>
            <a:off x="6404688" y="5685263"/>
            <a:ext cx="469900" cy="3397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dirty="0">
                <a:solidFill>
                  <a:srgbClr val="C00000"/>
                </a:solidFill>
              </a:rPr>
              <a:t>λ</a:t>
            </a:r>
            <a:r>
              <a:rPr lang="en-US" dirty="0">
                <a:solidFill>
                  <a:srgbClr val="C00000"/>
                </a:solidFill>
              </a:rPr>
              <a:t>/4</a:t>
            </a:r>
          </a:p>
        </p:txBody>
      </p:sp>
      <p:cxnSp>
        <p:nvCxnSpPr>
          <p:cNvPr id="24" name="Straight Connector 21"/>
          <p:cNvCxnSpPr>
            <a:cxnSpLocks noChangeShapeType="1"/>
          </p:cNvCxnSpPr>
          <p:nvPr/>
        </p:nvCxnSpPr>
        <p:spPr bwMode="auto">
          <a:xfrm>
            <a:off x="6899138" y="5464800"/>
            <a:ext cx="0" cy="844825"/>
          </a:xfrm>
          <a:prstGeom prst="line">
            <a:avLst/>
          </a:prstGeom>
          <a:noFill/>
          <a:ln w="19050" algn="ctr">
            <a:solidFill>
              <a:srgbClr val="C00000"/>
            </a:solidFill>
            <a:prstDash val="dash"/>
            <a:round/>
            <a:headEnd/>
            <a:tailEnd/>
          </a:ln>
        </p:spPr>
      </p:cxnSp>
      <p:cxnSp>
        <p:nvCxnSpPr>
          <p:cNvPr id="25" name="Straight Connector 22"/>
          <p:cNvCxnSpPr>
            <a:cxnSpLocks noChangeShapeType="1"/>
          </p:cNvCxnSpPr>
          <p:nvPr/>
        </p:nvCxnSpPr>
        <p:spPr bwMode="auto">
          <a:xfrm>
            <a:off x="7246175" y="5133600"/>
            <a:ext cx="0" cy="1176025"/>
          </a:xfrm>
          <a:prstGeom prst="line">
            <a:avLst/>
          </a:prstGeom>
          <a:noFill/>
          <a:ln w="19050" algn="ctr">
            <a:solidFill>
              <a:srgbClr val="C00000"/>
            </a:solidFill>
            <a:prstDash val="dash"/>
            <a:round/>
            <a:headEnd/>
            <a:tailEnd/>
          </a:ln>
        </p:spPr>
      </p:cxnSp>
      <p:sp>
        <p:nvSpPr>
          <p:cNvPr id="26" name="TextBox 24"/>
          <p:cNvSpPr txBox="1">
            <a:spLocks noChangeArrowheads="1"/>
          </p:cNvSpPr>
          <p:nvPr/>
        </p:nvSpPr>
        <p:spPr bwMode="auto">
          <a:xfrm>
            <a:off x="7265113" y="5678063"/>
            <a:ext cx="469900" cy="3397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dirty="0">
                <a:solidFill>
                  <a:srgbClr val="C00000"/>
                </a:solidFill>
              </a:rPr>
              <a:t>λ</a:t>
            </a:r>
            <a:r>
              <a:rPr lang="en-US" dirty="0">
                <a:solidFill>
                  <a:srgbClr val="C00000"/>
                </a:solidFill>
              </a:rPr>
              <a:t>/2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278084" y="4582887"/>
            <a:ext cx="1096775" cy="584775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i="1" dirty="0" smtClean="0">
                <a:solidFill>
                  <a:srgbClr val="FF0000"/>
                </a:solidFill>
              </a:rPr>
              <a:t>2.1 </a:t>
            </a:r>
            <a:r>
              <a:rPr lang="el-GR" i="1" dirty="0" smtClean="0">
                <a:solidFill>
                  <a:srgbClr val="FF0000"/>
                </a:solidFill>
              </a:rPr>
              <a:t>μ</a:t>
            </a:r>
            <a:r>
              <a:rPr lang="en-US" i="1" dirty="0" smtClean="0">
                <a:solidFill>
                  <a:srgbClr val="FF0000"/>
                </a:solidFill>
              </a:rPr>
              <a:t>H</a:t>
            </a:r>
          </a:p>
          <a:p>
            <a:pPr algn="ctr"/>
            <a:r>
              <a:rPr lang="en-US" i="1" dirty="0" smtClean="0">
                <a:solidFill>
                  <a:srgbClr val="FF0000"/>
                </a:solidFill>
              </a:rPr>
              <a:t>340 nH/m</a:t>
            </a:r>
            <a:endParaRPr lang="en-US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092800" cy="406400"/>
          </a:xfrm>
        </p:spPr>
        <p:txBody>
          <a:bodyPr/>
          <a:lstStyle/>
          <a:p>
            <a:r>
              <a:rPr lang="en-US" sz="2000" dirty="0" smtClean="0"/>
              <a:t>Demo 5a:  Transmission Line Impedance Measurements (cont.)</a:t>
            </a:r>
            <a:endParaRPr lang="en-US" sz="2000" dirty="0"/>
          </a:p>
        </p:txBody>
      </p:sp>
      <p:pic>
        <p:nvPicPr>
          <p:cNvPr id="43315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001" y="892822"/>
            <a:ext cx="7859999" cy="5965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13"/>
          <p:cNvSpPr txBox="1">
            <a:spLocks noChangeArrowheads="1"/>
          </p:cNvSpPr>
          <p:nvPr/>
        </p:nvSpPr>
        <p:spPr bwMode="auto">
          <a:xfrm>
            <a:off x="1532738" y="5468463"/>
            <a:ext cx="407987" cy="4619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R</a:t>
            </a:r>
          </a:p>
        </p:txBody>
      </p:sp>
      <p:sp>
        <p:nvSpPr>
          <p:cNvPr id="16" name="TextBox 8"/>
          <p:cNvSpPr txBox="1">
            <a:spLocks noChangeArrowheads="1"/>
          </p:cNvSpPr>
          <p:nvPr/>
        </p:nvSpPr>
        <p:spPr bwMode="auto">
          <a:xfrm>
            <a:off x="3948438" y="1506200"/>
            <a:ext cx="1447800" cy="2603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100" i="1" dirty="0">
                <a:solidFill>
                  <a:srgbClr val="002060"/>
                </a:solidFill>
              </a:rPr>
              <a:t>Z = 1/j</a:t>
            </a:r>
            <a:r>
              <a:rPr lang="el-GR" sz="1100" i="1" dirty="0">
                <a:solidFill>
                  <a:srgbClr val="002060"/>
                </a:solidFill>
              </a:rPr>
              <a:t>ω</a:t>
            </a:r>
            <a:r>
              <a:rPr lang="en-US" sz="1100" i="1" dirty="0">
                <a:solidFill>
                  <a:srgbClr val="002060"/>
                </a:solidFill>
              </a:rPr>
              <a:t>C = 1/</a:t>
            </a:r>
            <a:r>
              <a:rPr lang="en-US" sz="1100" i="1" dirty="0" err="1">
                <a:solidFill>
                  <a:srgbClr val="002060"/>
                </a:solidFill>
              </a:rPr>
              <a:t>j2</a:t>
            </a:r>
            <a:r>
              <a:rPr lang="el-GR" sz="1100" i="1" dirty="0">
                <a:solidFill>
                  <a:srgbClr val="002060"/>
                </a:solidFill>
              </a:rPr>
              <a:t>π</a:t>
            </a:r>
            <a:r>
              <a:rPr lang="en-US" sz="1100" i="1" dirty="0" err="1">
                <a:solidFill>
                  <a:srgbClr val="002060"/>
                </a:solidFill>
              </a:rPr>
              <a:t>fC</a:t>
            </a:r>
            <a:endParaRPr lang="en-US" sz="1100" i="1" dirty="0">
              <a:solidFill>
                <a:srgbClr val="002060"/>
              </a:solidFill>
            </a:endParaRPr>
          </a:p>
        </p:txBody>
      </p:sp>
      <p:sp>
        <p:nvSpPr>
          <p:cNvPr id="17" name="TextBox 9"/>
          <p:cNvSpPr txBox="1">
            <a:spLocks noChangeArrowheads="1"/>
          </p:cNvSpPr>
          <p:nvPr/>
        </p:nvSpPr>
        <p:spPr bwMode="auto">
          <a:xfrm>
            <a:off x="3981775" y="1741150"/>
            <a:ext cx="1403350" cy="2619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100" i="1">
                <a:solidFill>
                  <a:srgbClr val="002060"/>
                </a:solidFill>
              </a:rPr>
              <a:t>C = (1/Z</a:t>
            </a:r>
            <a:r>
              <a:rPr lang="en-US" sz="1100" i="1" baseline="-25000">
                <a:solidFill>
                  <a:srgbClr val="002060"/>
                </a:solidFill>
              </a:rPr>
              <a:t>160 kHz</a:t>
            </a:r>
            <a:r>
              <a:rPr lang="en-US" sz="1100" i="1">
                <a:solidFill>
                  <a:srgbClr val="002060"/>
                </a:solidFill>
              </a:rPr>
              <a:t>)*10</a:t>
            </a:r>
            <a:r>
              <a:rPr lang="en-US" sz="1100" i="1" baseline="30000">
                <a:solidFill>
                  <a:srgbClr val="002060"/>
                </a:solidFill>
              </a:rPr>
              <a:t>-6</a:t>
            </a:r>
          </a:p>
        </p:txBody>
      </p:sp>
      <p:sp>
        <p:nvSpPr>
          <p:cNvPr id="18" name="TextBox 10"/>
          <p:cNvSpPr txBox="1">
            <a:spLocks noChangeArrowheads="1"/>
          </p:cNvSpPr>
          <p:nvPr/>
        </p:nvSpPr>
        <p:spPr bwMode="auto">
          <a:xfrm>
            <a:off x="3608713" y="1990388"/>
            <a:ext cx="1958975" cy="6000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100" i="1" dirty="0">
                <a:solidFill>
                  <a:srgbClr val="002060"/>
                </a:solidFill>
              </a:rPr>
              <a:t>1/Z measured at ~160 kHz (1 MHz / 2</a:t>
            </a:r>
            <a:r>
              <a:rPr lang="el-GR" sz="1100" i="1" dirty="0">
                <a:solidFill>
                  <a:srgbClr val="002060"/>
                </a:solidFill>
              </a:rPr>
              <a:t>π</a:t>
            </a:r>
            <a:r>
              <a:rPr lang="en-US" sz="1100" i="1" dirty="0">
                <a:solidFill>
                  <a:srgbClr val="002060"/>
                </a:solidFill>
              </a:rPr>
              <a:t>)</a:t>
            </a:r>
          </a:p>
          <a:p>
            <a:pPr algn="ctr"/>
            <a:r>
              <a:rPr lang="en-US" sz="1100" i="1" dirty="0">
                <a:solidFill>
                  <a:srgbClr val="002060"/>
                </a:solidFill>
              </a:rPr>
              <a:t> gives value of C in </a:t>
            </a:r>
            <a:r>
              <a:rPr lang="el-GR" sz="1100" i="1" dirty="0">
                <a:solidFill>
                  <a:srgbClr val="002060"/>
                </a:solidFill>
              </a:rPr>
              <a:t>μ</a:t>
            </a:r>
            <a:r>
              <a:rPr lang="en-US" sz="1100" i="1" dirty="0">
                <a:solidFill>
                  <a:srgbClr val="002060"/>
                </a:solidFill>
              </a:rPr>
              <a:t>F</a:t>
            </a:r>
          </a:p>
        </p:txBody>
      </p:sp>
      <p:cxnSp>
        <p:nvCxnSpPr>
          <p:cNvPr id="19" name="Straight Arrow Connector 29"/>
          <p:cNvCxnSpPr>
            <a:cxnSpLocks noChangeShapeType="1"/>
          </p:cNvCxnSpPr>
          <p:nvPr/>
        </p:nvCxnSpPr>
        <p:spPr bwMode="auto">
          <a:xfrm>
            <a:off x="4986338" y="2561663"/>
            <a:ext cx="68062" cy="951937"/>
          </a:xfrm>
          <a:prstGeom prst="straightConnector1">
            <a:avLst/>
          </a:prstGeom>
          <a:noFill/>
          <a:ln w="38100" algn="ctr">
            <a:solidFill>
              <a:srgbClr val="002060"/>
            </a:solidFill>
            <a:round/>
            <a:headEnd/>
            <a:tailEnd type="triangle" w="med" len="med"/>
          </a:ln>
        </p:spPr>
      </p:cxnSp>
      <p:sp>
        <p:nvSpPr>
          <p:cNvPr id="23" name="TextBox 19"/>
          <p:cNvSpPr txBox="1">
            <a:spLocks noChangeArrowheads="1"/>
          </p:cNvSpPr>
          <p:nvPr/>
        </p:nvSpPr>
        <p:spPr bwMode="auto">
          <a:xfrm>
            <a:off x="6404688" y="5685263"/>
            <a:ext cx="469900" cy="3397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dirty="0">
                <a:solidFill>
                  <a:srgbClr val="C00000"/>
                </a:solidFill>
              </a:rPr>
              <a:t>λ</a:t>
            </a:r>
            <a:r>
              <a:rPr lang="en-US" dirty="0">
                <a:solidFill>
                  <a:srgbClr val="C00000"/>
                </a:solidFill>
              </a:rPr>
              <a:t>/4</a:t>
            </a:r>
          </a:p>
        </p:txBody>
      </p:sp>
      <p:cxnSp>
        <p:nvCxnSpPr>
          <p:cNvPr id="24" name="Straight Connector 21"/>
          <p:cNvCxnSpPr>
            <a:cxnSpLocks noChangeShapeType="1"/>
          </p:cNvCxnSpPr>
          <p:nvPr/>
        </p:nvCxnSpPr>
        <p:spPr bwMode="auto">
          <a:xfrm>
            <a:off x="6899138" y="5464800"/>
            <a:ext cx="0" cy="844825"/>
          </a:xfrm>
          <a:prstGeom prst="line">
            <a:avLst/>
          </a:prstGeom>
          <a:noFill/>
          <a:ln w="19050" algn="ctr">
            <a:solidFill>
              <a:srgbClr val="C00000"/>
            </a:solidFill>
            <a:prstDash val="dash"/>
            <a:round/>
            <a:headEnd/>
            <a:tailEnd/>
          </a:ln>
        </p:spPr>
      </p:cxnSp>
      <p:cxnSp>
        <p:nvCxnSpPr>
          <p:cNvPr id="25" name="Straight Connector 22"/>
          <p:cNvCxnSpPr>
            <a:cxnSpLocks noChangeShapeType="1"/>
          </p:cNvCxnSpPr>
          <p:nvPr/>
        </p:nvCxnSpPr>
        <p:spPr bwMode="auto">
          <a:xfrm>
            <a:off x="7246175" y="5133600"/>
            <a:ext cx="0" cy="1176025"/>
          </a:xfrm>
          <a:prstGeom prst="line">
            <a:avLst/>
          </a:prstGeom>
          <a:noFill/>
          <a:ln w="19050" algn="ctr">
            <a:solidFill>
              <a:srgbClr val="C00000"/>
            </a:solidFill>
            <a:prstDash val="dash"/>
            <a:round/>
            <a:headEnd/>
            <a:tailEnd/>
          </a:ln>
        </p:spPr>
      </p:cxnSp>
      <p:sp>
        <p:nvSpPr>
          <p:cNvPr id="26" name="TextBox 24"/>
          <p:cNvSpPr txBox="1">
            <a:spLocks noChangeArrowheads="1"/>
          </p:cNvSpPr>
          <p:nvPr/>
        </p:nvSpPr>
        <p:spPr bwMode="auto">
          <a:xfrm>
            <a:off x="7265113" y="5678063"/>
            <a:ext cx="469900" cy="3397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dirty="0">
                <a:solidFill>
                  <a:srgbClr val="C00000"/>
                </a:solidFill>
              </a:rPr>
              <a:t>λ</a:t>
            </a:r>
            <a:r>
              <a:rPr lang="en-US" dirty="0">
                <a:solidFill>
                  <a:srgbClr val="C00000"/>
                </a:solidFill>
              </a:rPr>
              <a:t>/2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060709" y="3646714"/>
            <a:ext cx="1074332" cy="584775"/>
          </a:xfrm>
          <a:prstGeom prst="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i="1" dirty="0" smtClean="0">
                <a:solidFill>
                  <a:srgbClr val="002060"/>
                </a:solidFill>
              </a:rPr>
              <a:t>640 pF</a:t>
            </a:r>
          </a:p>
          <a:p>
            <a:pPr algn="ctr"/>
            <a:r>
              <a:rPr lang="en-US" i="1" dirty="0" smtClean="0">
                <a:solidFill>
                  <a:srgbClr val="002060"/>
                </a:solidFill>
              </a:rPr>
              <a:t>100 pF/m</a:t>
            </a:r>
            <a:endParaRPr lang="en-US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092800" cy="406400"/>
          </a:xfrm>
        </p:spPr>
        <p:txBody>
          <a:bodyPr/>
          <a:lstStyle/>
          <a:p>
            <a:r>
              <a:rPr lang="en-US" sz="2000" dirty="0" smtClean="0"/>
              <a:t>Demo 5a:  Transmission Line Impedance Measurements (cont.)</a:t>
            </a:r>
            <a:endParaRPr lang="en-US" sz="2000" dirty="0"/>
          </a:p>
        </p:txBody>
      </p:sp>
      <p:pic>
        <p:nvPicPr>
          <p:cNvPr id="43315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001" y="892822"/>
            <a:ext cx="7859999" cy="5965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13"/>
          <p:cNvSpPr txBox="1">
            <a:spLocks noChangeArrowheads="1"/>
          </p:cNvSpPr>
          <p:nvPr/>
        </p:nvSpPr>
        <p:spPr bwMode="auto">
          <a:xfrm>
            <a:off x="1532738" y="5468463"/>
            <a:ext cx="407987" cy="4619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R</a:t>
            </a:r>
          </a:p>
        </p:txBody>
      </p:sp>
      <p:sp>
        <p:nvSpPr>
          <p:cNvPr id="20" name="TextBox 14"/>
          <p:cNvSpPr txBox="1">
            <a:spLocks noChangeArrowheads="1"/>
          </p:cNvSpPr>
          <p:nvPr/>
        </p:nvSpPr>
        <p:spPr bwMode="auto">
          <a:xfrm>
            <a:off x="5890338" y="2282838"/>
            <a:ext cx="1930400" cy="8921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i="1" dirty="0">
                <a:solidFill>
                  <a:srgbClr val="00B050"/>
                </a:solidFill>
              </a:rPr>
              <a:t>Impedance where curves meet </a:t>
            </a:r>
          </a:p>
          <a:p>
            <a:pPr algn="ctr"/>
            <a:r>
              <a:rPr lang="en-US" sz="2400" i="1" dirty="0">
                <a:solidFill>
                  <a:srgbClr val="00B050"/>
                </a:solidFill>
              </a:rPr>
              <a:t>= </a:t>
            </a:r>
            <a:r>
              <a:rPr lang="en-US" sz="2400" i="1" dirty="0" smtClean="0">
                <a:solidFill>
                  <a:srgbClr val="00B050"/>
                </a:solidFill>
              </a:rPr>
              <a:t>Z</a:t>
            </a:r>
            <a:r>
              <a:rPr lang="en-US" sz="2400" i="1" baseline="-25000" dirty="0" smtClean="0">
                <a:solidFill>
                  <a:srgbClr val="00B050"/>
                </a:solidFill>
              </a:rPr>
              <a:t>0</a:t>
            </a:r>
            <a:r>
              <a:rPr lang="en-US" sz="2400" i="1" dirty="0" smtClean="0">
                <a:solidFill>
                  <a:srgbClr val="00B050"/>
                </a:solidFill>
              </a:rPr>
              <a:t> (50 </a:t>
            </a:r>
            <a:r>
              <a:rPr lang="el-GR" sz="2400" i="1" dirty="0" smtClean="0">
                <a:solidFill>
                  <a:srgbClr val="00B050"/>
                </a:solidFill>
              </a:rPr>
              <a:t>Ω</a:t>
            </a:r>
            <a:r>
              <a:rPr lang="en-US" sz="2400" i="1" dirty="0" smtClean="0">
                <a:solidFill>
                  <a:srgbClr val="00B050"/>
                </a:solidFill>
              </a:rPr>
              <a:t>)</a:t>
            </a:r>
            <a:endParaRPr lang="en-US" sz="2400" i="1" baseline="-25000" dirty="0">
              <a:solidFill>
                <a:srgbClr val="00B050"/>
              </a:solidFill>
            </a:endParaRPr>
          </a:p>
        </p:txBody>
      </p:sp>
      <p:cxnSp>
        <p:nvCxnSpPr>
          <p:cNvPr id="21" name="Straight Arrow Connector 16"/>
          <p:cNvCxnSpPr>
            <a:cxnSpLocks noChangeShapeType="1"/>
          </p:cNvCxnSpPr>
          <p:nvPr/>
        </p:nvCxnSpPr>
        <p:spPr bwMode="auto">
          <a:xfrm flipH="1">
            <a:off x="6566400" y="3151200"/>
            <a:ext cx="143088" cy="1305600"/>
          </a:xfrm>
          <a:prstGeom prst="straightConnector1">
            <a:avLst/>
          </a:prstGeom>
          <a:noFill/>
          <a:ln w="38100" algn="ctr">
            <a:solidFill>
              <a:srgbClr val="00B050"/>
            </a:solidFill>
            <a:round/>
            <a:headEnd/>
            <a:tailEnd type="triangle" w="med" len="med"/>
          </a:ln>
        </p:spPr>
      </p:cxnSp>
      <p:sp>
        <p:nvSpPr>
          <p:cNvPr id="23" name="TextBox 19"/>
          <p:cNvSpPr txBox="1">
            <a:spLocks noChangeArrowheads="1"/>
          </p:cNvSpPr>
          <p:nvPr/>
        </p:nvSpPr>
        <p:spPr bwMode="auto">
          <a:xfrm>
            <a:off x="6404688" y="5685263"/>
            <a:ext cx="469900" cy="3397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dirty="0">
                <a:solidFill>
                  <a:srgbClr val="C00000"/>
                </a:solidFill>
              </a:rPr>
              <a:t>λ</a:t>
            </a:r>
            <a:r>
              <a:rPr lang="en-US" dirty="0">
                <a:solidFill>
                  <a:srgbClr val="C00000"/>
                </a:solidFill>
              </a:rPr>
              <a:t>/4</a:t>
            </a:r>
          </a:p>
        </p:txBody>
      </p:sp>
      <p:cxnSp>
        <p:nvCxnSpPr>
          <p:cNvPr id="24" name="Straight Connector 21"/>
          <p:cNvCxnSpPr>
            <a:cxnSpLocks noChangeShapeType="1"/>
          </p:cNvCxnSpPr>
          <p:nvPr/>
        </p:nvCxnSpPr>
        <p:spPr bwMode="auto">
          <a:xfrm>
            <a:off x="6899138" y="5464800"/>
            <a:ext cx="0" cy="844825"/>
          </a:xfrm>
          <a:prstGeom prst="line">
            <a:avLst/>
          </a:prstGeom>
          <a:noFill/>
          <a:ln w="19050" algn="ctr">
            <a:solidFill>
              <a:srgbClr val="C00000"/>
            </a:solidFill>
            <a:prstDash val="dash"/>
            <a:round/>
            <a:headEnd/>
            <a:tailEnd/>
          </a:ln>
        </p:spPr>
      </p:cxnSp>
      <p:cxnSp>
        <p:nvCxnSpPr>
          <p:cNvPr id="25" name="Straight Connector 22"/>
          <p:cNvCxnSpPr>
            <a:cxnSpLocks noChangeShapeType="1"/>
          </p:cNvCxnSpPr>
          <p:nvPr/>
        </p:nvCxnSpPr>
        <p:spPr bwMode="auto">
          <a:xfrm>
            <a:off x="7246175" y="5133600"/>
            <a:ext cx="0" cy="1176025"/>
          </a:xfrm>
          <a:prstGeom prst="line">
            <a:avLst/>
          </a:prstGeom>
          <a:noFill/>
          <a:ln w="19050" algn="ctr">
            <a:solidFill>
              <a:srgbClr val="C00000"/>
            </a:solidFill>
            <a:prstDash val="dash"/>
            <a:round/>
            <a:headEnd/>
            <a:tailEnd/>
          </a:ln>
        </p:spPr>
      </p:cxnSp>
      <p:sp>
        <p:nvSpPr>
          <p:cNvPr id="26" name="TextBox 24"/>
          <p:cNvSpPr txBox="1">
            <a:spLocks noChangeArrowheads="1"/>
          </p:cNvSpPr>
          <p:nvPr/>
        </p:nvSpPr>
        <p:spPr bwMode="auto">
          <a:xfrm>
            <a:off x="7265113" y="5678063"/>
            <a:ext cx="469900" cy="3397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dirty="0">
                <a:solidFill>
                  <a:srgbClr val="C00000"/>
                </a:solidFill>
              </a:rPr>
              <a:t>λ</a:t>
            </a:r>
            <a:r>
              <a:rPr lang="en-US" dirty="0">
                <a:solidFill>
                  <a:srgbClr val="C00000"/>
                </a:solidFill>
              </a:rPr>
              <a:t>/2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Reflection Coefficients</a:t>
            </a:r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 bwMode="auto">
          <a:xfrm flipH="1">
            <a:off x="1915697" y="2438411"/>
            <a:ext cx="1093075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9" name="Straight Connector 18"/>
          <p:cNvCxnSpPr/>
          <p:nvPr/>
        </p:nvCxnSpPr>
        <p:spPr bwMode="auto">
          <a:xfrm>
            <a:off x="1905186" y="1418907"/>
            <a:ext cx="1019503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0" name="Straight Connector 19"/>
          <p:cNvCxnSpPr/>
          <p:nvPr/>
        </p:nvCxnSpPr>
        <p:spPr bwMode="auto">
          <a:xfrm>
            <a:off x="7128827" y="1418907"/>
            <a:ext cx="0" cy="1019503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1" name="Straight Connector 20"/>
          <p:cNvCxnSpPr/>
          <p:nvPr/>
        </p:nvCxnSpPr>
        <p:spPr bwMode="auto">
          <a:xfrm>
            <a:off x="1915696" y="1418907"/>
            <a:ext cx="0" cy="103001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grpSp>
        <p:nvGrpSpPr>
          <p:cNvPr id="3" name="Group 12"/>
          <p:cNvGrpSpPr/>
          <p:nvPr/>
        </p:nvGrpSpPr>
        <p:grpSpPr>
          <a:xfrm>
            <a:off x="1758041" y="1761606"/>
            <a:ext cx="315310" cy="315310"/>
            <a:chOff x="1587062" y="2039006"/>
            <a:chExt cx="315310" cy="315310"/>
          </a:xfrm>
        </p:grpSpPr>
        <p:sp>
          <p:nvSpPr>
            <p:cNvPr id="23" name="Oval 22"/>
            <p:cNvSpPr/>
            <p:nvPr/>
          </p:nvSpPr>
          <p:spPr bwMode="auto">
            <a:xfrm>
              <a:off x="1587062" y="2039006"/>
              <a:ext cx="315310" cy="315310"/>
            </a:xfrm>
            <a:prstGeom prst="ellipse">
              <a:avLst/>
            </a:prstGeom>
            <a:solidFill>
              <a:schemeClr val="bg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4" name="Freeform 23"/>
            <p:cNvSpPr/>
            <p:nvPr/>
          </p:nvSpPr>
          <p:spPr bwMode="auto">
            <a:xfrm>
              <a:off x="1636987" y="2082217"/>
              <a:ext cx="215460" cy="228889"/>
            </a:xfrm>
            <a:custGeom>
              <a:avLst/>
              <a:gdLst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9263" h="1826418">
                  <a:moveTo>
                    <a:pt x="0" y="911224"/>
                  </a:moveTo>
                  <a:cubicBezTo>
                    <a:pt x="142875" y="455612"/>
                    <a:pt x="285750" y="0"/>
                    <a:pt x="428625" y="1587"/>
                  </a:cubicBezTo>
                  <a:cubicBezTo>
                    <a:pt x="571500" y="3174"/>
                    <a:pt x="757238" y="616743"/>
                    <a:pt x="857250" y="920749"/>
                  </a:cubicBezTo>
                  <a:cubicBezTo>
                    <a:pt x="981075" y="1234280"/>
                    <a:pt x="1142206" y="1826418"/>
                    <a:pt x="1285875" y="1825624"/>
                  </a:cubicBezTo>
                  <a:cubicBezTo>
                    <a:pt x="1429544" y="1824830"/>
                    <a:pt x="1574403" y="1370408"/>
                    <a:pt x="1719263" y="915987"/>
                  </a:cubicBezTo>
                </a:path>
              </a:pathLst>
            </a:cu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2104888" y="1240231"/>
            <a:ext cx="385042" cy="338554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923876" y="1749984"/>
            <a:ext cx="393056" cy="338554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L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7" name="Straight Connector 26"/>
          <p:cNvCxnSpPr/>
          <p:nvPr/>
        </p:nvCxnSpPr>
        <p:spPr bwMode="auto">
          <a:xfrm>
            <a:off x="2914179" y="1418907"/>
            <a:ext cx="4214648" cy="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8" name="Straight Connector 27"/>
          <p:cNvCxnSpPr/>
          <p:nvPr/>
        </p:nvCxnSpPr>
        <p:spPr bwMode="auto">
          <a:xfrm flipH="1">
            <a:off x="2914178" y="2438410"/>
            <a:ext cx="4214649" cy="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sp>
        <p:nvSpPr>
          <p:cNvPr id="29" name="TextBox 28"/>
          <p:cNvSpPr txBox="1"/>
          <p:nvPr/>
        </p:nvSpPr>
        <p:spPr>
          <a:xfrm>
            <a:off x="1332372" y="1728961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1800" i="1" baseline="-250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en-US" sz="18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0" name="Straight Arrow Connector 29"/>
          <p:cNvCxnSpPr/>
          <p:nvPr/>
        </p:nvCxnSpPr>
        <p:spPr bwMode="auto">
          <a:xfrm>
            <a:off x="2924689" y="1130662"/>
            <a:ext cx="4204138" cy="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31" name="TextBox 30"/>
          <p:cNvSpPr txBox="1"/>
          <p:nvPr/>
        </p:nvSpPr>
        <p:spPr>
          <a:xfrm>
            <a:off x="4902365" y="945996"/>
            <a:ext cx="24878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l</a:t>
            </a:r>
            <a:endParaRPr lang="en-US" sz="18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561485" y="1671158"/>
            <a:ext cx="1271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 </a:t>
            </a:r>
            <a:r>
              <a:rPr lang="el-GR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γ</a:t>
            </a:r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Z</a:t>
            </a:r>
            <a:r>
              <a:rPr lang="en-US" sz="2400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US" sz="24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3" name="Straight Arrow Connector 32"/>
          <p:cNvCxnSpPr/>
          <p:nvPr/>
        </p:nvCxnSpPr>
        <p:spPr bwMode="auto">
          <a:xfrm>
            <a:off x="2921876" y="2657665"/>
            <a:ext cx="2764221" cy="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34" name="TextBox 33"/>
          <p:cNvSpPr txBox="1"/>
          <p:nvPr/>
        </p:nvSpPr>
        <p:spPr>
          <a:xfrm>
            <a:off x="4098324" y="2488388"/>
            <a:ext cx="264816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z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5" name="Straight Connector 34"/>
          <p:cNvCxnSpPr/>
          <p:nvPr/>
        </p:nvCxnSpPr>
        <p:spPr bwMode="auto">
          <a:xfrm>
            <a:off x="5686097" y="1282262"/>
            <a:ext cx="0" cy="1587062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lg" len="lg"/>
          </a:ln>
          <a:effectLst/>
        </p:spPr>
      </p:cxnSp>
      <p:cxnSp>
        <p:nvCxnSpPr>
          <p:cNvPr id="36" name="Straight Arrow Connector 35"/>
          <p:cNvCxnSpPr/>
          <p:nvPr/>
        </p:nvCxnSpPr>
        <p:spPr bwMode="auto">
          <a:xfrm>
            <a:off x="5696607" y="2657665"/>
            <a:ext cx="1439917" cy="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37" name="TextBox 36"/>
          <p:cNvSpPr txBox="1"/>
          <p:nvPr/>
        </p:nvSpPr>
        <p:spPr>
          <a:xfrm>
            <a:off x="6005950" y="2488388"/>
            <a:ext cx="902811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z'  = l - z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13706" name="Object 10"/>
          <p:cNvGraphicFramePr>
            <a:graphicFrameLocks noChangeAspect="1"/>
          </p:cNvGraphicFramePr>
          <p:nvPr/>
        </p:nvGraphicFramePr>
        <p:xfrm>
          <a:off x="3046122" y="3626400"/>
          <a:ext cx="3051756" cy="938814"/>
        </p:xfrm>
        <a:graphic>
          <a:graphicData uri="http://schemas.openxmlformats.org/presentationml/2006/ole">
            <p:oleObj spid="_x0000_s453634" name="Equation" r:id="rId3" imgW="1409400" imgH="431640" progId="Equation.3">
              <p:embed/>
            </p:oleObj>
          </a:graphicData>
        </a:graphic>
      </p:graphicFrame>
      <p:graphicFrame>
        <p:nvGraphicFramePr>
          <p:cNvPr id="413707" name="Object 11"/>
          <p:cNvGraphicFramePr>
            <a:graphicFrameLocks noChangeAspect="1"/>
          </p:cNvGraphicFramePr>
          <p:nvPr/>
        </p:nvGraphicFramePr>
        <p:xfrm>
          <a:off x="3054350" y="5127650"/>
          <a:ext cx="3035300" cy="933450"/>
        </p:xfrm>
        <a:graphic>
          <a:graphicData uri="http://schemas.openxmlformats.org/presentationml/2006/ole">
            <p:oleObj spid="_x0000_s453635" name="Equation" r:id="rId4" imgW="1409400" imgH="431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Voltage Standing Wave Ratio (VSWR)</a:t>
            </a:r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 bwMode="auto">
          <a:xfrm flipH="1">
            <a:off x="1915697" y="2438411"/>
            <a:ext cx="1093075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9" name="Straight Connector 18"/>
          <p:cNvCxnSpPr/>
          <p:nvPr/>
        </p:nvCxnSpPr>
        <p:spPr bwMode="auto">
          <a:xfrm>
            <a:off x="1905186" y="1418907"/>
            <a:ext cx="1019503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0" name="Straight Connector 19"/>
          <p:cNvCxnSpPr/>
          <p:nvPr/>
        </p:nvCxnSpPr>
        <p:spPr bwMode="auto">
          <a:xfrm>
            <a:off x="7128827" y="1418907"/>
            <a:ext cx="0" cy="1019503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1" name="Straight Connector 20"/>
          <p:cNvCxnSpPr/>
          <p:nvPr/>
        </p:nvCxnSpPr>
        <p:spPr bwMode="auto">
          <a:xfrm>
            <a:off x="1915696" y="1418907"/>
            <a:ext cx="0" cy="103001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grpSp>
        <p:nvGrpSpPr>
          <p:cNvPr id="3" name="Group 12"/>
          <p:cNvGrpSpPr/>
          <p:nvPr/>
        </p:nvGrpSpPr>
        <p:grpSpPr>
          <a:xfrm>
            <a:off x="1758041" y="1761606"/>
            <a:ext cx="315310" cy="315310"/>
            <a:chOff x="1587062" y="2039006"/>
            <a:chExt cx="315310" cy="315310"/>
          </a:xfrm>
        </p:grpSpPr>
        <p:sp>
          <p:nvSpPr>
            <p:cNvPr id="23" name="Oval 22"/>
            <p:cNvSpPr/>
            <p:nvPr/>
          </p:nvSpPr>
          <p:spPr bwMode="auto">
            <a:xfrm>
              <a:off x="1587062" y="2039006"/>
              <a:ext cx="315310" cy="315310"/>
            </a:xfrm>
            <a:prstGeom prst="ellipse">
              <a:avLst/>
            </a:prstGeom>
            <a:solidFill>
              <a:schemeClr val="bg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4" name="Freeform 23"/>
            <p:cNvSpPr/>
            <p:nvPr/>
          </p:nvSpPr>
          <p:spPr bwMode="auto">
            <a:xfrm>
              <a:off x="1636987" y="2082217"/>
              <a:ext cx="215460" cy="228889"/>
            </a:xfrm>
            <a:custGeom>
              <a:avLst/>
              <a:gdLst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9263" h="1826418">
                  <a:moveTo>
                    <a:pt x="0" y="911224"/>
                  </a:moveTo>
                  <a:cubicBezTo>
                    <a:pt x="142875" y="455612"/>
                    <a:pt x="285750" y="0"/>
                    <a:pt x="428625" y="1587"/>
                  </a:cubicBezTo>
                  <a:cubicBezTo>
                    <a:pt x="571500" y="3174"/>
                    <a:pt x="757238" y="616743"/>
                    <a:pt x="857250" y="920749"/>
                  </a:cubicBezTo>
                  <a:cubicBezTo>
                    <a:pt x="981075" y="1234280"/>
                    <a:pt x="1142206" y="1826418"/>
                    <a:pt x="1285875" y="1825624"/>
                  </a:cubicBezTo>
                  <a:cubicBezTo>
                    <a:pt x="1429544" y="1824830"/>
                    <a:pt x="1574403" y="1370408"/>
                    <a:pt x="1719263" y="915987"/>
                  </a:cubicBezTo>
                </a:path>
              </a:pathLst>
            </a:cu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2104888" y="1240231"/>
            <a:ext cx="385042" cy="338554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923876" y="1749984"/>
            <a:ext cx="393056" cy="338554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L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7" name="Straight Connector 26"/>
          <p:cNvCxnSpPr/>
          <p:nvPr/>
        </p:nvCxnSpPr>
        <p:spPr bwMode="auto">
          <a:xfrm>
            <a:off x="2914179" y="1418907"/>
            <a:ext cx="4214648" cy="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8" name="Straight Connector 27"/>
          <p:cNvCxnSpPr/>
          <p:nvPr/>
        </p:nvCxnSpPr>
        <p:spPr bwMode="auto">
          <a:xfrm flipH="1">
            <a:off x="2914178" y="2438410"/>
            <a:ext cx="4214649" cy="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sp>
        <p:nvSpPr>
          <p:cNvPr id="29" name="TextBox 28"/>
          <p:cNvSpPr txBox="1"/>
          <p:nvPr/>
        </p:nvSpPr>
        <p:spPr>
          <a:xfrm>
            <a:off x="1332372" y="1728961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1800" i="1" baseline="-250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en-US" sz="18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0" name="Straight Arrow Connector 29"/>
          <p:cNvCxnSpPr/>
          <p:nvPr/>
        </p:nvCxnSpPr>
        <p:spPr bwMode="auto">
          <a:xfrm>
            <a:off x="2924689" y="1130662"/>
            <a:ext cx="4204138" cy="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31" name="TextBox 30"/>
          <p:cNvSpPr txBox="1"/>
          <p:nvPr/>
        </p:nvSpPr>
        <p:spPr>
          <a:xfrm>
            <a:off x="4902365" y="945996"/>
            <a:ext cx="24878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l</a:t>
            </a:r>
            <a:endParaRPr lang="en-US" sz="18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561485" y="1671158"/>
            <a:ext cx="1271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 </a:t>
            </a:r>
            <a:r>
              <a:rPr lang="el-GR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γ</a:t>
            </a:r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Z</a:t>
            </a:r>
            <a:r>
              <a:rPr lang="en-US" sz="2400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US" sz="24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3" name="Straight Arrow Connector 32"/>
          <p:cNvCxnSpPr/>
          <p:nvPr/>
        </p:nvCxnSpPr>
        <p:spPr bwMode="auto">
          <a:xfrm>
            <a:off x="2921876" y="2657665"/>
            <a:ext cx="2764221" cy="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34" name="TextBox 33"/>
          <p:cNvSpPr txBox="1"/>
          <p:nvPr/>
        </p:nvSpPr>
        <p:spPr>
          <a:xfrm>
            <a:off x="4098324" y="2488388"/>
            <a:ext cx="264816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z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5" name="Straight Connector 34"/>
          <p:cNvCxnSpPr/>
          <p:nvPr/>
        </p:nvCxnSpPr>
        <p:spPr bwMode="auto">
          <a:xfrm>
            <a:off x="5686097" y="1282262"/>
            <a:ext cx="0" cy="1587062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lg" len="lg"/>
          </a:ln>
          <a:effectLst/>
        </p:spPr>
      </p:cxnSp>
      <p:cxnSp>
        <p:nvCxnSpPr>
          <p:cNvPr id="36" name="Straight Arrow Connector 35"/>
          <p:cNvCxnSpPr/>
          <p:nvPr/>
        </p:nvCxnSpPr>
        <p:spPr bwMode="auto">
          <a:xfrm>
            <a:off x="5696607" y="2657665"/>
            <a:ext cx="1439917" cy="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37" name="TextBox 36"/>
          <p:cNvSpPr txBox="1"/>
          <p:nvPr/>
        </p:nvSpPr>
        <p:spPr>
          <a:xfrm>
            <a:off x="6005950" y="2488388"/>
            <a:ext cx="902811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z'  = l - z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15747" name="Object 3"/>
          <p:cNvGraphicFramePr>
            <a:graphicFrameLocks noChangeAspect="1"/>
          </p:cNvGraphicFramePr>
          <p:nvPr/>
        </p:nvGraphicFramePr>
        <p:xfrm>
          <a:off x="3373172" y="3541601"/>
          <a:ext cx="2310235" cy="1170841"/>
        </p:xfrm>
        <a:graphic>
          <a:graphicData uri="http://schemas.openxmlformats.org/presentationml/2006/ole">
            <p:oleObj spid="_x0000_s454658" name="Equation" r:id="rId3" imgW="927000" imgH="469800" progId="Equation.3">
              <p:embed/>
            </p:oleObj>
          </a:graphicData>
        </a:graphic>
      </p:graphicFrame>
      <p:graphicFrame>
        <p:nvGraphicFramePr>
          <p:cNvPr id="415748" name="Object 4"/>
          <p:cNvGraphicFramePr>
            <a:graphicFrameLocks noChangeAspect="1"/>
          </p:cNvGraphicFramePr>
          <p:nvPr/>
        </p:nvGraphicFramePr>
        <p:xfrm>
          <a:off x="3998040" y="5027057"/>
          <a:ext cx="2267139" cy="963831"/>
        </p:xfrm>
        <a:graphic>
          <a:graphicData uri="http://schemas.openxmlformats.org/presentationml/2006/ole">
            <p:oleObj spid="_x0000_s454659" name="Equation" r:id="rId4" imgW="92700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Voltage Standing Wave Ratio (VSWR)</a:t>
            </a:r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 bwMode="auto">
          <a:xfrm flipH="1">
            <a:off x="1915697" y="2438411"/>
            <a:ext cx="1093075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19" name="Straight Connector 18"/>
          <p:cNvCxnSpPr/>
          <p:nvPr/>
        </p:nvCxnSpPr>
        <p:spPr bwMode="auto">
          <a:xfrm>
            <a:off x="1905186" y="1418907"/>
            <a:ext cx="1019503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0" name="Straight Connector 19"/>
          <p:cNvCxnSpPr/>
          <p:nvPr/>
        </p:nvCxnSpPr>
        <p:spPr bwMode="auto">
          <a:xfrm>
            <a:off x="7128827" y="1418907"/>
            <a:ext cx="0" cy="1019503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1" name="Straight Connector 20"/>
          <p:cNvCxnSpPr/>
          <p:nvPr/>
        </p:nvCxnSpPr>
        <p:spPr bwMode="auto">
          <a:xfrm>
            <a:off x="1915696" y="1418907"/>
            <a:ext cx="0" cy="1030014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grpSp>
        <p:nvGrpSpPr>
          <p:cNvPr id="3" name="Group 12"/>
          <p:cNvGrpSpPr/>
          <p:nvPr/>
        </p:nvGrpSpPr>
        <p:grpSpPr>
          <a:xfrm>
            <a:off x="1758041" y="1761606"/>
            <a:ext cx="315310" cy="315310"/>
            <a:chOff x="1587062" y="2039006"/>
            <a:chExt cx="315310" cy="315310"/>
          </a:xfrm>
        </p:grpSpPr>
        <p:sp>
          <p:nvSpPr>
            <p:cNvPr id="23" name="Oval 22"/>
            <p:cNvSpPr/>
            <p:nvPr/>
          </p:nvSpPr>
          <p:spPr bwMode="auto">
            <a:xfrm>
              <a:off x="1587062" y="2039006"/>
              <a:ext cx="315310" cy="315310"/>
            </a:xfrm>
            <a:prstGeom prst="ellipse">
              <a:avLst/>
            </a:prstGeom>
            <a:solidFill>
              <a:schemeClr val="bg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 w="lg" len="lg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4" name="Freeform 23"/>
            <p:cNvSpPr/>
            <p:nvPr/>
          </p:nvSpPr>
          <p:spPr bwMode="auto">
            <a:xfrm>
              <a:off x="1636987" y="2082217"/>
              <a:ext cx="215460" cy="228889"/>
            </a:xfrm>
            <a:custGeom>
              <a:avLst/>
              <a:gdLst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  <a:gd name="connsiteX0" fmla="*/ 0 w 1719263"/>
                <a:gd name="connsiteY0" fmla="*/ 911224 h 1826418"/>
                <a:gd name="connsiteX1" fmla="*/ 428625 w 1719263"/>
                <a:gd name="connsiteY1" fmla="*/ 1587 h 1826418"/>
                <a:gd name="connsiteX2" fmla="*/ 857250 w 1719263"/>
                <a:gd name="connsiteY2" fmla="*/ 920749 h 1826418"/>
                <a:gd name="connsiteX3" fmla="*/ 1285875 w 1719263"/>
                <a:gd name="connsiteY3" fmla="*/ 1825624 h 1826418"/>
                <a:gd name="connsiteX4" fmla="*/ 1719263 w 1719263"/>
                <a:gd name="connsiteY4" fmla="*/ 915987 h 18264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9263" h="1826418">
                  <a:moveTo>
                    <a:pt x="0" y="911224"/>
                  </a:moveTo>
                  <a:cubicBezTo>
                    <a:pt x="142875" y="455612"/>
                    <a:pt x="285750" y="0"/>
                    <a:pt x="428625" y="1587"/>
                  </a:cubicBezTo>
                  <a:cubicBezTo>
                    <a:pt x="571500" y="3174"/>
                    <a:pt x="757238" y="616743"/>
                    <a:pt x="857250" y="920749"/>
                  </a:cubicBezTo>
                  <a:cubicBezTo>
                    <a:pt x="981075" y="1234280"/>
                    <a:pt x="1142206" y="1826418"/>
                    <a:pt x="1285875" y="1825624"/>
                  </a:cubicBezTo>
                  <a:cubicBezTo>
                    <a:pt x="1429544" y="1824830"/>
                    <a:pt x="1574403" y="1370408"/>
                    <a:pt x="1719263" y="915987"/>
                  </a:cubicBezTo>
                </a:path>
              </a:pathLst>
            </a:custGeom>
            <a:noFill/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2104888" y="1240231"/>
            <a:ext cx="385042" cy="338554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923876" y="1749984"/>
            <a:ext cx="393056" cy="338554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i="1" baseline="-25000" dirty="0" smtClean="0">
                <a:latin typeface="Times New Roman" pitchFamily="18" charset="0"/>
                <a:cs typeface="Times New Roman" pitchFamily="18" charset="0"/>
              </a:rPr>
              <a:t>L</a:t>
            </a:r>
            <a:endParaRPr lang="en-US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7" name="Straight Connector 26"/>
          <p:cNvCxnSpPr/>
          <p:nvPr/>
        </p:nvCxnSpPr>
        <p:spPr bwMode="auto">
          <a:xfrm>
            <a:off x="2914179" y="1418907"/>
            <a:ext cx="4214648" cy="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cxnSp>
        <p:nvCxnSpPr>
          <p:cNvPr id="28" name="Straight Connector 27"/>
          <p:cNvCxnSpPr/>
          <p:nvPr/>
        </p:nvCxnSpPr>
        <p:spPr bwMode="auto">
          <a:xfrm flipH="1">
            <a:off x="2914178" y="2438410"/>
            <a:ext cx="4214649" cy="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lg" len="lg"/>
          </a:ln>
          <a:effectLst/>
        </p:spPr>
      </p:cxnSp>
      <p:sp>
        <p:nvSpPr>
          <p:cNvPr id="29" name="TextBox 28"/>
          <p:cNvSpPr txBox="1"/>
          <p:nvPr/>
        </p:nvSpPr>
        <p:spPr>
          <a:xfrm>
            <a:off x="1332372" y="1728961"/>
            <a:ext cx="423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en-US" sz="1800" i="1" baseline="-25000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en-US" sz="1800" i="1" baseline="-25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0" name="Straight Arrow Connector 29"/>
          <p:cNvCxnSpPr/>
          <p:nvPr/>
        </p:nvCxnSpPr>
        <p:spPr bwMode="auto">
          <a:xfrm>
            <a:off x="2924689" y="1130662"/>
            <a:ext cx="4204138" cy="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31" name="TextBox 30"/>
          <p:cNvSpPr txBox="1"/>
          <p:nvPr/>
        </p:nvSpPr>
        <p:spPr>
          <a:xfrm>
            <a:off x="4902365" y="945996"/>
            <a:ext cx="24878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l</a:t>
            </a:r>
            <a:endParaRPr lang="en-US" sz="18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561485" y="1671158"/>
            <a:ext cx="1271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 </a:t>
            </a:r>
            <a:r>
              <a:rPr lang="el-GR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γ</a:t>
            </a:r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Z</a:t>
            </a:r>
            <a:r>
              <a:rPr lang="en-US" sz="2400" i="1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 </a:t>
            </a:r>
            <a:r>
              <a:rPr lang="en-US" sz="24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US" sz="24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3" name="Straight Arrow Connector 32"/>
          <p:cNvCxnSpPr/>
          <p:nvPr/>
        </p:nvCxnSpPr>
        <p:spPr bwMode="auto">
          <a:xfrm>
            <a:off x="2921876" y="2657665"/>
            <a:ext cx="2764221" cy="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34" name="TextBox 33"/>
          <p:cNvSpPr txBox="1"/>
          <p:nvPr/>
        </p:nvSpPr>
        <p:spPr>
          <a:xfrm>
            <a:off x="4098324" y="2488388"/>
            <a:ext cx="264816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z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5" name="Straight Connector 34"/>
          <p:cNvCxnSpPr/>
          <p:nvPr/>
        </p:nvCxnSpPr>
        <p:spPr bwMode="auto">
          <a:xfrm>
            <a:off x="5686097" y="1282262"/>
            <a:ext cx="0" cy="1587062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lg" len="lg"/>
          </a:ln>
          <a:effectLst/>
        </p:spPr>
      </p:cxnSp>
      <p:cxnSp>
        <p:nvCxnSpPr>
          <p:cNvPr id="36" name="Straight Arrow Connector 35"/>
          <p:cNvCxnSpPr/>
          <p:nvPr/>
        </p:nvCxnSpPr>
        <p:spPr bwMode="auto">
          <a:xfrm>
            <a:off x="5696607" y="2657665"/>
            <a:ext cx="1439917" cy="0"/>
          </a:xfrm>
          <a:prstGeom prst="straightConnector1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triangle" w="med" len="med"/>
            <a:tailEnd type="triangle" w="med" len="med"/>
          </a:ln>
          <a:effectLst/>
        </p:spPr>
      </p:cxnSp>
      <p:sp>
        <p:nvSpPr>
          <p:cNvPr id="37" name="TextBox 36"/>
          <p:cNvSpPr txBox="1"/>
          <p:nvPr/>
        </p:nvSpPr>
        <p:spPr>
          <a:xfrm>
            <a:off x="6005950" y="2488388"/>
            <a:ext cx="902811" cy="33855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z'  = l - z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98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85600" y="2955837"/>
            <a:ext cx="4979400" cy="3283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Demo 5b:  Transmission Line Standing Waves</a:t>
            </a:r>
            <a:endParaRPr lang="en-US" dirty="0"/>
          </a:p>
        </p:txBody>
      </p:sp>
      <p:pic>
        <p:nvPicPr>
          <p:cNvPr id="4" name="Picture 3" descr="current measurement setup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200337"/>
            <a:ext cx="914400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Demo 5b:  Transmission Line Standing Waves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600" dirty="0" smtClean="0"/>
              <a:t>Equipment</a:t>
            </a:r>
          </a:p>
          <a:p>
            <a:pPr lvl="1"/>
            <a:r>
              <a:rPr lang="en-US" sz="1600" dirty="0" smtClean="0"/>
              <a:t>R&amp;S FSH4 spectrum/network analyzer</a:t>
            </a:r>
          </a:p>
          <a:p>
            <a:pPr lvl="1"/>
            <a:r>
              <a:rPr lang="en-US" sz="1600" dirty="0" smtClean="0"/>
              <a:t>Fixture with single wire</a:t>
            </a:r>
          </a:p>
          <a:p>
            <a:pPr lvl="1"/>
            <a:r>
              <a:rPr lang="en-US" sz="1600" dirty="0" smtClean="0"/>
              <a:t>Current probe</a:t>
            </a:r>
          </a:p>
          <a:p>
            <a:pPr lvl="1"/>
            <a:r>
              <a:rPr lang="en-US" sz="1600" dirty="0" smtClean="0"/>
              <a:t>2 large coax cables with N connectors</a:t>
            </a:r>
          </a:p>
          <a:p>
            <a:pPr lvl="1"/>
            <a:r>
              <a:rPr lang="en-US" sz="1600" dirty="0" smtClean="0"/>
              <a:t>N-BNC adaptor</a:t>
            </a:r>
          </a:p>
          <a:p>
            <a:endParaRPr lang="en-US" sz="1600" dirty="0"/>
          </a:p>
        </p:txBody>
      </p:sp>
      <p:pic>
        <p:nvPicPr>
          <p:cNvPr id="6" name="Picture 5" descr="standing wav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6915" y="3331029"/>
            <a:ext cx="6270171" cy="35269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Why Must Transmission Lines Be Terminated?</a:t>
            </a:r>
          </a:p>
        </p:txBody>
      </p:sp>
      <p:sp>
        <p:nvSpPr>
          <p:cNvPr id="17413" name="Content Placeholder 23"/>
          <p:cNvSpPr>
            <a:spLocks noGrp="1"/>
          </p:cNvSpPr>
          <p:nvPr>
            <p:ph idx="1"/>
          </p:nvPr>
        </p:nvSpPr>
        <p:spPr>
          <a:xfrm>
            <a:off x="157163" y="1066800"/>
            <a:ext cx="8796337" cy="1779588"/>
          </a:xfrm>
        </p:spPr>
        <p:txBody>
          <a:bodyPr/>
          <a:lstStyle/>
          <a:p>
            <a:r>
              <a:rPr lang="en-US" sz="1600" dirty="0" smtClean="0"/>
              <a:t>Maximum energy (power) transfer to load</a:t>
            </a:r>
          </a:p>
          <a:p>
            <a:r>
              <a:rPr lang="en-US" sz="1600" dirty="0" smtClean="0"/>
              <a:t>Can (should) also be terminated at source end</a:t>
            </a:r>
            <a:endParaRPr lang="en-US" sz="1600" dirty="0" smtClean="0">
              <a:solidFill>
                <a:srgbClr val="FF0000"/>
              </a:solidFill>
            </a:endParaRPr>
          </a:p>
          <a:p>
            <a:r>
              <a:rPr lang="en-US" sz="1600" dirty="0" smtClean="0"/>
              <a:t>Minimize reflections</a:t>
            </a:r>
          </a:p>
          <a:p>
            <a:pPr lvl="1"/>
            <a:r>
              <a:rPr lang="en-US" sz="1600" dirty="0" smtClean="0"/>
              <a:t>Maintain signal integrity</a:t>
            </a:r>
          </a:p>
          <a:p>
            <a:pPr lvl="1"/>
            <a:r>
              <a:rPr lang="en-US" sz="1600" dirty="0" smtClean="0"/>
              <a:t>Minimize radiated emissions</a:t>
            </a:r>
          </a:p>
        </p:txBody>
      </p:sp>
      <p:pic>
        <p:nvPicPr>
          <p:cNvPr id="17414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1838" y="4465638"/>
            <a:ext cx="2527300" cy="119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5" name="Rectangle 53"/>
          <p:cNvSpPr>
            <a:spLocks noChangeArrowheads="1"/>
          </p:cNvSpPr>
          <p:nvPr/>
        </p:nvSpPr>
        <p:spPr bwMode="auto">
          <a:xfrm>
            <a:off x="4799013" y="4810125"/>
            <a:ext cx="411162" cy="349250"/>
          </a:xfrm>
          <a:prstGeom prst="rect">
            <a:avLst/>
          </a:prstGeom>
          <a:solidFill>
            <a:srgbClr val="FFFFFF"/>
          </a:solidFill>
          <a:ln w="2857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17416" name="Rectangle 54"/>
          <p:cNvSpPr>
            <a:spLocks noChangeArrowheads="1"/>
          </p:cNvSpPr>
          <p:nvPr/>
        </p:nvSpPr>
        <p:spPr bwMode="auto">
          <a:xfrm>
            <a:off x="4959350" y="4872038"/>
            <a:ext cx="144463" cy="2286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algn="ctr"/>
            <a:r>
              <a:rPr lang="en-US" sz="1500" dirty="0">
                <a:solidFill>
                  <a:srgbClr val="000000"/>
                </a:solidFill>
                <a:latin typeface="Calibri" pitchFamily="34" charset="0"/>
              </a:rPr>
              <a:t>Z</a:t>
            </a:r>
            <a:r>
              <a:rPr lang="en-US" sz="1500" baseline="-25000" dirty="0">
                <a:solidFill>
                  <a:srgbClr val="000000"/>
                </a:solidFill>
                <a:latin typeface="Calibri" pitchFamily="34" charset="0"/>
              </a:rPr>
              <a:t>L</a:t>
            </a:r>
            <a:endParaRPr lang="en-US" baseline="-25000" dirty="0">
              <a:latin typeface="Calibri" pitchFamily="34" charset="0"/>
            </a:endParaRPr>
          </a:p>
        </p:txBody>
      </p:sp>
      <p:sp>
        <p:nvSpPr>
          <p:cNvPr id="17417" name="Line 56"/>
          <p:cNvSpPr>
            <a:spLocks noChangeShapeType="1"/>
          </p:cNvSpPr>
          <p:nvPr/>
        </p:nvSpPr>
        <p:spPr bwMode="auto">
          <a:xfrm>
            <a:off x="4995863" y="4684713"/>
            <a:ext cx="0" cy="128587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18" name="Line 57"/>
          <p:cNvSpPr>
            <a:spLocks noChangeShapeType="1"/>
          </p:cNvSpPr>
          <p:nvPr/>
        </p:nvSpPr>
        <p:spPr bwMode="auto">
          <a:xfrm flipV="1">
            <a:off x="4505325" y="5310188"/>
            <a:ext cx="504825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19" name="Line 56"/>
          <p:cNvSpPr>
            <a:spLocks noChangeShapeType="1"/>
          </p:cNvSpPr>
          <p:nvPr/>
        </p:nvSpPr>
        <p:spPr bwMode="auto">
          <a:xfrm>
            <a:off x="5002213" y="5143500"/>
            <a:ext cx="0" cy="15557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20" name="TextBox 9"/>
          <p:cNvSpPr txBox="1">
            <a:spLocks noChangeArrowheads="1"/>
          </p:cNvSpPr>
          <p:nvPr/>
        </p:nvSpPr>
        <p:spPr bwMode="auto">
          <a:xfrm>
            <a:off x="5229225" y="4319588"/>
            <a:ext cx="3465513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i="1" dirty="0">
                <a:solidFill>
                  <a:srgbClr val="0000FF"/>
                </a:solidFill>
              </a:rPr>
              <a:t>V = </a:t>
            </a:r>
            <a:r>
              <a:rPr lang="en-US" sz="1800" i="1" dirty="0" err="1">
                <a:solidFill>
                  <a:srgbClr val="0000FF"/>
                </a:solidFill>
              </a:rPr>
              <a:t>IZ</a:t>
            </a:r>
            <a:r>
              <a:rPr lang="en-US" sz="1800" i="1" dirty="0">
                <a:solidFill>
                  <a:srgbClr val="0000FF"/>
                </a:solidFill>
              </a:rPr>
              <a:t>, P = IV </a:t>
            </a:r>
          </a:p>
          <a:p>
            <a:pPr>
              <a:lnSpc>
                <a:spcPct val="150000"/>
              </a:lnSpc>
            </a:pPr>
            <a:r>
              <a:rPr lang="en-US" sz="1000" dirty="0">
                <a:solidFill>
                  <a:srgbClr val="0000FF"/>
                </a:solidFill>
              </a:rPr>
              <a:t>Z</a:t>
            </a:r>
            <a:r>
              <a:rPr lang="en-US" sz="1000" baseline="-25000" dirty="0">
                <a:solidFill>
                  <a:srgbClr val="0000FF"/>
                </a:solidFill>
              </a:rPr>
              <a:t>L</a:t>
            </a:r>
            <a:r>
              <a:rPr lang="en-US" sz="1000" dirty="0">
                <a:solidFill>
                  <a:srgbClr val="0000FF"/>
                </a:solidFill>
              </a:rPr>
              <a:t> &lt; Z</a:t>
            </a:r>
            <a:r>
              <a:rPr lang="en-US" sz="1000" baseline="-25000" dirty="0">
                <a:solidFill>
                  <a:srgbClr val="0000FF"/>
                </a:solidFill>
              </a:rPr>
              <a:t>0</a:t>
            </a:r>
            <a:r>
              <a:rPr lang="en-US" sz="1000" dirty="0">
                <a:solidFill>
                  <a:srgbClr val="0000FF"/>
                </a:solidFill>
              </a:rPr>
              <a:t>:  Can’t get full V across load, some P reflected </a:t>
            </a:r>
          </a:p>
          <a:p>
            <a:pPr>
              <a:lnSpc>
                <a:spcPct val="150000"/>
              </a:lnSpc>
            </a:pPr>
            <a:r>
              <a:rPr lang="en-US" sz="1000" dirty="0">
                <a:solidFill>
                  <a:srgbClr val="0000FF"/>
                </a:solidFill>
              </a:rPr>
              <a:t>Z</a:t>
            </a:r>
            <a:r>
              <a:rPr lang="en-US" sz="1000" baseline="-25000" dirty="0">
                <a:solidFill>
                  <a:srgbClr val="0000FF"/>
                </a:solidFill>
              </a:rPr>
              <a:t>L</a:t>
            </a:r>
            <a:r>
              <a:rPr lang="en-US" sz="1000" dirty="0">
                <a:solidFill>
                  <a:srgbClr val="0000FF"/>
                </a:solidFill>
              </a:rPr>
              <a:t> &gt; Z</a:t>
            </a:r>
            <a:r>
              <a:rPr lang="en-US" sz="1000" baseline="-25000" dirty="0">
                <a:solidFill>
                  <a:srgbClr val="0000FF"/>
                </a:solidFill>
              </a:rPr>
              <a:t>0</a:t>
            </a:r>
            <a:r>
              <a:rPr lang="en-US" sz="1000" dirty="0">
                <a:solidFill>
                  <a:srgbClr val="0000FF"/>
                </a:solidFill>
              </a:rPr>
              <a:t>:  Can’t get full I through load, some P reflected </a:t>
            </a:r>
          </a:p>
          <a:p>
            <a:pPr>
              <a:lnSpc>
                <a:spcPct val="150000"/>
              </a:lnSpc>
            </a:pPr>
            <a:r>
              <a:rPr lang="en-US" sz="1000" dirty="0">
                <a:solidFill>
                  <a:srgbClr val="0000FF"/>
                </a:solidFill>
              </a:rPr>
              <a:t>Z</a:t>
            </a:r>
            <a:r>
              <a:rPr lang="en-US" sz="1000" baseline="-25000" dirty="0">
                <a:solidFill>
                  <a:srgbClr val="0000FF"/>
                </a:solidFill>
              </a:rPr>
              <a:t>L</a:t>
            </a:r>
            <a:r>
              <a:rPr lang="en-US" sz="1000" dirty="0">
                <a:solidFill>
                  <a:srgbClr val="0000FF"/>
                </a:solidFill>
              </a:rPr>
              <a:t> = Z</a:t>
            </a:r>
            <a:r>
              <a:rPr lang="en-US" sz="1000" baseline="-25000" dirty="0">
                <a:solidFill>
                  <a:srgbClr val="0000FF"/>
                </a:solidFill>
              </a:rPr>
              <a:t>0</a:t>
            </a:r>
            <a:r>
              <a:rPr lang="en-US" sz="1000" dirty="0">
                <a:solidFill>
                  <a:srgbClr val="0000FF"/>
                </a:solidFill>
              </a:rPr>
              <a:t>:  all power to load, no reflection </a:t>
            </a:r>
          </a:p>
        </p:txBody>
      </p:sp>
      <p:sp>
        <p:nvSpPr>
          <p:cNvPr id="17421" name="TextBox 44"/>
          <p:cNvSpPr txBox="1">
            <a:spLocks noChangeArrowheads="1"/>
          </p:cNvSpPr>
          <p:nvPr/>
        </p:nvSpPr>
        <p:spPr bwMode="auto">
          <a:xfrm>
            <a:off x="550863" y="5795963"/>
            <a:ext cx="804227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2400">
                <a:solidFill>
                  <a:srgbClr val="0000FF"/>
                </a:solidFill>
                <a:latin typeface="Calibri" pitchFamily="34" charset="0"/>
              </a:rPr>
              <a:t>REFLECTIONS = RINGING = COMPROMISED SIGNAL INTEGRITY</a:t>
            </a:r>
          </a:p>
          <a:p>
            <a:pPr algn="ctr"/>
            <a:r>
              <a:rPr lang="en-US" sz="2400">
                <a:solidFill>
                  <a:srgbClr val="0000FF"/>
                </a:solidFill>
                <a:latin typeface="Calibri" pitchFamily="34" charset="0"/>
              </a:rPr>
              <a:t>= POSSIBLE RADIATED EMISSIONS</a:t>
            </a:r>
          </a:p>
        </p:txBody>
      </p:sp>
      <p:cxnSp>
        <p:nvCxnSpPr>
          <p:cNvPr id="17422" name="Straight Connector 50"/>
          <p:cNvCxnSpPr>
            <a:cxnSpLocks noChangeShapeType="1"/>
            <a:endCxn id="17417" idx="0"/>
          </p:cNvCxnSpPr>
          <p:nvPr/>
        </p:nvCxnSpPr>
        <p:spPr bwMode="auto">
          <a:xfrm flipV="1">
            <a:off x="4491038" y="4675188"/>
            <a:ext cx="504825" cy="0"/>
          </a:xfrm>
          <a:prstGeom prst="line">
            <a:avLst/>
          </a:prstGeom>
          <a:noFill/>
          <a:ln w="19050" algn="ctr">
            <a:solidFill>
              <a:schemeClr val="tx1"/>
            </a:solidFill>
            <a:round/>
            <a:headEnd/>
            <a:tailEnd/>
          </a:ln>
        </p:spPr>
      </p:cxnSp>
      <p:graphicFrame>
        <p:nvGraphicFramePr>
          <p:cNvPr id="17410" name="Object 27"/>
          <p:cNvGraphicFramePr>
            <a:graphicFrameLocks noChangeAspect="1"/>
          </p:cNvGraphicFramePr>
          <p:nvPr/>
        </p:nvGraphicFramePr>
        <p:xfrm>
          <a:off x="4425950" y="3509963"/>
          <a:ext cx="1652588" cy="708025"/>
        </p:xfrm>
        <a:graphic>
          <a:graphicData uri="http://schemas.openxmlformats.org/presentationml/2006/ole">
            <p:oleObj spid="_x0000_s455682" name="Equation" r:id="rId4" imgW="1066680" imgH="457200" progId="Equation.3">
              <p:embed/>
            </p:oleObj>
          </a:graphicData>
        </a:graphic>
      </p:graphicFrame>
      <p:cxnSp>
        <p:nvCxnSpPr>
          <p:cNvPr id="17423" name="Straight Arrow Connector 25"/>
          <p:cNvCxnSpPr>
            <a:cxnSpLocks noChangeShapeType="1"/>
          </p:cNvCxnSpPr>
          <p:nvPr/>
        </p:nvCxnSpPr>
        <p:spPr bwMode="auto">
          <a:xfrm rot="5400000">
            <a:off x="3721894" y="4198144"/>
            <a:ext cx="825500" cy="592138"/>
          </a:xfrm>
          <a:prstGeom prst="straightConnector1">
            <a:avLst/>
          </a:prstGeom>
          <a:noFill/>
          <a:ln w="19050" algn="ctr">
            <a:solidFill>
              <a:srgbClr val="FF0000"/>
            </a:solidFill>
            <a:round/>
            <a:headEnd/>
            <a:tailEnd type="triangle" w="med" len="med"/>
          </a:ln>
        </p:spPr>
      </p:cxnSp>
      <p:grpSp>
        <p:nvGrpSpPr>
          <p:cNvPr id="2" name="Group 26"/>
          <p:cNvGrpSpPr>
            <a:grpSpLocks/>
          </p:cNvGrpSpPr>
          <p:nvPr/>
        </p:nvGrpSpPr>
        <p:grpSpPr bwMode="auto">
          <a:xfrm>
            <a:off x="2138363" y="4579938"/>
            <a:ext cx="273050" cy="200025"/>
            <a:chOff x="1084007" y="6083696"/>
            <a:chExt cx="272832" cy="200055"/>
          </a:xfrm>
        </p:grpSpPr>
        <p:sp>
          <p:nvSpPr>
            <p:cNvPr id="17462" name="Rectangle 25"/>
            <p:cNvSpPr>
              <a:spLocks noChangeArrowheads="1"/>
            </p:cNvSpPr>
            <p:nvPr/>
          </p:nvSpPr>
          <p:spPr bwMode="auto">
            <a:xfrm>
              <a:off x="1146681" y="6113668"/>
              <a:ext cx="147484" cy="140110"/>
            </a:xfrm>
            <a:prstGeom prst="rect">
              <a:avLst/>
            </a:prstGeom>
            <a:solidFill>
              <a:schemeClr val="bg1"/>
            </a:solidFill>
            <a:ln w="9525" algn="ctr">
              <a:solidFill>
                <a:schemeClr val="tx1"/>
              </a:solidFill>
              <a:round/>
              <a:headEnd/>
              <a:tailEnd type="triangle" w="lg" len="lg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463" name="TextBox 24"/>
            <p:cNvSpPr txBox="1">
              <a:spLocks noChangeArrowheads="1"/>
            </p:cNvSpPr>
            <p:nvPr/>
          </p:nvSpPr>
          <p:spPr bwMode="auto">
            <a:xfrm>
              <a:off x="1084007" y="6083696"/>
              <a:ext cx="272832" cy="2000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700"/>
                <a:t>Z</a:t>
              </a:r>
              <a:r>
                <a:rPr lang="en-US" sz="700" baseline="-25000"/>
                <a:t>s</a:t>
              </a:r>
            </a:p>
          </p:txBody>
        </p:sp>
      </p:grpSp>
      <p:sp>
        <p:nvSpPr>
          <p:cNvPr id="17425" name="Oval 27"/>
          <p:cNvSpPr>
            <a:spLocks noChangeArrowheads="1"/>
          </p:cNvSpPr>
          <p:nvPr/>
        </p:nvSpPr>
        <p:spPr bwMode="auto">
          <a:xfrm>
            <a:off x="2143125" y="4543425"/>
            <a:ext cx="271463" cy="271463"/>
          </a:xfrm>
          <a:prstGeom prst="ellipse">
            <a:avLst/>
          </a:prstGeom>
          <a:noFill/>
          <a:ln w="28575" algn="ctr">
            <a:solidFill>
              <a:srgbClr val="FF0000"/>
            </a:solidFill>
            <a:prstDash val="sysDash"/>
            <a:round/>
            <a:headEnd/>
            <a:tailEnd type="triangle" w="lg" len="lg"/>
          </a:ln>
        </p:spPr>
        <p:txBody>
          <a:bodyPr/>
          <a:lstStyle/>
          <a:p>
            <a:endParaRPr lang="en-US"/>
          </a:p>
        </p:txBody>
      </p:sp>
      <p:sp>
        <p:nvSpPr>
          <p:cNvPr id="17426" name="Oval 28"/>
          <p:cNvSpPr>
            <a:spLocks noChangeArrowheads="1"/>
          </p:cNvSpPr>
          <p:nvPr/>
        </p:nvSpPr>
        <p:spPr bwMode="auto">
          <a:xfrm>
            <a:off x="4732338" y="4710113"/>
            <a:ext cx="546100" cy="547687"/>
          </a:xfrm>
          <a:prstGeom prst="ellipse">
            <a:avLst/>
          </a:prstGeom>
          <a:noFill/>
          <a:ln w="28575" algn="ctr">
            <a:solidFill>
              <a:srgbClr val="FF0000"/>
            </a:solidFill>
            <a:prstDash val="sysDash"/>
            <a:round/>
            <a:headEnd/>
            <a:tailEnd type="triangle" w="lg" len="lg"/>
          </a:ln>
        </p:spPr>
        <p:txBody>
          <a:bodyPr/>
          <a:lstStyle/>
          <a:p>
            <a:endParaRPr lang="en-US"/>
          </a:p>
        </p:txBody>
      </p:sp>
      <p:graphicFrame>
        <p:nvGraphicFramePr>
          <p:cNvPr id="17411" name="Object 7"/>
          <p:cNvGraphicFramePr>
            <a:graphicFrameLocks noChangeAspect="1"/>
          </p:cNvGraphicFramePr>
          <p:nvPr/>
        </p:nvGraphicFramePr>
        <p:xfrm>
          <a:off x="685800" y="5021263"/>
          <a:ext cx="900113" cy="504825"/>
        </p:xfrm>
        <a:graphic>
          <a:graphicData uri="http://schemas.openxmlformats.org/presentationml/2006/ole">
            <p:oleObj spid="_x0000_s455683" name="Equation" r:id="rId5" imgW="672840" imgH="431640" progId="Equation.3">
              <p:embed/>
            </p:oleObj>
          </a:graphicData>
        </a:graphic>
      </p:graphicFrame>
      <p:cxnSp>
        <p:nvCxnSpPr>
          <p:cNvPr id="17427" name="Straight Connector 23"/>
          <p:cNvCxnSpPr>
            <a:cxnSpLocks noChangeShapeType="1"/>
          </p:cNvCxnSpPr>
          <p:nvPr/>
        </p:nvCxnSpPr>
        <p:spPr bwMode="auto">
          <a:xfrm rot="5400000">
            <a:off x="76200" y="4495800"/>
            <a:ext cx="9144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prstDash val="dash"/>
            <a:round/>
            <a:headEnd/>
            <a:tailEnd/>
          </a:ln>
        </p:spPr>
      </p:cxnSp>
      <p:cxnSp>
        <p:nvCxnSpPr>
          <p:cNvPr id="17428" name="Straight Connector 24"/>
          <p:cNvCxnSpPr>
            <a:cxnSpLocks noChangeShapeType="1"/>
          </p:cNvCxnSpPr>
          <p:nvPr/>
        </p:nvCxnSpPr>
        <p:spPr bwMode="auto">
          <a:xfrm rot="16200000" flipH="1">
            <a:off x="1219200" y="4495800"/>
            <a:ext cx="9144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prstDash val="dash"/>
            <a:round/>
            <a:headEnd/>
            <a:tailEnd/>
          </a:ln>
        </p:spPr>
      </p:cxnSp>
      <p:cxnSp>
        <p:nvCxnSpPr>
          <p:cNvPr id="17429" name="Straight Arrow Connector 25"/>
          <p:cNvCxnSpPr>
            <a:cxnSpLocks noChangeShapeType="1"/>
          </p:cNvCxnSpPr>
          <p:nvPr/>
        </p:nvCxnSpPr>
        <p:spPr bwMode="auto">
          <a:xfrm>
            <a:off x="533400" y="4800600"/>
            <a:ext cx="1143000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 type="triangle" w="med" len="med"/>
            <a:tailEnd type="triangle" w="med" len="med"/>
          </a:ln>
        </p:spPr>
      </p:cxnSp>
      <p:sp>
        <p:nvSpPr>
          <p:cNvPr id="17430" name="TextBox 26"/>
          <p:cNvSpPr txBox="1">
            <a:spLocks noChangeArrowheads="1"/>
          </p:cNvSpPr>
          <p:nvPr/>
        </p:nvSpPr>
        <p:spPr bwMode="auto">
          <a:xfrm>
            <a:off x="831850" y="4691063"/>
            <a:ext cx="584200" cy="2460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1000" b="0" i="1"/>
              <a:t>T = 1/f </a:t>
            </a:r>
          </a:p>
        </p:txBody>
      </p:sp>
      <p:cxnSp>
        <p:nvCxnSpPr>
          <p:cNvPr id="17431" name="Straight Connector 34"/>
          <p:cNvCxnSpPr>
            <a:cxnSpLocks noChangeShapeType="1"/>
          </p:cNvCxnSpPr>
          <p:nvPr/>
        </p:nvCxnSpPr>
        <p:spPr bwMode="auto">
          <a:xfrm rot="5400000" flipH="1" flipV="1">
            <a:off x="427038" y="4381500"/>
            <a:ext cx="381000" cy="1524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17432" name="Straight Connector 35"/>
          <p:cNvCxnSpPr>
            <a:cxnSpLocks noChangeShapeType="1"/>
          </p:cNvCxnSpPr>
          <p:nvPr/>
        </p:nvCxnSpPr>
        <p:spPr bwMode="auto">
          <a:xfrm>
            <a:off x="693738" y="4267200"/>
            <a:ext cx="4572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17433" name="Straight Connector 36"/>
          <p:cNvCxnSpPr>
            <a:cxnSpLocks noChangeShapeType="1"/>
          </p:cNvCxnSpPr>
          <p:nvPr/>
        </p:nvCxnSpPr>
        <p:spPr bwMode="auto">
          <a:xfrm rot="16200000" flipH="1">
            <a:off x="1036638" y="4381500"/>
            <a:ext cx="381000" cy="1524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17434" name="Straight Connector 37"/>
          <p:cNvCxnSpPr>
            <a:cxnSpLocks noChangeShapeType="1"/>
          </p:cNvCxnSpPr>
          <p:nvPr/>
        </p:nvCxnSpPr>
        <p:spPr bwMode="auto">
          <a:xfrm>
            <a:off x="1303338" y="4648200"/>
            <a:ext cx="3810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17435" name="Straight Connector 38"/>
          <p:cNvCxnSpPr>
            <a:cxnSpLocks noChangeShapeType="1"/>
          </p:cNvCxnSpPr>
          <p:nvPr/>
        </p:nvCxnSpPr>
        <p:spPr bwMode="auto">
          <a:xfrm rot="5400000" flipH="1" flipV="1">
            <a:off x="1562100" y="4381500"/>
            <a:ext cx="381000" cy="15240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17436" name="Straight Connector 39"/>
          <p:cNvCxnSpPr>
            <a:cxnSpLocks noChangeShapeType="1"/>
          </p:cNvCxnSpPr>
          <p:nvPr/>
        </p:nvCxnSpPr>
        <p:spPr bwMode="auto">
          <a:xfrm>
            <a:off x="1828800" y="4267200"/>
            <a:ext cx="1524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17437" name="Straight Connector 40"/>
          <p:cNvCxnSpPr>
            <a:cxnSpLocks noChangeShapeType="1"/>
          </p:cNvCxnSpPr>
          <p:nvPr/>
        </p:nvCxnSpPr>
        <p:spPr bwMode="auto">
          <a:xfrm rot="10800000">
            <a:off x="381000" y="4648200"/>
            <a:ext cx="152400" cy="0"/>
          </a:xfrm>
          <a:prstGeom prst="line">
            <a:avLst/>
          </a:prstGeom>
          <a:noFill/>
          <a:ln w="12700" algn="ctr">
            <a:solidFill>
              <a:schemeClr val="tx1"/>
            </a:solidFill>
            <a:round/>
            <a:headEnd/>
            <a:tailEnd type="none" w="lg" len="lg"/>
          </a:ln>
        </p:spPr>
      </p:cxnSp>
      <p:cxnSp>
        <p:nvCxnSpPr>
          <p:cNvPr id="17438" name="Straight Connector 23"/>
          <p:cNvCxnSpPr>
            <a:cxnSpLocks noChangeShapeType="1"/>
          </p:cNvCxnSpPr>
          <p:nvPr/>
        </p:nvCxnSpPr>
        <p:spPr bwMode="auto">
          <a:xfrm rot="5400000">
            <a:off x="571500" y="4152900"/>
            <a:ext cx="2286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prstDash val="dash"/>
            <a:round/>
            <a:headEnd/>
            <a:tailEnd/>
          </a:ln>
        </p:spPr>
      </p:cxnSp>
      <p:cxnSp>
        <p:nvCxnSpPr>
          <p:cNvPr id="17439" name="Straight Connector 23"/>
          <p:cNvCxnSpPr>
            <a:cxnSpLocks noChangeShapeType="1"/>
          </p:cNvCxnSpPr>
          <p:nvPr/>
        </p:nvCxnSpPr>
        <p:spPr bwMode="auto">
          <a:xfrm rot="5400000">
            <a:off x="1028700" y="4152900"/>
            <a:ext cx="2286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prstDash val="dash"/>
            <a:round/>
            <a:headEnd/>
            <a:tailEnd/>
          </a:ln>
        </p:spPr>
      </p:cxnSp>
      <p:cxnSp>
        <p:nvCxnSpPr>
          <p:cNvPr id="17440" name="Straight Connector 23"/>
          <p:cNvCxnSpPr>
            <a:cxnSpLocks noChangeShapeType="1"/>
          </p:cNvCxnSpPr>
          <p:nvPr/>
        </p:nvCxnSpPr>
        <p:spPr bwMode="auto">
          <a:xfrm rot="5400000">
            <a:off x="990600" y="4343400"/>
            <a:ext cx="609600" cy="0"/>
          </a:xfrm>
          <a:prstGeom prst="line">
            <a:avLst/>
          </a:prstGeom>
          <a:noFill/>
          <a:ln w="9525" algn="ctr">
            <a:solidFill>
              <a:schemeClr val="tx1"/>
            </a:solidFill>
            <a:prstDash val="dash"/>
            <a:round/>
            <a:headEnd/>
            <a:tailEnd/>
          </a:ln>
        </p:spPr>
      </p:cxnSp>
      <p:cxnSp>
        <p:nvCxnSpPr>
          <p:cNvPr id="17441" name="Straight Arrow Connector 44"/>
          <p:cNvCxnSpPr>
            <a:cxnSpLocks noChangeShapeType="1"/>
          </p:cNvCxnSpPr>
          <p:nvPr/>
        </p:nvCxnSpPr>
        <p:spPr bwMode="auto">
          <a:xfrm>
            <a:off x="381000" y="4191000"/>
            <a:ext cx="152400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</p:spPr>
      </p:cxnSp>
      <p:cxnSp>
        <p:nvCxnSpPr>
          <p:cNvPr id="17442" name="Straight Arrow Connector 45"/>
          <p:cNvCxnSpPr>
            <a:cxnSpLocks noChangeShapeType="1"/>
          </p:cNvCxnSpPr>
          <p:nvPr/>
        </p:nvCxnSpPr>
        <p:spPr bwMode="auto">
          <a:xfrm>
            <a:off x="990600" y="4191000"/>
            <a:ext cx="152400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</p:spPr>
      </p:cxnSp>
      <p:cxnSp>
        <p:nvCxnSpPr>
          <p:cNvPr id="17443" name="Straight Arrow Connector 46"/>
          <p:cNvCxnSpPr>
            <a:cxnSpLocks noChangeShapeType="1"/>
          </p:cNvCxnSpPr>
          <p:nvPr/>
        </p:nvCxnSpPr>
        <p:spPr bwMode="auto">
          <a:xfrm flipH="1">
            <a:off x="685800" y="4191000"/>
            <a:ext cx="152400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</p:spPr>
      </p:cxnSp>
      <p:cxnSp>
        <p:nvCxnSpPr>
          <p:cNvPr id="17444" name="Straight Arrow Connector 47"/>
          <p:cNvCxnSpPr>
            <a:cxnSpLocks noChangeShapeType="1"/>
          </p:cNvCxnSpPr>
          <p:nvPr/>
        </p:nvCxnSpPr>
        <p:spPr bwMode="auto">
          <a:xfrm flipH="1">
            <a:off x="1295400" y="4191000"/>
            <a:ext cx="152400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</p:spPr>
      </p:cxnSp>
      <p:sp>
        <p:nvSpPr>
          <p:cNvPr id="49" name="TextBox 48"/>
          <p:cNvSpPr txBox="1"/>
          <p:nvPr/>
        </p:nvSpPr>
        <p:spPr>
          <a:xfrm>
            <a:off x="493713" y="3810000"/>
            <a:ext cx="279400" cy="254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l-GR" sz="1050" i="1" dirty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sz="1050" i="1" baseline="-25000" dirty="0">
                <a:latin typeface="Times New Roman" pitchFamily="18" charset="0"/>
                <a:cs typeface="Times New Roman" pitchFamily="18" charset="0"/>
              </a:rPr>
              <a:t>r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1066800" y="3810000"/>
            <a:ext cx="274638" cy="254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l-GR" sz="1050" i="1" dirty="0">
                <a:latin typeface="Times New Roman" pitchFamily="18" charset="0"/>
                <a:cs typeface="Times New Roman" pitchFamily="18" charset="0"/>
              </a:rPr>
              <a:t>τ</a:t>
            </a:r>
            <a:r>
              <a:rPr lang="en-US" sz="1050" i="1" baseline="-25000" dirty="0">
                <a:latin typeface="Times New Roman" pitchFamily="18" charset="0"/>
                <a:cs typeface="Times New Roman" pitchFamily="18" charset="0"/>
              </a:rPr>
              <a:t>f</a:t>
            </a:r>
          </a:p>
        </p:txBody>
      </p:sp>
      <p:cxnSp>
        <p:nvCxnSpPr>
          <p:cNvPr id="17447" name="Straight Arrow Connector 50"/>
          <p:cNvCxnSpPr>
            <a:cxnSpLocks noChangeShapeType="1"/>
          </p:cNvCxnSpPr>
          <p:nvPr/>
        </p:nvCxnSpPr>
        <p:spPr bwMode="auto">
          <a:xfrm>
            <a:off x="609600" y="4462463"/>
            <a:ext cx="617538" cy="1587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 type="triangle" w="med" len="med"/>
            <a:tailEnd type="triangle" w="med" len="med"/>
          </a:ln>
        </p:spPr>
      </p:cxnSp>
      <p:sp>
        <p:nvSpPr>
          <p:cNvPr id="17448" name="TextBox 51"/>
          <p:cNvSpPr txBox="1">
            <a:spLocks noChangeArrowheads="1"/>
          </p:cNvSpPr>
          <p:nvPr/>
        </p:nvSpPr>
        <p:spPr bwMode="auto">
          <a:xfrm>
            <a:off x="804863" y="4310063"/>
            <a:ext cx="255587" cy="2762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sz="1200">
                <a:latin typeface="Times New Roman" pitchFamily="18" charset="0"/>
                <a:cs typeface="Times New Roman" pitchFamily="18" charset="0"/>
              </a:rPr>
              <a:t>τ</a:t>
            </a:r>
            <a:endParaRPr lang="en-US" sz="1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49" name="TextBox 32"/>
          <p:cNvSpPr txBox="1">
            <a:spLocks noChangeArrowheads="1"/>
          </p:cNvSpPr>
          <p:nvPr/>
        </p:nvSpPr>
        <p:spPr bwMode="auto">
          <a:xfrm>
            <a:off x="2701925" y="3429000"/>
            <a:ext cx="110807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000" i="1">
                <a:solidFill>
                  <a:srgbClr val="FF0000"/>
                </a:solidFill>
              </a:rPr>
              <a:t>Fundamental</a:t>
            </a:r>
          </a:p>
          <a:p>
            <a:pPr algn="ctr"/>
            <a:r>
              <a:rPr lang="en-US" sz="1000" i="1">
                <a:solidFill>
                  <a:srgbClr val="FF0000"/>
                </a:solidFill>
              </a:rPr>
              <a:t>wavelength</a:t>
            </a:r>
          </a:p>
          <a:p>
            <a:pPr algn="ctr"/>
            <a:endParaRPr lang="en-US" sz="1000" i="1">
              <a:solidFill>
                <a:srgbClr val="FF0000"/>
              </a:solidFill>
            </a:endParaRPr>
          </a:p>
        </p:txBody>
      </p:sp>
      <p:cxnSp>
        <p:nvCxnSpPr>
          <p:cNvPr id="17450" name="Straight Connector 23"/>
          <p:cNvCxnSpPr>
            <a:cxnSpLocks noChangeShapeType="1"/>
          </p:cNvCxnSpPr>
          <p:nvPr/>
        </p:nvCxnSpPr>
        <p:spPr bwMode="auto">
          <a:xfrm rot="5400000">
            <a:off x="2326481" y="4155282"/>
            <a:ext cx="681037" cy="0"/>
          </a:xfrm>
          <a:prstGeom prst="line">
            <a:avLst/>
          </a:prstGeom>
          <a:noFill/>
          <a:ln w="9525" algn="ctr">
            <a:solidFill>
              <a:schemeClr val="tx1"/>
            </a:solidFill>
            <a:prstDash val="dash"/>
            <a:round/>
            <a:headEnd/>
            <a:tailEnd/>
          </a:ln>
        </p:spPr>
      </p:cxnSp>
      <p:cxnSp>
        <p:nvCxnSpPr>
          <p:cNvPr id="17451" name="Straight Connector 24"/>
          <p:cNvCxnSpPr>
            <a:cxnSpLocks noChangeShapeType="1"/>
          </p:cNvCxnSpPr>
          <p:nvPr/>
        </p:nvCxnSpPr>
        <p:spPr bwMode="auto">
          <a:xfrm rot="16200000" flipH="1">
            <a:off x="3469481" y="4155282"/>
            <a:ext cx="681037" cy="0"/>
          </a:xfrm>
          <a:prstGeom prst="line">
            <a:avLst/>
          </a:prstGeom>
          <a:noFill/>
          <a:ln w="9525" algn="ctr">
            <a:solidFill>
              <a:schemeClr val="tx1"/>
            </a:solidFill>
            <a:prstDash val="dash"/>
            <a:round/>
            <a:headEnd/>
            <a:tailEnd/>
          </a:ln>
        </p:spPr>
      </p:cxnSp>
      <p:cxnSp>
        <p:nvCxnSpPr>
          <p:cNvPr id="17452" name="Straight Arrow Connector 25"/>
          <p:cNvCxnSpPr>
            <a:cxnSpLocks noChangeShapeType="1"/>
          </p:cNvCxnSpPr>
          <p:nvPr/>
        </p:nvCxnSpPr>
        <p:spPr bwMode="auto">
          <a:xfrm>
            <a:off x="2667000" y="3890963"/>
            <a:ext cx="1143000" cy="1587"/>
          </a:xfrm>
          <a:prstGeom prst="straightConnector1">
            <a:avLst/>
          </a:prstGeom>
          <a:noFill/>
          <a:ln w="9525" algn="ctr">
            <a:solidFill>
              <a:srgbClr val="FF0000"/>
            </a:solidFill>
            <a:round/>
            <a:headEnd type="triangle" w="med" len="med"/>
            <a:tailEnd type="triangle" w="med" len="med"/>
          </a:ln>
        </p:spPr>
      </p:cxnSp>
      <p:grpSp>
        <p:nvGrpSpPr>
          <p:cNvPr id="3" name="Group 56"/>
          <p:cNvGrpSpPr>
            <a:grpSpLocks/>
          </p:cNvGrpSpPr>
          <p:nvPr/>
        </p:nvGrpSpPr>
        <p:grpSpPr bwMode="auto">
          <a:xfrm flipH="1">
            <a:off x="2362200" y="4043363"/>
            <a:ext cx="1600200" cy="381000"/>
            <a:chOff x="3886202" y="4648201"/>
            <a:chExt cx="1600200" cy="381000"/>
          </a:xfrm>
        </p:grpSpPr>
        <p:cxnSp>
          <p:nvCxnSpPr>
            <p:cNvPr id="17455" name="Straight Connector 57"/>
            <p:cNvCxnSpPr>
              <a:cxnSpLocks noChangeShapeType="1"/>
            </p:cNvCxnSpPr>
            <p:nvPr/>
          </p:nvCxnSpPr>
          <p:spPr bwMode="auto">
            <a:xfrm rot="5400000" flipH="1" flipV="1">
              <a:off x="3932239" y="4762501"/>
              <a:ext cx="381000" cy="152400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7456" name="Straight Connector 58"/>
            <p:cNvCxnSpPr>
              <a:cxnSpLocks noChangeShapeType="1"/>
            </p:cNvCxnSpPr>
            <p:nvPr/>
          </p:nvCxnSpPr>
          <p:spPr bwMode="auto">
            <a:xfrm>
              <a:off x="4198939" y="4648201"/>
              <a:ext cx="457200" cy="0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7457" name="Straight Connector 59"/>
            <p:cNvCxnSpPr>
              <a:cxnSpLocks noChangeShapeType="1"/>
            </p:cNvCxnSpPr>
            <p:nvPr/>
          </p:nvCxnSpPr>
          <p:spPr bwMode="auto">
            <a:xfrm rot="16200000" flipH="1">
              <a:off x="4541839" y="4762501"/>
              <a:ext cx="381000" cy="152400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7458" name="Straight Connector 60"/>
            <p:cNvCxnSpPr>
              <a:cxnSpLocks noChangeShapeType="1"/>
            </p:cNvCxnSpPr>
            <p:nvPr/>
          </p:nvCxnSpPr>
          <p:spPr bwMode="auto">
            <a:xfrm>
              <a:off x="4808539" y="5029201"/>
              <a:ext cx="381000" cy="0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7459" name="Straight Connector 61"/>
            <p:cNvCxnSpPr>
              <a:cxnSpLocks noChangeShapeType="1"/>
            </p:cNvCxnSpPr>
            <p:nvPr/>
          </p:nvCxnSpPr>
          <p:spPr bwMode="auto">
            <a:xfrm rot="5400000" flipH="1" flipV="1">
              <a:off x="5067302" y="4762501"/>
              <a:ext cx="381000" cy="152400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7460" name="Straight Connector 62"/>
            <p:cNvCxnSpPr>
              <a:cxnSpLocks noChangeShapeType="1"/>
            </p:cNvCxnSpPr>
            <p:nvPr/>
          </p:nvCxnSpPr>
          <p:spPr bwMode="auto">
            <a:xfrm>
              <a:off x="5334002" y="4648201"/>
              <a:ext cx="152400" cy="0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  <p:cxnSp>
          <p:nvCxnSpPr>
            <p:cNvPr id="17461" name="Straight Connector 63"/>
            <p:cNvCxnSpPr>
              <a:cxnSpLocks noChangeShapeType="1"/>
            </p:cNvCxnSpPr>
            <p:nvPr/>
          </p:nvCxnSpPr>
          <p:spPr bwMode="auto">
            <a:xfrm rot="10800000">
              <a:off x="3886202" y="5029201"/>
              <a:ext cx="152400" cy="0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round/>
              <a:headEnd/>
              <a:tailEnd type="none" w="lg" len="lg"/>
            </a:ln>
          </p:spPr>
        </p:cxnSp>
      </p:grpSp>
      <p:sp>
        <p:nvSpPr>
          <p:cNvPr id="17454" name="TextBox 64"/>
          <p:cNvSpPr txBox="1">
            <a:spLocks noChangeArrowheads="1"/>
          </p:cNvSpPr>
          <p:nvPr/>
        </p:nvSpPr>
        <p:spPr bwMode="auto">
          <a:xfrm>
            <a:off x="3109913" y="3754438"/>
            <a:ext cx="260350" cy="2762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l-GR" sz="12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λ</a:t>
            </a:r>
            <a:endParaRPr lang="en-US" sz="12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903029" cy="406400"/>
          </a:xfrm>
        </p:spPr>
        <p:txBody>
          <a:bodyPr/>
          <a:lstStyle/>
          <a:p>
            <a:r>
              <a:rPr lang="en-US" sz="2000" dirty="0" smtClean="0"/>
              <a:t>Demo 5c:  Unmatched vs. Matched Termination</a:t>
            </a:r>
            <a:endParaRPr lang="en-US" sz="2000" dirty="0"/>
          </a:p>
        </p:txBody>
      </p:sp>
      <p:pic>
        <p:nvPicPr>
          <p:cNvPr id="3" name="Picture 2" descr="xmission line mismat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8383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674429" cy="406400"/>
          </a:xfrm>
        </p:spPr>
        <p:txBody>
          <a:bodyPr/>
          <a:lstStyle/>
          <a:p>
            <a:r>
              <a:rPr lang="en-US" sz="2000" dirty="0" smtClean="0"/>
              <a:t>Demo 5c:  Unmatched vs. Matched Termination (cont.)</a:t>
            </a:r>
            <a:endParaRPr lang="en-US" sz="20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600" dirty="0" smtClean="0"/>
              <a:t>Equipment</a:t>
            </a:r>
          </a:p>
          <a:p>
            <a:pPr lvl="1"/>
            <a:r>
              <a:rPr lang="en-US" sz="1600" dirty="0" smtClean="0"/>
              <a:t>Tektronix MDO3104 oscilloscope (built-in signal generator)</a:t>
            </a:r>
          </a:p>
          <a:p>
            <a:pPr lvl="1"/>
            <a:r>
              <a:rPr lang="en-US" sz="1600" dirty="0" smtClean="0"/>
              <a:t>Fluke PM5193 function generator</a:t>
            </a:r>
          </a:p>
          <a:p>
            <a:pPr lvl="1"/>
            <a:r>
              <a:rPr lang="en-US" sz="1600" dirty="0" smtClean="0"/>
              <a:t>RG-58 coax cable</a:t>
            </a:r>
          </a:p>
          <a:p>
            <a:r>
              <a:rPr lang="en-US" sz="1600" dirty="0" smtClean="0"/>
              <a:t>Setup</a:t>
            </a:r>
          </a:p>
          <a:p>
            <a:pPr lvl="1"/>
            <a:r>
              <a:rPr lang="en-US" sz="1600" dirty="0" smtClean="0"/>
              <a:t>Pulse, 5 Vp-p, 15 MHz and 30 MHz</a:t>
            </a:r>
            <a:endParaRPr lang="en-US" dirty="0" smtClean="0"/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098971" cy="406400"/>
          </a:xfrm>
        </p:spPr>
        <p:txBody>
          <a:bodyPr/>
          <a:lstStyle/>
          <a:p>
            <a:r>
              <a:rPr lang="en-US" sz="2000" dirty="0" smtClean="0"/>
              <a:t>Demo 5c:  Unmatched vs. Matched Termination (cont.)</a:t>
            </a:r>
            <a:endParaRPr lang="en-US" sz="2000" dirty="0"/>
          </a:p>
        </p:txBody>
      </p:sp>
      <p:pic>
        <p:nvPicPr>
          <p:cNvPr id="3" name="Picture 2" descr="tek0000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1143000"/>
            <a:ext cx="7620000" cy="4572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288362" y="5801710"/>
            <a:ext cx="45672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FF0000"/>
                </a:solidFill>
              </a:rPr>
              <a:t>15 MHz, 1 M</a:t>
            </a:r>
            <a:r>
              <a:rPr lang="el-GR" sz="2800" dirty="0" smtClean="0">
                <a:solidFill>
                  <a:srgbClr val="FF0000"/>
                </a:solidFill>
              </a:rPr>
              <a:t>Ω</a:t>
            </a:r>
            <a:r>
              <a:rPr lang="en-US" sz="2800" dirty="0" smtClean="0">
                <a:solidFill>
                  <a:srgbClr val="FF0000"/>
                </a:solidFill>
              </a:rPr>
              <a:t> termination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5" name="Oval 4"/>
          <p:cNvSpPr/>
          <p:nvPr/>
        </p:nvSpPr>
        <p:spPr bwMode="auto">
          <a:xfrm>
            <a:off x="3794234" y="3804746"/>
            <a:ext cx="515007" cy="651641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ysDash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35669" y="4277710"/>
            <a:ext cx="22807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COULD PRODUCE FALSE TRIGGER</a:t>
            </a:r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903029" cy="406400"/>
          </a:xfrm>
        </p:spPr>
        <p:txBody>
          <a:bodyPr/>
          <a:lstStyle/>
          <a:p>
            <a:r>
              <a:rPr lang="en-US" sz="2000" dirty="0" smtClean="0"/>
              <a:t>Demo 5c:  Unmatched vs. Matched Termination (cont.)</a:t>
            </a:r>
            <a:endParaRPr lang="en-US" sz="2000" dirty="0"/>
          </a:p>
        </p:txBody>
      </p:sp>
      <p:pic>
        <p:nvPicPr>
          <p:cNvPr id="3" name="Picture 2" descr="tek0000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1143000"/>
            <a:ext cx="7620000" cy="4572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338055" y="5801710"/>
            <a:ext cx="44678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FF0000"/>
                </a:solidFill>
              </a:rPr>
              <a:t>15 MHz, 50 </a:t>
            </a:r>
            <a:r>
              <a:rPr lang="el-GR" sz="2800" dirty="0" smtClean="0">
                <a:solidFill>
                  <a:srgbClr val="FF0000"/>
                </a:solidFill>
              </a:rPr>
              <a:t>Ω</a:t>
            </a:r>
            <a:r>
              <a:rPr lang="en-US" sz="2800" dirty="0" smtClean="0">
                <a:solidFill>
                  <a:srgbClr val="FF0000"/>
                </a:solidFill>
              </a:rPr>
              <a:t> termination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7761514" cy="406400"/>
          </a:xfrm>
        </p:spPr>
        <p:txBody>
          <a:bodyPr/>
          <a:lstStyle/>
          <a:p>
            <a:r>
              <a:rPr lang="en-US" sz="2000" dirty="0" smtClean="0"/>
              <a:t>Demo 5c:  Unmatched vs. Matched Termination (cont.)</a:t>
            </a:r>
            <a:endParaRPr lang="en-US" sz="2000" dirty="0"/>
          </a:p>
        </p:txBody>
      </p:sp>
      <p:pic>
        <p:nvPicPr>
          <p:cNvPr id="3" name="Picture 2" descr="tek0000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1143000"/>
            <a:ext cx="7620000" cy="4572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288361" y="5801710"/>
            <a:ext cx="45672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FF0000"/>
                </a:solidFill>
              </a:rPr>
              <a:t>30 MHz, 1 M</a:t>
            </a:r>
            <a:r>
              <a:rPr lang="el-GR" sz="2800" dirty="0" smtClean="0">
                <a:solidFill>
                  <a:srgbClr val="FF0000"/>
                </a:solidFill>
              </a:rPr>
              <a:t>Ω</a:t>
            </a:r>
            <a:r>
              <a:rPr lang="en-US" sz="2800" dirty="0" smtClean="0">
                <a:solidFill>
                  <a:srgbClr val="FF0000"/>
                </a:solidFill>
              </a:rPr>
              <a:t> termination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066314" cy="406400"/>
          </a:xfrm>
        </p:spPr>
        <p:txBody>
          <a:bodyPr/>
          <a:lstStyle/>
          <a:p>
            <a:r>
              <a:rPr lang="en-US" sz="2000" dirty="0" smtClean="0"/>
              <a:t>Demo 5c:  Unmatched vs. Matched Termination (cont.)</a:t>
            </a:r>
            <a:endParaRPr lang="en-US" sz="2000" dirty="0"/>
          </a:p>
        </p:txBody>
      </p:sp>
      <p:pic>
        <p:nvPicPr>
          <p:cNvPr id="4" name="Picture 3" descr="tek0000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1143000"/>
            <a:ext cx="7620000" cy="4572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338055" y="5801710"/>
            <a:ext cx="44678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FF0000"/>
                </a:solidFill>
              </a:rPr>
              <a:t>30 MHz, 50 </a:t>
            </a:r>
            <a:r>
              <a:rPr lang="el-GR" sz="2800" dirty="0" smtClean="0">
                <a:solidFill>
                  <a:srgbClr val="FF0000"/>
                </a:solidFill>
              </a:rPr>
              <a:t>Ω</a:t>
            </a:r>
            <a:r>
              <a:rPr lang="en-US" sz="2800" dirty="0" smtClean="0">
                <a:solidFill>
                  <a:srgbClr val="FF0000"/>
                </a:solidFill>
              </a:rPr>
              <a:t> termination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8100" cap="flat" cmpd="sng" algn="ctr">
          <a:solidFill>
            <a:schemeClr val="tx1"/>
          </a:solidFill>
          <a:prstDash val="solid"/>
          <a:round/>
          <a:headEnd type="none" w="med" len="med"/>
          <a:tailEnd type="triangle" w="lg" len="lg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lg" len="lg"/>
        </a:ln>
        <a:effectLst/>
      </a:spPr>
      <a:bodyPr/>
      <a:lstStyle/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19841</TotalTime>
  <Words>1385</Words>
  <Application>Microsoft Office PowerPoint</Application>
  <PresentationFormat>On-screen Show (4:3)</PresentationFormat>
  <Paragraphs>359</Paragraphs>
  <Slides>39</Slides>
  <Notes>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1" baseType="lpstr">
      <vt:lpstr>Blank Presentation</vt:lpstr>
      <vt:lpstr>Equation</vt:lpstr>
      <vt:lpstr>Slide 1</vt:lpstr>
      <vt:lpstr>Topics</vt:lpstr>
      <vt:lpstr>Introduction</vt:lpstr>
      <vt:lpstr>Permeability, Permittivity, Velocity of Propagation</vt:lpstr>
      <vt:lpstr>Propagation Constant and Characteristic Impedance</vt:lpstr>
      <vt:lpstr>Inductance and Capacitance</vt:lpstr>
      <vt:lpstr>Characteristic Impedance &amp; Propagation Constant</vt:lpstr>
      <vt:lpstr>Characteristic Impedance &amp; Propagation Constant (cont.)</vt:lpstr>
      <vt:lpstr>Characteristic Impedance &amp; Propagation Constant (cont.)</vt:lpstr>
      <vt:lpstr>Characteristic Impedance &amp; Propagation Constant (cont.)</vt:lpstr>
      <vt:lpstr>Characteristic Impedance &amp; Propagation Constant (cont.)</vt:lpstr>
      <vt:lpstr>Characteristic Impedance &amp; Propagation Constant (cont.)</vt:lpstr>
      <vt:lpstr>2-Wire Transmission Line Parameters</vt:lpstr>
      <vt:lpstr>2-Wire Transmission Line Parameters (cont.)</vt:lpstr>
      <vt:lpstr>Coaxial Transmission Line Parameters</vt:lpstr>
      <vt:lpstr>Coaxial Transmission Line Parameters (cont.)</vt:lpstr>
      <vt:lpstr>Input Impedance</vt:lpstr>
      <vt:lpstr>Input Impedance (cont.)</vt:lpstr>
      <vt:lpstr>Input Impedance (cont.)</vt:lpstr>
      <vt:lpstr>Input Impedance (cont.)</vt:lpstr>
      <vt:lpstr>Demo 5a:  Transmission Line Impedance Measurements</vt:lpstr>
      <vt:lpstr>Demo 5a:  Transmission Line Impedance Measurements (cont.)</vt:lpstr>
      <vt:lpstr>Demo 5a:  Transmission Line Impedance Measurements (cont.)</vt:lpstr>
      <vt:lpstr>Demo 5a:  Transmission Line Impedance Measurements (cont.)</vt:lpstr>
      <vt:lpstr>Demo 5a:  Transmission Line Impedance Measurements (cont.)</vt:lpstr>
      <vt:lpstr>Demo 5a:  Transmission Line Impedance Measurements (cont.)</vt:lpstr>
      <vt:lpstr>Demo 5a:  Transmission Line Impedance Measurements (cont.)</vt:lpstr>
      <vt:lpstr>Reflection Coefficients</vt:lpstr>
      <vt:lpstr>Voltage Standing Wave Ratio (VSWR)</vt:lpstr>
      <vt:lpstr>Voltage Standing Wave Ratio (VSWR)</vt:lpstr>
      <vt:lpstr>Demo 5b:  Transmission Line Standing Waves</vt:lpstr>
      <vt:lpstr>Demo 5b:  Transmission Line Standing Waves</vt:lpstr>
      <vt:lpstr>Why Must Transmission Lines Be Terminated?</vt:lpstr>
      <vt:lpstr>Demo 5c:  Unmatched vs. Matched Termination</vt:lpstr>
      <vt:lpstr>Demo 5c:  Unmatched vs. Matched Termination (cont.)</vt:lpstr>
      <vt:lpstr>Demo 5c:  Unmatched vs. Matched Termination (cont.)</vt:lpstr>
      <vt:lpstr>Demo 5c:  Unmatched vs. Matched Termination (cont.)</vt:lpstr>
      <vt:lpstr>Demo 5c:  Unmatched vs. Matched Termination (cont.)</vt:lpstr>
      <vt:lpstr>Demo 5c:  Unmatched vs. Matched Termination (cont.)</vt:lpstr>
    </vt:vector>
  </TitlesOfParts>
  <Company>NASA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HSTNet User</dc:creator>
  <cp:lastModifiedBy>jcmcclos</cp:lastModifiedBy>
  <cp:revision>893</cp:revision>
  <cp:lastPrinted>2003-08-21T14:26:29Z</cp:lastPrinted>
  <dcterms:created xsi:type="dcterms:W3CDTF">2003-05-13T12:20:03Z</dcterms:created>
  <dcterms:modified xsi:type="dcterms:W3CDTF">2014-10-26T20:20:11Z</dcterms:modified>
</cp:coreProperties>
</file>