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61" r:id="rId2"/>
    <p:sldId id="294" r:id="rId3"/>
    <p:sldId id="320" r:id="rId4"/>
    <p:sldId id="321" r:id="rId5"/>
    <p:sldId id="319" r:id="rId6"/>
    <p:sldId id="313" r:id="rId7"/>
    <p:sldId id="296" r:id="rId8"/>
    <p:sldId id="335" r:id="rId9"/>
    <p:sldId id="312" r:id="rId10"/>
    <p:sldId id="280" r:id="rId11"/>
    <p:sldId id="323" r:id="rId12"/>
    <p:sldId id="316" r:id="rId13"/>
    <p:sldId id="317" r:id="rId14"/>
    <p:sldId id="322" r:id="rId15"/>
    <p:sldId id="295" r:id="rId16"/>
    <p:sldId id="328" r:id="rId17"/>
    <p:sldId id="308" r:id="rId18"/>
    <p:sldId id="329" r:id="rId19"/>
    <p:sldId id="330" r:id="rId20"/>
    <p:sldId id="305" r:id="rId21"/>
    <p:sldId id="309" r:id="rId22"/>
    <p:sldId id="292" r:id="rId23"/>
    <p:sldId id="327" r:id="rId24"/>
    <p:sldId id="287" r:id="rId25"/>
    <p:sldId id="331" r:id="rId26"/>
    <p:sldId id="310" r:id="rId27"/>
    <p:sldId id="288" r:id="rId28"/>
    <p:sldId id="262" r:id="rId29"/>
    <p:sldId id="332" r:id="rId30"/>
    <p:sldId id="264" r:id="rId31"/>
    <p:sldId id="336" r:id="rId32"/>
    <p:sldId id="337" r:id="rId33"/>
    <p:sldId id="334" r:id="rId34"/>
    <p:sldId id="293" r:id="rId35"/>
    <p:sldId id="266" r:id="rId36"/>
    <p:sldId id="307" r:id="rId37"/>
    <p:sldId id="276" r:id="rId38"/>
    <p:sldId id="325" r:id="rId39"/>
    <p:sldId id="338" r:id="rId40"/>
    <p:sldId id="298" r:id="rId41"/>
    <p:sldId id="299" r:id="rId42"/>
    <p:sldId id="297" r:id="rId43"/>
    <p:sldId id="315" r:id="rId44"/>
    <p:sldId id="333"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21" autoAdjust="0"/>
    <p:restoredTop sz="94660"/>
  </p:normalViewPr>
  <p:slideViewPr>
    <p:cSldViewPr snapToGrid="0">
      <p:cViewPr varScale="1">
        <p:scale>
          <a:sx n="109" d="100"/>
          <a:sy n="109" d="100"/>
        </p:scale>
        <p:origin x="108" y="138"/>
      </p:cViewPr>
      <p:guideLst/>
    </p:cSldViewPr>
  </p:slideViewPr>
  <p:notesTextViewPr>
    <p:cViewPr>
      <p:scale>
        <a:sx n="1" d="1"/>
        <a:sy n="1" d="1"/>
      </p:scale>
      <p:origin x="0" y="0"/>
    </p:cViewPr>
  </p:notesTextViewPr>
  <p:sorterViewPr>
    <p:cViewPr varScale="1">
      <p:scale>
        <a:sx n="100" d="100"/>
        <a:sy n="100" d="100"/>
      </p:scale>
      <p:origin x="0" y="-18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639327-7535-4034-8078-B06E0D60F7A5}" type="datetimeFigureOut">
              <a:rPr lang="en-US" smtClean="0"/>
              <a:t>10/27/2017</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46B0B2-FDA7-4CB7-92FC-D2EF53ACD7EF}" type="slidenum">
              <a:rPr lang="en-US" smtClean="0"/>
              <a:t>‹#›</a:t>
            </a:fld>
            <a:endParaRPr lang="en-US" dirty="0"/>
          </a:p>
        </p:txBody>
      </p:sp>
    </p:spTree>
    <p:extLst>
      <p:ext uri="{BB962C8B-B14F-4D97-AF65-F5344CB8AC3E}">
        <p14:creationId xmlns:p14="http://schemas.microsoft.com/office/powerpoint/2010/main" val="291428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46B0B2-FDA7-4CB7-92FC-D2EF53ACD7EF}" type="slidenum">
              <a:rPr lang="en-US" smtClean="0"/>
              <a:t>1</a:t>
            </a:fld>
            <a:endParaRPr lang="en-US" dirty="0"/>
          </a:p>
        </p:txBody>
      </p:sp>
    </p:spTree>
    <p:extLst>
      <p:ext uri="{BB962C8B-B14F-4D97-AF65-F5344CB8AC3E}">
        <p14:creationId xmlns:p14="http://schemas.microsoft.com/office/powerpoint/2010/main" val="462242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46B0B2-FDA7-4CB7-92FC-D2EF53ACD7EF}" type="slidenum">
              <a:rPr lang="en-US" smtClean="0"/>
              <a:t>2</a:t>
            </a:fld>
            <a:endParaRPr lang="en-US" dirty="0"/>
          </a:p>
        </p:txBody>
      </p:sp>
    </p:spTree>
    <p:extLst>
      <p:ext uri="{BB962C8B-B14F-4D97-AF65-F5344CB8AC3E}">
        <p14:creationId xmlns:p14="http://schemas.microsoft.com/office/powerpoint/2010/main" val="2632046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46B0B2-FDA7-4CB7-92FC-D2EF53ACD7EF}" type="slidenum">
              <a:rPr lang="en-US" smtClean="0"/>
              <a:t>3</a:t>
            </a:fld>
            <a:endParaRPr lang="en-US" dirty="0"/>
          </a:p>
        </p:txBody>
      </p:sp>
    </p:spTree>
    <p:extLst>
      <p:ext uri="{BB962C8B-B14F-4D97-AF65-F5344CB8AC3E}">
        <p14:creationId xmlns:p14="http://schemas.microsoft.com/office/powerpoint/2010/main" val="934143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46B0B2-FDA7-4CB7-92FC-D2EF53ACD7EF}" type="slidenum">
              <a:rPr lang="en-US" smtClean="0"/>
              <a:t>4</a:t>
            </a:fld>
            <a:endParaRPr lang="en-US" dirty="0"/>
          </a:p>
        </p:txBody>
      </p:sp>
    </p:spTree>
    <p:extLst>
      <p:ext uri="{BB962C8B-B14F-4D97-AF65-F5344CB8AC3E}">
        <p14:creationId xmlns:p14="http://schemas.microsoft.com/office/powerpoint/2010/main" val="3218735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46B0B2-FDA7-4CB7-92FC-D2EF53ACD7EF}" type="slidenum">
              <a:rPr lang="en-US" smtClean="0"/>
              <a:t>5</a:t>
            </a:fld>
            <a:endParaRPr lang="en-US" dirty="0"/>
          </a:p>
        </p:txBody>
      </p:sp>
    </p:spTree>
    <p:extLst>
      <p:ext uri="{BB962C8B-B14F-4D97-AF65-F5344CB8AC3E}">
        <p14:creationId xmlns:p14="http://schemas.microsoft.com/office/powerpoint/2010/main" val="16993662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46B0B2-FDA7-4CB7-92FC-D2EF53ACD7EF}" type="slidenum">
              <a:rPr lang="en-US" smtClean="0"/>
              <a:t>6</a:t>
            </a:fld>
            <a:endParaRPr lang="en-US" dirty="0"/>
          </a:p>
        </p:txBody>
      </p:sp>
    </p:spTree>
    <p:extLst>
      <p:ext uri="{BB962C8B-B14F-4D97-AF65-F5344CB8AC3E}">
        <p14:creationId xmlns:p14="http://schemas.microsoft.com/office/powerpoint/2010/main" val="466673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2800350" y="5556251"/>
            <a:ext cx="2057400" cy="365125"/>
          </a:xfrm>
        </p:spPr>
        <p:txBody>
          <a:bodyPr/>
          <a:lstStyle/>
          <a:p>
            <a:fld id="{4F17225F-B7F3-4C10-AFF8-7B3549700107}" type="datetime1">
              <a:rPr lang="en-US" smtClean="0"/>
              <a:t>10/27/2017</a:t>
            </a:fld>
            <a:endParaRPr lang="en-US" dirty="0"/>
          </a:p>
        </p:txBody>
      </p:sp>
      <p:sp>
        <p:nvSpPr>
          <p:cNvPr id="6" name="Slide Number Placeholder 5"/>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3716669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3D4D1F-57A5-4EC4-AFF4-594EC4261E35}" type="datetime1">
              <a:rPr lang="en-US" smtClean="0"/>
              <a:t>10/27/2017</a:t>
            </a:fld>
            <a:endParaRPr lang="en-US" dirty="0"/>
          </a:p>
        </p:txBody>
      </p:sp>
      <p:sp>
        <p:nvSpPr>
          <p:cNvPr id="5" name="Footer Placeholder 4"/>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6" name="Slide Number Placeholder 5"/>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698588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4E02CF-19F8-4A68-8510-F91551C36B2A}" type="datetime1">
              <a:rPr lang="en-US" smtClean="0"/>
              <a:t>10/27/2017</a:t>
            </a:fld>
            <a:endParaRPr lang="en-US" dirty="0"/>
          </a:p>
        </p:txBody>
      </p:sp>
      <p:sp>
        <p:nvSpPr>
          <p:cNvPr id="5" name="Footer Placeholder 4"/>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6" name="Slide Number Placeholder 5"/>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2333148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17D14E-F763-44C4-84FA-4EBB77B68857}" type="datetime1">
              <a:rPr lang="en-US" smtClean="0"/>
              <a:t>10/27/2017</a:t>
            </a:fld>
            <a:endParaRPr lang="en-US" dirty="0"/>
          </a:p>
        </p:txBody>
      </p:sp>
      <p:sp>
        <p:nvSpPr>
          <p:cNvPr id="6" name="Footer Placeholder 5"/>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7" name="Slide Number Placeholder 6"/>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1938065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808F801-6677-42C1-9193-33E6A1DF9B6E}" type="datetime1">
              <a:rPr lang="en-US" smtClean="0"/>
              <a:t>10/27/2017</a:t>
            </a:fld>
            <a:endParaRPr lang="en-US" dirty="0"/>
          </a:p>
        </p:txBody>
      </p:sp>
      <p:sp>
        <p:nvSpPr>
          <p:cNvPr id="8" name="Footer Placeholder 7"/>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9" name="Slide Number Placeholder 8"/>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609700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C65CA11-903C-4226-8C10-F99501541C97}" type="datetime1">
              <a:rPr lang="en-US" smtClean="0"/>
              <a:t>10/27/2017</a:t>
            </a:fld>
            <a:endParaRPr lang="en-US" dirty="0"/>
          </a:p>
        </p:txBody>
      </p:sp>
      <p:sp>
        <p:nvSpPr>
          <p:cNvPr id="4" name="Footer Placeholder 3"/>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5" name="Slide Number Placeholder 4"/>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432730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9A68A3-EE73-49FA-BF61-B1FA9D1BE691}" type="datetime1">
              <a:rPr lang="en-US" smtClean="0"/>
              <a:t>10/27/2017</a:t>
            </a:fld>
            <a:endParaRPr lang="en-US" dirty="0"/>
          </a:p>
        </p:txBody>
      </p:sp>
      <p:sp>
        <p:nvSpPr>
          <p:cNvPr id="3" name="Footer Placeholder 2"/>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4" name="Slide Number Placeholder 3"/>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1496192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65C798-03DA-4230-A199-E34E4E5FDE6F}" type="datetime1">
              <a:rPr lang="en-US" smtClean="0"/>
              <a:t>10/27/2017</a:t>
            </a:fld>
            <a:endParaRPr lang="en-US" dirty="0"/>
          </a:p>
        </p:txBody>
      </p:sp>
      <p:sp>
        <p:nvSpPr>
          <p:cNvPr id="6" name="Footer Placeholder 5"/>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7" name="Slide Number Placeholder 6"/>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886613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E4CD29-0AC7-4A1F-B450-797F9124436C}" type="datetime1">
              <a:rPr lang="en-US" smtClean="0"/>
              <a:t>10/27/2017</a:t>
            </a:fld>
            <a:endParaRPr lang="en-US" dirty="0"/>
          </a:p>
        </p:txBody>
      </p:sp>
      <p:sp>
        <p:nvSpPr>
          <p:cNvPr id="6" name="Footer Placeholder 5"/>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7" name="Slide Number Placeholder 6"/>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642848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8B9406-5B05-4F00-A0E7-9931F8E154EA}" type="datetime1">
              <a:rPr lang="en-US" smtClean="0"/>
              <a:t>10/27/2017</a:t>
            </a:fld>
            <a:endParaRPr lang="en-US" dirty="0"/>
          </a:p>
        </p:txBody>
      </p:sp>
      <p:sp>
        <p:nvSpPr>
          <p:cNvPr id="5" name="Footer Placeholder 4"/>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6" name="Slide Number Placeholder 5"/>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1579690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7F0857-76AD-49D4-B451-9290A07F9A1D}" type="datetime1">
              <a:rPr lang="en-US" smtClean="0"/>
              <a:t>10/27/2017</a:t>
            </a:fld>
            <a:endParaRPr lang="en-US" dirty="0"/>
          </a:p>
        </p:txBody>
      </p:sp>
      <p:sp>
        <p:nvSpPr>
          <p:cNvPr id="5" name="Footer Placeholder 4"/>
          <p:cNvSpPr>
            <a:spLocks noGrp="1"/>
          </p:cNvSpPr>
          <p:nvPr>
            <p:ph type="ftr" sz="quarter" idx="11"/>
          </p:nvPr>
        </p:nvSpPr>
        <p:spPr/>
        <p:txBody>
          <a:bodyPr/>
          <a:lstStyle/>
          <a:p>
            <a:r>
              <a:rPr lang="en-US" dirty="0" smtClean="0"/>
              <a:t>NASA Engineering and Safety Center -- Rickman and Iannello</a:t>
            </a:r>
            <a:endParaRPr lang="en-US" dirty="0"/>
          </a:p>
        </p:txBody>
      </p:sp>
      <p:sp>
        <p:nvSpPr>
          <p:cNvPr id="6" name="Slide Number Placeholder 5"/>
          <p:cNvSpPr>
            <a:spLocks noGrp="1"/>
          </p:cNvSpPr>
          <p:nvPr>
            <p:ph type="sldNum" sz="quarter" idx="12"/>
          </p:nvPr>
        </p:nvSpPr>
        <p:spPr/>
        <p:txBody>
          <a:bodyPr/>
          <a:lstStyle/>
          <a:p>
            <a:fld id="{F5FBA62C-4D3D-443C-9EEB-C4503E49AC54}" type="slidenum">
              <a:rPr lang="en-US" smtClean="0"/>
              <a:t>‹#›</a:t>
            </a:fld>
            <a:endParaRPr lang="en-US" dirty="0"/>
          </a:p>
        </p:txBody>
      </p:sp>
    </p:spTree>
    <p:extLst>
      <p:ext uri="{BB962C8B-B14F-4D97-AF65-F5344CB8AC3E}">
        <p14:creationId xmlns:p14="http://schemas.microsoft.com/office/powerpoint/2010/main" val="1012148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D1C5C7-FE2E-4855-9FCB-61DDC12F25A9}" type="datetime1">
              <a:rPr lang="en-US" smtClean="0"/>
              <a:t>10/27/2017</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NASA Engineering and Safety Center -- Rickman and Iannello</a:t>
            </a:r>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FBA62C-4D3D-443C-9EEB-C4503E49AC54}" type="slidenum">
              <a:rPr lang="en-US" smtClean="0"/>
              <a:t>‹#›</a:t>
            </a:fld>
            <a:endParaRPr lang="en-US" dirty="0"/>
          </a:p>
        </p:txBody>
      </p:sp>
    </p:spTree>
    <p:extLst>
      <p:ext uri="{BB962C8B-B14F-4D97-AF65-F5344CB8AC3E}">
        <p14:creationId xmlns:p14="http://schemas.microsoft.com/office/powerpoint/2010/main" val="13710526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0.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0.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260.png"/><Relationship Id="rId3" Type="http://schemas.openxmlformats.org/officeDocument/2006/relationships/image" Target="../media/image280.png"/><Relationship Id="rId7" Type="http://schemas.openxmlformats.org/officeDocument/2006/relationships/image" Target="../media/image250.png"/><Relationship Id="rId2" Type="http://schemas.openxmlformats.org/officeDocument/2006/relationships/image" Target="../media/image270.png"/><Relationship Id="rId1" Type="http://schemas.openxmlformats.org/officeDocument/2006/relationships/slideLayout" Target="../slideLayouts/slideLayout1.xml"/><Relationship Id="rId6" Type="http://schemas.openxmlformats.org/officeDocument/2006/relationships/image" Target="../media/image240.png"/><Relationship Id="rId5" Type="http://schemas.openxmlformats.org/officeDocument/2006/relationships/image" Target="../media/image230.png"/><Relationship Id="rId4" Type="http://schemas.openxmlformats.org/officeDocument/2006/relationships/image" Target="../media/image220.png"/></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87399" y="378057"/>
            <a:ext cx="7569199" cy="6042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308098" y="1684866"/>
            <a:ext cx="6527800" cy="3662541"/>
          </a:xfrm>
          <a:prstGeom prst="rect">
            <a:avLst/>
          </a:prstGeom>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Wire and Wire Bundle Thermal Analysis</a:t>
            </a:r>
          </a:p>
          <a:p>
            <a:pPr algn="ctr"/>
            <a:endParaRPr lang="en-US" sz="3200" b="1" dirty="0">
              <a:latin typeface="Times New Roman" panose="02020603050405020304" pitchFamily="18" charset="0"/>
              <a:cs typeface="Times New Roman" panose="02020603050405020304" pitchFamily="18" charset="0"/>
            </a:endParaRPr>
          </a:p>
          <a:p>
            <a:pPr algn="ctr"/>
            <a:endParaRPr lang="en-US" sz="3200" b="1" dirty="0" smtClean="0">
              <a:latin typeface="Times New Roman" panose="02020603050405020304" pitchFamily="18" charset="0"/>
              <a:cs typeface="Times New Roman" panose="02020603050405020304" pitchFamily="18" charset="0"/>
            </a:endParaRPr>
          </a:p>
          <a:p>
            <a:pPr algn="ctr"/>
            <a:endParaRPr lang="en-US" sz="3200" b="1" dirty="0">
              <a:latin typeface="Times New Roman" panose="02020603050405020304" pitchFamily="18" charset="0"/>
              <a:cs typeface="Times New Roman" panose="02020603050405020304" pitchFamily="18" charset="0"/>
            </a:endParaRPr>
          </a:p>
          <a:p>
            <a:pPr algn="ctr"/>
            <a:r>
              <a:rPr lang="en-US" sz="2400" dirty="0" smtClean="0">
                <a:latin typeface="Times New Roman" panose="02020603050405020304" pitchFamily="18" charset="0"/>
                <a:cs typeface="Times New Roman" panose="02020603050405020304" pitchFamily="18" charset="0"/>
              </a:rPr>
              <a:t>Steven L. Rickman</a:t>
            </a:r>
          </a:p>
          <a:p>
            <a:pPr algn="ctr"/>
            <a:r>
              <a:rPr lang="en-US" sz="2400" dirty="0" smtClean="0">
                <a:latin typeface="Times New Roman" panose="02020603050405020304" pitchFamily="18" charset="0"/>
                <a:cs typeface="Times New Roman" panose="02020603050405020304" pitchFamily="18" charset="0"/>
              </a:rPr>
              <a:t>NASA Technical Fellow for Passive Thermal</a:t>
            </a:r>
          </a:p>
          <a:p>
            <a:pPr algn="ctr"/>
            <a:r>
              <a:rPr lang="en-US" sz="2400" dirty="0" smtClean="0">
                <a:latin typeface="Times New Roman" panose="02020603050405020304" pitchFamily="18" charset="0"/>
                <a:cs typeface="Times New Roman" panose="02020603050405020304" pitchFamily="18" charset="0"/>
              </a:rPr>
              <a:t>NASA Engineering and Safety Center</a:t>
            </a:r>
          </a:p>
        </p:txBody>
      </p:sp>
      <p:sp>
        <p:nvSpPr>
          <p:cNvPr id="4" name="Slide Number Placeholder 3"/>
          <p:cNvSpPr>
            <a:spLocks noGrp="1"/>
          </p:cNvSpPr>
          <p:nvPr>
            <p:ph type="sldNum" sz="quarter" idx="12"/>
          </p:nvPr>
        </p:nvSpPr>
        <p:spPr/>
        <p:txBody>
          <a:bodyPr/>
          <a:lstStyle/>
          <a:p>
            <a:fld id="{F5FBA62C-4D3D-443C-9EEB-C4503E49AC54}" type="slidenum">
              <a:rPr lang="en-US" smtClean="0"/>
              <a:t>1</a:t>
            </a:fld>
            <a:endParaRPr lang="en-US" dirty="0"/>
          </a:p>
        </p:txBody>
      </p:sp>
    </p:spTree>
    <p:extLst>
      <p:ext uri="{BB962C8B-B14F-4D97-AF65-F5344CB8AC3E}">
        <p14:creationId xmlns:p14="http://schemas.microsoft.com/office/powerpoint/2010/main" val="3745578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2838" y="601133"/>
            <a:ext cx="8241695" cy="5419176"/>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Introduction</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sz="2400" dirty="0" smtClean="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Wires and wire bundles are used extensively throughout aerospace vehicles to carry power to components throughout the vehicle or system;</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Wires exhibit resistance to electrical current flowing through them;</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The flow of current through a resistive wire gives rise to power dissipation in the form of heat;</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As a result, a temperature rise in the wire is observed.</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2</a:t>
            </a:fld>
            <a:endParaRPr lang="en-US" dirty="0"/>
          </a:p>
        </p:txBody>
      </p:sp>
    </p:spTree>
    <p:extLst>
      <p:ext uri="{BB962C8B-B14F-4D97-AF65-F5344CB8AC3E}">
        <p14:creationId xmlns:p14="http://schemas.microsoft.com/office/powerpoint/2010/main" val="14188487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2838" y="601133"/>
            <a:ext cx="8241695" cy="5814349"/>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Introduction</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sz="2400" dirty="0" smtClean="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Current flow through wires is limited, by design so as to not exceed the use temperature of the wire -- violating the maximum use temperature of a wire may damage the external insulation jacket and lead to other problems such as short circuits;</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The problem is compounded when wires are grouped into bundles:</a:t>
            </a:r>
          </a:p>
          <a:p>
            <a:pPr>
              <a:lnSpc>
                <a:spcPct val="107000"/>
              </a:lnSpc>
              <a:tabLst>
                <a:tab pos="457200" algn="l"/>
              </a:tabLst>
            </a:pPr>
            <a:endParaRPr lang="en-US" sz="2400" dirty="0" smtClean="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Heat transfer path is more complex;</a:t>
            </a:r>
          </a:p>
          <a:p>
            <a:pPr>
              <a:lnSpc>
                <a:spcPct val="107000"/>
              </a:lnSpc>
              <a:tabLst>
                <a:tab pos="457200" algn="l"/>
              </a:tabLst>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Infinite number of possible combinations of wire quantity, 	gauge, configurations, bundle loading, etc.</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3</a:t>
            </a:fld>
            <a:endParaRPr lang="en-US" dirty="0"/>
          </a:p>
        </p:txBody>
      </p:sp>
    </p:spTree>
    <p:extLst>
      <p:ext uri="{BB962C8B-B14F-4D97-AF65-F5344CB8AC3E}">
        <p14:creationId xmlns:p14="http://schemas.microsoft.com/office/powerpoint/2010/main" val="19643025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2838" y="601133"/>
            <a:ext cx="8241695" cy="3838487"/>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Introduction</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sz="2400" dirty="0" smtClean="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Wire and wire bundle design requires </a:t>
            </a:r>
            <a:r>
              <a:rPr lang="en-US" sz="2400" dirty="0" err="1" smtClean="0">
                <a:latin typeface="Times New Roman" panose="02020603050405020304" pitchFamily="18" charset="0"/>
                <a:cs typeface="Times New Roman" panose="02020603050405020304" pitchFamily="18" charset="0"/>
              </a:rPr>
              <a:t>derating</a:t>
            </a:r>
            <a:r>
              <a:rPr lang="en-US" sz="2400" dirty="0" smtClean="0">
                <a:latin typeface="Times New Roman" panose="02020603050405020304" pitchFamily="18" charset="0"/>
                <a:cs typeface="Times New Roman" panose="02020603050405020304" pitchFamily="18" charset="0"/>
              </a:rPr>
              <a:t> to ensure temperature limits aren't violated.</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i="1" dirty="0" err="1">
                <a:latin typeface="Times New Roman" panose="02020603050405020304" pitchFamily="18" charset="0"/>
                <a:cs typeface="Times New Roman" panose="02020603050405020304" pitchFamily="18" charset="0"/>
              </a:rPr>
              <a:t>Ampacity</a:t>
            </a:r>
            <a:r>
              <a:rPr lang="en-US" sz="2400" dirty="0">
                <a:latin typeface="Times New Roman" panose="02020603050405020304" pitchFamily="18" charset="0"/>
                <a:cs typeface="Times New Roman" panose="02020603050405020304" pitchFamily="18" charset="0"/>
              </a:rPr>
              <a:t>, a term for amperage capacity, is a measure of the current carrying capability of a wire or a collection of wires in a bundle.  </a:t>
            </a:r>
          </a:p>
          <a:p>
            <a:pPr>
              <a:lnSpc>
                <a:spcPct val="107000"/>
              </a:lnSpc>
              <a:tabLst>
                <a:tab pos="457200" algn="l"/>
              </a:tabLst>
            </a:pPr>
            <a:endParaRPr lang="en-US" sz="24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4</a:t>
            </a:fld>
            <a:endParaRPr lang="en-US" dirty="0"/>
          </a:p>
        </p:txBody>
      </p:sp>
    </p:spTree>
    <p:extLst>
      <p:ext uri="{BB962C8B-B14F-4D97-AF65-F5344CB8AC3E}">
        <p14:creationId xmlns:p14="http://schemas.microsoft.com/office/powerpoint/2010/main" val="13932482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2838" y="601133"/>
            <a:ext cx="8241695" cy="5419176"/>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Introduction</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sz="2400" dirty="0" smtClean="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Standard </a:t>
            </a:r>
            <a:r>
              <a:rPr lang="en-US" sz="2400" dirty="0">
                <a:latin typeface="Times New Roman" panose="02020603050405020304" pitchFamily="18" charset="0"/>
                <a:cs typeface="Times New Roman" panose="02020603050405020304" pitchFamily="18" charset="0"/>
              </a:rPr>
              <a:t>practice for cable derating within NASA programs has its roots in test data collected by the US military, the aviation industry, the Society for Automotive Engineers (SAE), and at NASA centers and traces back to the </a:t>
            </a:r>
            <a:r>
              <a:rPr lang="en-US" sz="2400" dirty="0" smtClean="0">
                <a:latin typeface="Times New Roman" panose="02020603050405020304" pitchFamily="18" charset="0"/>
                <a:cs typeface="Times New Roman" panose="02020603050405020304" pitchFamily="18" charset="0"/>
              </a:rPr>
              <a:t>1940s.  </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a:latin typeface="Times New Roman" panose="02020603050405020304" pitchFamily="18" charset="0"/>
                <a:cs typeface="Times New Roman" panose="02020603050405020304" pitchFamily="18" charset="0"/>
              </a:rPr>
              <a:t>R</a:t>
            </a:r>
            <a:r>
              <a:rPr lang="en-US" sz="2400" dirty="0" smtClean="0">
                <a:latin typeface="Times New Roman" panose="02020603050405020304" pitchFamily="18" charset="0"/>
                <a:cs typeface="Times New Roman" panose="02020603050405020304" pitchFamily="18" charset="0"/>
              </a:rPr>
              <a:t>esulting </a:t>
            </a:r>
            <a:r>
              <a:rPr lang="en-US" sz="2400" dirty="0">
                <a:latin typeface="Times New Roman" panose="02020603050405020304" pitchFamily="18" charset="0"/>
                <a:cs typeface="Times New Roman" panose="02020603050405020304" pitchFamily="18" charset="0"/>
              </a:rPr>
              <a:t>wire harness derating procedure still included significant conservatism </a:t>
            </a:r>
            <a:r>
              <a:rPr lang="en-US" sz="2400" dirty="0" smtClean="0">
                <a:latin typeface="Times New Roman" panose="02020603050405020304" pitchFamily="18" charset="0"/>
                <a:cs typeface="Times New Roman" panose="02020603050405020304" pitchFamily="18" charset="0"/>
              </a:rPr>
              <a:t>[refs. 2-4].</a:t>
            </a: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Need to </a:t>
            </a:r>
            <a:r>
              <a:rPr lang="en-US" sz="2400" dirty="0">
                <a:latin typeface="Times New Roman" panose="02020603050405020304" pitchFamily="18" charset="0"/>
                <a:cs typeface="Times New Roman" panose="02020603050405020304" pitchFamily="18" charset="0"/>
              </a:rPr>
              <a:t>standardize a simple procedure that completely enveloped the </a:t>
            </a:r>
            <a:r>
              <a:rPr lang="en-US" sz="2400" dirty="0" smtClean="0">
                <a:latin typeface="Times New Roman" panose="02020603050405020304" pitchFamily="18" charset="0"/>
                <a:cs typeface="Times New Roman" panose="02020603050405020304" pitchFamily="18" charset="0"/>
              </a:rPr>
              <a:t>	envisioned </a:t>
            </a:r>
            <a:r>
              <a:rPr lang="en-US" sz="2400" dirty="0">
                <a:latin typeface="Times New Roman" panose="02020603050405020304" pitchFamily="18" charset="0"/>
                <a:cs typeface="Times New Roman" panose="02020603050405020304" pitchFamily="18" charset="0"/>
              </a:rPr>
              <a:t>use case and resulted in a capable design.  </a:t>
            </a:r>
            <a:endParaRPr lang="en-US" sz="24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5</a:t>
            </a:fld>
            <a:endParaRPr lang="en-US" dirty="0"/>
          </a:p>
        </p:txBody>
      </p:sp>
    </p:spTree>
    <p:extLst>
      <p:ext uri="{BB962C8B-B14F-4D97-AF65-F5344CB8AC3E}">
        <p14:creationId xmlns:p14="http://schemas.microsoft.com/office/powerpoint/2010/main" val="37906097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2838" y="601133"/>
            <a:ext cx="8241695" cy="4628831"/>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Introduction</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sz="2400" dirty="0" smtClean="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Variables such as total </a:t>
            </a:r>
            <a:r>
              <a:rPr lang="en-US" sz="2400" dirty="0">
                <a:latin typeface="Times New Roman" panose="02020603050405020304" pitchFamily="18" charset="0"/>
                <a:cs typeface="Times New Roman" panose="02020603050405020304" pitchFamily="18" charset="0"/>
              </a:rPr>
              <a:t>harness loading (i.e., load distribution), ambient </a:t>
            </a:r>
            <a:r>
              <a:rPr lang="en-US" sz="2400" dirty="0" smtClean="0">
                <a:latin typeface="Times New Roman" panose="02020603050405020304" pitchFamily="18" charset="0"/>
                <a:cs typeface="Times New Roman" panose="02020603050405020304" pitchFamily="18" charset="0"/>
              </a:rPr>
              <a:t>temperature</a:t>
            </a:r>
            <a:r>
              <a:rPr lang="en-US" sz="2400" dirty="0">
                <a:latin typeface="Times New Roman" panose="02020603050405020304" pitchFamily="18" charset="0"/>
                <a:cs typeface="Times New Roman" panose="02020603050405020304" pitchFamily="18" charset="0"/>
              </a:rPr>
              <a:t>, cable construction, conductor alloys, insulation types, etc. are </a:t>
            </a:r>
            <a:r>
              <a:rPr lang="en-US" sz="2400" dirty="0" smtClean="0">
                <a:latin typeface="Times New Roman" panose="02020603050405020304" pitchFamily="18" charset="0"/>
                <a:cs typeface="Times New Roman" panose="02020603050405020304" pitchFamily="18" charset="0"/>
              </a:rPr>
              <a:t>assumed </a:t>
            </a:r>
            <a:r>
              <a:rPr lang="en-US" sz="2400" dirty="0">
                <a:latin typeface="Times New Roman" panose="02020603050405020304" pitchFamily="18" charset="0"/>
                <a:cs typeface="Times New Roman" panose="02020603050405020304" pitchFamily="18" charset="0"/>
              </a:rPr>
              <a:t>to be consistent with the test conditions in the wire derating studies </a:t>
            </a:r>
            <a:r>
              <a:rPr lang="en-US" sz="2400" dirty="0" smtClean="0">
                <a:latin typeface="Times New Roman" panose="02020603050405020304" pitchFamily="18" charset="0"/>
                <a:cs typeface="Times New Roman" panose="02020603050405020304" pitchFamily="18" charset="0"/>
              </a:rPr>
              <a:t>and </a:t>
            </a:r>
            <a:r>
              <a:rPr lang="en-US" sz="2400" dirty="0">
                <a:latin typeface="Times New Roman" panose="02020603050405020304" pitchFamily="18" charset="0"/>
                <a:cs typeface="Times New Roman" panose="02020603050405020304" pitchFamily="18" charset="0"/>
              </a:rPr>
              <a:t>formed the basis for the derating curves.  </a:t>
            </a:r>
            <a:endParaRPr lang="en-US" sz="2400" dirty="0" smtClean="0">
              <a:latin typeface="Times New Roman" panose="02020603050405020304" pitchFamily="18" charset="0"/>
              <a:cs typeface="Times New Roman" panose="02020603050405020304" pitchFamily="18" charset="0"/>
            </a:endParaRPr>
          </a:p>
          <a:p>
            <a:pPr>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Changes </a:t>
            </a:r>
            <a:r>
              <a:rPr lang="en-US" sz="2400" dirty="0">
                <a:latin typeface="Times New Roman" panose="02020603050405020304" pitchFamily="18" charset="0"/>
                <a:cs typeface="Times New Roman" panose="02020603050405020304" pitchFamily="18" charset="0"/>
              </a:rPr>
              <a:t>to these assumptions can have a significant effect on the ampacity of conductors within the harness allowing for larger margin than what is predicted by the curves.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6</a:t>
            </a:fld>
            <a:endParaRPr lang="en-US" dirty="0"/>
          </a:p>
        </p:txBody>
      </p:sp>
    </p:spTree>
    <p:extLst>
      <p:ext uri="{BB962C8B-B14F-4D97-AF65-F5344CB8AC3E}">
        <p14:creationId xmlns:p14="http://schemas.microsoft.com/office/powerpoint/2010/main" val="34145038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4924" y="588414"/>
            <a:ext cx="7645400" cy="4001095"/>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Introduction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Pursuing development and use </a:t>
            </a:r>
            <a:r>
              <a:rPr lang="en-US" sz="2400" dirty="0">
                <a:latin typeface="Times New Roman" panose="02020603050405020304" pitchFamily="18" charset="0"/>
                <a:cs typeface="Times New Roman" panose="02020603050405020304" pitchFamily="18" charset="0"/>
              </a:rPr>
              <a:t>of a generalized </a:t>
            </a:r>
            <a:r>
              <a:rPr lang="en-US" sz="2400" dirty="0" smtClean="0">
                <a:latin typeface="Times New Roman" panose="02020603050405020304" pitchFamily="18" charset="0"/>
                <a:cs typeface="Times New Roman" panose="02020603050405020304" pitchFamily="18" charset="0"/>
              </a:rPr>
              <a:t>thermal model </a:t>
            </a:r>
            <a:r>
              <a:rPr lang="en-US" sz="2400" dirty="0">
                <a:latin typeface="Times New Roman" panose="02020603050405020304" pitchFamily="18" charset="0"/>
                <a:cs typeface="Times New Roman" panose="02020603050405020304" pitchFamily="18" charset="0"/>
              </a:rPr>
              <a:t>that considers key aspects of the harness design and use case that the current derating procedure does not fully consider such as insulation type and thickness, varying ambient temperatures, different conductor materials, various bundle loading configurations, mixed wire sizes and types in bundles, and more accurate vacuum prediction.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7</a:t>
            </a:fld>
            <a:endParaRPr lang="en-US" dirty="0"/>
          </a:p>
        </p:txBody>
      </p:sp>
    </p:spTree>
    <p:extLst>
      <p:ext uri="{BB962C8B-B14F-4D97-AF65-F5344CB8AC3E}">
        <p14:creationId xmlns:p14="http://schemas.microsoft.com/office/powerpoint/2010/main" val="21467163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4924" y="588414"/>
            <a:ext cx="7645400" cy="5478423"/>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Roadmap for this Lesson</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To give the student an appreciation of the heat transfer within wires and wire bundles, this lesson focuses on:</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Development </a:t>
            </a:r>
            <a:r>
              <a:rPr lang="en-US" sz="2400" dirty="0">
                <a:latin typeface="Times New Roman" panose="02020603050405020304" pitchFamily="18" charset="0"/>
                <a:cs typeface="Times New Roman" panose="02020603050405020304" pitchFamily="18" charset="0"/>
              </a:rPr>
              <a:t>of a single wire thermal </a:t>
            </a:r>
            <a:r>
              <a:rPr lang="en-US" sz="2400" dirty="0" smtClean="0">
                <a:latin typeface="Times New Roman" panose="02020603050405020304" pitchFamily="18" charset="0"/>
                <a:cs typeface="Times New Roman" panose="02020603050405020304" pitchFamily="18" charset="0"/>
              </a:rPr>
              <a:t>model;</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Extension of the single wire model into that of a wire bundle;</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and finally…</a:t>
            </a:r>
          </a:p>
          <a:p>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Monte </a:t>
            </a:r>
            <a:r>
              <a:rPr lang="en-US" sz="2400" dirty="0">
                <a:latin typeface="Times New Roman" panose="02020603050405020304" pitchFamily="18" charset="0"/>
                <a:cs typeface="Times New Roman" panose="02020603050405020304" pitchFamily="18" charset="0"/>
              </a:rPr>
              <a:t>Carlo </a:t>
            </a:r>
            <a:r>
              <a:rPr lang="en-US" sz="2400" dirty="0" smtClean="0">
                <a:latin typeface="Times New Roman" panose="02020603050405020304" pitchFamily="18" charset="0"/>
                <a:cs typeface="Times New Roman" panose="02020603050405020304" pitchFamily="18" charset="0"/>
              </a:rPr>
              <a:t>analysis is discussed allowing </a:t>
            </a:r>
            <a:r>
              <a:rPr lang="en-US" sz="2400" dirty="0">
                <a:latin typeface="Times New Roman" panose="02020603050405020304" pitchFamily="18" charset="0"/>
                <a:cs typeface="Times New Roman" panose="02020603050405020304" pitchFamily="18" charset="0"/>
              </a:rPr>
              <a:t>exploration of problem sensitivity </a:t>
            </a:r>
            <a:r>
              <a:rPr lang="en-US" sz="2400" dirty="0" smtClean="0">
                <a:latin typeface="Times New Roman" panose="02020603050405020304" pitchFamily="18" charset="0"/>
                <a:cs typeface="Times New Roman" panose="02020603050405020304" pitchFamily="18" charset="0"/>
              </a:rPr>
              <a:t>to multiple variables.</a:t>
            </a:r>
            <a:endParaRPr lang="en-US" sz="24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8</a:t>
            </a:fld>
            <a:endParaRPr lang="en-US" dirty="0"/>
          </a:p>
        </p:txBody>
      </p:sp>
    </p:spTree>
    <p:extLst>
      <p:ext uri="{BB962C8B-B14F-4D97-AF65-F5344CB8AC3E}">
        <p14:creationId xmlns:p14="http://schemas.microsoft.com/office/powerpoint/2010/main" val="31284459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6465" y="588412"/>
            <a:ext cx="7865535" cy="5320367"/>
          </a:xfrm>
          <a:prstGeom prst="rect">
            <a:avLst/>
          </a:prstGeom>
        </p:spPr>
        <p:txBody>
          <a:bodyPr wrap="square">
            <a:spAutoFit/>
          </a:bodyPr>
          <a:lstStyle/>
          <a:p>
            <a:pPr marR="0" lvl="0">
              <a:spcBef>
                <a:spcPts val="1200"/>
              </a:spcBef>
              <a:spcAft>
                <a:spcPts val="1200"/>
              </a:spcAft>
              <a:tabLst>
                <a:tab pos="228600" algn="l"/>
              </a:tabLst>
            </a:pPr>
            <a:r>
              <a:rPr lang="en-GB"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Course Outline</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nSpc>
                <a:spcPct val="107000"/>
              </a:lnSpc>
              <a:buFont typeface="Arial" panose="020B0604020202020204" pitchFamily="34" charset="0"/>
              <a:buChar char="•"/>
              <a:tabLst>
                <a:tab pos="457200" algn="l"/>
              </a:tabLst>
            </a:pPr>
            <a:r>
              <a:rPr lang="en-US" sz="2400" dirty="0">
                <a:latin typeface="Times New Roman" panose="02020603050405020304" pitchFamily="18" charset="0"/>
                <a:ea typeface="Calibri" panose="020F0502020204030204" pitchFamily="34" charset="0"/>
                <a:cs typeface="Times New Roman" panose="02020603050405020304" pitchFamily="18" charset="0"/>
              </a:rPr>
              <a:t>Previous Work</a:t>
            </a:r>
          </a:p>
          <a:p>
            <a:pPr marL="457200" indent="-457200">
              <a:lnSpc>
                <a:spcPct val="107000"/>
              </a:lnSpc>
              <a:buFont typeface="Arial" panose="020B0604020202020204" pitchFamily="34" charset="0"/>
              <a:buChar cha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Assumptions</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nSpc>
                <a:spcPct val="107000"/>
              </a:lnSpc>
              <a:buFont typeface="Arial" panose="020B0604020202020204" pitchFamily="34" charset="0"/>
              <a:buChar char="•"/>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Single Wire Thermal Model</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nSpc>
                <a:spcPct val="107000"/>
              </a:lnSpc>
              <a:buFont typeface="Arial" panose="020B0604020202020204" pitchFamily="34" charset="0"/>
              <a:buChar char="•"/>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External Convection for the Single Wire Thermal Model</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nSpc>
                <a:spcPct val="107000"/>
              </a:lnSpc>
              <a:buFont typeface="Arial" panose="020B0604020202020204" pitchFamily="34" charset="0"/>
              <a:buChar char="•"/>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Wire Bundle Thermal Model</a:t>
            </a:r>
          </a:p>
          <a:p>
            <a:pPr marL="457200" indent="-457200">
              <a:lnSpc>
                <a:spcPct val="107000"/>
              </a:lnSpc>
              <a:buFont typeface="Arial" panose="020B0604020202020204" pitchFamily="34" charset="0"/>
              <a:buChar cha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Example:  Wire Bundle Thermal Analysis</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nSpc>
                <a:spcPct val="107000"/>
              </a:lnSpc>
              <a:buFont typeface="Arial" panose="020B0604020202020204" pitchFamily="34" charset="0"/>
              <a:buChar char="•"/>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Monte Carlo Analysis and Example</a:t>
            </a:r>
          </a:p>
          <a:p>
            <a:pPr marL="457200" indent="-457200">
              <a:lnSpc>
                <a:spcPct val="107000"/>
              </a:lnSpc>
              <a:buFont typeface="Arial" panose="020B0604020202020204" pitchFamily="34" charset="0"/>
              <a:buChar cha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Concluding Remarks</a:t>
            </a:r>
          </a:p>
          <a:p>
            <a:pPr marL="457200" indent="-457200">
              <a:lnSpc>
                <a:spcPct val="107000"/>
              </a:lnSpc>
              <a:buFont typeface="Arial" panose="020B0604020202020204" pitchFamily="34" charset="0"/>
              <a:buChar cha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Acknowledgements</a:t>
            </a:r>
          </a:p>
          <a:p>
            <a:pPr marL="457200" indent="-457200">
              <a:lnSpc>
                <a:spcPct val="107000"/>
              </a:lnSpc>
              <a:buFont typeface="Arial" panose="020B0604020202020204" pitchFamily="34" charset="0"/>
              <a:buChar cha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List of Symbols</a:t>
            </a:r>
          </a:p>
          <a:p>
            <a:pPr marL="457200" indent="-457200">
              <a:lnSpc>
                <a:spcPct val="107000"/>
              </a:lnSpc>
              <a:buFont typeface="Arial" panose="020B0604020202020204" pitchFamily="34" charset="0"/>
              <a:buChar cha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References</a:t>
            </a:r>
          </a:p>
        </p:txBody>
      </p:sp>
      <p:sp>
        <p:nvSpPr>
          <p:cNvPr id="3" name="Slide Number Placeholder 2"/>
          <p:cNvSpPr>
            <a:spLocks noGrp="1"/>
          </p:cNvSpPr>
          <p:nvPr>
            <p:ph type="sldNum" sz="quarter" idx="12"/>
          </p:nvPr>
        </p:nvSpPr>
        <p:spPr/>
        <p:txBody>
          <a:bodyPr/>
          <a:lstStyle/>
          <a:p>
            <a:fld id="{F5FBA62C-4D3D-443C-9EEB-C4503E49AC54}" type="slidenum">
              <a:rPr lang="en-US" smtClean="0"/>
              <a:t>9</a:t>
            </a:fld>
            <a:endParaRPr lang="en-US" dirty="0"/>
          </a:p>
        </p:txBody>
      </p:sp>
    </p:spTree>
    <p:extLst>
      <p:ext uri="{BB962C8B-B14F-4D97-AF65-F5344CB8AC3E}">
        <p14:creationId xmlns:p14="http://schemas.microsoft.com/office/powerpoint/2010/main" val="38925801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4372" y="588408"/>
            <a:ext cx="7645400" cy="5814349"/>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Previous Work</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r>
              <a:rPr lang="en-US" sz="2400" dirty="0">
                <a:latin typeface="Times New Roman" panose="02020603050405020304" pitchFamily="18" charset="0"/>
                <a:ea typeface="Calibri" panose="020F0502020204030204" pitchFamily="34" charset="0"/>
                <a:cs typeface="Times New Roman" panose="02020603050405020304" pitchFamily="18" charset="0"/>
              </a:rPr>
              <a:t>The problem of wire and wire bundle analysis has been studied by van Benthem et al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[ref. 5] </a:t>
            </a:r>
            <a:r>
              <a:rPr lang="en-US" sz="2400" dirty="0">
                <a:latin typeface="Times New Roman" panose="02020603050405020304" pitchFamily="18" charset="0"/>
                <a:ea typeface="Calibri" panose="020F0502020204030204" pitchFamily="34" charset="0"/>
                <a:cs typeface="Times New Roman" panose="02020603050405020304" pitchFamily="18" charset="0"/>
              </a:rPr>
              <a:t>and Ilgevičius and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Liess</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[ref. 6].  </a:t>
            </a:r>
          </a:p>
          <a:p>
            <a:pPr>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Reference 5 </a:t>
            </a:r>
            <a:r>
              <a:rPr lang="en-US" sz="2400" dirty="0">
                <a:latin typeface="Times New Roman" panose="02020603050405020304" pitchFamily="18" charset="0"/>
                <a:ea typeface="Calibri" panose="020F0502020204030204" pitchFamily="34" charset="0"/>
                <a:cs typeface="Times New Roman" panose="02020603050405020304" pitchFamily="18" charset="0"/>
              </a:rPr>
              <a:t>focuses on thermal analysis of wire bundle configurations and highlights the complexity of the analysis by noting the numerous parameters involved.  </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Reference 6 </a:t>
            </a:r>
            <a:r>
              <a:rPr lang="en-US" sz="2400" dirty="0">
                <a:latin typeface="Times New Roman" panose="02020603050405020304" pitchFamily="18" charset="0"/>
                <a:ea typeface="Calibri" panose="020F0502020204030204" pitchFamily="34" charset="0"/>
                <a:cs typeface="Times New Roman" panose="02020603050405020304" pitchFamily="18" charset="0"/>
              </a:rPr>
              <a:t>discusses thermal analysis of wires using a finite volume method and highlights the complexities involved with variable parameters and considered non-linear thermal conduction, convection and radiation as well as temperature varying electrical resistance in a single wire.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10</a:t>
            </a:fld>
            <a:endParaRPr lang="en-US" dirty="0"/>
          </a:p>
        </p:txBody>
      </p:sp>
    </p:spTree>
    <p:extLst>
      <p:ext uri="{BB962C8B-B14F-4D97-AF65-F5344CB8AC3E}">
        <p14:creationId xmlns:p14="http://schemas.microsoft.com/office/powerpoint/2010/main" val="25051818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311" y="558800"/>
            <a:ext cx="3962487" cy="6063198"/>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Assumptions</a:t>
            </a:r>
          </a:p>
          <a:p>
            <a:r>
              <a:rPr lang="en-US" sz="2000" dirty="0" smtClean="0">
                <a:solidFill>
                  <a:srgbClr val="000000"/>
                </a:solidFill>
                <a:latin typeface="Times New Roman" panose="02020603050405020304" pitchFamily="18" charset="0"/>
                <a:cs typeface="Times New Roman" panose="02020603050405020304" pitchFamily="18" charset="0"/>
              </a:rPr>
              <a:t>For a single wire</a:t>
            </a:r>
            <a:r>
              <a:rPr lang="en-US" sz="2000" dirty="0">
                <a:solidFill>
                  <a:srgbClr val="000000"/>
                </a:solidFill>
                <a:latin typeface="Times New Roman" panose="02020603050405020304" pitchFamily="18" charset="0"/>
                <a:cs typeface="Times New Roman" panose="02020603050405020304" pitchFamily="18" charset="0"/>
              </a:rPr>
              <a:t>, heating arises due to resistive dissipation from current flow through the conductor;</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Heat leaves the wire through:</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smtClean="0">
                <a:solidFill>
                  <a:srgbClr val="FF0000"/>
                </a:solidFill>
                <a:latin typeface="Times New Roman" panose="02020603050405020304" pitchFamily="18" charset="0"/>
                <a:cs typeface="Times New Roman" panose="02020603050405020304" pitchFamily="18" charset="0"/>
              </a:rPr>
              <a:t>Radiation</a:t>
            </a:r>
            <a:r>
              <a:rPr lang="en-US" sz="2000" dirty="0" smtClean="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and </a:t>
            </a:r>
            <a:r>
              <a:rPr lang="en-US" sz="2000" dirty="0">
                <a:solidFill>
                  <a:srgbClr val="00B050"/>
                </a:solidFill>
                <a:latin typeface="Times New Roman" panose="02020603050405020304" pitchFamily="18" charset="0"/>
                <a:cs typeface="Times New Roman" panose="02020603050405020304" pitchFamily="18" charset="0"/>
              </a:rPr>
              <a:t>convection (if an atmosphere is present) </a:t>
            </a:r>
            <a:r>
              <a:rPr lang="en-US" sz="2000" dirty="0">
                <a:solidFill>
                  <a:srgbClr val="000000"/>
                </a:solidFill>
                <a:latin typeface="Times New Roman" panose="02020603050405020304" pitchFamily="18" charset="0"/>
                <a:cs typeface="Times New Roman" panose="02020603050405020304" pitchFamily="18" charset="0"/>
              </a:rPr>
              <a:t>after conducting </a:t>
            </a:r>
            <a:r>
              <a:rPr lang="en-US" sz="2000" dirty="0" smtClean="0">
                <a:solidFill>
                  <a:srgbClr val="000000"/>
                </a:solidFill>
                <a:latin typeface="Times New Roman" panose="02020603050405020304" pitchFamily="18" charset="0"/>
                <a:cs typeface="Times New Roman" panose="02020603050405020304" pitchFamily="18" charset="0"/>
              </a:rPr>
              <a:t>to </a:t>
            </a:r>
            <a:r>
              <a:rPr lang="en-US" sz="2000" dirty="0">
                <a:solidFill>
                  <a:srgbClr val="000000"/>
                </a:solidFill>
                <a:latin typeface="Times New Roman" panose="02020603050405020304" pitchFamily="18" charset="0"/>
                <a:cs typeface="Times New Roman" panose="02020603050405020304" pitchFamily="18" charset="0"/>
              </a:rPr>
              <a:t>the insulation surface;</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smtClean="0">
                <a:solidFill>
                  <a:srgbClr val="0070C0"/>
                </a:solidFill>
                <a:latin typeface="Times New Roman" panose="02020603050405020304" pitchFamily="18" charset="0"/>
                <a:cs typeface="Times New Roman" panose="02020603050405020304" pitchFamily="18" charset="0"/>
              </a:rPr>
              <a:t>Conduction </a:t>
            </a:r>
            <a:r>
              <a:rPr lang="en-US" sz="2000" dirty="0">
                <a:solidFill>
                  <a:srgbClr val="0070C0"/>
                </a:solidFill>
                <a:latin typeface="Times New Roman" panose="02020603050405020304" pitchFamily="18" charset="0"/>
                <a:cs typeface="Times New Roman" panose="02020603050405020304" pitchFamily="18" charset="0"/>
              </a:rPr>
              <a:t>heat transfer to </a:t>
            </a:r>
            <a:r>
              <a:rPr lang="en-US" sz="2000" dirty="0" smtClean="0">
                <a:solidFill>
                  <a:srgbClr val="0070C0"/>
                </a:solidFill>
                <a:latin typeface="Times New Roman" panose="02020603050405020304" pitchFamily="18" charset="0"/>
                <a:cs typeface="Times New Roman" panose="02020603050405020304" pitchFamily="18" charset="0"/>
              </a:rPr>
              <a:t>the terminations at </a:t>
            </a:r>
            <a:r>
              <a:rPr lang="en-US" sz="2000" dirty="0">
                <a:solidFill>
                  <a:srgbClr val="0070C0"/>
                </a:solidFill>
                <a:latin typeface="Times New Roman" panose="02020603050405020304" pitchFamily="18" charset="0"/>
                <a:cs typeface="Times New Roman" panose="02020603050405020304" pitchFamily="18" charset="0"/>
              </a:rPr>
              <a:t>either end of the wire</a:t>
            </a:r>
            <a:r>
              <a:rPr lang="en-US" sz="2000" dirty="0">
                <a:solidFill>
                  <a:srgbClr val="000000"/>
                </a:solidFill>
                <a:latin typeface="Times New Roman" panose="02020603050405020304" pitchFamily="18" charset="0"/>
                <a:cs typeface="Times New Roman" panose="02020603050405020304" pitchFamily="18" charset="0"/>
              </a:rPr>
              <a:t>;</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smtClean="0">
                <a:solidFill>
                  <a:srgbClr val="000000"/>
                </a:solidFill>
                <a:latin typeface="Times New Roman" panose="02020603050405020304" pitchFamily="18" charset="0"/>
                <a:cs typeface="Times New Roman" panose="02020603050405020304" pitchFamily="18" charset="0"/>
              </a:rPr>
              <a:t>Conduction </a:t>
            </a:r>
            <a:r>
              <a:rPr lang="en-US" sz="2000" dirty="0">
                <a:solidFill>
                  <a:srgbClr val="000000"/>
                </a:solidFill>
                <a:latin typeface="Times New Roman" panose="02020603050405020304" pitchFamily="18" charset="0"/>
                <a:cs typeface="Times New Roman" panose="02020603050405020304" pitchFamily="18" charset="0"/>
              </a:rPr>
              <a:t>arising from wire mounting </a:t>
            </a:r>
            <a:r>
              <a:rPr lang="en-US" sz="2000" dirty="0" smtClean="0">
                <a:solidFill>
                  <a:srgbClr val="000000"/>
                </a:solidFill>
                <a:latin typeface="Times New Roman" panose="02020603050405020304" pitchFamily="18" charset="0"/>
                <a:cs typeface="Times New Roman" panose="02020603050405020304" pitchFamily="18" charset="0"/>
              </a:rPr>
              <a:t>is ignored </a:t>
            </a:r>
            <a:r>
              <a:rPr lang="en-US" sz="2000" dirty="0">
                <a:solidFill>
                  <a:srgbClr val="000000"/>
                </a:solidFill>
                <a:latin typeface="Times New Roman" panose="02020603050405020304" pitchFamily="18" charset="0"/>
                <a:cs typeface="Times New Roman" panose="02020603050405020304" pitchFamily="18" charset="0"/>
              </a:rPr>
              <a:t>in this </a:t>
            </a:r>
            <a:r>
              <a:rPr lang="en-US" sz="2000" dirty="0" smtClean="0">
                <a:solidFill>
                  <a:srgbClr val="000000"/>
                </a:solidFill>
                <a:latin typeface="Times New Roman" panose="02020603050405020304" pitchFamily="18" charset="0"/>
                <a:cs typeface="Times New Roman" panose="02020603050405020304" pitchFamily="18" charset="0"/>
              </a:rPr>
              <a:t>analysis.</a:t>
            </a:r>
            <a:endParaRPr lang="en-US" sz="2000" dirty="0">
              <a:solidFill>
                <a:srgbClr val="000000"/>
              </a:solidFill>
              <a:latin typeface="Times New Roman" panose="02020603050405020304" pitchFamily="18" charset="0"/>
              <a:cs typeface="Times New Roman" panose="02020603050405020304" pitchFamily="18" charset="0"/>
            </a:endParaRPr>
          </a:p>
          <a:p>
            <a:pPr marR="0" lvl="0">
              <a:spcBef>
                <a:spcPts val="1200"/>
              </a:spcBef>
              <a:spcAft>
                <a:spcPts val="1200"/>
              </a:spcAft>
              <a:tabLst>
                <a:tab pos="228600" algn="l"/>
              </a:tabLst>
            </a:pPr>
            <a:endParaRPr lang="en-US" sz="2000" b="1" kern="1600" dirty="0" smtClean="0">
              <a:effectLst/>
              <a:latin typeface="Times New Roman" panose="02020603050405020304" pitchFamily="18"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11</a:t>
            </a:fld>
            <a:endParaRPr lang="en-US" dirty="0"/>
          </a:p>
        </p:txBody>
      </p:sp>
      <p:grpSp>
        <p:nvGrpSpPr>
          <p:cNvPr id="6" name="Group 5"/>
          <p:cNvGrpSpPr>
            <a:grpSpLocks noChangeAspect="1"/>
          </p:cNvGrpSpPr>
          <p:nvPr/>
        </p:nvGrpSpPr>
        <p:grpSpPr>
          <a:xfrm>
            <a:off x="4149699" y="2887133"/>
            <a:ext cx="4861232" cy="1068977"/>
            <a:chOff x="1467128" y="4944911"/>
            <a:chExt cx="6210378" cy="1365652"/>
          </a:xfrm>
        </p:grpSpPr>
        <p:grpSp>
          <p:nvGrpSpPr>
            <p:cNvPr id="7" name="Group 6"/>
            <p:cNvGrpSpPr/>
            <p:nvPr/>
          </p:nvGrpSpPr>
          <p:grpSpPr>
            <a:xfrm>
              <a:off x="1981203" y="5386917"/>
              <a:ext cx="5181593" cy="475488"/>
              <a:chOff x="1845737" y="5291667"/>
              <a:chExt cx="5181593" cy="475488"/>
            </a:xfrm>
            <a:solidFill>
              <a:schemeClr val="bg1"/>
            </a:solidFill>
          </p:grpSpPr>
          <p:sp>
            <p:nvSpPr>
              <p:cNvPr id="45" name="Oval 44"/>
              <p:cNvSpPr/>
              <p:nvPr/>
            </p:nvSpPr>
            <p:spPr>
              <a:xfrm>
                <a:off x="1845737" y="5291669"/>
                <a:ext cx="194733" cy="47413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1947333" y="5291667"/>
                <a:ext cx="4969934" cy="475488"/>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6832597" y="5291667"/>
                <a:ext cx="194733" cy="47413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a:spLocks noChangeAspect="1"/>
              </p:cNvSpPr>
              <p:nvPr/>
            </p:nvSpPr>
            <p:spPr>
              <a:xfrm>
                <a:off x="1864787" y="5291669"/>
                <a:ext cx="191604" cy="4665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Oval 7"/>
            <p:cNvSpPr/>
            <p:nvPr/>
          </p:nvSpPr>
          <p:spPr>
            <a:xfrm>
              <a:off x="4567766" y="5386917"/>
              <a:ext cx="194733" cy="474133"/>
            </a:xfrm>
            <a:prstGeom prst="ellipse">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a:spLocks noChangeAspect="1"/>
            </p:cNvSpPr>
            <p:nvPr/>
          </p:nvSpPr>
          <p:spPr>
            <a:xfrm>
              <a:off x="6999882" y="5464386"/>
              <a:ext cx="131094" cy="319194"/>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4598630" y="5460579"/>
              <a:ext cx="131094" cy="319194"/>
            </a:xfrm>
            <a:prstGeom prst="ellipse">
              <a:avLst/>
            </a:prstGeom>
            <a:solidFill>
              <a:schemeClr val="accent4">
                <a:lumMod val="40000"/>
                <a:lumOff val="60000"/>
              </a:schemeClr>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1986460" y="5385566"/>
              <a:ext cx="194733" cy="474133"/>
            </a:xfrm>
            <a:prstGeom prst="ellipse">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2018417" y="5460579"/>
              <a:ext cx="131094" cy="319194"/>
            </a:xfrm>
            <a:prstGeom prst="ellipse">
              <a:avLst/>
            </a:prstGeom>
            <a:solidFill>
              <a:schemeClr val="accent4">
                <a:lumMod val="40000"/>
                <a:lumOff val="60000"/>
              </a:schemeClr>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p:cNvCxnSpPr/>
            <p:nvPr/>
          </p:nvCxnSpPr>
          <p:spPr>
            <a:xfrm flipV="1">
              <a:off x="2077614" y="5462702"/>
              <a:ext cx="5029200" cy="42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2072219" y="5780459"/>
              <a:ext cx="5038344" cy="42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Right Arrow 16"/>
            <p:cNvSpPr/>
            <p:nvPr/>
          </p:nvSpPr>
          <p:spPr>
            <a:xfrm>
              <a:off x="7290156" y="5505876"/>
              <a:ext cx="387350" cy="2489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flipH="1" flipV="1">
              <a:off x="1467128" y="5481749"/>
              <a:ext cx="387350" cy="2489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p:cNvGrpSpPr/>
            <p:nvPr/>
          </p:nvGrpSpPr>
          <p:grpSpPr>
            <a:xfrm>
              <a:off x="2332697" y="4944911"/>
              <a:ext cx="2191479" cy="1360453"/>
              <a:chOff x="2175935" y="4944911"/>
              <a:chExt cx="2191479" cy="1360453"/>
            </a:xfrm>
          </p:grpSpPr>
          <p:sp>
            <p:nvSpPr>
              <p:cNvPr id="33" name="Right Arrow 32"/>
              <p:cNvSpPr/>
              <p:nvPr/>
            </p:nvSpPr>
            <p:spPr>
              <a:xfrm rot="5400000">
                <a:off x="2116033" y="5983560"/>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ight Arrow 33"/>
              <p:cNvSpPr/>
              <p:nvPr/>
            </p:nvSpPr>
            <p:spPr>
              <a:xfrm rot="16200000" flipV="1">
                <a:off x="2106722" y="5014126"/>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ight Arrow 34"/>
              <p:cNvSpPr/>
              <p:nvPr/>
            </p:nvSpPr>
            <p:spPr>
              <a:xfrm rot="5400000">
                <a:off x="2536608" y="5983559"/>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ight Arrow 35"/>
              <p:cNvSpPr/>
              <p:nvPr/>
            </p:nvSpPr>
            <p:spPr>
              <a:xfrm rot="16200000" flipV="1">
                <a:off x="2527297" y="5014125"/>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ight Arrow 36"/>
              <p:cNvSpPr/>
              <p:nvPr/>
            </p:nvSpPr>
            <p:spPr>
              <a:xfrm rot="5400000">
                <a:off x="2957182"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ight Arrow 37"/>
              <p:cNvSpPr/>
              <p:nvPr/>
            </p:nvSpPr>
            <p:spPr>
              <a:xfrm rot="16200000" flipV="1">
                <a:off x="2947871"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ight Arrow 38"/>
              <p:cNvSpPr/>
              <p:nvPr/>
            </p:nvSpPr>
            <p:spPr>
              <a:xfrm rot="5400000">
                <a:off x="3319960" y="5987227"/>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ight Arrow 39"/>
              <p:cNvSpPr/>
              <p:nvPr/>
            </p:nvSpPr>
            <p:spPr>
              <a:xfrm rot="16200000" flipV="1">
                <a:off x="3310649" y="5017793"/>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ight Arrow 40"/>
              <p:cNvSpPr/>
              <p:nvPr/>
            </p:nvSpPr>
            <p:spPr>
              <a:xfrm rot="5400000">
                <a:off x="3683179"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ight Arrow 41"/>
              <p:cNvSpPr/>
              <p:nvPr/>
            </p:nvSpPr>
            <p:spPr>
              <a:xfrm rot="16200000" flipV="1">
                <a:off x="3673868"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ight Arrow 42"/>
              <p:cNvSpPr/>
              <p:nvPr/>
            </p:nvSpPr>
            <p:spPr>
              <a:xfrm rot="5400000">
                <a:off x="4049278" y="5983558"/>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ight Arrow 43"/>
              <p:cNvSpPr/>
              <p:nvPr/>
            </p:nvSpPr>
            <p:spPr>
              <a:xfrm rot="16200000" flipV="1">
                <a:off x="4039967" y="5014124"/>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p:cNvGrpSpPr/>
            <p:nvPr/>
          </p:nvGrpSpPr>
          <p:grpSpPr>
            <a:xfrm>
              <a:off x="4792493" y="4950110"/>
              <a:ext cx="2191479" cy="1360453"/>
              <a:chOff x="2175935" y="4944911"/>
              <a:chExt cx="2191479" cy="1360453"/>
            </a:xfrm>
          </p:grpSpPr>
          <p:sp>
            <p:nvSpPr>
              <p:cNvPr id="21" name="Right Arrow 20"/>
              <p:cNvSpPr/>
              <p:nvPr/>
            </p:nvSpPr>
            <p:spPr>
              <a:xfrm rot="5400000">
                <a:off x="2116033" y="5983560"/>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ight Arrow 21"/>
              <p:cNvSpPr/>
              <p:nvPr/>
            </p:nvSpPr>
            <p:spPr>
              <a:xfrm rot="16200000" flipV="1">
                <a:off x="2106722" y="5014126"/>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Arrow 22"/>
              <p:cNvSpPr/>
              <p:nvPr/>
            </p:nvSpPr>
            <p:spPr>
              <a:xfrm rot="5400000">
                <a:off x="2536608" y="5983559"/>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Arrow 23"/>
              <p:cNvSpPr/>
              <p:nvPr/>
            </p:nvSpPr>
            <p:spPr>
              <a:xfrm rot="16200000" flipV="1">
                <a:off x="2527297" y="5014125"/>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Arrow 24"/>
              <p:cNvSpPr/>
              <p:nvPr/>
            </p:nvSpPr>
            <p:spPr>
              <a:xfrm rot="5400000">
                <a:off x="2957182"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ight Arrow 25"/>
              <p:cNvSpPr/>
              <p:nvPr/>
            </p:nvSpPr>
            <p:spPr>
              <a:xfrm rot="16200000" flipV="1">
                <a:off x="2947871"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rot="5400000">
                <a:off x="3319960" y="5987227"/>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rot="16200000" flipV="1">
                <a:off x="3310649" y="5017793"/>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Arrow 28"/>
              <p:cNvSpPr/>
              <p:nvPr/>
            </p:nvSpPr>
            <p:spPr>
              <a:xfrm rot="5400000">
                <a:off x="3683179"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Arrow 29"/>
              <p:cNvSpPr/>
              <p:nvPr/>
            </p:nvSpPr>
            <p:spPr>
              <a:xfrm rot="16200000" flipV="1">
                <a:off x="3673868"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ight Arrow 30"/>
              <p:cNvSpPr/>
              <p:nvPr/>
            </p:nvSpPr>
            <p:spPr>
              <a:xfrm rot="5400000">
                <a:off x="4049278" y="5983558"/>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Arrow 31"/>
              <p:cNvSpPr/>
              <p:nvPr/>
            </p:nvSpPr>
            <p:spPr>
              <a:xfrm rot="16200000" flipV="1">
                <a:off x="4039967" y="5014124"/>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7369556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3080" y="609600"/>
            <a:ext cx="3602143" cy="5816600"/>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Assumptions</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Wire/wire bundle cross section of interest is far from the wire/bundle terminations.</a:t>
            </a:r>
          </a:p>
          <a:p>
            <a:pPr>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Heat transfer is from within the wire/bundle and to the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wire jacket/bundle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external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surface</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Leads to a local two-dimensional steady sate analysis.</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12</a:t>
            </a:fld>
            <a:endParaRPr lang="en-US" dirty="0"/>
          </a:p>
        </p:txBody>
      </p:sp>
      <p:grpSp>
        <p:nvGrpSpPr>
          <p:cNvPr id="51" name="Group 50"/>
          <p:cNvGrpSpPr/>
          <p:nvPr/>
        </p:nvGrpSpPr>
        <p:grpSpPr>
          <a:xfrm>
            <a:off x="4199875" y="1662231"/>
            <a:ext cx="4690638" cy="4086261"/>
            <a:chOff x="4199875" y="1662231"/>
            <a:chExt cx="4690638" cy="4086261"/>
          </a:xfrm>
        </p:grpSpPr>
        <p:grpSp>
          <p:nvGrpSpPr>
            <p:cNvPr id="47" name="Group 46"/>
            <p:cNvGrpSpPr/>
            <p:nvPr/>
          </p:nvGrpSpPr>
          <p:grpSpPr>
            <a:xfrm>
              <a:off x="4199875" y="1662231"/>
              <a:ext cx="4690638" cy="4086261"/>
              <a:chOff x="3996675" y="2060164"/>
              <a:chExt cx="4690638" cy="4086261"/>
            </a:xfrm>
          </p:grpSpPr>
          <p:pic>
            <p:nvPicPr>
              <p:cNvPr id="6" name="Picture 5"/>
              <p:cNvPicPr>
                <a:picLocks noChangeAspect="1"/>
              </p:cNvPicPr>
              <p:nvPr/>
            </p:nvPicPr>
            <p:blipFill>
              <a:blip r:embed="rId2"/>
              <a:stretch>
                <a:fillRect/>
              </a:stretch>
            </p:blipFill>
            <p:spPr>
              <a:xfrm>
                <a:off x="3996675" y="2549191"/>
                <a:ext cx="4455399" cy="3597234"/>
              </a:xfrm>
              <a:prstGeom prst="rect">
                <a:avLst/>
              </a:prstGeom>
            </p:spPr>
          </p:pic>
          <p:grpSp>
            <p:nvGrpSpPr>
              <p:cNvPr id="5" name="Group 4"/>
              <p:cNvGrpSpPr/>
              <p:nvPr/>
            </p:nvGrpSpPr>
            <p:grpSpPr>
              <a:xfrm>
                <a:off x="4228587" y="2060164"/>
                <a:ext cx="4458726" cy="768128"/>
                <a:chOff x="1467128" y="4944911"/>
                <a:chExt cx="6210378" cy="1365652"/>
              </a:xfrm>
            </p:grpSpPr>
            <p:grpSp>
              <p:nvGrpSpPr>
                <p:cNvPr id="7" name="Group 6"/>
                <p:cNvGrpSpPr/>
                <p:nvPr/>
              </p:nvGrpSpPr>
              <p:grpSpPr>
                <a:xfrm>
                  <a:off x="1981203" y="5386917"/>
                  <a:ext cx="5181593" cy="475488"/>
                  <a:chOff x="1845737" y="5291667"/>
                  <a:chExt cx="5181593" cy="475488"/>
                </a:xfrm>
                <a:solidFill>
                  <a:schemeClr val="bg1"/>
                </a:solidFill>
              </p:grpSpPr>
              <p:sp>
                <p:nvSpPr>
                  <p:cNvPr id="43" name="Oval 42"/>
                  <p:cNvSpPr/>
                  <p:nvPr/>
                </p:nvSpPr>
                <p:spPr>
                  <a:xfrm>
                    <a:off x="1845737" y="5291669"/>
                    <a:ext cx="194733" cy="47413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1947333" y="5291667"/>
                    <a:ext cx="4969934" cy="475488"/>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6832597" y="5291667"/>
                    <a:ext cx="194733" cy="47413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a:spLocks noChangeAspect="1"/>
                  </p:cNvSpPr>
                  <p:nvPr/>
                </p:nvSpPr>
                <p:spPr>
                  <a:xfrm>
                    <a:off x="1864787" y="5291669"/>
                    <a:ext cx="191604" cy="4665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Oval 7"/>
                <p:cNvSpPr/>
                <p:nvPr/>
              </p:nvSpPr>
              <p:spPr>
                <a:xfrm>
                  <a:off x="4567766" y="5386917"/>
                  <a:ext cx="194733" cy="474133"/>
                </a:xfrm>
                <a:prstGeom prst="ellipse">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a:spLocks noChangeAspect="1"/>
                </p:cNvSpPr>
                <p:nvPr/>
              </p:nvSpPr>
              <p:spPr>
                <a:xfrm>
                  <a:off x="6999882" y="5464386"/>
                  <a:ext cx="131094" cy="319194"/>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a:spLocks noChangeAspect="1"/>
                </p:cNvSpPr>
                <p:nvPr/>
              </p:nvSpPr>
              <p:spPr>
                <a:xfrm>
                  <a:off x="4598630" y="5460579"/>
                  <a:ext cx="131094" cy="319194"/>
                </a:xfrm>
                <a:prstGeom prst="ellipse">
                  <a:avLst/>
                </a:prstGeom>
                <a:solidFill>
                  <a:schemeClr val="accent4">
                    <a:lumMod val="40000"/>
                    <a:lumOff val="60000"/>
                  </a:schemeClr>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1986460" y="5385566"/>
                  <a:ext cx="194733" cy="474133"/>
                </a:xfrm>
                <a:prstGeom prst="ellipse">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2018417" y="5460579"/>
                  <a:ext cx="131094" cy="319194"/>
                </a:xfrm>
                <a:prstGeom prst="ellipse">
                  <a:avLst/>
                </a:prstGeom>
                <a:solidFill>
                  <a:schemeClr val="accent4">
                    <a:lumMod val="40000"/>
                    <a:lumOff val="60000"/>
                  </a:schemeClr>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p:cNvCxnSpPr/>
                <p:nvPr/>
              </p:nvCxnSpPr>
              <p:spPr>
                <a:xfrm flipV="1">
                  <a:off x="2077614" y="5462702"/>
                  <a:ext cx="5029200" cy="42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2072219" y="5780459"/>
                  <a:ext cx="5038344" cy="42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5" name="Right Arrow 14"/>
                <p:cNvSpPr/>
                <p:nvPr/>
              </p:nvSpPr>
              <p:spPr>
                <a:xfrm>
                  <a:off x="7290156" y="5505876"/>
                  <a:ext cx="387350" cy="2489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Arrow 15"/>
                <p:cNvSpPr/>
                <p:nvPr/>
              </p:nvSpPr>
              <p:spPr>
                <a:xfrm flipH="1" flipV="1">
                  <a:off x="1467128" y="5481749"/>
                  <a:ext cx="387350" cy="2489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p:nvGrpSpPr>
              <p:grpSpPr>
                <a:xfrm>
                  <a:off x="2332697" y="4944911"/>
                  <a:ext cx="2191479" cy="1360453"/>
                  <a:chOff x="2175935" y="4944911"/>
                  <a:chExt cx="2191479" cy="1360453"/>
                </a:xfrm>
              </p:grpSpPr>
              <p:sp>
                <p:nvSpPr>
                  <p:cNvPr id="31" name="Right Arrow 30"/>
                  <p:cNvSpPr/>
                  <p:nvPr/>
                </p:nvSpPr>
                <p:spPr>
                  <a:xfrm rot="5400000">
                    <a:off x="2116033" y="5983560"/>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Arrow 31"/>
                  <p:cNvSpPr/>
                  <p:nvPr/>
                </p:nvSpPr>
                <p:spPr>
                  <a:xfrm rot="16200000" flipV="1">
                    <a:off x="2106722" y="5014126"/>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ight Arrow 32"/>
                  <p:cNvSpPr/>
                  <p:nvPr/>
                </p:nvSpPr>
                <p:spPr>
                  <a:xfrm rot="5400000">
                    <a:off x="2536608" y="5983559"/>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ight Arrow 33"/>
                  <p:cNvSpPr/>
                  <p:nvPr/>
                </p:nvSpPr>
                <p:spPr>
                  <a:xfrm rot="16200000" flipV="1">
                    <a:off x="2527297" y="5014125"/>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ight Arrow 34"/>
                  <p:cNvSpPr/>
                  <p:nvPr/>
                </p:nvSpPr>
                <p:spPr>
                  <a:xfrm rot="5400000">
                    <a:off x="2957182"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ight Arrow 35"/>
                  <p:cNvSpPr/>
                  <p:nvPr/>
                </p:nvSpPr>
                <p:spPr>
                  <a:xfrm rot="16200000" flipV="1">
                    <a:off x="2947871"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ight Arrow 36"/>
                  <p:cNvSpPr/>
                  <p:nvPr/>
                </p:nvSpPr>
                <p:spPr>
                  <a:xfrm rot="5400000">
                    <a:off x="3319960" y="5987227"/>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ight Arrow 37"/>
                  <p:cNvSpPr/>
                  <p:nvPr/>
                </p:nvSpPr>
                <p:spPr>
                  <a:xfrm rot="16200000" flipV="1">
                    <a:off x="3310649" y="5017793"/>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ight Arrow 38"/>
                  <p:cNvSpPr/>
                  <p:nvPr/>
                </p:nvSpPr>
                <p:spPr>
                  <a:xfrm rot="5400000">
                    <a:off x="3683179"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ight Arrow 39"/>
                  <p:cNvSpPr/>
                  <p:nvPr/>
                </p:nvSpPr>
                <p:spPr>
                  <a:xfrm rot="16200000" flipV="1">
                    <a:off x="3673868"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ight Arrow 40"/>
                  <p:cNvSpPr/>
                  <p:nvPr/>
                </p:nvSpPr>
                <p:spPr>
                  <a:xfrm rot="5400000">
                    <a:off x="4049278" y="5983558"/>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ight Arrow 41"/>
                  <p:cNvSpPr/>
                  <p:nvPr/>
                </p:nvSpPr>
                <p:spPr>
                  <a:xfrm rot="16200000" flipV="1">
                    <a:off x="4039967" y="5014124"/>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p:cNvGrpSpPr/>
                <p:nvPr/>
              </p:nvGrpSpPr>
              <p:grpSpPr>
                <a:xfrm>
                  <a:off x="4792493" y="4950110"/>
                  <a:ext cx="2191479" cy="1360453"/>
                  <a:chOff x="2175935" y="4944911"/>
                  <a:chExt cx="2191479" cy="1360453"/>
                </a:xfrm>
              </p:grpSpPr>
              <p:sp>
                <p:nvSpPr>
                  <p:cNvPr id="19" name="Right Arrow 18"/>
                  <p:cNvSpPr/>
                  <p:nvPr/>
                </p:nvSpPr>
                <p:spPr>
                  <a:xfrm rot="5400000">
                    <a:off x="2116033" y="5983560"/>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Arrow 19"/>
                  <p:cNvSpPr/>
                  <p:nvPr/>
                </p:nvSpPr>
                <p:spPr>
                  <a:xfrm rot="16200000" flipV="1">
                    <a:off x="2106722" y="5014126"/>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rot="5400000">
                    <a:off x="2536608" y="5983559"/>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ight Arrow 21"/>
                  <p:cNvSpPr/>
                  <p:nvPr/>
                </p:nvSpPr>
                <p:spPr>
                  <a:xfrm rot="16200000" flipV="1">
                    <a:off x="2527297" y="5014125"/>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Arrow 22"/>
                  <p:cNvSpPr/>
                  <p:nvPr/>
                </p:nvSpPr>
                <p:spPr>
                  <a:xfrm rot="5400000">
                    <a:off x="2957182"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Arrow 23"/>
                  <p:cNvSpPr/>
                  <p:nvPr/>
                </p:nvSpPr>
                <p:spPr>
                  <a:xfrm rot="16200000" flipV="1">
                    <a:off x="2947871"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Arrow 24"/>
                  <p:cNvSpPr/>
                  <p:nvPr/>
                </p:nvSpPr>
                <p:spPr>
                  <a:xfrm rot="5400000">
                    <a:off x="3319960" y="5987227"/>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ight Arrow 25"/>
                  <p:cNvSpPr/>
                  <p:nvPr/>
                </p:nvSpPr>
                <p:spPr>
                  <a:xfrm rot="16200000" flipV="1">
                    <a:off x="3310649" y="5017793"/>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rot="5400000">
                    <a:off x="3683179" y="5983558"/>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rot="16200000" flipV="1">
                    <a:off x="3673868" y="5014124"/>
                    <a:ext cx="387350" cy="2489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Arrow 28"/>
                  <p:cNvSpPr/>
                  <p:nvPr/>
                </p:nvSpPr>
                <p:spPr>
                  <a:xfrm rot="5400000">
                    <a:off x="4049278" y="5983558"/>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Arrow 29"/>
                  <p:cNvSpPr/>
                  <p:nvPr/>
                </p:nvSpPr>
                <p:spPr>
                  <a:xfrm rot="16200000" flipV="1">
                    <a:off x="4039967" y="5014124"/>
                    <a:ext cx="387350" cy="24892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sp>
          <p:nvSpPr>
            <p:cNvPr id="48" name="TextBox 47"/>
            <p:cNvSpPr txBox="1"/>
            <p:nvPr/>
          </p:nvSpPr>
          <p:spPr>
            <a:xfrm>
              <a:off x="4574167" y="5382282"/>
              <a:ext cx="4270272" cy="307777"/>
            </a:xfrm>
            <a:prstGeom prst="rect">
              <a:avLst/>
            </a:prstGeom>
            <a:solidFill>
              <a:schemeClr val="bg1">
                <a:lumMod val="95000"/>
              </a:schemeClr>
            </a:solidFill>
          </p:spPr>
          <p:txBody>
            <a:bodyPr wrap="none" rtlCol="0">
              <a:spAutoFit/>
            </a:bodyPr>
            <a:lstStyle/>
            <a:p>
              <a:pPr algn="ctr"/>
              <a:r>
                <a:rPr lang="en-US" sz="1400" b="1" dirty="0" smtClean="0"/>
                <a:t>Percent of Length for 10.0 Foot (</a:t>
              </a:r>
              <a:r>
                <a:rPr lang="en-US" sz="1400" b="1" dirty="0" smtClean="0"/>
                <a:t>3.048 m) </a:t>
              </a:r>
              <a:r>
                <a:rPr lang="en-US" sz="1400" b="1" dirty="0" smtClean="0"/>
                <a:t>22 AWG Wire</a:t>
              </a:r>
              <a:endParaRPr lang="en-US" sz="1400" b="1" dirty="0"/>
            </a:p>
          </p:txBody>
        </p:sp>
        <p:sp>
          <p:nvSpPr>
            <p:cNvPr id="50" name="Rectangle 49"/>
            <p:cNvSpPr/>
            <p:nvPr/>
          </p:nvSpPr>
          <p:spPr>
            <a:xfrm>
              <a:off x="4254471" y="2358771"/>
              <a:ext cx="581580" cy="289056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p:cNvSpPr txBox="1"/>
            <p:nvPr/>
          </p:nvSpPr>
          <p:spPr>
            <a:xfrm rot="16200000">
              <a:off x="3840629" y="3650164"/>
              <a:ext cx="1666162" cy="307777"/>
            </a:xfrm>
            <a:prstGeom prst="rect">
              <a:avLst/>
            </a:prstGeom>
            <a:solidFill>
              <a:schemeClr val="bg1">
                <a:lumMod val="95000"/>
              </a:schemeClr>
            </a:solidFill>
          </p:spPr>
          <p:txBody>
            <a:bodyPr wrap="none" rtlCol="0">
              <a:spAutoFit/>
            </a:bodyPr>
            <a:lstStyle/>
            <a:p>
              <a:r>
                <a:rPr lang="en-US" sz="1400" b="1" dirty="0" smtClean="0"/>
                <a:t>Temperature Profile</a:t>
              </a:r>
              <a:endParaRPr lang="en-US" sz="1400" b="1" dirty="0"/>
            </a:p>
          </p:txBody>
        </p:sp>
      </p:grpSp>
    </p:spTree>
    <p:extLst>
      <p:ext uri="{BB962C8B-B14F-4D97-AF65-F5344CB8AC3E}">
        <p14:creationId xmlns:p14="http://schemas.microsoft.com/office/powerpoint/2010/main" val="34322924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513080" y="616688"/>
                <a:ext cx="8002269" cy="5504264"/>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Assumptions</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Steady state;</a:t>
                </a:r>
              </a:p>
              <a:p>
                <a:pPr>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Analysis cases assume, either, atmospheric pressure or vacuum;</a:t>
                </a:r>
              </a:p>
              <a:p>
                <a:pPr>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r>
                  <a:rPr lang="en-US" sz="2400" dirty="0" smtClean="0">
                    <a:latin typeface="Times New Roman" panose="02020603050405020304" pitchFamily="18" charset="0"/>
                    <a:ea typeface="Calibri" panose="020F0502020204030204" pitchFamily="34" charset="0"/>
                    <a:cs typeface="Times New Roman" panose="02020603050405020304" pitchFamily="18" charset="0"/>
                  </a:rPr>
                  <a:t>For cases at </a:t>
                </a:r>
                <a:r>
                  <a:rPr lang="en-US" sz="2400" i="1" dirty="0" smtClean="0">
                    <a:latin typeface="Times New Roman" panose="02020603050405020304" pitchFamily="18" charset="0"/>
                    <a:ea typeface="Calibri" panose="020F0502020204030204" pitchFamily="34" charset="0"/>
                    <a:cs typeface="Times New Roman" panose="02020603050405020304" pitchFamily="18" charset="0"/>
                  </a:rPr>
                  <a:t>atmospheric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pressure, buoyancy driven convection and radiation are the only means of heat transfer from the wire -- the convective heat transfer coefficient, </a:t>
                </a:r>
                <a14:m>
                  <m:oMath xmlns:m="http://schemas.openxmlformats.org/officeDocument/2006/math">
                    <m:r>
                      <a:rPr lang="en-US" sz="2400" b="0" i="1" smtClean="0">
                        <a:latin typeface="Cambria Math" panose="02040503050406030204" pitchFamily="18" charset="0"/>
                        <a:ea typeface="Calibri" panose="020F0502020204030204" pitchFamily="34" charset="0"/>
                        <a:cs typeface="Times New Roman" panose="02020603050405020304" pitchFamily="18" charset="0"/>
                      </a:rPr>
                      <m:t>h</m:t>
                    </m:r>
                    <m:r>
                      <a:rPr lang="en-US" sz="2400" b="0" i="1" smtClean="0">
                        <a:latin typeface="Cambria Math" panose="02040503050406030204" pitchFamily="18" charset="0"/>
                        <a:ea typeface="Calibri" panose="020F0502020204030204" pitchFamily="34" charset="0"/>
                        <a:cs typeface="Times New Roman" panose="02020603050405020304" pitchFamily="18" charset="0"/>
                      </a:rPr>
                      <m:t>=</m:t>
                    </m:r>
                    <m:r>
                      <a:rPr lang="en-US" sz="2400" b="0" i="1" smtClean="0">
                        <a:latin typeface="Cambria Math" panose="02040503050406030204" pitchFamily="18" charset="0"/>
                        <a:ea typeface="Calibri" panose="020F0502020204030204" pitchFamily="34" charset="0"/>
                        <a:cs typeface="Times New Roman" panose="02020603050405020304" pitchFamily="18" charset="0"/>
                      </a:rPr>
                      <m:t>h</m:t>
                    </m:r>
                    <m:d>
                      <m:dPr>
                        <m:ctrlPr>
                          <a:rPr lang="en-US" sz="2400" b="0" i="1" smtClean="0">
                            <a:latin typeface="Cambria Math" panose="02040503050406030204" pitchFamily="18" charset="0"/>
                            <a:ea typeface="Calibri" panose="020F0502020204030204" pitchFamily="34" charset="0"/>
                            <a:cs typeface="Times New Roman" panose="02020603050405020304" pitchFamily="18" charset="0"/>
                          </a:rPr>
                        </m:ctrlPr>
                      </m:dPr>
                      <m:e>
                        <m:r>
                          <a:rPr lang="en-US" sz="2400" b="0" i="1" smtClean="0">
                            <a:latin typeface="Cambria Math" panose="02040503050406030204" pitchFamily="18" charset="0"/>
                            <a:ea typeface="Calibri" panose="020F0502020204030204" pitchFamily="34" charset="0"/>
                            <a:cs typeface="Times New Roman" panose="02020603050405020304" pitchFamily="18" charset="0"/>
                          </a:rPr>
                          <m:t>𝑇</m:t>
                        </m:r>
                      </m:e>
                    </m:d>
                    <m:r>
                      <a:rPr lang="en-US" sz="2400" b="0" i="1" smtClean="0">
                        <a:latin typeface="Cambria Math" panose="02040503050406030204" pitchFamily="18" charset="0"/>
                        <a:ea typeface="Calibri" panose="020F0502020204030204" pitchFamily="34" charset="0"/>
                        <a:cs typeface="Times New Roman" panose="02020603050405020304" pitchFamily="18" charset="0"/>
                      </a:rPr>
                      <m:t>;</m:t>
                    </m:r>
                  </m:oMath>
                </a14:m>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r>
                  <a:rPr lang="en-US" sz="2400" dirty="0" smtClean="0">
                    <a:latin typeface="Times New Roman" panose="02020603050405020304" pitchFamily="18" charset="0"/>
                    <a:ea typeface="Calibri" panose="020F0502020204030204" pitchFamily="34" charset="0"/>
                    <a:cs typeface="Times New Roman" panose="02020603050405020304" pitchFamily="18" charset="0"/>
                  </a:rPr>
                  <a:t>For the </a:t>
                </a:r>
                <a:r>
                  <a:rPr lang="en-US" sz="2400" i="1" dirty="0" smtClean="0">
                    <a:latin typeface="Times New Roman" panose="02020603050405020304" pitchFamily="18" charset="0"/>
                    <a:ea typeface="Calibri" panose="020F0502020204030204" pitchFamily="34" charset="0"/>
                    <a:cs typeface="Times New Roman" panose="02020603050405020304" pitchFamily="18" charset="0"/>
                  </a:rPr>
                  <a:t>vacuum</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case, radiation is the only heat transfer mechanism from the wire;</a:t>
                </a:r>
              </a:p>
              <a:p>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r>
                  <a:rPr lang="en-US" sz="2400" dirty="0">
                    <a:latin typeface="Times New Roman" panose="02020603050405020304" pitchFamily="18" charset="0"/>
                    <a:ea typeface="Calibri" panose="020F0502020204030204" pitchFamily="34" charset="0"/>
                    <a:cs typeface="Times New Roman" panose="02020603050405020304" pitchFamily="18" charset="0"/>
                  </a:rPr>
                  <a:t>Wire resistance, </a:t>
                </a:r>
                <a14:m>
                  <m:oMath xmlns:m="http://schemas.openxmlformats.org/officeDocument/2006/math">
                    <m:r>
                      <a:rPr lang="en-US" sz="2400" i="1">
                        <a:latin typeface="Cambria Math" panose="02040503050406030204" pitchFamily="18" charset="0"/>
                        <a:ea typeface="Calibri" panose="020F0502020204030204" pitchFamily="34" charset="0"/>
                        <a:cs typeface="Times New Roman" panose="02020603050405020304" pitchFamily="18" charset="0"/>
                      </a:rPr>
                      <m:t>𝑅</m:t>
                    </m:r>
                    <m:r>
                      <a:rPr lang="en-US" sz="2400" i="1">
                        <a:latin typeface="Cambria Math" panose="02040503050406030204" pitchFamily="18" charset="0"/>
                        <a:ea typeface="Calibri" panose="020F0502020204030204" pitchFamily="34" charset="0"/>
                        <a:cs typeface="Times New Roman" panose="02020603050405020304" pitchFamily="18" charset="0"/>
                      </a:rPr>
                      <m:t>=</m:t>
                    </m:r>
                    <m:r>
                      <a:rPr lang="en-US" sz="2400" i="1">
                        <a:latin typeface="Cambria Math" panose="02040503050406030204" pitchFamily="18" charset="0"/>
                        <a:ea typeface="Calibri" panose="020F0502020204030204" pitchFamily="34" charset="0"/>
                        <a:cs typeface="Times New Roman" panose="02020603050405020304" pitchFamily="18" charset="0"/>
                      </a:rPr>
                      <m:t>𝑅</m:t>
                    </m:r>
                    <m:d>
                      <m:dPr>
                        <m:ctrlPr>
                          <a:rPr lang="en-US" sz="2400" i="1">
                            <a:latin typeface="Cambria Math" panose="02040503050406030204" pitchFamily="18" charset="0"/>
                            <a:ea typeface="Calibri" panose="020F0502020204030204" pitchFamily="34" charset="0"/>
                            <a:cs typeface="Times New Roman" panose="02020603050405020304" pitchFamily="18" charset="0"/>
                          </a:rPr>
                        </m:ctrlPr>
                      </m:dPr>
                      <m:e>
                        <m:r>
                          <a:rPr lang="en-US" sz="2400" i="1">
                            <a:latin typeface="Cambria Math" panose="02040503050406030204" pitchFamily="18" charset="0"/>
                            <a:ea typeface="Calibri" panose="020F0502020204030204" pitchFamily="34" charset="0"/>
                            <a:cs typeface="Times New Roman" panose="02020603050405020304" pitchFamily="18" charset="0"/>
                          </a:rPr>
                          <m:t>𝑇</m:t>
                        </m:r>
                      </m:e>
                    </m:d>
                    <m:r>
                      <a:rPr lang="en-US" sz="2400" i="1">
                        <a:latin typeface="Cambria Math" panose="02040503050406030204" pitchFamily="18" charset="0"/>
                        <a:ea typeface="Calibri" panose="020F0502020204030204" pitchFamily="34" charset="0"/>
                        <a:cs typeface="Times New Roman" panose="02020603050405020304" pitchFamily="18" charset="0"/>
                      </a:rPr>
                      <m:t>.</m:t>
                    </m:r>
                  </m:oMath>
                </a14:m>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513080" y="616688"/>
                <a:ext cx="8002269" cy="5504264"/>
              </a:xfrm>
              <a:prstGeom prst="rect">
                <a:avLst/>
              </a:prstGeom>
              <a:blipFill rotWithShape="0">
                <a:blip r:embed="rId2"/>
                <a:stretch>
                  <a:fillRect l="-1523" t="-1107" r="-914" b="-1550"/>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13</a:t>
            </a:fld>
            <a:endParaRPr lang="en-US" dirty="0"/>
          </a:p>
        </p:txBody>
      </p:sp>
    </p:spTree>
    <p:extLst>
      <p:ext uri="{BB962C8B-B14F-4D97-AF65-F5344CB8AC3E}">
        <p14:creationId xmlns:p14="http://schemas.microsoft.com/office/powerpoint/2010/main" val="34173012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311" y="592765"/>
            <a:ext cx="7645400" cy="2800767"/>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Single Wire Model</a:t>
            </a:r>
          </a:p>
          <a:p>
            <a:r>
              <a:rPr lang="en-US" sz="2000" dirty="0">
                <a:latin typeface="Times New Roman" panose="02020603050405020304" pitchFamily="18" charset="0"/>
                <a:cs typeface="Times New Roman" panose="02020603050405020304" pitchFamily="18" charset="0"/>
              </a:rPr>
              <a:t>If we focus on a 2-dimensional slice through the wire that is </a:t>
            </a:r>
            <a:r>
              <a:rPr lang="en-US" sz="2000" i="1" dirty="0">
                <a:latin typeface="Times New Roman" panose="02020603050405020304" pitchFamily="18" charset="0"/>
                <a:cs typeface="Times New Roman" panose="02020603050405020304" pitchFamily="18" charset="0"/>
              </a:rPr>
              <a:t>sufficiently far </a:t>
            </a:r>
            <a:r>
              <a:rPr lang="en-US" sz="2000" dirty="0">
                <a:latin typeface="Times New Roman" panose="02020603050405020304" pitchFamily="18" charset="0"/>
                <a:cs typeface="Times New Roman" panose="02020603050405020304" pitchFamily="18" charset="0"/>
              </a:rPr>
              <a:t>from either end, we can neglect the conduction losses from the </a:t>
            </a:r>
            <a:r>
              <a:rPr lang="en-US" sz="2000" dirty="0" smtClean="0">
                <a:latin typeface="Times New Roman" panose="02020603050405020304" pitchFamily="18" charset="0"/>
                <a:cs typeface="Times New Roman" panose="02020603050405020304" pitchFamily="18" charset="0"/>
              </a:rPr>
              <a:t>ends;</a:t>
            </a:r>
          </a:p>
          <a:p>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This </a:t>
            </a:r>
            <a:r>
              <a:rPr lang="en-US" sz="2000" dirty="0">
                <a:latin typeface="Times New Roman" panose="02020603050405020304" pitchFamily="18" charset="0"/>
                <a:cs typeface="Times New Roman" panose="02020603050405020304" pitchFamily="18" charset="0"/>
              </a:rPr>
              <a:t>assumption greatly simplifies the formulation of a steady state heat balance equation for the wire.</a:t>
            </a:r>
          </a:p>
          <a:p>
            <a:pPr marR="0" lvl="0">
              <a:spcBef>
                <a:spcPts val="1200"/>
              </a:spcBef>
              <a:spcAft>
                <a:spcPts val="1200"/>
              </a:spcAft>
              <a:tabLst>
                <a:tab pos="228600" algn="l"/>
              </a:tabLst>
            </a:pPr>
            <a:endParaRPr lang="en-US" sz="2800" b="1" kern="1600" dirty="0" smtClean="0">
              <a:effectLst/>
              <a:latin typeface="Times New Roman" panose="02020603050405020304" pitchFamily="18"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14</a:t>
            </a:fld>
            <a:endParaRPr lang="en-US" dirty="0"/>
          </a:p>
        </p:txBody>
      </p:sp>
      <mc:AlternateContent xmlns:mc="http://schemas.openxmlformats.org/markup-compatibility/2006">
        <mc:Choice xmlns:a14="http://schemas.microsoft.com/office/drawing/2010/main" Requires="a14">
          <p:sp>
            <p:nvSpPr>
              <p:cNvPr id="11" name="TextBox 10"/>
              <p:cNvSpPr txBox="1"/>
              <p:nvPr/>
            </p:nvSpPr>
            <p:spPr>
              <a:xfrm>
                <a:off x="586910" y="2970809"/>
                <a:ext cx="5164881" cy="3750667"/>
              </a:xfrm>
              <a:prstGeom prst="rect">
                <a:avLst/>
              </a:prstGeom>
              <a:noFill/>
            </p:spPr>
            <p:txBody>
              <a:bodyPr wrap="square" lIns="0" tIns="0" rIns="0" bIns="0" rtlCol="0">
                <a:spAutoFit/>
              </a:bodyPr>
              <a:lstStyle/>
              <a:p>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𝑟</m:t>
                        </m:r>
                      </m:e>
                      <m:sub>
                        <m:r>
                          <a:rPr lang="en-US" sz="2000" b="0" i="1" smtClean="0">
                            <a:latin typeface="Cambria Math" panose="02040503050406030204" pitchFamily="18" charset="0"/>
                          </a:rPr>
                          <m:t>𝑐</m:t>
                        </m:r>
                      </m:sub>
                    </m:sSub>
                  </m:oMath>
                </a14:m>
                <a:r>
                  <a:rPr lang="en-US" sz="2000" dirty="0" smtClean="0">
                    <a:latin typeface="Times New Roman" panose="02020603050405020304" pitchFamily="18" charset="0"/>
                    <a:cs typeface="Times New Roman" panose="02020603050405020304" pitchFamily="18" charset="0"/>
                  </a:rPr>
                  <a:t> 	is the conductor </a:t>
                </a:r>
                <a:r>
                  <a:rPr lang="en-US" sz="2000" dirty="0" smtClean="0">
                    <a:latin typeface="Times New Roman" panose="02020603050405020304" pitchFamily="18" charset="0"/>
                    <a:cs typeface="Times New Roman" panose="02020603050405020304" pitchFamily="18" charset="0"/>
                  </a:rPr>
                  <a:t>outer </a:t>
                </a:r>
                <a:r>
                  <a:rPr lang="en-US" sz="2000" dirty="0" smtClean="0">
                    <a:latin typeface="Times New Roman" panose="02020603050405020304" pitchFamily="18" charset="0"/>
                    <a:cs typeface="Times New Roman" panose="02020603050405020304" pitchFamily="18" charset="0"/>
                  </a:rPr>
                  <a:t>radius</a:t>
                </a:r>
                <a:endParaRPr lang="en-US" sz="2000" dirty="0" smtClean="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𝑟</m:t>
                        </m:r>
                      </m:e>
                      <m:sub>
                        <m:r>
                          <a:rPr lang="en-US" sz="2000" b="0" i="1" smtClean="0">
                            <a:latin typeface="Cambria Math" panose="02040503050406030204" pitchFamily="18" charset="0"/>
                          </a:rPr>
                          <m:t>𝑠</m:t>
                        </m:r>
                      </m:sub>
                    </m:sSub>
                  </m:oMath>
                </a14:m>
                <a:r>
                  <a:rPr lang="en-US" sz="2000" dirty="0" smtClean="0">
                    <a:latin typeface="Times New Roman" panose="02020603050405020304" pitchFamily="18" charset="0"/>
                    <a:cs typeface="Times New Roman" panose="02020603050405020304" pitchFamily="18" charset="0"/>
                  </a:rPr>
                  <a:t> 	is the insulation </a:t>
                </a:r>
                <a:r>
                  <a:rPr lang="en-US" sz="2000" dirty="0" smtClean="0">
                    <a:latin typeface="Times New Roman" panose="02020603050405020304" pitchFamily="18" charset="0"/>
                    <a:cs typeface="Times New Roman" panose="02020603050405020304" pitchFamily="18" charset="0"/>
                  </a:rPr>
                  <a:t>outer radius</a:t>
                </a:r>
                <a:endParaRPr lang="en-US" sz="2000" dirty="0" smtClean="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𝑐</m:t>
                        </m:r>
                      </m:sub>
                    </m:sSub>
                  </m:oMath>
                </a14:m>
                <a:r>
                  <a:rPr lang="en-US" sz="2000" dirty="0" smtClean="0">
                    <a:latin typeface="Times New Roman" panose="02020603050405020304" pitchFamily="18" charset="0"/>
                    <a:cs typeface="Times New Roman" panose="02020603050405020304" pitchFamily="18" charset="0"/>
                  </a:rPr>
                  <a:t> 	is the conductor temperature</a:t>
                </a:r>
              </a:p>
              <a:p>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𝑠</m:t>
                        </m:r>
                      </m:sub>
                    </m:sSub>
                  </m:oMath>
                </a14:m>
                <a:r>
                  <a:rPr lang="en-US" sz="2000" dirty="0" smtClean="0">
                    <a:latin typeface="Times New Roman" panose="02020603050405020304" pitchFamily="18" charset="0"/>
                    <a:cs typeface="Times New Roman" panose="02020603050405020304" pitchFamily="18" charset="0"/>
                  </a:rPr>
                  <a:t> 	is the insulator surface temperature</a:t>
                </a:r>
              </a:p>
              <a:p>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𝑒</m:t>
                        </m:r>
                      </m:sub>
                    </m:sSub>
                  </m:oMath>
                </a14:m>
                <a:r>
                  <a:rPr lang="en-US" sz="2000" dirty="0" smtClean="0">
                    <a:latin typeface="Times New Roman" panose="02020603050405020304" pitchFamily="18" charset="0"/>
                    <a:cs typeface="Times New Roman" panose="02020603050405020304" pitchFamily="18" charset="0"/>
                  </a:rPr>
                  <a:t> 	is the environment temperature</a:t>
                </a:r>
              </a:p>
              <a:p>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𝑙</m:t>
                        </m:r>
                      </m:sub>
                    </m:sSub>
                  </m:oMath>
                </a14:m>
                <a:r>
                  <a:rPr lang="en-US" sz="2000" dirty="0" smtClean="0">
                    <a:latin typeface="Times New Roman" panose="02020603050405020304" pitchFamily="18" charset="0"/>
                    <a:cs typeface="Times New Roman" panose="02020603050405020304" pitchFamily="18" charset="0"/>
                  </a:rPr>
                  <a:t> 	is the resistance per unit length</a:t>
                </a:r>
              </a:p>
              <a:p>
                <a14:m>
                  <m:oMath xmlns:m="http://schemas.openxmlformats.org/officeDocument/2006/math">
                    <m:r>
                      <a:rPr lang="en-US" sz="2000" b="0" i="1" smtClean="0">
                        <a:latin typeface="Cambria Math" panose="02040503050406030204" pitchFamily="18" charset="0"/>
                      </a:rPr>
                      <m:t>𝐼</m:t>
                    </m:r>
                  </m:oMath>
                </a14:m>
                <a:r>
                  <a:rPr lang="en-US" sz="2000" dirty="0" smtClean="0">
                    <a:latin typeface="Times New Roman" panose="02020603050405020304" pitchFamily="18" charset="0"/>
                    <a:cs typeface="Times New Roman" panose="02020603050405020304" pitchFamily="18" charset="0"/>
                  </a:rPr>
                  <a:t> 	is the current</a:t>
                </a:r>
              </a:p>
              <a:p>
                <a14:m>
                  <m:oMath xmlns:m="http://schemas.openxmlformats.org/officeDocument/2006/math">
                    <m:r>
                      <a:rPr lang="en-US" sz="2000" i="1" smtClean="0">
                        <a:latin typeface="Cambria Math" panose="02040503050406030204" pitchFamily="18" charset="0"/>
                        <a:ea typeface="Cambria Math" panose="02040503050406030204" pitchFamily="18" charset="0"/>
                      </a:rPr>
                      <m:t>𝜀</m:t>
                    </m:r>
                  </m:oMath>
                </a14:m>
                <a:r>
                  <a:rPr lang="en-US" sz="2000" dirty="0" smtClean="0">
                    <a:latin typeface="Times New Roman" panose="02020603050405020304" pitchFamily="18" charset="0"/>
                    <a:cs typeface="Times New Roman" panose="02020603050405020304" pitchFamily="18" charset="0"/>
                  </a:rPr>
                  <a:t> 	is the insulator surface </a:t>
                </a:r>
                <a:r>
                  <a:rPr lang="en-US" sz="2000" dirty="0" err="1" smtClean="0">
                    <a:latin typeface="Times New Roman" panose="02020603050405020304" pitchFamily="18" charset="0"/>
                    <a:cs typeface="Times New Roman" panose="02020603050405020304" pitchFamily="18" charset="0"/>
                  </a:rPr>
                  <a:t>emittance</a:t>
                </a:r>
                <a:endParaRPr lang="en-US" sz="2000" dirty="0" smtClean="0">
                  <a:latin typeface="Times New Roman" panose="02020603050405020304" pitchFamily="18" charset="0"/>
                  <a:cs typeface="Times New Roman" panose="02020603050405020304" pitchFamily="18" charset="0"/>
                </a:endParaRPr>
              </a:p>
              <a:p>
                <a14:m>
                  <m:oMath xmlns:m="http://schemas.openxmlformats.org/officeDocument/2006/math">
                    <m:r>
                      <a:rPr lang="en-US" sz="2000" b="0" i="1" smtClean="0">
                        <a:latin typeface="Cambria Math" panose="02040503050406030204" pitchFamily="18" charset="0"/>
                      </a:rPr>
                      <m:t>h</m:t>
                    </m:r>
                  </m:oMath>
                </a14:m>
                <a:r>
                  <a:rPr lang="en-US" sz="2000" dirty="0" smtClean="0">
                    <a:latin typeface="Times New Roman" panose="02020603050405020304" pitchFamily="18" charset="0"/>
                    <a:cs typeface="Times New Roman" panose="02020603050405020304" pitchFamily="18" charset="0"/>
                  </a:rPr>
                  <a:t> 	is the convective heat transfer coefficient</a:t>
                </a:r>
              </a:p>
              <a:p>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𝑤</m:t>
                        </m:r>
                      </m:sub>
                    </m:sSub>
                  </m:oMath>
                </a14:m>
                <a:r>
                  <a:rPr lang="en-US" sz="2000" dirty="0">
                    <a:latin typeface="Times New Roman" panose="02020603050405020304" pitchFamily="18" charset="0"/>
                    <a:cs typeface="Times New Roman" panose="02020603050405020304" pitchFamily="18" charset="0"/>
                  </a:rPr>
                  <a:t>	is the </a:t>
                </a:r>
                <a:r>
                  <a:rPr lang="en-US" sz="2000" dirty="0" smtClean="0">
                    <a:latin typeface="Times New Roman" panose="02020603050405020304" pitchFamily="18" charset="0"/>
                    <a:cs typeface="Times New Roman" panose="02020603050405020304" pitchFamily="18" charset="0"/>
                  </a:rPr>
                  <a:t>insulator thermal conductivity</a:t>
                </a:r>
              </a:p>
              <a:p>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𝑠</m:t>
                        </m:r>
                      </m:sub>
                    </m:sSub>
                  </m:oMath>
                </a14:m>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is the insulator surface area (not depicted)</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where </a:t>
                </a: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𝑠</m:t>
                        </m:r>
                      </m:sub>
                    </m:sSub>
                    <m:r>
                      <a:rPr lang="en-US" sz="2000" b="0" i="1" smtClean="0">
                        <a:latin typeface="Cambria Math" panose="02040503050406030204" pitchFamily="18" charset="0"/>
                        <a:cs typeface="Times New Roman" panose="02020603050405020304" pitchFamily="18" charset="0"/>
                      </a:rPr>
                      <m:t>=2</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𝜋</m:t>
                    </m:r>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𝑟</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𝑠</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𝑢𝑛𝑖𝑡</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𝑙𝑒𝑛𝑔𝑡h</m:t>
                    </m:r>
                  </m:oMath>
                </a14:m>
                <a:endParaRPr lang="en-US" sz="2000" dirty="0">
                  <a:latin typeface="Times New Roman" panose="02020603050405020304" pitchFamily="18" charset="0"/>
                  <a:cs typeface="Times New Roman" panose="02020603050405020304" pitchFamily="18" charset="0"/>
                </a:endParaRPr>
              </a:p>
            </p:txBody>
          </p:sp>
        </mc:Choice>
        <mc:Fallback>
          <p:sp>
            <p:nvSpPr>
              <p:cNvPr id="11" name="TextBox 10"/>
              <p:cNvSpPr txBox="1">
                <a:spLocks noRot="1" noChangeAspect="1" noMove="1" noResize="1" noEditPoints="1" noAdjustHandles="1" noChangeArrowheads="1" noChangeShapeType="1" noTextEdit="1"/>
              </p:cNvSpPr>
              <p:nvPr/>
            </p:nvSpPr>
            <p:spPr>
              <a:xfrm>
                <a:off x="586910" y="2970809"/>
                <a:ext cx="5164881" cy="3750667"/>
              </a:xfrm>
              <a:prstGeom prst="rect">
                <a:avLst/>
              </a:prstGeom>
              <a:blipFill rotWithShape="0">
                <a:blip r:embed="rId2"/>
                <a:stretch>
                  <a:fillRect l="-1769" t="-2110" r="-2948" b="-1623"/>
                </a:stretch>
              </a:blipFill>
            </p:spPr>
            <p:txBody>
              <a:bodyPr/>
              <a:lstStyle/>
              <a:p>
                <a:r>
                  <a:rPr lang="en-US">
                    <a:noFill/>
                  </a:rPr>
                  <a:t> </a:t>
                </a:r>
              </a:p>
            </p:txBody>
          </p:sp>
        </mc:Fallback>
      </mc:AlternateContent>
      <p:sp>
        <p:nvSpPr>
          <p:cNvPr id="4" name="TextBox 3"/>
          <p:cNvSpPr txBox="1"/>
          <p:nvPr/>
        </p:nvSpPr>
        <p:spPr>
          <a:xfrm>
            <a:off x="6059882" y="5204422"/>
            <a:ext cx="2601418" cy="369332"/>
          </a:xfrm>
          <a:prstGeom prst="rect">
            <a:avLst/>
          </a:prstGeom>
          <a:noFill/>
        </p:spPr>
        <p:txBody>
          <a:bodyPr wrap="none" rtlCol="0">
            <a:spAutoFit/>
          </a:bodyPr>
          <a:lstStyle/>
          <a:p>
            <a:pPr algn="ctr"/>
            <a:r>
              <a:rPr lang="en-US" b="1" dirty="0" smtClean="0"/>
              <a:t>Single Wire Cross-Section</a:t>
            </a:r>
            <a:endParaRPr lang="en-US" b="1" dirty="0"/>
          </a:p>
        </p:txBody>
      </p:sp>
      <p:grpSp>
        <p:nvGrpSpPr>
          <p:cNvPr id="7" name="Group 6"/>
          <p:cNvGrpSpPr/>
          <p:nvPr/>
        </p:nvGrpSpPr>
        <p:grpSpPr>
          <a:xfrm>
            <a:off x="6617189" y="5697328"/>
            <a:ext cx="1376452" cy="610424"/>
            <a:chOff x="6066098" y="466187"/>
            <a:chExt cx="1376452" cy="610424"/>
          </a:xfrm>
        </p:grpSpPr>
        <p:sp>
          <p:nvSpPr>
            <p:cNvPr id="5" name="Rectangle 4"/>
            <p:cNvSpPr/>
            <p:nvPr/>
          </p:nvSpPr>
          <p:spPr>
            <a:xfrm>
              <a:off x="6066098" y="798627"/>
              <a:ext cx="232344" cy="21379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4" name="Rectangle 13"/>
            <p:cNvSpPr/>
            <p:nvPr/>
          </p:nvSpPr>
          <p:spPr>
            <a:xfrm>
              <a:off x="6066098" y="483121"/>
              <a:ext cx="232344" cy="202717"/>
            </a:xfrm>
            <a:prstGeom prst="rect">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6" name="TextBox 5"/>
            <p:cNvSpPr txBox="1"/>
            <p:nvPr/>
          </p:nvSpPr>
          <p:spPr>
            <a:xfrm>
              <a:off x="6383029" y="466187"/>
              <a:ext cx="1059521" cy="610424"/>
            </a:xfrm>
            <a:prstGeom prst="rect">
              <a:avLst/>
            </a:prstGeom>
            <a:noFill/>
          </p:spPr>
          <p:txBody>
            <a:bodyPr wrap="none" rtlCol="0">
              <a:spAutoFit/>
            </a:bodyPr>
            <a:lstStyle/>
            <a:p>
              <a:pPr>
                <a:spcAft>
                  <a:spcPts val="200"/>
                </a:spcAft>
              </a:pPr>
              <a:r>
                <a:rPr lang="en-US" sz="1600" dirty="0" smtClean="0"/>
                <a:t>Conductor</a:t>
              </a:r>
            </a:p>
            <a:p>
              <a:pPr>
                <a:spcAft>
                  <a:spcPts val="200"/>
                </a:spcAft>
              </a:pPr>
              <a:r>
                <a:rPr lang="en-US" sz="1600" dirty="0" smtClean="0"/>
                <a:t>Jacket</a:t>
              </a:r>
              <a:endParaRPr lang="en-US" sz="1600" dirty="0"/>
            </a:p>
          </p:txBody>
        </p:sp>
      </p:grpSp>
      <p:grpSp>
        <p:nvGrpSpPr>
          <p:cNvPr id="15" name="Group 14"/>
          <p:cNvGrpSpPr/>
          <p:nvPr/>
        </p:nvGrpSpPr>
        <p:grpSpPr>
          <a:xfrm>
            <a:off x="6059882" y="2844756"/>
            <a:ext cx="2942227" cy="2245367"/>
            <a:chOff x="6059882" y="2844756"/>
            <a:chExt cx="2942227" cy="2245367"/>
          </a:xfrm>
        </p:grpSpPr>
        <p:grpSp>
          <p:nvGrpSpPr>
            <p:cNvPr id="13" name="Group 12"/>
            <p:cNvGrpSpPr/>
            <p:nvPr/>
          </p:nvGrpSpPr>
          <p:grpSpPr>
            <a:xfrm>
              <a:off x="6059882" y="2844756"/>
              <a:ext cx="2942227" cy="2236092"/>
              <a:chOff x="5357015" y="3505155"/>
              <a:chExt cx="2942227" cy="2236092"/>
            </a:xfrm>
          </p:grpSpPr>
          <p:pic>
            <p:nvPicPr>
              <p:cNvPr id="9" name="Picture 8"/>
              <p:cNvPicPr>
                <a:picLocks noChangeAspect="1"/>
              </p:cNvPicPr>
              <p:nvPr/>
            </p:nvPicPr>
            <p:blipFill>
              <a:blip r:embed="rId3"/>
              <a:stretch>
                <a:fillRect/>
              </a:stretch>
            </p:blipFill>
            <p:spPr>
              <a:xfrm>
                <a:off x="5357015" y="3505155"/>
                <a:ext cx="2942227" cy="2236092"/>
              </a:xfrm>
              <a:prstGeom prst="rect">
                <a:avLst/>
              </a:prstGeom>
            </p:spPr>
          </p:pic>
          <p:sp>
            <p:nvSpPr>
              <p:cNvPr id="12" name="Rectangle 11"/>
              <p:cNvSpPr/>
              <p:nvPr/>
            </p:nvSpPr>
            <p:spPr>
              <a:xfrm>
                <a:off x="7670800" y="4944533"/>
                <a:ext cx="628442" cy="5249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8" name="Rectangle 7"/>
                  <p:cNvSpPr/>
                  <p:nvPr/>
                </p:nvSpPr>
                <p:spPr>
                  <a:xfrm>
                    <a:off x="7541783" y="4771354"/>
                    <a:ext cx="53565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𝑒</m:t>
                              </m:r>
                            </m:sub>
                          </m:sSub>
                        </m:oMath>
                      </m:oMathPara>
                    </a14:m>
                    <a:endParaRPr lang="en-US" sz="2400" dirty="0"/>
                  </a:p>
                </p:txBody>
              </p:sp>
            </mc:Choice>
            <mc:Fallback xmlns="">
              <p:sp>
                <p:nvSpPr>
                  <p:cNvPr id="8" name="Rectangle 7"/>
                  <p:cNvSpPr>
                    <a:spLocks noRot="1" noChangeAspect="1" noMove="1" noResize="1" noEditPoints="1" noAdjustHandles="1" noChangeArrowheads="1" noChangeShapeType="1" noTextEdit="1"/>
                  </p:cNvSpPr>
                  <p:nvPr/>
                </p:nvSpPr>
                <p:spPr>
                  <a:xfrm>
                    <a:off x="7541783" y="4771354"/>
                    <a:ext cx="535659" cy="461665"/>
                  </a:xfrm>
                  <a:prstGeom prst="rect">
                    <a:avLst/>
                  </a:prstGeom>
                  <a:blipFill rotWithShape="0">
                    <a:blip r:embed="rId4"/>
                    <a:stretch>
                      <a:fillRect/>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10" name="Rectangle 9"/>
                <p:cNvSpPr/>
                <p:nvPr/>
              </p:nvSpPr>
              <p:spPr>
                <a:xfrm>
                  <a:off x="6676165" y="4628458"/>
                  <a:ext cx="626325"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𝑘</m:t>
                            </m:r>
                          </m:e>
                          <m:sub>
                            <m:r>
                              <a:rPr lang="en-US" sz="2400" i="1">
                                <a:latin typeface="Cambria Math" panose="02040503050406030204" pitchFamily="18" charset="0"/>
                                <a:cs typeface="Times New Roman" panose="02020603050405020304" pitchFamily="18" charset="0"/>
                              </a:rPr>
                              <m:t>𝑤</m:t>
                            </m:r>
                          </m:sub>
                        </m:sSub>
                      </m:oMath>
                    </m:oMathPara>
                  </a14:m>
                  <a:endParaRPr lang="en-US" sz="2400" dirty="0"/>
                </a:p>
              </p:txBody>
            </p:sp>
          </mc:Choice>
          <mc:Fallback xmlns="">
            <p:sp>
              <p:nvSpPr>
                <p:cNvPr id="10" name="Rectangle 9"/>
                <p:cNvSpPr>
                  <a:spLocks noRot="1" noChangeAspect="1" noMove="1" noResize="1" noEditPoints="1" noAdjustHandles="1" noChangeArrowheads="1" noChangeShapeType="1" noTextEdit="1"/>
                </p:cNvSpPr>
                <p:nvPr/>
              </p:nvSpPr>
              <p:spPr>
                <a:xfrm>
                  <a:off x="6676165" y="4628458"/>
                  <a:ext cx="626325" cy="461665"/>
                </a:xfrm>
                <a:prstGeom prst="rect">
                  <a:avLst/>
                </a:prstGeom>
                <a:blipFill rotWithShape="0">
                  <a:blip r:embed="rId5"/>
                  <a:stretch>
                    <a:fillRect/>
                  </a:stretch>
                </a:blipFill>
              </p:spPr>
              <p:txBody>
                <a:bodyPr/>
                <a:lstStyle/>
                <a:p>
                  <a:r>
                    <a:rPr lang="en-US">
                      <a:noFill/>
                    </a:rPr>
                    <a:t> </a:t>
                  </a:r>
                </a:p>
              </p:txBody>
            </p:sp>
          </mc:Fallback>
        </mc:AlternateContent>
      </p:grpSp>
      <p:pic>
        <p:nvPicPr>
          <p:cNvPr id="17" name="Picture 16"/>
          <p:cNvPicPr>
            <a:picLocks noChangeAspect="1"/>
          </p:cNvPicPr>
          <p:nvPr/>
        </p:nvPicPr>
        <p:blipFill rotWithShape="1">
          <a:blip r:embed="rId6"/>
          <a:srcRect l="21340" t="27505" r="7008" b="7509"/>
          <a:stretch/>
        </p:blipFill>
        <p:spPr>
          <a:xfrm>
            <a:off x="6897205" y="3091886"/>
            <a:ext cx="238836" cy="266131"/>
          </a:xfrm>
          <a:prstGeom prst="rect">
            <a:avLst/>
          </a:prstGeom>
        </p:spPr>
      </p:pic>
    </p:spTree>
    <p:extLst>
      <p:ext uri="{BB962C8B-B14F-4D97-AF65-F5344CB8AC3E}">
        <p14:creationId xmlns:p14="http://schemas.microsoft.com/office/powerpoint/2010/main" val="10998575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311" y="592765"/>
            <a:ext cx="7645400" cy="4826386"/>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Single Wire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For a two-dimensional cross section through a current carrying wire, the steady state heat balance is given by:</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where…</a:t>
            </a: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and…</a:t>
            </a:r>
          </a:p>
          <a:p>
            <a:pPr algn="just">
              <a:lnSpc>
                <a:spcPct val="107000"/>
              </a:lnSpc>
              <a:tabLst>
                <a:tab pos="457200" algn="l"/>
              </a:tabLst>
            </a:pP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Rectangle 3"/>
              <p:cNvSpPr/>
              <p:nvPr/>
            </p:nvSpPr>
            <p:spPr>
              <a:xfrm>
                <a:off x="3665908" y="2673533"/>
                <a:ext cx="1881541" cy="5142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a:solidFill>
                                <a:srgbClr val="FF0000"/>
                              </a:solidFill>
                              <a:latin typeface="Cambria Math" panose="02040503050406030204" pitchFamily="18" charset="0"/>
                            </a:rPr>
                          </m:ctrlPr>
                        </m:sSubPr>
                        <m:e>
                          <m:acc>
                            <m:accPr>
                              <m:chr m:val="̇"/>
                              <m:ctrlPr>
                                <a:rPr lang="en-US" sz="2400" i="1">
                                  <a:solidFill>
                                    <a:srgbClr val="FF0000"/>
                                  </a:solidFill>
                                  <a:latin typeface="Cambria Math" panose="02040503050406030204" pitchFamily="18" charset="0"/>
                                </a:rPr>
                              </m:ctrlPr>
                            </m:accPr>
                            <m:e>
                              <m:r>
                                <a:rPr lang="en-US" sz="2400" i="1">
                                  <a:solidFill>
                                    <a:srgbClr val="FF0000"/>
                                  </a:solidFill>
                                  <a:latin typeface="Cambria Math" panose="02040503050406030204" pitchFamily="18" charset="0"/>
                                </a:rPr>
                                <m:t>𝑄</m:t>
                              </m:r>
                            </m:e>
                          </m:acc>
                        </m:e>
                        <m:sub>
                          <m:r>
                            <a:rPr lang="en-US" sz="2400" i="1">
                              <a:solidFill>
                                <a:srgbClr val="FF0000"/>
                              </a:solidFill>
                              <a:latin typeface="Cambria Math" panose="02040503050406030204" pitchFamily="18" charset="0"/>
                            </a:rPr>
                            <m:t>𝑔𝑒𝑛</m:t>
                          </m:r>
                        </m:sub>
                      </m:sSub>
                      <m:r>
                        <a:rPr lang="en-US" sz="2400" i="0">
                          <a:latin typeface="Cambria Math" panose="02040503050406030204" pitchFamily="18" charset="0"/>
                        </a:rPr>
                        <m:t>=</m:t>
                      </m:r>
                      <m:sSub>
                        <m:sSubPr>
                          <m:ctrlPr>
                            <a:rPr lang="en-US" sz="2400" i="1">
                              <a:solidFill>
                                <a:srgbClr val="00B050"/>
                              </a:solidFill>
                              <a:latin typeface="Cambria Math" panose="02040503050406030204" pitchFamily="18" charset="0"/>
                            </a:rPr>
                          </m:ctrlPr>
                        </m:sSubPr>
                        <m:e>
                          <m:acc>
                            <m:accPr>
                              <m:chr m:val="̇"/>
                              <m:ctrlPr>
                                <a:rPr lang="en-US" sz="2400" i="1">
                                  <a:solidFill>
                                    <a:srgbClr val="00B050"/>
                                  </a:solidFill>
                                  <a:latin typeface="Cambria Math" panose="02040503050406030204" pitchFamily="18" charset="0"/>
                                </a:rPr>
                              </m:ctrlPr>
                            </m:accPr>
                            <m:e>
                              <m:r>
                                <a:rPr lang="en-US" sz="2400" i="1">
                                  <a:solidFill>
                                    <a:srgbClr val="00B050"/>
                                  </a:solidFill>
                                  <a:latin typeface="Cambria Math" panose="02040503050406030204" pitchFamily="18" charset="0"/>
                                </a:rPr>
                                <m:t>𝑄</m:t>
                              </m:r>
                            </m:e>
                          </m:acc>
                        </m:e>
                        <m:sub>
                          <m:r>
                            <a:rPr lang="en-US" sz="2400" i="1">
                              <a:solidFill>
                                <a:srgbClr val="00B050"/>
                              </a:solidFill>
                              <a:latin typeface="Cambria Math" panose="02040503050406030204" pitchFamily="18" charset="0"/>
                            </a:rPr>
                            <m:t>𝑜𝑢𝑡</m:t>
                          </m:r>
                        </m:sub>
                      </m:sSub>
                    </m:oMath>
                  </m:oMathPara>
                </a14:m>
                <a:endParaRPr lang="en-US" sz="2400" dirty="0">
                  <a:solidFill>
                    <a:srgbClr val="FF0000"/>
                  </a:solidFill>
                </a:endParaRPr>
              </a:p>
            </p:txBody>
          </p:sp>
        </mc:Choice>
        <mc:Fallback xmlns="">
          <p:sp>
            <p:nvSpPr>
              <p:cNvPr id="4" name="Rectangle 3"/>
              <p:cNvSpPr>
                <a:spLocks noRot="1" noChangeAspect="1" noMove="1" noResize="1" noEditPoints="1" noAdjustHandles="1" noChangeArrowheads="1" noChangeShapeType="1" noTextEdit="1"/>
              </p:cNvSpPr>
              <p:nvPr/>
            </p:nvSpPr>
            <p:spPr>
              <a:xfrm>
                <a:off x="3665908" y="2673533"/>
                <a:ext cx="1881541" cy="514243"/>
              </a:xfrm>
              <a:prstGeom prst="rect">
                <a:avLst/>
              </a:prstGeom>
              <a:blipFill rotWithShape="0">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2671548" y="3907445"/>
                <a:ext cx="5248296" cy="4756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rgbClr val="00B050"/>
                              </a:solidFill>
                              <a:latin typeface="Cambria Math" panose="02040503050406030204" pitchFamily="18" charset="0"/>
                            </a:rPr>
                          </m:ctrlPr>
                        </m:sSubPr>
                        <m:e>
                          <m:acc>
                            <m:accPr>
                              <m:chr m:val="̇"/>
                              <m:ctrlPr>
                                <a:rPr lang="en-US" sz="2400" i="1">
                                  <a:solidFill>
                                    <a:srgbClr val="00B050"/>
                                  </a:solidFill>
                                  <a:latin typeface="Cambria Math" panose="02040503050406030204" pitchFamily="18" charset="0"/>
                                </a:rPr>
                              </m:ctrlPr>
                            </m:accPr>
                            <m:e>
                              <m:r>
                                <a:rPr lang="en-US" sz="2400" i="1">
                                  <a:solidFill>
                                    <a:srgbClr val="00B050"/>
                                  </a:solidFill>
                                  <a:latin typeface="Cambria Math" panose="02040503050406030204" pitchFamily="18" charset="0"/>
                                </a:rPr>
                                <m:t>𝑄</m:t>
                              </m:r>
                            </m:e>
                          </m:acc>
                        </m:e>
                        <m:sub>
                          <m:r>
                            <a:rPr lang="en-US" sz="2400" i="1">
                              <a:solidFill>
                                <a:srgbClr val="00B050"/>
                              </a:solidFill>
                              <a:latin typeface="Cambria Math" panose="02040503050406030204" pitchFamily="18" charset="0"/>
                            </a:rPr>
                            <m:t>𝑜𝑢𝑡</m:t>
                          </m:r>
                        </m:sub>
                      </m:sSub>
                      <m:r>
                        <a:rPr lang="en-US" sz="2400" i="0">
                          <a:solidFill>
                            <a:srgbClr val="00B050"/>
                          </a:solidFill>
                          <a:latin typeface="Cambria Math" panose="02040503050406030204" pitchFamily="18" charset="0"/>
                        </a:rPr>
                        <m:t>=</m:t>
                      </m:r>
                      <m:r>
                        <a:rPr lang="en-US" sz="2400" i="1">
                          <a:solidFill>
                            <a:srgbClr val="00B050"/>
                          </a:solidFill>
                          <a:latin typeface="Cambria Math" panose="02040503050406030204" pitchFamily="18" charset="0"/>
                        </a:rPr>
                        <m:t>𝜀</m:t>
                      </m:r>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𝐴</m:t>
                          </m:r>
                        </m:e>
                        <m:sub>
                          <m:r>
                            <a:rPr lang="en-US" sz="2400" i="1">
                              <a:solidFill>
                                <a:srgbClr val="00B050"/>
                              </a:solidFill>
                              <a:latin typeface="Cambria Math" panose="02040503050406030204" pitchFamily="18" charset="0"/>
                            </a:rPr>
                            <m:t>𝑠</m:t>
                          </m:r>
                        </m:sub>
                      </m:sSub>
                      <m:r>
                        <a:rPr lang="en-US" sz="2400" i="1">
                          <a:solidFill>
                            <a:srgbClr val="00B050"/>
                          </a:solidFill>
                          <a:latin typeface="Cambria Math" panose="02040503050406030204" pitchFamily="18" charset="0"/>
                        </a:rPr>
                        <m:t>𝜎</m:t>
                      </m:r>
                      <m:d>
                        <m:dPr>
                          <m:ctrlPr>
                            <a:rPr lang="en-US" sz="2400" i="1">
                              <a:solidFill>
                                <a:srgbClr val="00B050"/>
                              </a:solidFill>
                              <a:latin typeface="Cambria Math" panose="02040503050406030204" pitchFamily="18" charset="0"/>
                            </a:rPr>
                          </m:ctrlPr>
                        </m:dPr>
                        <m:e>
                          <m:sSubSup>
                            <m:sSubSupPr>
                              <m:ctrlPr>
                                <a:rPr lang="en-US" sz="2400" i="1">
                                  <a:solidFill>
                                    <a:srgbClr val="00B050"/>
                                  </a:solidFill>
                                  <a:latin typeface="Cambria Math" panose="02040503050406030204" pitchFamily="18" charset="0"/>
                                </a:rPr>
                              </m:ctrlPr>
                            </m:sSubSup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𝑠</m:t>
                              </m:r>
                            </m:sub>
                            <m:sup>
                              <m:r>
                                <a:rPr lang="en-US" sz="2400" i="0">
                                  <a:solidFill>
                                    <a:srgbClr val="00B050"/>
                                  </a:solidFill>
                                  <a:latin typeface="Cambria Math" panose="02040503050406030204" pitchFamily="18" charset="0"/>
                                </a:rPr>
                                <m:t>4</m:t>
                              </m:r>
                            </m:sup>
                          </m:sSubSup>
                          <m:r>
                            <a:rPr lang="en-US" sz="2400" i="0">
                              <a:solidFill>
                                <a:srgbClr val="00B050"/>
                              </a:solidFill>
                              <a:latin typeface="Cambria Math" panose="02040503050406030204" pitchFamily="18" charset="0"/>
                            </a:rPr>
                            <m:t>−</m:t>
                          </m:r>
                          <m:sSubSup>
                            <m:sSubSupPr>
                              <m:ctrlPr>
                                <a:rPr lang="en-US" sz="2400" i="1">
                                  <a:solidFill>
                                    <a:srgbClr val="00B050"/>
                                  </a:solidFill>
                                  <a:latin typeface="Cambria Math" panose="02040503050406030204" pitchFamily="18" charset="0"/>
                                </a:rPr>
                              </m:ctrlPr>
                            </m:sSubSup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𝑒</m:t>
                              </m:r>
                            </m:sub>
                            <m:sup>
                              <m:r>
                                <a:rPr lang="en-US" sz="2400" i="0">
                                  <a:solidFill>
                                    <a:srgbClr val="00B050"/>
                                  </a:solidFill>
                                  <a:latin typeface="Cambria Math" panose="02040503050406030204" pitchFamily="18" charset="0"/>
                                </a:rPr>
                                <m:t>4</m:t>
                              </m:r>
                            </m:sup>
                          </m:sSubSup>
                        </m:e>
                      </m:d>
                      <m:r>
                        <a:rPr lang="en-US" sz="2400" i="0">
                          <a:solidFill>
                            <a:srgbClr val="00B050"/>
                          </a:solidFill>
                          <a:latin typeface="Cambria Math" panose="02040503050406030204" pitchFamily="18" charset="0"/>
                        </a:rPr>
                        <m:t>+</m:t>
                      </m:r>
                      <m:r>
                        <a:rPr lang="en-US" sz="2400" i="1">
                          <a:solidFill>
                            <a:srgbClr val="00B050"/>
                          </a:solidFill>
                          <a:latin typeface="Cambria Math" panose="02040503050406030204" pitchFamily="18" charset="0"/>
                        </a:rPr>
                        <m:t>h</m:t>
                      </m:r>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𝐴</m:t>
                          </m:r>
                        </m:e>
                        <m:sub>
                          <m:r>
                            <a:rPr lang="en-US" sz="2400" i="1">
                              <a:solidFill>
                                <a:srgbClr val="00B050"/>
                              </a:solidFill>
                              <a:latin typeface="Cambria Math" panose="02040503050406030204" pitchFamily="18" charset="0"/>
                            </a:rPr>
                            <m:t>𝑠</m:t>
                          </m:r>
                        </m:sub>
                      </m:sSub>
                      <m:d>
                        <m:dPr>
                          <m:ctrlPr>
                            <a:rPr lang="en-US" sz="2400" i="1">
                              <a:solidFill>
                                <a:srgbClr val="00B050"/>
                              </a:solidFill>
                              <a:latin typeface="Cambria Math" panose="02040503050406030204" pitchFamily="18" charset="0"/>
                            </a:rPr>
                          </m:ctrlPr>
                        </m:dPr>
                        <m:e>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𝑠</m:t>
                              </m:r>
                            </m:sub>
                          </m:sSub>
                          <m:r>
                            <a:rPr lang="en-US" sz="2400" i="0">
                              <a:solidFill>
                                <a:srgbClr val="00B050"/>
                              </a:solidFill>
                              <a:latin typeface="Cambria Math" panose="02040503050406030204" pitchFamily="18" charset="0"/>
                            </a:rPr>
                            <m:t>−</m:t>
                          </m:r>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𝑒</m:t>
                              </m:r>
                            </m:sub>
                          </m:sSub>
                        </m:e>
                      </m:d>
                    </m:oMath>
                  </m:oMathPara>
                </a14:m>
                <a:endParaRPr lang="en-US" sz="2400" dirty="0"/>
              </a:p>
            </p:txBody>
          </p:sp>
        </mc:Choice>
        <mc:Fallback xmlns="">
          <p:sp>
            <p:nvSpPr>
              <p:cNvPr id="5" name="Rectangle 4"/>
              <p:cNvSpPr>
                <a:spLocks noRot="1" noChangeAspect="1" noMove="1" noResize="1" noEditPoints="1" noAdjustHandles="1" noChangeArrowheads="1" noChangeShapeType="1" noTextEdit="1"/>
              </p:cNvSpPr>
              <p:nvPr/>
            </p:nvSpPr>
            <p:spPr>
              <a:xfrm>
                <a:off x="2671548" y="3907445"/>
                <a:ext cx="5248296" cy="475643"/>
              </a:xfrm>
              <a:prstGeom prst="rect">
                <a:avLst/>
              </a:prstGeom>
              <a:blipFill rotWithShape="0">
                <a:blip r:embed="rId3"/>
                <a:stretch>
                  <a:fillRect t="-2564" b="-1282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3734974" y="5567001"/>
                <a:ext cx="1759777" cy="5142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rgbClr val="FF0000"/>
                              </a:solidFill>
                              <a:latin typeface="Cambria Math" panose="02040503050406030204" pitchFamily="18" charset="0"/>
                            </a:rPr>
                          </m:ctrlPr>
                        </m:sSubPr>
                        <m:e>
                          <m:acc>
                            <m:accPr>
                              <m:chr m:val="̇"/>
                              <m:ctrlPr>
                                <a:rPr lang="en-US" sz="2400" i="1">
                                  <a:solidFill>
                                    <a:srgbClr val="FF0000"/>
                                  </a:solidFill>
                                  <a:latin typeface="Cambria Math" panose="02040503050406030204" pitchFamily="18" charset="0"/>
                                </a:rPr>
                              </m:ctrlPr>
                            </m:accPr>
                            <m:e>
                              <m:r>
                                <a:rPr lang="en-US" sz="2400" i="1">
                                  <a:solidFill>
                                    <a:srgbClr val="FF0000"/>
                                  </a:solidFill>
                                  <a:latin typeface="Cambria Math" panose="02040503050406030204" pitchFamily="18" charset="0"/>
                                </a:rPr>
                                <m:t>𝑄</m:t>
                              </m:r>
                            </m:e>
                          </m:acc>
                        </m:e>
                        <m:sub>
                          <m:r>
                            <a:rPr lang="en-US" sz="2400" i="1">
                              <a:solidFill>
                                <a:srgbClr val="FF0000"/>
                              </a:solidFill>
                              <a:latin typeface="Cambria Math" panose="02040503050406030204" pitchFamily="18" charset="0"/>
                            </a:rPr>
                            <m:t>𝑔𝑒𝑛</m:t>
                          </m:r>
                        </m:sub>
                      </m:sSub>
                      <m:r>
                        <a:rPr lang="en-US" sz="2400" i="0">
                          <a:solidFill>
                            <a:srgbClr val="FF0000"/>
                          </a:solidFill>
                          <a:latin typeface="Cambria Math" panose="02040503050406030204" pitchFamily="18" charset="0"/>
                        </a:rPr>
                        <m:t>=</m:t>
                      </m:r>
                      <m:sSup>
                        <m:sSupPr>
                          <m:ctrlPr>
                            <a:rPr lang="en-US" sz="2400" i="1">
                              <a:solidFill>
                                <a:srgbClr val="FF0000"/>
                              </a:solidFill>
                              <a:latin typeface="Cambria Math" panose="02040503050406030204" pitchFamily="18" charset="0"/>
                            </a:rPr>
                          </m:ctrlPr>
                        </m:sSupPr>
                        <m:e>
                          <m:r>
                            <a:rPr lang="en-US" sz="2400" i="1">
                              <a:solidFill>
                                <a:srgbClr val="FF0000"/>
                              </a:solidFill>
                              <a:latin typeface="Cambria Math" panose="02040503050406030204" pitchFamily="18" charset="0"/>
                            </a:rPr>
                            <m:t>𝐼</m:t>
                          </m:r>
                        </m:e>
                        <m:sup>
                          <m:r>
                            <a:rPr lang="en-US" sz="2400" i="0">
                              <a:solidFill>
                                <a:srgbClr val="FF0000"/>
                              </a:solidFill>
                              <a:latin typeface="Cambria Math" panose="02040503050406030204" pitchFamily="18" charset="0"/>
                            </a:rPr>
                            <m:t>2</m:t>
                          </m:r>
                        </m:sup>
                      </m:sSup>
                      <m:r>
                        <a:rPr lang="en-US" sz="2400" b="0" i="1" smtClean="0">
                          <a:solidFill>
                            <a:srgbClr val="FF0000"/>
                          </a:solidFill>
                          <a:latin typeface="Cambria Math" panose="02040503050406030204" pitchFamily="18" charset="0"/>
                        </a:rPr>
                        <m:t>𝑅</m:t>
                      </m:r>
                    </m:oMath>
                  </m:oMathPara>
                </a14:m>
                <a:endParaRPr lang="en-US" sz="2400" dirty="0">
                  <a:solidFill>
                    <a:srgbClr val="FF0000"/>
                  </a:solidFill>
                </a:endParaRPr>
              </a:p>
            </p:txBody>
          </p:sp>
        </mc:Choice>
        <mc:Fallback xmlns="">
          <p:sp>
            <p:nvSpPr>
              <p:cNvPr id="6" name="Rectangle 5"/>
              <p:cNvSpPr>
                <a:spLocks noRot="1" noChangeAspect="1" noMove="1" noResize="1" noEditPoints="1" noAdjustHandles="1" noChangeArrowheads="1" noChangeShapeType="1" noTextEdit="1"/>
              </p:cNvSpPr>
              <p:nvPr/>
            </p:nvSpPr>
            <p:spPr>
              <a:xfrm>
                <a:off x="3734974" y="5567001"/>
                <a:ext cx="1759777" cy="514243"/>
              </a:xfrm>
              <a:prstGeom prst="rect">
                <a:avLst/>
              </a:prstGeom>
              <a:blipFill rotWithShape="0">
                <a:blip r:embed="rId4"/>
                <a:stretch>
                  <a:fillRect/>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15</a:t>
            </a:fld>
            <a:endParaRPr lang="en-US" dirty="0"/>
          </a:p>
        </p:txBody>
      </p:sp>
    </p:spTree>
    <p:extLst>
      <p:ext uri="{BB962C8B-B14F-4D97-AF65-F5344CB8AC3E}">
        <p14:creationId xmlns:p14="http://schemas.microsoft.com/office/powerpoint/2010/main" val="2139489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311" y="592765"/>
            <a:ext cx="7645400" cy="2949334"/>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Single Wire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But resistance varies with conductor temperature by the relationship:</a:t>
            </a: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And the steady state heat balance can be written as:</a:t>
            </a:r>
            <a:endParaRPr lang="en-US"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7" name="Rectangle 6"/>
              <p:cNvSpPr/>
              <p:nvPr/>
            </p:nvSpPr>
            <p:spPr>
              <a:xfrm>
                <a:off x="194733" y="3903134"/>
                <a:ext cx="8551333" cy="46166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p>
                        <m:sSupPr>
                          <m:ctrlPr>
                            <a:rPr lang="en-US" sz="2400" i="1" smtClean="0">
                              <a:solidFill>
                                <a:srgbClr val="FF0000"/>
                              </a:solidFill>
                              <a:latin typeface="Cambria Math" panose="02040503050406030204" pitchFamily="18" charset="0"/>
                            </a:rPr>
                          </m:ctrlPr>
                        </m:sSupPr>
                        <m:e>
                          <m:r>
                            <a:rPr lang="en-US" sz="2400" i="1">
                              <a:solidFill>
                                <a:srgbClr val="FF0000"/>
                              </a:solidFill>
                              <a:latin typeface="Cambria Math" panose="02040503050406030204" pitchFamily="18" charset="0"/>
                            </a:rPr>
                            <m:t>𝐼</m:t>
                          </m:r>
                        </m:e>
                        <m:sup>
                          <m:r>
                            <a:rPr lang="en-US" sz="2400" i="0">
                              <a:solidFill>
                                <a:srgbClr val="FF0000"/>
                              </a:solidFill>
                              <a:latin typeface="Cambria Math" panose="02040503050406030204" pitchFamily="18" charset="0"/>
                            </a:rPr>
                            <m:t>2</m:t>
                          </m:r>
                        </m:sup>
                      </m:sSup>
                      <m:sSub>
                        <m:sSubPr>
                          <m:ctrlPr>
                            <a:rPr lang="en-US" sz="2400" i="1">
                              <a:solidFill>
                                <a:srgbClr val="FF0000"/>
                              </a:solidFill>
                              <a:latin typeface="Cambria Math" panose="02040503050406030204" pitchFamily="18" charset="0"/>
                            </a:rPr>
                          </m:ctrlPr>
                        </m:sSubPr>
                        <m:e>
                          <m:r>
                            <a:rPr lang="en-US" sz="2400" i="1">
                              <a:solidFill>
                                <a:srgbClr val="FF0000"/>
                              </a:solidFill>
                              <a:latin typeface="Cambria Math" panose="02040503050406030204" pitchFamily="18" charset="0"/>
                            </a:rPr>
                            <m:t>𝑅</m:t>
                          </m:r>
                        </m:e>
                        <m:sub>
                          <m:r>
                            <a:rPr lang="en-US" sz="2400" i="1">
                              <a:solidFill>
                                <a:srgbClr val="FF0000"/>
                              </a:solidFill>
                              <a:latin typeface="Cambria Math" panose="02040503050406030204" pitchFamily="18" charset="0"/>
                            </a:rPr>
                            <m:t>𝑙</m:t>
                          </m:r>
                        </m:sub>
                      </m:sSub>
                      <m:d>
                        <m:dPr>
                          <m:begChr m:val="["/>
                          <m:endChr m:val="]"/>
                          <m:ctrlPr>
                            <a:rPr lang="en-US" sz="2400" i="1">
                              <a:solidFill>
                                <a:srgbClr val="FF0000"/>
                              </a:solidFill>
                              <a:latin typeface="Cambria Math" panose="02040503050406030204" pitchFamily="18" charset="0"/>
                            </a:rPr>
                          </m:ctrlPr>
                        </m:dPr>
                        <m:e>
                          <m:r>
                            <a:rPr lang="en-US" sz="2400" i="0">
                              <a:solidFill>
                                <a:srgbClr val="FF0000"/>
                              </a:solidFill>
                              <a:latin typeface="Cambria Math" panose="02040503050406030204" pitchFamily="18" charset="0"/>
                            </a:rPr>
                            <m:t>1+</m:t>
                          </m:r>
                          <m:r>
                            <a:rPr lang="en-US" sz="2400" i="1">
                              <a:solidFill>
                                <a:srgbClr val="FF0000"/>
                              </a:solidFill>
                              <a:latin typeface="Cambria Math" panose="02040503050406030204" pitchFamily="18" charset="0"/>
                            </a:rPr>
                            <m:t>𝛼</m:t>
                          </m:r>
                          <m:d>
                            <m:dPr>
                              <m:ctrlPr>
                                <a:rPr lang="en-US" sz="2400" i="1">
                                  <a:solidFill>
                                    <a:srgbClr val="FF0000"/>
                                  </a:solidFill>
                                  <a:latin typeface="Cambria Math" panose="02040503050406030204" pitchFamily="18" charset="0"/>
                                </a:rPr>
                              </m:ctrlPr>
                            </m:dPr>
                            <m:e>
                              <m:sSub>
                                <m:sSubPr>
                                  <m:ctrlPr>
                                    <a:rPr lang="en-US" sz="2400" i="1">
                                      <a:solidFill>
                                        <a:srgbClr val="FF0000"/>
                                      </a:solidFill>
                                      <a:latin typeface="Cambria Math" panose="02040503050406030204" pitchFamily="18" charset="0"/>
                                    </a:rPr>
                                  </m:ctrlPr>
                                </m:sSubPr>
                                <m:e>
                                  <m:r>
                                    <a:rPr lang="en-US" sz="2400" i="1">
                                      <a:solidFill>
                                        <a:srgbClr val="FF0000"/>
                                      </a:solidFill>
                                      <a:latin typeface="Cambria Math" panose="02040503050406030204" pitchFamily="18" charset="0"/>
                                    </a:rPr>
                                    <m:t>𝑇</m:t>
                                  </m:r>
                                </m:e>
                                <m:sub>
                                  <m:r>
                                    <a:rPr lang="en-US" sz="2400" i="1">
                                      <a:solidFill>
                                        <a:srgbClr val="FF0000"/>
                                      </a:solidFill>
                                      <a:latin typeface="Cambria Math" panose="02040503050406030204" pitchFamily="18" charset="0"/>
                                    </a:rPr>
                                    <m:t>𝑐</m:t>
                                  </m:r>
                                </m:sub>
                              </m:sSub>
                              <m:r>
                                <a:rPr lang="en-US" sz="2400" i="0">
                                  <a:solidFill>
                                    <a:srgbClr val="FF0000"/>
                                  </a:solidFill>
                                  <a:latin typeface="Cambria Math" panose="02040503050406030204" pitchFamily="18" charset="0"/>
                                </a:rPr>
                                <m:t>−</m:t>
                              </m:r>
                              <m:sSub>
                                <m:sSubPr>
                                  <m:ctrlPr>
                                    <a:rPr lang="en-US" sz="2400" i="1">
                                      <a:solidFill>
                                        <a:srgbClr val="FF0000"/>
                                      </a:solidFill>
                                      <a:latin typeface="Cambria Math" panose="02040503050406030204" pitchFamily="18" charset="0"/>
                                    </a:rPr>
                                  </m:ctrlPr>
                                </m:sSubPr>
                                <m:e>
                                  <m:r>
                                    <a:rPr lang="en-US" sz="2400" i="1">
                                      <a:solidFill>
                                        <a:srgbClr val="FF0000"/>
                                      </a:solidFill>
                                      <a:latin typeface="Cambria Math" panose="02040503050406030204" pitchFamily="18" charset="0"/>
                                    </a:rPr>
                                    <m:t>𝑇</m:t>
                                  </m:r>
                                </m:e>
                                <m:sub>
                                  <m:r>
                                    <a:rPr lang="en-US" sz="2400" i="0">
                                      <a:solidFill>
                                        <a:srgbClr val="FF0000"/>
                                      </a:solidFill>
                                      <a:latin typeface="Cambria Math" panose="02040503050406030204" pitchFamily="18" charset="0"/>
                                    </a:rPr>
                                    <m:t>0</m:t>
                                  </m:r>
                                </m:sub>
                              </m:sSub>
                            </m:e>
                          </m:d>
                        </m:e>
                      </m:d>
                      <m:r>
                        <a:rPr lang="en-US" sz="2400" i="0">
                          <a:latin typeface="Cambria Math" panose="02040503050406030204" pitchFamily="18" charset="0"/>
                        </a:rPr>
                        <m:t>=</m:t>
                      </m:r>
                      <m:r>
                        <a:rPr lang="en-US" sz="2400" i="0" smtClean="0">
                          <a:solidFill>
                            <a:srgbClr val="00B050"/>
                          </a:solidFill>
                          <a:latin typeface="Cambria Math" panose="02040503050406030204" pitchFamily="18" charset="0"/>
                        </a:rPr>
                        <m:t>2</m:t>
                      </m:r>
                      <m:r>
                        <a:rPr lang="en-US" sz="2400" i="1">
                          <a:solidFill>
                            <a:srgbClr val="00B050"/>
                          </a:solidFill>
                          <a:latin typeface="Cambria Math" panose="02040503050406030204" pitchFamily="18" charset="0"/>
                        </a:rPr>
                        <m:t>𝜋</m:t>
                      </m:r>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𝑟</m:t>
                          </m:r>
                        </m:e>
                        <m:sub>
                          <m:r>
                            <a:rPr lang="en-US" sz="2400" i="1">
                              <a:solidFill>
                                <a:srgbClr val="00B050"/>
                              </a:solidFill>
                              <a:latin typeface="Cambria Math" panose="02040503050406030204" pitchFamily="18" charset="0"/>
                            </a:rPr>
                            <m:t>𝑠</m:t>
                          </m:r>
                        </m:sub>
                      </m:sSub>
                      <m:d>
                        <m:dPr>
                          <m:begChr m:val="["/>
                          <m:endChr m:val="]"/>
                          <m:ctrlPr>
                            <a:rPr lang="en-US" sz="2400" i="1">
                              <a:solidFill>
                                <a:srgbClr val="00B050"/>
                              </a:solidFill>
                              <a:latin typeface="Cambria Math" panose="02040503050406030204" pitchFamily="18" charset="0"/>
                            </a:rPr>
                          </m:ctrlPr>
                        </m:dPr>
                        <m:e>
                          <m:r>
                            <a:rPr lang="en-US" sz="2400" i="1">
                              <a:solidFill>
                                <a:srgbClr val="00B050"/>
                              </a:solidFill>
                              <a:latin typeface="Cambria Math" panose="02040503050406030204" pitchFamily="18" charset="0"/>
                            </a:rPr>
                            <m:t>𝜀𝜎</m:t>
                          </m:r>
                          <m:d>
                            <m:dPr>
                              <m:ctrlPr>
                                <a:rPr lang="en-US" sz="2400" i="1">
                                  <a:solidFill>
                                    <a:srgbClr val="00B050"/>
                                  </a:solidFill>
                                  <a:latin typeface="Cambria Math" panose="02040503050406030204" pitchFamily="18" charset="0"/>
                                </a:rPr>
                              </m:ctrlPr>
                            </m:dPr>
                            <m:e>
                              <m:sSubSup>
                                <m:sSubSupPr>
                                  <m:ctrlPr>
                                    <a:rPr lang="en-US" sz="2400" i="1">
                                      <a:solidFill>
                                        <a:srgbClr val="00B050"/>
                                      </a:solidFill>
                                      <a:latin typeface="Cambria Math" panose="02040503050406030204" pitchFamily="18" charset="0"/>
                                    </a:rPr>
                                  </m:ctrlPr>
                                </m:sSubSup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𝑠</m:t>
                                  </m:r>
                                </m:sub>
                                <m:sup>
                                  <m:r>
                                    <a:rPr lang="en-US" sz="2400" i="0">
                                      <a:solidFill>
                                        <a:srgbClr val="00B050"/>
                                      </a:solidFill>
                                      <a:latin typeface="Cambria Math" panose="02040503050406030204" pitchFamily="18" charset="0"/>
                                    </a:rPr>
                                    <m:t>4</m:t>
                                  </m:r>
                                </m:sup>
                              </m:sSubSup>
                              <m:r>
                                <a:rPr lang="en-US" sz="2400" i="0">
                                  <a:solidFill>
                                    <a:srgbClr val="00B050"/>
                                  </a:solidFill>
                                  <a:latin typeface="Cambria Math" panose="02040503050406030204" pitchFamily="18" charset="0"/>
                                </a:rPr>
                                <m:t>−</m:t>
                              </m:r>
                              <m:sSubSup>
                                <m:sSubSupPr>
                                  <m:ctrlPr>
                                    <a:rPr lang="en-US" sz="2400" i="1">
                                      <a:solidFill>
                                        <a:srgbClr val="00B050"/>
                                      </a:solidFill>
                                      <a:latin typeface="Cambria Math" panose="02040503050406030204" pitchFamily="18" charset="0"/>
                                    </a:rPr>
                                  </m:ctrlPr>
                                </m:sSubSup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𝑒</m:t>
                                  </m:r>
                                </m:sub>
                                <m:sup>
                                  <m:r>
                                    <a:rPr lang="en-US" sz="2400" i="0">
                                      <a:solidFill>
                                        <a:srgbClr val="00B050"/>
                                      </a:solidFill>
                                      <a:latin typeface="Cambria Math" panose="02040503050406030204" pitchFamily="18" charset="0"/>
                                    </a:rPr>
                                    <m:t>4</m:t>
                                  </m:r>
                                </m:sup>
                              </m:sSubSup>
                            </m:e>
                          </m:d>
                          <m:r>
                            <a:rPr lang="en-US" sz="2400" i="0">
                              <a:solidFill>
                                <a:srgbClr val="00B050"/>
                              </a:solidFill>
                              <a:latin typeface="Cambria Math" panose="02040503050406030204" pitchFamily="18" charset="0"/>
                            </a:rPr>
                            <m:t>+</m:t>
                          </m:r>
                          <m:sSub>
                            <m:sSubPr>
                              <m:ctrlPr>
                                <a:rPr lang="en-US" sz="2400" i="1" smtClean="0">
                                  <a:solidFill>
                                    <a:srgbClr val="7030A0"/>
                                  </a:solidFill>
                                  <a:latin typeface="Cambria Math" panose="02040503050406030204" pitchFamily="18" charset="0"/>
                                </a:rPr>
                              </m:ctrlPr>
                            </m:sSubPr>
                            <m:e>
                              <m:r>
                                <a:rPr lang="en-US" sz="2400" i="1">
                                  <a:solidFill>
                                    <a:srgbClr val="7030A0"/>
                                  </a:solidFill>
                                  <a:latin typeface="Cambria Math" panose="02040503050406030204" pitchFamily="18" charset="0"/>
                                </a:rPr>
                                <m:t>𝑓</m:t>
                              </m:r>
                            </m:e>
                            <m:sub>
                              <m:r>
                                <a:rPr lang="en-US" sz="2400" i="1">
                                  <a:solidFill>
                                    <a:srgbClr val="7030A0"/>
                                  </a:solidFill>
                                  <a:latin typeface="Cambria Math" panose="02040503050406030204" pitchFamily="18" charset="0"/>
                                </a:rPr>
                                <m:t>h</m:t>
                              </m:r>
                            </m:sub>
                          </m:sSub>
                          <m:r>
                            <a:rPr lang="en-US" sz="2400" i="1">
                              <a:solidFill>
                                <a:srgbClr val="00B050"/>
                              </a:solidFill>
                              <a:latin typeface="Cambria Math" panose="02040503050406030204" pitchFamily="18" charset="0"/>
                            </a:rPr>
                            <m:t>h</m:t>
                          </m:r>
                          <m:d>
                            <m:dPr>
                              <m:ctrlPr>
                                <a:rPr lang="en-US" sz="2400" i="1">
                                  <a:solidFill>
                                    <a:srgbClr val="00B050"/>
                                  </a:solidFill>
                                  <a:latin typeface="Cambria Math" panose="02040503050406030204" pitchFamily="18" charset="0"/>
                                </a:rPr>
                              </m:ctrlPr>
                            </m:dPr>
                            <m:e>
                              <m:sSub>
                                <m:sSubPr>
                                  <m:ctrlPr>
                                    <a:rPr lang="en-US" sz="2400" i="1">
                                      <a:solidFill>
                                        <a:srgbClr val="00B050"/>
                                      </a:solidFill>
                                      <a:latin typeface="Cambria Math" panose="02040503050406030204" pitchFamily="18" charset="0"/>
                                    </a:rPr>
                                  </m:ctrlPr>
                                </m:sSubPr>
                                <m:e>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𝑟</m:t>
                                      </m:r>
                                    </m:e>
                                    <m:sub>
                                      <m:r>
                                        <a:rPr lang="en-US" sz="2400" i="1">
                                          <a:solidFill>
                                            <a:srgbClr val="00B050"/>
                                          </a:solidFill>
                                          <a:latin typeface="Cambria Math" panose="02040503050406030204" pitchFamily="18" charset="0"/>
                                        </a:rPr>
                                        <m:t>𝑠</m:t>
                                      </m:r>
                                    </m:sub>
                                  </m:sSub>
                                  <m:r>
                                    <a:rPr lang="en-US" sz="2400" i="0">
                                      <a:solidFill>
                                        <a:srgbClr val="00B050"/>
                                      </a:solidFill>
                                      <a:latin typeface="Cambria Math" panose="02040503050406030204" pitchFamily="18" charset="0"/>
                                    </a:rPr>
                                    <m:t>,</m:t>
                                  </m:r>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𝑠</m:t>
                                  </m:r>
                                </m:sub>
                              </m:sSub>
                            </m:e>
                          </m:d>
                          <m:d>
                            <m:dPr>
                              <m:ctrlPr>
                                <a:rPr lang="en-US" sz="2400" i="1">
                                  <a:solidFill>
                                    <a:srgbClr val="00B050"/>
                                  </a:solidFill>
                                  <a:latin typeface="Cambria Math" panose="02040503050406030204" pitchFamily="18" charset="0"/>
                                </a:rPr>
                              </m:ctrlPr>
                            </m:dPr>
                            <m:e>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𝑠</m:t>
                                  </m:r>
                                </m:sub>
                              </m:sSub>
                              <m:r>
                                <a:rPr lang="en-US" sz="2400" i="0">
                                  <a:solidFill>
                                    <a:srgbClr val="00B050"/>
                                  </a:solidFill>
                                  <a:latin typeface="Cambria Math" panose="02040503050406030204" pitchFamily="18" charset="0"/>
                                </a:rPr>
                                <m:t>−</m:t>
                              </m:r>
                              <m:sSub>
                                <m:sSubPr>
                                  <m:ctrlPr>
                                    <a:rPr lang="en-US" sz="2400" i="1">
                                      <a:solidFill>
                                        <a:srgbClr val="00B050"/>
                                      </a:solidFill>
                                      <a:latin typeface="Cambria Math" panose="02040503050406030204" pitchFamily="18" charset="0"/>
                                    </a:rPr>
                                  </m:ctrlPr>
                                </m:sSubPr>
                                <m:e>
                                  <m:r>
                                    <a:rPr lang="en-US" sz="2400" i="1">
                                      <a:solidFill>
                                        <a:srgbClr val="00B050"/>
                                      </a:solidFill>
                                      <a:latin typeface="Cambria Math" panose="02040503050406030204" pitchFamily="18" charset="0"/>
                                    </a:rPr>
                                    <m:t>𝑇</m:t>
                                  </m:r>
                                </m:e>
                                <m:sub>
                                  <m:r>
                                    <a:rPr lang="en-US" sz="2400" i="1">
                                      <a:solidFill>
                                        <a:srgbClr val="00B050"/>
                                      </a:solidFill>
                                      <a:latin typeface="Cambria Math" panose="02040503050406030204" pitchFamily="18" charset="0"/>
                                    </a:rPr>
                                    <m:t>𝑒</m:t>
                                  </m:r>
                                </m:sub>
                              </m:sSub>
                            </m:e>
                          </m:d>
                        </m:e>
                      </m:d>
                    </m:oMath>
                  </m:oMathPara>
                </a14:m>
                <a:endParaRPr lang="en-US" sz="2400" dirty="0"/>
              </a:p>
            </p:txBody>
          </p:sp>
        </mc:Choice>
        <mc:Fallback>
          <p:sp>
            <p:nvSpPr>
              <p:cNvPr id="7" name="Rectangle 6"/>
              <p:cNvSpPr>
                <a:spLocks noRot="1" noChangeAspect="1" noMove="1" noResize="1" noEditPoints="1" noAdjustHandles="1" noChangeArrowheads="1" noChangeShapeType="1" noTextEdit="1"/>
              </p:cNvSpPr>
              <p:nvPr/>
            </p:nvSpPr>
            <p:spPr>
              <a:xfrm>
                <a:off x="194733" y="3903134"/>
                <a:ext cx="8551333" cy="461665"/>
              </a:xfrm>
              <a:prstGeom prst="rect">
                <a:avLst/>
              </a:prstGeom>
              <a:blipFill rotWithShape="0">
                <a:blip r:embed="rId2"/>
                <a:stretch>
                  <a:fillRect b="-1710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2113697" y="2490996"/>
                <a:ext cx="440062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rgbClr val="FF0000"/>
                          </a:solidFill>
                          <a:latin typeface="Cambria Math" panose="02040503050406030204" pitchFamily="18" charset="0"/>
                        </a:rPr>
                        <m:t>𝑅</m:t>
                      </m:r>
                      <m:r>
                        <a:rPr lang="en-US" sz="2400" b="0" i="1" smtClean="0">
                          <a:solidFill>
                            <a:srgbClr val="FF0000"/>
                          </a:solidFill>
                          <a:latin typeface="Cambria Math" panose="02040503050406030204" pitchFamily="18" charset="0"/>
                        </a:rPr>
                        <m:t>=</m:t>
                      </m:r>
                      <m:r>
                        <a:rPr lang="en-US" sz="2400" b="0" i="1" smtClean="0">
                          <a:solidFill>
                            <a:srgbClr val="FF0000"/>
                          </a:solidFill>
                          <a:latin typeface="Cambria Math" panose="02040503050406030204" pitchFamily="18" charset="0"/>
                        </a:rPr>
                        <m:t>𝑅</m:t>
                      </m:r>
                      <m:d>
                        <m:dPr>
                          <m:ctrlPr>
                            <a:rPr lang="en-US" sz="2400" b="0" i="1" smtClean="0">
                              <a:solidFill>
                                <a:srgbClr val="FF0000"/>
                              </a:solidFill>
                              <a:latin typeface="Cambria Math" panose="02040503050406030204" pitchFamily="18" charset="0"/>
                            </a:rPr>
                          </m:ctrlPr>
                        </m:dPr>
                        <m:e>
                          <m:sSub>
                            <m:sSubPr>
                              <m:ctrlPr>
                                <a:rPr lang="en-US" sz="2400" b="0" i="1" smtClean="0">
                                  <a:solidFill>
                                    <a:srgbClr val="FF0000"/>
                                  </a:solidFill>
                                  <a:latin typeface="Cambria Math" panose="02040503050406030204" pitchFamily="18" charset="0"/>
                                </a:rPr>
                              </m:ctrlPr>
                            </m:sSubPr>
                            <m:e>
                              <m:r>
                                <a:rPr lang="en-US" sz="2400" b="0" i="1" smtClean="0">
                                  <a:solidFill>
                                    <a:srgbClr val="FF0000"/>
                                  </a:solidFill>
                                  <a:latin typeface="Cambria Math" panose="02040503050406030204" pitchFamily="18" charset="0"/>
                                </a:rPr>
                                <m:t>𝑇</m:t>
                              </m:r>
                            </m:e>
                            <m:sub>
                              <m:r>
                                <a:rPr lang="en-US" sz="2400" b="0" i="1" smtClean="0">
                                  <a:solidFill>
                                    <a:srgbClr val="FF0000"/>
                                  </a:solidFill>
                                  <a:latin typeface="Cambria Math" panose="02040503050406030204" pitchFamily="18" charset="0"/>
                                </a:rPr>
                                <m:t>𝑐</m:t>
                              </m:r>
                            </m:sub>
                          </m:sSub>
                        </m:e>
                      </m:d>
                      <m:r>
                        <a:rPr lang="en-US" sz="2400" b="0" i="1" smtClean="0">
                          <a:solidFill>
                            <a:srgbClr val="FF0000"/>
                          </a:solidFill>
                          <a:latin typeface="Cambria Math" panose="02040503050406030204" pitchFamily="18" charset="0"/>
                        </a:rPr>
                        <m:t>=</m:t>
                      </m:r>
                      <m:sSub>
                        <m:sSubPr>
                          <m:ctrlPr>
                            <a:rPr lang="en-US" sz="2400" b="0" i="1" smtClean="0">
                              <a:solidFill>
                                <a:srgbClr val="FF0000"/>
                              </a:solidFill>
                              <a:latin typeface="Cambria Math" panose="02040503050406030204" pitchFamily="18" charset="0"/>
                            </a:rPr>
                          </m:ctrlPr>
                        </m:sSubPr>
                        <m:e>
                          <m:r>
                            <a:rPr lang="en-US" sz="2400" b="0" i="1" smtClean="0">
                              <a:solidFill>
                                <a:srgbClr val="FF0000"/>
                              </a:solidFill>
                              <a:latin typeface="Cambria Math" panose="02040503050406030204" pitchFamily="18" charset="0"/>
                            </a:rPr>
                            <m:t>𝑅</m:t>
                          </m:r>
                        </m:e>
                        <m:sub>
                          <m:r>
                            <a:rPr lang="en-US" sz="2400" b="0" i="1" smtClean="0">
                              <a:solidFill>
                                <a:srgbClr val="FF0000"/>
                              </a:solidFill>
                              <a:latin typeface="Cambria Math" panose="02040503050406030204" pitchFamily="18" charset="0"/>
                            </a:rPr>
                            <m:t>𝑙</m:t>
                          </m:r>
                        </m:sub>
                      </m:sSub>
                      <m:r>
                        <a:rPr lang="en-US" sz="2400" b="0" i="1" smtClean="0">
                          <a:solidFill>
                            <a:srgbClr val="FF0000"/>
                          </a:solidFill>
                          <a:latin typeface="Cambria Math" panose="02040503050406030204" pitchFamily="18" charset="0"/>
                        </a:rPr>
                        <m:t>𝐿</m:t>
                      </m:r>
                      <m:d>
                        <m:dPr>
                          <m:begChr m:val="["/>
                          <m:endChr m:val="]"/>
                          <m:ctrlPr>
                            <a:rPr lang="en-US" sz="2400" b="0" i="1" smtClean="0">
                              <a:solidFill>
                                <a:srgbClr val="FF0000"/>
                              </a:solidFill>
                              <a:latin typeface="Cambria Math" panose="02040503050406030204" pitchFamily="18" charset="0"/>
                            </a:rPr>
                          </m:ctrlPr>
                        </m:dPr>
                        <m:e>
                          <m:r>
                            <a:rPr lang="en-US" sz="2400" b="0" i="1" smtClean="0">
                              <a:solidFill>
                                <a:srgbClr val="FF0000"/>
                              </a:solidFill>
                              <a:latin typeface="Cambria Math" panose="02040503050406030204" pitchFamily="18" charset="0"/>
                            </a:rPr>
                            <m:t>1+</m:t>
                          </m:r>
                          <m:r>
                            <a:rPr lang="en-US" sz="2400" b="0" i="1" smtClean="0">
                              <a:solidFill>
                                <a:srgbClr val="FF0000"/>
                              </a:solidFill>
                              <a:latin typeface="Cambria Math" panose="02040503050406030204" pitchFamily="18" charset="0"/>
                              <a:ea typeface="Cambria Math" panose="02040503050406030204" pitchFamily="18" charset="0"/>
                            </a:rPr>
                            <m:t>𝛼</m:t>
                          </m:r>
                          <m:d>
                            <m:dPr>
                              <m:ctrlPr>
                                <a:rPr lang="en-US" sz="2400" b="0" i="1" smtClean="0">
                                  <a:solidFill>
                                    <a:srgbClr val="FF0000"/>
                                  </a:solidFill>
                                  <a:latin typeface="Cambria Math" panose="02040503050406030204" pitchFamily="18" charset="0"/>
                                  <a:ea typeface="Cambria Math" panose="02040503050406030204" pitchFamily="18" charset="0"/>
                                </a:rPr>
                              </m:ctrlPr>
                            </m:dPr>
                            <m:e>
                              <m:sSub>
                                <m:sSubPr>
                                  <m:ctrlPr>
                                    <a:rPr lang="en-US" sz="2400" b="0" i="1" smtClean="0">
                                      <a:solidFill>
                                        <a:srgbClr val="FF0000"/>
                                      </a:solidFill>
                                      <a:latin typeface="Cambria Math" panose="02040503050406030204" pitchFamily="18" charset="0"/>
                                      <a:ea typeface="Cambria Math" panose="02040503050406030204" pitchFamily="18" charset="0"/>
                                    </a:rPr>
                                  </m:ctrlPr>
                                </m:sSubPr>
                                <m:e>
                                  <m:r>
                                    <a:rPr lang="en-US" sz="2400" b="0" i="1" smtClean="0">
                                      <a:solidFill>
                                        <a:srgbClr val="FF0000"/>
                                      </a:solidFill>
                                      <a:latin typeface="Cambria Math" panose="02040503050406030204" pitchFamily="18" charset="0"/>
                                      <a:ea typeface="Cambria Math" panose="02040503050406030204" pitchFamily="18" charset="0"/>
                                    </a:rPr>
                                    <m:t>𝑇</m:t>
                                  </m:r>
                                </m:e>
                                <m:sub>
                                  <m:r>
                                    <a:rPr lang="en-US" sz="2400" b="0" i="1" smtClean="0">
                                      <a:solidFill>
                                        <a:srgbClr val="FF0000"/>
                                      </a:solidFill>
                                      <a:latin typeface="Cambria Math" panose="02040503050406030204" pitchFamily="18" charset="0"/>
                                      <a:ea typeface="Cambria Math" panose="02040503050406030204" pitchFamily="18" charset="0"/>
                                    </a:rPr>
                                    <m:t>𝑐</m:t>
                                  </m:r>
                                </m:sub>
                              </m:sSub>
                              <m:r>
                                <a:rPr lang="en-US" sz="2400" b="0" i="1" smtClean="0">
                                  <a:solidFill>
                                    <a:srgbClr val="FF0000"/>
                                  </a:solidFill>
                                  <a:latin typeface="Cambria Math" panose="02040503050406030204" pitchFamily="18" charset="0"/>
                                  <a:ea typeface="Cambria Math" panose="02040503050406030204" pitchFamily="18" charset="0"/>
                                </a:rPr>
                                <m:t>−</m:t>
                              </m:r>
                              <m:sSub>
                                <m:sSubPr>
                                  <m:ctrlPr>
                                    <a:rPr lang="en-US" sz="2400" b="0" i="1" smtClean="0">
                                      <a:solidFill>
                                        <a:srgbClr val="FF0000"/>
                                      </a:solidFill>
                                      <a:latin typeface="Cambria Math" panose="02040503050406030204" pitchFamily="18" charset="0"/>
                                      <a:ea typeface="Cambria Math" panose="02040503050406030204" pitchFamily="18" charset="0"/>
                                    </a:rPr>
                                  </m:ctrlPr>
                                </m:sSubPr>
                                <m:e>
                                  <m:r>
                                    <a:rPr lang="en-US" sz="2400" b="0" i="1" smtClean="0">
                                      <a:solidFill>
                                        <a:srgbClr val="FF0000"/>
                                      </a:solidFill>
                                      <a:latin typeface="Cambria Math" panose="02040503050406030204" pitchFamily="18" charset="0"/>
                                      <a:ea typeface="Cambria Math" panose="02040503050406030204" pitchFamily="18" charset="0"/>
                                    </a:rPr>
                                    <m:t>𝑇</m:t>
                                  </m:r>
                                </m:e>
                                <m:sub>
                                  <m:r>
                                    <a:rPr lang="en-US" sz="2400" b="0" i="1" smtClean="0">
                                      <a:solidFill>
                                        <a:srgbClr val="FF0000"/>
                                      </a:solidFill>
                                      <a:latin typeface="Cambria Math" panose="02040503050406030204" pitchFamily="18" charset="0"/>
                                      <a:ea typeface="Cambria Math" panose="02040503050406030204" pitchFamily="18" charset="0"/>
                                    </a:rPr>
                                    <m:t>0</m:t>
                                  </m:r>
                                </m:sub>
                              </m:sSub>
                            </m:e>
                          </m:d>
                        </m:e>
                      </m:d>
                    </m:oMath>
                  </m:oMathPara>
                </a14:m>
                <a:endParaRPr lang="en-US" sz="2400" dirty="0"/>
              </a:p>
            </p:txBody>
          </p:sp>
        </mc:Choice>
        <mc:Fallback xmlns="">
          <p:sp>
            <p:nvSpPr>
              <p:cNvPr id="10" name="TextBox 9"/>
              <p:cNvSpPr txBox="1">
                <a:spLocks noRot="1" noChangeAspect="1" noMove="1" noResize="1" noEditPoints="1" noAdjustHandles="1" noChangeArrowheads="1" noChangeShapeType="1" noTextEdit="1"/>
              </p:cNvSpPr>
              <p:nvPr/>
            </p:nvSpPr>
            <p:spPr>
              <a:xfrm>
                <a:off x="2113697" y="2490996"/>
                <a:ext cx="4400628" cy="369332"/>
              </a:xfrm>
              <a:prstGeom prst="rect">
                <a:avLst/>
              </a:prstGeom>
              <a:blipFill rotWithShape="0">
                <a:blip r:embed="rId3"/>
                <a:stretch>
                  <a:fillRect l="-1247" b="-16667"/>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16</a:t>
            </a:fld>
            <a:endParaRPr lang="en-US" dirty="0"/>
          </a:p>
        </p:txBody>
      </p:sp>
    </p:spTree>
    <p:extLst>
      <p:ext uri="{BB962C8B-B14F-4D97-AF65-F5344CB8AC3E}">
        <p14:creationId xmlns:p14="http://schemas.microsoft.com/office/powerpoint/2010/main" val="8128399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311" y="592765"/>
            <a:ext cx="7645400" cy="4925131"/>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Single Wire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Through the two-dimensional cross section, the </a:t>
            </a:r>
            <a:r>
              <a:rPr lang="en-US" sz="2400"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heat generated within the wire </a:t>
            </a:r>
            <a:r>
              <a:rPr lang="en-US" sz="2400" dirty="0" smtClean="0">
                <a:solidFill>
                  <a:schemeClr val="accent2">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must travel through the wire insulation </a:t>
            </a: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to be dissipated at the surface:</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Rearranging yields:</a:t>
            </a: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Rectangle 7"/>
              <p:cNvSpPr/>
              <p:nvPr/>
            </p:nvSpPr>
            <p:spPr>
              <a:xfrm>
                <a:off x="1947073" y="2501286"/>
                <a:ext cx="5307928" cy="100399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2400" i="1" smtClean="0">
                              <a:solidFill>
                                <a:srgbClr val="FF0000"/>
                              </a:solidFill>
                              <a:latin typeface="Cambria Math" panose="02040503050406030204" pitchFamily="18" charset="0"/>
                            </a:rPr>
                          </m:ctrlPr>
                        </m:sSupPr>
                        <m:e>
                          <m:r>
                            <a:rPr lang="en-US" sz="2400" i="1">
                              <a:solidFill>
                                <a:srgbClr val="FF0000"/>
                              </a:solidFill>
                              <a:latin typeface="Cambria Math" panose="02040503050406030204" pitchFamily="18" charset="0"/>
                            </a:rPr>
                            <m:t>𝐼</m:t>
                          </m:r>
                        </m:e>
                        <m:sup>
                          <m:r>
                            <a:rPr lang="en-US" sz="2400" i="0">
                              <a:solidFill>
                                <a:srgbClr val="FF0000"/>
                              </a:solidFill>
                              <a:latin typeface="Cambria Math" panose="02040503050406030204" pitchFamily="18" charset="0"/>
                            </a:rPr>
                            <m:t>2</m:t>
                          </m:r>
                        </m:sup>
                      </m:sSup>
                      <m:sSub>
                        <m:sSubPr>
                          <m:ctrlPr>
                            <a:rPr lang="en-US" sz="2400" i="1">
                              <a:solidFill>
                                <a:srgbClr val="FF0000"/>
                              </a:solidFill>
                              <a:latin typeface="Cambria Math" panose="02040503050406030204" pitchFamily="18" charset="0"/>
                            </a:rPr>
                          </m:ctrlPr>
                        </m:sSubPr>
                        <m:e>
                          <m:r>
                            <a:rPr lang="en-US" sz="2400" i="1">
                              <a:solidFill>
                                <a:srgbClr val="FF0000"/>
                              </a:solidFill>
                              <a:latin typeface="Cambria Math" panose="02040503050406030204" pitchFamily="18" charset="0"/>
                            </a:rPr>
                            <m:t>𝑅</m:t>
                          </m:r>
                        </m:e>
                        <m:sub>
                          <m:r>
                            <a:rPr lang="en-US" sz="2400" i="1">
                              <a:solidFill>
                                <a:srgbClr val="FF0000"/>
                              </a:solidFill>
                              <a:latin typeface="Cambria Math" panose="02040503050406030204" pitchFamily="18" charset="0"/>
                            </a:rPr>
                            <m:t>𝑙</m:t>
                          </m:r>
                        </m:sub>
                      </m:sSub>
                      <m:d>
                        <m:dPr>
                          <m:begChr m:val="["/>
                          <m:endChr m:val="]"/>
                          <m:ctrlPr>
                            <a:rPr lang="en-US" sz="2400" i="1">
                              <a:solidFill>
                                <a:srgbClr val="FF0000"/>
                              </a:solidFill>
                              <a:latin typeface="Cambria Math" panose="02040503050406030204" pitchFamily="18" charset="0"/>
                            </a:rPr>
                          </m:ctrlPr>
                        </m:dPr>
                        <m:e>
                          <m:r>
                            <a:rPr lang="en-US" sz="2400" i="0">
                              <a:solidFill>
                                <a:srgbClr val="FF0000"/>
                              </a:solidFill>
                              <a:latin typeface="Cambria Math" panose="02040503050406030204" pitchFamily="18" charset="0"/>
                            </a:rPr>
                            <m:t>1+</m:t>
                          </m:r>
                          <m:r>
                            <a:rPr lang="en-US" sz="2400" i="1">
                              <a:solidFill>
                                <a:srgbClr val="FF0000"/>
                              </a:solidFill>
                              <a:latin typeface="Cambria Math" panose="02040503050406030204" pitchFamily="18" charset="0"/>
                            </a:rPr>
                            <m:t>𝛼</m:t>
                          </m:r>
                          <m:d>
                            <m:dPr>
                              <m:ctrlPr>
                                <a:rPr lang="en-US" sz="2400" i="1">
                                  <a:solidFill>
                                    <a:srgbClr val="FF0000"/>
                                  </a:solidFill>
                                  <a:latin typeface="Cambria Math" panose="02040503050406030204" pitchFamily="18" charset="0"/>
                                </a:rPr>
                              </m:ctrlPr>
                            </m:dPr>
                            <m:e>
                              <m:sSub>
                                <m:sSubPr>
                                  <m:ctrlPr>
                                    <a:rPr lang="en-US" sz="2400" i="1">
                                      <a:solidFill>
                                        <a:srgbClr val="FF0000"/>
                                      </a:solidFill>
                                      <a:latin typeface="Cambria Math" panose="02040503050406030204" pitchFamily="18" charset="0"/>
                                    </a:rPr>
                                  </m:ctrlPr>
                                </m:sSubPr>
                                <m:e>
                                  <m:r>
                                    <a:rPr lang="en-US" sz="2400" i="1">
                                      <a:solidFill>
                                        <a:srgbClr val="FF0000"/>
                                      </a:solidFill>
                                      <a:latin typeface="Cambria Math" panose="02040503050406030204" pitchFamily="18" charset="0"/>
                                    </a:rPr>
                                    <m:t>𝑇</m:t>
                                  </m:r>
                                </m:e>
                                <m:sub>
                                  <m:r>
                                    <a:rPr lang="en-US" sz="2400" i="1">
                                      <a:solidFill>
                                        <a:srgbClr val="FF0000"/>
                                      </a:solidFill>
                                      <a:latin typeface="Cambria Math" panose="02040503050406030204" pitchFamily="18" charset="0"/>
                                    </a:rPr>
                                    <m:t>𝑐</m:t>
                                  </m:r>
                                </m:sub>
                              </m:sSub>
                              <m:r>
                                <a:rPr lang="en-US" sz="2400" i="0">
                                  <a:solidFill>
                                    <a:srgbClr val="FF0000"/>
                                  </a:solidFill>
                                  <a:latin typeface="Cambria Math" panose="02040503050406030204" pitchFamily="18" charset="0"/>
                                </a:rPr>
                                <m:t>−</m:t>
                              </m:r>
                              <m:sSub>
                                <m:sSubPr>
                                  <m:ctrlPr>
                                    <a:rPr lang="en-US" sz="2400" i="1">
                                      <a:solidFill>
                                        <a:srgbClr val="FF0000"/>
                                      </a:solidFill>
                                      <a:latin typeface="Cambria Math" panose="02040503050406030204" pitchFamily="18" charset="0"/>
                                    </a:rPr>
                                  </m:ctrlPr>
                                </m:sSubPr>
                                <m:e>
                                  <m:r>
                                    <a:rPr lang="en-US" sz="2400" i="1">
                                      <a:solidFill>
                                        <a:srgbClr val="FF0000"/>
                                      </a:solidFill>
                                      <a:latin typeface="Cambria Math" panose="02040503050406030204" pitchFamily="18" charset="0"/>
                                    </a:rPr>
                                    <m:t>𝑇</m:t>
                                  </m:r>
                                </m:e>
                                <m:sub>
                                  <m:r>
                                    <a:rPr lang="en-US" sz="2400" i="0">
                                      <a:solidFill>
                                        <a:srgbClr val="FF0000"/>
                                      </a:solidFill>
                                      <a:latin typeface="Cambria Math" panose="02040503050406030204" pitchFamily="18" charset="0"/>
                                    </a:rPr>
                                    <m:t>0</m:t>
                                  </m:r>
                                </m:sub>
                              </m:sSub>
                            </m:e>
                          </m:d>
                        </m:e>
                      </m:d>
                      <m:r>
                        <a:rPr lang="en-US" sz="2400" i="0">
                          <a:latin typeface="Cambria Math" panose="02040503050406030204" pitchFamily="18" charset="0"/>
                        </a:rPr>
                        <m:t>=</m:t>
                      </m:r>
                      <m:f>
                        <m:fPr>
                          <m:ctrlPr>
                            <a:rPr lang="en-US" sz="2400" i="1" smtClean="0">
                              <a:solidFill>
                                <a:schemeClr val="accent2">
                                  <a:lumMod val="75000"/>
                                </a:schemeClr>
                              </a:solidFill>
                              <a:latin typeface="Cambria Math" panose="02040503050406030204" pitchFamily="18" charset="0"/>
                            </a:rPr>
                          </m:ctrlPr>
                        </m:fPr>
                        <m:num>
                          <m:r>
                            <a:rPr lang="en-US" sz="2400" i="0">
                              <a:solidFill>
                                <a:schemeClr val="accent2">
                                  <a:lumMod val="75000"/>
                                </a:schemeClr>
                              </a:solidFill>
                              <a:latin typeface="Cambria Math" panose="02040503050406030204" pitchFamily="18" charset="0"/>
                            </a:rPr>
                            <m:t>2</m:t>
                          </m:r>
                          <m:r>
                            <a:rPr lang="en-US" sz="2400" i="1">
                              <a:solidFill>
                                <a:schemeClr val="accent2">
                                  <a:lumMod val="75000"/>
                                </a:schemeClr>
                              </a:solidFill>
                              <a:latin typeface="Cambria Math" panose="02040503050406030204" pitchFamily="18" charset="0"/>
                            </a:rPr>
                            <m:t>𝜋</m:t>
                          </m:r>
                          <m:sSub>
                            <m:sSubPr>
                              <m:ctrlPr>
                                <a:rPr lang="en-US" sz="2400" i="1">
                                  <a:solidFill>
                                    <a:schemeClr val="accent2">
                                      <a:lumMod val="75000"/>
                                    </a:schemeClr>
                                  </a:solidFill>
                                  <a:latin typeface="Cambria Math" panose="02040503050406030204" pitchFamily="18" charset="0"/>
                                </a:rPr>
                              </m:ctrlPr>
                            </m:sSubPr>
                            <m:e>
                              <m:r>
                                <a:rPr lang="en-US" sz="2400" i="1">
                                  <a:solidFill>
                                    <a:schemeClr val="accent2">
                                      <a:lumMod val="75000"/>
                                    </a:schemeClr>
                                  </a:solidFill>
                                  <a:latin typeface="Cambria Math" panose="02040503050406030204" pitchFamily="18" charset="0"/>
                                </a:rPr>
                                <m:t>𝑘</m:t>
                              </m:r>
                            </m:e>
                            <m:sub>
                              <m:r>
                                <a:rPr lang="en-US" sz="2400" i="1">
                                  <a:solidFill>
                                    <a:schemeClr val="accent2">
                                      <a:lumMod val="75000"/>
                                    </a:schemeClr>
                                  </a:solidFill>
                                  <a:latin typeface="Cambria Math" panose="02040503050406030204" pitchFamily="18" charset="0"/>
                                </a:rPr>
                                <m:t>𝑤</m:t>
                              </m:r>
                            </m:sub>
                          </m:sSub>
                          <m:d>
                            <m:dPr>
                              <m:ctrlPr>
                                <a:rPr lang="en-US" sz="2400" i="1">
                                  <a:solidFill>
                                    <a:schemeClr val="accent2">
                                      <a:lumMod val="75000"/>
                                    </a:schemeClr>
                                  </a:solidFill>
                                  <a:latin typeface="Cambria Math" panose="02040503050406030204" pitchFamily="18" charset="0"/>
                                </a:rPr>
                              </m:ctrlPr>
                            </m:dPr>
                            <m:e>
                              <m:sSub>
                                <m:sSubPr>
                                  <m:ctrlPr>
                                    <a:rPr lang="en-US" sz="2400" i="1">
                                      <a:solidFill>
                                        <a:schemeClr val="accent2">
                                          <a:lumMod val="75000"/>
                                        </a:schemeClr>
                                      </a:solidFill>
                                      <a:latin typeface="Cambria Math" panose="02040503050406030204" pitchFamily="18" charset="0"/>
                                    </a:rPr>
                                  </m:ctrlPr>
                                </m:sSubPr>
                                <m:e>
                                  <m:r>
                                    <a:rPr lang="en-US" sz="2400" i="1">
                                      <a:solidFill>
                                        <a:schemeClr val="accent2">
                                          <a:lumMod val="75000"/>
                                        </a:schemeClr>
                                      </a:solidFill>
                                      <a:latin typeface="Cambria Math" panose="02040503050406030204" pitchFamily="18" charset="0"/>
                                    </a:rPr>
                                    <m:t>𝑇</m:t>
                                  </m:r>
                                </m:e>
                                <m:sub>
                                  <m:r>
                                    <a:rPr lang="en-US" sz="2400" i="1">
                                      <a:solidFill>
                                        <a:schemeClr val="accent2">
                                          <a:lumMod val="75000"/>
                                        </a:schemeClr>
                                      </a:solidFill>
                                      <a:latin typeface="Cambria Math" panose="02040503050406030204" pitchFamily="18" charset="0"/>
                                    </a:rPr>
                                    <m:t>𝑐</m:t>
                                  </m:r>
                                </m:sub>
                              </m:sSub>
                              <m:r>
                                <a:rPr lang="en-US" sz="2400" i="0">
                                  <a:solidFill>
                                    <a:schemeClr val="accent2">
                                      <a:lumMod val="75000"/>
                                    </a:schemeClr>
                                  </a:solidFill>
                                  <a:latin typeface="Cambria Math" panose="02040503050406030204" pitchFamily="18" charset="0"/>
                                </a:rPr>
                                <m:t>−</m:t>
                              </m:r>
                              <m:sSub>
                                <m:sSubPr>
                                  <m:ctrlPr>
                                    <a:rPr lang="en-US" sz="2400" i="1">
                                      <a:solidFill>
                                        <a:schemeClr val="accent2">
                                          <a:lumMod val="75000"/>
                                        </a:schemeClr>
                                      </a:solidFill>
                                      <a:latin typeface="Cambria Math" panose="02040503050406030204" pitchFamily="18" charset="0"/>
                                    </a:rPr>
                                  </m:ctrlPr>
                                </m:sSubPr>
                                <m:e>
                                  <m:r>
                                    <a:rPr lang="en-US" sz="2400" i="1">
                                      <a:solidFill>
                                        <a:schemeClr val="accent2">
                                          <a:lumMod val="75000"/>
                                        </a:schemeClr>
                                      </a:solidFill>
                                      <a:latin typeface="Cambria Math" panose="02040503050406030204" pitchFamily="18" charset="0"/>
                                    </a:rPr>
                                    <m:t>𝑇</m:t>
                                  </m:r>
                                </m:e>
                                <m:sub>
                                  <m:r>
                                    <a:rPr lang="en-US" sz="2400" i="1">
                                      <a:solidFill>
                                        <a:schemeClr val="accent2">
                                          <a:lumMod val="75000"/>
                                        </a:schemeClr>
                                      </a:solidFill>
                                      <a:latin typeface="Cambria Math" panose="02040503050406030204" pitchFamily="18" charset="0"/>
                                    </a:rPr>
                                    <m:t>𝑠</m:t>
                                  </m:r>
                                </m:sub>
                              </m:sSub>
                            </m:e>
                          </m:d>
                        </m:num>
                        <m:den>
                          <m:r>
                            <a:rPr lang="en-US" sz="2400" i="1">
                              <a:solidFill>
                                <a:schemeClr val="accent2">
                                  <a:lumMod val="75000"/>
                                </a:schemeClr>
                              </a:solidFill>
                              <a:latin typeface="Cambria Math" panose="02040503050406030204" pitchFamily="18" charset="0"/>
                            </a:rPr>
                            <m:t>𝑙𝑛</m:t>
                          </m:r>
                          <m:d>
                            <m:dPr>
                              <m:ctrlPr>
                                <a:rPr lang="en-US" sz="2400" i="1">
                                  <a:solidFill>
                                    <a:schemeClr val="accent2">
                                      <a:lumMod val="75000"/>
                                    </a:schemeClr>
                                  </a:solidFill>
                                  <a:latin typeface="Cambria Math" panose="02040503050406030204" pitchFamily="18" charset="0"/>
                                </a:rPr>
                              </m:ctrlPr>
                            </m:dPr>
                            <m:e>
                              <m:f>
                                <m:fPr>
                                  <m:type m:val="skw"/>
                                  <m:ctrlPr>
                                    <a:rPr lang="en-US" sz="2400" i="1">
                                      <a:solidFill>
                                        <a:schemeClr val="accent2">
                                          <a:lumMod val="75000"/>
                                        </a:schemeClr>
                                      </a:solidFill>
                                      <a:latin typeface="Cambria Math" panose="02040503050406030204" pitchFamily="18" charset="0"/>
                                    </a:rPr>
                                  </m:ctrlPr>
                                </m:fPr>
                                <m:num>
                                  <m:sSub>
                                    <m:sSubPr>
                                      <m:ctrlPr>
                                        <a:rPr lang="en-US" sz="2400" i="1">
                                          <a:solidFill>
                                            <a:schemeClr val="accent2">
                                              <a:lumMod val="75000"/>
                                            </a:schemeClr>
                                          </a:solidFill>
                                          <a:latin typeface="Cambria Math" panose="02040503050406030204" pitchFamily="18" charset="0"/>
                                        </a:rPr>
                                      </m:ctrlPr>
                                    </m:sSubPr>
                                    <m:e>
                                      <m:r>
                                        <a:rPr lang="en-US" sz="2400" i="1">
                                          <a:solidFill>
                                            <a:schemeClr val="accent2">
                                              <a:lumMod val="75000"/>
                                            </a:schemeClr>
                                          </a:solidFill>
                                          <a:latin typeface="Cambria Math" panose="02040503050406030204" pitchFamily="18" charset="0"/>
                                        </a:rPr>
                                        <m:t>𝑟</m:t>
                                      </m:r>
                                    </m:e>
                                    <m:sub>
                                      <m:r>
                                        <a:rPr lang="en-US" sz="2400" i="1">
                                          <a:solidFill>
                                            <a:schemeClr val="accent2">
                                              <a:lumMod val="75000"/>
                                            </a:schemeClr>
                                          </a:solidFill>
                                          <a:latin typeface="Cambria Math" panose="02040503050406030204" pitchFamily="18" charset="0"/>
                                        </a:rPr>
                                        <m:t>𝑠</m:t>
                                      </m:r>
                                    </m:sub>
                                  </m:sSub>
                                </m:num>
                                <m:den>
                                  <m:sSub>
                                    <m:sSubPr>
                                      <m:ctrlPr>
                                        <a:rPr lang="en-US" sz="2400" i="1">
                                          <a:solidFill>
                                            <a:schemeClr val="accent2">
                                              <a:lumMod val="75000"/>
                                            </a:schemeClr>
                                          </a:solidFill>
                                          <a:latin typeface="Cambria Math" panose="02040503050406030204" pitchFamily="18" charset="0"/>
                                        </a:rPr>
                                      </m:ctrlPr>
                                    </m:sSubPr>
                                    <m:e>
                                      <m:r>
                                        <a:rPr lang="en-US" sz="2400" i="1">
                                          <a:solidFill>
                                            <a:schemeClr val="accent2">
                                              <a:lumMod val="75000"/>
                                            </a:schemeClr>
                                          </a:solidFill>
                                          <a:latin typeface="Cambria Math" panose="02040503050406030204" pitchFamily="18" charset="0"/>
                                        </a:rPr>
                                        <m:t>𝑟</m:t>
                                      </m:r>
                                    </m:e>
                                    <m:sub>
                                      <m:r>
                                        <a:rPr lang="en-US" sz="2400" i="1">
                                          <a:solidFill>
                                            <a:schemeClr val="accent2">
                                              <a:lumMod val="75000"/>
                                            </a:schemeClr>
                                          </a:solidFill>
                                          <a:latin typeface="Cambria Math" panose="02040503050406030204" pitchFamily="18" charset="0"/>
                                        </a:rPr>
                                        <m:t>𝑐</m:t>
                                      </m:r>
                                    </m:sub>
                                  </m:sSub>
                                </m:den>
                              </m:f>
                            </m:e>
                          </m:d>
                        </m:den>
                      </m:f>
                      <m:r>
                        <a:rPr lang="en-US" sz="2400" i="0">
                          <a:solidFill>
                            <a:schemeClr val="accent2">
                              <a:lumMod val="75000"/>
                            </a:schemeClr>
                          </a:solidFill>
                          <a:latin typeface="Cambria Math" panose="02040503050406030204" pitchFamily="18" charset="0"/>
                        </a:rPr>
                        <m:t> </m:t>
                      </m:r>
                    </m:oMath>
                  </m:oMathPara>
                </a14:m>
                <a:endParaRPr lang="en-US" sz="2400" dirty="0">
                  <a:solidFill>
                    <a:schemeClr val="accent2">
                      <a:lumMod val="75000"/>
                    </a:schemeClr>
                  </a:solidFill>
                </a:endParaRPr>
              </a:p>
            </p:txBody>
          </p:sp>
        </mc:Choice>
        <mc:Fallback xmlns="">
          <p:sp>
            <p:nvSpPr>
              <p:cNvPr id="8" name="Rectangle 7"/>
              <p:cNvSpPr>
                <a:spLocks noRot="1" noChangeAspect="1" noMove="1" noResize="1" noEditPoints="1" noAdjustHandles="1" noChangeArrowheads="1" noChangeShapeType="1" noTextEdit="1"/>
              </p:cNvSpPr>
              <p:nvPr/>
            </p:nvSpPr>
            <p:spPr>
              <a:xfrm>
                <a:off x="1947073" y="2501286"/>
                <a:ext cx="5307928" cy="1003993"/>
              </a:xfrm>
              <a:prstGeom prst="rect">
                <a:avLst/>
              </a:prstGeom>
              <a:blipFill rotWithShape="0">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2285051" y="4138234"/>
                <a:ext cx="4255909" cy="17988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𝑐</m:t>
                          </m:r>
                        </m:sub>
                      </m:sSub>
                      <m:r>
                        <a:rPr lang="en-US" sz="2400" i="0">
                          <a:latin typeface="Cambria Math" panose="02040503050406030204" pitchFamily="18" charset="0"/>
                        </a:rPr>
                        <m:t>=</m:t>
                      </m:r>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r>
                                <a:rPr lang="en-US" sz="2400" i="1">
                                  <a:latin typeface="Cambria Math" panose="02040503050406030204" pitchFamily="18" charset="0"/>
                                </a:rPr>
                                <m:t>𝐼</m:t>
                              </m:r>
                            </m:e>
                            <m:sup>
                              <m:r>
                                <a:rPr lang="en-US" sz="2400" i="0">
                                  <a:latin typeface="Cambria Math" panose="02040503050406030204" pitchFamily="18" charset="0"/>
                                </a:rPr>
                                <m:t>2</m:t>
                              </m:r>
                            </m:sup>
                          </m:sSup>
                          <m:sSub>
                            <m:sSubPr>
                              <m:ctrlPr>
                                <a:rPr lang="en-US" sz="2400" i="1">
                                  <a:latin typeface="Cambria Math" panose="02040503050406030204" pitchFamily="18" charset="0"/>
                                </a:rPr>
                              </m:ctrlPr>
                            </m:sSubPr>
                            <m:e>
                              <m:r>
                                <a:rPr lang="en-US" sz="2400" i="1">
                                  <a:latin typeface="Cambria Math" panose="02040503050406030204" pitchFamily="18" charset="0"/>
                                </a:rPr>
                                <m:t>𝑅</m:t>
                              </m:r>
                            </m:e>
                            <m:sub>
                              <m:r>
                                <a:rPr lang="en-US" sz="2400" i="1">
                                  <a:latin typeface="Cambria Math" panose="02040503050406030204" pitchFamily="18" charset="0"/>
                                </a:rPr>
                                <m:t>𝑙</m:t>
                              </m:r>
                            </m:sub>
                          </m:sSub>
                          <m:d>
                            <m:dPr>
                              <m:ctrlPr>
                                <a:rPr lang="en-US" sz="2400" i="1">
                                  <a:latin typeface="Cambria Math" panose="02040503050406030204" pitchFamily="18" charset="0"/>
                                </a:rPr>
                              </m:ctrlPr>
                            </m:dPr>
                            <m:e>
                              <m:r>
                                <a:rPr lang="en-US" sz="2400" i="1">
                                  <a:latin typeface="Cambria Math" panose="02040503050406030204" pitchFamily="18" charset="0"/>
                                </a:rPr>
                                <m:t>𝛼</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0">
                                      <a:latin typeface="Cambria Math" panose="02040503050406030204" pitchFamily="18" charset="0"/>
                                    </a:rPr>
                                    <m:t>0</m:t>
                                  </m:r>
                                </m:sub>
                              </m:sSub>
                              <m:r>
                                <a:rPr lang="en-US" sz="2400" i="0">
                                  <a:latin typeface="Cambria Math" panose="02040503050406030204" pitchFamily="18" charset="0"/>
                                </a:rPr>
                                <m:t>−1</m:t>
                              </m:r>
                            </m:e>
                          </m:d>
                          <m:r>
                            <a:rPr lang="en-US" sz="2400" i="0">
                              <a:latin typeface="Cambria Math" panose="02040503050406030204" pitchFamily="18" charset="0"/>
                            </a:rPr>
                            <m:t>−</m:t>
                          </m:r>
                          <m:f>
                            <m:fPr>
                              <m:ctrlPr>
                                <a:rPr lang="en-US" sz="2400" i="1">
                                  <a:latin typeface="Cambria Math" panose="02040503050406030204" pitchFamily="18" charset="0"/>
                                </a:rPr>
                              </m:ctrlPr>
                            </m:fPr>
                            <m:num>
                              <m:r>
                                <a:rPr lang="en-US" sz="2400" i="0">
                                  <a:latin typeface="Cambria Math" panose="02040503050406030204" pitchFamily="18" charset="0"/>
                                </a:rPr>
                                <m:t>2</m:t>
                              </m:r>
                              <m:r>
                                <a:rPr lang="en-US" sz="2400" i="1">
                                  <a:latin typeface="Cambria Math" panose="02040503050406030204" pitchFamily="18" charset="0"/>
                                </a:rPr>
                                <m:t>𝜋</m:t>
                              </m:r>
                              <m:sSub>
                                <m:sSubPr>
                                  <m:ctrlPr>
                                    <a:rPr lang="en-US" sz="2400" i="1">
                                      <a:latin typeface="Cambria Math" panose="02040503050406030204" pitchFamily="18" charset="0"/>
                                    </a:rPr>
                                  </m:ctrlPr>
                                </m:sSubPr>
                                <m:e>
                                  <m:r>
                                    <a:rPr lang="en-US" sz="2400" i="1">
                                      <a:latin typeface="Cambria Math" panose="02040503050406030204" pitchFamily="18" charset="0"/>
                                    </a:rPr>
                                    <m:t>𝑘</m:t>
                                  </m:r>
                                </m:e>
                                <m:sub>
                                  <m:r>
                                    <a:rPr lang="en-US" sz="2400" i="1">
                                      <a:latin typeface="Cambria Math" panose="02040503050406030204" pitchFamily="18" charset="0"/>
                                    </a:rPr>
                                    <m:t>𝑤</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num>
                            <m:den>
                              <m:r>
                                <a:rPr lang="en-US" sz="2400" i="1">
                                  <a:latin typeface="Cambria Math" panose="02040503050406030204" pitchFamily="18" charset="0"/>
                                </a:rPr>
                                <m:t>𝑙𝑛</m:t>
                              </m:r>
                              <m:d>
                                <m:dPr>
                                  <m:ctrlPr>
                                    <a:rPr lang="en-US" sz="2400" i="1">
                                      <a:latin typeface="Cambria Math" panose="02040503050406030204" pitchFamily="18" charset="0"/>
                                    </a:rPr>
                                  </m:ctrlPr>
                                </m:dPr>
                                <m:e>
                                  <m:f>
                                    <m:fPr>
                                      <m:type m:val="skw"/>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𝑠</m:t>
                                          </m:r>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𝑐</m:t>
                                          </m:r>
                                        </m:sub>
                                      </m:sSub>
                                    </m:den>
                                  </m:f>
                                </m:e>
                              </m:d>
                            </m:den>
                          </m:f>
                        </m:num>
                        <m:den>
                          <m:r>
                            <a:rPr lang="en-US" sz="2400" i="1">
                              <a:latin typeface="Cambria Math" panose="02040503050406030204" pitchFamily="18" charset="0"/>
                            </a:rPr>
                            <m:t>𝛼</m:t>
                          </m:r>
                          <m:sSup>
                            <m:sSupPr>
                              <m:ctrlPr>
                                <a:rPr lang="en-US" sz="2400" i="1">
                                  <a:latin typeface="Cambria Math" panose="02040503050406030204" pitchFamily="18" charset="0"/>
                                </a:rPr>
                              </m:ctrlPr>
                            </m:sSupPr>
                            <m:e>
                              <m:r>
                                <a:rPr lang="en-US" sz="2400" i="1">
                                  <a:latin typeface="Cambria Math" panose="02040503050406030204" pitchFamily="18" charset="0"/>
                                </a:rPr>
                                <m:t>𝐼</m:t>
                              </m:r>
                            </m:e>
                            <m:sup>
                              <m:r>
                                <a:rPr lang="en-US" sz="2400" i="0">
                                  <a:latin typeface="Cambria Math" panose="02040503050406030204" pitchFamily="18" charset="0"/>
                                </a:rPr>
                                <m:t>2</m:t>
                              </m:r>
                            </m:sup>
                          </m:sSup>
                          <m:sSub>
                            <m:sSubPr>
                              <m:ctrlPr>
                                <a:rPr lang="en-US" sz="2400" i="1">
                                  <a:latin typeface="Cambria Math" panose="02040503050406030204" pitchFamily="18" charset="0"/>
                                </a:rPr>
                              </m:ctrlPr>
                            </m:sSubPr>
                            <m:e>
                              <m:r>
                                <a:rPr lang="en-US" sz="2400" i="1">
                                  <a:latin typeface="Cambria Math" panose="02040503050406030204" pitchFamily="18" charset="0"/>
                                </a:rPr>
                                <m:t>𝑅</m:t>
                              </m:r>
                            </m:e>
                            <m:sub>
                              <m:r>
                                <a:rPr lang="en-US" sz="2400" i="1">
                                  <a:latin typeface="Cambria Math" panose="02040503050406030204" pitchFamily="18" charset="0"/>
                                </a:rPr>
                                <m:t>𝑙</m:t>
                              </m:r>
                            </m:sub>
                          </m:sSub>
                          <m:r>
                            <a:rPr lang="en-US" sz="2400" i="0">
                              <a:latin typeface="Cambria Math" panose="02040503050406030204" pitchFamily="18" charset="0"/>
                            </a:rPr>
                            <m:t>−</m:t>
                          </m:r>
                          <m:f>
                            <m:fPr>
                              <m:ctrlPr>
                                <a:rPr lang="en-US" sz="2400" i="1">
                                  <a:latin typeface="Cambria Math" panose="02040503050406030204" pitchFamily="18" charset="0"/>
                                </a:rPr>
                              </m:ctrlPr>
                            </m:fPr>
                            <m:num>
                              <m:r>
                                <a:rPr lang="en-US" sz="2400" i="0">
                                  <a:latin typeface="Cambria Math" panose="02040503050406030204" pitchFamily="18" charset="0"/>
                                </a:rPr>
                                <m:t>2</m:t>
                              </m:r>
                              <m:r>
                                <a:rPr lang="en-US" sz="2400" i="1">
                                  <a:latin typeface="Cambria Math" panose="02040503050406030204" pitchFamily="18" charset="0"/>
                                </a:rPr>
                                <m:t>𝜋</m:t>
                              </m:r>
                              <m:sSub>
                                <m:sSubPr>
                                  <m:ctrlPr>
                                    <a:rPr lang="en-US" sz="2400" i="1">
                                      <a:latin typeface="Cambria Math" panose="02040503050406030204" pitchFamily="18" charset="0"/>
                                    </a:rPr>
                                  </m:ctrlPr>
                                </m:sSubPr>
                                <m:e>
                                  <m:r>
                                    <a:rPr lang="en-US" sz="2400" i="1">
                                      <a:latin typeface="Cambria Math" panose="02040503050406030204" pitchFamily="18" charset="0"/>
                                    </a:rPr>
                                    <m:t>𝑘</m:t>
                                  </m:r>
                                </m:e>
                                <m:sub>
                                  <m:r>
                                    <a:rPr lang="en-US" sz="2400" i="1">
                                      <a:latin typeface="Cambria Math" panose="02040503050406030204" pitchFamily="18" charset="0"/>
                                    </a:rPr>
                                    <m:t>𝑤</m:t>
                                  </m:r>
                                </m:sub>
                              </m:sSub>
                            </m:num>
                            <m:den>
                              <m:r>
                                <a:rPr lang="en-US" sz="2400" i="1">
                                  <a:latin typeface="Cambria Math" panose="02040503050406030204" pitchFamily="18" charset="0"/>
                                </a:rPr>
                                <m:t>𝑙𝑛</m:t>
                              </m:r>
                              <m:d>
                                <m:dPr>
                                  <m:ctrlPr>
                                    <a:rPr lang="en-US" sz="2400" i="1">
                                      <a:latin typeface="Cambria Math" panose="02040503050406030204" pitchFamily="18" charset="0"/>
                                    </a:rPr>
                                  </m:ctrlPr>
                                </m:dPr>
                                <m:e>
                                  <m:f>
                                    <m:fPr>
                                      <m:type m:val="skw"/>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𝑠</m:t>
                                          </m:r>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𝑐</m:t>
                                          </m:r>
                                        </m:sub>
                                      </m:sSub>
                                    </m:den>
                                  </m:f>
                                </m:e>
                              </m:d>
                            </m:den>
                          </m:f>
                        </m:den>
                      </m:f>
                    </m:oMath>
                  </m:oMathPara>
                </a14:m>
                <a:endParaRPr lang="en-US" sz="2400" dirty="0"/>
              </a:p>
            </p:txBody>
          </p:sp>
        </mc:Choice>
        <mc:Fallback xmlns="">
          <p:sp>
            <p:nvSpPr>
              <p:cNvPr id="9" name="Rectangle 8"/>
              <p:cNvSpPr>
                <a:spLocks noRot="1" noChangeAspect="1" noMove="1" noResize="1" noEditPoints="1" noAdjustHandles="1" noChangeArrowheads="1" noChangeShapeType="1" noTextEdit="1"/>
              </p:cNvSpPr>
              <p:nvPr/>
            </p:nvSpPr>
            <p:spPr>
              <a:xfrm>
                <a:off x="2285051" y="4138234"/>
                <a:ext cx="4255909" cy="1798890"/>
              </a:xfrm>
              <a:prstGeom prst="rect">
                <a:avLst/>
              </a:prstGeom>
              <a:blipFill rotWithShape="0">
                <a:blip r:embed="rId3"/>
                <a:stretch>
                  <a:fillRect/>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17</a:t>
            </a:fld>
            <a:endParaRPr lang="en-US" dirty="0"/>
          </a:p>
        </p:txBody>
      </p:sp>
    </p:spTree>
    <p:extLst>
      <p:ext uri="{BB962C8B-B14F-4D97-AF65-F5344CB8AC3E}">
        <p14:creationId xmlns:p14="http://schemas.microsoft.com/office/powerpoint/2010/main" val="40338354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Rectangle 1"/>
              <p:cNvSpPr/>
              <p:nvPr/>
            </p:nvSpPr>
            <p:spPr>
              <a:xfrm>
                <a:off x="491311" y="592765"/>
                <a:ext cx="7645400" cy="4233659"/>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Single Wire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The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overall heat balance expressed in terms of surface temperature, </a:t>
                </a:r>
                <a14:m>
                  <m:oMath xmlns:m="http://schemas.openxmlformats.org/officeDocument/2006/math">
                    <m:sSub>
                      <m:sSubPr>
                        <m:ctrlPr>
                          <a:rPr lang="en-US" sz="2400" i="1" smtClean="0">
                            <a:solidFill>
                              <a:srgbClr val="C00000"/>
                            </a:solidFill>
                            <a:latin typeface="Cambria Math" panose="02040503050406030204" pitchFamily="18" charset="0"/>
                            <a:cs typeface="Times New Roman" panose="02020603050405020304" pitchFamily="18" charset="0"/>
                          </a:rPr>
                        </m:ctrlPr>
                      </m:sSubPr>
                      <m:e>
                        <m:r>
                          <a:rPr lang="en-US" sz="2400" b="0" i="1" smtClean="0">
                            <a:solidFill>
                              <a:srgbClr val="C00000"/>
                            </a:solidFill>
                            <a:latin typeface="Cambria Math" panose="02040503050406030204" pitchFamily="18" charset="0"/>
                            <a:cs typeface="Times New Roman" panose="02020603050405020304" pitchFamily="18" charset="0"/>
                          </a:rPr>
                          <m:t>𝑇</m:t>
                        </m:r>
                      </m:e>
                      <m:sub>
                        <m:r>
                          <a:rPr lang="en-US" sz="2400" b="0" i="1" smtClean="0">
                            <a:solidFill>
                              <a:srgbClr val="C00000"/>
                            </a:solidFill>
                            <a:latin typeface="Cambria Math" panose="02040503050406030204" pitchFamily="18" charset="0"/>
                            <a:cs typeface="Times New Roman" panose="02020603050405020304" pitchFamily="18" charset="0"/>
                          </a:rPr>
                          <m:t>𝑠</m:t>
                        </m:r>
                      </m:sub>
                    </m:sSub>
                  </m:oMath>
                </a14:m>
                <a:r>
                  <a:rPr lang="en-US" sz="2400" dirty="0" smtClean="0">
                    <a:latin typeface="Times New Roman" panose="02020603050405020304" pitchFamily="18" charset="0"/>
                    <a:ea typeface="Calibri" panose="020F0502020204030204" pitchFamily="34" charset="0"/>
                    <a:cs typeface="Times New Roman" panose="02020603050405020304" pitchFamily="18" charset="0"/>
                  </a:rPr>
                  <a:t> becomes</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Solve the above for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oMath>
                </a14:m>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and the solve for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𝑐</m:t>
                        </m:r>
                      </m:sub>
                    </m:sSub>
                  </m:oMath>
                </a14:m>
                <a:r>
                  <a:rPr lang="en-US" sz="2400" dirty="0" smtClean="0">
                    <a:latin typeface="Times New Roman" panose="02020603050405020304" pitchFamily="18" charset="0"/>
                    <a:ea typeface="Calibri" panose="020F0502020204030204" pitchFamily="34" charset="0"/>
                    <a:cs typeface="Times New Roman" panose="02020603050405020304" pitchFamily="18" charset="0"/>
                  </a:rPr>
                  <a:t> using…</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2" name="Rectangle 1"/>
              <p:cNvSpPr>
                <a:spLocks noRot="1" noChangeAspect="1" noMove="1" noResize="1" noEditPoints="1" noAdjustHandles="1" noChangeArrowheads="1" noChangeShapeType="1" noTextEdit="1"/>
              </p:cNvSpPr>
              <p:nvPr/>
            </p:nvSpPr>
            <p:spPr>
              <a:xfrm>
                <a:off x="491311" y="592765"/>
                <a:ext cx="7645400" cy="4233659"/>
              </a:xfrm>
              <a:prstGeom prst="rect">
                <a:avLst/>
              </a:prstGeom>
              <a:blipFill rotWithShape="0">
                <a:blip r:embed="rId2"/>
                <a:stretch>
                  <a:fillRect l="-1675" t="-1439" r="-1196" b="-172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Rectangle 10"/>
              <p:cNvSpPr/>
              <p:nvPr/>
            </p:nvSpPr>
            <p:spPr>
              <a:xfrm>
                <a:off x="330438" y="3014396"/>
                <a:ext cx="8449490" cy="103406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p>
                        <m:sSupPr>
                          <m:ctrlPr>
                            <a:rPr lang="en-US" sz="1600" i="1" smtClean="0">
                              <a:latin typeface="Cambria Math" panose="02040503050406030204" pitchFamily="18" charset="0"/>
                            </a:rPr>
                          </m:ctrlPr>
                        </m:sSupPr>
                        <m:e>
                          <m:r>
                            <a:rPr lang="en-US" sz="1600" i="1">
                              <a:latin typeface="Cambria Math" panose="02040503050406030204" pitchFamily="18" charset="0"/>
                            </a:rPr>
                            <m:t>𝐼</m:t>
                          </m:r>
                        </m:e>
                        <m:sup>
                          <m:r>
                            <a:rPr lang="en-US" sz="1600" i="0">
                              <a:latin typeface="Cambria Math" panose="02040503050406030204" pitchFamily="18" charset="0"/>
                            </a:rPr>
                            <m:t>2</m:t>
                          </m:r>
                        </m:sup>
                      </m:sSup>
                      <m:sSub>
                        <m:sSubPr>
                          <m:ctrlPr>
                            <a:rPr lang="en-US" sz="1600" i="1">
                              <a:latin typeface="Cambria Math" panose="02040503050406030204" pitchFamily="18" charset="0"/>
                            </a:rPr>
                          </m:ctrlPr>
                        </m:sSubPr>
                        <m:e>
                          <m:r>
                            <a:rPr lang="en-US" sz="1600" i="1">
                              <a:latin typeface="Cambria Math" panose="02040503050406030204" pitchFamily="18" charset="0"/>
                            </a:rPr>
                            <m:t>𝑅</m:t>
                          </m:r>
                        </m:e>
                        <m:sub>
                          <m:r>
                            <a:rPr lang="en-US" sz="1600" i="1">
                              <a:latin typeface="Cambria Math" panose="02040503050406030204" pitchFamily="18" charset="0"/>
                            </a:rPr>
                            <m:t>𝑙</m:t>
                          </m:r>
                        </m:sub>
                      </m:sSub>
                      <m:d>
                        <m:dPr>
                          <m:begChr m:val="{"/>
                          <m:endChr m:val="}"/>
                          <m:ctrlPr>
                            <a:rPr lang="en-US" sz="1600" i="1">
                              <a:latin typeface="Cambria Math" panose="02040503050406030204" pitchFamily="18" charset="0"/>
                            </a:rPr>
                          </m:ctrlPr>
                        </m:dPr>
                        <m:e>
                          <m:r>
                            <a:rPr lang="en-US" sz="1600" i="0">
                              <a:latin typeface="Cambria Math" panose="02040503050406030204" pitchFamily="18" charset="0"/>
                            </a:rPr>
                            <m:t>1+</m:t>
                          </m:r>
                          <m:r>
                            <a:rPr lang="en-US" sz="1600" i="1">
                              <a:latin typeface="Cambria Math" panose="02040503050406030204" pitchFamily="18" charset="0"/>
                            </a:rPr>
                            <m:t>𝛼</m:t>
                          </m:r>
                          <m:d>
                            <m:dPr>
                              <m:begChr m:val="["/>
                              <m:endChr m:val="]"/>
                              <m:ctrlPr>
                                <a:rPr lang="en-US" sz="1600" i="1">
                                  <a:latin typeface="Cambria Math" panose="02040503050406030204" pitchFamily="18" charset="0"/>
                                </a:rPr>
                              </m:ctrlPr>
                            </m:dPr>
                            <m:e>
                              <m:f>
                                <m:fPr>
                                  <m:ctrlPr>
                                    <a:rPr lang="en-US" sz="1600" i="1">
                                      <a:latin typeface="Cambria Math" panose="02040503050406030204" pitchFamily="18" charset="0"/>
                                    </a:rPr>
                                  </m:ctrlPr>
                                </m:fPr>
                                <m:num>
                                  <m:sSup>
                                    <m:sSupPr>
                                      <m:ctrlPr>
                                        <a:rPr lang="en-US" sz="1600" i="1">
                                          <a:latin typeface="Cambria Math" panose="02040503050406030204" pitchFamily="18" charset="0"/>
                                        </a:rPr>
                                      </m:ctrlPr>
                                    </m:sSupPr>
                                    <m:e>
                                      <m:r>
                                        <a:rPr lang="en-US" sz="1600" i="1">
                                          <a:latin typeface="Cambria Math" panose="02040503050406030204" pitchFamily="18" charset="0"/>
                                        </a:rPr>
                                        <m:t>𝐼</m:t>
                                      </m:r>
                                    </m:e>
                                    <m:sup>
                                      <m:r>
                                        <a:rPr lang="en-US" sz="1600" i="0">
                                          <a:latin typeface="Cambria Math" panose="02040503050406030204" pitchFamily="18" charset="0"/>
                                        </a:rPr>
                                        <m:t>2</m:t>
                                      </m:r>
                                    </m:sup>
                                  </m:sSup>
                                  <m:sSub>
                                    <m:sSubPr>
                                      <m:ctrlPr>
                                        <a:rPr lang="en-US" sz="1600" i="1">
                                          <a:latin typeface="Cambria Math" panose="02040503050406030204" pitchFamily="18" charset="0"/>
                                        </a:rPr>
                                      </m:ctrlPr>
                                    </m:sSubPr>
                                    <m:e>
                                      <m:r>
                                        <a:rPr lang="en-US" sz="1600" i="1">
                                          <a:latin typeface="Cambria Math" panose="02040503050406030204" pitchFamily="18" charset="0"/>
                                        </a:rPr>
                                        <m:t>𝑅</m:t>
                                      </m:r>
                                    </m:e>
                                    <m:sub>
                                      <m:r>
                                        <a:rPr lang="en-US" sz="1600" i="1">
                                          <a:latin typeface="Cambria Math" panose="02040503050406030204" pitchFamily="18" charset="0"/>
                                        </a:rPr>
                                        <m:t>𝑙</m:t>
                                      </m:r>
                                    </m:sub>
                                  </m:sSub>
                                  <m:d>
                                    <m:dPr>
                                      <m:ctrlPr>
                                        <a:rPr lang="en-US" sz="1600" i="1">
                                          <a:latin typeface="Cambria Math" panose="02040503050406030204" pitchFamily="18" charset="0"/>
                                        </a:rPr>
                                      </m:ctrlPr>
                                    </m:dPr>
                                    <m:e>
                                      <m:r>
                                        <a:rPr lang="en-US" sz="1600" i="1">
                                          <a:latin typeface="Cambria Math" panose="02040503050406030204" pitchFamily="18" charset="0"/>
                                        </a:rPr>
                                        <m:t>𝛼</m:t>
                                      </m:r>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0">
                                              <a:latin typeface="Cambria Math" panose="02040503050406030204" pitchFamily="18" charset="0"/>
                                            </a:rPr>
                                            <m:t>0</m:t>
                                          </m:r>
                                        </m:sub>
                                      </m:sSub>
                                      <m:r>
                                        <a:rPr lang="en-US" sz="1600" i="0">
                                          <a:latin typeface="Cambria Math" panose="02040503050406030204" pitchFamily="18" charset="0"/>
                                        </a:rPr>
                                        <m:t>−1</m:t>
                                      </m:r>
                                    </m:e>
                                  </m:d>
                                  <m:r>
                                    <a:rPr lang="en-US" sz="1600" i="0">
                                      <a:latin typeface="Cambria Math" panose="02040503050406030204" pitchFamily="18" charset="0"/>
                                    </a:rPr>
                                    <m:t>−</m:t>
                                  </m:r>
                                  <m:f>
                                    <m:fPr>
                                      <m:ctrlPr>
                                        <a:rPr lang="en-US" sz="1600" i="1">
                                          <a:latin typeface="Cambria Math" panose="02040503050406030204" pitchFamily="18" charset="0"/>
                                        </a:rPr>
                                      </m:ctrlPr>
                                    </m:fPr>
                                    <m:num>
                                      <m:r>
                                        <a:rPr lang="en-US" sz="1600" i="0">
                                          <a:latin typeface="Cambria Math" panose="02040503050406030204" pitchFamily="18" charset="0"/>
                                        </a:rPr>
                                        <m:t>2</m:t>
                                      </m:r>
                                      <m:r>
                                        <a:rPr lang="en-US" sz="1600" i="1">
                                          <a:latin typeface="Cambria Math" panose="02040503050406030204" pitchFamily="18" charset="0"/>
                                        </a:rPr>
                                        <m:t>𝜋</m:t>
                                      </m:r>
                                      <m:sSub>
                                        <m:sSubPr>
                                          <m:ctrlPr>
                                            <a:rPr lang="en-US" sz="1600" i="1">
                                              <a:latin typeface="Cambria Math" panose="02040503050406030204" pitchFamily="18" charset="0"/>
                                            </a:rPr>
                                          </m:ctrlPr>
                                        </m:sSubPr>
                                        <m:e>
                                          <m:r>
                                            <a:rPr lang="en-US" sz="1600" i="1">
                                              <a:latin typeface="Cambria Math" panose="02040503050406030204" pitchFamily="18" charset="0"/>
                                            </a:rPr>
                                            <m:t>𝑘</m:t>
                                          </m:r>
                                        </m:e>
                                        <m:sub>
                                          <m:r>
                                            <a:rPr lang="en-US" sz="1600" i="1">
                                              <a:latin typeface="Cambria Math" panose="02040503050406030204" pitchFamily="18" charset="0"/>
                                            </a:rPr>
                                            <m:t>𝑤</m:t>
                                          </m:r>
                                        </m:sub>
                                      </m:sSub>
                                      <m:sSub>
                                        <m:sSubPr>
                                          <m:ctrlPr>
                                            <a:rPr lang="en-US" sz="1600" i="1" smtClean="0">
                                              <a:solidFill>
                                                <a:srgbClr val="C00000"/>
                                              </a:solidFill>
                                              <a:latin typeface="Cambria Math" panose="02040503050406030204" pitchFamily="18" charset="0"/>
                                            </a:rPr>
                                          </m:ctrlPr>
                                        </m:sSubPr>
                                        <m:e>
                                          <m:r>
                                            <a:rPr lang="en-US" sz="1600" i="1">
                                              <a:solidFill>
                                                <a:srgbClr val="C00000"/>
                                              </a:solidFill>
                                              <a:latin typeface="Cambria Math" panose="02040503050406030204" pitchFamily="18" charset="0"/>
                                            </a:rPr>
                                            <m:t>𝑇</m:t>
                                          </m:r>
                                        </m:e>
                                        <m:sub>
                                          <m:r>
                                            <a:rPr lang="en-US" sz="1600" i="1">
                                              <a:solidFill>
                                                <a:srgbClr val="C00000"/>
                                              </a:solidFill>
                                              <a:latin typeface="Cambria Math" panose="02040503050406030204" pitchFamily="18" charset="0"/>
                                            </a:rPr>
                                            <m:t>𝑠</m:t>
                                          </m:r>
                                        </m:sub>
                                      </m:sSub>
                                    </m:num>
                                    <m:den>
                                      <m:r>
                                        <a:rPr lang="en-US" sz="1600" i="1">
                                          <a:latin typeface="Cambria Math" panose="02040503050406030204" pitchFamily="18" charset="0"/>
                                        </a:rPr>
                                        <m:t>𝑙𝑛</m:t>
                                      </m:r>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𝑠</m:t>
                                                  </m:r>
                                                </m:sub>
                                              </m:sSub>
                                            </m:num>
                                            <m:den>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𝑐</m:t>
                                                  </m:r>
                                                </m:sub>
                                              </m:sSub>
                                            </m:den>
                                          </m:f>
                                        </m:e>
                                      </m:d>
                                    </m:den>
                                  </m:f>
                                </m:num>
                                <m:den>
                                  <m:r>
                                    <a:rPr lang="en-US" sz="1600" i="1">
                                      <a:latin typeface="Cambria Math" panose="02040503050406030204" pitchFamily="18" charset="0"/>
                                    </a:rPr>
                                    <m:t>𝛼</m:t>
                                  </m:r>
                                  <m:sSup>
                                    <m:sSupPr>
                                      <m:ctrlPr>
                                        <a:rPr lang="en-US" sz="1600" i="1">
                                          <a:latin typeface="Cambria Math" panose="02040503050406030204" pitchFamily="18" charset="0"/>
                                        </a:rPr>
                                      </m:ctrlPr>
                                    </m:sSupPr>
                                    <m:e>
                                      <m:r>
                                        <a:rPr lang="en-US" sz="1600" i="1">
                                          <a:latin typeface="Cambria Math" panose="02040503050406030204" pitchFamily="18" charset="0"/>
                                        </a:rPr>
                                        <m:t>𝐼</m:t>
                                      </m:r>
                                    </m:e>
                                    <m:sup>
                                      <m:r>
                                        <a:rPr lang="en-US" sz="1600" i="0">
                                          <a:latin typeface="Cambria Math" panose="02040503050406030204" pitchFamily="18" charset="0"/>
                                        </a:rPr>
                                        <m:t>2</m:t>
                                      </m:r>
                                    </m:sup>
                                  </m:sSup>
                                  <m:sSub>
                                    <m:sSubPr>
                                      <m:ctrlPr>
                                        <a:rPr lang="en-US" sz="1600" i="1">
                                          <a:latin typeface="Cambria Math" panose="02040503050406030204" pitchFamily="18" charset="0"/>
                                        </a:rPr>
                                      </m:ctrlPr>
                                    </m:sSubPr>
                                    <m:e>
                                      <m:r>
                                        <a:rPr lang="en-US" sz="1600" i="1">
                                          <a:latin typeface="Cambria Math" panose="02040503050406030204" pitchFamily="18" charset="0"/>
                                        </a:rPr>
                                        <m:t>𝑅</m:t>
                                      </m:r>
                                    </m:e>
                                    <m:sub>
                                      <m:r>
                                        <a:rPr lang="en-US" sz="1600" i="1">
                                          <a:latin typeface="Cambria Math" panose="02040503050406030204" pitchFamily="18" charset="0"/>
                                        </a:rPr>
                                        <m:t>𝑙</m:t>
                                      </m:r>
                                    </m:sub>
                                  </m:sSub>
                                  <m:r>
                                    <a:rPr lang="en-US" sz="1600" i="0">
                                      <a:latin typeface="Cambria Math" panose="02040503050406030204" pitchFamily="18" charset="0"/>
                                    </a:rPr>
                                    <m:t>−</m:t>
                                  </m:r>
                                  <m:f>
                                    <m:fPr>
                                      <m:ctrlPr>
                                        <a:rPr lang="en-US" sz="1600" i="1">
                                          <a:latin typeface="Cambria Math" panose="02040503050406030204" pitchFamily="18" charset="0"/>
                                        </a:rPr>
                                      </m:ctrlPr>
                                    </m:fPr>
                                    <m:num>
                                      <m:r>
                                        <a:rPr lang="en-US" sz="1600" i="0">
                                          <a:latin typeface="Cambria Math" panose="02040503050406030204" pitchFamily="18" charset="0"/>
                                        </a:rPr>
                                        <m:t>2</m:t>
                                      </m:r>
                                      <m:r>
                                        <a:rPr lang="en-US" sz="1600" i="1">
                                          <a:latin typeface="Cambria Math" panose="02040503050406030204" pitchFamily="18" charset="0"/>
                                        </a:rPr>
                                        <m:t>𝜋</m:t>
                                      </m:r>
                                      <m:sSub>
                                        <m:sSubPr>
                                          <m:ctrlPr>
                                            <a:rPr lang="en-US" sz="1600" i="1">
                                              <a:latin typeface="Cambria Math" panose="02040503050406030204" pitchFamily="18" charset="0"/>
                                            </a:rPr>
                                          </m:ctrlPr>
                                        </m:sSubPr>
                                        <m:e>
                                          <m:r>
                                            <a:rPr lang="en-US" sz="1600" i="1">
                                              <a:latin typeface="Cambria Math" panose="02040503050406030204" pitchFamily="18" charset="0"/>
                                            </a:rPr>
                                            <m:t>𝑘</m:t>
                                          </m:r>
                                        </m:e>
                                        <m:sub>
                                          <m:r>
                                            <a:rPr lang="en-US" sz="1600" i="1">
                                              <a:latin typeface="Cambria Math" panose="02040503050406030204" pitchFamily="18" charset="0"/>
                                            </a:rPr>
                                            <m:t>𝑤</m:t>
                                          </m:r>
                                        </m:sub>
                                      </m:sSub>
                                    </m:num>
                                    <m:den>
                                      <m:r>
                                        <a:rPr lang="en-US" sz="1600" i="1">
                                          <a:latin typeface="Cambria Math" panose="02040503050406030204" pitchFamily="18" charset="0"/>
                                        </a:rPr>
                                        <m:t>𝑙𝑛</m:t>
                                      </m:r>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𝑠</m:t>
                                                  </m:r>
                                                </m:sub>
                                              </m:sSub>
                                            </m:num>
                                            <m:den>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𝑐</m:t>
                                                  </m:r>
                                                </m:sub>
                                              </m:sSub>
                                            </m:den>
                                          </m:f>
                                        </m:e>
                                      </m:d>
                                    </m:den>
                                  </m:f>
                                </m:den>
                              </m:f>
                              <m:r>
                                <a:rPr lang="en-US" sz="1600" i="0">
                                  <a:latin typeface="Cambria Math" panose="02040503050406030204" pitchFamily="18" charset="0"/>
                                </a:rPr>
                                <m:t>−</m:t>
                              </m:r>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0">
                                      <a:latin typeface="Cambria Math" panose="02040503050406030204" pitchFamily="18" charset="0"/>
                                    </a:rPr>
                                    <m:t>0</m:t>
                                  </m:r>
                                </m:sub>
                              </m:sSub>
                            </m:e>
                          </m:d>
                        </m:e>
                      </m:d>
                      <m:r>
                        <a:rPr lang="en-US" sz="1600" i="0">
                          <a:latin typeface="Cambria Math" panose="02040503050406030204" pitchFamily="18" charset="0"/>
                        </a:rPr>
                        <m:t>=2</m:t>
                      </m:r>
                      <m:r>
                        <a:rPr lang="en-US" sz="1600" i="1">
                          <a:latin typeface="Cambria Math" panose="02040503050406030204" pitchFamily="18" charset="0"/>
                        </a:rPr>
                        <m:t>𝜋</m:t>
                      </m:r>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𝑠</m:t>
                          </m:r>
                        </m:sub>
                      </m:sSub>
                      <m:d>
                        <m:dPr>
                          <m:begChr m:val="["/>
                          <m:endChr m:val="]"/>
                          <m:ctrlPr>
                            <a:rPr lang="en-US" sz="1600" i="1">
                              <a:latin typeface="Cambria Math" panose="02040503050406030204" pitchFamily="18" charset="0"/>
                            </a:rPr>
                          </m:ctrlPr>
                        </m:dPr>
                        <m:e>
                          <m:r>
                            <a:rPr lang="en-US" sz="1600" i="1">
                              <a:latin typeface="Cambria Math" panose="02040503050406030204" pitchFamily="18" charset="0"/>
                            </a:rPr>
                            <m:t>𝜀𝜎</m:t>
                          </m:r>
                          <m:d>
                            <m:dPr>
                              <m:ctrlPr>
                                <a:rPr lang="en-US" sz="1600" i="1">
                                  <a:latin typeface="Cambria Math" panose="02040503050406030204" pitchFamily="18" charset="0"/>
                                </a:rPr>
                              </m:ctrlPr>
                            </m:dPr>
                            <m:e>
                              <m:sSubSup>
                                <m:sSubSupPr>
                                  <m:ctrlPr>
                                    <a:rPr lang="en-US" sz="1600" i="1" smtClean="0">
                                      <a:solidFill>
                                        <a:srgbClr val="C00000"/>
                                      </a:solidFill>
                                      <a:latin typeface="Cambria Math" panose="02040503050406030204" pitchFamily="18" charset="0"/>
                                    </a:rPr>
                                  </m:ctrlPr>
                                </m:sSubSupPr>
                                <m:e>
                                  <m:r>
                                    <a:rPr lang="en-US" sz="1600" i="1">
                                      <a:solidFill>
                                        <a:srgbClr val="C00000"/>
                                      </a:solidFill>
                                      <a:latin typeface="Cambria Math" panose="02040503050406030204" pitchFamily="18" charset="0"/>
                                    </a:rPr>
                                    <m:t>𝑇</m:t>
                                  </m:r>
                                </m:e>
                                <m:sub>
                                  <m:r>
                                    <a:rPr lang="en-US" sz="1600" i="1">
                                      <a:solidFill>
                                        <a:srgbClr val="C00000"/>
                                      </a:solidFill>
                                      <a:latin typeface="Cambria Math" panose="02040503050406030204" pitchFamily="18" charset="0"/>
                                    </a:rPr>
                                    <m:t>𝑠</m:t>
                                  </m:r>
                                </m:sub>
                                <m:sup>
                                  <m:r>
                                    <a:rPr lang="en-US" sz="1600" i="0">
                                      <a:solidFill>
                                        <a:srgbClr val="C00000"/>
                                      </a:solidFill>
                                      <a:latin typeface="Cambria Math" panose="02040503050406030204" pitchFamily="18" charset="0"/>
                                    </a:rPr>
                                    <m:t>4</m:t>
                                  </m:r>
                                </m:sup>
                              </m:sSubSup>
                              <m:r>
                                <a:rPr lang="en-US" sz="1600" i="0">
                                  <a:latin typeface="Cambria Math" panose="02040503050406030204" pitchFamily="18" charset="0"/>
                                </a:rPr>
                                <m:t>−</m:t>
                              </m:r>
                              <m:sSubSup>
                                <m:sSubSupPr>
                                  <m:ctrlPr>
                                    <a:rPr lang="en-US" sz="1600" i="1">
                                      <a:latin typeface="Cambria Math" panose="02040503050406030204" pitchFamily="18" charset="0"/>
                                    </a:rPr>
                                  </m:ctrlPr>
                                </m:sSubSupPr>
                                <m:e>
                                  <m:r>
                                    <a:rPr lang="en-US" sz="1600" i="1">
                                      <a:latin typeface="Cambria Math" panose="02040503050406030204" pitchFamily="18" charset="0"/>
                                    </a:rPr>
                                    <m:t>𝑇</m:t>
                                  </m:r>
                                </m:e>
                                <m:sub>
                                  <m:r>
                                    <a:rPr lang="en-US" sz="1600" i="1">
                                      <a:latin typeface="Cambria Math" panose="02040503050406030204" pitchFamily="18" charset="0"/>
                                    </a:rPr>
                                    <m:t>𝑒</m:t>
                                  </m:r>
                                </m:sub>
                                <m:sup>
                                  <m:r>
                                    <a:rPr lang="en-US" sz="1600" i="0">
                                      <a:latin typeface="Cambria Math" panose="02040503050406030204" pitchFamily="18" charset="0"/>
                                    </a:rPr>
                                    <m:t>4</m:t>
                                  </m:r>
                                </m:sup>
                              </m:sSubSup>
                            </m:e>
                          </m:d>
                          <m:r>
                            <a:rPr lang="en-US" sz="1600" i="0">
                              <a:latin typeface="Cambria Math" panose="02040503050406030204" pitchFamily="18" charset="0"/>
                            </a:rPr>
                            <m:t>+</m:t>
                          </m:r>
                          <m:sSub>
                            <m:sSubPr>
                              <m:ctrlPr>
                                <a:rPr lang="en-US" sz="1600" i="1">
                                  <a:latin typeface="Cambria Math" panose="02040503050406030204" pitchFamily="18" charset="0"/>
                                </a:rPr>
                              </m:ctrlPr>
                            </m:sSubPr>
                            <m:e>
                              <m:r>
                                <a:rPr lang="en-US" sz="1600" i="1">
                                  <a:latin typeface="Cambria Math" panose="02040503050406030204" pitchFamily="18" charset="0"/>
                                </a:rPr>
                                <m:t>𝑓</m:t>
                              </m:r>
                            </m:e>
                            <m:sub>
                              <m:r>
                                <a:rPr lang="en-US" sz="1600" i="1">
                                  <a:latin typeface="Cambria Math" panose="02040503050406030204" pitchFamily="18" charset="0"/>
                                </a:rPr>
                                <m:t>h</m:t>
                              </m:r>
                            </m:sub>
                          </m:sSub>
                          <m:r>
                            <a:rPr lang="en-US" sz="1600" i="1">
                              <a:latin typeface="Cambria Math" panose="02040503050406030204" pitchFamily="18" charset="0"/>
                            </a:rPr>
                            <m:t>h</m:t>
                          </m:r>
                          <m:d>
                            <m:dPr>
                              <m:ctrlPr>
                                <a:rPr lang="en-US" sz="1600" i="1">
                                  <a:latin typeface="Cambria Math" panose="02040503050406030204" pitchFamily="18" charset="0"/>
                                </a:rPr>
                              </m:ctrlPr>
                            </m:dPr>
                            <m:e>
                              <m:sSub>
                                <m:sSubPr>
                                  <m:ctrlPr>
                                    <a:rPr lang="en-US" sz="1600" i="1">
                                      <a:latin typeface="Cambria Math" panose="02040503050406030204" pitchFamily="18" charset="0"/>
                                    </a:rPr>
                                  </m:ctrlPr>
                                </m:sSubPr>
                                <m:e>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𝑠</m:t>
                                      </m:r>
                                    </m:sub>
                                  </m:sSub>
                                  <m:r>
                                    <a:rPr lang="en-US" sz="1600" i="0">
                                      <a:latin typeface="Cambria Math" panose="02040503050406030204" pitchFamily="18" charset="0"/>
                                    </a:rPr>
                                    <m:t>,</m:t>
                                  </m:r>
                                  <m:r>
                                    <a:rPr lang="en-US" sz="1600" i="1">
                                      <a:latin typeface="Cambria Math" panose="02040503050406030204" pitchFamily="18" charset="0"/>
                                    </a:rPr>
                                    <m:t>𝑇</m:t>
                                  </m:r>
                                </m:e>
                                <m:sub>
                                  <m:r>
                                    <a:rPr lang="en-US" sz="1600" i="1">
                                      <a:latin typeface="Cambria Math" panose="02040503050406030204" pitchFamily="18" charset="0"/>
                                    </a:rPr>
                                    <m:t>𝑠</m:t>
                                  </m:r>
                                </m:sub>
                              </m:sSub>
                            </m:e>
                          </m:d>
                          <m:d>
                            <m:dPr>
                              <m:ctrlPr>
                                <a:rPr lang="en-US" sz="1600" i="1">
                                  <a:latin typeface="Cambria Math" panose="02040503050406030204" pitchFamily="18" charset="0"/>
                                </a:rPr>
                              </m:ctrlPr>
                            </m:dPr>
                            <m:e>
                              <m:sSub>
                                <m:sSubPr>
                                  <m:ctrlPr>
                                    <a:rPr lang="en-US" sz="1600" i="1" smtClean="0">
                                      <a:solidFill>
                                        <a:srgbClr val="C00000"/>
                                      </a:solidFill>
                                      <a:latin typeface="Cambria Math" panose="02040503050406030204" pitchFamily="18" charset="0"/>
                                    </a:rPr>
                                  </m:ctrlPr>
                                </m:sSubPr>
                                <m:e>
                                  <m:r>
                                    <a:rPr lang="en-US" sz="1600" i="1">
                                      <a:solidFill>
                                        <a:srgbClr val="C00000"/>
                                      </a:solidFill>
                                      <a:latin typeface="Cambria Math" panose="02040503050406030204" pitchFamily="18" charset="0"/>
                                    </a:rPr>
                                    <m:t>𝑇</m:t>
                                  </m:r>
                                </m:e>
                                <m:sub>
                                  <m:r>
                                    <a:rPr lang="en-US" sz="1600" i="1">
                                      <a:solidFill>
                                        <a:srgbClr val="C00000"/>
                                      </a:solidFill>
                                      <a:latin typeface="Cambria Math" panose="02040503050406030204" pitchFamily="18" charset="0"/>
                                    </a:rPr>
                                    <m:t>𝑠</m:t>
                                  </m:r>
                                </m:sub>
                              </m:sSub>
                              <m:r>
                                <a:rPr lang="en-US" sz="1600" i="0">
                                  <a:latin typeface="Cambria Math" panose="02040503050406030204" pitchFamily="18" charset="0"/>
                                </a:rPr>
                                <m:t>−</m:t>
                              </m:r>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𝑒</m:t>
                                  </m:r>
                                </m:sub>
                              </m:sSub>
                            </m:e>
                          </m:d>
                        </m:e>
                      </m:d>
                    </m:oMath>
                  </m:oMathPara>
                </a14:m>
                <a:endParaRPr lang="en-US" sz="1600" dirty="0"/>
              </a:p>
            </p:txBody>
          </p:sp>
        </mc:Choice>
        <mc:Fallback>
          <p:sp>
            <p:nvSpPr>
              <p:cNvPr id="11" name="Rectangle 10"/>
              <p:cNvSpPr>
                <a:spLocks noRot="1" noChangeAspect="1" noMove="1" noResize="1" noEditPoints="1" noAdjustHandles="1" noChangeArrowheads="1" noChangeShapeType="1" noTextEdit="1"/>
              </p:cNvSpPr>
              <p:nvPr/>
            </p:nvSpPr>
            <p:spPr>
              <a:xfrm>
                <a:off x="330438" y="3014396"/>
                <a:ext cx="8449490" cy="1034066"/>
              </a:xfrm>
              <a:prstGeom prst="rect">
                <a:avLst/>
              </a:prstGeom>
              <a:blipFill rotWithShape="0">
                <a:blip r:embed="rId3"/>
                <a:stretch>
                  <a:fillRect/>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18</a:t>
            </a:fld>
            <a:endParaRPr lang="en-US" dirty="0"/>
          </a:p>
        </p:txBody>
      </p:sp>
      <mc:AlternateContent xmlns:mc="http://schemas.openxmlformats.org/markup-compatibility/2006">
        <mc:Choice xmlns:a14="http://schemas.microsoft.com/office/drawing/2010/main" Requires="a14">
          <p:sp>
            <p:nvSpPr>
              <p:cNvPr id="5" name="Rectangle 4"/>
              <p:cNvSpPr/>
              <p:nvPr/>
            </p:nvSpPr>
            <p:spPr>
              <a:xfrm>
                <a:off x="2838966" y="4920749"/>
                <a:ext cx="3245119" cy="137223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𝑐</m:t>
                          </m:r>
                        </m:sub>
                      </m:sSub>
                      <m:r>
                        <a:rPr lang="en-US" i="0">
                          <a:latin typeface="Cambria Math" panose="02040503050406030204" pitchFamily="18" charset="0"/>
                        </a:rPr>
                        <m:t>=</m:t>
                      </m:r>
                      <m:f>
                        <m:fPr>
                          <m:ctrlPr>
                            <a:rPr lang="en-US" i="1">
                              <a:latin typeface="Cambria Math" panose="02040503050406030204" pitchFamily="18" charset="0"/>
                            </a:rPr>
                          </m:ctrlPr>
                        </m:fPr>
                        <m:num>
                          <m:sSup>
                            <m:sSupPr>
                              <m:ctrlPr>
                                <a:rPr lang="en-US" i="1">
                                  <a:latin typeface="Cambria Math" panose="02040503050406030204" pitchFamily="18" charset="0"/>
                                </a:rPr>
                              </m:ctrlPr>
                            </m:sSupPr>
                            <m:e>
                              <m:r>
                                <a:rPr lang="en-US" i="1">
                                  <a:latin typeface="Cambria Math" panose="02040503050406030204" pitchFamily="18" charset="0"/>
                                </a:rPr>
                                <m:t>𝐼</m:t>
                              </m:r>
                            </m:e>
                            <m:sup>
                              <m:r>
                                <a:rPr lang="en-US" i="0">
                                  <a:latin typeface="Cambria Math" panose="02040503050406030204" pitchFamily="18" charset="0"/>
                                </a:rPr>
                                <m:t>2</m:t>
                              </m:r>
                            </m:sup>
                          </m:sSup>
                          <m:sSub>
                            <m:sSubPr>
                              <m:ctrlPr>
                                <a:rPr lang="en-US" i="1">
                                  <a:latin typeface="Cambria Math" panose="02040503050406030204" pitchFamily="18" charset="0"/>
                                </a:rPr>
                              </m:ctrlPr>
                            </m:sSubPr>
                            <m:e>
                              <m:r>
                                <a:rPr lang="en-US" i="1">
                                  <a:latin typeface="Cambria Math" panose="02040503050406030204" pitchFamily="18" charset="0"/>
                                </a:rPr>
                                <m:t>𝑅</m:t>
                              </m:r>
                            </m:e>
                            <m:sub>
                              <m:r>
                                <a:rPr lang="en-US" i="1">
                                  <a:latin typeface="Cambria Math" panose="02040503050406030204" pitchFamily="18" charset="0"/>
                                </a:rPr>
                                <m:t>𝑙</m:t>
                              </m:r>
                            </m:sub>
                          </m:sSub>
                          <m:d>
                            <m:dPr>
                              <m:ctrlPr>
                                <a:rPr lang="en-US" i="1">
                                  <a:latin typeface="Cambria Math" panose="02040503050406030204" pitchFamily="18" charset="0"/>
                                </a:rPr>
                              </m:ctrlPr>
                            </m:dPr>
                            <m:e>
                              <m:r>
                                <a:rPr lang="en-US" i="1">
                                  <a:latin typeface="Cambria Math" panose="02040503050406030204" pitchFamily="18" charset="0"/>
                                </a:rPr>
                                <m:t>𝛼</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0">
                                      <a:latin typeface="Cambria Math" panose="02040503050406030204" pitchFamily="18" charset="0"/>
                                    </a:rPr>
                                    <m:t>0</m:t>
                                  </m:r>
                                </m:sub>
                              </m:sSub>
                              <m:r>
                                <a:rPr lang="en-US" i="0">
                                  <a:latin typeface="Cambria Math" panose="02040503050406030204" pitchFamily="18" charset="0"/>
                                </a:rPr>
                                <m:t>−1</m:t>
                              </m:r>
                            </m:e>
                          </m:d>
                          <m:r>
                            <a:rPr lang="en-US" i="0">
                              <a:latin typeface="Cambria Math" panose="02040503050406030204" pitchFamily="18" charset="0"/>
                            </a:rPr>
                            <m:t>−</m:t>
                          </m:r>
                          <m:f>
                            <m:fPr>
                              <m:ctrlPr>
                                <a:rPr lang="en-US" i="1">
                                  <a:latin typeface="Cambria Math" panose="02040503050406030204" pitchFamily="18" charset="0"/>
                                </a:rPr>
                              </m:ctrlPr>
                            </m:fPr>
                            <m:num>
                              <m:r>
                                <a:rPr lang="en-US" i="0">
                                  <a:latin typeface="Cambria Math" panose="02040503050406030204" pitchFamily="18" charset="0"/>
                                </a:rPr>
                                <m:t>2</m:t>
                              </m:r>
                              <m:r>
                                <a:rPr lang="en-US" i="1">
                                  <a:latin typeface="Cambria Math" panose="02040503050406030204" pitchFamily="18" charset="0"/>
                                </a:rPr>
                                <m:t>𝜋</m:t>
                              </m:r>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𝑤</m:t>
                                  </m:r>
                                </m:sub>
                              </m:sSub>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𝑠</m:t>
                                  </m:r>
                                </m:sub>
                              </m:sSub>
                            </m:num>
                            <m:den>
                              <m:r>
                                <a:rPr lang="en-US" i="1">
                                  <a:latin typeface="Cambria Math" panose="02040503050406030204" pitchFamily="18" charset="0"/>
                                </a:rPr>
                                <m:t>𝑙𝑛</m:t>
                              </m:r>
                              <m:d>
                                <m:dPr>
                                  <m:ctrlPr>
                                    <a:rPr lang="en-US" i="1">
                                      <a:latin typeface="Cambria Math" panose="02040503050406030204" pitchFamily="18" charset="0"/>
                                    </a:rPr>
                                  </m:ctrlPr>
                                </m:dPr>
                                <m:e>
                                  <m:f>
                                    <m:fPr>
                                      <m:type m:val="skw"/>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𝑟</m:t>
                                          </m:r>
                                        </m:e>
                                        <m:sub>
                                          <m:r>
                                            <a:rPr lang="en-US" i="1">
                                              <a:latin typeface="Cambria Math" panose="02040503050406030204" pitchFamily="18" charset="0"/>
                                            </a:rPr>
                                            <m:t>𝑠</m:t>
                                          </m:r>
                                        </m:sub>
                                      </m:sSub>
                                    </m:num>
                                    <m:den>
                                      <m:sSub>
                                        <m:sSubPr>
                                          <m:ctrlPr>
                                            <a:rPr lang="en-US" i="1">
                                              <a:latin typeface="Cambria Math" panose="02040503050406030204" pitchFamily="18" charset="0"/>
                                            </a:rPr>
                                          </m:ctrlPr>
                                        </m:sSubPr>
                                        <m:e>
                                          <m:r>
                                            <a:rPr lang="en-US" i="1">
                                              <a:latin typeface="Cambria Math" panose="02040503050406030204" pitchFamily="18" charset="0"/>
                                            </a:rPr>
                                            <m:t>𝑟</m:t>
                                          </m:r>
                                        </m:e>
                                        <m:sub>
                                          <m:r>
                                            <a:rPr lang="en-US" i="1">
                                              <a:latin typeface="Cambria Math" panose="02040503050406030204" pitchFamily="18" charset="0"/>
                                            </a:rPr>
                                            <m:t>𝑐</m:t>
                                          </m:r>
                                        </m:sub>
                                      </m:sSub>
                                    </m:den>
                                  </m:f>
                                </m:e>
                              </m:d>
                            </m:den>
                          </m:f>
                        </m:num>
                        <m:den>
                          <m:r>
                            <a:rPr lang="en-US" i="1">
                              <a:latin typeface="Cambria Math" panose="02040503050406030204" pitchFamily="18" charset="0"/>
                            </a:rPr>
                            <m:t>𝛼</m:t>
                          </m:r>
                          <m:sSup>
                            <m:sSupPr>
                              <m:ctrlPr>
                                <a:rPr lang="en-US" i="1">
                                  <a:latin typeface="Cambria Math" panose="02040503050406030204" pitchFamily="18" charset="0"/>
                                </a:rPr>
                              </m:ctrlPr>
                            </m:sSupPr>
                            <m:e>
                              <m:r>
                                <a:rPr lang="en-US" i="1">
                                  <a:latin typeface="Cambria Math" panose="02040503050406030204" pitchFamily="18" charset="0"/>
                                </a:rPr>
                                <m:t>𝐼</m:t>
                              </m:r>
                            </m:e>
                            <m:sup>
                              <m:r>
                                <a:rPr lang="en-US" i="0">
                                  <a:latin typeface="Cambria Math" panose="02040503050406030204" pitchFamily="18" charset="0"/>
                                </a:rPr>
                                <m:t>2</m:t>
                              </m:r>
                            </m:sup>
                          </m:sSup>
                          <m:sSub>
                            <m:sSubPr>
                              <m:ctrlPr>
                                <a:rPr lang="en-US" i="1">
                                  <a:latin typeface="Cambria Math" panose="02040503050406030204" pitchFamily="18" charset="0"/>
                                </a:rPr>
                              </m:ctrlPr>
                            </m:sSubPr>
                            <m:e>
                              <m:r>
                                <a:rPr lang="en-US" i="1">
                                  <a:latin typeface="Cambria Math" panose="02040503050406030204" pitchFamily="18" charset="0"/>
                                </a:rPr>
                                <m:t>𝑅</m:t>
                              </m:r>
                            </m:e>
                            <m:sub>
                              <m:r>
                                <a:rPr lang="en-US" i="1">
                                  <a:latin typeface="Cambria Math" panose="02040503050406030204" pitchFamily="18" charset="0"/>
                                </a:rPr>
                                <m:t>𝑙</m:t>
                              </m:r>
                            </m:sub>
                          </m:sSub>
                          <m:r>
                            <a:rPr lang="en-US" i="0">
                              <a:latin typeface="Cambria Math" panose="02040503050406030204" pitchFamily="18" charset="0"/>
                            </a:rPr>
                            <m:t>−</m:t>
                          </m:r>
                          <m:f>
                            <m:fPr>
                              <m:ctrlPr>
                                <a:rPr lang="en-US" i="1">
                                  <a:latin typeface="Cambria Math" panose="02040503050406030204" pitchFamily="18" charset="0"/>
                                </a:rPr>
                              </m:ctrlPr>
                            </m:fPr>
                            <m:num>
                              <m:r>
                                <a:rPr lang="en-US" i="0">
                                  <a:latin typeface="Cambria Math" panose="02040503050406030204" pitchFamily="18" charset="0"/>
                                </a:rPr>
                                <m:t>2</m:t>
                              </m:r>
                              <m:r>
                                <a:rPr lang="en-US" i="1">
                                  <a:latin typeface="Cambria Math" panose="02040503050406030204" pitchFamily="18" charset="0"/>
                                </a:rPr>
                                <m:t>𝜋</m:t>
                              </m:r>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𝑤</m:t>
                                  </m:r>
                                </m:sub>
                              </m:sSub>
                            </m:num>
                            <m:den>
                              <m:r>
                                <a:rPr lang="en-US" i="1">
                                  <a:latin typeface="Cambria Math" panose="02040503050406030204" pitchFamily="18" charset="0"/>
                                </a:rPr>
                                <m:t>𝑙𝑛</m:t>
                              </m:r>
                              <m:d>
                                <m:dPr>
                                  <m:ctrlPr>
                                    <a:rPr lang="en-US" i="1">
                                      <a:latin typeface="Cambria Math" panose="02040503050406030204" pitchFamily="18" charset="0"/>
                                    </a:rPr>
                                  </m:ctrlPr>
                                </m:dPr>
                                <m:e>
                                  <m:f>
                                    <m:fPr>
                                      <m:type m:val="skw"/>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𝑟</m:t>
                                          </m:r>
                                        </m:e>
                                        <m:sub>
                                          <m:r>
                                            <a:rPr lang="en-US" i="1">
                                              <a:latin typeface="Cambria Math" panose="02040503050406030204" pitchFamily="18" charset="0"/>
                                            </a:rPr>
                                            <m:t>𝑠</m:t>
                                          </m:r>
                                        </m:sub>
                                      </m:sSub>
                                    </m:num>
                                    <m:den>
                                      <m:sSub>
                                        <m:sSubPr>
                                          <m:ctrlPr>
                                            <a:rPr lang="en-US" i="1">
                                              <a:latin typeface="Cambria Math" panose="02040503050406030204" pitchFamily="18" charset="0"/>
                                            </a:rPr>
                                          </m:ctrlPr>
                                        </m:sSubPr>
                                        <m:e>
                                          <m:r>
                                            <a:rPr lang="en-US" i="1">
                                              <a:latin typeface="Cambria Math" panose="02040503050406030204" pitchFamily="18" charset="0"/>
                                            </a:rPr>
                                            <m:t>𝑟</m:t>
                                          </m:r>
                                        </m:e>
                                        <m:sub>
                                          <m:r>
                                            <a:rPr lang="en-US" i="1">
                                              <a:latin typeface="Cambria Math" panose="02040503050406030204" pitchFamily="18" charset="0"/>
                                            </a:rPr>
                                            <m:t>𝑐</m:t>
                                          </m:r>
                                        </m:sub>
                                      </m:sSub>
                                    </m:den>
                                  </m:f>
                                </m:e>
                              </m:d>
                            </m:den>
                          </m:f>
                        </m:den>
                      </m:f>
                    </m:oMath>
                  </m:oMathPara>
                </a14:m>
                <a:endParaRPr lang="en-US" dirty="0"/>
              </a:p>
            </p:txBody>
          </p:sp>
        </mc:Choice>
        <mc:Fallback>
          <p:sp>
            <p:nvSpPr>
              <p:cNvPr id="5" name="Rectangle 4"/>
              <p:cNvSpPr>
                <a:spLocks noRot="1" noChangeAspect="1" noMove="1" noResize="1" noEditPoints="1" noAdjustHandles="1" noChangeArrowheads="1" noChangeShapeType="1" noTextEdit="1"/>
              </p:cNvSpPr>
              <p:nvPr/>
            </p:nvSpPr>
            <p:spPr>
              <a:xfrm>
                <a:off x="2838966" y="4920749"/>
                <a:ext cx="3245119" cy="1372235"/>
              </a:xfrm>
              <a:prstGeom prst="rect">
                <a:avLst/>
              </a:prstGeom>
              <a:blipFill rotWithShape="0">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40666744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 name="Rectangle 7"/>
              <p:cNvSpPr/>
              <p:nvPr/>
            </p:nvSpPr>
            <p:spPr>
              <a:xfrm>
                <a:off x="504371" y="592424"/>
                <a:ext cx="7645400" cy="5536580"/>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External Convective Relief for the Single Wire Thermal Model</a:t>
                </a:r>
                <a:r>
                  <a:rPr lang="en-US" sz="2800" b="1" kern="1600" dirty="0" smtClean="0">
                    <a:latin typeface="Times New Roman" panose="02020603050405020304" pitchFamily="18" charset="0"/>
                    <a:ea typeface="Times New Roman" panose="02020603050405020304" pitchFamily="18" charset="0"/>
                    <a:cs typeface="Arial" panose="020B0604020202020204" pitchFamily="34" charset="0"/>
                  </a:rPr>
                  <a:t> </a:t>
                </a:r>
                <a:endParaRPr lang="en-US" b="1" kern="1600" dirty="0">
                  <a:latin typeface="Times New Roman" panose="02020603050405020304" pitchFamily="18" charset="0"/>
                  <a:ea typeface="Times New Roman" panose="02020603050405020304" pitchFamily="18" charset="0"/>
                  <a:cs typeface="Arial" panose="020B0604020202020204" pitchFamily="34" charset="0"/>
                </a:endParaRPr>
              </a:p>
              <a:p>
                <a:pPr marR="0" lvl="0">
                  <a:spcBef>
                    <a:spcPts val="1200"/>
                  </a:spcBef>
                  <a:spcAft>
                    <a:spcPts val="1200"/>
                  </a:spcAft>
                  <a:tabLst>
                    <a:tab pos="228600" algn="l"/>
                  </a:tabLst>
                </a:pPr>
                <a:r>
                  <a:rPr lang="en-US" sz="2400" dirty="0" smtClean="0">
                    <a:latin typeface="Times New Roman" panose="02020603050405020304" pitchFamily="18" charset="0"/>
                    <a:cs typeface="Times New Roman" panose="02020603050405020304" pitchFamily="18" charset="0"/>
                  </a:rPr>
                  <a:t>Buoyancy-driven </a:t>
                </a:r>
                <a:r>
                  <a:rPr lang="en-US" sz="2400" dirty="0">
                    <a:latin typeface="Times New Roman" panose="02020603050405020304" pitchFamily="18" charset="0"/>
                    <a:cs typeface="Times New Roman" panose="02020603050405020304" pitchFamily="18" charset="0"/>
                  </a:rPr>
                  <a:t>(i.e., natural) convection is governed by the Grashof-Prandtl number, </a:t>
                </a:r>
                <a14:m>
                  <m:oMath xmlns:m="http://schemas.openxmlformats.org/officeDocument/2006/math">
                    <m:r>
                      <a:rPr lang="en-US" sz="2400" i="1">
                        <a:latin typeface="Cambria Math" panose="02040503050406030204" pitchFamily="18" charset="0"/>
                      </a:rPr>
                      <m:t>𝐺𝑟𝑃𝑟</m:t>
                    </m:r>
                  </m:oMath>
                </a14:m>
                <a:r>
                  <a:rPr lang="en-US" sz="2400" dirty="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r>
                      <a:rPr lang="en-US" sz="2400" i="1">
                        <a:latin typeface="Cambria Math" panose="02040503050406030204" pitchFamily="18" charset="0"/>
                        <a:ea typeface="Cambria Math" panose="02040503050406030204" pitchFamily="18" charset="0"/>
                      </a:rPr>
                      <m:t>𝜌</m:t>
                    </m:r>
                    <m:r>
                      <a:rPr lang="en-US" sz="2400" i="1" smtClean="0">
                        <a:solidFill>
                          <a:schemeClr val="tx1"/>
                        </a:solidFill>
                        <a:latin typeface="Cambria Math" panose="02040503050406030204" pitchFamily="18" charset="0"/>
                        <a:ea typeface="Cambria Math" panose="02040503050406030204" pitchFamily="18" charset="0"/>
                      </a:rPr>
                      <m:t>, </m:t>
                    </m:r>
                    <m:r>
                      <a:rPr lang="en-US" sz="2400" i="1" smtClean="0">
                        <a:solidFill>
                          <a:schemeClr val="tx1"/>
                        </a:solidFill>
                        <a:latin typeface="Cambria Math" panose="02040503050406030204" pitchFamily="18" charset="0"/>
                        <a:ea typeface="Cambria Math" panose="02040503050406030204" pitchFamily="18" charset="0"/>
                      </a:rPr>
                      <m:t>𝛽</m:t>
                    </m:r>
                    <m:r>
                      <a:rPr lang="en-US" sz="2400" i="1">
                        <a:latin typeface="Cambria Math" panose="02040503050406030204" pitchFamily="18" charset="0"/>
                        <a:ea typeface="Cambria Math" panose="02040503050406030204" pitchFamily="18" charset="0"/>
                      </a:rPr>
                      <m:t>, </m:t>
                    </m:r>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𝑐</m:t>
                        </m:r>
                      </m:e>
                      <m:sub>
                        <m:r>
                          <a:rPr lang="en-US" sz="2400" i="1">
                            <a:latin typeface="Cambria Math" panose="02040503050406030204" pitchFamily="18" charset="0"/>
                            <a:ea typeface="Cambria Math" panose="02040503050406030204" pitchFamily="18" charset="0"/>
                          </a:rPr>
                          <m:t>𝑝</m:t>
                        </m:r>
                      </m:sub>
                    </m:sSub>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𝜇</m:t>
                    </m:r>
                    <m:r>
                      <a:rPr lang="en-US" sz="2400" i="1">
                        <a:latin typeface="Cambria Math" panose="02040503050406030204" pitchFamily="18" charset="0"/>
                        <a:ea typeface="Cambria Math" panose="02040503050406030204" pitchFamily="18" charset="0"/>
                      </a:rPr>
                      <m:t>, </m:t>
                    </m:r>
                    <m:r>
                      <a:rPr lang="en-US" sz="2400" i="1">
                        <a:latin typeface="Cambria Math" panose="02040503050406030204" pitchFamily="18" charset="0"/>
                        <a:ea typeface="Cambria Math" panose="02040503050406030204" pitchFamily="18" charset="0"/>
                      </a:rPr>
                      <m:t>𝑘</m:t>
                    </m:r>
                  </m:oMath>
                </a14:m>
                <a:r>
                  <a:rPr lang="en-US" sz="2400" dirty="0">
                    <a:latin typeface="Times New Roman" panose="02020603050405020304" pitchFamily="18" charset="0"/>
                    <a:cs typeface="Times New Roman" panose="02020603050405020304" pitchFamily="18" charset="0"/>
                  </a:rPr>
                  <a:t> are determined based on film temperature,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𝑓𝑖𝑙𝑚</m:t>
                        </m:r>
                      </m:sub>
                    </m:sSub>
                  </m:oMath>
                </a14:m>
                <a:r>
                  <a:rPr lang="en-US" sz="2400"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504371" y="592424"/>
                <a:ext cx="7645400" cy="5536580"/>
              </a:xfrm>
              <a:prstGeom prst="rect">
                <a:avLst/>
              </a:prstGeom>
              <a:blipFill rotWithShape="0">
                <a:blip r:embed="rId2"/>
                <a:stretch>
                  <a:fillRect l="-1675" t="-110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2580182" y="2945601"/>
                <a:ext cx="3493777" cy="90069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rPr>
                        <m:t>𝐺𝑟𝑃𝑟</m:t>
                      </m:r>
                      <m:r>
                        <a:rPr lang="en-US" sz="2400" i="0">
                          <a:latin typeface="Cambria Math" panose="02040503050406030204" pitchFamily="18" charset="0"/>
                        </a:rPr>
                        <m:t>=</m:t>
                      </m:r>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r>
                                <a:rPr lang="en-US" sz="2400" i="1">
                                  <a:latin typeface="Cambria Math" panose="02040503050406030204" pitchFamily="18" charset="0"/>
                                </a:rPr>
                                <m:t>𝜌</m:t>
                              </m:r>
                            </m:e>
                            <m:sup>
                              <m:r>
                                <a:rPr lang="en-US" sz="2400" i="0">
                                  <a:latin typeface="Cambria Math" panose="02040503050406030204" pitchFamily="18" charset="0"/>
                                </a:rPr>
                                <m:t>2</m:t>
                              </m:r>
                            </m:sup>
                          </m:sSup>
                          <m:r>
                            <a:rPr lang="en-US" sz="2400" i="1">
                              <a:latin typeface="Cambria Math" panose="02040503050406030204" pitchFamily="18" charset="0"/>
                            </a:rPr>
                            <m:t>𝛽</m:t>
                          </m:r>
                          <m:sSub>
                            <m:sSubPr>
                              <m:ctrlPr>
                                <a:rPr lang="en-US" sz="2400" i="1">
                                  <a:latin typeface="Cambria Math" panose="02040503050406030204" pitchFamily="18" charset="0"/>
                                </a:rPr>
                              </m:ctrlPr>
                            </m:sSubPr>
                            <m:e>
                              <m:r>
                                <a:rPr lang="en-US" sz="2400" i="1">
                                  <a:latin typeface="Cambria Math" panose="02040503050406030204" pitchFamily="18" charset="0"/>
                                </a:rPr>
                                <m:t>𝑐</m:t>
                              </m:r>
                            </m:e>
                            <m:sub>
                              <m:r>
                                <a:rPr lang="en-US" sz="2400" i="1">
                                  <a:latin typeface="Cambria Math" panose="02040503050406030204" pitchFamily="18" charset="0"/>
                                </a:rPr>
                                <m:t>𝑝</m:t>
                              </m:r>
                            </m:sub>
                          </m:sSub>
                          <m:r>
                            <a:rPr lang="en-US" sz="2400" i="1">
                              <a:latin typeface="Cambria Math" panose="02040503050406030204" pitchFamily="18" charset="0"/>
                            </a:rPr>
                            <m:t>𝑔</m:t>
                          </m:r>
                          <m:r>
                            <m:rPr>
                              <m:sty m:val="p"/>
                            </m:rPr>
                            <a:rPr lang="en-US" sz="2400" i="0">
                              <a:latin typeface="Cambria Math" panose="02040503050406030204" pitchFamily="18" charset="0"/>
                            </a:rPr>
                            <m:t>Δ</m:t>
                          </m:r>
                          <m:r>
                            <a:rPr lang="en-US" sz="2400" i="1">
                              <a:latin typeface="Cambria Math" panose="02040503050406030204" pitchFamily="18" charset="0"/>
                            </a:rPr>
                            <m:t>𝑇</m:t>
                          </m:r>
                          <m:sSup>
                            <m:sSupPr>
                              <m:ctrlPr>
                                <a:rPr lang="en-US" sz="2400" i="1">
                                  <a:latin typeface="Cambria Math" panose="02040503050406030204" pitchFamily="18" charset="0"/>
                                </a:rPr>
                              </m:ctrlPr>
                            </m:sSupPr>
                            <m:e>
                              <m:d>
                                <m:dPr>
                                  <m:ctrlPr>
                                    <a:rPr lang="en-US" sz="2400" i="1">
                                      <a:latin typeface="Cambria Math" panose="02040503050406030204" pitchFamily="18" charset="0"/>
                                    </a:rPr>
                                  </m:ctrlPr>
                                </m:dPr>
                                <m:e>
                                  <m:r>
                                    <a:rPr lang="en-US" sz="2400" i="0">
                                      <a:latin typeface="Cambria Math" panose="02040503050406030204" pitchFamily="18" charset="0"/>
                                    </a:rPr>
                                    <m:t>2</m:t>
                                  </m:r>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𝑠</m:t>
                                      </m:r>
                                    </m:sub>
                                  </m:sSub>
                                </m:e>
                              </m:d>
                            </m:e>
                            <m:sup>
                              <m:r>
                                <a:rPr lang="en-US" sz="2400" i="0">
                                  <a:latin typeface="Cambria Math" panose="02040503050406030204" pitchFamily="18" charset="0"/>
                                </a:rPr>
                                <m:t>3</m:t>
                              </m:r>
                            </m:sup>
                          </m:sSup>
                        </m:num>
                        <m:den>
                          <m:r>
                            <a:rPr lang="en-US" sz="2400" i="1">
                              <a:latin typeface="Cambria Math" panose="02040503050406030204" pitchFamily="18" charset="0"/>
                            </a:rPr>
                            <m:t>𝜇</m:t>
                          </m:r>
                          <m:r>
                            <a:rPr lang="en-US" sz="2400" i="1">
                              <a:latin typeface="Cambria Math" panose="02040503050406030204" pitchFamily="18" charset="0"/>
                            </a:rPr>
                            <m:t>𝑘</m:t>
                          </m:r>
                        </m:den>
                      </m:f>
                    </m:oMath>
                  </m:oMathPara>
                </a14:m>
                <a:endParaRPr lang="en-US" sz="2400" dirty="0"/>
              </a:p>
            </p:txBody>
          </p:sp>
        </mc:Choice>
        <mc:Fallback xmlns="">
          <p:sp>
            <p:nvSpPr>
              <p:cNvPr id="10" name="Rectangle 9"/>
              <p:cNvSpPr>
                <a:spLocks noRot="1" noChangeAspect="1" noMove="1" noResize="1" noEditPoints="1" noAdjustHandles="1" noChangeArrowheads="1" noChangeShapeType="1" noTextEdit="1"/>
              </p:cNvSpPr>
              <p:nvPr/>
            </p:nvSpPr>
            <p:spPr>
              <a:xfrm>
                <a:off x="2580182" y="2945601"/>
                <a:ext cx="3493777" cy="900696"/>
              </a:xfrm>
              <a:prstGeom prst="rect">
                <a:avLst/>
              </a:prstGeom>
              <a:blipFill rotWithShape="0">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3217920" y="5267444"/>
                <a:ext cx="2218300" cy="7813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𝑓𝑖𝑙𝑚</m:t>
                          </m:r>
                        </m:sub>
                      </m:sSub>
                      <m:r>
                        <a:rPr lang="en-US" sz="2400" i="0">
                          <a:latin typeface="Cambria Math" panose="02040503050406030204" pitchFamily="18" charset="0"/>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r>
                            <a:rPr lang="en-US" sz="2400" i="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𝑒</m:t>
                              </m:r>
                            </m:sub>
                          </m:sSub>
                        </m:num>
                        <m:den>
                          <m:r>
                            <a:rPr lang="en-US" sz="2400" i="0">
                              <a:latin typeface="Cambria Math" panose="02040503050406030204" pitchFamily="18" charset="0"/>
                            </a:rPr>
                            <m:t>2</m:t>
                          </m:r>
                        </m:den>
                      </m:f>
                    </m:oMath>
                  </m:oMathPara>
                </a14:m>
                <a:endParaRPr lang="en-US" sz="2400" dirty="0"/>
              </a:p>
            </p:txBody>
          </p:sp>
        </mc:Choice>
        <mc:Fallback xmlns="">
          <p:sp>
            <p:nvSpPr>
              <p:cNvPr id="11" name="Rectangle 10"/>
              <p:cNvSpPr>
                <a:spLocks noRot="1" noChangeAspect="1" noMove="1" noResize="1" noEditPoints="1" noAdjustHandles="1" noChangeArrowheads="1" noChangeShapeType="1" noTextEdit="1"/>
              </p:cNvSpPr>
              <p:nvPr/>
            </p:nvSpPr>
            <p:spPr>
              <a:xfrm>
                <a:off x="3217920" y="5267444"/>
                <a:ext cx="2218300" cy="781368"/>
              </a:xfrm>
              <a:prstGeom prst="rect">
                <a:avLst/>
              </a:prstGeom>
              <a:blipFill rotWithShape="0">
                <a:blip r:embed="rId4"/>
                <a:stretch>
                  <a:fillRect/>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F5FBA62C-4D3D-443C-9EEB-C4503E49AC54}" type="slidenum">
              <a:rPr lang="en-US" smtClean="0"/>
              <a:t>19</a:t>
            </a:fld>
            <a:endParaRPr lang="en-US" dirty="0"/>
          </a:p>
        </p:txBody>
      </p:sp>
    </p:spTree>
    <p:extLst>
      <p:ext uri="{BB962C8B-B14F-4D97-AF65-F5344CB8AC3E}">
        <p14:creationId xmlns:p14="http://schemas.microsoft.com/office/powerpoint/2010/main" val="8239007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 name="Rectangle 7"/>
              <p:cNvSpPr/>
              <p:nvPr/>
            </p:nvSpPr>
            <p:spPr>
              <a:xfrm>
                <a:off x="504371" y="592424"/>
                <a:ext cx="7645400" cy="5878532"/>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External Convective Relief for the Single Wire Thermal Model</a:t>
                </a:r>
                <a:r>
                  <a:rPr lang="en-US" sz="2800" b="1" kern="1600" dirty="0" smtClean="0">
                    <a:latin typeface="Times New Roman" panose="02020603050405020304" pitchFamily="18" charset="0"/>
                    <a:ea typeface="Times New Roman" panose="02020603050405020304" pitchFamily="18" charset="0"/>
                    <a:cs typeface="Arial" panose="020B0604020202020204" pitchFamily="34" charset="0"/>
                  </a:rPr>
                  <a:t> </a:t>
                </a:r>
                <a:endParaRPr lang="en-US" b="1" kern="1600" dirty="0">
                  <a:latin typeface="Times New Roman" panose="02020603050405020304" pitchFamily="18" charset="0"/>
                  <a:ea typeface="Times New Roman" panose="02020603050405020304" pitchFamily="18"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For </a:t>
                </a:r>
                <a:r>
                  <a:rPr lang="en-US" sz="2400" dirty="0">
                    <a:latin typeface="Times New Roman" panose="02020603050405020304" pitchFamily="18" charset="0"/>
                    <a:cs typeface="Times New Roman" panose="02020603050405020304" pitchFamily="18" charset="0"/>
                  </a:rPr>
                  <a:t>a horizontal cylinder, a correlation </a:t>
                </a:r>
                <a:r>
                  <a:rPr lang="en-US" sz="2400" dirty="0" smtClean="0">
                    <a:latin typeface="Times New Roman" panose="02020603050405020304" pitchFamily="18" charset="0"/>
                    <a:cs typeface="Times New Roman" panose="02020603050405020304" pitchFamily="18" charset="0"/>
                  </a:rPr>
                  <a:t>between the </a:t>
                </a:r>
                <a:r>
                  <a:rPr lang="en-US" sz="2400" dirty="0" err="1" smtClean="0">
                    <a:latin typeface="Times New Roman" panose="02020603050405020304" pitchFamily="18" charset="0"/>
                    <a:cs typeface="Times New Roman" panose="02020603050405020304" pitchFamily="18" charset="0"/>
                  </a:rPr>
                  <a:t>Nusselt</a:t>
                </a:r>
                <a:r>
                  <a:rPr lang="en-US" sz="2400" dirty="0" smtClean="0">
                    <a:latin typeface="Times New Roman" panose="02020603050405020304" pitchFamily="18" charset="0"/>
                    <a:cs typeface="Times New Roman" panose="02020603050405020304" pitchFamily="18" charset="0"/>
                  </a:rPr>
                  <a:t> number, </a:t>
                </a:r>
                <a14:m>
                  <m:oMath xmlns:m="http://schemas.openxmlformats.org/officeDocument/2006/math">
                    <m:r>
                      <a:rPr lang="en-US" sz="2400" i="1">
                        <a:latin typeface="Cambria Math" panose="02040503050406030204" pitchFamily="18" charset="0"/>
                        <a:cs typeface="Times New Roman" panose="02020603050405020304" pitchFamily="18" charset="0"/>
                      </a:rPr>
                      <m:t>𝑁𝑢</m:t>
                    </m:r>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r>
                      <a:rPr lang="en-US" sz="2400" i="1">
                        <a:latin typeface="Cambria Math" panose="02040503050406030204" pitchFamily="18" charset="0"/>
                        <a:cs typeface="Times New Roman" panose="02020603050405020304" pitchFamily="18" charset="0"/>
                      </a:rPr>
                      <m:t>𝐺𝑟𝑃𝑟</m:t>
                    </m:r>
                  </m:oMath>
                </a14:m>
                <a:r>
                  <a:rPr lang="en-US" sz="2400" dirty="0">
                    <a:latin typeface="Times New Roman" panose="02020603050405020304" pitchFamily="18" charset="0"/>
                    <a:cs typeface="Times New Roman" panose="02020603050405020304" pitchFamily="18" charset="0"/>
                  </a:rPr>
                  <a:t> may be found in </a:t>
                </a:r>
                <a:r>
                  <a:rPr lang="en-US" sz="2400" dirty="0" smtClean="0">
                    <a:latin typeface="Times New Roman" panose="02020603050405020304" pitchFamily="18" charset="0"/>
                    <a:cs typeface="Times New Roman" panose="02020603050405020304" pitchFamily="18" charset="0"/>
                  </a:rPr>
                  <a:t>[6] and </a:t>
                </a:r>
                <a:r>
                  <a:rPr lang="en-US" sz="2400" dirty="0">
                    <a:latin typeface="Times New Roman" panose="02020603050405020304" pitchFamily="18" charset="0"/>
                    <a:cs typeface="Times New Roman" panose="02020603050405020304" pitchFamily="18" charset="0"/>
                  </a:rPr>
                  <a:t>the convective heat transfer coefficient, </a:t>
                </a:r>
                <a14:m>
                  <m:oMath xmlns:m="http://schemas.openxmlformats.org/officeDocument/2006/math">
                    <m:r>
                      <a:rPr lang="en-US" sz="2400" i="1">
                        <a:latin typeface="Cambria Math" panose="02040503050406030204" pitchFamily="18" charset="0"/>
                        <a:cs typeface="Times New Roman" panose="02020603050405020304" pitchFamily="18" charset="0"/>
                      </a:rPr>
                      <m:t>h</m:t>
                    </m:r>
                  </m:oMath>
                </a14:m>
                <a:r>
                  <a:rPr lang="en-US" sz="2400" dirty="0">
                    <a:latin typeface="Times New Roman" panose="02020603050405020304" pitchFamily="18" charset="0"/>
                    <a:cs typeface="Times New Roman" panose="02020603050405020304" pitchFamily="18" charset="0"/>
                  </a:rPr>
                  <a:t> is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Note:  When we analyze a wire bundle, a similar process is followed except </a:t>
                </a:r>
                <a14:m>
                  <m:oMath xmlns:m="http://schemas.openxmlformats.org/officeDocument/2006/math">
                    <m:r>
                      <a:rPr lang="en-US" sz="2400" i="1">
                        <a:latin typeface="Cambria Math" panose="02040503050406030204" pitchFamily="18" charset="0"/>
                      </a:rPr>
                      <m:t>h</m:t>
                    </m:r>
                  </m:oMath>
                </a14:m>
                <a:r>
                  <a:rPr lang="en-US" sz="2400" dirty="0" smtClean="0">
                    <a:latin typeface="Times New Roman" panose="02020603050405020304" pitchFamily="18" charset="0"/>
                    <a:cs typeface="Times New Roman" panose="02020603050405020304" pitchFamily="18" charset="0"/>
                  </a:rPr>
                  <a:t> will be formulated based on bundle diameter and surface temperature.</a:t>
                </a:r>
                <a:endParaRPr lang="en-US" sz="2400" dirty="0">
                  <a:latin typeface="Times New Roman" panose="02020603050405020304" pitchFamily="18" charset="0"/>
                  <a:cs typeface="Times New Roman" panose="02020603050405020304" pitchFamily="18" charset="0"/>
                </a:endParaRPr>
              </a:p>
              <a:p>
                <a:pPr marR="0" lvl="0">
                  <a:spcBef>
                    <a:spcPts val="1200"/>
                  </a:spcBef>
                  <a:spcAft>
                    <a:spcPts val="1200"/>
                  </a:spcAft>
                  <a:tabLst>
                    <a:tab pos="228600" algn="l"/>
                  </a:tabLst>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504371" y="592424"/>
                <a:ext cx="7645400" cy="5878532"/>
              </a:xfrm>
              <a:prstGeom prst="rect">
                <a:avLst/>
              </a:prstGeom>
              <a:blipFill rotWithShape="0">
                <a:blip r:embed="rId2"/>
                <a:stretch>
                  <a:fillRect l="-1675" t="-10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TextBox 5"/>
              <p:cNvSpPr txBox="1"/>
              <p:nvPr/>
            </p:nvSpPr>
            <p:spPr>
              <a:xfrm>
                <a:off x="3877084" y="3531690"/>
                <a:ext cx="1293303" cy="7636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h</m:t>
                      </m:r>
                      <m:r>
                        <a:rPr lang="en-US" sz="2400" b="0" i="1" smtClean="0">
                          <a:latin typeface="Cambria Math" panose="02040503050406030204" pitchFamily="18" charset="0"/>
                        </a:rPr>
                        <m:t>= </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𝑘𝑁𝑢</m:t>
                          </m:r>
                        </m:num>
                        <m:den>
                          <m:r>
                            <a:rPr lang="en-US" sz="2400" b="0" i="1" smtClean="0">
                              <a:latin typeface="Cambria Math" panose="02040503050406030204" pitchFamily="18" charset="0"/>
                            </a:rPr>
                            <m:t>2</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𝑟</m:t>
                              </m:r>
                            </m:e>
                            <m:sub>
                              <m:r>
                                <a:rPr lang="en-US" sz="2400" b="0" i="1" smtClean="0">
                                  <a:latin typeface="Cambria Math" panose="02040503050406030204" pitchFamily="18" charset="0"/>
                                </a:rPr>
                                <m:t>𝑠</m:t>
                              </m:r>
                            </m:sub>
                          </m:sSub>
                        </m:den>
                      </m:f>
                    </m:oMath>
                  </m:oMathPara>
                </a14:m>
                <a:endParaRPr lang="en-US" sz="2400" dirty="0"/>
              </a:p>
            </p:txBody>
          </p:sp>
        </mc:Choice>
        <mc:Fallback>
          <p:sp>
            <p:nvSpPr>
              <p:cNvPr id="6" name="TextBox 5"/>
              <p:cNvSpPr txBox="1">
                <a:spLocks noRot="1" noChangeAspect="1" noMove="1" noResize="1" noEditPoints="1" noAdjustHandles="1" noChangeArrowheads="1" noChangeShapeType="1" noTextEdit="1"/>
              </p:cNvSpPr>
              <p:nvPr/>
            </p:nvSpPr>
            <p:spPr>
              <a:xfrm>
                <a:off x="3877084" y="3531690"/>
                <a:ext cx="1293303" cy="763671"/>
              </a:xfrm>
              <a:prstGeom prst="rect">
                <a:avLst/>
              </a:prstGeom>
              <a:blipFill rotWithShape="0">
                <a:blip r:embed="rId3"/>
                <a:stretch>
                  <a:fillRect/>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F5FBA62C-4D3D-443C-9EEB-C4503E49AC54}" type="slidenum">
              <a:rPr lang="en-US" smtClean="0"/>
              <a:t>20</a:t>
            </a:fld>
            <a:endParaRPr lang="en-US" dirty="0"/>
          </a:p>
        </p:txBody>
      </p:sp>
    </p:spTree>
    <p:extLst>
      <p:ext uri="{BB962C8B-B14F-4D97-AF65-F5344CB8AC3E}">
        <p14:creationId xmlns:p14="http://schemas.microsoft.com/office/powerpoint/2010/main" val="36815192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4924" y="588414"/>
            <a:ext cx="8439158" cy="3262432"/>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Extension to the Wire Bundle Thermal Model</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 single wire thermal model derivation can be extended to describe heat transfer in a wire bundle by noting:</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Wires in a bundle can radiate and conduct to adjacent wires.</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External convection and radiation are from the bundle surface.</a:t>
            </a:r>
          </a:p>
        </p:txBody>
      </p:sp>
      <p:sp>
        <p:nvSpPr>
          <p:cNvPr id="3" name="Slide Number Placeholder 2"/>
          <p:cNvSpPr>
            <a:spLocks noGrp="1"/>
          </p:cNvSpPr>
          <p:nvPr>
            <p:ph type="sldNum" sz="quarter" idx="12"/>
          </p:nvPr>
        </p:nvSpPr>
        <p:spPr/>
        <p:txBody>
          <a:bodyPr/>
          <a:lstStyle/>
          <a:p>
            <a:fld id="{F5FBA62C-4D3D-443C-9EEB-C4503E49AC54}" type="slidenum">
              <a:rPr lang="en-US" smtClean="0"/>
              <a:t>21</a:t>
            </a:fld>
            <a:endParaRPr lang="en-US" dirty="0"/>
          </a:p>
        </p:txBody>
      </p:sp>
      <p:pic>
        <p:nvPicPr>
          <p:cNvPr id="4" name="Picture 3"/>
          <p:cNvPicPr>
            <a:picLocks noChangeAspect="1"/>
          </p:cNvPicPr>
          <p:nvPr/>
        </p:nvPicPr>
        <p:blipFill>
          <a:blip r:embed="rId2"/>
          <a:stretch>
            <a:fillRect/>
          </a:stretch>
        </p:blipFill>
        <p:spPr>
          <a:xfrm>
            <a:off x="1744132" y="3783113"/>
            <a:ext cx="5591801" cy="2505505"/>
          </a:xfrm>
          <a:prstGeom prst="rect">
            <a:avLst/>
          </a:prstGeom>
        </p:spPr>
      </p:pic>
      <p:pic>
        <p:nvPicPr>
          <p:cNvPr id="5" name="Picture 4"/>
          <p:cNvPicPr>
            <a:picLocks noChangeAspect="1"/>
          </p:cNvPicPr>
          <p:nvPr/>
        </p:nvPicPr>
        <p:blipFill rotWithShape="1">
          <a:blip r:embed="rId3"/>
          <a:srcRect l="21340" t="27505" r="7008" b="7509"/>
          <a:stretch/>
        </p:blipFill>
        <p:spPr>
          <a:xfrm>
            <a:off x="2358129" y="4368801"/>
            <a:ext cx="110288" cy="122892"/>
          </a:xfrm>
          <a:prstGeom prst="rect">
            <a:avLst/>
          </a:prstGeom>
        </p:spPr>
      </p:pic>
      <p:pic>
        <p:nvPicPr>
          <p:cNvPr id="6" name="Picture 5"/>
          <p:cNvPicPr>
            <a:picLocks noChangeAspect="1"/>
          </p:cNvPicPr>
          <p:nvPr/>
        </p:nvPicPr>
        <p:blipFill rotWithShape="1">
          <a:blip r:embed="rId3"/>
          <a:srcRect l="21340" t="27505" r="7008" b="7509"/>
          <a:stretch/>
        </p:blipFill>
        <p:spPr>
          <a:xfrm>
            <a:off x="3293448" y="4430247"/>
            <a:ext cx="110288" cy="122892"/>
          </a:xfrm>
          <a:prstGeom prst="rect">
            <a:avLst/>
          </a:prstGeom>
        </p:spPr>
      </p:pic>
      <p:pic>
        <p:nvPicPr>
          <p:cNvPr id="7" name="Picture 6"/>
          <p:cNvPicPr>
            <a:picLocks noChangeAspect="1"/>
          </p:cNvPicPr>
          <p:nvPr/>
        </p:nvPicPr>
        <p:blipFill rotWithShape="1">
          <a:blip r:embed="rId3"/>
          <a:srcRect l="21340" t="27505" r="7008" b="7509"/>
          <a:stretch/>
        </p:blipFill>
        <p:spPr>
          <a:xfrm>
            <a:off x="2776482" y="5247342"/>
            <a:ext cx="110288" cy="122892"/>
          </a:xfrm>
          <a:prstGeom prst="rect">
            <a:avLst/>
          </a:prstGeom>
        </p:spPr>
      </p:pic>
    </p:spTree>
    <p:extLst>
      <p:ext uri="{BB962C8B-B14F-4D97-AF65-F5344CB8AC3E}">
        <p14:creationId xmlns:p14="http://schemas.microsoft.com/office/powerpoint/2010/main" val="9684649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516461" y="588407"/>
                <a:ext cx="7645400" cy="3344505"/>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Wire Bundle Thermal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The heat balance for a bundle of </a:t>
                </a:r>
                <a14:m>
                  <m:oMath xmlns:m="http://schemas.openxmlformats.org/officeDocument/2006/math">
                    <m:r>
                      <a:rPr lang="en-US" sz="2400" b="0" i="1" smtClean="0">
                        <a:effectLst/>
                        <a:latin typeface="Cambria Math" panose="02040503050406030204" pitchFamily="18" charset="0"/>
                        <a:ea typeface="Calibri" panose="020F0502020204030204" pitchFamily="34" charset="0"/>
                        <a:cs typeface="Times New Roman" panose="02020603050405020304" pitchFamily="18" charset="0"/>
                      </a:rPr>
                      <m:t>𝑛</m:t>
                    </m:r>
                  </m:oMath>
                </a14:m>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 wires requires additional terms above and beyond that of the single wire model.  Looking first </a:t>
                </a:r>
                <a:r>
                  <a:rPr lang="en-US" sz="2400" i="1" dirty="0" smtClean="0">
                    <a:effectLst/>
                    <a:latin typeface="Times New Roman" panose="02020603050405020304" pitchFamily="18" charset="0"/>
                    <a:ea typeface="Calibri" panose="020F0502020204030204" pitchFamily="34" charset="0"/>
                    <a:cs typeface="Times New Roman" panose="02020603050405020304" pitchFamily="18" charset="0"/>
                  </a:rPr>
                  <a:t>only</a:t>
                </a: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 at heater transfer </a:t>
                </a:r>
                <a:r>
                  <a:rPr lang="en-US" sz="2400" i="1" dirty="0" smtClean="0">
                    <a:effectLst/>
                    <a:latin typeface="Times New Roman" panose="02020603050405020304" pitchFamily="18" charset="0"/>
                    <a:ea typeface="Calibri" panose="020F0502020204030204" pitchFamily="34" charset="0"/>
                    <a:cs typeface="Times New Roman" panose="02020603050405020304" pitchFamily="18" charset="0"/>
                  </a:rPr>
                  <a:t>internal</a:t>
                </a: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 to the bundle:</a:t>
                </a: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516461" y="588407"/>
                <a:ext cx="7645400" cy="3344505"/>
              </a:xfrm>
              <a:prstGeom prst="rect">
                <a:avLst/>
              </a:prstGeom>
              <a:blipFill rotWithShape="0">
                <a:blip r:embed="rId2"/>
                <a:stretch>
                  <a:fillRect l="-1675" t="-2007" r="-11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427564" y="3028497"/>
                <a:ext cx="8170334" cy="792396"/>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en-US" sz="1600" i="1" smtClean="0">
                              <a:latin typeface="Cambria Math" panose="02040503050406030204" pitchFamily="18" charset="0"/>
                            </a:rPr>
                          </m:ctrlPr>
                        </m:sSubPr>
                        <m:e>
                          <m:d>
                            <m:dPr>
                              <m:ctrlPr>
                                <a:rPr lang="en-US" sz="1600" i="1">
                                  <a:latin typeface="Cambria Math" panose="02040503050406030204" pitchFamily="18" charset="0"/>
                                </a:rPr>
                              </m:ctrlPr>
                            </m:dPr>
                            <m:e>
                              <m:sSup>
                                <m:sSupPr>
                                  <m:ctrlPr>
                                    <a:rPr lang="en-US" sz="1600" i="1">
                                      <a:latin typeface="Cambria Math" panose="02040503050406030204" pitchFamily="18" charset="0"/>
                                    </a:rPr>
                                  </m:ctrlPr>
                                </m:sSupPr>
                                <m:e>
                                  <m:r>
                                    <a:rPr lang="en-US" sz="1600" i="1">
                                      <a:latin typeface="Cambria Math" panose="02040503050406030204" pitchFamily="18" charset="0"/>
                                    </a:rPr>
                                    <m:t>𝐼</m:t>
                                  </m:r>
                                </m:e>
                                <m:sup>
                                  <m:r>
                                    <a:rPr lang="en-US" sz="1600" i="0">
                                      <a:latin typeface="Cambria Math" panose="02040503050406030204" pitchFamily="18" charset="0"/>
                                    </a:rPr>
                                    <m:t>2</m:t>
                                  </m:r>
                                </m:sup>
                              </m:sSup>
                              <m:sSub>
                                <m:sSubPr>
                                  <m:ctrlPr>
                                    <a:rPr lang="en-US" sz="1600" i="1">
                                      <a:latin typeface="Cambria Math" panose="02040503050406030204" pitchFamily="18" charset="0"/>
                                    </a:rPr>
                                  </m:ctrlPr>
                                </m:sSubPr>
                                <m:e>
                                  <m:r>
                                    <a:rPr lang="en-US" sz="1600" i="1">
                                      <a:latin typeface="Cambria Math" panose="02040503050406030204" pitchFamily="18" charset="0"/>
                                    </a:rPr>
                                    <m:t>𝑅</m:t>
                                  </m:r>
                                </m:e>
                                <m:sub>
                                  <m:r>
                                    <a:rPr lang="en-US" sz="1600" i="1">
                                      <a:latin typeface="Cambria Math" panose="02040503050406030204" pitchFamily="18" charset="0"/>
                                    </a:rPr>
                                    <m:t>𝑙</m:t>
                                  </m:r>
                                </m:sub>
                              </m:sSub>
                            </m:e>
                          </m:d>
                        </m:e>
                        <m:sub>
                          <m:r>
                            <a:rPr lang="en-US" sz="1600" i="1">
                              <a:latin typeface="Cambria Math" panose="02040503050406030204" pitchFamily="18" charset="0"/>
                            </a:rPr>
                            <m:t>𝑖</m:t>
                          </m:r>
                        </m:sub>
                      </m:sSub>
                      <m:d>
                        <m:dPr>
                          <m:begChr m:val="{"/>
                          <m:endChr m:val="}"/>
                          <m:ctrlPr>
                            <a:rPr lang="en-US" sz="1600" i="1">
                              <a:latin typeface="Cambria Math" panose="02040503050406030204" pitchFamily="18" charset="0"/>
                            </a:rPr>
                          </m:ctrlPr>
                        </m:dPr>
                        <m:e>
                          <m:r>
                            <a:rPr lang="en-US" sz="1600" i="0">
                              <a:latin typeface="Cambria Math" panose="02040503050406030204" pitchFamily="18" charset="0"/>
                            </a:rPr>
                            <m:t>1+</m:t>
                          </m:r>
                          <m:sSub>
                            <m:sSubPr>
                              <m:ctrlPr>
                                <a:rPr lang="en-US" sz="1600" i="1">
                                  <a:latin typeface="Cambria Math" panose="02040503050406030204" pitchFamily="18" charset="0"/>
                                </a:rPr>
                              </m:ctrlPr>
                            </m:sSubPr>
                            <m:e>
                              <m:r>
                                <a:rPr lang="en-US" sz="1600" i="1">
                                  <a:latin typeface="Cambria Math" panose="02040503050406030204" pitchFamily="18" charset="0"/>
                                </a:rPr>
                                <m:t>𝛼</m:t>
                              </m:r>
                            </m:e>
                            <m:sub>
                              <m:r>
                                <a:rPr lang="en-US" sz="1600" i="1">
                                  <a:latin typeface="Cambria Math" panose="02040503050406030204" pitchFamily="18" charset="0"/>
                                </a:rPr>
                                <m:t>𝑖</m:t>
                              </m:r>
                            </m:sub>
                          </m:sSub>
                          <m:d>
                            <m:dPr>
                              <m:begChr m:val="["/>
                              <m:endChr m:val="]"/>
                              <m:ctrlPr>
                                <a:rPr lang="en-US" sz="1600" i="1">
                                  <a:latin typeface="Cambria Math" panose="02040503050406030204" pitchFamily="18" charset="0"/>
                                </a:rPr>
                              </m:ctrlPr>
                            </m:dPr>
                            <m:e>
                              <m:sSub>
                                <m:sSubPr>
                                  <m:ctrlPr>
                                    <a:rPr lang="en-US" sz="1600" i="1">
                                      <a:latin typeface="Cambria Math" panose="02040503050406030204" pitchFamily="18" charset="0"/>
                                    </a:rPr>
                                  </m:ctrlPr>
                                </m:sSubPr>
                                <m:e>
                                  <m:d>
                                    <m:dPr>
                                      <m:ctrlPr>
                                        <a:rPr lang="en-US" sz="1600" i="1">
                                          <a:latin typeface="Cambria Math" panose="02040503050406030204" pitchFamily="18" charset="0"/>
                                        </a:rPr>
                                      </m:ctrlPr>
                                    </m:dPr>
                                    <m:e>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𝑐</m:t>
                                          </m:r>
                                        </m:sub>
                                      </m:sSub>
                                    </m:e>
                                  </m:d>
                                </m:e>
                                <m:sub>
                                  <m:r>
                                    <a:rPr lang="en-US" sz="1600" i="1">
                                      <a:latin typeface="Cambria Math" panose="02040503050406030204" pitchFamily="18" charset="0"/>
                                    </a:rPr>
                                    <m:t>𝑖</m:t>
                                  </m:r>
                                </m:sub>
                              </m:sSub>
                              <m:r>
                                <a:rPr lang="en-US" sz="1600" i="0">
                                  <a:latin typeface="Cambria Math" panose="02040503050406030204" pitchFamily="18" charset="0"/>
                                </a:rPr>
                                <m:t>−</m:t>
                              </m:r>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0">
                                      <a:latin typeface="Cambria Math" panose="02040503050406030204" pitchFamily="18" charset="0"/>
                                    </a:rPr>
                                    <m:t>0</m:t>
                                  </m:r>
                                </m:sub>
                              </m:sSub>
                            </m:e>
                          </m:d>
                        </m:e>
                      </m:d>
                      <m:r>
                        <a:rPr lang="en-US" sz="1600" i="0">
                          <a:latin typeface="Cambria Math" panose="02040503050406030204" pitchFamily="18" charset="0"/>
                        </a:rPr>
                        <m:t>=</m:t>
                      </m:r>
                      <m:nary>
                        <m:naryPr>
                          <m:chr m:val="∑"/>
                          <m:limLoc m:val="undOvr"/>
                          <m:ctrlPr>
                            <a:rPr lang="en-US" sz="1600" i="1">
                              <a:latin typeface="Cambria Math" panose="02040503050406030204" pitchFamily="18" charset="0"/>
                            </a:rPr>
                          </m:ctrlPr>
                        </m:naryPr>
                        <m:sub>
                          <m:r>
                            <a:rPr lang="en-US" sz="1600" i="1">
                              <a:latin typeface="Cambria Math" panose="02040503050406030204" pitchFamily="18" charset="0"/>
                            </a:rPr>
                            <m:t>𝑗</m:t>
                          </m:r>
                          <m:r>
                            <a:rPr lang="en-US" sz="1600" i="0">
                              <a:latin typeface="Cambria Math" panose="02040503050406030204" pitchFamily="18" charset="0"/>
                            </a:rPr>
                            <m:t>=1</m:t>
                          </m:r>
                        </m:sub>
                        <m:sup>
                          <m:r>
                            <a:rPr lang="en-US" sz="1600" i="1">
                              <a:latin typeface="Cambria Math" panose="02040503050406030204" pitchFamily="18" charset="0"/>
                            </a:rPr>
                            <m:t>𝑛</m:t>
                          </m:r>
                        </m:sup>
                        <m:e>
                          <m:sSub>
                            <m:sSubPr>
                              <m:ctrlPr>
                                <a:rPr lang="en-US" sz="1600" i="1" smtClean="0">
                                  <a:solidFill>
                                    <a:schemeClr val="accent4">
                                      <a:lumMod val="75000"/>
                                    </a:schemeClr>
                                  </a:solidFill>
                                  <a:latin typeface="Cambria Math" panose="02040503050406030204" pitchFamily="18" charset="0"/>
                                </a:rPr>
                              </m:ctrlPr>
                            </m:sSubPr>
                            <m:e>
                              <m:r>
                                <a:rPr lang="en-US" sz="1600" i="1">
                                  <a:solidFill>
                                    <a:schemeClr val="accent4">
                                      <a:lumMod val="75000"/>
                                    </a:schemeClr>
                                  </a:solidFill>
                                  <a:latin typeface="Cambria Math" panose="02040503050406030204" pitchFamily="18" charset="0"/>
                                </a:rPr>
                                <m:t>𝐶</m:t>
                              </m:r>
                            </m:e>
                            <m:sub>
                              <m:r>
                                <a:rPr lang="en-US" sz="1600" i="1">
                                  <a:solidFill>
                                    <a:schemeClr val="accent4">
                                      <a:lumMod val="75000"/>
                                    </a:schemeClr>
                                  </a:solidFill>
                                  <a:latin typeface="Cambria Math" panose="02040503050406030204" pitchFamily="18" charset="0"/>
                                </a:rPr>
                                <m:t>𝑖𝑗</m:t>
                              </m:r>
                            </m:sub>
                          </m:sSub>
                          <m:d>
                            <m:dPr>
                              <m:begChr m:val="{"/>
                              <m:endChr m:val="}"/>
                              <m:ctrlPr>
                                <a:rPr lang="en-US" sz="1600" i="1" smtClean="0">
                                  <a:solidFill>
                                    <a:schemeClr val="tx1"/>
                                  </a:solidFill>
                                  <a:latin typeface="Cambria Math" panose="02040503050406030204" pitchFamily="18" charset="0"/>
                                </a:rPr>
                              </m:ctrlPr>
                            </m:dPr>
                            <m:e>
                              <m:r>
                                <a:rPr lang="en-US" sz="1600" i="0" smtClean="0">
                                  <a:solidFill>
                                    <a:schemeClr val="accent6">
                                      <a:lumMod val="75000"/>
                                    </a:schemeClr>
                                  </a:solidFill>
                                  <a:latin typeface="Cambria Math" panose="02040503050406030204" pitchFamily="18" charset="0"/>
                                </a:rPr>
                                <m:t>2</m:t>
                              </m:r>
                              <m:r>
                                <a:rPr lang="en-US" sz="1600" i="1">
                                  <a:solidFill>
                                    <a:schemeClr val="accent6">
                                      <a:lumMod val="75000"/>
                                    </a:schemeClr>
                                  </a:solidFill>
                                  <a:latin typeface="Cambria Math" panose="02040503050406030204" pitchFamily="18" charset="0"/>
                                </a:rPr>
                                <m:t>𝜋</m:t>
                              </m:r>
                              <m:sSub>
                                <m:sSubPr>
                                  <m:ctrlPr>
                                    <a:rPr lang="en-US" sz="1600" i="1">
                                      <a:solidFill>
                                        <a:schemeClr val="accent6">
                                          <a:lumMod val="75000"/>
                                        </a:schemeClr>
                                      </a:solidFill>
                                      <a:latin typeface="Cambria Math" panose="02040503050406030204" pitchFamily="18" charset="0"/>
                                    </a:rPr>
                                  </m:ctrlPr>
                                </m:sSubPr>
                                <m:e>
                                  <m:d>
                                    <m:dPr>
                                      <m:ctrlPr>
                                        <a:rPr lang="en-US" sz="1600" i="1">
                                          <a:solidFill>
                                            <a:schemeClr val="accent6">
                                              <a:lumMod val="75000"/>
                                            </a:schemeClr>
                                          </a:solidFill>
                                          <a:latin typeface="Cambria Math" panose="02040503050406030204" pitchFamily="18" charset="0"/>
                                        </a:rPr>
                                      </m:ctrlPr>
                                    </m:dPr>
                                    <m:e>
                                      <m:sSub>
                                        <m:sSubPr>
                                          <m:ctrlPr>
                                            <a:rPr lang="en-US" sz="1600" i="1">
                                              <a:solidFill>
                                                <a:schemeClr val="accent6">
                                                  <a:lumMod val="75000"/>
                                                </a:schemeClr>
                                              </a:solidFill>
                                              <a:latin typeface="Cambria Math" panose="02040503050406030204" pitchFamily="18" charset="0"/>
                                            </a:rPr>
                                          </m:ctrlPr>
                                        </m:sSubPr>
                                        <m:e>
                                          <m:r>
                                            <a:rPr lang="en-US" sz="1600" i="1">
                                              <a:solidFill>
                                                <a:schemeClr val="accent6">
                                                  <a:lumMod val="75000"/>
                                                </a:schemeClr>
                                              </a:solidFill>
                                              <a:latin typeface="Cambria Math" panose="02040503050406030204" pitchFamily="18" charset="0"/>
                                            </a:rPr>
                                            <m:t>𝑟</m:t>
                                          </m:r>
                                        </m:e>
                                        <m:sub>
                                          <m:r>
                                            <a:rPr lang="en-US" sz="1600" i="1">
                                              <a:solidFill>
                                                <a:schemeClr val="accent6">
                                                  <a:lumMod val="75000"/>
                                                </a:schemeClr>
                                              </a:solidFill>
                                              <a:latin typeface="Cambria Math" panose="02040503050406030204" pitchFamily="18" charset="0"/>
                                            </a:rPr>
                                            <m:t>𝑠</m:t>
                                          </m:r>
                                        </m:sub>
                                      </m:sSub>
                                    </m:e>
                                  </m:d>
                                </m:e>
                                <m:sub>
                                  <m:r>
                                    <a:rPr lang="en-US" sz="1600" i="1">
                                      <a:solidFill>
                                        <a:schemeClr val="accent6">
                                          <a:lumMod val="75000"/>
                                        </a:schemeClr>
                                      </a:solidFill>
                                      <a:latin typeface="Cambria Math" panose="02040503050406030204" pitchFamily="18" charset="0"/>
                                    </a:rPr>
                                    <m:t>𝑖</m:t>
                                  </m:r>
                                </m:sub>
                              </m:sSub>
                              <m:sSub>
                                <m:sSubPr>
                                  <m:ctrlPr>
                                    <a:rPr lang="en-US" sz="1600" i="1">
                                      <a:solidFill>
                                        <a:schemeClr val="accent6">
                                          <a:lumMod val="75000"/>
                                        </a:schemeClr>
                                      </a:solidFill>
                                      <a:latin typeface="Cambria Math" panose="02040503050406030204" pitchFamily="18" charset="0"/>
                                    </a:rPr>
                                  </m:ctrlPr>
                                </m:sSubPr>
                                <m:e>
                                  <m:r>
                                    <a:rPr lang="en-US" sz="1600" i="1">
                                      <a:solidFill>
                                        <a:schemeClr val="accent6">
                                          <a:lumMod val="75000"/>
                                        </a:schemeClr>
                                      </a:solidFill>
                                      <a:latin typeface="Cambria Math" panose="02040503050406030204" pitchFamily="18" charset="0"/>
                                    </a:rPr>
                                    <m:t>𝜀</m:t>
                                  </m:r>
                                </m:e>
                                <m:sub>
                                  <m:r>
                                    <a:rPr lang="en-US" sz="1600" i="1">
                                      <a:solidFill>
                                        <a:schemeClr val="accent6">
                                          <a:lumMod val="75000"/>
                                        </a:schemeClr>
                                      </a:solidFill>
                                      <a:latin typeface="Cambria Math" panose="02040503050406030204" pitchFamily="18" charset="0"/>
                                    </a:rPr>
                                    <m:t>𝑖</m:t>
                                  </m:r>
                                </m:sub>
                              </m:sSub>
                              <m:sSub>
                                <m:sSubPr>
                                  <m:ctrlPr>
                                    <a:rPr lang="en-US" sz="1600" i="1">
                                      <a:solidFill>
                                        <a:schemeClr val="accent6">
                                          <a:lumMod val="75000"/>
                                        </a:schemeClr>
                                      </a:solidFill>
                                      <a:latin typeface="Cambria Math" panose="02040503050406030204" pitchFamily="18" charset="0"/>
                                    </a:rPr>
                                  </m:ctrlPr>
                                </m:sSubPr>
                                <m:e>
                                  <m:r>
                                    <a:rPr lang="en-US" sz="1600" i="1">
                                      <a:solidFill>
                                        <a:schemeClr val="accent6">
                                          <a:lumMod val="75000"/>
                                        </a:schemeClr>
                                      </a:solidFill>
                                      <a:latin typeface="Cambria Math" panose="02040503050406030204" pitchFamily="18" charset="0"/>
                                    </a:rPr>
                                    <m:t>𝐵</m:t>
                                  </m:r>
                                </m:e>
                                <m:sub>
                                  <m:r>
                                    <a:rPr lang="en-US" sz="1600" i="1">
                                      <a:solidFill>
                                        <a:schemeClr val="accent6">
                                          <a:lumMod val="75000"/>
                                        </a:schemeClr>
                                      </a:solidFill>
                                      <a:latin typeface="Cambria Math" panose="02040503050406030204" pitchFamily="18" charset="0"/>
                                    </a:rPr>
                                    <m:t>𝑖𝑗</m:t>
                                  </m:r>
                                </m:sub>
                              </m:sSub>
                              <m:r>
                                <a:rPr lang="en-US" sz="1600" i="1">
                                  <a:solidFill>
                                    <a:schemeClr val="accent6">
                                      <a:lumMod val="75000"/>
                                    </a:schemeClr>
                                  </a:solidFill>
                                  <a:latin typeface="Cambria Math" panose="02040503050406030204" pitchFamily="18" charset="0"/>
                                </a:rPr>
                                <m:t>𝜎</m:t>
                              </m:r>
                              <m:d>
                                <m:dPr>
                                  <m:begChr m:val="["/>
                                  <m:endChr m:val="]"/>
                                  <m:ctrlPr>
                                    <a:rPr lang="en-US" sz="1600" i="1" smtClean="0">
                                      <a:solidFill>
                                        <a:schemeClr val="tx1"/>
                                      </a:solidFill>
                                      <a:latin typeface="Cambria Math" panose="02040503050406030204" pitchFamily="18" charset="0"/>
                                    </a:rPr>
                                  </m:ctrlPr>
                                </m:dPr>
                                <m:e>
                                  <m:sSub>
                                    <m:sSubPr>
                                      <m:ctrlPr>
                                        <a:rPr lang="en-US" sz="1600" i="1">
                                          <a:solidFill>
                                            <a:schemeClr val="tx1"/>
                                          </a:solidFill>
                                          <a:latin typeface="Cambria Math" panose="02040503050406030204" pitchFamily="18" charset="0"/>
                                        </a:rPr>
                                      </m:ctrlPr>
                                    </m:sSubPr>
                                    <m:e>
                                      <m:d>
                                        <m:dPr>
                                          <m:ctrlPr>
                                            <a:rPr lang="en-US" sz="1600" i="1">
                                              <a:solidFill>
                                                <a:schemeClr val="tx1"/>
                                              </a:solidFill>
                                              <a:latin typeface="Cambria Math" panose="02040503050406030204" pitchFamily="18" charset="0"/>
                                            </a:rPr>
                                          </m:ctrlPr>
                                        </m:dPr>
                                        <m:e>
                                          <m:sSubSup>
                                            <m:sSubSupPr>
                                              <m:ctrlPr>
                                                <a:rPr lang="en-US" sz="1600" i="1">
                                                  <a:solidFill>
                                                    <a:schemeClr val="tx1"/>
                                                  </a:solidFill>
                                                  <a:latin typeface="Cambria Math" panose="02040503050406030204" pitchFamily="18" charset="0"/>
                                                </a:rPr>
                                              </m:ctrlPr>
                                            </m:sSubSupPr>
                                            <m:e>
                                              <m:r>
                                                <a:rPr lang="en-US" sz="1600" i="1">
                                                  <a:solidFill>
                                                    <a:schemeClr val="tx1"/>
                                                  </a:solidFill>
                                                  <a:latin typeface="Cambria Math" panose="02040503050406030204" pitchFamily="18" charset="0"/>
                                                </a:rPr>
                                                <m:t>𝑇</m:t>
                                              </m:r>
                                            </m:e>
                                            <m:sub>
                                              <m:r>
                                                <a:rPr lang="en-US" sz="1600" i="1">
                                                  <a:solidFill>
                                                    <a:schemeClr val="tx1"/>
                                                  </a:solidFill>
                                                  <a:latin typeface="Cambria Math" panose="02040503050406030204" pitchFamily="18" charset="0"/>
                                                </a:rPr>
                                                <m:t>𝑠</m:t>
                                              </m:r>
                                            </m:sub>
                                            <m:sup>
                                              <m:r>
                                                <a:rPr lang="en-US" sz="1600" i="0">
                                                  <a:solidFill>
                                                    <a:schemeClr val="tx1"/>
                                                  </a:solidFill>
                                                  <a:latin typeface="Cambria Math" panose="02040503050406030204" pitchFamily="18" charset="0"/>
                                                </a:rPr>
                                                <m:t>4</m:t>
                                              </m:r>
                                            </m:sup>
                                          </m:sSubSup>
                                        </m:e>
                                      </m:d>
                                    </m:e>
                                    <m:sub>
                                      <m:r>
                                        <a:rPr lang="en-US" sz="1600" i="1">
                                          <a:solidFill>
                                            <a:schemeClr val="tx1"/>
                                          </a:solidFill>
                                          <a:latin typeface="Cambria Math" panose="02040503050406030204" pitchFamily="18" charset="0"/>
                                        </a:rPr>
                                        <m:t>𝑖</m:t>
                                      </m:r>
                                    </m:sub>
                                  </m:sSub>
                                  <m:r>
                                    <a:rPr lang="en-US" sz="1600" i="0">
                                      <a:solidFill>
                                        <a:schemeClr val="tx1"/>
                                      </a:solidFill>
                                      <a:latin typeface="Cambria Math" panose="02040503050406030204" pitchFamily="18" charset="0"/>
                                    </a:rPr>
                                    <m:t>−</m:t>
                                  </m:r>
                                  <m:sSub>
                                    <m:sSubPr>
                                      <m:ctrlPr>
                                        <a:rPr lang="en-US" sz="1600" i="1">
                                          <a:solidFill>
                                            <a:schemeClr val="tx1"/>
                                          </a:solidFill>
                                          <a:latin typeface="Cambria Math" panose="02040503050406030204" pitchFamily="18" charset="0"/>
                                        </a:rPr>
                                      </m:ctrlPr>
                                    </m:sSubPr>
                                    <m:e>
                                      <m:d>
                                        <m:dPr>
                                          <m:ctrlPr>
                                            <a:rPr lang="en-US" sz="1600" i="1">
                                              <a:solidFill>
                                                <a:schemeClr val="tx1"/>
                                              </a:solidFill>
                                              <a:latin typeface="Cambria Math" panose="02040503050406030204" pitchFamily="18" charset="0"/>
                                            </a:rPr>
                                          </m:ctrlPr>
                                        </m:dPr>
                                        <m:e>
                                          <m:sSubSup>
                                            <m:sSubSupPr>
                                              <m:ctrlPr>
                                                <a:rPr lang="en-US" sz="1600" i="1">
                                                  <a:solidFill>
                                                    <a:schemeClr val="tx1"/>
                                                  </a:solidFill>
                                                  <a:latin typeface="Cambria Math" panose="02040503050406030204" pitchFamily="18" charset="0"/>
                                                </a:rPr>
                                              </m:ctrlPr>
                                            </m:sSubSupPr>
                                            <m:e>
                                              <m:r>
                                                <a:rPr lang="en-US" sz="1600" i="1">
                                                  <a:solidFill>
                                                    <a:schemeClr val="tx1"/>
                                                  </a:solidFill>
                                                  <a:latin typeface="Cambria Math" panose="02040503050406030204" pitchFamily="18" charset="0"/>
                                                </a:rPr>
                                                <m:t>𝑇</m:t>
                                              </m:r>
                                            </m:e>
                                            <m:sub>
                                              <m:r>
                                                <a:rPr lang="en-US" sz="1600" i="1">
                                                  <a:solidFill>
                                                    <a:schemeClr val="tx1"/>
                                                  </a:solidFill>
                                                  <a:latin typeface="Cambria Math" panose="02040503050406030204" pitchFamily="18" charset="0"/>
                                                </a:rPr>
                                                <m:t>𝑠</m:t>
                                              </m:r>
                                            </m:sub>
                                            <m:sup>
                                              <m:r>
                                                <a:rPr lang="en-US" sz="1600" i="0">
                                                  <a:solidFill>
                                                    <a:schemeClr val="tx1"/>
                                                  </a:solidFill>
                                                  <a:latin typeface="Cambria Math" panose="02040503050406030204" pitchFamily="18" charset="0"/>
                                                </a:rPr>
                                                <m:t>4</m:t>
                                              </m:r>
                                            </m:sup>
                                          </m:sSubSup>
                                        </m:e>
                                      </m:d>
                                    </m:e>
                                    <m:sub>
                                      <m:r>
                                        <a:rPr lang="en-US" sz="1600" i="1">
                                          <a:solidFill>
                                            <a:schemeClr val="tx1"/>
                                          </a:solidFill>
                                          <a:latin typeface="Cambria Math" panose="02040503050406030204" pitchFamily="18" charset="0"/>
                                        </a:rPr>
                                        <m:t>𝑗</m:t>
                                      </m:r>
                                    </m:sub>
                                  </m:sSub>
                                </m:e>
                              </m:d>
                              <m:r>
                                <a:rPr lang="en-US" sz="1600" i="0">
                                  <a:solidFill>
                                    <a:schemeClr val="tx1"/>
                                  </a:solidFill>
                                  <a:latin typeface="Cambria Math" panose="02040503050406030204" pitchFamily="18" charset="0"/>
                                </a:rPr>
                                <m:t>+</m:t>
                              </m:r>
                              <m:sSub>
                                <m:sSubPr>
                                  <m:ctrlPr>
                                    <a:rPr lang="en-US" sz="1600" i="1" smtClean="0">
                                      <a:solidFill>
                                        <a:srgbClr val="C00000"/>
                                      </a:solidFill>
                                      <a:latin typeface="Cambria Math" panose="02040503050406030204" pitchFamily="18" charset="0"/>
                                    </a:rPr>
                                  </m:ctrlPr>
                                </m:sSubPr>
                                <m:e>
                                  <m:d>
                                    <m:dPr>
                                      <m:ctrlPr>
                                        <a:rPr lang="en-US" sz="1600" i="1">
                                          <a:solidFill>
                                            <a:srgbClr val="C00000"/>
                                          </a:solidFill>
                                          <a:latin typeface="Cambria Math" panose="02040503050406030204" pitchFamily="18" charset="0"/>
                                        </a:rPr>
                                      </m:ctrlPr>
                                    </m:dPr>
                                    <m:e>
                                      <m:sSub>
                                        <m:sSubPr>
                                          <m:ctrlPr>
                                            <a:rPr lang="en-US" sz="1600" i="1">
                                              <a:solidFill>
                                                <a:srgbClr val="C00000"/>
                                              </a:solidFill>
                                              <a:latin typeface="Cambria Math" panose="02040503050406030204" pitchFamily="18" charset="0"/>
                                            </a:rPr>
                                          </m:ctrlPr>
                                        </m:sSubPr>
                                        <m:e>
                                          <m:r>
                                            <a:rPr lang="en-US" sz="1600" i="1">
                                              <a:solidFill>
                                                <a:srgbClr val="C00000"/>
                                              </a:solidFill>
                                              <a:latin typeface="Cambria Math" panose="02040503050406030204" pitchFamily="18" charset="0"/>
                                            </a:rPr>
                                            <m:t>𝐺</m:t>
                                          </m:r>
                                        </m:e>
                                        <m:sub>
                                          <m:r>
                                            <a:rPr lang="en-US" sz="1600" i="1">
                                              <a:solidFill>
                                                <a:srgbClr val="C00000"/>
                                              </a:solidFill>
                                              <a:latin typeface="Cambria Math" panose="02040503050406030204" pitchFamily="18" charset="0"/>
                                            </a:rPr>
                                            <m:t>𝑖𝑛𝑡</m:t>
                                          </m:r>
                                        </m:sub>
                                      </m:sSub>
                                    </m:e>
                                  </m:d>
                                </m:e>
                                <m:sub>
                                  <m:r>
                                    <a:rPr lang="en-US" sz="1600" i="1">
                                      <a:solidFill>
                                        <a:srgbClr val="C00000"/>
                                      </a:solidFill>
                                      <a:latin typeface="Cambria Math" panose="02040503050406030204" pitchFamily="18" charset="0"/>
                                    </a:rPr>
                                    <m:t>𝑖𝑗</m:t>
                                  </m:r>
                                </m:sub>
                              </m:sSub>
                              <m:d>
                                <m:dPr>
                                  <m:begChr m:val="["/>
                                  <m:endChr m:val="]"/>
                                  <m:ctrlPr>
                                    <a:rPr lang="en-US" sz="1600" i="1" smtClean="0">
                                      <a:solidFill>
                                        <a:schemeClr val="tx1"/>
                                      </a:solidFill>
                                      <a:latin typeface="Cambria Math" panose="02040503050406030204" pitchFamily="18" charset="0"/>
                                    </a:rPr>
                                  </m:ctrlPr>
                                </m:dPr>
                                <m:e>
                                  <m:sSub>
                                    <m:sSubPr>
                                      <m:ctrlPr>
                                        <a:rPr lang="en-US" sz="1600" i="1">
                                          <a:solidFill>
                                            <a:schemeClr val="tx1"/>
                                          </a:solidFill>
                                          <a:latin typeface="Cambria Math" panose="02040503050406030204" pitchFamily="18" charset="0"/>
                                        </a:rPr>
                                      </m:ctrlPr>
                                    </m:sSubPr>
                                    <m:e>
                                      <m:d>
                                        <m:dPr>
                                          <m:ctrlPr>
                                            <a:rPr lang="en-US" sz="1600" i="1">
                                              <a:solidFill>
                                                <a:schemeClr val="tx1"/>
                                              </a:solidFill>
                                              <a:latin typeface="Cambria Math" panose="02040503050406030204" pitchFamily="18" charset="0"/>
                                            </a:rPr>
                                          </m:ctrlPr>
                                        </m:dPr>
                                        <m:e>
                                          <m:sSub>
                                            <m:sSubPr>
                                              <m:ctrlPr>
                                                <a:rPr lang="en-US" sz="1600" i="1">
                                                  <a:solidFill>
                                                    <a:schemeClr val="tx1"/>
                                                  </a:solidFill>
                                                  <a:latin typeface="Cambria Math" panose="02040503050406030204" pitchFamily="18" charset="0"/>
                                                </a:rPr>
                                              </m:ctrlPr>
                                            </m:sSubPr>
                                            <m:e>
                                              <m:r>
                                                <a:rPr lang="en-US" sz="1600" i="1">
                                                  <a:solidFill>
                                                    <a:schemeClr val="tx1"/>
                                                  </a:solidFill>
                                                  <a:latin typeface="Cambria Math" panose="02040503050406030204" pitchFamily="18" charset="0"/>
                                                </a:rPr>
                                                <m:t>𝑇</m:t>
                                              </m:r>
                                            </m:e>
                                            <m:sub>
                                              <m:r>
                                                <a:rPr lang="en-US" sz="1600" i="1">
                                                  <a:solidFill>
                                                    <a:schemeClr val="tx1"/>
                                                  </a:solidFill>
                                                  <a:latin typeface="Cambria Math" panose="02040503050406030204" pitchFamily="18" charset="0"/>
                                                </a:rPr>
                                                <m:t>𝑠</m:t>
                                              </m:r>
                                            </m:sub>
                                          </m:sSub>
                                        </m:e>
                                      </m:d>
                                    </m:e>
                                    <m:sub>
                                      <m:r>
                                        <a:rPr lang="en-US" sz="1600" i="1">
                                          <a:solidFill>
                                            <a:schemeClr val="tx1"/>
                                          </a:solidFill>
                                          <a:latin typeface="Cambria Math" panose="02040503050406030204" pitchFamily="18" charset="0"/>
                                        </a:rPr>
                                        <m:t>𝑖</m:t>
                                      </m:r>
                                    </m:sub>
                                  </m:sSub>
                                  <m:r>
                                    <a:rPr lang="en-US" sz="1600" i="0">
                                      <a:solidFill>
                                        <a:schemeClr val="tx1"/>
                                      </a:solidFill>
                                      <a:latin typeface="Cambria Math" panose="02040503050406030204" pitchFamily="18" charset="0"/>
                                    </a:rPr>
                                    <m:t>−</m:t>
                                  </m:r>
                                  <m:sSub>
                                    <m:sSubPr>
                                      <m:ctrlPr>
                                        <a:rPr lang="en-US" sz="1600" i="1">
                                          <a:solidFill>
                                            <a:schemeClr val="tx1"/>
                                          </a:solidFill>
                                          <a:latin typeface="Cambria Math" panose="02040503050406030204" pitchFamily="18" charset="0"/>
                                        </a:rPr>
                                      </m:ctrlPr>
                                    </m:sSubPr>
                                    <m:e>
                                      <m:d>
                                        <m:dPr>
                                          <m:ctrlPr>
                                            <a:rPr lang="en-US" sz="1600" i="1">
                                              <a:solidFill>
                                                <a:schemeClr val="tx1"/>
                                              </a:solidFill>
                                              <a:latin typeface="Cambria Math" panose="02040503050406030204" pitchFamily="18" charset="0"/>
                                            </a:rPr>
                                          </m:ctrlPr>
                                        </m:dPr>
                                        <m:e>
                                          <m:sSub>
                                            <m:sSubPr>
                                              <m:ctrlPr>
                                                <a:rPr lang="en-US" sz="1600" i="1">
                                                  <a:solidFill>
                                                    <a:schemeClr val="tx1"/>
                                                  </a:solidFill>
                                                  <a:latin typeface="Cambria Math" panose="02040503050406030204" pitchFamily="18" charset="0"/>
                                                </a:rPr>
                                              </m:ctrlPr>
                                            </m:sSubPr>
                                            <m:e>
                                              <m:r>
                                                <a:rPr lang="en-US" sz="1600" i="1">
                                                  <a:solidFill>
                                                    <a:schemeClr val="tx1"/>
                                                  </a:solidFill>
                                                  <a:latin typeface="Cambria Math" panose="02040503050406030204" pitchFamily="18" charset="0"/>
                                                </a:rPr>
                                                <m:t>𝑇</m:t>
                                              </m:r>
                                            </m:e>
                                            <m:sub>
                                              <m:r>
                                                <a:rPr lang="en-US" sz="1600" i="1">
                                                  <a:solidFill>
                                                    <a:schemeClr val="tx1"/>
                                                  </a:solidFill>
                                                  <a:latin typeface="Cambria Math" panose="02040503050406030204" pitchFamily="18" charset="0"/>
                                                </a:rPr>
                                                <m:t>𝑠</m:t>
                                              </m:r>
                                            </m:sub>
                                          </m:sSub>
                                        </m:e>
                                      </m:d>
                                    </m:e>
                                    <m:sub>
                                      <m:r>
                                        <a:rPr lang="en-US" sz="1600" i="1">
                                          <a:solidFill>
                                            <a:schemeClr val="tx1"/>
                                          </a:solidFill>
                                          <a:latin typeface="Cambria Math" panose="02040503050406030204" pitchFamily="18" charset="0"/>
                                        </a:rPr>
                                        <m:t>𝑗</m:t>
                                      </m:r>
                                    </m:sub>
                                  </m:sSub>
                                </m:e>
                              </m:d>
                            </m:e>
                          </m:d>
                        </m:e>
                      </m:nary>
                    </m:oMath>
                  </m:oMathPara>
                </a14:m>
                <a:endParaRPr lang="en-US" sz="1600" dirty="0"/>
              </a:p>
            </p:txBody>
          </p:sp>
        </mc:Choice>
        <mc:Fallback xmlns="">
          <p:sp>
            <p:nvSpPr>
              <p:cNvPr id="4" name="Rectangle 3"/>
              <p:cNvSpPr>
                <a:spLocks noRot="1" noChangeAspect="1" noMove="1" noResize="1" noEditPoints="1" noAdjustHandles="1" noChangeArrowheads="1" noChangeShapeType="1" noTextEdit="1"/>
              </p:cNvSpPr>
              <p:nvPr/>
            </p:nvSpPr>
            <p:spPr>
              <a:xfrm>
                <a:off x="427564" y="3028497"/>
                <a:ext cx="8170334" cy="792396"/>
              </a:xfrm>
              <a:prstGeom prst="rect">
                <a:avLst/>
              </a:prstGeom>
              <a:blipFill rotWithShape="0">
                <a:blip r:embed="rId3"/>
                <a:stretch>
                  <a:fillRect/>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22</a:t>
            </a:fld>
            <a:endParaRPr lang="en-US" dirty="0"/>
          </a:p>
        </p:txBody>
      </p:sp>
      <mc:AlternateContent xmlns:mc="http://schemas.openxmlformats.org/markup-compatibility/2006" xmlns:a14="http://schemas.microsoft.com/office/drawing/2010/main">
        <mc:Choice Requires="a14">
          <p:sp>
            <p:nvSpPr>
              <p:cNvPr id="8" name="Rectangle 7"/>
              <p:cNvSpPr/>
              <p:nvPr/>
            </p:nvSpPr>
            <p:spPr>
              <a:xfrm>
                <a:off x="516461" y="4253815"/>
                <a:ext cx="624723" cy="49141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chemeClr val="accent4">
                                  <a:lumMod val="75000"/>
                                </a:schemeClr>
                              </a:solidFill>
                              <a:latin typeface="Cambria Math" panose="02040503050406030204" pitchFamily="18" charset="0"/>
                            </a:rPr>
                          </m:ctrlPr>
                        </m:sSubPr>
                        <m:e>
                          <m:r>
                            <a:rPr lang="en-US" sz="2400" i="1">
                              <a:solidFill>
                                <a:schemeClr val="accent4">
                                  <a:lumMod val="75000"/>
                                </a:schemeClr>
                              </a:solidFill>
                              <a:latin typeface="Cambria Math" panose="02040503050406030204" pitchFamily="18" charset="0"/>
                            </a:rPr>
                            <m:t>𝐶</m:t>
                          </m:r>
                        </m:e>
                        <m:sub>
                          <m:r>
                            <a:rPr lang="en-US" sz="2400" i="1">
                              <a:solidFill>
                                <a:schemeClr val="accent4">
                                  <a:lumMod val="75000"/>
                                </a:schemeClr>
                              </a:solidFill>
                              <a:latin typeface="Cambria Math" panose="02040503050406030204" pitchFamily="18" charset="0"/>
                            </a:rPr>
                            <m:t>𝑖𝑗</m:t>
                          </m:r>
                        </m:sub>
                      </m:sSub>
                    </m:oMath>
                  </m:oMathPara>
                </a14:m>
                <a:endParaRPr lang="en-US" sz="2400" dirty="0"/>
              </a:p>
            </p:txBody>
          </p:sp>
        </mc:Choice>
        <mc:Fallback xmlns="">
          <p:sp>
            <p:nvSpPr>
              <p:cNvPr id="8" name="Rectangle 7"/>
              <p:cNvSpPr>
                <a:spLocks noRot="1" noChangeAspect="1" noMove="1" noResize="1" noEditPoints="1" noAdjustHandles="1" noChangeArrowheads="1" noChangeShapeType="1" noTextEdit="1"/>
              </p:cNvSpPr>
              <p:nvPr/>
            </p:nvSpPr>
            <p:spPr>
              <a:xfrm>
                <a:off x="516461" y="4253815"/>
                <a:ext cx="624723" cy="491417"/>
              </a:xfrm>
              <a:prstGeom prst="rect">
                <a:avLst/>
              </a:prstGeom>
              <a:blipFill rotWithShape="0">
                <a:blip r:embed="rId4"/>
                <a:stretch>
                  <a:fillRect b="-112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516461" y="4758818"/>
                <a:ext cx="2009846" cy="519373"/>
              </a:xfrm>
              <a:prstGeom prst="rect">
                <a:avLst/>
              </a:prstGeom>
            </p:spPr>
            <p:txBody>
              <a:bodyPr wrap="none">
                <a:spAutoFit/>
              </a:bodyPr>
              <a:lstStyle/>
              <a:p>
                <a:pPr>
                  <a:lnSpc>
                    <a:spcPct val="107000"/>
                  </a:lnSpc>
                  <a:tabLst>
                    <a:tab pos="0" algn="l"/>
                  </a:tabLst>
                </a:pPr>
                <a14:m>
                  <m:oMathPara xmlns:m="http://schemas.openxmlformats.org/officeDocument/2006/math">
                    <m:oMathParaPr>
                      <m:jc m:val="centerGroup"/>
                    </m:oMathParaPr>
                    <m:oMath xmlns:m="http://schemas.openxmlformats.org/officeDocument/2006/math">
                      <m:r>
                        <a:rPr lang="en-US" sz="2400" smtClean="0">
                          <a:solidFill>
                            <a:schemeClr val="accent6">
                              <a:lumMod val="75000"/>
                            </a:schemeClr>
                          </a:solidFill>
                          <a:latin typeface="Cambria Math" panose="02040503050406030204" pitchFamily="18" charset="0"/>
                        </a:rPr>
                        <m:t>2</m:t>
                      </m:r>
                      <m:r>
                        <a:rPr lang="en-US" sz="2400" i="1">
                          <a:solidFill>
                            <a:schemeClr val="accent6">
                              <a:lumMod val="75000"/>
                            </a:schemeClr>
                          </a:solidFill>
                          <a:latin typeface="Cambria Math" panose="02040503050406030204" pitchFamily="18" charset="0"/>
                        </a:rPr>
                        <m:t>𝜋</m:t>
                      </m:r>
                      <m:sSub>
                        <m:sSubPr>
                          <m:ctrlPr>
                            <a:rPr lang="en-US" sz="2400" i="1">
                              <a:solidFill>
                                <a:schemeClr val="accent6">
                                  <a:lumMod val="75000"/>
                                </a:schemeClr>
                              </a:solidFill>
                              <a:latin typeface="Cambria Math" panose="02040503050406030204" pitchFamily="18" charset="0"/>
                            </a:rPr>
                          </m:ctrlPr>
                        </m:sSubPr>
                        <m:e>
                          <m:d>
                            <m:dPr>
                              <m:ctrlPr>
                                <a:rPr lang="en-US" sz="2400" i="1">
                                  <a:solidFill>
                                    <a:schemeClr val="accent6">
                                      <a:lumMod val="75000"/>
                                    </a:schemeClr>
                                  </a:solidFill>
                                  <a:latin typeface="Cambria Math" panose="02040503050406030204" pitchFamily="18" charset="0"/>
                                </a:rPr>
                              </m:ctrlPr>
                            </m:dPr>
                            <m:e>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𝑟</m:t>
                                  </m:r>
                                </m:e>
                                <m:sub>
                                  <m:r>
                                    <a:rPr lang="en-US" sz="2400" i="1">
                                      <a:solidFill>
                                        <a:schemeClr val="accent6">
                                          <a:lumMod val="75000"/>
                                        </a:schemeClr>
                                      </a:solidFill>
                                      <a:latin typeface="Cambria Math" panose="02040503050406030204" pitchFamily="18" charset="0"/>
                                    </a:rPr>
                                    <m:t>𝑠</m:t>
                                  </m:r>
                                </m:sub>
                              </m:sSub>
                            </m:e>
                          </m:d>
                        </m:e>
                        <m:sub>
                          <m:r>
                            <a:rPr lang="en-US" sz="2400" i="1">
                              <a:solidFill>
                                <a:schemeClr val="accent6">
                                  <a:lumMod val="75000"/>
                                </a:schemeClr>
                              </a:solidFill>
                              <a:latin typeface="Cambria Math" panose="02040503050406030204" pitchFamily="18" charset="0"/>
                            </a:rPr>
                            <m:t>𝑖</m:t>
                          </m:r>
                        </m:sub>
                      </m:sSub>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𝜀</m:t>
                          </m:r>
                        </m:e>
                        <m:sub>
                          <m:r>
                            <a:rPr lang="en-US" sz="2400" i="1">
                              <a:solidFill>
                                <a:schemeClr val="accent6">
                                  <a:lumMod val="75000"/>
                                </a:schemeClr>
                              </a:solidFill>
                              <a:latin typeface="Cambria Math" panose="02040503050406030204" pitchFamily="18" charset="0"/>
                            </a:rPr>
                            <m:t>𝑖</m:t>
                          </m:r>
                        </m:sub>
                      </m:sSub>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𝐵</m:t>
                          </m:r>
                        </m:e>
                        <m:sub>
                          <m:r>
                            <a:rPr lang="en-US" sz="2400" i="1">
                              <a:solidFill>
                                <a:schemeClr val="accent6">
                                  <a:lumMod val="75000"/>
                                </a:schemeClr>
                              </a:solidFill>
                              <a:latin typeface="Cambria Math" panose="02040503050406030204" pitchFamily="18" charset="0"/>
                            </a:rPr>
                            <m:t>𝑖𝑗</m:t>
                          </m:r>
                        </m:sub>
                      </m:sSub>
                      <m:r>
                        <a:rPr lang="en-US" sz="2400" i="1">
                          <a:solidFill>
                            <a:schemeClr val="accent6">
                              <a:lumMod val="75000"/>
                            </a:schemeClr>
                          </a:solidFill>
                          <a:latin typeface="Cambria Math" panose="02040503050406030204" pitchFamily="18" charset="0"/>
                        </a:rPr>
                        <m:t>𝜎</m:t>
                      </m:r>
                    </m:oMath>
                  </m:oMathPara>
                </a14:m>
                <a:endParaRPr lang="en-US" sz="2400" dirty="0">
                  <a:solidFill>
                    <a:schemeClr val="accent6">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516461" y="4758818"/>
                <a:ext cx="2009846" cy="519373"/>
              </a:xfrm>
              <a:prstGeom prst="rect">
                <a:avLst/>
              </a:prstGeom>
              <a:blipFill rotWithShape="0">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520501" y="5291777"/>
                <a:ext cx="1241365" cy="49141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a:solidFill>
                                <a:srgbClr val="C00000"/>
                              </a:solidFill>
                              <a:latin typeface="Cambria Math" panose="02040503050406030204" pitchFamily="18" charset="0"/>
                            </a:rPr>
                          </m:ctrlPr>
                        </m:sSubPr>
                        <m:e>
                          <m:d>
                            <m:dPr>
                              <m:ctrlPr>
                                <a:rPr lang="en-US" sz="2400" i="1">
                                  <a:solidFill>
                                    <a:srgbClr val="C00000"/>
                                  </a:solidFill>
                                  <a:latin typeface="Cambria Math" panose="02040503050406030204" pitchFamily="18" charset="0"/>
                                </a:rPr>
                              </m:ctrlPr>
                            </m:dPr>
                            <m:e>
                              <m:sSub>
                                <m:sSubPr>
                                  <m:ctrlPr>
                                    <a:rPr lang="en-US" sz="2400" i="1">
                                      <a:solidFill>
                                        <a:srgbClr val="C00000"/>
                                      </a:solidFill>
                                      <a:latin typeface="Cambria Math" panose="02040503050406030204" pitchFamily="18" charset="0"/>
                                    </a:rPr>
                                  </m:ctrlPr>
                                </m:sSubPr>
                                <m:e>
                                  <m:r>
                                    <a:rPr lang="en-US" sz="2400" i="1">
                                      <a:solidFill>
                                        <a:srgbClr val="C00000"/>
                                      </a:solidFill>
                                      <a:latin typeface="Cambria Math" panose="02040503050406030204" pitchFamily="18" charset="0"/>
                                    </a:rPr>
                                    <m:t>𝐺</m:t>
                                  </m:r>
                                </m:e>
                                <m:sub>
                                  <m:r>
                                    <a:rPr lang="en-US" sz="2400" i="1">
                                      <a:solidFill>
                                        <a:srgbClr val="C00000"/>
                                      </a:solidFill>
                                      <a:latin typeface="Cambria Math" panose="02040503050406030204" pitchFamily="18" charset="0"/>
                                    </a:rPr>
                                    <m:t>𝑖𝑛𝑡</m:t>
                                  </m:r>
                                </m:sub>
                              </m:sSub>
                            </m:e>
                          </m:d>
                        </m:e>
                        <m:sub>
                          <m:r>
                            <a:rPr lang="en-US" sz="2400" i="1">
                              <a:solidFill>
                                <a:srgbClr val="C00000"/>
                              </a:solidFill>
                              <a:latin typeface="Cambria Math" panose="02040503050406030204" pitchFamily="18" charset="0"/>
                            </a:rPr>
                            <m:t>𝑖𝑗</m:t>
                          </m:r>
                        </m:sub>
                      </m:sSub>
                    </m:oMath>
                  </m:oMathPara>
                </a14:m>
                <a:endParaRPr lang="en-US" sz="2400" dirty="0"/>
              </a:p>
            </p:txBody>
          </p:sp>
        </mc:Choice>
        <mc:Fallback xmlns="">
          <p:sp>
            <p:nvSpPr>
              <p:cNvPr id="10" name="Rectangle 9"/>
              <p:cNvSpPr>
                <a:spLocks noRot="1" noChangeAspect="1" noMove="1" noResize="1" noEditPoints="1" noAdjustHandles="1" noChangeArrowheads="1" noChangeShapeType="1" noTextEdit="1"/>
              </p:cNvSpPr>
              <p:nvPr/>
            </p:nvSpPr>
            <p:spPr>
              <a:xfrm>
                <a:off x="520501" y="5291777"/>
                <a:ext cx="1241365" cy="491417"/>
              </a:xfrm>
              <a:prstGeom prst="rect">
                <a:avLst/>
              </a:prstGeom>
              <a:blipFill rotWithShape="0">
                <a:blip r:embed="rId6"/>
                <a:stretch>
                  <a:fillRect b="-9877"/>
                </a:stretch>
              </a:blipFill>
            </p:spPr>
            <p:txBody>
              <a:bodyPr/>
              <a:lstStyle/>
              <a:p>
                <a:r>
                  <a:rPr lang="en-US">
                    <a:noFill/>
                  </a:rPr>
                  <a:t> </a:t>
                </a:r>
              </a:p>
            </p:txBody>
          </p:sp>
        </mc:Fallback>
      </mc:AlternateContent>
      <p:sp>
        <p:nvSpPr>
          <p:cNvPr id="11" name="TextBox 10"/>
          <p:cNvSpPr txBox="1"/>
          <p:nvPr/>
        </p:nvSpPr>
        <p:spPr>
          <a:xfrm>
            <a:off x="2450106" y="4377681"/>
            <a:ext cx="5936240" cy="1405513"/>
          </a:xfrm>
          <a:prstGeom prst="rect">
            <a:avLst/>
          </a:prstGeom>
          <a:noFill/>
        </p:spPr>
        <p:txBody>
          <a:bodyPr wrap="none" rtlCol="0">
            <a:spAutoFit/>
          </a:bodyPr>
          <a:lstStyle/>
          <a:p>
            <a:pPr>
              <a:spcAft>
                <a:spcPts val="800"/>
              </a:spcAft>
            </a:pPr>
            <a:r>
              <a:rPr lang="en-US" sz="2400" dirty="0" smtClean="0">
                <a:latin typeface="Times New Roman" panose="02020603050405020304" pitchFamily="18" charset="0"/>
                <a:cs typeface="Times New Roman" panose="02020603050405020304" pitchFamily="18" charset="0"/>
              </a:rPr>
              <a:t>=1 for adjacent wires i and j, = 0 otherwise</a:t>
            </a:r>
          </a:p>
          <a:p>
            <a:pPr>
              <a:spcAft>
                <a:spcPts val="800"/>
              </a:spcAft>
            </a:pPr>
            <a:r>
              <a:rPr lang="en-US" sz="2400" dirty="0" smtClean="0">
                <a:latin typeface="Times New Roman" panose="02020603050405020304" pitchFamily="18" charset="0"/>
                <a:cs typeface="Times New Roman" panose="02020603050405020304" pitchFamily="18" charset="0"/>
              </a:rPr>
              <a:t>Radiation conductance between adjacent wires</a:t>
            </a:r>
          </a:p>
          <a:p>
            <a:pPr>
              <a:spcAft>
                <a:spcPts val="800"/>
              </a:spcAft>
            </a:pPr>
            <a:r>
              <a:rPr lang="en-US" sz="2400" dirty="0" smtClean="0">
                <a:latin typeface="Times New Roman" panose="02020603050405020304" pitchFamily="18" charset="0"/>
                <a:cs typeface="Times New Roman" panose="02020603050405020304" pitchFamily="18" charset="0"/>
              </a:rPr>
              <a:t>Interface conductance between adjacent wires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58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6461" y="588407"/>
            <a:ext cx="7645400" cy="5221494"/>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Wire Bundle Thermal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Let's look at the radiation term more closely…</a:t>
            </a: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solidFill>
                <a:schemeClr val="accent6">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Radiation between adjacent wires is non-linear but can be linearized:</a:t>
            </a: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where…</a:t>
            </a:r>
          </a:p>
          <a:p>
            <a:pPr algn="just">
              <a:lnSpc>
                <a:spcPct val="107000"/>
              </a:lnSpc>
              <a:tabLst>
                <a:tab pos="457200" algn="l"/>
              </a:tabLs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Rectangle 4"/>
              <p:cNvSpPr/>
              <p:nvPr/>
            </p:nvSpPr>
            <p:spPr>
              <a:xfrm>
                <a:off x="1477412" y="3497249"/>
                <a:ext cx="6646333" cy="1368836"/>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r>
                        <a:rPr lang="en-US" sz="2400" smtClean="0">
                          <a:solidFill>
                            <a:schemeClr val="accent6">
                              <a:lumMod val="75000"/>
                            </a:schemeClr>
                          </a:solidFill>
                          <a:latin typeface="Cambria Math" panose="02040503050406030204" pitchFamily="18" charset="0"/>
                        </a:rPr>
                        <m:t>2</m:t>
                      </m:r>
                      <m:r>
                        <a:rPr lang="en-US" sz="2400" i="1">
                          <a:solidFill>
                            <a:schemeClr val="accent6">
                              <a:lumMod val="75000"/>
                            </a:schemeClr>
                          </a:solidFill>
                          <a:latin typeface="Cambria Math" panose="02040503050406030204" pitchFamily="18" charset="0"/>
                        </a:rPr>
                        <m:t>𝜋</m:t>
                      </m:r>
                      <m:sSub>
                        <m:sSubPr>
                          <m:ctrlPr>
                            <a:rPr lang="en-US" sz="2400" i="1">
                              <a:solidFill>
                                <a:schemeClr val="accent6">
                                  <a:lumMod val="75000"/>
                                </a:schemeClr>
                              </a:solidFill>
                              <a:latin typeface="Cambria Math" panose="02040503050406030204" pitchFamily="18" charset="0"/>
                            </a:rPr>
                          </m:ctrlPr>
                        </m:sSubPr>
                        <m:e>
                          <m:d>
                            <m:dPr>
                              <m:ctrlPr>
                                <a:rPr lang="en-US" sz="2400" i="1">
                                  <a:solidFill>
                                    <a:schemeClr val="accent6">
                                      <a:lumMod val="75000"/>
                                    </a:schemeClr>
                                  </a:solidFill>
                                  <a:latin typeface="Cambria Math" panose="02040503050406030204" pitchFamily="18" charset="0"/>
                                </a:rPr>
                              </m:ctrlPr>
                            </m:dPr>
                            <m:e>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𝑟</m:t>
                                  </m:r>
                                </m:e>
                                <m:sub>
                                  <m:r>
                                    <a:rPr lang="en-US" sz="2400" i="1">
                                      <a:solidFill>
                                        <a:schemeClr val="accent6">
                                          <a:lumMod val="75000"/>
                                        </a:schemeClr>
                                      </a:solidFill>
                                      <a:latin typeface="Cambria Math" panose="02040503050406030204" pitchFamily="18" charset="0"/>
                                    </a:rPr>
                                    <m:t>𝑠</m:t>
                                  </m:r>
                                </m:sub>
                              </m:sSub>
                            </m:e>
                          </m:d>
                        </m:e>
                        <m:sub>
                          <m:r>
                            <a:rPr lang="en-US" sz="2400" i="1">
                              <a:solidFill>
                                <a:schemeClr val="accent6">
                                  <a:lumMod val="75000"/>
                                </a:schemeClr>
                              </a:solidFill>
                              <a:latin typeface="Cambria Math" panose="02040503050406030204" pitchFamily="18" charset="0"/>
                            </a:rPr>
                            <m:t>𝑖</m:t>
                          </m:r>
                        </m:sub>
                      </m:sSub>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𝜀</m:t>
                          </m:r>
                        </m:e>
                        <m:sub>
                          <m:r>
                            <a:rPr lang="en-US" sz="2400" i="1">
                              <a:solidFill>
                                <a:schemeClr val="accent6">
                                  <a:lumMod val="75000"/>
                                </a:schemeClr>
                              </a:solidFill>
                              <a:latin typeface="Cambria Math" panose="02040503050406030204" pitchFamily="18" charset="0"/>
                            </a:rPr>
                            <m:t>𝑖</m:t>
                          </m:r>
                        </m:sub>
                      </m:sSub>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𝐵</m:t>
                          </m:r>
                        </m:e>
                        <m:sub>
                          <m:r>
                            <a:rPr lang="en-US" sz="2400" i="1">
                              <a:solidFill>
                                <a:schemeClr val="accent6">
                                  <a:lumMod val="75000"/>
                                </a:schemeClr>
                              </a:solidFill>
                              <a:latin typeface="Cambria Math" panose="02040503050406030204" pitchFamily="18" charset="0"/>
                            </a:rPr>
                            <m:t>𝑖𝑗</m:t>
                          </m:r>
                        </m:sub>
                      </m:sSub>
                      <m:r>
                        <a:rPr lang="en-US" sz="2400" i="1">
                          <a:solidFill>
                            <a:schemeClr val="accent6">
                              <a:lumMod val="75000"/>
                            </a:schemeClr>
                          </a:solidFill>
                          <a:latin typeface="Cambria Math" panose="02040503050406030204" pitchFamily="18" charset="0"/>
                        </a:rPr>
                        <m:t>𝜎</m:t>
                      </m:r>
                      <m:d>
                        <m:dPr>
                          <m:begChr m:val="["/>
                          <m:endChr m:val="]"/>
                          <m:ctrlPr>
                            <a:rPr lang="en-US" sz="2400" i="1">
                              <a:solidFill>
                                <a:schemeClr val="accent6">
                                  <a:lumMod val="75000"/>
                                </a:schemeClr>
                              </a:solidFill>
                              <a:latin typeface="Cambria Math" panose="02040503050406030204" pitchFamily="18" charset="0"/>
                            </a:rPr>
                          </m:ctrlPr>
                        </m:dPr>
                        <m:e>
                          <m:sSub>
                            <m:sSubPr>
                              <m:ctrlPr>
                                <a:rPr lang="en-US" sz="2400" i="1">
                                  <a:solidFill>
                                    <a:schemeClr val="accent6">
                                      <a:lumMod val="75000"/>
                                    </a:schemeClr>
                                  </a:solidFill>
                                  <a:latin typeface="Cambria Math" panose="02040503050406030204" pitchFamily="18" charset="0"/>
                                </a:rPr>
                              </m:ctrlPr>
                            </m:sSubPr>
                            <m:e>
                              <m:d>
                                <m:dPr>
                                  <m:ctrlPr>
                                    <a:rPr lang="en-US" sz="2400" i="1">
                                      <a:solidFill>
                                        <a:schemeClr val="accent6">
                                          <a:lumMod val="75000"/>
                                        </a:schemeClr>
                                      </a:solidFill>
                                      <a:latin typeface="Cambria Math" panose="02040503050406030204" pitchFamily="18" charset="0"/>
                                    </a:rPr>
                                  </m:ctrlPr>
                                </m:dPr>
                                <m:e>
                                  <m:sSubSup>
                                    <m:sSubSupPr>
                                      <m:ctrlPr>
                                        <a:rPr lang="en-US" sz="2400" i="1">
                                          <a:solidFill>
                                            <a:schemeClr val="accent6">
                                              <a:lumMod val="75000"/>
                                            </a:schemeClr>
                                          </a:solidFill>
                                          <a:latin typeface="Cambria Math" panose="02040503050406030204" pitchFamily="18" charset="0"/>
                                        </a:rPr>
                                      </m:ctrlPr>
                                    </m:sSubSupPr>
                                    <m:e>
                                      <m:r>
                                        <a:rPr lang="en-US" sz="2400" i="1">
                                          <a:solidFill>
                                            <a:schemeClr val="accent6">
                                              <a:lumMod val="75000"/>
                                            </a:schemeClr>
                                          </a:solidFill>
                                          <a:latin typeface="Cambria Math" panose="02040503050406030204" pitchFamily="18" charset="0"/>
                                        </a:rPr>
                                        <m:t>𝑇</m:t>
                                      </m:r>
                                    </m:e>
                                    <m:sub>
                                      <m:r>
                                        <a:rPr lang="en-US" sz="2400" i="1">
                                          <a:solidFill>
                                            <a:schemeClr val="accent6">
                                              <a:lumMod val="75000"/>
                                            </a:schemeClr>
                                          </a:solidFill>
                                          <a:latin typeface="Cambria Math" panose="02040503050406030204" pitchFamily="18" charset="0"/>
                                        </a:rPr>
                                        <m:t>𝑠</m:t>
                                      </m:r>
                                    </m:sub>
                                    <m:sup>
                                      <m:r>
                                        <a:rPr lang="en-US" sz="2400" i="0">
                                          <a:solidFill>
                                            <a:schemeClr val="accent6">
                                              <a:lumMod val="75000"/>
                                            </a:schemeClr>
                                          </a:solidFill>
                                          <a:latin typeface="Cambria Math" panose="02040503050406030204" pitchFamily="18" charset="0"/>
                                        </a:rPr>
                                        <m:t>4</m:t>
                                      </m:r>
                                    </m:sup>
                                  </m:sSubSup>
                                </m:e>
                              </m:d>
                            </m:e>
                            <m:sub>
                              <m:r>
                                <a:rPr lang="en-US" sz="2400" i="1">
                                  <a:solidFill>
                                    <a:schemeClr val="accent6">
                                      <a:lumMod val="75000"/>
                                    </a:schemeClr>
                                  </a:solidFill>
                                  <a:latin typeface="Cambria Math" panose="02040503050406030204" pitchFamily="18" charset="0"/>
                                </a:rPr>
                                <m:t>𝑖</m:t>
                              </m:r>
                            </m:sub>
                          </m:sSub>
                          <m:r>
                            <a:rPr lang="en-US" sz="2400" i="0">
                              <a:solidFill>
                                <a:schemeClr val="accent6">
                                  <a:lumMod val="75000"/>
                                </a:schemeClr>
                              </a:solidFill>
                              <a:latin typeface="Cambria Math" panose="02040503050406030204" pitchFamily="18" charset="0"/>
                            </a:rPr>
                            <m:t>−</m:t>
                          </m:r>
                          <m:sSub>
                            <m:sSubPr>
                              <m:ctrlPr>
                                <a:rPr lang="en-US" sz="2400" i="1">
                                  <a:solidFill>
                                    <a:schemeClr val="accent6">
                                      <a:lumMod val="75000"/>
                                    </a:schemeClr>
                                  </a:solidFill>
                                  <a:latin typeface="Cambria Math" panose="02040503050406030204" pitchFamily="18" charset="0"/>
                                </a:rPr>
                              </m:ctrlPr>
                            </m:sSubPr>
                            <m:e>
                              <m:d>
                                <m:dPr>
                                  <m:ctrlPr>
                                    <a:rPr lang="en-US" sz="2400" i="1">
                                      <a:solidFill>
                                        <a:schemeClr val="accent6">
                                          <a:lumMod val="75000"/>
                                        </a:schemeClr>
                                      </a:solidFill>
                                      <a:latin typeface="Cambria Math" panose="02040503050406030204" pitchFamily="18" charset="0"/>
                                    </a:rPr>
                                  </m:ctrlPr>
                                </m:dPr>
                                <m:e>
                                  <m:sSubSup>
                                    <m:sSubSupPr>
                                      <m:ctrlPr>
                                        <a:rPr lang="en-US" sz="2400" i="1">
                                          <a:solidFill>
                                            <a:schemeClr val="accent6">
                                              <a:lumMod val="75000"/>
                                            </a:schemeClr>
                                          </a:solidFill>
                                          <a:latin typeface="Cambria Math" panose="02040503050406030204" pitchFamily="18" charset="0"/>
                                        </a:rPr>
                                      </m:ctrlPr>
                                    </m:sSubSupPr>
                                    <m:e>
                                      <m:r>
                                        <a:rPr lang="en-US" sz="2400" i="1">
                                          <a:solidFill>
                                            <a:schemeClr val="accent6">
                                              <a:lumMod val="75000"/>
                                            </a:schemeClr>
                                          </a:solidFill>
                                          <a:latin typeface="Cambria Math" panose="02040503050406030204" pitchFamily="18" charset="0"/>
                                        </a:rPr>
                                        <m:t>𝑇</m:t>
                                      </m:r>
                                    </m:e>
                                    <m:sub>
                                      <m:r>
                                        <a:rPr lang="en-US" sz="2400" i="1">
                                          <a:solidFill>
                                            <a:schemeClr val="accent6">
                                              <a:lumMod val="75000"/>
                                            </a:schemeClr>
                                          </a:solidFill>
                                          <a:latin typeface="Cambria Math" panose="02040503050406030204" pitchFamily="18" charset="0"/>
                                        </a:rPr>
                                        <m:t>𝑠</m:t>
                                      </m:r>
                                    </m:sub>
                                    <m:sup>
                                      <m:r>
                                        <a:rPr lang="en-US" sz="2400" i="0">
                                          <a:solidFill>
                                            <a:schemeClr val="accent6">
                                              <a:lumMod val="75000"/>
                                            </a:schemeClr>
                                          </a:solidFill>
                                          <a:latin typeface="Cambria Math" panose="02040503050406030204" pitchFamily="18" charset="0"/>
                                        </a:rPr>
                                        <m:t>4</m:t>
                                      </m:r>
                                    </m:sup>
                                  </m:sSubSup>
                                </m:e>
                              </m:d>
                            </m:e>
                            <m:sub>
                              <m:r>
                                <a:rPr lang="en-US" sz="2400" i="1">
                                  <a:solidFill>
                                    <a:schemeClr val="accent6">
                                      <a:lumMod val="75000"/>
                                    </a:schemeClr>
                                  </a:solidFill>
                                  <a:latin typeface="Cambria Math" panose="02040503050406030204" pitchFamily="18" charset="0"/>
                                </a:rPr>
                                <m:t>𝑗</m:t>
                              </m:r>
                            </m:sub>
                          </m:sSub>
                        </m:e>
                      </m:d>
                      <m:r>
                        <a:rPr lang="en-US" sz="2400" i="0">
                          <a:latin typeface="Cambria Math" panose="02040503050406030204" pitchFamily="18" charset="0"/>
                        </a:rPr>
                        <m:t>=2</m:t>
                      </m:r>
                      <m:r>
                        <a:rPr lang="en-US" sz="2400" i="1">
                          <a:latin typeface="Cambria Math" panose="02040503050406030204" pitchFamily="18" charset="0"/>
                        </a:rPr>
                        <m:t>𝜋</m:t>
                      </m:r>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𝑠</m:t>
                                  </m:r>
                                </m:sub>
                              </m:sSub>
                            </m:e>
                          </m:d>
                        </m:e>
                        <m:sub>
                          <m:r>
                            <a:rPr lang="en-US" sz="2400" i="1">
                              <a:latin typeface="Cambria Math" panose="02040503050406030204" pitchFamily="18" charset="0"/>
                            </a:rPr>
                            <m:t>𝑖</m:t>
                          </m:r>
                        </m:sub>
                      </m:sSub>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r>
                            <a:rPr lang="en-US" sz="2400" i="1">
                              <a:latin typeface="Cambria Math" panose="02040503050406030204" pitchFamily="18" charset="0"/>
                            </a:rPr>
                            <m:t>𝑖</m:t>
                          </m:r>
                        </m:sub>
                      </m:sSub>
                      <m:sSub>
                        <m:sSubPr>
                          <m:ctrlPr>
                            <a:rPr lang="en-US" sz="2400" i="1">
                              <a:latin typeface="Cambria Math" panose="02040503050406030204" pitchFamily="18" charset="0"/>
                            </a:rPr>
                          </m:ctrlPr>
                        </m:sSubPr>
                        <m:e>
                          <m:r>
                            <a:rPr lang="en-US" sz="2400" i="1">
                              <a:latin typeface="Cambria Math" panose="02040503050406030204" pitchFamily="18" charset="0"/>
                            </a:rPr>
                            <m:t>𝐵</m:t>
                          </m:r>
                        </m:e>
                        <m:sub>
                          <m:r>
                            <a:rPr lang="en-US" sz="2400" i="1">
                              <a:latin typeface="Cambria Math" panose="02040503050406030204" pitchFamily="18" charset="0"/>
                            </a:rPr>
                            <m:t>𝑖𝑗</m:t>
                          </m:r>
                        </m:sub>
                      </m:sSub>
                      <m:r>
                        <a:rPr lang="en-US" sz="2400" i="1">
                          <a:latin typeface="Cambria Math" panose="02040503050406030204" pitchFamily="18" charset="0"/>
                        </a:rPr>
                        <m:t>𝜎</m:t>
                      </m:r>
                      <m:d>
                        <m:dPr>
                          <m:begChr m:val="["/>
                          <m:endChr m:val="]"/>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Sup>
                                    <m:sSubSupPr>
                                      <m:ctrlPr>
                                        <a:rPr lang="en-US" sz="2400" i="1">
                                          <a:latin typeface="Cambria Math" panose="02040503050406030204" pitchFamily="18" charset="0"/>
                                        </a:rPr>
                                      </m:ctrlPr>
                                    </m:sSubSupPr>
                                    <m:e>
                                      <m:r>
                                        <a:rPr lang="en-US" sz="2400" i="1">
                                          <a:latin typeface="Cambria Math" panose="02040503050406030204" pitchFamily="18" charset="0"/>
                                        </a:rPr>
                                        <m:t>𝑇</m:t>
                                      </m:r>
                                    </m:e>
                                    <m:sub>
                                      <m:r>
                                        <a:rPr lang="en-US" sz="2400" i="1">
                                          <a:latin typeface="Cambria Math" panose="02040503050406030204" pitchFamily="18" charset="0"/>
                                        </a:rPr>
                                        <m:t>𝑠</m:t>
                                      </m:r>
                                    </m:sub>
                                    <m:sup>
                                      <m:r>
                                        <a:rPr lang="en-US" sz="2400" i="0">
                                          <a:latin typeface="Cambria Math" panose="02040503050406030204" pitchFamily="18" charset="0"/>
                                        </a:rPr>
                                        <m:t>2</m:t>
                                      </m:r>
                                    </m:sup>
                                  </m:sSubSup>
                                </m:e>
                              </m:d>
                            </m:e>
                            <m:sub>
                              <m:r>
                                <a:rPr lang="en-US" sz="2400" i="1">
                                  <a:latin typeface="Cambria Math" panose="02040503050406030204" pitchFamily="18" charset="0"/>
                                </a:rPr>
                                <m:t>𝑖</m:t>
                              </m:r>
                            </m:sub>
                          </m:sSub>
                          <m:r>
                            <a:rPr lang="en-US" sz="2400" i="0">
                              <a:latin typeface="Cambria Math" panose="02040503050406030204" pitchFamily="18" charset="0"/>
                            </a:rPr>
                            <m:t>+</m:t>
                          </m:r>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Sup>
                                    <m:sSubSupPr>
                                      <m:ctrlPr>
                                        <a:rPr lang="en-US" sz="2400" i="1">
                                          <a:latin typeface="Cambria Math" panose="02040503050406030204" pitchFamily="18" charset="0"/>
                                        </a:rPr>
                                      </m:ctrlPr>
                                    </m:sSubSupPr>
                                    <m:e>
                                      <m:r>
                                        <a:rPr lang="en-US" sz="2400" i="1">
                                          <a:latin typeface="Cambria Math" panose="02040503050406030204" pitchFamily="18" charset="0"/>
                                        </a:rPr>
                                        <m:t>𝑇</m:t>
                                      </m:r>
                                    </m:e>
                                    <m:sub>
                                      <m:r>
                                        <a:rPr lang="en-US" sz="2400" i="1">
                                          <a:latin typeface="Cambria Math" panose="02040503050406030204" pitchFamily="18" charset="0"/>
                                        </a:rPr>
                                        <m:t>𝑠</m:t>
                                      </m:r>
                                    </m:sub>
                                    <m:sup>
                                      <m:r>
                                        <a:rPr lang="en-US" sz="2400" i="0">
                                          <a:latin typeface="Cambria Math" panose="02040503050406030204" pitchFamily="18" charset="0"/>
                                        </a:rPr>
                                        <m:t>2</m:t>
                                      </m:r>
                                    </m:sup>
                                  </m:sSubSup>
                                </m:e>
                              </m:d>
                            </m:e>
                            <m:sub>
                              <m:r>
                                <a:rPr lang="en-US" sz="2400" i="1">
                                  <a:latin typeface="Cambria Math" panose="02040503050406030204" pitchFamily="18" charset="0"/>
                                </a:rPr>
                                <m:t>𝑗</m:t>
                              </m:r>
                            </m:sub>
                          </m:sSub>
                        </m:e>
                      </m:d>
                      <m:d>
                        <m:dPr>
                          <m:begChr m:val="["/>
                          <m:endChr m:val="]"/>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e>
                              </m:d>
                            </m:e>
                            <m:sub>
                              <m:r>
                                <a:rPr lang="en-US" sz="2400" i="1">
                                  <a:latin typeface="Cambria Math" panose="02040503050406030204" pitchFamily="18" charset="0"/>
                                </a:rPr>
                                <m:t>𝑖</m:t>
                              </m:r>
                            </m:sub>
                          </m:sSub>
                          <m:r>
                            <a:rPr lang="en-US" sz="2400" i="0">
                              <a:latin typeface="Cambria Math" panose="02040503050406030204" pitchFamily="18" charset="0"/>
                            </a:rPr>
                            <m:t>+</m:t>
                          </m:r>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e>
                              </m:d>
                            </m:e>
                            <m:sub>
                              <m:r>
                                <a:rPr lang="en-US" sz="2400" i="1">
                                  <a:latin typeface="Cambria Math" panose="02040503050406030204" pitchFamily="18" charset="0"/>
                                </a:rPr>
                                <m:t>𝑗</m:t>
                              </m:r>
                            </m:sub>
                          </m:sSub>
                        </m:e>
                      </m:d>
                      <m:d>
                        <m:dPr>
                          <m:begChr m:val="["/>
                          <m:endChr m:val="]"/>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e>
                              </m:d>
                            </m:e>
                            <m:sub>
                              <m:r>
                                <a:rPr lang="en-US" sz="2400" i="1">
                                  <a:latin typeface="Cambria Math" panose="02040503050406030204" pitchFamily="18" charset="0"/>
                                </a:rPr>
                                <m:t>𝑖</m:t>
                              </m:r>
                            </m:sub>
                          </m:sSub>
                          <m:r>
                            <a:rPr lang="en-US" sz="2400" i="0">
                              <a:latin typeface="Cambria Math" panose="02040503050406030204" pitchFamily="18" charset="0"/>
                            </a:rPr>
                            <m:t>−</m:t>
                          </m:r>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e>
                              </m:d>
                            </m:e>
                            <m:sub>
                              <m:r>
                                <a:rPr lang="en-US" sz="2400" i="1">
                                  <a:latin typeface="Cambria Math" panose="02040503050406030204" pitchFamily="18" charset="0"/>
                                </a:rPr>
                                <m:t>𝑗</m:t>
                              </m:r>
                            </m:sub>
                          </m:sSub>
                        </m:e>
                      </m:d>
                      <m:r>
                        <a:rPr lang="en-US" sz="2400" i="0">
                          <a:latin typeface="Cambria Math" panose="02040503050406030204" pitchFamily="18" charset="0"/>
                        </a:rPr>
                        <m:t>=</m:t>
                      </m:r>
                      <m:sSub>
                        <m:sSubPr>
                          <m:ctrlPr>
                            <a:rPr lang="en-US" sz="2400" i="1" smtClean="0">
                              <a:solidFill>
                                <a:schemeClr val="accent5">
                                  <a:lumMod val="75000"/>
                                </a:schemeClr>
                              </a:solidFill>
                              <a:latin typeface="Cambria Math" panose="02040503050406030204" pitchFamily="18" charset="0"/>
                            </a:rPr>
                          </m:ctrlPr>
                        </m:sSubPr>
                        <m:e>
                          <m:d>
                            <m:dPr>
                              <m:ctrlPr>
                                <a:rPr lang="en-US" sz="2400" i="1">
                                  <a:solidFill>
                                    <a:schemeClr val="accent5">
                                      <a:lumMod val="75000"/>
                                    </a:schemeClr>
                                  </a:solidFill>
                                  <a:latin typeface="Cambria Math" panose="02040503050406030204" pitchFamily="18" charset="0"/>
                                </a:rPr>
                              </m:ctrlPr>
                            </m:dPr>
                            <m:e>
                              <m:sSub>
                                <m:sSubPr>
                                  <m:ctrlPr>
                                    <a:rPr lang="en-US" sz="2400" i="1">
                                      <a:solidFill>
                                        <a:schemeClr val="accent5">
                                          <a:lumMod val="75000"/>
                                        </a:schemeClr>
                                      </a:solidFill>
                                      <a:latin typeface="Cambria Math" panose="02040503050406030204" pitchFamily="18" charset="0"/>
                                    </a:rPr>
                                  </m:ctrlPr>
                                </m:sSubPr>
                                <m:e>
                                  <m:r>
                                    <a:rPr lang="en-US" sz="2400" i="1">
                                      <a:solidFill>
                                        <a:schemeClr val="accent5">
                                          <a:lumMod val="75000"/>
                                        </a:schemeClr>
                                      </a:solidFill>
                                      <a:latin typeface="Cambria Math" panose="02040503050406030204" pitchFamily="18" charset="0"/>
                                    </a:rPr>
                                    <m:t>𝐺</m:t>
                                  </m:r>
                                </m:e>
                                <m:sub>
                                  <m:r>
                                    <a:rPr lang="en-US" sz="2400" i="1">
                                      <a:solidFill>
                                        <a:schemeClr val="accent5">
                                          <a:lumMod val="75000"/>
                                        </a:schemeClr>
                                      </a:solidFill>
                                      <a:latin typeface="Cambria Math" panose="02040503050406030204" pitchFamily="18" charset="0"/>
                                    </a:rPr>
                                    <m:t>𝑟𝑎𝑑</m:t>
                                  </m:r>
                                </m:sub>
                              </m:sSub>
                            </m:e>
                          </m:d>
                        </m:e>
                        <m:sub>
                          <m:r>
                            <a:rPr lang="en-US" sz="2400" i="1">
                              <a:solidFill>
                                <a:schemeClr val="accent5">
                                  <a:lumMod val="75000"/>
                                </a:schemeClr>
                              </a:solidFill>
                              <a:latin typeface="Cambria Math" panose="02040503050406030204" pitchFamily="18" charset="0"/>
                            </a:rPr>
                            <m:t>𝑖𝑗</m:t>
                          </m:r>
                        </m:sub>
                      </m:sSub>
                      <m:d>
                        <m:dPr>
                          <m:begChr m:val="["/>
                          <m:endChr m:val="]"/>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e>
                              </m:d>
                            </m:e>
                            <m:sub>
                              <m:r>
                                <a:rPr lang="en-US" sz="2400" i="1">
                                  <a:latin typeface="Cambria Math" panose="02040503050406030204" pitchFamily="18" charset="0"/>
                                </a:rPr>
                                <m:t>𝑖</m:t>
                              </m:r>
                            </m:sub>
                          </m:sSub>
                          <m:r>
                            <a:rPr lang="en-US" sz="2400" i="0">
                              <a:latin typeface="Cambria Math" panose="02040503050406030204" pitchFamily="18" charset="0"/>
                            </a:rPr>
                            <m:t>−</m:t>
                          </m:r>
                          <m:sSub>
                            <m:sSubPr>
                              <m:ctrlPr>
                                <a:rPr lang="en-US" sz="2400" i="1">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e>
                              </m:d>
                            </m:e>
                            <m:sub>
                              <m:r>
                                <a:rPr lang="en-US" sz="2400" i="1">
                                  <a:latin typeface="Cambria Math" panose="02040503050406030204" pitchFamily="18" charset="0"/>
                                </a:rPr>
                                <m:t>𝑗</m:t>
                              </m:r>
                            </m:sub>
                          </m:sSub>
                        </m:e>
                      </m:d>
                    </m:oMath>
                  </m:oMathPara>
                </a14:m>
                <a:endParaRPr lang="en-US" sz="2400" dirty="0"/>
              </a:p>
            </p:txBody>
          </p:sp>
        </mc:Choice>
        <mc:Fallback xmlns="">
          <p:sp>
            <p:nvSpPr>
              <p:cNvPr id="5" name="Rectangle 4"/>
              <p:cNvSpPr>
                <a:spLocks noRot="1" noChangeAspect="1" noMove="1" noResize="1" noEditPoints="1" noAdjustHandles="1" noChangeArrowheads="1" noChangeShapeType="1" noTextEdit="1"/>
              </p:cNvSpPr>
              <p:nvPr/>
            </p:nvSpPr>
            <p:spPr>
              <a:xfrm>
                <a:off x="1477412" y="3497249"/>
                <a:ext cx="6646333" cy="1368836"/>
              </a:xfrm>
              <a:prstGeom prst="rect">
                <a:avLst/>
              </a:prstGeom>
              <a:blipFill rotWithShape="0">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719665" y="5505058"/>
                <a:ext cx="7687733" cy="517834"/>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400" i="1" smtClean="0">
                              <a:solidFill>
                                <a:schemeClr val="accent5">
                                  <a:lumMod val="75000"/>
                                </a:schemeClr>
                              </a:solidFill>
                              <a:latin typeface="Cambria Math" panose="02040503050406030204" pitchFamily="18" charset="0"/>
                            </a:rPr>
                          </m:ctrlPr>
                        </m:sSubPr>
                        <m:e>
                          <m:d>
                            <m:dPr>
                              <m:ctrlPr>
                                <a:rPr lang="en-US" sz="2400" i="1">
                                  <a:solidFill>
                                    <a:schemeClr val="accent5">
                                      <a:lumMod val="75000"/>
                                    </a:schemeClr>
                                  </a:solidFill>
                                  <a:latin typeface="Cambria Math" panose="02040503050406030204" pitchFamily="18" charset="0"/>
                                </a:rPr>
                              </m:ctrlPr>
                            </m:dPr>
                            <m:e>
                              <m:sSub>
                                <m:sSubPr>
                                  <m:ctrlPr>
                                    <a:rPr lang="en-US" sz="2400" i="1">
                                      <a:solidFill>
                                        <a:schemeClr val="accent5">
                                          <a:lumMod val="75000"/>
                                        </a:schemeClr>
                                      </a:solidFill>
                                      <a:latin typeface="Cambria Math" panose="02040503050406030204" pitchFamily="18" charset="0"/>
                                    </a:rPr>
                                  </m:ctrlPr>
                                </m:sSubPr>
                                <m:e>
                                  <m:r>
                                    <a:rPr lang="en-US" sz="2400" i="1">
                                      <a:solidFill>
                                        <a:schemeClr val="accent5">
                                          <a:lumMod val="75000"/>
                                        </a:schemeClr>
                                      </a:solidFill>
                                      <a:latin typeface="Cambria Math" panose="02040503050406030204" pitchFamily="18" charset="0"/>
                                    </a:rPr>
                                    <m:t>𝐺</m:t>
                                  </m:r>
                                </m:e>
                                <m:sub>
                                  <m:r>
                                    <a:rPr lang="en-US" sz="2400" i="1">
                                      <a:solidFill>
                                        <a:schemeClr val="accent5">
                                          <a:lumMod val="75000"/>
                                        </a:schemeClr>
                                      </a:solidFill>
                                      <a:latin typeface="Cambria Math" panose="02040503050406030204" pitchFamily="18" charset="0"/>
                                    </a:rPr>
                                    <m:t>𝑟𝑎𝑑</m:t>
                                  </m:r>
                                </m:sub>
                              </m:sSub>
                            </m:e>
                          </m:d>
                        </m:e>
                        <m:sub>
                          <m:r>
                            <a:rPr lang="en-US" sz="2400" i="1">
                              <a:solidFill>
                                <a:schemeClr val="accent5">
                                  <a:lumMod val="75000"/>
                                </a:schemeClr>
                              </a:solidFill>
                              <a:latin typeface="Cambria Math" panose="02040503050406030204" pitchFamily="18" charset="0"/>
                            </a:rPr>
                            <m:t>𝑖𝑗</m:t>
                          </m:r>
                        </m:sub>
                      </m:sSub>
                      <m:r>
                        <a:rPr lang="en-US" sz="2400" i="0">
                          <a:solidFill>
                            <a:schemeClr val="accent5">
                              <a:lumMod val="75000"/>
                            </a:schemeClr>
                          </a:solidFill>
                          <a:latin typeface="Cambria Math" panose="02040503050406030204" pitchFamily="18" charset="0"/>
                        </a:rPr>
                        <m:t>=2</m:t>
                      </m:r>
                      <m:r>
                        <a:rPr lang="en-US" sz="2400" i="1">
                          <a:solidFill>
                            <a:schemeClr val="accent5">
                              <a:lumMod val="75000"/>
                            </a:schemeClr>
                          </a:solidFill>
                          <a:latin typeface="Cambria Math" panose="02040503050406030204" pitchFamily="18" charset="0"/>
                        </a:rPr>
                        <m:t>𝜋</m:t>
                      </m:r>
                      <m:sSub>
                        <m:sSubPr>
                          <m:ctrlPr>
                            <a:rPr lang="en-US" sz="2400" i="1">
                              <a:solidFill>
                                <a:schemeClr val="accent5">
                                  <a:lumMod val="75000"/>
                                </a:schemeClr>
                              </a:solidFill>
                              <a:latin typeface="Cambria Math" panose="02040503050406030204" pitchFamily="18" charset="0"/>
                            </a:rPr>
                          </m:ctrlPr>
                        </m:sSubPr>
                        <m:e>
                          <m:d>
                            <m:dPr>
                              <m:ctrlPr>
                                <a:rPr lang="en-US" sz="2400" i="1">
                                  <a:solidFill>
                                    <a:schemeClr val="accent5">
                                      <a:lumMod val="75000"/>
                                    </a:schemeClr>
                                  </a:solidFill>
                                  <a:latin typeface="Cambria Math" panose="02040503050406030204" pitchFamily="18" charset="0"/>
                                </a:rPr>
                              </m:ctrlPr>
                            </m:dPr>
                            <m:e>
                              <m:sSub>
                                <m:sSubPr>
                                  <m:ctrlPr>
                                    <a:rPr lang="en-US" sz="2400" i="1">
                                      <a:solidFill>
                                        <a:schemeClr val="accent5">
                                          <a:lumMod val="75000"/>
                                        </a:schemeClr>
                                      </a:solidFill>
                                      <a:latin typeface="Cambria Math" panose="02040503050406030204" pitchFamily="18" charset="0"/>
                                    </a:rPr>
                                  </m:ctrlPr>
                                </m:sSubPr>
                                <m:e>
                                  <m:r>
                                    <a:rPr lang="en-US" sz="2400" i="1">
                                      <a:solidFill>
                                        <a:schemeClr val="accent5">
                                          <a:lumMod val="75000"/>
                                        </a:schemeClr>
                                      </a:solidFill>
                                      <a:latin typeface="Cambria Math" panose="02040503050406030204" pitchFamily="18" charset="0"/>
                                    </a:rPr>
                                    <m:t>𝑟</m:t>
                                  </m:r>
                                </m:e>
                                <m:sub>
                                  <m:r>
                                    <a:rPr lang="en-US" sz="2400" i="1">
                                      <a:solidFill>
                                        <a:schemeClr val="accent5">
                                          <a:lumMod val="75000"/>
                                        </a:schemeClr>
                                      </a:solidFill>
                                      <a:latin typeface="Cambria Math" panose="02040503050406030204" pitchFamily="18" charset="0"/>
                                    </a:rPr>
                                    <m:t>𝑠</m:t>
                                  </m:r>
                                </m:sub>
                              </m:sSub>
                            </m:e>
                          </m:d>
                        </m:e>
                        <m:sub>
                          <m:r>
                            <a:rPr lang="en-US" sz="2400" i="1">
                              <a:solidFill>
                                <a:schemeClr val="accent5">
                                  <a:lumMod val="75000"/>
                                </a:schemeClr>
                              </a:solidFill>
                              <a:latin typeface="Cambria Math" panose="02040503050406030204" pitchFamily="18" charset="0"/>
                            </a:rPr>
                            <m:t>𝑖</m:t>
                          </m:r>
                        </m:sub>
                      </m:sSub>
                      <m:sSub>
                        <m:sSubPr>
                          <m:ctrlPr>
                            <a:rPr lang="en-US" sz="2400" i="1">
                              <a:solidFill>
                                <a:schemeClr val="accent5">
                                  <a:lumMod val="75000"/>
                                </a:schemeClr>
                              </a:solidFill>
                              <a:latin typeface="Cambria Math" panose="02040503050406030204" pitchFamily="18" charset="0"/>
                            </a:rPr>
                          </m:ctrlPr>
                        </m:sSubPr>
                        <m:e>
                          <m:r>
                            <a:rPr lang="en-US" sz="2400" i="1">
                              <a:solidFill>
                                <a:schemeClr val="accent5">
                                  <a:lumMod val="75000"/>
                                </a:schemeClr>
                              </a:solidFill>
                              <a:latin typeface="Cambria Math" panose="02040503050406030204" pitchFamily="18" charset="0"/>
                            </a:rPr>
                            <m:t>𝜀</m:t>
                          </m:r>
                        </m:e>
                        <m:sub>
                          <m:r>
                            <a:rPr lang="en-US" sz="2400" i="1">
                              <a:solidFill>
                                <a:schemeClr val="accent5">
                                  <a:lumMod val="75000"/>
                                </a:schemeClr>
                              </a:solidFill>
                              <a:latin typeface="Cambria Math" panose="02040503050406030204" pitchFamily="18" charset="0"/>
                            </a:rPr>
                            <m:t>𝑖</m:t>
                          </m:r>
                        </m:sub>
                      </m:sSub>
                      <m:sSub>
                        <m:sSubPr>
                          <m:ctrlPr>
                            <a:rPr lang="en-US" sz="2400" i="1">
                              <a:solidFill>
                                <a:schemeClr val="accent5">
                                  <a:lumMod val="75000"/>
                                </a:schemeClr>
                              </a:solidFill>
                              <a:latin typeface="Cambria Math" panose="02040503050406030204" pitchFamily="18" charset="0"/>
                            </a:rPr>
                          </m:ctrlPr>
                        </m:sSubPr>
                        <m:e>
                          <m:r>
                            <a:rPr lang="en-US" sz="2400" i="1">
                              <a:solidFill>
                                <a:schemeClr val="accent5">
                                  <a:lumMod val="75000"/>
                                </a:schemeClr>
                              </a:solidFill>
                              <a:latin typeface="Cambria Math" panose="02040503050406030204" pitchFamily="18" charset="0"/>
                            </a:rPr>
                            <m:t>𝐵</m:t>
                          </m:r>
                        </m:e>
                        <m:sub>
                          <m:r>
                            <a:rPr lang="en-US" sz="2400" i="1">
                              <a:solidFill>
                                <a:schemeClr val="accent5">
                                  <a:lumMod val="75000"/>
                                </a:schemeClr>
                              </a:solidFill>
                              <a:latin typeface="Cambria Math" panose="02040503050406030204" pitchFamily="18" charset="0"/>
                            </a:rPr>
                            <m:t>𝑖𝑗</m:t>
                          </m:r>
                        </m:sub>
                      </m:sSub>
                      <m:r>
                        <a:rPr lang="en-US" sz="2400" i="1">
                          <a:solidFill>
                            <a:schemeClr val="accent5">
                              <a:lumMod val="75000"/>
                            </a:schemeClr>
                          </a:solidFill>
                          <a:latin typeface="Cambria Math" panose="02040503050406030204" pitchFamily="18" charset="0"/>
                        </a:rPr>
                        <m:t>𝜎</m:t>
                      </m:r>
                      <m:d>
                        <m:dPr>
                          <m:begChr m:val="["/>
                          <m:endChr m:val="]"/>
                          <m:ctrlPr>
                            <a:rPr lang="en-US" sz="2400" i="1">
                              <a:solidFill>
                                <a:schemeClr val="accent5">
                                  <a:lumMod val="75000"/>
                                </a:schemeClr>
                              </a:solidFill>
                              <a:latin typeface="Cambria Math" panose="02040503050406030204" pitchFamily="18" charset="0"/>
                            </a:rPr>
                          </m:ctrlPr>
                        </m:dPr>
                        <m:e>
                          <m:sSub>
                            <m:sSubPr>
                              <m:ctrlPr>
                                <a:rPr lang="en-US" sz="2400" i="1">
                                  <a:solidFill>
                                    <a:schemeClr val="accent5">
                                      <a:lumMod val="75000"/>
                                    </a:schemeClr>
                                  </a:solidFill>
                                  <a:latin typeface="Cambria Math" panose="02040503050406030204" pitchFamily="18" charset="0"/>
                                </a:rPr>
                              </m:ctrlPr>
                            </m:sSubPr>
                            <m:e>
                              <m:d>
                                <m:dPr>
                                  <m:ctrlPr>
                                    <a:rPr lang="en-US" sz="2400" i="1">
                                      <a:solidFill>
                                        <a:schemeClr val="accent5">
                                          <a:lumMod val="75000"/>
                                        </a:schemeClr>
                                      </a:solidFill>
                                      <a:latin typeface="Cambria Math" panose="02040503050406030204" pitchFamily="18" charset="0"/>
                                    </a:rPr>
                                  </m:ctrlPr>
                                </m:dPr>
                                <m:e>
                                  <m:sSubSup>
                                    <m:sSubSupPr>
                                      <m:ctrlPr>
                                        <a:rPr lang="en-US" sz="2400" i="1">
                                          <a:solidFill>
                                            <a:schemeClr val="accent5">
                                              <a:lumMod val="75000"/>
                                            </a:schemeClr>
                                          </a:solidFill>
                                          <a:latin typeface="Cambria Math" panose="02040503050406030204" pitchFamily="18" charset="0"/>
                                        </a:rPr>
                                      </m:ctrlPr>
                                    </m:sSubSupPr>
                                    <m:e>
                                      <m:r>
                                        <a:rPr lang="en-US" sz="2400" i="1">
                                          <a:solidFill>
                                            <a:schemeClr val="accent5">
                                              <a:lumMod val="75000"/>
                                            </a:schemeClr>
                                          </a:solidFill>
                                          <a:latin typeface="Cambria Math" panose="02040503050406030204" pitchFamily="18" charset="0"/>
                                        </a:rPr>
                                        <m:t>𝑇</m:t>
                                      </m:r>
                                    </m:e>
                                    <m:sub>
                                      <m:r>
                                        <a:rPr lang="en-US" sz="2400" i="1">
                                          <a:solidFill>
                                            <a:schemeClr val="accent5">
                                              <a:lumMod val="75000"/>
                                            </a:schemeClr>
                                          </a:solidFill>
                                          <a:latin typeface="Cambria Math" panose="02040503050406030204" pitchFamily="18" charset="0"/>
                                        </a:rPr>
                                        <m:t>𝑠</m:t>
                                      </m:r>
                                    </m:sub>
                                    <m:sup>
                                      <m:r>
                                        <a:rPr lang="en-US" sz="2400" i="0">
                                          <a:solidFill>
                                            <a:schemeClr val="accent5">
                                              <a:lumMod val="75000"/>
                                            </a:schemeClr>
                                          </a:solidFill>
                                          <a:latin typeface="Cambria Math" panose="02040503050406030204" pitchFamily="18" charset="0"/>
                                        </a:rPr>
                                        <m:t>2</m:t>
                                      </m:r>
                                    </m:sup>
                                  </m:sSubSup>
                                </m:e>
                              </m:d>
                            </m:e>
                            <m:sub>
                              <m:r>
                                <a:rPr lang="en-US" sz="2400" i="1">
                                  <a:solidFill>
                                    <a:schemeClr val="accent5">
                                      <a:lumMod val="75000"/>
                                    </a:schemeClr>
                                  </a:solidFill>
                                  <a:latin typeface="Cambria Math" panose="02040503050406030204" pitchFamily="18" charset="0"/>
                                </a:rPr>
                                <m:t>𝑖</m:t>
                              </m:r>
                            </m:sub>
                          </m:sSub>
                          <m:r>
                            <a:rPr lang="en-US" sz="2400" i="0">
                              <a:solidFill>
                                <a:schemeClr val="accent5">
                                  <a:lumMod val="75000"/>
                                </a:schemeClr>
                              </a:solidFill>
                              <a:latin typeface="Cambria Math" panose="02040503050406030204" pitchFamily="18" charset="0"/>
                            </a:rPr>
                            <m:t>+</m:t>
                          </m:r>
                          <m:sSub>
                            <m:sSubPr>
                              <m:ctrlPr>
                                <a:rPr lang="en-US" sz="2400" i="1">
                                  <a:solidFill>
                                    <a:schemeClr val="accent5">
                                      <a:lumMod val="75000"/>
                                    </a:schemeClr>
                                  </a:solidFill>
                                  <a:latin typeface="Cambria Math" panose="02040503050406030204" pitchFamily="18" charset="0"/>
                                </a:rPr>
                              </m:ctrlPr>
                            </m:sSubPr>
                            <m:e>
                              <m:d>
                                <m:dPr>
                                  <m:ctrlPr>
                                    <a:rPr lang="en-US" sz="2400" i="1">
                                      <a:solidFill>
                                        <a:schemeClr val="accent5">
                                          <a:lumMod val="75000"/>
                                        </a:schemeClr>
                                      </a:solidFill>
                                      <a:latin typeface="Cambria Math" panose="02040503050406030204" pitchFamily="18" charset="0"/>
                                    </a:rPr>
                                  </m:ctrlPr>
                                </m:dPr>
                                <m:e>
                                  <m:sSubSup>
                                    <m:sSubSupPr>
                                      <m:ctrlPr>
                                        <a:rPr lang="en-US" sz="2400" i="1">
                                          <a:solidFill>
                                            <a:schemeClr val="accent5">
                                              <a:lumMod val="75000"/>
                                            </a:schemeClr>
                                          </a:solidFill>
                                          <a:latin typeface="Cambria Math" panose="02040503050406030204" pitchFamily="18" charset="0"/>
                                        </a:rPr>
                                      </m:ctrlPr>
                                    </m:sSubSupPr>
                                    <m:e>
                                      <m:r>
                                        <a:rPr lang="en-US" sz="2400" i="1">
                                          <a:solidFill>
                                            <a:schemeClr val="accent5">
                                              <a:lumMod val="75000"/>
                                            </a:schemeClr>
                                          </a:solidFill>
                                          <a:latin typeface="Cambria Math" panose="02040503050406030204" pitchFamily="18" charset="0"/>
                                        </a:rPr>
                                        <m:t>𝑇</m:t>
                                      </m:r>
                                    </m:e>
                                    <m:sub>
                                      <m:r>
                                        <a:rPr lang="en-US" sz="2400" i="1">
                                          <a:solidFill>
                                            <a:schemeClr val="accent5">
                                              <a:lumMod val="75000"/>
                                            </a:schemeClr>
                                          </a:solidFill>
                                          <a:latin typeface="Cambria Math" panose="02040503050406030204" pitchFamily="18" charset="0"/>
                                        </a:rPr>
                                        <m:t>𝑠</m:t>
                                      </m:r>
                                    </m:sub>
                                    <m:sup>
                                      <m:r>
                                        <a:rPr lang="en-US" sz="2400" i="0">
                                          <a:solidFill>
                                            <a:schemeClr val="accent5">
                                              <a:lumMod val="75000"/>
                                            </a:schemeClr>
                                          </a:solidFill>
                                          <a:latin typeface="Cambria Math" panose="02040503050406030204" pitchFamily="18" charset="0"/>
                                        </a:rPr>
                                        <m:t>2</m:t>
                                      </m:r>
                                    </m:sup>
                                  </m:sSubSup>
                                </m:e>
                              </m:d>
                            </m:e>
                            <m:sub>
                              <m:r>
                                <a:rPr lang="en-US" sz="2400" i="1">
                                  <a:solidFill>
                                    <a:schemeClr val="accent5">
                                      <a:lumMod val="75000"/>
                                    </a:schemeClr>
                                  </a:solidFill>
                                  <a:latin typeface="Cambria Math" panose="02040503050406030204" pitchFamily="18" charset="0"/>
                                </a:rPr>
                                <m:t>𝑗</m:t>
                              </m:r>
                            </m:sub>
                          </m:sSub>
                        </m:e>
                      </m:d>
                      <m:d>
                        <m:dPr>
                          <m:begChr m:val="["/>
                          <m:endChr m:val="]"/>
                          <m:ctrlPr>
                            <a:rPr lang="en-US" sz="2400" i="1">
                              <a:solidFill>
                                <a:schemeClr val="accent5">
                                  <a:lumMod val="75000"/>
                                </a:schemeClr>
                              </a:solidFill>
                              <a:latin typeface="Cambria Math" panose="02040503050406030204" pitchFamily="18" charset="0"/>
                            </a:rPr>
                          </m:ctrlPr>
                        </m:dPr>
                        <m:e>
                          <m:sSub>
                            <m:sSubPr>
                              <m:ctrlPr>
                                <a:rPr lang="en-US" sz="2400" i="1">
                                  <a:solidFill>
                                    <a:schemeClr val="accent5">
                                      <a:lumMod val="75000"/>
                                    </a:schemeClr>
                                  </a:solidFill>
                                  <a:latin typeface="Cambria Math" panose="02040503050406030204" pitchFamily="18" charset="0"/>
                                </a:rPr>
                              </m:ctrlPr>
                            </m:sSubPr>
                            <m:e>
                              <m:d>
                                <m:dPr>
                                  <m:ctrlPr>
                                    <a:rPr lang="en-US" sz="2400" i="1">
                                      <a:solidFill>
                                        <a:schemeClr val="accent5">
                                          <a:lumMod val="75000"/>
                                        </a:schemeClr>
                                      </a:solidFill>
                                      <a:latin typeface="Cambria Math" panose="02040503050406030204" pitchFamily="18" charset="0"/>
                                    </a:rPr>
                                  </m:ctrlPr>
                                </m:dPr>
                                <m:e>
                                  <m:sSub>
                                    <m:sSubPr>
                                      <m:ctrlPr>
                                        <a:rPr lang="en-US" sz="2400" i="1">
                                          <a:solidFill>
                                            <a:schemeClr val="accent5">
                                              <a:lumMod val="75000"/>
                                            </a:schemeClr>
                                          </a:solidFill>
                                          <a:latin typeface="Cambria Math" panose="02040503050406030204" pitchFamily="18" charset="0"/>
                                        </a:rPr>
                                      </m:ctrlPr>
                                    </m:sSubPr>
                                    <m:e>
                                      <m:r>
                                        <a:rPr lang="en-US" sz="2400" i="1">
                                          <a:solidFill>
                                            <a:schemeClr val="accent5">
                                              <a:lumMod val="75000"/>
                                            </a:schemeClr>
                                          </a:solidFill>
                                          <a:latin typeface="Cambria Math" panose="02040503050406030204" pitchFamily="18" charset="0"/>
                                        </a:rPr>
                                        <m:t>𝑇</m:t>
                                      </m:r>
                                    </m:e>
                                    <m:sub>
                                      <m:r>
                                        <a:rPr lang="en-US" sz="2400" i="1">
                                          <a:solidFill>
                                            <a:schemeClr val="accent5">
                                              <a:lumMod val="75000"/>
                                            </a:schemeClr>
                                          </a:solidFill>
                                          <a:latin typeface="Cambria Math" panose="02040503050406030204" pitchFamily="18" charset="0"/>
                                        </a:rPr>
                                        <m:t>𝑠</m:t>
                                      </m:r>
                                    </m:sub>
                                  </m:sSub>
                                </m:e>
                              </m:d>
                            </m:e>
                            <m:sub>
                              <m:r>
                                <a:rPr lang="en-US" sz="2400" i="1">
                                  <a:solidFill>
                                    <a:schemeClr val="accent5">
                                      <a:lumMod val="75000"/>
                                    </a:schemeClr>
                                  </a:solidFill>
                                  <a:latin typeface="Cambria Math" panose="02040503050406030204" pitchFamily="18" charset="0"/>
                                </a:rPr>
                                <m:t>𝑖</m:t>
                              </m:r>
                            </m:sub>
                          </m:sSub>
                          <m:r>
                            <a:rPr lang="en-US" sz="2400" i="0">
                              <a:solidFill>
                                <a:schemeClr val="accent5">
                                  <a:lumMod val="75000"/>
                                </a:schemeClr>
                              </a:solidFill>
                              <a:latin typeface="Cambria Math" panose="02040503050406030204" pitchFamily="18" charset="0"/>
                            </a:rPr>
                            <m:t>+</m:t>
                          </m:r>
                          <m:sSub>
                            <m:sSubPr>
                              <m:ctrlPr>
                                <a:rPr lang="en-US" sz="2400" i="1">
                                  <a:solidFill>
                                    <a:schemeClr val="accent5">
                                      <a:lumMod val="75000"/>
                                    </a:schemeClr>
                                  </a:solidFill>
                                  <a:latin typeface="Cambria Math" panose="02040503050406030204" pitchFamily="18" charset="0"/>
                                </a:rPr>
                              </m:ctrlPr>
                            </m:sSubPr>
                            <m:e>
                              <m:d>
                                <m:dPr>
                                  <m:ctrlPr>
                                    <a:rPr lang="en-US" sz="2400" i="1">
                                      <a:solidFill>
                                        <a:schemeClr val="accent5">
                                          <a:lumMod val="75000"/>
                                        </a:schemeClr>
                                      </a:solidFill>
                                      <a:latin typeface="Cambria Math" panose="02040503050406030204" pitchFamily="18" charset="0"/>
                                    </a:rPr>
                                  </m:ctrlPr>
                                </m:dPr>
                                <m:e>
                                  <m:sSub>
                                    <m:sSubPr>
                                      <m:ctrlPr>
                                        <a:rPr lang="en-US" sz="2400" i="1">
                                          <a:solidFill>
                                            <a:schemeClr val="accent5">
                                              <a:lumMod val="75000"/>
                                            </a:schemeClr>
                                          </a:solidFill>
                                          <a:latin typeface="Cambria Math" panose="02040503050406030204" pitchFamily="18" charset="0"/>
                                        </a:rPr>
                                      </m:ctrlPr>
                                    </m:sSubPr>
                                    <m:e>
                                      <m:r>
                                        <a:rPr lang="en-US" sz="2400" i="1">
                                          <a:solidFill>
                                            <a:schemeClr val="accent5">
                                              <a:lumMod val="75000"/>
                                            </a:schemeClr>
                                          </a:solidFill>
                                          <a:latin typeface="Cambria Math" panose="02040503050406030204" pitchFamily="18" charset="0"/>
                                        </a:rPr>
                                        <m:t>𝑇</m:t>
                                      </m:r>
                                    </m:e>
                                    <m:sub>
                                      <m:r>
                                        <a:rPr lang="en-US" sz="2400" i="1">
                                          <a:solidFill>
                                            <a:schemeClr val="accent5">
                                              <a:lumMod val="75000"/>
                                            </a:schemeClr>
                                          </a:solidFill>
                                          <a:latin typeface="Cambria Math" panose="02040503050406030204" pitchFamily="18" charset="0"/>
                                        </a:rPr>
                                        <m:t>𝑠</m:t>
                                      </m:r>
                                    </m:sub>
                                  </m:sSub>
                                </m:e>
                              </m:d>
                            </m:e>
                            <m:sub>
                              <m:r>
                                <a:rPr lang="en-US" sz="2400" i="1">
                                  <a:solidFill>
                                    <a:schemeClr val="accent5">
                                      <a:lumMod val="75000"/>
                                    </a:schemeClr>
                                  </a:solidFill>
                                  <a:latin typeface="Cambria Math" panose="02040503050406030204" pitchFamily="18" charset="0"/>
                                </a:rPr>
                                <m:t>𝑗</m:t>
                              </m:r>
                            </m:sub>
                          </m:sSub>
                        </m:e>
                      </m:d>
                    </m:oMath>
                  </m:oMathPara>
                </a14:m>
                <a:endParaRPr lang="en-US" sz="2400" dirty="0"/>
              </a:p>
            </p:txBody>
          </p:sp>
        </mc:Choice>
        <mc:Fallback xmlns="">
          <p:sp>
            <p:nvSpPr>
              <p:cNvPr id="6" name="Rectangle 5"/>
              <p:cNvSpPr>
                <a:spLocks noRot="1" noChangeAspect="1" noMove="1" noResize="1" noEditPoints="1" noAdjustHandles="1" noChangeArrowheads="1" noChangeShapeType="1" noTextEdit="1"/>
              </p:cNvSpPr>
              <p:nvPr/>
            </p:nvSpPr>
            <p:spPr>
              <a:xfrm>
                <a:off x="719665" y="5505058"/>
                <a:ext cx="7687733" cy="517834"/>
              </a:xfrm>
              <a:prstGeom prst="rect">
                <a:avLst/>
              </a:prstGeom>
              <a:blipFill rotWithShape="0">
                <a:blip r:embed="rId3"/>
                <a:stretch>
                  <a:fillRect/>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23</a:t>
            </a:fld>
            <a:endParaRPr lang="en-US" dirty="0"/>
          </a:p>
        </p:txBody>
      </p:sp>
      <mc:AlternateContent xmlns:mc="http://schemas.openxmlformats.org/markup-compatibility/2006" xmlns:a14="http://schemas.microsoft.com/office/drawing/2010/main">
        <mc:Choice Requires="a14">
          <p:sp>
            <p:nvSpPr>
              <p:cNvPr id="7" name="Rectangle 6"/>
              <p:cNvSpPr/>
              <p:nvPr/>
            </p:nvSpPr>
            <p:spPr>
              <a:xfrm>
                <a:off x="2451084" y="2035599"/>
                <a:ext cx="4006866" cy="51783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2400">
                          <a:solidFill>
                            <a:schemeClr val="accent6">
                              <a:lumMod val="75000"/>
                            </a:schemeClr>
                          </a:solidFill>
                          <a:latin typeface="Cambria Math" panose="02040503050406030204" pitchFamily="18" charset="0"/>
                        </a:rPr>
                        <m:t>2</m:t>
                      </m:r>
                      <m:r>
                        <a:rPr lang="en-US" sz="2400" i="1">
                          <a:solidFill>
                            <a:schemeClr val="accent6">
                              <a:lumMod val="75000"/>
                            </a:schemeClr>
                          </a:solidFill>
                          <a:latin typeface="Cambria Math" panose="02040503050406030204" pitchFamily="18" charset="0"/>
                        </a:rPr>
                        <m:t>𝜋</m:t>
                      </m:r>
                      <m:sSub>
                        <m:sSubPr>
                          <m:ctrlPr>
                            <a:rPr lang="en-US" sz="2400" i="1">
                              <a:solidFill>
                                <a:schemeClr val="accent6">
                                  <a:lumMod val="75000"/>
                                </a:schemeClr>
                              </a:solidFill>
                              <a:latin typeface="Cambria Math" panose="02040503050406030204" pitchFamily="18" charset="0"/>
                            </a:rPr>
                          </m:ctrlPr>
                        </m:sSubPr>
                        <m:e>
                          <m:d>
                            <m:dPr>
                              <m:ctrlPr>
                                <a:rPr lang="en-US" sz="2400" i="1">
                                  <a:solidFill>
                                    <a:schemeClr val="accent6">
                                      <a:lumMod val="75000"/>
                                    </a:schemeClr>
                                  </a:solidFill>
                                  <a:latin typeface="Cambria Math" panose="02040503050406030204" pitchFamily="18" charset="0"/>
                                </a:rPr>
                              </m:ctrlPr>
                            </m:dPr>
                            <m:e>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𝑟</m:t>
                                  </m:r>
                                </m:e>
                                <m:sub>
                                  <m:r>
                                    <a:rPr lang="en-US" sz="2400" i="1">
                                      <a:solidFill>
                                        <a:schemeClr val="accent6">
                                          <a:lumMod val="75000"/>
                                        </a:schemeClr>
                                      </a:solidFill>
                                      <a:latin typeface="Cambria Math" panose="02040503050406030204" pitchFamily="18" charset="0"/>
                                    </a:rPr>
                                    <m:t>𝑠</m:t>
                                  </m:r>
                                </m:sub>
                              </m:sSub>
                            </m:e>
                          </m:d>
                        </m:e>
                        <m:sub>
                          <m:r>
                            <a:rPr lang="en-US" sz="2400" i="1">
                              <a:solidFill>
                                <a:schemeClr val="accent6">
                                  <a:lumMod val="75000"/>
                                </a:schemeClr>
                              </a:solidFill>
                              <a:latin typeface="Cambria Math" panose="02040503050406030204" pitchFamily="18" charset="0"/>
                            </a:rPr>
                            <m:t>𝑖</m:t>
                          </m:r>
                        </m:sub>
                      </m:sSub>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𝜀</m:t>
                          </m:r>
                        </m:e>
                        <m:sub>
                          <m:r>
                            <a:rPr lang="en-US" sz="2400" i="1">
                              <a:solidFill>
                                <a:schemeClr val="accent6">
                                  <a:lumMod val="75000"/>
                                </a:schemeClr>
                              </a:solidFill>
                              <a:latin typeface="Cambria Math" panose="02040503050406030204" pitchFamily="18" charset="0"/>
                            </a:rPr>
                            <m:t>𝑖</m:t>
                          </m:r>
                        </m:sub>
                      </m:sSub>
                      <m:sSub>
                        <m:sSubPr>
                          <m:ctrlPr>
                            <a:rPr lang="en-US" sz="2400" i="1">
                              <a:solidFill>
                                <a:schemeClr val="accent6">
                                  <a:lumMod val="75000"/>
                                </a:schemeClr>
                              </a:solidFill>
                              <a:latin typeface="Cambria Math" panose="02040503050406030204" pitchFamily="18" charset="0"/>
                            </a:rPr>
                          </m:ctrlPr>
                        </m:sSubPr>
                        <m:e>
                          <m:r>
                            <a:rPr lang="en-US" sz="2400" i="1">
                              <a:solidFill>
                                <a:schemeClr val="accent6">
                                  <a:lumMod val="75000"/>
                                </a:schemeClr>
                              </a:solidFill>
                              <a:latin typeface="Cambria Math" panose="02040503050406030204" pitchFamily="18" charset="0"/>
                            </a:rPr>
                            <m:t>𝐵</m:t>
                          </m:r>
                        </m:e>
                        <m:sub>
                          <m:r>
                            <a:rPr lang="en-US" sz="2400" i="1">
                              <a:solidFill>
                                <a:schemeClr val="accent6">
                                  <a:lumMod val="75000"/>
                                </a:schemeClr>
                              </a:solidFill>
                              <a:latin typeface="Cambria Math" panose="02040503050406030204" pitchFamily="18" charset="0"/>
                            </a:rPr>
                            <m:t>𝑖𝑗</m:t>
                          </m:r>
                        </m:sub>
                      </m:sSub>
                      <m:r>
                        <a:rPr lang="en-US" sz="2400" i="1">
                          <a:solidFill>
                            <a:schemeClr val="accent6">
                              <a:lumMod val="75000"/>
                            </a:schemeClr>
                          </a:solidFill>
                          <a:latin typeface="Cambria Math" panose="02040503050406030204" pitchFamily="18" charset="0"/>
                        </a:rPr>
                        <m:t>𝜎</m:t>
                      </m:r>
                      <m:d>
                        <m:dPr>
                          <m:begChr m:val="["/>
                          <m:endChr m:val="]"/>
                          <m:ctrlPr>
                            <a:rPr lang="en-US" sz="2400" i="1">
                              <a:solidFill>
                                <a:schemeClr val="accent6">
                                  <a:lumMod val="75000"/>
                                </a:schemeClr>
                              </a:solidFill>
                              <a:latin typeface="Cambria Math" panose="02040503050406030204" pitchFamily="18" charset="0"/>
                            </a:rPr>
                          </m:ctrlPr>
                        </m:dPr>
                        <m:e>
                          <m:sSub>
                            <m:sSubPr>
                              <m:ctrlPr>
                                <a:rPr lang="en-US" sz="2400" i="1">
                                  <a:solidFill>
                                    <a:schemeClr val="accent6">
                                      <a:lumMod val="75000"/>
                                    </a:schemeClr>
                                  </a:solidFill>
                                  <a:latin typeface="Cambria Math" panose="02040503050406030204" pitchFamily="18" charset="0"/>
                                </a:rPr>
                              </m:ctrlPr>
                            </m:sSubPr>
                            <m:e>
                              <m:d>
                                <m:dPr>
                                  <m:ctrlPr>
                                    <a:rPr lang="en-US" sz="2400" i="1">
                                      <a:solidFill>
                                        <a:schemeClr val="accent6">
                                          <a:lumMod val="75000"/>
                                        </a:schemeClr>
                                      </a:solidFill>
                                      <a:latin typeface="Cambria Math" panose="02040503050406030204" pitchFamily="18" charset="0"/>
                                    </a:rPr>
                                  </m:ctrlPr>
                                </m:dPr>
                                <m:e>
                                  <m:sSubSup>
                                    <m:sSubSupPr>
                                      <m:ctrlPr>
                                        <a:rPr lang="en-US" sz="2400" i="1">
                                          <a:solidFill>
                                            <a:schemeClr val="accent6">
                                              <a:lumMod val="75000"/>
                                            </a:schemeClr>
                                          </a:solidFill>
                                          <a:latin typeface="Cambria Math" panose="02040503050406030204" pitchFamily="18" charset="0"/>
                                        </a:rPr>
                                      </m:ctrlPr>
                                    </m:sSubSupPr>
                                    <m:e>
                                      <m:r>
                                        <a:rPr lang="en-US" sz="2400" i="1">
                                          <a:solidFill>
                                            <a:schemeClr val="accent6">
                                              <a:lumMod val="75000"/>
                                            </a:schemeClr>
                                          </a:solidFill>
                                          <a:latin typeface="Cambria Math" panose="02040503050406030204" pitchFamily="18" charset="0"/>
                                        </a:rPr>
                                        <m:t>𝑇</m:t>
                                      </m:r>
                                    </m:e>
                                    <m:sub>
                                      <m:r>
                                        <a:rPr lang="en-US" sz="2400" i="1">
                                          <a:solidFill>
                                            <a:schemeClr val="accent6">
                                              <a:lumMod val="75000"/>
                                            </a:schemeClr>
                                          </a:solidFill>
                                          <a:latin typeface="Cambria Math" panose="02040503050406030204" pitchFamily="18" charset="0"/>
                                        </a:rPr>
                                        <m:t>𝑠</m:t>
                                      </m:r>
                                    </m:sub>
                                    <m:sup>
                                      <m:r>
                                        <a:rPr lang="en-US" sz="2400">
                                          <a:solidFill>
                                            <a:schemeClr val="accent6">
                                              <a:lumMod val="75000"/>
                                            </a:schemeClr>
                                          </a:solidFill>
                                          <a:latin typeface="Cambria Math" panose="02040503050406030204" pitchFamily="18" charset="0"/>
                                        </a:rPr>
                                        <m:t>4</m:t>
                                      </m:r>
                                    </m:sup>
                                  </m:sSubSup>
                                </m:e>
                              </m:d>
                            </m:e>
                            <m:sub>
                              <m:r>
                                <a:rPr lang="en-US" sz="2400" i="1">
                                  <a:solidFill>
                                    <a:schemeClr val="accent6">
                                      <a:lumMod val="75000"/>
                                    </a:schemeClr>
                                  </a:solidFill>
                                  <a:latin typeface="Cambria Math" panose="02040503050406030204" pitchFamily="18" charset="0"/>
                                </a:rPr>
                                <m:t>𝑖</m:t>
                              </m:r>
                            </m:sub>
                          </m:sSub>
                          <m:r>
                            <a:rPr lang="en-US" sz="2400">
                              <a:solidFill>
                                <a:schemeClr val="accent6">
                                  <a:lumMod val="75000"/>
                                </a:schemeClr>
                              </a:solidFill>
                              <a:latin typeface="Cambria Math" panose="02040503050406030204" pitchFamily="18" charset="0"/>
                            </a:rPr>
                            <m:t>−</m:t>
                          </m:r>
                          <m:sSub>
                            <m:sSubPr>
                              <m:ctrlPr>
                                <a:rPr lang="en-US" sz="2400" i="1">
                                  <a:solidFill>
                                    <a:schemeClr val="accent6">
                                      <a:lumMod val="75000"/>
                                    </a:schemeClr>
                                  </a:solidFill>
                                  <a:latin typeface="Cambria Math" panose="02040503050406030204" pitchFamily="18" charset="0"/>
                                </a:rPr>
                              </m:ctrlPr>
                            </m:sSubPr>
                            <m:e>
                              <m:d>
                                <m:dPr>
                                  <m:ctrlPr>
                                    <a:rPr lang="en-US" sz="2400" i="1">
                                      <a:solidFill>
                                        <a:schemeClr val="accent6">
                                          <a:lumMod val="75000"/>
                                        </a:schemeClr>
                                      </a:solidFill>
                                      <a:latin typeface="Cambria Math" panose="02040503050406030204" pitchFamily="18" charset="0"/>
                                    </a:rPr>
                                  </m:ctrlPr>
                                </m:dPr>
                                <m:e>
                                  <m:sSubSup>
                                    <m:sSubSupPr>
                                      <m:ctrlPr>
                                        <a:rPr lang="en-US" sz="2400" i="1">
                                          <a:solidFill>
                                            <a:schemeClr val="accent6">
                                              <a:lumMod val="75000"/>
                                            </a:schemeClr>
                                          </a:solidFill>
                                          <a:latin typeface="Cambria Math" panose="02040503050406030204" pitchFamily="18" charset="0"/>
                                        </a:rPr>
                                      </m:ctrlPr>
                                    </m:sSubSupPr>
                                    <m:e>
                                      <m:r>
                                        <a:rPr lang="en-US" sz="2400" i="1">
                                          <a:solidFill>
                                            <a:schemeClr val="accent6">
                                              <a:lumMod val="75000"/>
                                            </a:schemeClr>
                                          </a:solidFill>
                                          <a:latin typeface="Cambria Math" panose="02040503050406030204" pitchFamily="18" charset="0"/>
                                        </a:rPr>
                                        <m:t>𝑇</m:t>
                                      </m:r>
                                    </m:e>
                                    <m:sub>
                                      <m:r>
                                        <a:rPr lang="en-US" sz="2400" i="1">
                                          <a:solidFill>
                                            <a:schemeClr val="accent6">
                                              <a:lumMod val="75000"/>
                                            </a:schemeClr>
                                          </a:solidFill>
                                          <a:latin typeface="Cambria Math" panose="02040503050406030204" pitchFamily="18" charset="0"/>
                                        </a:rPr>
                                        <m:t>𝑠</m:t>
                                      </m:r>
                                    </m:sub>
                                    <m:sup>
                                      <m:r>
                                        <a:rPr lang="en-US" sz="2400">
                                          <a:solidFill>
                                            <a:schemeClr val="accent6">
                                              <a:lumMod val="75000"/>
                                            </a:schemeClr>
                                          </a:solidFill>
                                          <a:latin typeface="Cambria Math" panose="02040503050406030204" pitchFamily="18" charset="0"/>
                                        </a:rPr>
                                        <m:t>4</m:t>
                                      </m:r>
                                    </m:sup>
                                  </m:sSubSup>
                                </m:e>
                              </m:d>
                            </m:e>
                            <m:sub>
                              <m:r>
                                <a:rPr lang="en-US" sz="2400" i="1">
                                  <a:solidFill>
                                    <a:schemeClr val="accent6">
                                      <a:lumMod val="75000"/>
                                    </a:schemeClr>
                                  </a:solidFill>
                                  <a:latin typeface="Cambria Math" panose="02040503050406030204" pitchFamily="18" charset="0"/>
                                </a:rPr>
                                <m:t>𝑗</m:t>
                              </m:r>
                            </m:sub>
                          </m:sSub>
                        </m:e>
                      </m:d>
                    </m:oMath>
                  </m:oMathPara>
                </a14:m>
                <a:endParaRPr lang="en-US" sz="2400" dirty="0"/>
              </a:p>
            </p:txBody>
          </p:sp>
        </mc:Choice>
        <mc:Fallback xmlns="">
          <p:sp>
            <p:nvSpPr>
              <p:cNvPr id="7" name="Rectangle 6"/>
              <p:cNvSpPr>
                <a:spLocks noRot="1" noChangeAspect="1" noMove="1" noResize="1" noEditPoints="1" noAdjustHandles="1" noChangeArrowheads="1" noChangeShapeType="1" noTextEdit="1"/>
              </p:cNvSpPr>
              <p:nvPr/>
            </p:nvSpPr>
            <p:spPr>
              <a:xfrm>
                <a:off x="2451084" y="2035599"/>
                <a:ext cx="4006866" cy="517834"/>
              </a:xfrm>
              <a:prstGeom prst="rect">
                <a:avLst/>
              </a:prstGeom>
              <a:blipFill rotWithShape="0">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327211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16461" y="588407"/>
            <a:ext cx="7645400" cy="4530023"/>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Wire Bundle Thermal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Looking once again at the </a:t>
            </a:r>
            <a:r>
              <a:rPr lang="en-US" sz="2400" i="1" dirty="0" smtClean="0">
                <a:latin typeface="Times New Roman" panose="02020603050405020304" pitchFamily="18" charset="0"/>
                <a:ea typeface="Calibri" panose="020F0502020204030204" pitchFamily="34" charset="0"/>
                <a:cs typeface="Times New Roman" panose="02020603050405020304" pitchFamily="18" charset="0"/>
              </a:rPr>
              <a:t>internal</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heat balance…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and with the radiation linearized, we can combine it with the interface conductance term to obtain:</a:t>
            </a: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So we have: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Rectangle 1"/>
              <p:cNvSpPr/>
              <p:nvPr/>
            </p:nvSpPr>
            <p:spPr>
              <a:xfrm>
                <a:off x="135460" y="1940192"/>
                <a:ext cx="8796866" cy="879856"/>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d>
                            <m:dPr>
                              <m:ctrlPr>
                                <a:rPr lang="en-US" i="1">
                                  <a:latin typeface="Cambria Math" panose="02040503050406030204" pitchFamily="18" charset="0"/>
                                </a:rPr>
                              </m:ctrlPr>
                            </m:dPr>
                            <m:e>
                              <m:sSup>
                                <m:sSupPr>
                                  <m:ctrlPr>
                                    <a:rPr lang="en-US" i="1">
                                      <a:latin typeface="Cambria Math" panose="02040503050406030204" pitchFamily="18" charset="0"/>
                                    </a:rPr>
                                  </m:ctrlPr>
                                </m:sSupPr>
                                <m:e>
                                  <m:r>
                                    <a:rPr lang="en-US" i="1">
                                      <a:latin typeface="Cambria Math" panose="02040503050406030204" pitchFamily="18" charset="0"/>
                                    </a:rPr>
                                    <m:t>𝐼</m:t>
                                  </m:r>
                                </m:e>
                                <m:sup>
                                  <m:r>
                                    <a:rPr lang="en-US" i="0">
                                      <a:latin typeface="Cambria Math" panose="02040503050406030204" pitchFamily="18" charset="0"/>
                                    </a:rPr>
                                    <m:t>2</m:t>
                                  </m:r>
                                </m:sup>
                              </m:sSup>
                              <m:sSub>
                                <m:sSubPr>
                                  <m:ctrlPr>
                                    <a:rPr lang="en-US" i="1">
                                      <a:latin typeface="Cambria Math" panose="02040503050406030204" pitchFamily="18" charset="0"/>
                                    </a:rPr>
                                  </m:ctrlPr>
                                </m:sSubPr>
                                <m:e>
                                  <m:r>
                                    <a:rPr lang="en-US" i="1">
                                      <a:latin typeface="Cambria Math" panose="02040503050406030204" pitchFamily="18" charset="0"/>
                                    </a:rPr>
                                    <m:t>𝑅</m:t>
                                  </m:r>
                                </m:e>
                                <m:sub>
                                  <m:r>
                                    <a:rPr lang="en-US" i="1">
                                      <a:latin typeface="Cambria Math" panose="02040503050406030204" pitchFamily="18" charset="0"/>
                                    </a:rPr>
                                    <m:t>𝑙</m:t>
                                  </m:r>
                                </m:sub>
                              </m:sSub>
                            </m:e>
                          </m:d>
                        </m:e>
                        <m:sub>
                          <m:r>
                            <a:rPr lang="en-US" i="1">
                              <a:latin typeface="Cambria Math" panose="02040503050406030204" pitchFamily="18" charset="0"/>
                            </a:rPr>
                            <m:t>𝑖</m:t>
                          </m:r>
                        </m:sub>
                      </m:sSub>
                      <m:d>
                        <m:dPr>
                          <m:begChr m:val="{"/>
                          <m:endChr m:val="}"/>
                          <m:ctrlPr>
                            <a:rPr lang="en-US" i="1">
                              <a:latin typeface="Cambria Math" panose="02040503050406030204" pitchFamily="18" charset="0"/>
                            </a:rPr>
                          </m:ctrlPr>
                        </m:dPr>
                        <m:e>
                          <m:r>
                            <a:rPr lang="en-US" i="0">
                              <a:latin typeface="Cambria Math" panose="02040503050406030204" pitchFamily="18" charset="0"/>
                            </a:rPr>
                            <m:t>1+</m:t>
                          </m:r>
                          <m:sSub>
                            <m:sSubPr>
                              <m:ctrlPr>
                                <a:rPr lang="en-US" i="1">
                                  <a:latin typeface="Cambria Math" panose="02040503050406030204" pitchFamily="18" charset="0"/>
                                </a:rPr>
                              </m:ctrlPr>
                            </m:sSubPr>
                            <m:e>
                              <m:r>
                                <a:rPr lang="en-US" i="1">
                                  <a:latin typeface="Cambria Math" panose="02040503050406030204" pitchFamily="18" charset="0"/>
                                </a:rPr>
                                <m:t>𝛼</m:t>
                              </m:r>
                            </m:e>
                            <m:sub>
                              <m:r>
                                <a:rPr lang="en-US" i="1">
                                  <a:latin typeface="Cambria Math" panose="02040503050406030204" pitchFamily="18" charset="0"/>
                                </a:rPr>
                                <m:t>𝑖</m:t>
                              </m:r>
                            </m:sub>
                          </m:sSub>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𝑐</m:t>
                                          </m:r>
                                        </m:sub>
                                      </m:sSub>
                                    </m:e>
                                  </m:d>
                                </m:e>
                                <m:sub>
                                  <m:r>
                                    <a:rPr lang="en-US" i="1">
                                      <a:latin typeface="Cambria Math" panose="02040503050406030204" pitchFamily="18" charset="0"/>
                                    </a:rPr>
                                    <m:t>𝑖</m:t>
                                  </m:r>
                                </m:sub>
                              </m:sSub>
                              <m:r>
                                <a:rPr lang="en-US" i="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0">
                                      <a:latin typeface="Cambria Math" panose="02040503050406030204" pitchFamily="18" charset="0"/>
                                    </a:rPr>
                                    <m:t>0</m:t>
                                  </m:r>
                                </m:sub>
                              </m:sSub>
                            </m:e>
                          </m:d>
                        </m:e>
                      </m:d>
                      <m:r>
                        <a:rPr lang="en-US" i="0">
                          <a:latin typeface="Cambria Math" panose="02040503050406030204" pitchFamily="18" charset="0"/>
                        </a:rPr>
                        <m:t>=</m:t>
                      </m:r>
                      <m:nary>
                        <m:naryPr>
                          <m:chr m:val="∑"/>
                          <m:limLoc m:val="undOvr"/>
                          <m:ctrlPr>
                            <a:rPr lang="en-US" i="1">
                              <a:latin typeface="Cambria Math" panose="02040503050406030204" pitchFamily="18" charset="0"/>
                            </a:rPr>
                          </m:ctrlPr>
                        </m:naryPr>
                        <m:sub>
                          <m:r>
                            <a:rPr lang="en-US" i="1">
                              <a:latin typeface="Cambria Math" panose="02040503050406030204" pitchFamily="18" charset="0"/>
                            </a:rPr>
                            <m:t>𝑗</m:t>
                          </m:r>
                          <m:r>
                            <a:rPr lang="en-US" i="0">
                              <a:latin typeface="Cambria Math" panose="02040503050406030204" pitchFamily="18" charset="0"/>
                            </a:rPr>
                            <m:t>=1</m:t>
                          </m:r>
                        </m:sub>
                        <m:sup>
                          <m:r>
                            <a:rPr lang="en-US" i="1">
                              <a:latin typeface="Cambria Math" panose="02040503050406030204" pitchFamily="18" charset="0"/>
                            </a:rPr>
                            <m:t>𝑛</m:t>
                          </m:r>
                        </m:sup>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𝑖𝑗</m:t>
                              </m:r>
                            </m:sub>
                          </m:sSub>
                          <m:d>
                            <m:dPr>
                              <m:begChr m:val="{"/>
                              <m:endChr m:val="}"/>
                              <m:ctrlPr>
                                <a:rPr lang="en-US" i="1">
                                  <a:latin typeface="Cambria Math" panose="02040503050406030204" pitchFamily="18" charset="0"/>
                                </a:rPr>
                              </m:ctrlPr>
                            </m:dPr>
                            <m:e>
                              <m:sSub>
                                <m:sSubPr>
                                  <m:ctrlPr>
                                    <a:rPr lang="en-US" i="1" smtClean="0">
                                      <a:solidFill>
                                        <a:schemeClr val="accent5">
                                          <a:lumMod val="75000"/>
                                        </a:schemeClr>
                                      </a:solidFill>
                                      <a:latin typeface="Cambria Math" panose="02040503050406030204" pitchFamily="18" charset="0"/>
                                    </a:rPr>
                                  </m:ctrlPr>
                                </m:sSubPr>
                                <m:e>
                                  <m:d>
                                    <m:dPr>
                                      <m:ctrlPr>
                                        <a:rPr lang="en-US" i="1">
                                          <a:solidFill>
                                            <a:schemeClr val="accent5">
                                              <a:lumMod val="75000"/>
                                            </a:schemeClr>
                                          </a:solidFill>
                                          <a:latin typeface="Cambria Math" panose="02040503050406030204" pitchFamily="18" charset="0"/>
                                        </a:rPr>
                                      </m:ctrlPr>
                                    </m:dPr>
                                    <m:e>
                                      <m:sSub>
                                        <m:sSubPr>
                                          <m:ctrlPr>
                                            <a:rPr lang="en-US" i="1">
                                              <a:solidFill>
                                                <a:schemeClr val="accent5">
                                                  <a:lumMod val="75000"/>
                                                </a:schemeClr>
                                              </a:solidFill>
                                              <a:latin typeface="Cambria Math" panose="02040503050406030204" pitchFamily="18" charset="0"/>
                                            </a:rPr>
                                          </m:ctrlPr>
                                        </m:sSubPr>
                                        <m:e>
                                          <m:r>
                                            <a:rPr lang="en-US" i="1">
                                              <a:solidFill>
                                                <a:schemeClr val="accent5">
                                                  <a:lumMod val="75000"/>
                                                </a:schemeClr>
                                              </a:solidFill>
                                              <a:latin typeface="Cambria Math" panose="02040503050406030204" pitchFamily="18" charset="0"/>
                                            </a:rPr>
                                            <m:t>𝐺</m:t>
                                          </m:r>
                                        </m:e>
                                        <m:sub>
                                          <m:r>
                                            <a:rPr lang="en-US" i="1">
                                              <a:solidFill>
                                                <a:schemeClr val="accent5">
                                                  <a:lumMod val="75000"/>
                                                </a:schemeClr>
                                              </a:solidFill>
                                              <a:latin typeface="Cambria Math" panose="02040503050406030204" pitchFamily="18" charset="0"/>
                                            </a:rPr>
                                            <m:t>𝑟𝑎𝑑</m:t>
                                          </m:r>
                                        </m:sub>
                                      </m:sSub>
                                    </m:e>
                                  </m:d>
                                </m:e>
                                <m:sub>
                                  <m:r>
                                    <a:rPr lang="en-US" i="1">
                                      <a:solidFill>
                                        <a:schemeClr val="accent5">
                                          <a:lumMod val="75000"/>
                                        </a:schemeClr>
                                      </a:solidFill>
                                      <a:latin typeface="Cambria Math" panose="02040503050406030204" pitchFamily="18" charset="0"/>
                                    </a:rPr>
                                    <m:t>𝑖𝑗</m:t>
                                  </m:r>
                                </m:sub>
                              </m:sSub>
                              <m:d>
                                <m:dPr>
                                  <m:begChr m:val="["/>
                                  <m:endChr m:val="]"/>
                                  <m:ctrlPr>
                                    <a:rPr lang="en-US" i="1" smtClean="0">
                                      <a:solidFill>
                                        <a:schemeClr val="tx1"/>
                                      </a:solidFill>
                                      <a:latin typeface="Cambria Math" panose="02040503050406030204" pitchFamily="18" charset="0"/>
                                    </a:rPr>
                                  </m:ctrlPr>
                                </m:dPr>
                                <m:e>
                                  <m:sSub>
                                    <m:sSubPr>
                                      <m:ctrlPr>
                                        <a:rPr lang="en-US" i="1">
                                          <a:solidFill>
                                            <a:schemeClr val="tx1"/>
                                          </a:solidFill>
                                          <a:latin typeface="Cambria Math" panose="02040503050406030204" pitchFamily="18" charset="0"/>
                                        </a:rPr>
                                      </m:ctrlPr>
                                    </m:sSubPr>
                                    <m:e>
                                      <m:d>
                                        <m:dPr>
                                          <m:ctrlPr>
                                            <a:rPr lang="en-US" i="1">
                                              <a:solidFill>
                                                <a:schemeClr val="tx1"/>
                                              </a:solidFill>
                                              <a:latin typeface="Cambria Math" panose="02040503050406030204" pitchFamily="18" charset="0"/>
                                            </a:rPr>
                                          </m:ctrlPr>
                                        </m:dPr>
                                        <m:e>
                                          <m:sSub>
                                            <m:sSubPr>
                                              <m:ctrlPr>
                                                <a:rPr lang="en-US" i="1">
                                                  <a:solidFill>
                                                    <a:schemeClr val="tx1"/>
                                                  </a:solidFill>
                                                  <a:latin typeface="Cambria Math" panose="02040503050406030204" pitchFamily="18" charset="0"/>
                                                </a:rPr>
                                              </m:ctrlPr>
                                            </m:sSubPr>
                                            <m:e>
                                              <m:r>
                                                <a:rPr lang="en-US" i="1">
                                                  <a:solidFill>
                                                    <a:schemeClr val="tx1"/>
                                                  </a:solidFill>
                                                  <a:latin typeface="Cambria Math" panose="02040503050406030204" pitchFamily="18" charset="0"/>
                                                </a:rPr>
                                                <m:t>𝑇</m:t>
                                              </m:r>
                                            </m:e>
                                            <m:sub>
                                              <m:r>
                                                <a:rPr lang="en-US" i="1">
                                                  <a:solidFill>
                                                    <a:schemeClr val="tx1"/>
                                                  </a:solidFill>
                                                  <a:latin typeface="Cambria Math" panose="02040503050406030204" pitchFamily="18" charset="0"/>
                                                </a:rPr>
                                                <m:t>𝑠</m:t>
                                              </m:r>
                                            </m:sub>
                                          </m:sSub>
                                        </m:e>
                                      </m:d>
                                    </m:e>
                                    <m:sub>
                                      <m:r>
                                        <a:rPr lang="en-US" i="1">
                                          <a:solidFill>
                                            <a:schemeClr val="tx1"/>
                                          </a:solidFill>
                                          <a:latin typeface="Cambria Math" panose="02040503050406030204" pitchFamily="18" charset="0"/>
                                        </a:rPr>
                                        <m:t>𝑖</m:t>
                                      </m:r>
                                    </m:sub>
                                  </m:sSub>
                                  <m:r>
                                    <a:rPr lang="en-US" i="0">
                                      <a:solidFill>
                                        <a:schemeClr val="tx1"/>
                                      </a:solidFill>
                                      <a:latin typeface="Cambria Math" panose="02040503050406030204" pitchFamily="18" charset="0"/>
                                    </a:rPr>
                                    <m:t>−</m:t>
                                  </m:r>
                                  <m:sSub>
                                    <m:sSubPr>
                                      <m:ctrlPr>
                                        <a:rPr lang="en-US" i="1">
                                          <a:solidFill>
                                            <a:schemeClr val="tx1"/>
                                          </a:solidFill>
                                          <a:latin typeface="Cambria Math" panose="02040503050406030204" pitchFamily="18" charset="0"/>
                                        </a:rPr>
                                      </m:ctrlPr>
                                    </m:sSubPr>
                                    <m:e>
                                      <m:d>
                                        <m:dPr>
                                          <m:ctrlPr>
                                            <a:rPr lang="en-US" i="1">
                                              <a:solidFill>
                                                <a:schemeClr val="tx1"/>
                                              </a:solidFill>
                                              <a:latin typeface="Cambria Math" panose="02040503050406030204" pitchFamily="18" charset="0"/>
                                            </a:rPr>
                                          </m:ctrlPr>
                                        </m:dPr>
                                        <m:e>
                                          <m:sSub>
                                            <m:sSubPr>
                                              <m:ctrlPr>
                                                <a:rPr lang="en-US" i="1">
                                                  <a:solidFill>
                                                    <a:schemeClr val="tx1"/>
                                                  </a:solidFill>
                                                  <a:latin typeface="Cambria Math" panose="02040503050406030204" pitchFamily="18" charset="0"/>
                                                </a:rPr>
                                              </m:ctrlPr>
                                            </m:sSubPr>
                                            <m:e>
                                              <m:r>
                                                <a:rPr lang="en-US" i="1">
                                                  <a:solidFill>
                                                    <a:schemeClr val="tx1"/>
                                                  </a:solidFill>
                                                  <a:latin typeface="Cambria Math" panose="02040503050406030204" pitchFamily="18" charset="0"/>
                                                </a:rPr>
                                                <m:t>𝑇</m:t>
                                              </m:r>
                                            </m:e>
                                            <m:sub>
                                              <m:r>
                                                <a:rPr lang="en-US" i="1">
                                                  <a:solidFill>
                                                    <a:schemeClr val="tx1"/>
                                                  </a:solidFill>
                                                  <a:latin typeface="Cambria Math" panose="02040503050406030204" pitchFamily="18" charset="0"/>
                                                </a:rPr>
                                                <m:t>𝑠</m:t>
                                              </m:r>
                                            </m:sub>
                                          </m:sSub>
                                        </m:e>
                                      </m:d>
                                    </m:e>
                                    <m:sub>
                                      <m:r>
                                        <a:rPr lang="en-US" i="1">
                                          <a:solidFill>
                                            <a:schemeClr val="tx1"/>
                                          </a:solidFill>
                                          <a:latin typeface="Cambria Math" panose="02040503050406030204" pitchFamily="18" charset="0"/>
                                        </a:rPr>
                                        <m:t>𝑗</m:t>
                                      </m:r>
                                    </m:sub>
                                  </m:sSub>
                                </m:e>
                              </m:d>
                              <m:r>
                                <a:rPr lang="en-US" i="0">
                                  <a:latin typeface="Cambria Math" panose="02040503050406030204" pitchFamily="18" charset="0"/>
                                </a:rPr>
                                <m:t>+</m:t>
                              </m:r>
                              <m:sSub>
                                <m:sSubPr>
                                  <m:ctrlPr>
                                    <a:rPr lang="en-US" i="1" smtClean="0">
                                      <a:solidFill>
                                        <a:srgbClr val="C00000"/>
                                      </a:solidFill>
                                      <a:latin typeface="Cambria Math" panose="02040503050406030204" pitchFamily="18" charset="0"/>
                                    </a:rPr>
                                  </m:ctrlPr>
                                </m:sSubPr>
                                <m:e>
                                  <m:d>
                                    <m:dPr>
                                      <m:ctrlPr>
                                        <a:rPr lang="en-US" i="1">
                                          <a:solidFill>
                                            <a:srgbClr val="C00000"/>
                                          </a:solidFill>
                                          <a:latin typeface="Cambria Math" panose="02040503050406030204" pitchFamily="18" charset="0"/>
                                        </a:rPr>
                                      </m:ctrlPr>
                                    </m:dPr>
                                    <m:e>
                                      <m:sSub>
                                        <m:sSubPr>
                                          <m:ctrlPr>
                                            <a:rPr lang="en-US" i="1">
                                              <a:solidFill>
                                                <a:srgbClr val="C00000"/>
                                              </a:solidFill>
                                              <a:latin typeface="Cambria Math" panose="02040503050406030204" pitchFamily="18" charset="0"/>
                                            </a:rPr>
                                          </m:ctrlPr>
                                        </m:sSubPr>
                                        <m:e>
                                          <m:r>
                                            <a:rPr lang="en-US" i="1">
                                              <a:solidFill>
                                                <a:srgbClr val="C00000"/>
                                              </a:solidFill>
                                              <a:latin typeface="Cambria Math" panose="02040503050406030204" pitchFamily="18" charset="0"/>
                                            </a:rPr>
                                            <m:t>𝐺</m:t>
                                          </m:r>
                                        </m:e>
                                        <m:sub>
                                          <m:r>
                                            <a:rPr lang="en-US" i="1">
                                              <a:solidFill>
                                                <a:srgbClr val="C00000"/>
                                              </a:solidFill>
                                              <a:latin typeface="Cambria Math" panose="02040503050406030204" pitchFamily="18" charset="0"/>
                                            </a:rPr>
                                            <m:t>𝑖𝑛𝑡</m:t>
                                          </m:r>
                                        </m:sub>
                                      </m:sSub>
                                    </m:e>
                                  </m:d>
                                </m:e>
                                <m:sub>
                                  <m:r>
                                    <a:rPr lang="en-US" i="1">
                                      <a:solidFill>
                                        <a:srgbClr val="C00000"/>
                                      </a:solidFill>
                                      <a:latin typeface="Cambria Math" panose="02040503050406030204" pitchFamily="18" charset="0"/>
                                    </a:rPr>
                                    <m:t>𝑖𝑗</m:t>
                                  </m:r>
                                </m:sub>
                              </m:sSub>
                              <m:d>
                                <m:dPr>
                                  <m:begChr m:val="["/>
                                  <m:endChr m:val="]"/>
                                  <m:ctrlPr>
                                    <a:rPr lang="en-US" i="1" smtClean="0">
                                      <a:solidFill>
                                        <a:schemeClr val="tx1"/>
                                      </a:solidFill>
                                      <a:latin typeface="Cambria Math" panose="02040503050406030204" pitchFamily="18" charset="0"/>
                                    </a:rPr>
                                  </m:ctrlPr>
                                </m:dPr>
                                <m:e>
                                  <m:sSub>
                                    <m:sSubPr>
                                      <m:ctrlPr>
                                        <a:rPr lang="en-US" i="1">
                                          <a:solidFill>
                                            <a:schemeClr val="tx1"/>
                                          </a:solidFill>
                                          <a:latin typeface="Cambria Math" panose="02040503050406030204" pitchFamily="18" charset="0"/>
                                        </a:rPr>
                                      </m:ctrlPr>
                                    </m:sSubPr>
                                    <m:e>
                                      <m:d>
                                        <m:dPr>
                                          <m:ctrlPr>
                                            <a:rPr lang="en-US" i="1">
                                              <a:solidFill>
                                                <a:schemeClr val="tx1"/>
                                              </a:solidFill>
                                              <a:latin typeface="Cambria Math" panose="02040503050406030204" pitchFamily="18" charset="0"/>
                                            </a:rPr>
                                          </m:ctrlPr>
                                        </m:dPr>
                                        <m:e>
                                          <m:sSub>
                                            <m:sSubPr>
                                              <m:ctrlPr>
                                                <a:rPr lang="en-US" i="1">
                                                  <a:solidFill>
                                                    <a:schemeClr val="tx1"/>
                                                  </a:solidFill>
                                                  <a:latin typeface="Cambria Math" panose="02040503050406030204" pitchFamily="18" charset="0"/>
                                                </a:rPr>
                                              </m:ctrlPr>
                                            </m:sSubPr>
                                            <m:e>
                                              <m:r>
                                                <a:rPr lang="en-US" i="1">
                                                  <a:solidFill>
                                                    <a:schemeClr val="tx1"/>
                                                  </a:solidFill>
                                                  <a:latin typeface="Cambria Math" panose="02040503050406030204" pitchFamily="18" charset="0"/>
                                                </a:rPr>
                                                <m:t>𝑇</m:t>
                                              </m:r>
                                            </m:e>
                                            <m:sub>
                                              <m:r>
                                                <a:rPr lang="en-US" i="1">
                                                  <a:solidFill>
                                                    <a:schemeClr val="tx1"/>
                                                  </a:solidFill>
                                                  <a:latin typeface="Cambria Math" panose="02040503050406030204" pitchFamily="18" charset="0"/>
                                                </a:rPr>
                                                <m:t>𝑠</m:t>
                                              </m:r>
                                            </m:sub>
                                          </m:sSub>
                                        </m:e>
                                      </m:d>
                                    </m:e>
                                    <m:sub>
                                      <m:r>
                                        <a:rPr lang="en-US" i="1">
                                          <a:solidFill>
                                            <a:schemeClr val="tx1"/>
                                          </a:solidFill>
                                          <a:latin typeface="Cambria Math" panose="02040503050406030204" pitchFamily="18" charset="0"/>
                                        </a:rPr>
                                        <m:t>𝑖</m:t>
                                      </m:r>
                                    </m:sub>
                                  </m:sSub>
                                  <m:r>
                                    <a:rPr lang="en-US" i="0">
                                      <a:solidFill>
                                        <a:schemeClr val="tx1"/>
                                      </a:solidFill>
                                      <a:latin typeface="Cambria Math" panose="02040503050406030204" pitchFamily="18" charset="0"/>
                                    </a:rPr>
                                    <m:t>−</m:t>
                                  </m:r>
                                  <m:sSub>
                                    <m:sSubPr>
                                      <m:ctrlPr>
                                        <a:rPr lang="en-US" i="1">
                                          <a:solidFill>
                                            <a:schemeClr val="tx1"/>
                                          </a:solidFill>
                                          <a:latin typeface="Cambria Math" panose="02040503050406030204" pitchFamily="18" charset="0"/>
                                        </a:rPr>
                                      </m:ctrlPr>
                                    </m:sSubPr>
                                    <m:e>
                                      <m:d>
                                        <m:dPr>
                                          <m:ctrlPr>
                                            <a:rPr lang="en-US" i="1">
                                              <a:solidFill>
                                                <a:schemeClr val="tx1"/>
                                              </a:solidFill>
                                              <a:latin typeface="Cambria Math" panose="02040503050406030204" pitchFamily="18" charset="0"/>
                                            </a:rPr>
                                          </m:ctrlPr>
                                        </m:dPr>
                                        <m:e>
                                          <m:sSub>
                                            <m:sSubPr>
                                              <m:ctrlPr>
                                                <a:rPr lang="en-US" i="1">
                                                  <a:solidFill>
                                                    <a:schemeClr val="tx1"/>
                                                  </a:solidFill>
                                                  <a:latin typeface="Cambria Math" panose="02040503050406030204" pitchFamily="18" charset="0"/>
                                                </a:rPr>
                                              </m:ctrlPr>
                                            </m:sSubPr>
                                            <m:e>
                                              <m:r>
                                                <a:rPr lang="en-US" i="1">
                                                  <a:solidFill>
                                                    <a:schemeClr val="tx1"/>
                                                  </a:solidFill>
                                                  <a:latin typeface="Cambria Math" panose="02040503050406030204" pitchFamily="18" charset="0"/>
                                                </a:rPr>
                                                <m:t>𝑇</m:t>
                                              </m:r>
                                            </m:e>
                                            <m:sub>
                                              <m:r>
                                                <a:rPr lang="en-US" i="1">
                                                  <a:solidFill>
                                                    <a:schemeClr val="tx1"/>
                                                  </a:solidFill>
                                                  <a:latin typeface="Cambria Math" panose="02040503050406030204" pitchFamily="18" charset="0"/>
                                                </a:rPr>
                                                <m:t>𝑠</m:t>
                                              </m:r>
                                            </m:sub>
                                          </m:sSub>
                                        </m:e>
                                      </m:d>
                                    </m:e>
                                    <m:sub>
                                      <m:r>
                                        <a:rPr lang="en-US" i="1">
                                          <a:solidFill>
                                            <a:schemeClr val="tx1"/>
                                          </a:solidFill>
                                          <a:latin typeface="Cambria Math" panose="02040503050406030204" pitchFamily="18" charset="0"/>
                                        </a:rPr>
                                        <m:t>𝑗</m:t>
                                      </m:r>
                                    </m:sub>
                                  </m:sSub>
                                </m:e>
                              </m:d>
                            </m:e>
                          </m:d>
                        </m:e>
                      </m:nary>
                    </m:oMath>
                  </m:oMathPara>
                </a14:m>
                <a:endParaRPr lang="en-US" dirty="0"/>
              </a:p>
            </p:txBody>
          </p:sp>
        </mc:Choice>
        <mc:Fallback xmlns="">
          <p:sp>
            <p:nvSpPr>
              <p:cNvPr id="2" name="Rectangle 1"/>
              <p:cNvSpPr>
                <a:spLocks noRot="1" noChangeAspect="1" noMove="1" noResize="1" noEditPoints="1" noAdjustHandles="1" noChangeArrowheads="1" noChangeShapeType="1" noTextEdit="1"/>
              </p:cNvSpPr>
              <p:nvPr/>
            </p:nvSpPr>
            <p:spPr>
              <a:xfrm>
                <a:off x="135460" y="1940192"/>
                <a:ext cx="8796866" cy="879856"/>
              </a:xfrm>
              <a:prstGeom prst="rect">
                <a:avLst/>
              </a:prstGeom>
              <a:blipFill rotWithShape="0">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1011760" y="5692635"/>
                <a:ext cx="6654800" cy="879856"/>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d>
                            <m:dPr>
                              <m:ctrlPr>
                                <a:rPr lang="en-US" i="1">
                                  <a:latin typeface="Cambria Math" panose="02040503050406030204" pitchFamily="18" charset="0"/>
                                </a:rPr>
                              </m:ctrlPr>
                            </m:dPr>
                            <m:e>
                              <m:sSup>
                                <m:sSupPr>
                                  <m:ctrlPr>
                                    <a:rPr lang="en-US" i="1">
                                      <a:latin typeface="Cambria Math" panose="02040503050406030204" pitchFamily="18" charset="0"/>
                                    </a:rPr>
                                  </m:ctrlPr>
                                </m:sSupPr>
                                <m:e>
                                  <m:r>
                                    <a:rPr lang="en-US" i="1">
                                      <a:latin typeface="Cambria Math" panose="02040503050406030204" pitchFamily="18" charset="0"/>
                                    </a:rPr>
                                    <m:t>𝐼</m:t>
                                  </m:r>
                                </m:e>
                                <m:sup>
                                  <m:r>
                                    <a:rPr lang="en-US" i="0">
                                      <a:latin typeface="Cambria Math" panose="02040503050406030204" pitchFamily="18" charset="0"/>
                                    </a:rPr>
                                    <m:t>2</m:t>
                                  </m:r>
                                </m:sup>
                              </m:sSup>
                              <m:sSub>
                                <m:sSubPr>
                                  <m:ctrlPr>
                                    <a:rPr lang="en-US" i="1">
                                      <a:latin typeface="Cambria Math" panose="02040503050406030204" pitchFamily="18" charset="0"/>
                                    </a:rPr>
                                  </m:ctrlPr>
                                </m:sSubPr>
                                <m:e>
                                  <m:r>
                                    <a:rPr lang="en-US" i="1">
                                      <a:latin typeface="Cambria Math" panose="02040503050406030204" pitchFamily="18" charset="0"/>
                                    </a:rPr>
                                    <m:t>𝑅</m:t>
                                  </m:r>
                                </m:e>
                                <m:sub>
                                  <m:r>
                                    <a:rPr lang="en-US" i="1">
                                      <a:latin typeface="Cambria Math" panose="02040503050406030204" pitchFamily="18" charset="0"/>
                                    </a:rPr>
                                    <m:t>𝑙</m:t>
                                  </m:r>
                                </m:sub>
                              </m:sSub>
                            </m:e>
                          </m:d>
                        </m:e>
                        <m:sub>
                          <m:r>
                            <a:rPr lang="en-US" i="1">
                              <a:latin typeface="Cambria Math" panose="02040503050406030204" pitchFamily="18" charset="0"/>
                            </a:rPr>
                            <m:t>𝑖</m:t>
                          </m:r>
                        </m:sub>
                      </m:sSub>
                      <m:d>
                        <m:dPr>
                          <m:begChr m:val="{"/>
                          <m:endChr m:val="}"/>
                          <m:ctrlPr>
                            <a:rPr lang="en-US" i="1">
                              <a:latin typeface="Cambria Math" panose="02040503050406030204" pitchFamily="18" charset="0"/>
                            </a:rPr>
                          </m:ctrlPr>
                        </m:dPr>
                        <m:e>
                          <m:r>
                            <a:rPr lang="en-US" i="0">
                              <a:latin typeface="Cambria Math" panose="02040503050406030204" pitchFamily="18" charset="0"/>
                            </a:rPr>
                            <m:t>1+</m:t>
                          </m:r>
                          <m:sSub>
                            <m:sSubPr>
                              <m:ctrlPr>
                                <a:rPr lang="en-US" i="1">
                                  <a:latin typeface="Cambria Math" panose="02040503050406030204" pitchFamily="18" charset="0"/>
                                </a:rPr>
                              </m:ctrlPr>
                            </m:sSubPr>
                            <m:e>
                              <m:r>
                                <a:rPr lang="en-US" i="1">
                                  <a:latin typeface="Cambria Math" panose="02040503050406030204" pitchFamily="18" charset="0"/>
                                </a:rPr>
                                <m:t>𝛼</m:t>
                              </m:r>
                            </m:e>
                            <m:sub>
                              <m:r>
                                <a:rPr lang="en-US" i="1">
                                  <a:latin typeface="Cambria Math" panose="02040503050406030204" pitchFamily="18" charset="0"/>
                                </a:rPr>
                                <m:t>𝑖</m:t>
                              </m:r>
                            </m:sub>
                          </m:sSub>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𝑐</m:t>
                                          </m:r>
                                        </m:sub>
                                      </m:sSub>
                                    </m:e>
                                  </m:d>
                                </m:e>
                                <m:sub>
                                  <m:r>
                                    <a:rPr lang="en-US" i="1">
                                      <a:latin typeface="Cambria Math" panose="02040503050406030204" pitchFamily="18" charset="0"/>
                                    </a:rPr>
                                    <m:t>𝑖</m:t>
                                  </m:r>
                                </m:sub>
                              </m:sSub>
                              <m:r>
                                <a:rPr lang="en-US" i="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0">
                                      <a:latin typeface="Cambria Math" panose="02040503050406030204" pitchFamily="18" charset="0"/>
                                    </a:rPr>
                                    <m:t>0</m:t>
                                  </m:r>
                                </m:sub>
                              </m:sSub>
                            </m:e>
                          </m:d>
                        </m:e>
                      </m:d>
                      <m:r>
                        <a:rPr lang="en-US" i="0">
                          <a:latin typeface="Cambria Math" panose="02040503050406030204" pitchFamily="18" charset="0"/>
                        </a:rPr>
                        <m:t>=</m:t>
                      </m:r>
                      <m:nary>
                        <m:naryPr>
                          <m:chr m:val="∑"/>
                          <m:limLoc m:val="undOvr"/>
                          <m:ctrlPr>
                            <a:rPr lang="en-US" i="1">
                              <a:latin typeface="Cambria Math" panose="02040503050406030204" pitchFamily="18" charset="0"/>
                            </a:rPr>
                          </m:ctrlPr>
                        </m:naryPr>
                        <m:sub>
                          <m:r>
                            <a:rPr lang="en-US" i="1">
                              <a:latin typeface="Cambria Math" panose="02040503050406030204" pitchFamily="18" charset="0"/>
                            </a:rPr>
                            <m:t>𝑗</m:t>
                          </m:r>
                          <m:r>
                            <a:rPr lang="en-US" i="0">
                              <a:latin typeface="Cambria Math" panose="02040503050406030204" pitchFamily="18" charset="0"/>
                            </a:rPr>
                            <m:t>=1</m:t>
                          </m:r>
                        </m:sub>
                        <m:sup>
                          <m:r>
                            <a:rPr lang="en-US" i="1">
                              <a:latin typeface="Cambria Math" panose="02040503050406030204" pitchFamily="18" charset="0"/>
                            </a:rPr>
                            <m:t>𝑛</m:t>
                          </m:r>
                        </m:sup>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𝑖𝑗</m:t>
                              </m:r>
                            </m:sub>
                          </m:sSub>
                          <m:sSub>
                            <m:sSubPr>
                              <m:ctrlPr>
                                <a:rPr lang="en-US" i="1" smtClean="0">
                                  <a:solidFill>
                                    <a:srgbClr val="7030A0"/>
                                  </a:solidFill>
                                  <a:latin typeface="Cambria Math" panose="02040503050406030204" pitchFamily="18" charset="0"/>
                                </a:rPr>
                              </m:ctrlPr>
                            </m:sSubPr>
                            <m:e>
                              <m:d>
                                <m:dPr>
                                  <m:ctrlPr>
                                    <a:rPr lang="en-US" i="1">
                                      <a:solidFill>
                                        <a:srgbClr val="7030A0"/>
                                      </a:solidFill>
                                      <a:latin typeface="Cambria Math" panose="02040503050406030204" pitchFamily="18" charset="0"/>
                                    </a:rPr>
                                  </m:ctrlPr>
                                </m:dPr>
                                <m:e>
                                  <m:sSub>
                                    <m:sSubPr>
                                      <m:ctrlPr>
                                        <a:rPr lang="en-US" i="1">
                                          <a:solidFill>
                                            <a:srgbClr val="7030A0"/>
                                          </a:solidFill>
                                          <a:latin typeface="Cambria Math" panose="02040503050406030204" pitchFamily="18" charset="0"/>
                                        </a:rPr>
                                      </m:ctrlPr>
                                    </m:sSubPr>
                                    <m:e>
                                      <m:r>
                                        <a:rPr lang="en-US" i="1">
                                          <a:solidFill>
                                            <a:srgbClr val="7030A0"/>
                                          </a:solidFill>
                                          <a:latin typeface="Cambria Math" panose="02040503050406030204" pitchFamily="18" charset="0"/>
                                        </a:rPr>
                                        <m:t>𝐺</m:t>
                                      </m:r>
                                    </m:e>
                                    <m:sub>
                                      <m:r>
                                        <a:rPr lang="en-US" i="1">
                                          <a:solidFill>
                                            <a:srgbClr val="7030A0"/>
                                          </a:solidFill>
                                          <a:latin typeface="Cambria Math" panose="02040503050406030204" pitchFamily="18" charset="0"/>
                                        </a:rPr>
                                        <m:t>𝑒𝑞</m:t>
                                      </m:r>
                                    </m:sub>
                                  </m:sSub>
                                </m:e>
                              </m:d>
                            </m:e>
                            <m:sub>
                              <m:r>
                                <a:rPr lang="en-US" i="1">
                                  <a:solidFill>
                                    <a:srgbClr val="7030A0"/>
                                  </a:solidFill>
                                  <a:latin typeface="Cambria Math" panose="02040503050406030204" pitchFamily="18" charset="0"/>
                                </a:rPr>
                                <m:t>𝑖𝑗</m:t>
                              </m:r>
                            </m:sub>
                          </m:sSub>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𝑠</m:t>
                                          </m:r>
                                        </m:sub>
                                      </m:sSub>
                                    </m:e>
                                  </m:d>
                                </m:e>
                                <m:sub>
                                  <m:r>
                                    <a:rPr lang="en-US" i="1">
                                      <a:latin typeface="Cambria Math" panose="02040503050406030204" pitchFamily="18" charset="0"/>
                                    </a:rPr>
                                    <m:t>𝑖</m:t>
                                  </m:r>
                                </m:sub>
                              </m:sSub>
                              <m:r>
                                <a:rPr lang="en-US" i="0">
                                  <a:latin typeface="Cambria Math" panose="02040503050406030204" pitchFamily="18" charset="0"/>
                                </a:rPr>
                                <m:t>−</m:t>
                              </m:r>
                              <m:sSub>
                                <m:sSubPr>
                                  <m:ctrlPr>
                                    <a:rPr lang="en-US" i="1">
                                      <a:latin typeface="Cambria Math" panose="02040503050406030204" pitchFamily="18" charset="0"/>
                                    </a:rPr>
                                  </m:ctrlPr>
                                </m:sSubPr>
                                <m:e>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𝑠</m:t>
                                          </m:r>
                                        </m:sub>
                                      </m:sSub>
                                    </m:e>
                                  </m:d>
                                </m:e>
                                <m:sub>
                                  <m:r>
                                    <a:rPr lang="en-US" i="1">
                                      <a:latin typeface="Cambria Math" panose="02040503050406030204" pitchFamily="18" charset="0"/>
                                    </a:rPr>
                                    <m:t>𝑗</m:t>
                                  </m:r>
                                </m:sub>
                              </m:sSub>
                            </m:e>
                          </m:d>
                        </m:e>
                      </m:nary>
                    </m:oMath>
                  </m:oMathPara>
                </a14:m>
                <a:endParaRPr lang="en-US" dirty="0"/>
              </a:p>
            </p:txBody>
          </p:sp>
        </mc:Choice>
        <mc:Fallback xmlns="">
          <p:sp>
            <p:nvSpPr>
              <p:cNvPr id="4" name="Rectangle 3"/>
              <p:cNvSpPr>
                <a:spLocks noRot="1" noChangeAspect="1" noMove="1" noResize="1" noEditPoints="1" noAdjustHandles="1" noChangeArrowheads="1" noChangeShapeType="1" noTextEdit="1"/>
              </p:cNvSpPr>
              <p:nvPr/>
            </p:nvSpPr>
            <p:spPr>
              <a:xfrm>
                <a:off x="1011760" y="5692635"/>
                <a:ext cx="6654800" cy="879856"/>
              </a:xfrm>
              <a:prstGeom prst="rect">
                <a:avLst/>
              </a:prstGeom>
              <a:blipFill rotWithShape="0">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2836665" y="4171832"/>
                <a:ext cx="3004990" cy="47942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rgbClr val="7030A0"/>
                              </a:solidFill>
                              <a:latin typeface="Cambria Math" panose="02040503050406030204" pitchFamily="18" charset="0"/>
                            </a:rPr>
                          </m:ctrlPr>
                        </m:sSubPr>
                        <m:e>
                          <m:d>
                            <m:dPr>
                              <m:ctrlPr>
                                <a:rPr lang="en-US" i="1">
                                  <a:solidFill>
                                    <a:srgbClr val="7030A0"/>
                                  </a:solidFill>
                                  <a:latin typeface="Cambria Math" panose="02040503050406030204" pitchFamily="18" charset="0"/>
                                </a:rPr>
                              </m:ctrlPr>
                            </m:dPr>
                            <m:e>
                              <m:sSub>
                                <m:sSubPr>
                                  <m:ctrlPr>
                                    <a:rPr lang="en-US" i="1">
                                      <a:solidFill>
                                        <a:srgbClr val="7030A0"/>
                                      </a:solidFill>
                                      <a:latin typeface="Cambria Math" panose="02040503050406030204" pitchFamily="18" charset="0"/>
                                    </a:rPr>
                                  </m:ctrlPr>
                                </m:sSubPr>
                                <m:e>
                                  <m:r>
                                    <a:rPr lang="en-US" i="1">
                                      <a:solidFill>
                                        <a:srgbClr val="7030A0"/>
                                      </a:solidFill>
                                      <a:latin typeface="Cambria Math" panose="02040503050406030204" pitchFamily="18" charset="0"/>
                                    </a:rPr>
                                    <m:t>𝐺</m:t>
                                  </m:r>
                                </m:e>
                                <m:sub>
                                  <m:r>
                                    <a:rPr lang="en-US" i="1">
                                      <a:solidFill>
                                        <a:srgbClr val="7030A0"/>
                                      </a:solidFill>
                                      <a:latin typeface="Cambria Math" panose="02040503050406030204" pitchFamily="18" charset="0"/>
                                    </a:rPr>
                                    <m:t>𝑒𝑞</m:t>
                                  </m:r>
                                </m:sub>
                              </m:sSub>
                            </m:e>
                          </m:d>
                        </m:e>
                        <m:sub>
                          <m:r>
                            <a:rPr lang="en-US" i="1">
                              <a:solidFill>
                                <a:srgbClr val="7030A0"/>
                              </a:solidFill>
                              <a:latin typeface="Cambria Math" panose="02040503050406030204" pitchFamily="18" charset="0"/>
                            </a:rPr>
                            <m:t>𝑖𝑗</m:t>
                          </m:r>
                        </m:sub>
                      </m:sSub>
                      <m:r>
                        <a:rPr lang="en-US" i="0">
                          <a:solidFill>
                            <a:srgbClr val="7030A0"/>
                          </a:solidFill>
                          <a:latin typeface="Cambria Math" panose="02040503050406030204" pitchFamily="18" charset="0"/>
                        </a:rPr>
                        <m:t>=</m:t>
                      </m:r>
                      <m:sSub>
                        <m:sSubPr>
                          <m:ctrlPr>
                            <a:rPr lang="en-US" i="1" smtClean="0">
                              <a:solidFill>
                                <a:schemeClr val="accent5">
                                  <a:lumMod val="75000"/>
                                </a:schemeClr>
                              </a:solidFill>
                              <a:latin typeface="Cambria Math" panose="02040503050406030204" pitchFamily="18" charset="0"/>
                            </a:rPr>
                          </m:ctrlPr>
                        </m:sSubPr>
                        <m:e>
                          <m:d>
                            <m:dPr>
                              <m:ctrlPr>
                                <a:rPr lang="en-US" i="1">
                                  <a:solidFill>
                                    <a:schemeClr val="accent5">
                                      <a:lumMod val="75000"/>
                                    </a:schemeClr>
                                  </a:solidFill>
                                  <a:latin typeface="Cambria Math" panose="02040503050406030204" pitchFamily="18" charset="0"/>
                                </a:rPr>
                              </m:ctrlPr>
                            </m:dPr>
                            <m:e>
                              <m:sSub>
                                <m:sSubPr>
                                  <m:ctrlPr>
                                    <a:rPr lang="en-US" i="1">
                                      <a:solidFill>
                                        <a:schemeClr val="accent5">
                                          <a:lumMod val="75000"/>
                                        </a:schemeClr>
                                      </a:solidFill>
                                      <a:latin typeface="Cambria Math" panose="02040503050406030204" pitchFamily="18" charset="0"/>
                                    </a:rPr>
                                  </m:ctrlPr>
                                </m:sSubPr>
                                <m:e>
                                  <m:r>
                                    <a:rPr lang="en-US" i="1">
                                      <a:solidFill>
                                        <a:schemeClr val="accent5">
                                          <a:lumMod val="75000"/>
                                        </a:schemeClr>
                                      </a:solidFill>
                                      <a:latin typeface="Cambria Math" panose="02040503050406030204" pitchFamily="18" charset="0"/>
                                    </a:rPr>
                                    <m:t>𝐺</m:t>
                                  </m:r>
                                </m:e>
                                <m:sub>
                                  <m:r>
                                    <a:rPr lang="en-US" i="1">
                                      <a:solidFill>
                                        <a:schemeClr val="accent5">
                                          <a:lumMod val="75000"/>
                                        </a:schemeClr>
                                      </a:solidFill>
                                      <a:latin typeface="Cambria Math" panose="02040503050406030204" pitchFamily="18" charset="0"/>
                                    </a:rPr>
                                    <m:t>𝑟𝑎𝑑</m:t>
                                  </m:r>
                                </m:sub>
                              </m:sSub>
                            </m:e>
                          </m:d>
                        </m:e>
                        <m:sub>
                          <m:r>
                            <a:rPr lang="en-US" i="1">
                              <a:solidFill>
                                <a:schemeClr val="accent5">
                                  <a:lumMod val="75000"/>
                                </a:schemeClr>
                              </a:solidFill>
                              <a:latin typeface="Cambria Math" panose="02040503050406030204" pitchFamily="18" charset="0"/>
                            </a:rPr>
                            <m:t>𝑖𝑗</m:t>
                          </m:r>
                        </m:sub>
                      </m:sSub>
                      <m:sSub>
                        <m:sSubPr>
                          <m:ctrlPr>
                            <a:rPr lang="en-US" i="1">
                              <a:solidFill>
                                <a:srgbClr val="C00000"/>
                              </a:solidFill>
                              <a:latin typeface="Cambria Math" panose="02040503050406030204" pitchFamily="18" charset="0"/>
                            </a:rPr>
                          </m:ctrlPr>
                        </m:sSubPr>
                        <m:e>
                          <m:r>
                            <a:rPr lang="en-US">
                              <a:latin typeface="Cambria Math" panose="02040503050406030204" pitchFamily="18" charset="0"/>
                            </a:rPr>
                            <m:t>+</m:t>
                          </m:r>
                          <m:d>
                            <m:dPr>
                              <m:ctrlPr>
                                <a:rPr lang="en-US" i="1">
                                  <a:solidFill>
                                    <a:srgbClr val="C00000"/>
                                  </a:solidFill>
                                  <a:latin typeface="Cambria Math" panose="02040503050406030204" pitchFamily="18" charset="0"/>
                                </a:rPr>
                              </m:ctrlPr>
                            </m:dPr>
                            <m:e>
                              <m:sSub>
                                <m:sSubPr>
                                  <m:ctrlPr>
                                    <a:rPr lang="en-US" i="1">
                                      <a:solidFill>
                                        <a:srgbClr val="C00000"/>
                                      </a:solidFill>
                                      <a:latin typeface="Cambria Math" panose="02040503050406030204" pitchFamily="18" charset="0"/>
                                    </a:rPr>
                                  </m:ctrlPr>
                                </m:sSubPr>
                                <m:e>
                                  <m:r>
                                    <a:rPr lang="en-US" i="1">
                                      <a:solidFill>
                                        <a:srgbClr val="C00000"/>
                                      </a:solidFill>
                                      <a:latin typeface="Cambria Math" panose="02040503050406030204" pitchFamily="18" charset="0"/>
                                    </a:rPr>
                                    <m:t>𝐺</m:t>
                                  </m:r>
                                </m:e>
                                <m:sub>
                                  <m:r>
                                    <a:rPr lang="en-US" i="1">
                                      <a:solidFill>
                                        <a:srgbClr val="C00000"/>
                                      </a:solidFill>
                                      <a:latin typeface="Cambria Math" panose="02040503050406030204" pitchFamily="18" charset="0"/>
                                    </a:rPr>
                                    <m:t>𝑖𝑛𝑡</m:t>
                                  </m:r>
                                </m:sub>
                              </m:sSub>
                            </m:e>
                          </m:d>
                        </m:e>
                        <m:sub>
                          <m:r>
                            <a:rPr lang="en-US" i="1">
                              <a:solidFill>
                                <a:srgbClr val="C00000"/>
                              </a:solidFill>
                              <a:latin typeface="Cambria Math" panose="02040503050406030204" pitchFamily="18" charset="0"/>
                            </a:rPr>
                            <m:t>𝑖𝑗</m:t>
                          </m:r>
                        </m:sub>
                      </m:sSub>
                    </m:oMath>
                  </m:oMathPara>
                </a14:m>
                <a:endParaRPr lang="en-US" dirty="0">
                  <a:solidFill>
                    <a:srgbClr val="7030A0"/>
                  </a:solidFill>
                </a:endParaRPr>
              </a:p>
            </p:txBody>
          </p:sp>
        </mc:Choice>
        <mc:Fallback xmlns="">
          <p:sp>
            <p:nvSpPr>
              <p:cNvPr id="6" name="Rectangle 5"/>
              <p:cNvSpPr>
                <a:spLocks noRot="1" noChangeAspect="1" noMove="1" noResize="1" noEditPoints="1" noAdjustHandles="1" noChangeArrowheads="1" noChangeShapeType="1" noTextEdit="1"/>
              </p:cNvSpPr>
              <p:nvPr/>
            </p:nvSpPr>
            <p:spPr>
              <a:xfrm>
                <a:off x="2836665" y="4171832"/>
                <a:ext cx="3004990" cy="479427"/>
              </a:xfrm>
              <a:prstGeom prst="rect">
                <a:avLst/>
              </a:prstGeom>
              <a:blipFill rotWithShape="0">
                <a:blip r:embed="rId4"/>
                <a:stretch>
                  <a:fillRect b="-6329"/>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24</a:t>
            </a:fld>
            <a:endParaRPr lang="en-US" dirty="0"/>
          </a:p>
        </p:txBody>
      </p:sp>
    </p:spTree>
    <p:extLst>
      <p:ext uri="{BB962C8B-B14F-4D97-AF65-F5344CB8AC3E}">
        <p14:creationId xmlns:p14="http://schemas.microsoft.com/office/powerpoint/2010/main" val="9176501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16461" y="588407"/>
            <a:ext cx="7645400" cy="5221429"/>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Wire Bundle Thermal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Similar to single wire model, the conductor temperature may be determined for each wire element once the surface temperatures are known:</a:t>
            </a: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Rectangle 4"/>
              <p:cNvSpPr/>
              <p:nvPr/>
            </p:nvSpPr>
            <p:spPr>
              <a:xfrm>
                <a:off x="1856558" y="3122783"/>
                <a:ext cx="4965205" cy="18489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𝑐</m:t>
                                  </m:r>
                                </m:sub>
                              </m:sSub>
                            </m:e>
                          </m:d>
                        </m:e>
                        <m:sub>
                          <m:r>
                            <a:rPr lang="en-US" sz="2400" i="1">
                              <a:latin typeface="Cambria Math" panose="02040503050406030204" pitchFamily="18" charset="0"/>
                            </a:rPr>
                            <m:t>𝑖</m:t>
                          </m:r>
                        </m:sub>
                      </m:sSub>
                      <m:r>
                        <a:rPr lang="en-US" sz="2400" i="0">
                          <a:latin typeface="Cambria Math" panose="02040503050406030204" pitchFamily="18" charset="0"/>
                        </a:rPr>
                        <m:t>=</m:t>
                      </m:r>
                      <m:sSub>
                        <m:sSubPr>
                          <m:ctrlPr>
                            <a:rPr lang="en-US" sz="2400" i="1">
                              <a:latin typeface="Cambria Math" panose="02040503050406030204" pitchFamily="18" charset="0"/>
                            </a:rPr>
                          </m:ctrlPr>
                        </m:sSubPr>
                        <m:e>
                          <m:d>
                            <m:dPr>
                              <m:begChr m:val="["/>
                              <m:endChr m:val="]"/>
                              <m:ctrlPr>
                                <a:rPr lang="en-US" sz="2400" i="1">
                                  <a:latin typeface="Cambria Math" panose="02040503050406030204" pitchFamily="18" charset="0"/>
                                </a:rPr>
                              </m:ctrlPr>
                            </m:dPr>
                            <m:e>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r>
                                        <a:rPr lang="en-US" sz="2400" i="1">
                                          <a:latin typeface="Cambria Math" panose="02040503050406030204" pitchFamily="18" charset="0"/>
                                        </a:rPr>
                                        <m:t>𝐼</m:t>
                                      </m:r>
                                    </m:e>
                                    <m:sup>
                                      <m:r>
                                        <a:rPr lang="en-US" sz="2400" i="0">
                                          <a:latin typeface="Cambria Math" panose="02040503050406030204" pitchFamily="18" charset="0"/>
                                        </a:rPr>
                                        <m:t>2</m:t>
                                      </m:r>
                                    </m:sup>
                                  </m:sSup>
                                  <m:sSub>
                                    <m:sSubPr>
                                      <m:ctrlPr>
                                        <a:rPr lang="en-US" sz="2400" i="1">
                                          <a:latin typeface="Cambria Math" panose="02040503050406030204" pitchFamily="18" charset="0"/>
                                        </a:rPr>
                                      </m:ctrlPr>
                                    </m:sSubPr>
                                    <m:e>
                                      <m:r>
                                        <a:rPr lang="en-US" sz="2400" i="1">
                                          <a:latin typeface="Cambria Math" panose="02040503050406030204" pitchFamily="18" charset="0"/>
                                        </a:rPr>
                                        <m:t>𝑅</m:t>
                                      </m:r>
                                    </m:e>
                                    <m:sub>
                                      <m:r>
                                        <a:rPr lang="en-US" sz="2400" i="1">
                                          <a:latin typeface="Cambria Math" panose="02040503050406030204" pitchFamily="18" charset="0"/>
                                        </a:rPr>
                                        <m:t>𝑙</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𝛼</m:t>
                                          </m:r>
                                          <m:r>
                                            <a:rPr lang="en-US" sz="2400" i="1">
                                              <a:latin typeface="Cambria Math" panose="02040503050406030204" pitchFamily="18" charset="0"/>
                                            </a:rPr>
                                            <m:t>𝑇</m:t>
                                          </m:r>
                                        </m:e>
                                        <m:sub>
                                          <m:r>
                                            <a:rPr lang="en-US" sz="2400" i="0">
                                              <a:latin typeface="Cambria Math" panose="02040503050406030204" pitchFamily="18" charset="0"/>
                                            </a:rPr>
                                            <m:t>0</m:t>
                                          </m:r>
                                        </m:sub>
                                      </m:sSub>
                                      <m:r>
                                        <a:rPr lang="en-US" sz="2400" i="0">
                                          <a:latin typeface="Cambria Math" panose="02040503050406030204" pitchFamily="18" charset="0"/>
                                        </a:rPr>
                                        <m:t>−1</m:t>
                                      </m:r>
                                    </m:e>
                                  </m:d>
                                  <m:r>
                                    <a:rPr lang="en-US" sz="2400" i="0">
                                      <a:latin typeface="Cambria Math" panose="02040503050406030204" pitchFamily="18" charset="0"/>
                                    </a:rPr>
                                    <m:t>−</m:t>
                                  </m:r>
                                  <m:f>
                                    <m:fPr>
                                      <m:ctrlPr>
                                        <a:rPr lang="en-US" sz="2400" i="1">
                                          <a:latin typeface="Cambria Math" panose="02040503050406030204" pitchFamily="18" charset="0"/>
                                        </a:rPr>
                                      </m:ctrlPr>
                                    </m:fPr>
                                    <m:num>
                                      <m:r>
                                        <a:rPr lang="en-US" sz="2400" i="0">
                                          <a:latin typeface="Cambria Math" panose="02040503050406030204" pitchFamily="18" charset="0"/>
                                        </a:rPr>
                                        <m:t>2</m:t>
                                      </m:r>
                                      <m:r>
                                        <a:rPr lang="en-US" sz="2400" i="1">
                                          <a:latin typeface="Cambria Math" panose="02040503050406030204" pitchFamily="18" charset="0"/>
                                        </a:rPr>
                                        <m:t>𝜋</m:t>
                                      </m:r>
                                      <m:sSub>
                                        <m:sSubPr>
                                          <m:ctrlPr>
                                            <a:rPr lang="en-US" sz="2400" i="1">
                                              <a:latin typeface="Cambria Math" panose="02040503050406030204" pitchFamily="18" charset="0"/>
                                            </a:rPr>
                                          </m:ctrlPr>
                                        </m:sSubPr>
                                        <m:e>
                                          <m:r>
                                            <a:rPr lang="en-US" sz="2400" i="1">
                                              <a:latin typeface="Cambria Math" panose="02040503050406030204" pitchFamily="18" charset="0"/>
                                            </a:rPr>
                                            <m:t>𝑘</m:t>
                                          </m:r>
                                        </m:e>
                                        <m:sub>
                                          <m:r>
                                            <a:rPr lang="en-US" sz="2400" i="1">
                                              <a:latin typeface="Cambria Math" panose="02040503050406030204" pitchFamily="18" charset="0"/>
                                            </a:rPr>
                                            <m:t>𝑤</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𝑠</m:t>
                                          </m:r>
                                        </m:sub>
                                      </m:sSub>
                                    </m:num>
                                    <m:den>
                                      <m:r>
                                        <a:rPr lang="en-US" sz="2400" i="1">
                                          <a:latin typeface="Cambria Math" panose="02040503050406030204" pitchFamily="18" charset="0"/>
                                        </a:rPr>
                                        <m:t>𝑙𝑛</m:t>
                                      </m:r>
                                      <m:d>
                                        <m:dPr>
                                          <m:ctrlPr>
                                            <a:rPr lang="en-US" sz="2400" i="1">
                                              <a:latin typeface="Cambria Math" panose="02040503050406030204" pitchFamily="18" charset="0"/>
                                            </a:rPr>
                                          </m:ctrlPr>
                                        </m:dPr>
                                        <m:e>
                                          <m:f>
                                            <m:fPr>
                                              <m:type m:val="skw"/>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𝑠</m:t>
                                                  </m:r>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𝑐</m:t>
                                                  </m:r>
                                                </m:sub>
                                              </m:sSub>
                                            </m:den>
                                          </m:f>
                                        </m:e>
                                      </m:d>
                                    </m:den>
                                  </m:f>
                                </m:num>
                                <m:den>
                                  <m:r>
                                    <a:rPr lang="en-US" sz="2400" i="1">
                                      <a:latin typeface="Cambria Math" panose="02040503050406030204" pitchFamily="18" charset="0"/>
                                    </a:rPr>
                                    <m:t>𝛼</m:t>
                                  </m:r>
                                  <m:sSup>
                                    <m:sSupPr>
                                      <m:ctrlPr>
                                        <a:rPr lang="en-US" sz="2400" i="1">
                                          <a:latin typeface="Cambria Math" panose="02040503050406030204" pitchFamily="18" charset="0"/>
                                        </a:rPr>
                                      </m:ctrlPr>
                                    </m:sSupPr>
                                    <m:e>
                                      <m:r>
                                        <a:rPr lang="en-US" sz="2400" i="1">
                                          <a:latin typeface="Cambria Math" panose="02040503050406030204" pitchFamily="18" charset="0"/>
                                        </a:rPr>
                                        <m:t>𝐼</m:t>
                                      </m:r>
                                    </m:e>
                                    <m:sup>
                                      <m:r>
                                        <a:rPr lang="en-US" sz="2400" i="0">
                                          <a:latin typeface="Cambria Math" panose="02040503050406030204" pitchFamily="18" charset="0"/>
                                        </a:rPr>
                                        <m:t>2</m:t>
                                      </m:r>
                                    </m:sup>
                                  </m:sSup>
                                  <m:sSub>
                                    <m:sSubPr>
                                      <m:ctrlPr>
                                        <a:rPr lang="en-US" sz="2400" i="1">
                                          <a:latin typeface="Cambria Math" panose="02040503050406030204" pitchFamily="18" charset="0"/>
                                        </a:rPr>
                                      </m:ctrlPr>
                                    </m:sSubPr>
                                    <m:e>
                                      <m:r>
                                        <a:rPr lang="en-US" sz="2400" i="1">
                                          <a:latin typeface="Cambria Math" panose="02040503050406030204" pitchFamily="18" charset="0"/>
                                        </a:rPr>
                                        <m:t>𝑅</m:t>
                                      </m:r>
                                    </m:e>
                                    <m:sub>
                                      <m:r>
                                        <a:rPr lang="en-US" sz="2400" i="1">
                                          <a:latin typeface="Cambria Math" panose="02040503050406030204" pitchFamily="18" charset="0"/>
                                        </a:rPr>
                                        <m:t>𝑙</m:t>
                                      </m:r>
                                    </m:sub>
                                  </m:sSub>
                                  <m:r>
                                    <a:rPr lang="en-US" sz="2400" i="0">
                                      <a:latin typeface="Cambria Math" panose="02040503050406030204" pitchFamily="18" charset="0"/>
                                    </a:rPr>
                                    <m:t>−</m:t>
                                  </m:r>
                                  <m:f>
                                    <m:fPr>
                                      <m:ctrlPr>
                                        <a:rPr lang="en-US" sz="2400" i="1">
                                          <a:latin typeface="Cambria Math" panose="02040503050406030204" pitchFamily="18" charset="0"/>
                                        </a:rPr>
                                      </m:ctrlPr>
                                    </m:fPr>
                                    <m:num>
                                      <m:r>
                                        <a:rPr lang="en-US" sz="2400" i="0">
                                          <a:latin typeface="Cambria Math" panose="02040503050406030204" pitchFamily="18" charset="0"/>
                                        </a:rPr>
                                        <m:t>2</m:t>
                                      </m:r>
                                      <m:r>
                                        <a:rPr lang="en-US" sz="2400" i="1">
                                          <a:latin typeface="Cambria Math" panose="02040503050406030204" pitchFamily="18" charset="0"/>
                                        </a:rPr>
                                        <m:t>𝜋</m:t>
                                      </m:r>
                                      <m:sSub>
                                        <m:sSubPr>
                                          <m:ctrlPr>
                                            <a:rPr lang="en-US" sz="2400" i="1">
                                              <a:latin typeface="Cambria Math" panose="02040503050406030204" pitchFamily="18" charset="0"/>
                                            </a:rPr>
                                          </m:ctrlPr>
                                        </m:sSubPr>
                                        <m:e>
                                          <m:r>
                                            <a:rPr lang="en-US" sz="2400" i="1">
                                              <a:latin typeface="Cambria Math" panose="02040503050406030204" pitchFamily="18" charset="0"/>
                                            </a:rPr>
                                            <m:t>𝑘</m:t>
                                          </m:r>
                                        </m:e>
                                        <m:sub>
                                          <m:r>
                                            <a:rPr lang="en-US" sz="2400" i="1">
                                              <a:latin typeface="Cambria Math" panose="02040503050406030204" pitchFamily="18" charset="0"/>
                                            </a:rPr>
                                            <m:t>𝑤</m:t>
                                          </m:r>
                                        </m:sub>
                                      </m:sSub>
                                    </m:num>
                                    <m:den>
                                      <m:r>
                                        <a:rPr lang="en-US" sz="2400" i="1">
                                          <a:latin typeface="Cambria Math" panose="02040503050406030204" pitchFamily="18" charset="0"/>
                                        </a:rPr>
                                        <m:t>𝑙𝑛</m:t>
                                      </m:r>
                                      <m:d>
                                        <m:dPr>
                                          <m:ctrlPr>
                                            <a:rPr lang="en-US" sz="2400" i="1">
                                              <a:latin typeface="Cambria Math" panose="02040503050406030204" pitchFamily="18" charset="0"/>
                                            </a:rPr>
                                          </m:ctrlPr>
                                        </m:dPr>
                                        <m:e>
                                          <m:f>
                                            <m:fPr>
                                              <m:type m:val="skw"/>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𝑠</m:t>
                                                  </m:r>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𝑐</m:t>
                                                  </m:r>
                                                </m:sub>
                                              </m:sSub>
                                            </m:den>
                                          </m:f>
                                        </m:e>
                                      </m:d>
                                    </m:den>
                                  </m:f>
                                </m:den>
                              </m:f>
                            </m:e>
                          </m:d>
                        </m:e>
                        <m:sub>
                          <m:r>
                            <a:rPr lang="en-US" sz="2400" i="0">
                              <a:latin typeface="Cambria Math" panose="02040503050406030204" pitchFamily="18" charset="0"/>
                            </a:rPr>
                            <m:t> </m:t>
                          </m:r>
                          <m:r>
                            <a:rPr lang="en-US" sz="2400" i="1">
                              <a:latin typeface="Cambria Math" panose="02040503050406030204" pitchFamily="18" charset="0"/>
                            </a:rPr>
                            <m:t>𝑖</m:t>
                          </m:r>
                        </m:sub>
                      </m:sSub>
                    </m:oMath>
                  </m:oMathPara>
                </a14:m>
                <a:endParaRPr lang="en-US" sz="2400" dirty="0"/>
              </a:p>
            </p:txBody>
          </p:sp>
        </mc:Choice>
        <mc:Fallback xmlns="">
          <p:sp>
            <p:nvSpPr>
              <p:cNvPr id="5" name="Rectangle 4"/>
              <p:cNvSpPr>
                <a:spLocks noRot="1" noChangeAspect="1" noMove="1" noResize="1" noEditPoints="1" noAdjustHandles="1" noChangeArrowheads="1" noChangeShapeType="1" noTextEdit="1"/>
              </p:cNvSpPr>
              <p:nvPr/>
            </p:nvSpPr>
            <p:spPr>
              <a:xfrm>
                <a:off x="1856558" y="3122783"/>
                <a:ext cx="4965205" cy="1848968"/>
              </a:xfrm>
              <a:prstGeom prst="rect">
                <a:avLst/>
              </a:prstGeom>
              <a:blipFill rotWithShape="0">
                <a:blip r:embed="rId2"/>
                <a:stretch>
                  <a:fillRect/>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F5FBA62C-4D3D-443C-9EEB-C4503E49AC54}" type="slidenum">
              <a:rPr lang="en-US" smtClean="0"/>
              <a:t>25</a:t>
            </a:fld>
            <a:endParaRPr lang="en-US" dirty="0"/>
          </a:p>
        </p:txBody>
      </p:sp>
    </p:spTree>
    <p:extLst>
      <p:ext uri="{BB962C8B-B14F-4D97-AF65-F5344CB8AC3E}">
        <p14:creationId xmlns:p14="http://schemas.microsoft.com/office/powerpoint/2010/main" val="24691951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 name="Rectangle 7"/>
              <p:cNvSpPr/>
              <p:nvPr/>
            </p:nvSpPr>
            <p:spPr>
              <a:xfrm>
                <a:off x="516461" y="588407"/>
                <a:ext cx="7645400" cy="4961486"/>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Wire Bundle Thermal Model</a:t>
                </a:r>
                <a:endParaRPr lang="en-US" sz="2800" b="1" kern="1600" dirty="0" smtClean="0">
                  <a:effectLst/>
                  <a:latin typeface="Times New Roman" panose="02020603050405020304" pitchFamily="18" charset="0"/>
                  <a:cs typeface="Arial" panose="020B0604020202020204" pitchFamily="34" charset="0"/>
                </a:endParaRPr>
              </a:p>
              <a:p>
                <a:pPr algn="just">
                  <a:lnSpc>
                    <a:spcPct val="107000"/>
                  </a:lnSpc>
                  <a:tabLst>
                    <a:tab pos="457200" algn="l"/>
                  </a:tabLst>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Finally, we must consider heat rejection from the </a:t>
                </a:r>
                <a:r>
                  <a:rPr lang="en-US" sz="2400" i="1" dirty="0" smtClean="0">
                    <a:latin typeface="Times New Roman" panose="02020603050405020304" pitchFamily="18" charset="0"/>
                    <a:ea typeface="Calibri" panose="020F0502020204030204" pitchFamily="34" charset="0"/>
                    <a:cs typeface="Times New Roman" panose="02020603050405020304" pitchFamily="18" charset="0"/>
                  </a:rPr>
                  <a:t>external</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bundle surface via convection and radiation.</a:t>
                </a:r>
              </a:p>
              <a:p>
                <a:pPr algn="just">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400" dirty="0">
                    <a:latin typeface="Times New Roman" panose="02020603050405020304" pitchFamily="18" charset="0"/>
                    <a:ea typeface="Calibri" panose="020F0502020204030204" pitchFamily="34" charset="0"/>
                    <a:cs typeface="Times New Roman" panose="02020603050405020304" pitchFamily="18" charset="0"/>
                  </a:rPr>
                  <a:t>R</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ejection </a:t>
                </a:r>
                <a:r>
                  <a:rPr lang="en-US" sz="2400" dirty="0">
                    <a:latin typeface="Times New Roman" panose="02020603050405020304" pitchFamily="18" charset="0"/>
                    <a:ea typeface="Calibri" panose="020F0502020204030204" pitchFamily="34" charset="0"/>
                    <a:cs typeface="Times New Roman" panose="02020603050405020304" pitchFamily="18" charset="0"/>
                  </a:rPr>
                  <a:t>of heat generated within the bundle,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𝑔𝑒𝑛</m:t>
                        </m:r>
                      </m:sub>
                    </m:sSub>
                  </m:oMath>
                </a14:m>
                <a:r>
                  <a:rPr lang="en-US" sz="2400" dirty="0">
                    <a:latin typeface="Times New Roman" panose="02020603050405020304" pitchFamily="18" charset="0"/>
                    <a:ea typeface="Calibri" panose="020F0502020204030204" pitchFamily="34" charset="0"/>
                    <a:cs typeface="Times New Roman" panose="02020603050405020304" pitchFamily="18" charset="0"/>
                  </a:rPr>
                  <a:t> from the bundle surface is based on the bundle radius,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𝑟</m:t>
                        </m:r>
                      </m:e>
                      <m:sub>
                        <m:r>
                          <a:rPr lang="en-US" sz="2400" i="1" smtClean="0">
                            <a:latin typeface="Cambria Math" panose="02040503050406030204" pitchFamily="18" charset="0"/>
                            <a:cs typeface="Times New Roman" panose="02020603050405020304" pitchFamily="18" charset="0"/>
                          </a:rPr>
                          <m:t>𝑏</m:t>
                        </m:r>
                      </m:sub>
                    </m:sSub>
                  </m:oMath>
                </a14:m>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and the bundle surface temperature,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𝑏</m:t>
                        </m:r>
                      </m:sub>
                    </m:sSub>
                  </m:oMath>
                </a14:m>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516461" y="588407"/>
                <a:ext cx="7645400" cy="4961486"/>
              </a:xfrm>
              <a:prstGeom prst="rect">
                <a:avLst/>
              </a:prstGeom>
              <a:blipFill rotWithShape="0">
                <a:blip r:embed="rId2"/>
                <a:stretch>
                  <a:fillRect l="-1675" t="-1353" r="-119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Rectangle 2"/>
              <p:cNvSpPr/>
              <p:nvPr/>
            </p:nvSpPr>
            <p:spPr>
              <a:xfrm>
                <a:off x="990600" y="4724400"/>
                <a:ext cx="6824133" cy="51815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panose="02040503050406030204" pitchFamily="18" charset="0"/>
                                </a:rPr>
                                <m:t>𝑄</m:t>
                              </m:r>
                            </m:e>
                          </m:acc>
                        </m:e>
                        <m:sub>
                          <m:r>
                            <a:rPr lang="en-US" sz="2400" i="1">
                              <a:latin typeface="Cambria Math" panose="02040503050406030204" pitchFamily="18" charset="0"/>
                            </a:rPr>
                            <m:t>𝑔𝑒𝑛</m:t>
                          </m:r>
                        </m:sub>
                      </m:sSub>
                      <m:r>
                        <a:rPr lang="en-US" sz="2400" i="0">
                          <a:latin typeface="Cambria Math" panose="02040503050406030204" pitchFamily="18" charset="0"/>
                        </a:rPr>
                        <m:t>=2</m:t>
                      </m:r>
                      <m:r>
                        <a:rPr lang="en-US" sz="2400" i="1">
                          <a:latin typeface="Cambria Math" panose="02040503050406030204" pitchFamily="18" charset="0"/>
                        </a:rPr>
                        <m:t>𝜋</m:t>
                      </m:r>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𝑏</m:t>
                          </m:r>
                        </m:sub>
                      </m:sSub>
                      <m:d>
                        <m:dPr>
                          <m:begChr m:val="["/>
                          <m:endChr m:val="]"/>
                          <m:ctrlPr>
                            <a:rPr lang="en-US" sz="2400" i="1">
                              <a:latin typeface="Cambria Math" panose="02040503050406030204" pitchFamily="18" charset="0"/>
                            </a:rPr>
                          </m:ctrlPr>
                        </m:dPr>
                        <m:e>
                          <m:r>
                            <a:rPr lang="en-US" sz="2400" i="1">
                              <a:latin typeface="Cambria Math" panose="02040503050406030204" pitchFamily="18" charset="0"/>
                            </a:rPr>
                            <m:t>𝜀𝜎</m:t>
                          </m:r>
                          <m:d>
                            <m:dPr>
                              <m:ctrlPr>
                                <a:rPr lang="en-US" sz="2400" i="1">
                                  <a:latin typeface="Cambria Math" panose="02040503050406030204" pitchFamily="18" charset="0"/>
                                </a:rPr>
                              </m:ctrlPr>
                            </m:dPr>
                            <m:e>
                              <m:sSubSup>
                                <m:sSubSupPr>
                                  <m:ctrlPr>
                                    <a:rPr lang="en-US" sz="2400" i="1">
                                      <a:latin typeface="Cambria Math" panose="02040503050406030204" pitchFamily="18" charset="0"/>
                                    </a:rPr>
                                  </m:ctrlPr>
                                </m:sSubSupPr>
                                <m:e>
                                  <m:r>
                                    <a:rPr lang="en-US" sz="2400" i="1">
                                      <a:latin typeface="Cambria Math" panose="02040503050406030204" pitchFamily="18" charset="0"/>
                                    </a:rPr>
                                    <m:t>𝑇</m:t>
                                  </m:r>
                                </m:e>
                                <m:sub>
                                  <m:r>
                                    <a:rPr lang="en-US" sz="2400" i="1">
                                      <a:latin typeface="Cambria Math" panose="02040503050406030204" pitchFamily="18" charset="0"/>
                                    </a:rPr>
                                    <m:t>𝑏</m:t>
                                  </m:r>
                                </m:sub>
                                <m:sup>
                                  <m:r>
                                    <a:rPr lang="en-US" sz="2400" i="0">
                                      <a:latin typeface="Cambria Math" panose="02040503050406030204" pitchFamily="18" charset="0"/>
                                    </a:rPr>
                                    <m:t>4</m:t>
                                  </m:r>
                                </m:sup>
                              </m:sSubSup>
                              <m:r>
                                <a:rPr lang="en-US" sz="2400" i="0">
                                  <a:latin typeface="Cambria Math" panose="02040503050406030204" pitchFamily="18" charset="0"/>
                                </a:rPr>
                                <m:t>−</m:t>
                              </m:r>
                              <m:sSubSup>
                                <m:sSubSupPr>
                                  <m:ctrlPr>
                                    <a:rPr lang="en-US" sz="2400" i="1">
                                      <a:latin typeface="Cambria Math" panose="02040503050406030204" pitchFamily="18" charset="0"/>
                                    </a:rPr>
                                  </m:ctrlPr>
                                </m:sSubSupPr>
                                <m:e>
                                  <m:r>
                                    <a:rPr lang="en-US" sz="2400" i="1">
                                      <a:latin typeface="Cambria Math" panose="02040503050406030204" pitchFamily="18" charset="0"/>
                                    </a:rPr>
                                    <m:t>𝑇</m:t>
                                  </m:r>
                                </m:e>
                                <m:sub>
                                  <m:r>
                                    <a:rPr lang="en-US" sz="2400" i="1">
                                      <a:latin typeface="Cambria Math" panose="02040503050406030204" pitchFamily="18" charset="0"/>
                                    </a:rPr>
                                    <m:t>𝑒</m:t>
                                  </m:r>
                                </m:sub>
                                <m:sup>
                                  <m:r>
                                    <a:rPr lang="en-US" sz="2400" i="0">
                                      <a:latin typeface="Cambria Math" panose="02040503050406030204" pitchFamily="18" charset="0"/>
                                    </a:rPr>
                                    <m:t>4</m:t>
                                  </m:r>
                                </m:sup>
                              </m:sSubSup>
                            </m:e>
                          </m:d>
                          <m:r>
                            <a:rPr lang="en-US" sz="2400" i="0">
                              <a:latin typeface="Cambria Math" panose="02040503050406030204" pitchFamily="18" charset="0"/>
                            </a:rPr>
                            <m:t>+</m:t>
                          </m:r>
                          <m:sSub>
                            <m:sSubPr>
                              <m:ctrlPr>
                                <a:rPr lang="en-US" sz="2400" i="1" smtClean="0">
                                  <a:solidFill>
                                    <a:srgbClr val="7030A0"/>
                                  </a:solidFill>
                                  <a:latin typeface="Cambria Math" panose="02040503050406030204" pitchFamily="18" charset="0"/>
                                </a:rPr>
                              </m:ctrlPr>
                            </m:sSubPr>
                            <m:e>
                              <m:r>
                                <a:rPr lang="en-US" sz="2400" i="1">
                                  <a:solidFill>
                                    <a:srgbClr val="7030A0"/>
                                  </a:solidFill>
                                  <a:latin typeface="Cambria Math" panose="02040503050406030204" pitchFamily="18" charset="0"/>
                                </a:rPr>
                                <m:t>𝑓</m:t>
                              </m:r>
                            </m:e>
                            <m:sub>
                              <m:r>
                                <a:rPr lang="en-US" sz="2400" i="1">
                                  <a:solidFill>
                                    <a:srgbClr val="7030A0"/>
                                  </a:solidFill>
                                  <a:latin typeface="Cambria Math" panose="02040503050406030204" pitchFamily="18" charset="0"/>
                                </a:rPr>
                                <m:t>h</m:t>
                              </m:r>
                            </m:sub>
                          </m:sSub>
                          <m:r>
                            <a:rPr lang="en-US" sz="2400" i="1">
                              <a:latin typeface="Cambria Math" panose="02040503050406030204" pitchFamily="18" charset="0"/>
                            </a:rPr>
                            <m:t>h</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𝑏</m:t>
                                      </m:r>
                                    </m:sub>
                                  </m:sSub>
                                  <m:r>
                                    <a:rPr lang="en-US" sz="2400" i="0">
                                      <a:latin typeface="Cambria Math" panose="02040503050406030204" pitchFamily="18" charset="0"/>
                                    </a:rPr>
                                    <m:t>,</m:t>
                                  </m:r>
                                  <m:r>
                                    <a:rPr lang="en-US" sz="2400" i="1">
                                      <a:latin typeface="Cambria Math" panose="02040503050406030204" pitchFamily="18" charset="0"/>
                                    </a:rPr>
                                    <m:t>𝑇</m:t>
                                  </m:r>
                                </m:e>
                                <m:sub>
                                  <m:r>
                                    <a:rPr lang="en-US" sz="2400" i="1">
                                      <a:latin typeface="Cambria Math" panose="02040503050406030204" pitchFamily="18" charset="0"/>
                                    </a:rPr>
                                    <m:t>𝑏</m:t>
                                  </m:r>
                                </m:sub>
                              </m:sSub>
                            </m:e>
                          </m:d>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𝑏</m:t>
                                  </m:r>
                                </m:sub>
                              </m:sSub>
                              <m:r>
                                <a:rPr lang="en-US" sz="2400" i="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𝑒</m:t>
                                  </m:r>
                                </m:sub>
                              </m:sSub>
                            </m:e>
                          </m:d>
                        </m:e>
                      </m:d>
                    </m:oMath>
                  </m:oMathPara>
                </a14:m>
                <a:endParaRPr lang="en-US" sz="2400" dirty="0"/>
              </a:p>
            </p:txBody>
          </p:sp>
        </mc:Choice>
        <mc:Fallback>
          <p:sp>
            <p:nvSpPr>
              <p:cNvPr id="3" name="Rectangle 2"/>
              <p:cNvSpPr>
                <a:spLocks noRot="1" noChangeAspect="1" noMove="1" noResize="1" noEditPoints="1" noAdjustHandles="1" noChangeArrowheads="1" noChangeShapeType="1" noTextEdit="1"/>
              </p:cNvSpPr>
              <p:nvPr/>
            </p:nvSpPr>
            <p:spPr>
              <a:xfrm>
                <a:off x="990600" y="4724400"/>
                <a:ext cx="6824133" cy="518155"/>
              </a:xfrm>
              <a:prstGeom prst="rect">
                <a:avLst/>
              </a:prstGeom>
              <a:blipFill rotWithShape="0">
                <a:blip r:embed="rId3"/>
                <a:stretch>
                  <a:fillRect/>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F5FBA62C-4D3D-443C-9EEB-C4503E49AC54}" type="slidenum">
              <a:rPr lang="en-US" smtClean="0"/>
              <a:t>26</a:t>
            </a:fld>
            <a:endParaRPr lang="en-US" dirty="0"/>
          </a:p>
        </p:txBody>
      </p:sp>
    </p:spTree>
    <p:extLst>
      <p:ext uri="{BB962C8B-B14F-4D97-AF65-F5344CB8AC3E}">
        <p14:creationId xmlns:p14="http://schemas.microsoft.com/office/powerpoint/2010/main" val="993793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Rectangle 4"/>
              <p:cNvSpPr/>
              <p:nvPr/>
            </p:nvSpPr>
            <p:spPr>
              <a:xfrm>
                <a:off x="504372" y="592042"/>
                <a:ext cx="7645400" cy="4158511"/>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Wire Bundle Thermal Model </a:t>
                </a:r>
                <a:endParaRPr lang="en-US" b="1" i="1" kern="1600" dirty="0" smtClean="0">
                  <a:effectLst/>
                  <a:latin typeface="Times New Roman" panose="02020603050405020304" pitchFamily="18" charset="0"/>
                  <a:ea typeface="Times New Roman" panose="02020603050405020304" pitchFamily="18" charset="0"/>
                  <a:cs typeface="Arial" panose="020B0604020202020204" pitchFamily="34" charset="0"/>
                </a:endParaRPr>
              </a:p>
              <a:p>
                <a:pPr marR="0" lvl="0">
                  <a:spcBef>
                    <a:spcPts val="1200"/>
                  </a:spcBef>
                  <a:spcAft>
                    <a:spcPts val="1200"/>
                  </a:spcAft>
                  <a:tabLst>
                    <a:tab pos="228600" algn="l"/>
                  </a:tabLst>
                </a:pPr>
                <a:r>
                  <a:rPr lang="en-US" kern="1600" dirty="0" smtClean="0">
                    <a:latin typeface="Times New Roman" panose="02020603050405020304" pitchFamily="18" charset="0"/>
                    <a:ea typeface="Calibri" panose="020F0502020204030204" pitchFamily="34" charset="0"/>
                    <a:cs typeface="Arial" panose="020B0604020202020204" pitchFamily="34" charset="0"/>
                  </a:rPr>
                  <a:t>System of equations is of the form </a:t>
                </a:r>
                <a14:m>
                  <m:oMath xmlns:m="http://schemas.openxmlformats.org/officeDocument/2006/math">
                    <m:d>
                      <m:dPr>
                        <m:begChr m:val="["/>
                        <m:endChr m:val="]"/>
                        <m:ctrlPr>
                          <a:rPr lang="en-US" i="1" smtClean="0">
                            <a:solidFill>
                              <a:schemeClr val="accent4">
                                <a:lumMod val="75000"/>
                              </a:schemeClr>
                            </a:solidFill>
                            <a:latin typeface="Cambria Math" panose="02040503050406030204" pitchFamily="18" charset="0"/>
                          </a:rPr>
                        </m:ctrlPr>
                      </m:dPr>
                      <m:e>
                        <m:r>
                          <a:rPr lang="en-US" i="1">
                            <a:solidFill>
                              <a:schemeClr val="accent4">
                                <a:lumMod val="75000"/>
                              </a:schemeClr>
                            </a:solidFill>
                            <a:latin typeface="Cambria Math" panose="02040503050406030204" pitchFamily="18" charset="0"/>
                          </a:rPr>
                          <m:t>𝐺</m:t>
                        </m:r>
                      </m:e>
                    </m:d>
                    <m:d>
                      <m:dPr>
                        <m:begChr m:val="{"/>
                        <m:endChr m:val="}"/>
                        <m:ctrlPr>
                          <a:rPr lang="en-US" i="1" smtClean="0">
                            <a:solidFill>
                              <a:schemeClr val="accent5">
                                <a:lumMod val="50000"/>
                              </a:schemeClr>
                            </a:solidFill>
                            <a:latin typeface="Cambria Math" panose="02040503050406030204" pitchFamily="18" charset="0"/>
                          </a:rPr>
                        </m:ctrlPr>
                      </m:dPr>
                      <m:e>
                        <m:sSub>
                          <m:sSubPr>
                            <m:ctrlPr>
                              <a:rPr lang="en-US" i="1">
                                <a:solidFill>
                                  <a:schemeClr val="accent5">
                                    <a:lumMod val="50000"/>
                                  </a:schemeClr>
                                </a:solidFill>
                                <a:latin typeface="Cambria Math" panose="02040503050406030204" pitchFamily="18" charset="0"/>
                              </a:rPr>
                            </m:ctrlPr>
                          </m:sSubPr>
                          <m:e>
                            <m:r>
                              <a:rPr lang="en-US" i="1">
                                <a:solidFill>
                                  <a:schemeClr val="accent5">
                                    <a:lumMod val="50000"/>
                                  </a:schemeClr>
                                </a:solidFill>
                                <a:latin typeface="Cambria Math" panose="02040503050406030204" pitchFamily="18" charset="0"/>
                              </a:rPr>
                              <m:t>𝑇</m:t>
                            </m:r>
                          </m:e>
                          <m:sub>
                            <m:r>
                              <a:rPr lang="en-US" i="1">
                                <a:solidFill>
                                  <a:schemeClr val="accent5">
                                    <a:lumMod val="50000"/>
                                  </a:schemeClr>
                                </a:solidFill>
                                <a:latin typeface="Cambria Math" panose="02040503050406030204" pitchFamily="18" charset="0"/>
                              </a:rPr>
                              <m:t>𝑠</m:t>
                            </m:r>
                          </m:sub>
                        </m:sSub>
                      </m:e>
                    </m:d>
                    <m:r>
                      <a:rPr lang="en-US">
                        <a:latin typeface="Cambria Math" panose="02040503050406030204" pitchFamily="18" charset="0"/>
                      </a:rPr>
                      <m:t>=</m:t>
                    </m:r>
                    <m:d>
                      <m:dPr>
                        <m:begChr m:val="{"/>
                        <m:endChr m:val="}"/>
                        <m:ctrlPr>
                          <a:rPr lang="en-US" i="1" smtClean="0">
                            <a:solidFill>
                              <a:srgbClr val="C00000"/>
                            </a:solidFill>
                            <a:latin typeface="Cambria Math" panose="02040503050406030204" pitchFamily="18" charset="0"/>
                          </a:rPr>
                        </m:ctrlPr>
                      </m:dPr>
                      <m:e>
                        <m:acc>
                          <m:accPr>
                            <m:chr m:val="̇"/>
                            <m:ctrlPr>
                              <a:rPr lang="en-US" i="1">
                                <a:solidFill>
                                  <a:srgbClr val="C00000"/>
                                </a:solidFill>
                                <a:latin typeface="Cambria Math" panose="02040503050406030204" pitchFamily="18" charset="0"/>
                              </a:rPr>
                            </m:ctrlPr>
                          </m:accPr>
                          <m:e>
                            <m:r>
                              <a:rPr lang="en-US" i="1">
                                <a:solidFill>
                                  <a:srgbClr val="C00000"/>
                                </a:solidFill>
                                <a:latin typeface="Cambria Math" panose="02040503050406030204" pitchFamily="18" charset="0"/>
                              </a:rPr>
                              <m:t>𝑄</m:t>
                            </m:r>
                          </m:e>
                        </m:acc>
                      </m:e>
                    </m:d>
                    <m:r>
                      <a:rPr lang="en-US" b="1" i="0" smtClean="0">
                        <a:solidFill>
                          <a:schemeClr val="tx1"/>
                        </a:solidFill>
                        <a:latin typeface="Cambria Math" panose="02040503050406030204" pitchFamily="18" charset="0"/>
                      </a:rPr>
                      <m:t>:</m:t>
                    </m:r>
                  </m:oMath>
                </a14:m>
                <a:endParaRPr lang="en-US" b="1" dirty="0" smtClean="0">
                  <a:solidFill>
                    <a:schemeClr val="tx1"/>
                  </a:solidFill>
                  <a:latin typeface="Times New Roman" panose="02020603050405020304" pitchFamily="18" charset="0"/>
                </a:endParaRPr>
              </a:p>
              <a:p>
                <a:pPr marR="0" lvl="0">
                  <a:spcBef>
                    <a:spcPts val="1200"/>
                  </a:spcBef>
                  <a:spcAft>
                    <a:spcPts val="1200"/>
                  </a:spcAft>
                  <a:tabLst>
                    <a:tab pos="228600" algn="l"/>
                  </a:tabLst>
                </a:pPr>
                <a:endParaRPr lang="en-US" kern="1600" dirty="0" smtClean="0">
                  <a:latin typeface="Times New Roman" panose="02020603050405020304" pitchFamily="18" charset="0"/>
                  <a:ea typeface="Calibri" panose="020F0502020204030204" pitchFamily="34" charset="0"/>
                  <a:cs typeface="Arial" panose="020B0604020202020204" pitchFamily="34" charset="0"/>
                </a:endParaRPr>
              </a:p>
              <a:p>
                <a:pPr marR="0" lvl="0">
                  <a:spcBef>
                    <a:spcPts val="1200"/>
                  </a:spcBef>
                  <a:spcAft>
                    <a:spcPts val="1200"/>
                  </a:spcAft>
                  <a:tabLst>
                    <a:tab pos="228600" algn="l"/>
                  </a:tabLst>
                </a:pPr>
                <a:endParaRPr lang="en-US" kern="1600" dirty="0">
                  <a:latin typeface="Times New Roman" panose="02020603050405020304" pitchFamily="18" charset="0"/>
                  <a:ea typeface="Calibri" panose="020F0502020204030204" pitchFamily="34" charset="0"/>
                  <a:cs typeface="Arial" panose="020B0604020202020204" pitchFamily="34" charset="0"/>
                </a:endParaRPr>
              </a:p>
              <a:p>
                <a:pPr marR="0" lvl="0">
                  <a:spcBef>
                    <a:spcPts val="1200"/>
                  </a:spcBef>
                  <a:spcAft>
                    <a:spcPts val="1200"/>
                  </a:spcAft>
                  <a:tabLst>
                    <a:tab pos="228600" algn="l"/>
                  </a:tabLst>
                </a:pPr>
                <a:endParaRPr lang="en-US" kern="1600" dirty="0" smtClean="0">
                  <a:latin typeface="Times New Roman" panose="02020603050405020304" pitchFamily="18" charset="0"/>
                  <a:ea typeface="Calibri" panose="020F0502020204030204" pitchFamily="34" charset="0"/>
                  <a:cs typeface="Arial" panose="020B0604020202020204" pitchFamily="34" charset="0"/>
                </a:endParaRPr>
              </a:p>
              <a:p>
                <a:pPr marR="0" lvl="0">
                  <a:spcBef>
                    <a:spcPts val="1200"/>
                  </a:spcBef>
                  <a:spcAft>
                    <a:spcPts val="1200"/>
                  </a:spcAft>
                  <a:tabLst>
                    <a:tab pos="228600" algn="l"/>
                  </a:tabLst>
                </a:pPr>
                <a:r>
                  <a:rPr lang="en-US" kern="1600" dirty="0" smtClean="0">
                    <a:latin typeface="Times New Roman" panose="02020603050405020304" pitchFamily="18" charset="0"/>
                    <a:ea typeface="Calibri" panose="020F0502020204030204" pitchFamily="34" charset="0"/>
                    <a:cs typeface="Arial" panose="020B0604020202020204" pitchFamily="34" charset="0"/>
                  </a:rPr>
                  <a:t>where…</a:t>
                </a:r>
              </a:p>
              <a:p>
                <a:pPr marR="0" lvl="0">
                  <a:spcBef>
                    <a:spcPts val="1200"/>
                  </a:spcBef>
                  <a:spcAft>
                    <a:spcPts val="1200"/>
                  </a:spcAft>
                  <a:tabLst>
                    <a:tab pos="228600" algn="l"/>
                  </a:tabLst>
                </a:pPr>
                <a:r>
                  <a:rPr lang="en-US" sz="2400" kern="1600" dirty="0" smtClean="0">
                    <a:latin typeface="Times New Roman" panose="02020603050405020304" pitchFamily="18" charset="0"/>
                    <a:ea typeface="Calibri" panose="020F0502020204030204" pitchFamily="34" charset="0"/>
                    <a:cs typeface="Arial" panose="020B0604020202020204" pitchFamily="34" charset="0"/>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504372" y="592042"/>
                <a:ext cx="7645400" cy="4158511"/>
              </a:xfrm>
              <a:prstGeom prst="rect">
                <a:avLst/>
              </a:prstGeom>
              <a:blipFill rotWithShape="0">
                <a:blip r:embed="rId2"/>
                <a:stretch>
                  <a:fillRect l="-1675" t="-146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1334882" y="1943240"/>
                <a:ext cx="5781266" cy="1754904"/>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d>
                        <m:dPr>
                          <m:begChr m:val="["/>
                          <m:endChr m:val="]"/>
                          <m:ctrlPr>
                            <a:rPr lang="en-US" i="1" smtClean="0">
                              <a:solidFill>
                                <a:schemeClr val="accent4">
                                  <a:lumMod val="75000"/>
                                </a:schemeClr>
                              </a:solidFill>
                              <a:latin typeface="Cambria Math" panose="02040503050406030204" pitchFamily="18" charset="0"/>
                            </a:rPr>
                          </m:ctrlPr>
                        </m:dPr>
                        <m:e>
                          <m:m>
                            <m:mPr>
                              <m:mcs>
                                <m:mc>
                                  <m:mcPr>
                                    <m:count m:val="6"/>
                                    <m:mcJc m:val="center"/>
                                  </m:mcPr>
                                </m:mc>
                              </m:mcs>
                              <m:ctrlPr>
                                <a:rPr lang="en-US" i="1">
                                  <a:solidFill>
                                    <a:schemeClr val="accent4">
                                      <a:lumMod val="75000"/>
                                    </a:schemeClr>
                                  </a:solidFill>
                                  <a:latin typeface="Cambria Math" panose="02040503050406030204" pitchFamily="18" charset="0"/>
                                </a:rPr>
                              </m:ctrlPr>
                            </m:mPr>
                            <m:mr>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𝑣</m:t>
                                    </m:r>
                                  </m:e>
                                  <m:sub>
                                    <m:r>
                                      <a:rPr lang="en-US" i="0">
                                        <a:solidFill>
                                          <a:schemeClr val="accent4">
                                            <a:lumMod val="75000"/>
                                          </a:schemeClr>
                                        </a:solidFill>
                                        <a:latin typeface="Cambria Math" panose="02040503050406030204" pitchFamily="18" charset="0"/>
                                      </a:rPr>
                                      <m:t>11</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12</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13</m:t>
                                    </m:r>
                                  </m:sub>
                                </m:sSub>
                              </m:e>
                              <m:e>
                                <m:r>
                                  <a:rPr lang="en-US" i="0">
                                    <a:solidFill>
                                      <a:schemeClr val="accent4">
                                        <a:lumMod val="75000"/>
                                      </a:schemeClr>
                                    </a:solidFill>
                                    <a:latin typeface="Cambria Math" panose="02040503050406030204" pitchFamily="18" charset="0"/>
                                  </a:rPr>
                                  <m:t>⋯</m:t>
                                </m:r>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1</m:t>
                                    </m:r>
                                    <m:r>
                                      <a:rPr lang="en-US" i="1">
                                        <a:solidFill>
                                          <a:schemeClr val="accent4">
                                            <a:lumMod val="75000"/>
                                          </a:schemeClr>
                                        </a:solidFill>
                                        <a:latin typeface="Cambria Math" panose="02040503050406030204" pitchFamily="18" charset="0"/>
                                      </a:rPr>
                                      <m:t>𝑛</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1</m:t>
                                    </m:r>
                                    <m:r>
                                      <a:rPr lang="en-US" i="1">
                                        <a:solidFill>
                                          <a:schemeClr val="accent4">
                                            <a:lumMod val="75000"/>
                                          </a:schemeClr>
                                        </a:solidFill>
                                        <a:latin typeface="Cambria Math" panose="02040503050406030204" pitchFamily="18" charset="0"/>
                                      </a:rPr>
                                      <m:t>𝑏</m:t>
                                    </m:r>
                                  </m:sub>
                                </m:sSub>
                              </m:e>
                            </m:mr>
                            <m:mr>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21</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𝑣</m:t>
                                    </m:r>
                                  </m:e>
                                  <m:sub>
                                    <m:r>
                                      <a:rPr lang="en-US" i="0">
                                        <a:solidFill>
                                          <a:schemeClr val="accent4">
                                            <a:lumMod val="75000"/>
                                          </a:schemeClr>
                                        </a:solidFill>
                                        <a:latin typeface="Cambria Math" panose="02040503050406030204" pitchFamily="18" charset="0"/>
                                      </a:rPr>
                                      <m:t>22</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23</m:t>
                                    </m:r>
                                  </m:sub>
                                </m:sSub>
                              </m:e>
                              <m:e>
                                <m:r>
                                  <a:rPr lang="en-US" i="0">
                                    <a:solidFill>
                                      <a:schemeClr val="accent4">
                                        <a:lumMod val="75000"/>
                                      </a:schemeClr>
                                    </a:solidFill>
                                    <a:latin typeface="Cambria Math" panose="02040503050406030204" pitchFamily="18" charset="0"/>
                                  </a:rPr>
                                  <m:t>⋯</m:t>
                                </m:r>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2</m:t>
                                    </m:r>
                                    <m:r>
                                      <a:rPr lang="en-US" i="1">
                                        <a:solidFill>
                                          <a:schemeClr val="accent4">
                                            <a:lumMod val="75000"/>
                                          </a:schemeClr>
                                        </a:solidFill>
                                        <a:latin typeface="Cambria Math" panose="02040503050406030204" pitchFamily="18" charset="0"/>
                                      </a:rPr>
                                      <m:t>𝑛</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2</m:t>
                                    </m:r>
                                    <m:r>
                                      <a:rPr lang="en-US" i="1">
                                        <a:solidFill>
                                          <a:schemeClr val="accent4">
                                            <a:lumMod val="75000"/>
                                          </a:schemeClr>
                                        </a:solidFill>
                                        <a:latin typeface="Cambria Math" panose="02040503050406030204" pitchFamily="18" charset="0"/>
                                      </a:rPr>
                                      <m:t>𝑏</m:t>
                                    </m:r>
                                  </m:sub>
                                </m:sSub>
                              </m:e>
                            </m:mr>
                            <m:mr>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31</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32</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𝑣</m:t>
                                    </m:r>
                                  </m:e>
                                  <m:sub>
                                    <m:r>
                                      <a:rPr lang="en-US" i="0">
                                        <a:solidFill>
                                          <a:schemeClr val="accent4">
                                            <a:lumMod val="75000"/>
                                          </a:schemeClr>
                                        </a:solidFill>
                                        <a:latin typeface="Cambria Math" panose="02040503050406030204" pitchFamily="18" charset="0"/>
                                      </a:rPr>
                                      <m:t>33</m:t>
                                    </m:r>
                                  </m:sub>
                                </m:sSub>
                              </m:e>
                              <m:e>
                                <m:r>
                                  <a:rPr lang="en-US" i="0">
                                    <a:solidFill>
                                      <a:schemeClr val="accent4">
                                        <a:lumMod val="75000"/>
                                      </a:schemeClr>
                                    </a:solidFill>
                                    <a:latin typeface="Cambria Math" panose="02040503050406030204" pitchFamily="18" charset="0"/>
                                  </a:rPr>
                                  <m:t>⋯</m:t>
                                </m:r>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3</m:t>
                                    </m:r>
                                    <m:r>
                                      <a:rPr lang="en-US" i="1">
                                        <a:solidFill>
                                          <a:schemeClr val="accent4">
                                            <a:lumMod val="75000"/>
                                          </a:schemeClr>
                                        </a:solidFill>
                                        <a:latin typeface="Cambria Math" panose="02040503050406030204" pitchFamily="18" charset="0"/>
                                      </a:rPr>
                                      <m:t>𝑛</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0">
                                        <a:solidFill>
                                          <a:schemeClr val="accent4">
                                            <a:lumMod val="75000"/>
                                          </a:schemeClr>
                                        </a:solidFill>
                                        <a:latin typeface="Cambria Math" panose="02040503050406030204" pitchFamily="18" charset="0"/>
                                      </a:rPr>
                                      <m:t>3</m:t>
                                    </m:r>
                                    <m:r>
                                      <a:rPr lang="en-US" i="1">
                                        <a:solidFill>
                                          <a:schemeClr val="accent4">
                                            <a:lumMod val="75000"/>
                                          </a:schemeClr>
                                        </a:solidFill>
                                        <a:latin typeface="Cambria Math" panose="02040503050406030204" pitchFamily="18" charset="0"/>
                                      </a:rPr>
                                      <m:t>𝑏</m:t>
                                    </m:r>
                                  </m:sub>
                                </m:sSub>
                              </m:e>
                            </m:mr>
                            <m:mr>
                              <m:e>
                                <m:r>
                                  <a:rPr lang="en-US" i="0">
                                    <a:solidFill>
                                      <a:schemeClr val="accent4">
                                        <a:lumMod val="75000"/>
                                      </a:schemeClr>
                                    </a:solidFill>
                                    <a:latin typeface="Cambria Math" panose="02040503050406030204" pitchFamily="18" charset="0"/>
                                  </a:rPr>
                                  <m:t>⋮</m:t>
                                </m:r>
                              </m:e>
                              <m:e>
                                <m:r>
                                  <a:rPr lang="en-US" i="0">
                                    <a:solidFill>
                                      <a:schemeClr val="accent4">
                                        <a:lumMod val="75000"/>
                                      </a:schemeClr>
                                    </a:solidFill>
                                    <a:latin typeface="Cambria Math" panose="02040503050406030204" pitchFamily="18" charset="0"/>
                                  </a:rPr>
                                  <m:t>⋮</m:t>
                                </m:r>
                              </m:e>
                              <m:e>
                                <m:r>
                                  <a:rPr lang="en-US" i="0">
                                    <a:solidFill>
                                      <a:schemeClr val="accent4">
                                        <a:lumMod val="75000"/>
                                      </a:schemeClr>
                                    </a:solidFill>
                                    <a:latin typeface="Cambria Math" panose="02040503050406030204" pitchFamily="18" charset="0"/>
                                  </a:rPr>
                                  <m:t>⋮</m:t>
                                </m:r>
                              </m:e>
                              <m:e>
                                <m:r>
                                  <a:rPr lang="en-US" i="0">
                                    <a:solidFill>
                                      <a:schemeClr val="accent4">
                                        <a:lumMod val="75000"/>
                                      </a:schemeClr>
                                    </a:solidFill>
                                    <a:latin typeface="Cambria Math" panose="02040503050406030204" pitchFamily="18" charset="0"/>
                                  </a:rPr>
                                  <m:t>⋱</m:t>
                                </m:r>
                              </m:e>
                              <m:e>
                                <m:r>
                                  <a:rPr lang="en-US" i="0">
                                    <a:solidFill>
                                      <a:schemeClr val="accent4">
                                        <a:lumMod val="75000"/>
                                      </a:schemeClr>
                                    </a:solidFill>
                                    <a:latin typeface="Cambria Math" panose="02040503050406030204" pitchFamily="18" charset="0"/>
                                  </a:rPr>
                                  <m:t>⋮</m:t>
                                </m:r>
                              </m:e>
                              <m:e>
                                <m:r>
                                  <a:rPr lang="en-US" i="0">
                                    <a:solidFill>
                                      <a:schemeClr val="accent4">
                                        <a:lumMod val="75000"/>
                                      </a:schemeClr>
                                    </a:solidFill>
                                    <a:latin typeface="Cambria Math" panose="02040503050406030204" pitchFamily="18" charset="0"/>
                                  </a:rPr>
                                  <m:t>⋮</m:t>
                                </m:r>
                              </m:e>
                            </m:mr>
                            <m:mr>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𝑛</m:t>
                                    </m:r>
                                    <m:r>
                                      <a:rPr lang="en-US" i="0">
                                        <a:solidFill>
                                          <a:schemeClr val="accent4">
                                            <a:lumMod val="75000"/>
                                          </a:schemeClr>
                                        </a:solidFill>
                                        <a:latin typeface="Cambria Math" panose="02040503050406030204" pitchFamily="18" charset="0"/>
                                      </a:rPr>
                                      <m:t>1</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𝑛</m:t>
                                    </m:r>
                                    <m:r>
                                      <a:rPr lang="en-US" i="0">
                                        <a:solidFill>
                                          <a:schemeClr val="accent4">
                                            <a:lumMod val="75000"/>
                                          </a:schemeClr>
                                        </a:solidFill>
                                        <a:latin typeface="Cambria Math" panose="02040503050406030204" pitchFamily="18" charset="0"/>
                                      </a:rPr>
                                      <m:t>2</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𝑛</m:t>
                                    </m:r>
                                    <m:r>
                                      <a:rPr lang="en-US" i="0">
                                        <a:solidFill>
                                          <a:schemeClr val="accent4">
                                            <a:lumMod val="75000"/>
                                          </a:schemeClr>
                                        </a:solidFill>
                                        <a:latin typeface="Cambria Math" panose="02040503050406030204" pitchFamily="18" charset="0"/>
                                      </a:rPr>
                                      <m:t>3</m:t>
                                    </m:r>
                                  </m:sub>
                                </m:sSub>
                              </m:e>
                              <m:e>
                                <m:r>
                                  <a:rPr lang="en-US" i="0">
                                    <a:solidFill>
                                      <a:schemeClr val="accent4">
                                        <a:lumMod val="75000"/>
                                      </a:schemeClr>
                                    </a:solidFill>
                                    <a:latin typeface="Cambria Math" panose="02040503050406030204" pitchFamily="18" charset="0"/>
                                  </a:rPr>
                                  <m:t>⋯</m:t>
                                </m:r>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𝑣</m:t>
                                    </m:r>
                                  </m:e>
                                  <m:sub>
                                    <m:r>
                                      <a:rPr lang="en-US" i="1">
                                        <a:solidFill>
                                          <a:schemeClr val="accent4">
                                            <a:lumMod val="75000"/>
                                          </a:schemeClr>
                                        </a:solidFill>
                                        <a:latin typeface="Cambria Math" panose="02040503050406030204" pitchFamily="18" charset="0"/>
                                      </a:rPr>
                                      <m:t>𝑛𝑛</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𝑛𝑏</m:t>
                                    </m:r>
                                  </m:sub>
                                </m:sSub>
                              </m:e>
                            </m:mr>
                            <m:mr>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𝑏</m:t>
                                    </m:r>
                                    <m:r>
                                      <a:rPr lang="en-US" i="0">
                                        <a:solidFill>
                                          <a:schemeClr val="accent4">
                                            <a:lumMod val="75000"/>
                                          </a:schemeClr>
                                        </a:solidFill>
                                        <a:latin typeface="Cambria Math" panose="02040503050406030204" pitchFamily="18" charset="0"/>
                                      </a:rPr>
                                      <m:t>1</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𝑏</m:t>
                                    </m:r>
                                    <m:r>
                                      <a:rPr lang="en-US" i="0">
                                        <a:solidFill>
                                          <a:schemeClr val="accent4">
                                            <a:lumMod val="75000"/>
                                          </a:schemeClr>
                                        </a:solidFill>
                                        <a:latin typeface="Cambria Math" panose="02040503050406030204" pitchFamily="18" charset="0"/>
                                      </a:rPr>
                                      <m:t>2</m:t>
                                    </m:r>
                                  </m:sub>
                                </m:sSub>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𝑏</m:t>
                                    </m:r>
                                    <m:r>
                                      <a:rPr lang="en-US" i="0">
                                        <a:solidFill>
                                          <a:schemeClr val="accent4">
                                            <a:lumMod val="75000"/>
                                          </a:schemeClr>
                                        </a:solidFill>
                                        <a:latin typeface="Cambria Math" panose="02040503050406030204" pitchFamily="18" charset="0"/>
                                      </a:rPr>
                                      <m:t>3</m:t>
                                    </m:r>
                                  </m:sub>
                                </m:sSub>
                              </m:e>
                              <m:e>
                                <m:r>
                                  <a:rPr lang="en-US" i="0">
                                    <a:solidFill>
                                      <a:schemeClr val="accent4">
                                        <a:lumMod val="75000"/>
                                      </a:schemeClr>
                                    </a:solidFill>
                                    <a:latin typeface="Cambria Math" panose="02040503050406030204" pitchFamily="18" charset="0"/>
                                  </a:rPr>
                                  <m:t>⋯</m:t>
                                </m:r>
                              </m:e>
                              <m:e>
                                <m:sSub>
                                  <m:sSubPr>
                                    <m:ctrlPr>
                                      <a:rPr lang="en-US" i="1">
                                        <a:solidFill>
                                          <a:schemeClr val="accent4">
                                            <a:lumMod val="75000"/>
                                          </a:schemeClr>
                                        </a:solidFill>
                                        <a:latin typeface="Cambria Math" panose="02040503050406030204" pitchFamily="18" charset="0"/>
                                      </a:rPr>
                                    </m:ctrlPr>
                                  </m:sSubPr>
                                  <m:e>
                                    <m:r>
                                      <a:rPr lang="en-US" i="1">
                                        <a:solidFill>
                                          <a:schemeClr val="accent4">
                                            <a:lumMod val="75000"/>
                                          </a:schemeClr>
                                        </a:solidFill>
                                        <a:latin typeface="Cambria Math" panose="02040503050406030204" pitchFamily="18" charset="0"/>
                                      </a:rPr>
                                      <m:t>𝑤</m:t>
                                    </m:r>
                                  </m:e>
                                  <m:sub>
                                    <m:r>
                                      <a:rPr lang="en-US" i="1">
                                        <a:solidFill>
                                          <a:schemeClr val="accent4">
                                            <a:lumMod val="75000"/>
                                          </a:schemeClr>
                                        </a:solidFill>
                                        <a:latin typeface="Cambria Math" panose="02040503050406030204" pitchFamily="18" charset="0"/>
                                      </a:rPr>
                                      <m:t>𝑏𝑛</m:t>
                                    </m:r>
                                  </m:sub>
                                </m:sSub>
                              </m:e>
                              <m:e>
                                <m:r>
                                  <a:rPr lang="en-US" i="1">
                                    <a:solidFill>
                                      <a:schemeClr val="accent4">
                                        <a:lumMod val="75000"/>
                                      </a:schemeClr>
                                    </a:solidFill>
                                    <a:latin typeface="Cambria Math" panose="02040503050406030204" pitchFamily="18" charset="0"/>
                                  </a:rPr>
                                  <m:t>𝑥</m:t>
                                </m:r>
                              </m:e>
                            </m:mr>
                          </m:m>
                        </m:e>
                      </m:d>
                      <m:d>
                        <m:dPr>
                          <m:begChr m:val="{"/>
                          <m:endChr m:val="}"/>
                          <m:ctrlPr>
                            <a:rPr lang="en-US" i="1" smtClean="0">
                              <a:solidFill>
                                <a:schemeClr val="accent5">
                                  <a:lumMod val="50000"/>
                                </a:schemeClr>
                              </a:solidFill>
                              <a:latin typeface="Cambria Math" panose="02040503050406030204" pitchFamily="18" charset="0"/>
                            </a:rPr>
                          </m:ctrlPr>
                        </m:dPr>
                        <m:e>
                          <m:m>
                            <m:mPr>
                              <m:mcs>
                                <m:mc>
                                  <m:mcPr>
                                    <m:count m:val="1"/>
                                    <m:mcJc m:val="center"/>
                                  </m:mcPr>
                                </m:mc>
                              </m:mcs>
                              <m:ctrlPr>
                                <a:rPr lang="en-US" i="1">
                                  <a:solidFill>
                                    <a:schemeClr val="accent5">
                                      <a:lumMod val="50000"/>
                                    </a:schemeClr>
                                  </a:solidFill>
                                  <a:latin typeface="Cambria Math" panose="02040503050406030204" pitchFamily="18" charset="0"/>
                                </a:rPr>
                              </m:ctrlPr>
                            </m:mPr>
                            <m:mr>
                              <m:e>
                                <m:sSub>
                                  <m:sSubPr>
                                    <m:ctrlPr>
                                      <a:rPr lang="en-US" i="1">
                                        <a:solidFill>
                                          <a:schemeClr val="accent5">
                                            <a:lumMod val="50000"/>
                                          </a:schemeClr>
                                        </a:solidFill>
                                        <a:latin typeface="Cambria Math" panose="02040503050406030204" pitchFamily="18" charset="0"/>
                                      </a:rPr>
                                    </m:ctrlPr>
                                  </m:sSubPr>
                                  <m:e>
                                    <m:d>
                                      <m:dPr>
                                        <m:ctrlPr>
                                          <a:rPr lang="en-US" i="1">
                                            <a:solidFill>
                                              <a:schemeClr val="accent5">
                                                <a:lumMod val="50000"/>
                                              </a:schemeClr>
                                            </a:solidFill>
                                            <a:latin typeface="Cambria Math" panose="02040503050406030204" pitchFamily="18" charset="0"/>
                                          </a:rPr>
                                        </m:ctrlPr>
                                      </m:dPr>
                                      <m:e>
                                        <m:sSub>
                                          <m:sSubPr>
                                            <m:ctrlPr>
                                              <a:rPr lang="en-US" i="1">
                                                <a:solidFill>
                                                  <a:schemeClr val="accent5">
                                                    <a:lumMod val="50000"/>
                                                  </a:schemeClr>
                                                </a:solidFill>
                                                <a:latin typeface="Cambria Math" panose="02040503050406030204" pitchFamily="18" charset="0"/>
                                              </a:rPr>
                                            </m:ctrlPr>
                                          </m:sSubPr>
                                          <m:e>
                                            <m:r>
                                              <a:rPr lang="en-US" i="1">
                                                <a:solidFill>
                                                  <a:schemeClr val="accent5">
                                                    <a:lumMod val="50000"/>
                                                  </a:schemeClr>
                                                </a:solidFill>
                                                <a:latin typeface="Cambria Math" panose="02040503050406030204" pitchFamily="18" charset="0"/>
                                              </a:rPr>
                                              <m:t>𝑇</m:t>
                                            </m:r>
                                          </m:e>
                                          <m:sub>
                                            <m:r>
                                              <a:rPr lang="en-US" i="1">
                                                <a:solidFill>
                                                  <a:schemeClr val="accent5">
                                                    <a:lumMod val="50000"/>
                                                  </a:schemeClr>
                                                </a:solidFill>
                                                <a:latin typeface="Cambria Math" panose="02040503050406030204" pitchFamily="18" charset="0"/>
                                              </a:rPr>
                                              <m:t>𝑠</m:t>
                                            </m:r>
                                          </m:sub>
                                        </m:sSub>
                                      </m:e>
                                    </m:d>
                                  </m:e>
                                  <m:sub>
                                    <m:r>
                                      <a:rPr lang="en-US" i="0">
                                        <a:solidFill>
                                          <a:schemeClr val="accent5">
                                            <a:lumMod val="50000"/>
                                          </a:schemeClr>
                                        </a:solidFill>
                                        <a:latin typeface="Cambria Math" panose="02040503050406030204" pitchFamily="18" charset="0"/>
                                      </a:rPr>
                                      <m:t>1</m:t>
                                    </m:r>
                                  </m:sub>
                                </m:sSub>
                              </m:e>
                            </m:mr>
                            <m:mr>
                              <m:e>
                                <m:sSub>
                                  <m:sSubPr>
                                    <m:ctrlPr>
                                      <a:rPr lang="en-US" i="1">
                                        <a:solidFill>
                                          <a:schemeClr val="accent5">
                                            <a:lumMod val="50000"/>
                                          </a:schemeClr>
                                        </a:solidFill>
                                        <a:latin typeface="Cambria Math" panose="02040503050406030204" pitchFamily="18" charset="0"/>
                                      </a:rPr>
                                    </m:ctrlPr>
                                  </m:sSubPr>
                                  <m:e>
                                    <m:d>
                                      <m:dPr>
                                        <m:ctrlPr>
                                          <a:rPr lang="en-US" i="1">
                                            <a:solidFill>
                                              <a:schemeClr val="accent5">
                                                <a:lumMod val="50000"/>
                                              </a:schemeClr>
                                            </a:solidFill>
                                            <a:latin typeface="Cambria Math" panose="02040503050406030204" pitchFamily="18" charset="0"/>
                                          </a:rPr>
                                        </m:ctrlPr>
                                      </m:dPr>
                                      <m:e>
                                        <m:sSub>
                                          <m:sSubPr>
                                            <m:ctrlPr>
                                              <a:rPr lang="en-US" i="1">
                                                <a:solidFill>
                                                  <a:schemeClr val="accent5">
                                                    <a:lumMod val="50000"/>
                                                  </a:schemeClr>
                                                </a:solidFill>
                                                <a:latin typeface="Cambria Math" panose="02040503050406030204" pitchFamily="18" charset="0"/>
                                              </a:rPr>
                                            </m:ctrlPr>
                                          </m:sSubPr>
                                          <m:e>
                                            <m:r>
                                              <a:rPr lang="en-US" i="1">
                                                <a:solidFill>
                                                  <a:schemeClr val="accent5">
                                                    <a:lumMod val="50000"/>
                                                  </a:schemeClr>
                                                </a:solidFill>
                                                <a:latin typeface="Cambria Math" panose="02040503050406030204" pitchFamily="18" charset="0"/>
                                              </a:rPr>
                                              <m:t>𝑇</m:t>
                                            </m:r>
                                          </m:e>
                                          <m:sub>
                                            <m:r>
                                              <a:rPr lang="en-US" i="1">
                                                <a:solidFill>
                                                  <a:schemeClr val="accent5">
                                                    <a:lumMod val="50000"/>
                                                  </a:schemeClr>
                                                </a:solidFill>
                                                <a:latin typeface="Cambria Math" panose="02040503050406030204" pitchFamily="18" charset="0"/>
                                              </a:rPr>
                                              <m:t>𝑠</m:t>
                                            </m:r>
                                          </m:sub>
                                        </m:sSub>
                                      </m:e>
                                    </m:d>
                                  </m:e>
                                  <m:sub>
                                    <m:r>
                                      <a:rPr lang="en-US" i="0">
                                        <a:solidFill>
                                          <a:schemeClr val="accent5">
                                            <a:lumMod val="50000"/>
                                          </a:schemeClr>
                                        </a:solidFill>
                                        <a:latin typeface="Cambria Math" panose="02040503050406030204" pitchFamily="18" charset="0"/>
                                      </a:rPr>
                                      <m:t>2</m:t>
                                    </m:r>
                                  </m:sub>
                                </m:sSub>
                              </m:e>
                            </m:mr>
                            <m:mr>
                              <m:e>
                                <m:sSub>
                                  <m:sSubPr>
                                    <m:ctrlPr>
                                      <a:rPr lang="en-US" i="1">
                                        <a:solidFill>
                                          <a:schemeClr val="accent5">
                                            <a:lumMod val="50000"/>
                                          </a:schemeClr>
                                        </a:solidFill>
                                        <a:latin typeface="Cambria Math" panose="02040503050406030204" pitchFamily="18" charset="0"/>
                                      </a:rPr>
                                    </m:ctrlPr>
                                  </m:sSubPr>
                                  <m:e>
                                    <m:d>
                                      <m:dPr>
                                        <m:ctrlPr>
                                          <a:rPr lang="en-US" i="1">
                                            <a:solidFill>
                                              <a:schemeClr val="accent5">
                                                <a:lumMod val="50000"/>
                                              </a:schemeClr>
                                            </a:solidFill>
                                            <a:latin typeface="Cambria Math" panose="02040503050406030204" pitchFamily="18" charset="0"/>
                                          </a:rPr>
                                        </m:ctrlPr>
                                      </m:dPr>
                                      <m:e>
                                        <m:sSub>
                                          <m:sSubPr>
                                            <m:ctrlPr>
                                              <a:rPr lang="en-US" i="1">
                                                <a:solidFill>
                                                  <a:schemeClr val="accent5">
                                                    <a:lumMod val="50000"/>
                                                  </a:schemeClr>
                                                </a:solidFill>
                                                <a:latin typeface="Cambria Math" panose="02040503050406030204" pitchFamily="18" charset="0"/>
                                              </a:rPr>
                                            </m:ctrlPr>
                                          </m:sSubPr>
                                          <m:e>
                                            <m:r>
                                              <a:rPr lang="en-US" i="1">
                                                <a:solidFill>
                                                  <a:schemeClr val="accent5">
                                                    <a:lumMod val="50000"/>
                                                  </a:schemeClr>
                                                </a:solidFill>
                                                <a:latin typeface="Cambria Math" panose="02040503050406030204" pitchFamily="18" charset="0"/>
                                              </a:rPr>
                                              <m:t>𝑇</m:t>
                                            </m:r>
                                          </m:e>
                                          <m:sub>
                                            <m:r>
                                              <a:rPr lang="en-US" i="1">
                                                <a:solidFill>
                                                  <a:schemeClr val="accent5">
                                                    <a:lumMod val="50000"/>
                                                  </a:schemeClr>
                                                </a:solidFill>
                                                <a:latin typeface="Cambria Math" panose="02040503050406030204" pitchFamily="18" charset="0"/>
                                              </a:rPr>
                                              <m:t>𝑠</m:t>
                                            </m:r>
                                          </m:sub>
                                        </m:sSub>
                                      </m:e>
                                    </m:d>
                                  </m:e>
                                  <m:sub>
                                    <m:r>
                                      <a:rPr lang="en-US" i="0">
                                        <a:solidFill>
                                          <a:schemeClr val="accent5">
                                            <a:lumMod val="50000"/>
                                          </a:schemeClr>
                                        </a:solidFill>
                                        <a:latin typeface="Cambria Math" panose="02040503050406030204" pitchFamily="18" charset="0"/>
                                      </a:rPr>
                                      <m:t>3</m:t>
                                    </m:r>
                                  </m:sub>
                                </m:sSub>
                              </m:e>
                            </m:mr>
                            <m:mr>
                              <m:e>
                                <m:r>
                                  <a:rPr lang="en-US" i="0">
                                    <a:solidFill>
                                      <a:schemeClr val="accent5">
                                        <a:lumMod val="50000"/>
                                      </a:schemeClr>
                                    </a:solidFill>
                                    <a:latin typeface="Cambria Math" panose="02040503050406030204" pitchFamily="18" charset="0"/>
                                  </a:rPr>
                                  <m:t>⋮</m:t>
                                </m:r>
                              </m:e>
                            </m:mr>
                            <m:mr>
                              <m:e>
                                <m:sSub>
                                  <m:sSubPr>
                                    <m:ctrlPr>
                                      <a:rPr lang="en-US" i="1">
                                        <a:solidFill>
                                          <a:schemeClr val="accent5">
                                            <a:lumMod val="50000"/>
                                          </a:schemeClr>
                                        </a:solidFill>
                                        <a:latin typeface="Cambria Math" panose="02040503050406030204" pitchFamily="18" charset="0"/>
                                      </a:rPr>
                                    </m:ctrlPr>
                                  </m:sSubPr>
                                  <m:e>
                                    <m:d>
                                      <m:dPr>
                                        <m:ctrlPr>
                                          <a:rPr lang="en-US" i="1">
                                            <a:solidFill>
                                              <a:schemeClr val="accent5">
                                                <a:lumMod val="50000"/>
                                              </a:schemeClr>
                                            </a:solidFill>
                                            <a:latin typeface="Cambria Math" panose="02040503050406030204" pitchFamily="18" charset="0"/>
                                          </a:rPr>
                                        </m:ctrlPr>
                                      </m:dPr>
                                      <m:e>
                                        <m:sSub>
                                          <m:sSubPr>
                                            <m:ctrlPr>
                                              <a:rPr lang="en-US" i="1">
                                                <a:solidFill>
                                                  <a:schemeClr val="accent5">
                                                    <a:lumMod val="50000"/>
                                                  </a:schemeClr>
                                                </a:solidFill>
                                                <a:latin typeface="Cambria Math" panose="02040503050406030204" pitchFamily="18" charset="0"/>
                                              </a:rPr>
                                            </m:ctrlPr>
                                          </m:sSubPr>
                                          <m:e>
                                            <m:r>
                                              <a:rPr lang="en-US" i="1">
                                                <a:solidFill>
                                                  <a:schemeClr val="accent5">
                                                    <a:lumMod val="50000"/>
                                                  </a:schemeClr>
                                                </a:solidFill>
                                                <a:latin typeface="Cambria Math" panose="02040503050406030204" pitchFamily="18" charset="0"/>
                                              </a:rPr>
                                              <m:t>𝑇</m:t>
                                            </m:r>
                                          </m:e>
                                          <m:sub>
                                            <m:r>
                                              <a:rPr lang="en-US" i="1">
                                                <a:solidFill>
                                                  <a:schemeClr val="accent5">
                                                    <a:lumMod val="50000"/>
                                                  </a:schemeClr>
                                                </a:solidFill>
                                                <a:latin typeface="Cambria Math" panose="02040503050406030204" pitchFamily="18" charset="0"/>
                                              </a:rPr>
                                              <m:t>𝑠</m:t>
                                            </m:r>
                                          </m:sub>
                                        </m:sSub>
                                      </m:e>
                                    </m:d>
                                  </m:e>
                                  <m:sub>
                                    <m:r>
                                      <a:rPr lang="en-US" i="1">
                                        <a:solidFill>
                                          <a:schemeClr val="accent5">
                                            <a:lumMod val="50000"/>
                                          </a:schemeClr>
                                        </a:solidFill>
                                        <a:latin typeface="Cambria Math" panose="02040503050406030204" pitchFamily="18" charset="0"/>
                                      </a:rPr>
                                      <m:t>𝑛</m:t>
                                    </m:r>
                                  </m:sub>
                                </m:sSub>
                              </m:e>
                            </m:mr>
                            <m:mr>
                              <m:e>
                                <m:sSub>
                                  <m:sSubPr>
                                    <m:ctrlPr>
                                      <a:rPr lang="en-US" i="1">
                                        <a:solidFill>
                                          <a:schemeClr val="accent5">
                                            <a:lumMod val="50000"/>
                                          </a:schemeClr>
                                        </a:solidFill>
                                        <a:latin typeface="Cambria Math" panose="02040503050406030204" pitchFamily="18" charset="0"/>
                                      </a:rPr>
                                    </m:ctrlPr>
                                  </m:sSubPr>
                                  <m:e>
                                    <m:r>
                                      <a:rPr lang="en-US" i="1">
                                        <a:solidFill>
                                          <a:schemeClr val="accent5">
                                            <a:lumMod val="50000"/>
                                          </a:schemeClr>
                                        </a:solidFill>
                                        <a:latin typeface="Cambria Math" panose="02040503050406030204" pitchFamily="18" charset="0"/>
                                      </a:rPr>
                                      <m:t>𝑇</m:t>
                                    </m:r>
                                  </m:e>
                                  <m:sub>
                                    <m:r>
                                      <a:rPr lang="en-US" i="1">
                                        <a:solidFill>
                                          <a:schemeClr val="accent5">
                                            <a:lumMod val="50000"/>
                                          </a:schemeClr>
                                        </a:solidFill>
                                        <a:latin typeface="Cambria Math" panose="02040503050406030204" pitchFamily="18" charset="0"/>
                                      </a:rPr>
                                      <m:t>𝑏</m:t>
                                    </m:r>
                                  </m:sub>
                                </m:sSub>
                              </m:e>
                            </m:mr>
                          </m:m>
                        </m:e>
                      </m:d>
                      <m:r>
                        <a:rPr lang="en-US" i="0">
                          <a:latin typeface="Cambria Math" panose="02040503050406030204" pitchFamily="18" charset="0"/>
                        </a:rPr>
                        <m:t>=</m:t>
                      </m:r>
                      <m:d>
                        <m:dPr>
                          <m:begChr m:val="{"/>
                          <m:endChr m:val="}"/>
                          <m:ctrlPr>
                            <a:rPr lang="en-US" i="1" smtClean="0">
                              <a:solidFill>
                                <a:srgbClr val="C00000"/>
                              </a:solidFill>
                              <a:latin typeface="Cambria Math" panose="02040503050406030204" pitchFamily="18" charset="0"/>
                            </a:rPr>
                          </m:ctrlPr>
                        </m:dPr>
                        <m:e>
                          <m:m>
                            <m:mPr>
                              <m:mcs>
                                <m:mc>
                                  <m:mcPr>
                                    <m:count m:val="1"/>
                                    <m:mcJc m:val="center"/>
                                  </m:mcPr>
                                </m:mc>
                              </m:mcs>
                              <m:ctrlPr>
                                <a:rPr lang="en-US" i="1">
                                  <a:solidFill>
                                    <a:srgbClr val="C00000"/>
                                  </a:solidFill>
                                  <a:latin typeface="Cambria Math" panose="02040503050406030204" pitchFamily="18" charset="0"/>
                                </a:rPr>
                              </m:ctrlPr>
                            </m:mPr>
                            <m:mr>
                              <m:e>
                                <m:sSub>
                                  <m:sSubPr>
                                    <m:ctrlPr>
                                      <a:rPr lang="en-US" i="1">
                                        <a:solidFill>
                                          <a:srgbClr val="C00000"/>
                                        </a:solidFill>
                                        <a:latin typeface="Cambria Math" panose="02040503050406030204" pitchFamily="18" charset="0"/>
                                      </a:rPr>
                                    </m:ctrlPr>
                                  </m:sSubPr>
                                  <m:e>
                                    <m:r>
                                      <a:rPr lang="en-US" i="1">
                                        <a:solidFill>
                                          <a:srgbClr val="C00000"/>
                                        </a:solidFill>
                                        <a:latin typeface="Cambria Math" panose="02040503050406030204" pitchFamily="18" charset="0"/>
                                      </a:rPr>
                                      <m:t>𝑦</m:t>
                                    </m:r>
                                  </m:e>
                                  <m:sub>
                                    <m:r>
                                      <a:rPr lang="en-US" i="0">
                                        <a:solidFill>
                                          <a:srgbClr val="C00000"/>
                                        </a:solidFill>
                                        <a:latin typeface="Cambria Math" panose="02040503050406030204" pitchFamily="18" charset="0"/>
                                      </a:rPr>
                                      <m:t>1</m:t>
                                    </m:r>
                                  </m:sub>
                                </m:sSub>
                              </m:e>
                            </m:mr>
                            <m:mr>
                              <m:e>
                                <m:sSub>
                                  <m:sSubPr>
                                    <m:ctrlPr>
                                      <a:rPr lang="en-US" i="1">
                                        <a:solidFill>
                                          <a:srgbClr val="C00000"/>
                                        </a:solidFill>
                                        <a:latin typeface="Cambria Math" panose="02040503050406030204" pitchFamily="18" charset="0"/>
                                      </a:rPr>
                                    </m:ctrlPr>
                                  </m:sSubPr>
                                  <m:e>
                                    <m:r>
                                      <a:rPr lang="en-US" i="1">
                                        <a:solidFill>
                                          <a:srgbClr val="C00000"/>
                                        </a:solidFill>
                                        <a:latin typeface="Cambria Math" panose="02040503050406030204" pitchFamily="18" charset="0"/>
                                      </a:rPr>
                                      <m:t>𝑦</m:t>
                                    </m:r>
                                  </m:e>
                                  <m:sub>
                                    <m:r>
                                      <a:rPr lang="en-US" i="0">
                                        <a:solidFill>
                                          <a:srgbClr val="C00000"/>
                                        </a:solidFill>
                                        <a:latin typeface="Cambria Math" panose="02040503050406030204" pitchFamily="18" charset="0"/>
                                      </a:rPr>
                                      <m:t>2</m:t>
                                    </m:r>
                                  </m:sub>
                                </m:sSub>
                              </m:e>
                            </m:mr>
                            <m:mr>
                              <m:e>
                                <m:sSub>
                                  <m:sSubPr>
                                    <m:ctrlPr>
                                      <a:rPr lang="en-US" i="1">
                                        <a:solidFill>
                                          <a:srgbClr val="C00000"/>
                                        </a:solidFill>
                                        <a:latin typeface="Cambria Math" panose="02040503050406030204" pitchFamily="18" charset="0"/>
                                      </a:rPr>
                                    </m:ctrlPr>
                                  </m:sSubPr>
                                  <m:e>
                                    <m:r>
                                      <a:rPr lang="en-US" i="1">
                                        <a:solidFill>
                                          <a:srgbClr val="C00000"/>
                                        </a:solidFill>
                                        <a:latin typeface="Cambria Math" panose="02040503050406030204" pitchFamily="18" charset="0"/>
                                      </a:rPr>
                                      <m:t>𝑦</m:t>
                                    </m:r>
                                  </m:e>
                                  <m:sub>
                                    <m:r>
                                      <a:rPr lang="en-US" i="0">
                                        <a:solidFill>
                                          <a:srgbClr val="C00000"/>
                                        </a:solidFill>
                                        <a:latin typeface="Cambria Math" panose="02040503050406030204" pitchFamily="18" charset="0"/>
                                      </a:rPr>
                                      <m:t>3</m:t>
                                    </m:r>
                                  </m:sub>
                                </m:sSub>
                              </m:e>
                            </m:mr>
                            <m:mr>
                              <m:e>
                                <m:r>
                                  <a:rPr lang="en-US" i="0">
                                    <a:solidFill>
                                      <a:srgbClr val="C00000"/>
                                    </a:solidFill>
                                    <a:latin typeface="Cambria Math" panose="02040503050406030204" pitchFamily="18" charset="0"/>
                                  </a:rPr>
                                  <m:t>⋮</m:t>
                                </m:r>
                              </m:e>
                            </m:mr>
                            <m:mr>
                              <m:e>
                                <m:sSub>
                                  <m:sSubPr>
                                    <m:ctrlPr>
                                      <a:rPr lang="en-US" i="1">
                                        <a:solidFill>
                                          <a:srgbClr val="C00000"/>
                                        </a:solidFill>
                                        <a:latin typeface="Cambria Math" panose="02040503050406030204" pitchFamily="18" charset="0"/>
                                      </a:rPr>
                                    </m:ctrlPr>
                                  </m:sSubPr>
                                  <m:e>
                                    <m:r>
                                      <a:rPr lang="en-US" i="1">
                                        <a:solidFill>
                                          <a:srgbClr val="C00000"/>
                                        </a:solidFill>
                                        <a:latin typeface="Cambria Math" panose="02040503050406030204" pitchFamily="18" charset="0"/>
                                      </a:rPr>
                                      <m:t>𝑦</m:t>
                                    </m:r>
                                  </m:e>
                                  <m:sub>
                                    <m:r>
                                      <a:rPr lang="en-US" i="1">
                                        <a:solidFill>
                                          <a:srgbClr val="C00000"/>
                                        </a:solidFill>
                                        <a:latin typeface="Cambria Math" panose="02040503050406030204" pitchFamily="18" charset="0"/>
                                      </a:rPr>
                                      <m:t>𝑛</m:t>
                                    </m:r>
                                  </m:sub>
                                </m:sSub>
                              </m:e>
                            </m:mr>
                            <m:mr>
                              <m:e>
                                <m:r>
                                  <a:rPr lang="en-US" i="1">
                                    <a:solidFill>
                                      <a:srgbClr val="C00000"/>
                                    </a:solidFill>
                                    <a:latin typeface="Cambria Math" panose="02040503050406030204" pitchFamily="18" charset="0"/>
                                  </a:rPr>
                                  <m:t>𝑧</m:t>
                                </m:r>
                              </m:e>
                            </m:mr>
                          </m:m>
                        </m:e>
                      </m:d>
                    </m:oMath>
                  </m:oMathPara>
                </a14:m>
                <a:endParaRPr lang="en-US" dirty="0"/>
              </a:p>
            </p:txBody>
          </p:sp>
        </mc:Choice>
        <mc:Fallback xmlns="">
          <p:sp>
            <p:nvSpPr>
              <p:cNvPr id="4" name="Rectangle 3"/>
              <p:cNvSpPr>
                <a:spLocks noRot="1" noChangeAspect="1" noMove="1" noResize="1" noEditPoints="1" noAdjustHandles="1" noChangeArrowheads="1" noChangeShapeType="1" noTextEdit="1"/>
              </p:cNvSpPr>
              <p:nvPr/>
            </p:nvSpPr>
            <p:spPr>
              <a:xfrm>
                <a:off x="1334882" y="1943240"/>
                <a:ext cx="5781266" cy="1754904"/>
              </a:xfrm>
              <a:prstGeom prst="rect">
                <a:avLst/>
              </a:prstGeom>
              <a:blipFill rotWithShape="0">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689601" y="4036479"/>
                <a:ext cx="3432413" cy="108850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400" i="1" smtClean="0">
                              <a:latin typeface="Cambria Math" panose="02040503050406030204" pitchFamily="18" charset="0"/>
                            </a:rPr>
                          </m:ctrlPr>
                        </m:sSubPr>
                        <m:e>
                          <m:r>
                            <a:rPr lang="en-US" sz="1400" i="1">
                              <a:latin typeface="Cambria Math" panose="02040503050406030204" pitchFamily="18" charset="0"/>
                            </a:rPr>
                            <m:t>𝑣</m:t>
                          </m:r>
                        </m:e>
                        <m:sub>
                          <m:r>
                            <a:rPr lang="en-US" sz="1400" i="1">
                              <a:latin typeface="Cambria Math" panose="02040503050406030204" pitchFamily="18" charset="0"/>
                            </a:rPr>
                            <m:t>𝑖𝑗</m:t>
                          </m:r>
                        </m:sub>
                      </m:sSub>
                      <m:r>
                        <a:rPr lang="en-US" sz="1400" i="0">
                          <a:latin typeface="Cambria Math" panose="02040503050406030204" pitchFamily="18" charset="0"/>
                        </a:rPr>
                        <m:t>=</m:t>
                      </m:r>
                      <m:nary>
                        <m:naryPr>
                          <m:chr m:val="∑"/>
                          <m:limLoc m:val="undOvr"/>
                          <m:ctrlPr>
                            <a:rPr lang="en-US" sz="1400" i="1">
                              <a:latin typeface="Cambria Math" panose="02040503050406030204" pitchFamily="18" charset="0"/>
                            </a:rPr>
                          </m:ctrlPr>
                        </m:naryPr>
                        <m:sub>
                          <m:r>
                            <a:rPr lang="en-US" sz="1400" i="1">
                              <a:latin typeface="Cambria Math" panose="02040503050406030204" pitchFamily="18" charset="0"/>
                            </a:rPr>
                            <m:t>𝑗</m:t>
                          </m:r>
                          <m:r>
                            <a:rPr lang="en-US" sz="1400" i="0">
                              <a:latin typeface="Cambria Math" panose="02040503050406030204" pitchFamily="18" charset="0"/>
                            </a:rPr>
                            <m:t>=1</m:t>
                          </m:r>
                        </m:sub>
                        <m:sup>
                          <m:r>
                            <a:rPr lang="en-US" sz="1400" i="1">
                              <a:latin typeface="Cambria Math" panose="02040503050406030204" pitchFamily="18" charset="0"/>
                            </a:rPr>
                            <m:t>𝑛</m:t>
                          </m:r>
                        </m:sup>
                        <m:e>
                          <m:sSub>
                            <m:sSubPr>
                              <m:ctrlPr>
                                <a:rPr lang="en-US" sz="1400" i="1">
                                  <a:latin typeface="Cambria Math" panose="02040503050406030204" pitchFamily="18" charset="0"/>
                                </a:rPr>
                              </m:ctrlPr>
                            </m:sSubPr>
                            <m:e>
                              <m:sSub>
                                <m:sSubPr>
                                  <m:ctrlPr>
                                    <a:rPr lang="en-US" sz="1400" i="1">
                                      <a:latin typeface="Cambria Math" panose="02040503050406030204" pitchFamily="18" charset="0"/>
                                    </a:rPr>
                                  </m:ctrlPr>
                                </m:sSubPr>
                                <m:e>
                                  <m:r>
                                    <a:rPr lang="en-US" sz="1400" i="1">
                                      <a:latin typeface="Cambria Math" panose="02040503050406030204" pitchFamily="18" charset="0"/>
                                    </a:rPr>
                                    <m:t>𝐶</m:t>
                                  </m:r>
                                </m:e>
                                <m:sub>
                                  <m:r>
                                    <a:rPr lang="en-US" sz="1400" i="1">
                                      <a:latin typeface="Cambria Math" panose="02040503050406030204" pitchFamily="18" charset="0"/>
                                    </a:rPr>
                                    <m:t>𝑖𝑗</m:t>
                                  </m:r>
                                </m:sub>
                              </m:sSub>
                              <m:d>
                                <m:dPr>
                                  <m:ctrlPr>
                                    <a:rPr lang="en-US" sz="1400" i="1">
                                      <a:latin typeface="Cambria Math" panose="02040503050406030204" pitchFamily="18" charset="0"/>
                                    </a:rPr>
                                  </m:ctrlPr>
                                </m:dPr>
                                <m:e>
                                  <m:sSub>
                                    <m:sSubPr>
                                      <m:ctrlPr>
                                        <a:rPr lang="en-US" sz="1400" i="1">
                                          <a:latin typeface="Cambria Math" panose="02040503050406030204" pitchFamily="18" charset="0"/>
                                        </a:rPr>
                                      </m:ctrlPr>
                                    </m:sSubPr>
                                    <m:e>
                                      <m:r>
                                        <a:rPr lang="en-US" sz="1400" i="1">
                                          <a:latin typeface="Cambria Math" panose="02040503050406030204" pitchFamily="18" charset="0"/>
                                        </a:rPr>
                                        <m:t>𝐺</m:t>
                                      </m:r>
                                    </m:e>
                                    <m:sub>
                                      <m:r>
                                        <a:rPr lang="en-US" sz="1400" i="1">
                                          <a:latin typeface="Cambria Math" panose="02040503050406030204" pitchFamily="18" charset="0"/>
                                        </a:rPr>
                                        <m:t>𝑒𝑞</m:t>
                                      </m:r>
                                    </m:sub>
                                  </m:sSub>
                                </m:e>
                              </m:d>
                            </m:e>
                            <m:sub>
                              <m:r>
                                <a:rPr lang="en-US" sz="1400" i="1">
                                  <a:latin typeface="Cambria Math" panose="02040503050406030204" pitchFamily="18" charset="0"/>
                                </a:rPr>
                                <m:t>𝑖𝑗</m:t>
                              </m:r>
                            </m:sub>
                          </m:sSub>
                        </m:e>
                      </m:nary>
                      <m:r>
                        <a:rPr lang="en-US" sz="1400" i="0">
                          <a:latin typeface="Cambria Math" panose="02040503050406030204" pitchFamily="18" charset="0"/>
                        </a:rPr>
                        <m:t>−</m:t>
                      </m:r>
                      <m:sSub>
                        <m:sSubPr>
                          <m:ctrlPr>
                            <a:rPr lang="en-US" sz="1400" i="1">
                              <a:latin typeface="Cambria Math" panose="02040503050406030204" pitchFamily="18" charset="0"/>
                            </a:rPr>
                          </m:ctrlPr>
                        </m:sSubPr>
                        <m:e>
                          <m:d>
                            <m:dPr>
                              <m:begChr m:val="["/>
                              <m:endChr m:val="]"/>
                              <m:ctrlPr>
                                <a:rPr lang="en-US" sz="1400" i="1">
                                  <a:latin typeface="Cambria Math" panose="02040503050406030204" pitchFamily="18" charset="0"/>
                                </a:rPr>
                              </m:ctrlPr>
                            </m:dPr>
                            <m:e>
                              <m:f>
                                <m:fPr>
                                  <m:ctrlPr>
                                    <a:rPr lang="en-US" sz="1400" i="1">
                                      <a:latin typeface="Cambria Math" panose="02040503050406030204" pitchFamily="18" charset="0"/>
                                    </a:rPr>
                                  </m:ctrlPr>
                                </m:fPr>
                                <m:num>
                                  <m:r>
                                    <a:rPr lang="en-US" sz="1400" i="1">
                                      <a:latin typeface="Cambria Math" panose="02040503050406030204" pitchFamily="18" charset="0"/>
                                    </a:rPr>
                                    <m:t>𝛼</m:t>
                                  </m:r>
                                  <m:sSup>
                                    <m:sSupPr>
                                      <m:ctrlPr>
                                        <a:rPr lang="en-US" sz="1400" i="1">
                                          <a:latin typeface="Cambria Math" panose="02040503050406030204" pitchFamily="18" charset="0"/>
                                        </a:rPr>
                                      </m:ctrlPr>
                                    </m:sSupPr>
                                    <m:e>
                                      <m:r>
                                        <a:rPr lang="en-US" sz="1400" i="1">
                                          <a:latin typeface="Cambria Math" panose="02040503050406030204" pitchFamily="18" charset="0"/>
                                        </a:rPr>
                                        <m:t>𝐼</m:t>
                                      </m:r>
                                    </m:e>
                                    <m:sup>
                                      <m:r>
                                        <a:rPr lang="en-US" sz="1400" i="0">
                                          <a:latin typeface="Cambria Math" panose="02040503050406030204" pitchFamily="18" charset="0"/>
                                        </a:rPr>
                                        <m:t>2</m:t>
                                      </m:r>
                                    </m:sup>
                                  </m:sSup>
                                  <m:sSub>
                                    <m:sSubPr>
                                      <m:ctrlPr>
                                        <a:rPr lang="en-US" sz="1400" i="1">
                                          <a:latin typeface="Cambria Math" panose="02040503050406030204" pitchFamily="18" charset="0"/>
                                        </a:rPr>
                                      </m:ctrlPr>
                                    </m:sSubPr>
                                    <m:e>
                                      <m:r>
                                        <a:rPr lang="en-US" sz="1400" i="1">
                                          <a:latin typeface="Cambria Math" panose="02040503050406030204" pitchFamily="18" charset="0"/>
                                        </a:rPr>
                                        <m:t>𝑅</m:t>
                                      </m:r>
                                    </m:e>
                                    <m:sub>
                                      <m:r>
                                        <a:rPr lang="en-US" sz="1400" i="1">
                                          <a:latin typeface="Cambria Math" panose="02040503050406030204" pitchFamily="18" charset="0"/>
                                        </a:rPr>
                                        <m:t>𝑙</m:t>
                                      </m:r>
                                    </m:sub>
                                  </m:sSub>
                                  <m:f>
                                    <m:fPr>
                                      <m:ctrlPr>
                                        <a:rPr lang="en-US" sz="1400" i="1">
                                          <a:latin typeface="Cambria Math" panose="02040503050406030204" pitchFamily="18" charset="0"/>
                                        </a:rPr>
                                      </m:ctrlPr>
                                    </m:fPr>
                                    <m:num>
                                      <m:r>
                                        <a:rPr lang="en-US" sz="1400" i="0">
                                          <a:latin typeface="Cambria Math" panose="02040503050406030204" pitchFamily="18" charset="0"/>
                                        </a:rPr>
                                        <m:t>2</m:t>
                                      </m:r>
                                      <m:r>
                                        <a:rPr lang="en-US" sz="1400" i="1">
                                          <a:latin typeface="Cambria Math" panose="02040503050406030204" pitchFamily="18" charset="0"/>
                                        </a:rPr>
                                        <m:t>𝜋</m:t>
                                      </m:r>
                                      <m:sSub>
                                        <m:sSubPr>
                                          <m:ctrlPr>
                                            <a:rPr lang="en-US" sz="1400" i="1">
                                              <a:latin typeface="Cambria Math" panose="02040503050406030204" pitchFamily="18" charset="0"/>
                                            </a:rPr>
                                          </m:ctrlPr>
                                        </m:sSubPr>
                                        <m:e>
                                          <m:r>
                                            <a:rPr lang="en-US" sz="1400" i="1">
                                              <a:latin typeface="Cambria Math" panose="02040503050406030204" pitchFamily="18" charset="0"/>
                                            </a:rPr>
                                            <m:t>𝑘</m:t>
                                          </m:r>
                                        </m:e>
                                        <m:sub>
                                          <m:r>
                                            <a:rPr lang="en-US" sz="1400" i="1">
                                              <a:latin typeface="Cambria Math" panose="02040503050406030204" pitchFamily="18" charset="0"/>
                                            </a:rPr>
                                            <m:t>𝑤</m:t>
                                          </m:r>
                                        </m:sub>
                                      </m:sSub>
                                    </m:num>
                                    <m:den>
                                      <m:r>
                                        <a:rPr lang="en-US" sz="1400" i="1">
                                          <a:latin typeface="Cambria Math" panose="02040503050406030204" pitchFamily="18" charset="0"/>
                                        </a:rPr>
                                        <m:t>𝑙𝑛</m:t>
                                      </m:r>
                                      <m:d>
                                        <m:dPr>
                                          <m:ctrlPr>
                                            <a:rPr lang="en-US" sz="1400" i="1">
                                              <a:latin typeface="Cambria Math" panose="02040503050406030204" pitchFamily="18" charset="0"/>
                                            </a:rPr>
                                          </m:ctrlPr>
                                        </m:dPr>
                                        <m:e>
                                          <m:f>
                                            <m:fPr>
                                              <m:type m:val="lin"/>
                                              <m:ctrlPr>
                                                <a:rPr lang="en-US" sz="1400" i="1">
                                                  <a:latin typeface="Cambria Math" panose="02040503050406030204" pitchFamily="18" charset="0"/>
                                                </a:rPr>
                                              </m:ctrlPr>
                                            </m:fPr>
                                            <m:num>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𝑠</m:t>
                                                  </m:r>
                                                </m:sub>
                                              </m:sSub>
                                            </m:num>
                                            <m:den>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𝑐</m:t>
                                                  </m:r>
                                                </m:sub>
                                              </m:sSub>
                                            </m:den>
                                          </m:f>
                                        </m:e>
                                      </m:d>
                                    </m:den>
                                  </m:f>
                                </m:num>
                                <m:den>
                                  <m:f>
                                    <m:fPr>
                                      <m:ctrlPr>
                                        <a:rPr lang="en-US" sz="1400" i="1">
                                          <a:latin typeface="Cambria Math" panose="02040503050406030204" pitchFamily="18" charset="0"/>
                                        </a:rPr>
                                      </m:ctrlPr>
                                    </m:fPr>
                                    <m:num>
                                      <m:r>
                                        <a:rPr lang="en-US" sz="1400" i="0">
                                          <a:latin typeface="Cambria Math" panose="02040503050406030204" pitchFamily="18" charset="0"/>
                                        </a:rPr>
                                        <m:t>2</m:t>
                                      </m:r>
                                      <m:r>
                                        <a:rPr lang="en-US" sz="1400" i="1">
                                          <a:latin typeface="Cambria Math" panose="02040503050406030204" pitchFamily="18" charset="0"/>
                                        </a:rPr>
                                        <m:t>𝜋</m:t>
                                      </m:r>
                                      <m:sSub>
                                        <m:sSubPr>
                                          <m:ctrlPr>
                                            <a:rPr lang="en-US" sz="1400" i="1">
                                              <a:latin typeface="Cambria Math" panose="02040503050406030204" pitchFamily="18" charset="0"/>
                                            </a:rPr>
                                          </m:ctrlPr>
                                        </m:sSubPr>
                                        <m:e>
                                          <m:r>
                                            <a:rPr lang="en-US" sz="1400" i="1">
                                              <a:latin typeface="Cambria Math" panose="02040503050406030204" pitchFamily="18" charset="0"/>
                                            </a:rPr>
                                            <m:t>𝑘</m:t>
                                          </m:r>
                                        </m:e>
                                        <m:sub>
                                          <m:r>
                                            <a:rPr lang="en-US" sz="1400" i="1">
                                              <a:latin typeface="Cambria Math" panose="02040503050406030204" pitchFamily="18" charset="0"/>
                                            </a:rPr>
                                            <m:t>𝑤</m:t>
                                          </m:r>
                                        </m:sub>
                                      </m:sSub>
                                    </m:num>
                                    <m:den>
                                      <m:r>
                                        <a:rPr lang="en-US" sz="1400" i="1">
                                          <a:latin typeface="Cambria Math" panose="02040503050406030204" pitchFamily="18" charset="0"/>
                                        </a:rPr>
                                        <m:t>𝑙𝑛</m:t>
                                      </m:r>
                                      <m:d>
                                        <m:dPr>
                                          <m:ctrlPr>
                                            <a:rPr lang="en-US" sz="1400" i="1">
                                              <a:latin typeface="Cambria Math" panose="02040503050406030204" pitchFamily="18" charset="0"/>
                                            </a:rPr>
                                          </m:ctrlPr>
                                        </m:dPr>
                                        <m:e>
                                          <m:f>
                                            <m:fPr>
                                              <m:type m:val="skw"/>
                                              <m:ctrlPr>
                                                <a:rPr lang="en-US" sz="1400" i="1">
                                                  <a:latin typeface="Cambria Math" panose="02040503050406030204" pitchFamily="18" charset="0"/>
                                                </a:rPr>
                                              </m:ctrlPr>
                                            </m:fPr>
                                            <m:num>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𝑠</m:t>
                                                  </m:r>
                                                </m:sub>
                                              </m:sSub>
                                            </m:num>
                                            <m:den>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𝑐</m:t>
                                                  </m:r>
                                                </m:sub>
                                              </m:sSub>
                                            </m:den>
                                          </m:f>
                                        </m:e>
                                      </m:d>
                                    </m:den>
                                  </m:f>
                                  <m:r>
                                    <a:rPr lang="en-US" sz="1400" i="0">
                                      <a:latin typeface="Cambria Math" panose="02040503050406030204" pitchFamily="18" charset="0"/>
                                    </a:rPr>
                                    <m:t>−</m:t>
                                  </m:r>
                                  <m:sSup>
                                    <m:sSupPr>
                                      <m:ctrlPr>
                                        <a:rPr lang="en-US" sz="1400" i="1">
                                          <a:latin typeface="Cambria Math" panose="02040503050406030204" pitchFamily="18" charset="0"/>
                                        </a:rPr>
                                      </m:ctrlPr>
                                    </m:sSupPr>
                                    <m:e>
                                      <m:r>
                                        <a:rPr lang="en-US" sz="1400" i="1">
                                          <a:latin typeface="Cambria Math" panose="02040503050406030204" pitchFamily="18" charset="0"/>
                                        </a:rPr>
                                        <m:t>𝛼</m:t>
                                      </m:r>
                                      <m:r>
                                        <a:rPr lang="en-US" sz="1400" i="1">
                                          <a:latin typeface="Cambria Math" panose="02040503050406030204" pitchFamily="18" charset="0"/>
                                        </a:rPr>
                                        <m:t>𝐼</m:t>
                                      </m:r>
                                    </m:e>
                                    <m:sup>
                                      <m:r>
                                        <a:rPr lang="en-US" sz="1400" i="0">
                                          <a:latin typeface="Cambria Math" panose="02040503050406030204" pitchFamily="18" charset="0"/>
                                        </a:rPr>
                                        <m:t>2</m:t>
                                      </m:r>
                                    </m:sup>
                                  </m:sSup>
                                  <m:sSub>
                                    <m:sSubPr>
                                      <m:ctrlPr>
                                        <a:rPr lang="en-US" sz="1400" i="1">
                                          <a:latin typeface="Cambria Math" panose="02040503050406030204" pitchFamily="18" charset="0"/>
                                        </a:rPr>
                                      </m:ctrlPr>
                                    </m:sSubPr>
                                    <m:e>
                                      <m:r>
                                        <a:rPr lang="en-US" sz="1400" i="1">
                                          <a:latin typeface="Cambria Math" panose="02040503050406030204" pitchFamily="18" charset="0"/>
                                        </a:rPr>
                                        <m:t>𝑅</m:t>
                                      </m:r>
                                    </m:e>
                                    <m:sub>
                                      <m:r>
                                        <a:rPr lang="en-US" sz="1400" i="1">
                                          <a:latin typeface="Cambria Math" panose="02040503050406030204" pitchFamily="18" charset="0"/>
                                        </a:rPr>
                                        <m:t>𝑙</m:t>
                                      </m:r>
                                    </m:sub>
                                  </m:sSub>
                                </m:den>
                              </m:f>
                            </m:e>
                          </m:d>
                        </m:e>
                        <m:sub>
                          <m:r>
                            <a:rPr lang="en-US" sz="1400" i="0">
                              <a:latin typeface="Cambria Math" panose="02040503050406030204" pitchFamily="18" charset="0"/>
                            </a:rPr>
                            <m:t> </m:t>
                          </m:r>
                          <m:r>
                            <a:rPr lang="en-US" sz="1400" i="1">
                              <a:latin typeface="Cambria Math" panose="02040503050406030204" pitchFamily="18" charset="0"/>
                            </a:rPr>
                            <m:t>𝑖</m:t>
                          </m:r>
                        </m:sub>
                      </m:sSub>
                    </m:oMath>
                  </m:oMathPara>
                </a14:m>
                <a:endParaRPr lang="en-US" sz="1400" dirty="0"/>
              </a:p>
            </p:txBody>
          </p:sp>
        </mc:Choice>
        <mc:Fallback xmlns="">
          <p:sp>
            <p:nvSpPr>
              <p:cNvPr id="6" name="Rectangle 5"/>
              <p:cNvSpPr>
                <a:spLocks noRot="1" noChangeAspect="1" noMove="1" noResize="1" noEditPoints="1" noAdjustHandles="1" noChangeArrowheads="1" noChangeShapeType="1" noTextEdit="1"/>
              </p:cNvSpPr>
              <p:nvPr/>
            </p:nvSpPr>
            <p:spPr>
              <a:xfrm>
                <a:off x="689601" y="4036479"/>
                <a:ext cx="3432413" cy="1088503"/>
              </a:xfrm>
              <a:prstGeom prst="rect">
                <a:avLst/>
              </a:prstGeom>
              <a:blipFill rotWithShape="0">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720539" y="5124982"/>
                <a:ext cx="1600887" cy="3933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400" i="1" smtClean="0">
                              <a:latin typeface="Cambria Math" panose="02040503050406030204" pitchFamily="18" charset="0"/>
                            </a:rPr>
                          </m:ctrlPr>
                        </m:sSubPr>
                        <m:e>
                          <m:r>
                            <a:rPr lang="en-US" sz="1400" i="1">
                              <a:latin typeface="Cambria Math" panose="02040503050406030204" pitchFamily="18" charset="0"/>
                            </a:rPr>
                            <m:t>𝑤</m:t>
                          </m:r>
                        </m:e>
                        <m:sub>
                          <m:r>
                            <a:rPr lang="en-US" sz="1400" i="1">
                              <a:latin typeface="Cambria Math" panose="02040503050406030204" pitchFamily="18" charset="0"/>
                            </a:rPr>
                            <m:t>𝑖𝑗</m:t>
                          </m:r>
                        </m:sub>
                      </m:sSub>
                      <m:r>
                        <a:rPr lang="en-US" sz="1400" i="0">
                          <a:latin typeface="Cambria Math" panose="02040503050406030204" pitchFamily="18" charset="0"/>
                        </a:rPr>
                        <m:t>=−</m:t>
                      </m:r>
                      <m:sSub>
                        <m:sSubPr>
                          <m:ctrlPr>
                            <a:rPr lang="en-US" sz="1400" i="1">
                              <a:latin typeface="Cambria Math" panose="02040503050406030204" pitchFamily="18" charset="0"/>
                            </a:rPr>
                          </m:ctrlPr>
                        </m:sSubPr>
                        <m:e>
                          <m:r>
                            <a:rPr lang="en-US" sz="1400" i="1">
                              <a:latin typeface="Cambria Math" panose="02040503050406030204" pitchFamily="18" charset="0"/>
                            </a:rPr>
                            <m:t>𝐶</m:t>
                          </m:r>
                        </m:e>
                        <m:sub>
                          <m:r>
                            <a:rPr lang="en-US" sz="1400" i="1">
                              <a:latin typeface="Cambria Math" panose="02040503050406030204" pitchFamily="18" charset="0"/>
                            </a:rPr>
                            <m:t>𝑖𝑗</m:t>
                          </m:r>
                        </m:sub>
                      </m:sSub>
                      <m:sSub>
                        <m:sSubPr>
                          <m:ctrlPr>
                            <a:rPr lang="en-US" sz="1400" i="1">
                              <a:latin typeface="Cambria Math" panose="02040503050406030204" pitchFamily="18" charset="0"/>
                            </a:rPr>
                          </m:ctrlPr>
                        </m:sSubPr>
                        <m:e>
                          <m:d>
                            <m:dPr>
                              <m:ctrlPr>
                                <a:rPr lang="en-US" sz="1400" i="1">
                                  <a:latin typeface="Cambria Math" panose="02040503050406030204" pitchFamily="18" charset="0"/>
                                </a:rPr>
                              </m:ctrlPr>
                            </m:dPr>
                            <m:e>
                              <m:sSub>
                                <m:sSubPr>
                                  <m:ctrlPr>
                                    <a:rPr lang="en-US" sz="1400" i="1">
                                      <a:latin typeface="Cambria Math" panose="02040503050406030204" pitchFamily="18" charset="0"/>
                                    </a:rPr>
                                  </m:ctrlPr>
                                </m:sSubPr>
                                <m:e>
                                  <m:r>
                                    <a:rPr lang="en-US" sz="1400" i="1">
                                      <a:latin typeface="Cambria Math" panose="02040503050406030204" pitchFamily="18" charset="0"/>
                                    </a:rPr>
                                    <m:t>𝐺</m:t>
                                  </m:r>
                                </m:e>
                                <m:sub>
                                  <m:r>
                                    <a:rPr lang="en-US" sz="1400" i="1">
                                      <a:latin typeface="Cambria Math" panose="02040503050406030204" pitchFamily="18" charset="0"/>
                                    </a:rPr>
                                    <m:t>𝑒𝑞</m:t>
                                  </m:r>
                                </m:sub>
                              </m:sSub>
                            </m:e>
                          </m:d>
                        </m:e>
                        <m:sub>
                          <m:r>
                            <a:rPr lang="en-US" sz="1400" i="1">
                              <a:latin typeface="Cambria Math" panose="02040503050406030204" pitchFamily="18" charset="0"/>
                            </a:rPr>
                            <m:t>𝑖𝑗</m:t>
                          </m:r>
                        </m:sub>
                      </m:sSub>
                    </m:oMath>
                  </m:oMathPara>
                </a14:m>
                <a:endParaRPr lang="en-US" sz="1400" dirty="0"/>
              </a:p>
            </p:txBody>
          </p:sp>
        </mc:Choice>
        <mc:Fallback xmlns="">
          <p:sp>
            <p:nvSpPr>
              <p:cNvPr id="7" name="Rectangle 6"/>
              <p:cNvSpPr>
                <a:spLocks noRot="1" noChangeAspect="1" noMove="1" noResize="1" noEditPoints="1" noAdjustHandles="1" noChangeArrowheads="1" noChangeShapeType="1" noTextEdit="1"/>
              </p:cNvSpPr>
              <p:nvPr/>
            </p:nvSpPr>
            <p:spPr>
              <a:xfrm>
                <a:off x="720539" y="5124982"/>
                <a:ext cx="1600887" cy="393377"/>
              </a:xfrm>
              <a:prstGeom prst="rect">
                <a:avLst/>
              </a:prstGeom>
              <a:blipFill rotWithShape="0">
                <a:blip r:embed="rId5"/>
                <a:stretch>
                  <a:fillRect b="-31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4659107" y="4080856"/>
                <a:ext cx="4065407" cy="9192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400" i="1">
                              <a:latin typeface="Cambria Math" panose="02040503050406030204" pitchFamily="18" charset="0"/>
                            </a:rPr>
                          </m:ctrlPr>
                        </m:sSubPr>
                        <m:e>
                          <m:r>
                            <a:rPr lang="en-US" sz="1400" i="1">
                              <a:latin typeface="Cambria Math" panose="02040503050406030204" pitchFamily="18" charset="0"/>
                            </a:rPr>
                            <m:t>𝑦</m:t>
                          </m:r>
                        </m:e>
                        <m:sub>
                          <m:r>
                            <a:rPr lang="en-US" sz="1400" i="1">
                              <a:latin typeface="Cambria Math" panose="02040503050406030204" pitchFamily="18" charset="0"/>
                            </a:rPr>
                            <m:t>𝑖</m:t>
                          </m:r>
                        </m:sub>
                      </m:sSub>
                      <m:r>
                        <a:rPr lang="en-US" sz="1400" i="1">
                          <a:latin typeface="Cambria Math" panose="02040503050406030204" pitchFamily="18" charset="0"/>
                        </a:rPr>
                        <m:t>=</m:t>
                      </m:r>
                      <m:sSub>
                        <m:sSubPr>
                          <m:ctrlPr>
                            <a:rPr lang="en-US" sz="1400" i="1">
                              <a:latin typeface="Cambria Math" panose="02040503050406030204" pitchFamily="18" charset="0"/>
                            </a:rPr>
                          </m:ctrlPr>
                        </m:sSubPr>
                        <m:e>
                          <m:d>
                            <m:dPr>
                              <m:begChr m:val="{"/>
                              <m:endChr m:val="}"/>
                              <m:ctrlPr>
                                <a:rPr lang="en-US" sz="1400" i="1">
                                  <a:latin typeface="Cambria Math" panose="02040503050406030204" pitchFamily="18" charset="0"/>
                                </a:rPr>
                              </m:ctrlPr>
                            </m:dPr>
                            <m:e>
                              <m:sSup>
                                <m:sSupPr>
                                  <m:ctrlPr>
                                    <a:rPr lang="en-US" sz="1400" i="1">
                                      <a:latin typeface="Cambria Math" panose="02040503050406030204" pitchFamily="18" charset="0"/>
                                    </a:rPr>
                                  </m:ctrlPr>
                                </m:sSupPr>
                                <m:e>
                                  <m:r>
                                    <a:rPr lang="en-US" sz="1400" i="1">
                                      <a:latin typeface="Cambria Math" panose="02040503050406030204" pitchFamily="18" charset="0"/>
                                    </a:rPr>
                                    <m:t>𝐼</m:t>
                                  </m:r>
                                </m:e>
                                <m:sup>
                                  <m:r>
                                    <a:rPr lang="en-US" sz="1400" i="1">
                                      <a:latin typeface="Cambria Math" panose="02040503050406030204" pitchFamily="18" charset="0"/>
                                    </a:rPr>
                                    <m:t>2</m:t>
                                  </m:r>
                                </m:sup>
                              </m:sSup>
                              <m:sSub>
                                <m:sSubPr>
                                  <m:ctrlPr>
                                    <a:rPr lang="en-US" sz="1400" i="1">
                                      <a:latin typeface="Cambria Math" panose="02040503050406030204" pitchFamily="18" charset="0"/>
                                    </a:rPr>
                                  </m:ctrlPr>
                                </m:sSubPr>
                                <m:e>
                                  <m:r>
                                    <a:rPr lang="en-US" sz="1400" i="1">
                                      <a:latin typeface="Cambria Math" panose="02040503050406030204" pitchFamily="18" charset="0"/>
                                    </a:rPr>
                                    <m:t>𝑅</m:t>
                                  </m:r>
                                </m:e>
                                <m:sub>
                                  <m:r>
                                    <a:rPr lang="en-US" sz="1400" i="1">
                                      <a:latin typeface="Cambria Math" panose="02040503050406030204" pitchFamily="18" charset="0"/>
                                    </a:rPr>
                                    <m:t>𝑙</m:t>
                                  </m:r>
                                </m:sub>
                              </m:sSub>
                              <m:d>
                                <m:dPr>
                                  <m:begChr m:val="["/>
                                  <m:endChr m:val="]"/>
                                  <m:ctrlPr>
                                    <a:rPr lang="en-US" sz="1400" i="1">
                                      <a:latin typeface="Cambria Math" panose="02040503050406030204" pitchFamily="18" charset="0"/>
                                    </a:rPr>
                                  </m:ctrlPr>
                                </m:dPr>
                                <m:e>
                                  <m:d>
                                    <m:dPr>
                                      <m:ctrlPr>
                                        <a:rPr lang="en-US" sz="1400" i="1">
                                          <a:latin typeface="Cambria Math" panose="02040503050406030204" pitchFamily="18" charset="0"/>
                                        </a:rPr>
                                      </m:ctrlPr>
                                    </m:dPr>
                                    <m:e>
                                      <m:r>
                                        <a:rPr lang="en-US" sz="1400" i="1">
                                          <a:latin typeface="Cambria Math" panose="02040503050406030204" pitchFamily="18" charset="0"/>
                                        </a:rPr>
                                        <m:t>1−</m:t>
                                      </m:r>
                                      <m:r>
                                        <a:rPr lang="en-US" sz="1400" i="1">
                                          <a:latin typeface="Cambria Math" panose="02040503050406030204" pitchFamily="18" charset="0"/>
                                        </a:rPr>
                                        <m:t>𝛼</m:t>
                                      </m:r>
                                      <m:sSub>
                                        <m:sSubPr>
                                          <m:ctrlPr>
                                            <a:rPr lang="en-US" sz="1400" i="1">
                                              <a:latin typeface="Cambria Math" panose="02040503050406030204" pitchFamily="18" charset="0"/>
                                            </a:rPr>
                                          </m:ctrlPr>
                                        </m:sSubPr>
                                        <m:e>
                                          <m:r>
                                            <a:rPr lang="en-US" sz="1400" i="1">
                                              <a:latin typeface="Cambria Math" panose="02040503050406030204" pitchFamily="18" charset="0"/>
                                            </a:rPr>
                                            <m:t>𝑇</m:t>
                                          </m:r>
                                        </m:e>
                                        <m:sub>
                                          <m:r>
                                            <a:rPr lang="en-US" sz="1400" i="1">
                                              <a:latin typeface="Cambria Math" panose="02040503050406030204" pitchFamily="18" charset="0"/>
                                            </a:rPr>
                                            <m:t>0</m:t>
                                          </m:r>
                                        </m:sub>
                                      </m:sSub>
                                    </m:e>
                                  </m:d>
                                  <m:r>
                                    <a:rPr lang="en-US" sz="1400" i="1">
                                      <a:latin typeface="Cambria Math" panose="02040503050406030204" pitchFamily="18" charset="0"/>
                                    </a:rPr>
                                    <m:t>+</m:t>
                                  </m:r>
                                  <m:r>
                                    <a:rPr lang="en-US" sz="1400" i="1">
                                      <a:latin typeface="Cambria Math" panose="02040503050406030204" pitchFamily="18" charset="0"/>
                                    </a:rPr>
                                    <m:t>𝛼</m:t>
                                  </m:r>
                                  <m:d>
                                    <m:dPr>
                                      <m:ctrlPr>
                                        <a:rPr lang="en-US" sz="1400" i="1">
                                          <a:latin typeface="Cambria Math" panose="02040503050406030204" pitchFamily="18" charset="0"/>
                                        </a:rPr>
                                      </m:ctrlPr>
                                    </m:dPr>
                                    <m:e>
                                      <m:f>
                                        <m:fPr>
                                          <m:ctrlPr>
                                            <a:rPr lang="en-US" sz="1400" i="1">
                                              <a:latin typeface="Cambria Math" panose="02040503050406030204" pitchFamily="18" charset="0"/>
                                            </a:rPr>
                                          </m:ctrlPr>
                                        </m:fPr>
                                        <m:num>
                                          <m:r>
                                            <a:rPr lang="en-US" sz="1400" i="1">
                                              <a:latin typeface="Cambria Math" panose="02040503050406030204" pitchFamily="18" charset="0"/>
                                            </a:rPr>
                                            <m:t>𝛼</m:t>
                                          </m:r>
                                          <m:sSup>
                                            <m:sSupPr>
                                              <m:ctrlPr>
                                                <a:rPr lang="en-US" sz="1400" i="1">
                                                  <a:latin typeface="Cambria Math" panose="02040503050406030204" pitchFamily="18" charset="0"/>
                                                </a:rPr>
                                              </m:ctrlPr>
                                            </m:sSupPr>
                                            <m:e>
                                              <m:r>
                                                <a:rPr lang="en-US" sz="1400" i="1">
                                                  <a:latin typeface="Cambria Math" panose="02040503050406030204" pitchFamily="18" charset="0"/>
                                                </a:rPr>
                                                <m:t>𝐼</m:t>
                                              </m:r>
                                            </m:e>
                                            <m:sup>
                                              <m:r>
                                                <a:rPr lang="en-US" sz="1400" i="1">
                                                  <a:latin typeface="Cambria Math" panose="02040503050406030204" pitchFamily="18" charset="0"/>
                                                </a:rPr>
                                                <m:t>2</m:t>
                                              </m:r>
                                            </m:sup>
                                          </m:sSup>
                                          <m:sSub>
                                            <m:sSubPr>
                                              <m:ctrlPr>
                                                <a:rPr lang="en-US" sz="1400" i="1">
                                                  <a:latin typeface="Cambria Math" panose="02040503050406030204" pitchFamily="18" charset="0"/>
                                                </a:rPr>
                                              </m:ctrlPr>
                                            </m:sSubPr>
                                            <m:e>
                                              <m:r>
                                                <a:rPr lang="en-US" sz="1400" i="1">
                                                  <a:latin typeface="Cambria Math" panose="02040503050406030204" pitchFamily="18" charset="0"/>
                                                </a:rPr>
                                                <m:t>𝑅</m:t>
                                              </m:r>
                                            </m:e>
                                            <m:sub>
                                              <m:r>
                                                <a:rPr lang="en-US" sz="1400" i="1">
                                                  <a:latin typeface="Cambria Math" panose="02040503050406030204" pitchFamily="18" charset="0"/>
                                                </a:rPr>
                                                <m:t>𝑙</m:t>
                                              </m:r>
                                            </m:sub>
                                          </m:sSub>
                                          <m:sSub>
                                            <m:sSubPr>
                                              <m:ctrlPr>
                                                <a:rPr lang="en-US" sz="1400" i="1">
                                                  <a:latin typeface="Cambria Math" panose="02040503050406030204" pitchFamily="18" charset="0"/>
                                                </a:rPr>
                                              </m:ctrlPr>
                                            </m:sSubPr>
                                            <m:e>
                                              <m:r>
                                                <a:rPr lang="en-US" sz="1400" i="1">
                                                  <a:latin typeface="Cambria Math" panose="02040503050406030204" pitchFamily="18" charset="0"/>
                                                </a:rPr>
                                                <m:t>𝑇</m:t>
                                              </m:r>
                                            </m:e>
                                            <m:sub>
                                              <m:r>
                                                <a:rPr lang="en-US" sz="1400" i="1">
                                                  <a:latin typeface="Cambria Math" panose="02040503050406030204" pitchFamily="18" charset="0"/>
                                                </a:rPr>
                                                <m:t>0</m:t>
                                              </m:r>
                                            </m:sub>
                                          </m:sSub>
                                        </m:num>
                                        <m:den>
                                          <m:r>
                                            <a:rPr lang="en-US" sz="1400" i="1">
                                              <a:latin typeface="Cambria Math" panose="02040503050406030204" pitchFamily="18" charset="0"/>
                                            </a:rPr>
                                            <m:t>𝛼</m:t>
                                          </m:r>
                                          <m:sSup>
                                            <m:sSupPr>
                                              <m:ctrlPr>
                                                <a:rPr lang="en-US" sz="1400" i="1">
                                                  <a:latin typeface="Cambria Math" panose="02040503050406030204" pitchFamily="18" charset="0"/>
                                                </a:rPr>
                                              </m:ctrlPr>
                                            </m:sSupPr>
                                            <m:e>
                                              <m:r>
                                                <a:rPr lang="en-US" sz="1400" i="1">
                                                  <a:latin typeface="Cambria Math" panose="02040503050406030204" pitchFamily="18" charset="0"/>
                                                </a:rPr>
                                                <m:t>𝐼</m:t>
                                              </m:r>
                                            </m:e>
                                            <m:sup>
                                              <m:r>
                                                <a:rPr lang="en-US" sz="1400" i="1">
                                                  <a:latin typeface="Cambria Math" panose="02040503050406030204" pitchFamily="18" charset="0"/>
                                                </a:rPr>
                                                <m:t>2</m:t>
                                              </m:r>
                                            </m:sup>
                                          </m:sSup>
                                          <m:sSub>
                                            <m:sSubPr>
                                              <m:ctrlPr>
                                                <a:rPr lang="en-US" sz="1400" i="1">
                                                  <a:latin typeface="Cambria Math" panose="02040503050406030204" pitchFamily="18" charset="0"/>
                                                </a:rPr>
                                              </m:ctrlPr>
                                            </m:sSubPr>
                                            <m:e>
                                              <m:r>
                                                <a:rPr lang="en-US" sz="1400" i="1">
                                                  <a:latin typeface="Cambria Math" panose="02040503050406030204" pitchFamily="18" charset="0"/>
                                                </a:rPr>
                                                <m:t>𝑅</m:t>
                                              </m:r>
                                            </m:e>
                                            <m:sub>
                                              <m:r>
                                                <a:rPr lang="en-US" sz="1400" i="1">
                                                  <a:latin typeface="Cambria Math" panose="02040503050406030204" pitchFamily="18" charset="0"/>
                                                </a:rPr>
                                                <m:t>𝑙</m:t>
                                              </m:r>
                                            </m:sub>
                                          </m:sSub>
                                          <m:r>
                                            <a:rPr lang="en-US" sz="1400" i="1">
                                              <a:latin typeface="Cambria Math" panose="02040503050406030204" pitchFamily="18" charset="0"/>
                                            </a:rPr>
                                            <m:t>−</m:t>
                                          </m:r>
                                          <m:f>
                                            <m:fPr>
                                              <m:ctrlPr>
                                                <a:rPr lang="en-US" sz="1400" i="1">
                                                  <a:latin typeface="Cambria Math" panose="02040503050406030204" pitchFamily="18" charset="0"/>
                                                </a:rPr>
                                              </m:ctrlPr>
                                            </m:fPr>
                                            <m:num>
                                              <m:r>
                                                <a:rPr lang="en-US" sz="1400" i="1">
                                                  <a:latin typeface="Cambria Math" panose="02040503050406030204" pitchFamily="18" charset="0"/>
                                                </a:rPr>
                                                <m:t>2</m:t>
                                              </m:r>
                                              <m:r>
                                                <a:rPr lang="en-US" sz="1400" i="1">
                                                  <a:latin typeface="Cambria Math" panose="02040503050406030204" pitchFamily="18" charset="0"/>
                                                </a:rPr>
                                                <m:t>𝜋</m:t>
                                              </m:r>
                                              <m:sSub>
                                                <m:sSubPr>
                                                  <m:ctrlPr>
                                                    <a:rPr lang="en-US" sz="1400" i="1">
                                                      <a:latin typeface="Cambria Math" panose="02040503050406030204" pitchFamily="18" charset="0"/>
                                                    </a:rPr>
                                                  </m:ctrlPr>
                                                </m:sSubPr>
                                                <m:e>
                                                  <m:r>
                                                    <a:rPr lang="en-US" sz="1400" i="1">
                                                      <a:latin typeface="Cambria Math" panose="02040503050406030204" pitchFamily="18" charset="0"/>
                                                    </a:rPr>
                                                    <m:t>𝑘</m:t>
                                                  </m:r>
                                                </m:e>
                                                <m:sub>
                                                  <m:r>
                                                    <a:rPr lang="en-US" sz="1400" i="1">
                                                      <a:latin typeface="Cambria Math" panose="02040503050406030204" pitchFamily="18" charset="0"/>
                                                    </a:rPr>
                                                    <m:t>𝑤</m:t>
                                                  </m:r>
                                                </m:sub>
                                              </m:sSub>
                                            </m:num>
                                            <m:den>
                                              <m:r>
                                                <a:rPr lang="en-US" sz="1400" i="1">
                                                  <a:latin typeface="Cambria Math" panose="02040503050406030204" pitchFamily="18" charset="0"/>
                                                </a:rPr>
                                                <m:t>𝑙𝑛</m:t>
                                              </m:r>
                                              <m:d>
                                                <m:dPr>
                                                  <m:ctrlPr>
                                                    <a:rPr lang="en-US" sz="1400" i="1">
                                                      <a:latin typeface="Cambria Math" panose="02040503050406030204" pitchFamily="18" charset="0"/>
                                                    </a:rPr>
                                                  </m:ctrlPr>
                                                </m:dPr>
                                                <m:e>
                                                  <m:f>
                                                    <m:fPr>
                                                      <m:type m:val="skw"/>
                                                      <m:ctrlPr>
                                                        <a:rPr lang="en-US" sz="1400" i="1">
                                                          <a:latin typeface="Cambria Math" panose="02040503050406030204" pitchFamily="18" charset="0"/>
                                                        </a:rPr>
                                                      </m:ctrlPr>
                                                    </m:fPr>
                                                    <m:num>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𝑠</m:t>
                                                          </m:r>
                                                        </m:sub>
                                                      </m:sSub>
                                                    </m:num>
                                                    <m:den>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𝑐</m:t>
                                                          </m:r>
                                                        </m:sub>
                                                      </m:sSub>
                                                    </m:den>
                                                  </m:f>
                                                </m:e>
                                              </m:d>
                                            </m:den>
                                          </m:f>
                                        </m:den>
                                      </m:f>
                                    </m:e>
                                  </m:d>
                                </m:e>
                              </m:d>
                            </m:e>
                          </m:d>
                        </m:e>
                        <m:sub>
                          <m:r>
                            <a:rPr lang="en-US" sz="1400" i="1">
                              <a:latin typeface="Cambria Math" panose="02040503050406030204" pitchFamily="18" charset="0"/>
                            </a:rPr>
                            <m:t>𝑖</m:t>
                          </m:r>
                        </m:sub>
                      </m:sSub>
                    </m:oMath>
                  </m:oMathPara>
                </a14:m>
                <a:endParaRPr lang="en-US" sz="1400" dirty="0"/>
              </a:p>
            </p:txBody>
          </p:sp>
        </mc:Choice>
        <mc:Fallback xmlns="">
          <p:sp>
            <p:nvSpPr>
              <p:cNvPr id="8" name="Rectangle 7"/>
              <p:cNvSpPr>
                <a:spLocks noRot="1" noChangeAspect="1" noMove="1" noResize="1" noEditPoints="1" noAdjustHandles="1" noChangeArrowheads="1" noChangeShapeType="1" noTextEdit="1"/>
              </p:cNvSpPr>
              <p:nvPr/>
            </p:nvSpPr>
            <p:spPr>
              <a:xfrm>
                <a:off x="4659107" y="4080856"/>
                <a:ext cx="4065407" cy="919291"/>
              </a:xfrm>
              <a:prstGeom prst="rect">
                <a:avLst/>
              </a:prstGeom>
              <a:blipFill rotWithShape="0">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4659107" y="5411545"/>
                <a:ext cx="2183611"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400" i="1" smtClean="0">
                          <a:latin typeface="Cambria Math" panose="02040503050406030204" pitchFamily="18" charset="0"/>
                        </a:rPr>
                        <m:t>𝑧</m:t>
                      </m:r>
                      <m:r>
                        <a:rPr lang="en-US" sz="1400" i="0">
                          <a:latin typeface="Cambria Math" panose="02040503050406030204" pitchFamily="18" charset="0"/>
                        </a:rPr>
                        <m:t>=2</m:t>
                      </m:r>
                      <m:r>
                        <a:rPr lang="en-US" sz="1400" i="1">
                          <a:latin typeface="Cambria Math" panose="02040503050406030204" pitchFamily="18" charset="0"/>
                        </a:rPr>
                        <m:t>𝜋</m:t>
                      </m:r>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𝑏</m:t>
                          </m:r>
                        </m:sub>
                      </m:sSub>
                      <m:d>
                        <m:dPr>
                          <m:begChr m:val="["/>
                          <m:endChr m:val="]"/>
                          <m:ctrlPr>
                            <a:rPr lang="en-US" sz="1400" i="1">
                              <a:latin typeface="Cambria Math" panose="02040503050406030204" pitchFamily="18" charset="0"/>
                            </a:rPr>
                          </m:ctrlPr>
                        </m:dPr>
                        <m:e>
                          <m:r>
                            <a:rPr lang="en-US" sz="1400" i="1">
                              <a:latin typeface="Cambria Math" panose="02040503050406030204" pitchFamily="18" charset="0"/>
                            </a:rPr>
                            <m:t>h</m:t>
                          </m:r>
                          <m:r>
                            <a:rPr lang="en-US" sz="1400" i="0">
                              <a:latin typeface="Cambria Math" panose="02040503050406030204" pitchFamily="18" charset="0"/>
                            </a:rPr>
                            <m:t>+</m:t>
                          </m:r>
                          <m:sSub>
                            <m:sSubPr>
                              <m:ctrlPr>
                                <a:rPr lang="en-US" sz="1400" i="1">
                                  <a:latin typeface="Cambria Math" panose="02040503050406030204" pitchFamily="18" charset="0"/>
                                </a:rPr>
                              </m:ctrlPr>
                            </m:sSubPr>
                            <m:e>
                              <m:d>
                                <m:dPr>
                                  <m:ctrlPr>
                                    <a:rPr lang="en-US" sz="1400" i="1">
                                      <a:latin typeface="Cambria Math" panose="02040503050406030204" pitchFamily="18" charset="0"/>
                                    </a:rPr>
                                  </m:ctrlPr>
                                </m:dPr>
                                <m:e>
                                  <m:sSub>
                                    <m:sSubPr>
                                      <m:ctrlPr>
                                        <a:rPr lang="en-US" sz="1400" i="1">
                                          <a:latin typeface="Cambria Math" panose="02040503050406030204" pitchFamily="18" charset="0"/>
                                        </a:rPr>
                                      </m:ctrlPr>
                                    </m:sSubPr>
                                    <m:e>
                                      <m:r>
                                        <a:rPr lang="en-US" sz="1400" i="1">
                                          <a:latin typeface="Cambria Math" panose="02040503050406030204" pitchFamily="18" charset="0"/>
                                        </a:rPr>
                                        <m:t>𝐺</m:t>
                                      </m:r>
                                    </m:e>
                                    <m:sub>
                                      <m:r>
                                        <a:rPr lang="en-US" sz="1400" i="1">
                                          <a:latin typeface="Cambria Math" panose="02040503050406030204" pitchFamily="18" charset="0"/>
                                        </a:rPr>
                                        <m:t>𝑟𝑎𝑑</m:t>
                                      </m:r>
                                    </m:sub>
                                  </m:sSub>
                                </m:e>
                              </m:d>
                            </m:e>
                            <m:sub>
                              <m:r>
                                <a:rPr lang="en-US" sz="1400" i="1">
                                  <a:latin typeface="Cambria Math" panose="02040503050406030204" pitchFamily="18" charset="0"/>
                                </a:rPr>
                                <m:t>𝑏𝑒</m:t>
                              </m:r>
                            </m:sub>
                          </m:sSub>
                        </m:e>
                      </m:d>
                      <m:sSub>
                        <m:sSubPr>
                          <m:ctrlPr>
                            <a:rPr lang="en-US" sz="1400" i="1">
                              <a:latin typeface="Cambria Math" panose="02040503050406030204" pitchFamily="18" charset="0"/>
                            </a:rPr>
                          </m:ctrlPr>
                        </m:sSubPr>
                        <m:e>
                          <m:r>
                            <a:rPr lang="en-US" sz="1400" i="1">
                              <a:latin typeface="Cambria Math" panose="02040503050406030204" pitchFamily="18" charset="0"/>
                            </a:rPr>
                            <m:t>𝑇</m:t>
                          </m:r>
                        </m:e>
                        <m:sub>
                          <m:r>
                            <a:rPr lang="en-US" sz="1400" i="1">
                              <a:latin typeface="Cambria Math" panose="02040503050406030204" pitchFamily="18" charset="0"/>
                            </a:rPr>
                            <m:t>𝑒</m:t>
                          </m:r>
                        </m:sub>
                      </m:sSub>
                    </m:oMath>
                  </m:oMathPara>
                </a14:m>
                <a:endParaRPr lang="en-US" sz="1400" dirty="0"/>
              </a:p>
            </p:txBody>
          </p:sp>
        </mc:Choice>
        <mc:Fallback xmlns="">
          <p:sp>
            <p:nvSpPr>
              <p:cNvPr id="9" name="Rectangle 8"/>
              <p:cNvSpPr>
                <a:spLocks noRot="1" noChangeAspect="1" noMove="1" noResize="1" noEditPoints="1" noAdjustHandles="1" noChangeArrowheads="1" noChangeShapeType="1" noTextEdit="1"/>
              </p:cNvSpPr>
              <p:nvPr/>
            </p:nvSpPr>
            <p:spPr>
              <a:xfrm>
                <a:off x="4659107" y="5411545"/>
                <a:ext cx="2183611" cy="307777"/>
              </a:xfrm>
              <a:prstGeom prst="rect">
                <a:avLst/>
              </a:prstGeom>
              <a:blipFill rotWithShape="0">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689601" y="5650553"/>
                <a:ext cx="3370538" cy="70487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400" i="1" smtClean="0">
                          <a:latin typeface="Cambria Math" panose="02040503050406030204" pitchFamily="18" charset="0"/>
                        </a:rPr>
                        <m:t>𝑥</m:t>
                      </m:r>
                      <m:r>
                        <a:rPr lang="en-US" sz="1400" i="0">
                          <a:latin typeface="Cambria Math" panose="02040503050406030204" pitchFamily="18" charset="0"/>
                        </a:rPr>
                        <m:t>=</m:t>
                      </m:r>
                      <m:nary>
                        <m:naryPr>
                          <m:chr m:val="∑"/>
                          <m:limLoc m:val="undOvr"/>
                          <m:ctrlPr>
                            <a:rPr lang="en-US" sz="1400" i="1">
                              <a:latin typeface="Cambria Math" panose="02040503050406030204" pitchFamily="18" charset="0"/>
                            </a:rPr>
                          </m:ctrlPr>
                        </m:naryPr>
                        <m:sub>
                          <m:r>
                            <a:rPr lang="en-US" sz="1400" i="1">
                              <a:latin typeface="Cambria Math" panose="02040503050406030204" pitchFamily="18" charset="0"/>
                            </a:rPr>
                            <m:t>𝑗</m:t>
                          </m:r>
                          <m:r>
                            <a:rPr lang="en-US" sz="1400" i="0">
                              <a:latin typeface="Cambria Math" panose="02040503050406030204" pitchFamily="18" charset="0"/>
                            </a:rPr>
                            <m:t>=1</m:t>
                          </m:r>
                        </m:sub>
                        <m:sup>
                          <m:r>
                            <a:rPr lang="en-US" sz="1400" i="1">
                              <a:latin typeface="Cambria Math" panose="02040503050406030204" pitchFamily="18" charset="0"/>
                            </a:rPr>
                            <m:t>𝑛</m:t>
                          </m:r>
                        </m:sup>
                        <m:e>
                          <m:sSub>
                            <m:sSubPr>
                              <m:ctrlPr>
                                <a:rPr lang="en-US" sz="1400" i="1">
                                  <a:latin typeface="Cambria Math" panose="02040503050406030204" pitchFamily="18" charset="0"/>
                                </a:rPr>
                              </m:ctrlPr>
                            </m:sSubPr>
                            <m:e>
                              <m:r>
                                <a:rPr lang="en-US" sz="1400" i="1">
                                  <a:latin typeface="Cambria Math" panose="02040503050406030204" pitchFamily="18" charset="0"/>
                                </a:rPr>
                                <m:t>𝐶</m:t>
                              </m:r>
                            </m:e>
                            <m:sub>
                              <m:r>
                                <a:rPr lang="en-US" sz="1400" i="1">
                                  <a:latin typeface="Cambria Math" panose="02040503050406030204" pitchFamily="18" charset="0"/>
                                </a:rPr>
                                <m:t>𝑏𝑗</m:t>
                              </m:r>
                            </m:sub>
                          </m:sSub>
                          <m:sSub>
                            <m:sSubPr>
                              <m:ctrlPr>
                                <a:rPr lang="en-US" sz="1400" i="1">
                                  <a:latin typeface="Cambria Math" panose="02040503050406030204" pitchFamily="18" charset="0"/>
                                </a:rPr>
                              </m:ctrlPr>
                            </m:sSubPr>
                            <m:e>
                              <m:d>
                                <m:dPr>
                                  <m:ctrlPr>
                                    <a:rPr lang="en-US" sz="1400" i="1">
                                      <a:latin typeface="Cambria Math" panose="02040503050406030204" pitchFamily="18" charset="0"/>
                                    </a:rPr>
                                  </m:ctrlPr>
                                </m:dPr>
                                <m:e>
                                  <m:sSub>
                                    <m:sSubPr>
                                      <m:ctrlPr>
                                        <a:rPr lang="en-US" sz="1400" i="1">
                                          <a:latin typeface="Cambria Math" panose="02040503050406030204" pitchFamily="18" charset="0"/>
                                        </a:rPr>
                                      </m:ctrlPr>
                                    </m:sSubPr>
                                    <m:e>
                                      <m:r>
                                        <a:rPr lang="en-US" sz="1400" i="1">
                                          <a:latin typeface="Cambria Math" panose="02040503050406030204" pitchFamily="18" charset="0"/>
                                        </a:rPr>
                                        <m:t>𝐺</m:t>
                                      </m:r>
                                    </m:e>
                                    <m:sub>
                                      <m:r>
                                        <a:rPr lang="en-US" sz="1400" i="1">
                                          <a:latin typeface="Cambria Math" panose="02040503050406030204" pitchFamily="18" charset="0"/>
                                        </a:rPr>
                                        <m:t>𝑖𝑛𝑡</m:t>
                                      </m:r>
                                    </m:sub>
                                  </m:sSub>
                                </m:e>
                              </m:d>
                            </m:e>
                            <m:sub>
                              <m:r>
                                <a:rPr lang="en-US" sz="1400" i="1">
                                  <a:latin typeface="Cambria Math" panose="02040503050406030204" pitchFamily="18" charset="0"/>
                                </a:rPr>
                                <m:t>𝑏𝑗</m:t>
                              </m:r>
                            </m:sub>
                          </m:sSub>
                        </m:e>
                      </m:nary>
                      <m:r>
                        <a:rPr lang="en-US" sz="1400" i="0">
                          <a:latin typeface="Cambria Math" panose="02040503050406030204" pitchFamily="18" charset="0"/>
                        </a:rPr>
                        <m:t>+2</m:t>
                      </m:r>
                      <m:r>
                        <a:rPr lang="en-US" sz="1400" i="1">
                          <a:latin typeface="Cambria Math" panose="02040503050406030204" pitchFamily="18" charset="0"/>
                        </a:rPr>
                        <m:t>𝜋</m:t>
                      </m:r>
                      <m:sSub>
                        <m:sSubPr>
                          <m:ctrlPr>
                            <a:rPr lang="en-US" sz="1400" i="1">
                              <a:latin typeface="Cambria Math" panose="02040503050406030204" pitchFamily="18" charset="0"/>
                            </a:rPr>
                          </m:ctrlPr>
                        </m:sSubPr>
                        <m:e>
                          <m:r>
                            <a:rPr lang="en-US" sz="1400" i="1">
                              <a:latin typeface="Cambria Math" panose="02040503050406030204" pitchFamily="18" charset="0"/>
                            </a:rPr>
                            <m:t>𝑟</m:t>
                          </m:r>
                        </m:e>
                        <m:sub>
                          <m:r>
                            <a:rPr lang="en-US" sz="1400" i="1">
                              <a:latin typeface="Cambria Math" panose="02040503050406030204" pitchFamily="18" charset="0"/>
                            </a:rPr>
                            <m:t>𝑏</m:t>
                          </m:r>
                        </m:sub>
                      </m:sSub>
                      <m:d>
                        <m:dPr>
                          <m:begChr m:val="["/>
                          <m:endChr m:val="]"/>
                          <m:ctrlPr>
                            <a:rPr lang="en-US" sz="1400" i="1">
                              <a:latin typeface="Cambria Math" panose="02040503050406030204" pitchFamily="18" charset="0"/>
                            </a:rPr>
                          </m:ctrlPr>
                        </m:dPr>
                        <m:e>
                          <m:r>
                            <a:rPr lang="en-US" sz="1400" i="1">
                              <a:latin typeface="Cambria Math" panose="02040503050406030204" pitchFamily="18" charset="0"/>
                            </a:rPr>
                            <m:t>h</m:t>
                          </m:r>
                          <m:r>
                            <a:rPr lang="en-US" sz="1400" i="0">
                              <a:latin typeface="Cambria Math" panose="02040503050406030204" pitchFamily="18" charset="0"/>
                            </a:rPr>
                            <m:t>+</m:t>
                          </m:r>
                          <m:sSub>
                            <m:sSubPr>
                              <m:ctrlPr>
                                <a:rPr lang="en-US" sz="1400" i="1">
                                  <a:latin typeface="Cambria Math" panose="02040503050406030204" pitchFamily="18" charset="0"/>
                                </a:rPr>
                              </m:ctrlPr>
                            </m:sSubPr>
                            <m:e>
                              <m:d>
                                <m:dPr>
                                  <m:ctrlPr>
                                    <a:rPr lang="en-US" sz="1400" i="1">
                                      <a:latin typeface="Cambria Math" panose="02040503050406030204" pitchFamily="18" charset="0"/>
                                    </a:rPr>
                                  </m:ctrlPr>
                                </m:dPr>
                                <m:e>
                                  <m:sSub>
                                    <m:sSubPr>
                                      <m:ctrlPr>
                                        <a:rPr lang="en-US" sz="1400" i="1">
                                          <a:latin typeface="Cambria Math" panose="02040503050406030204" pitchFamily="18" charset="0"/>
                                        </a:rPr>
                                      </m:ctrlPr>
                                    </m:sSubPr>
                                    <m:e>
                                      <m:r>
                                        <a:rPr lang="en-US" sz="1400" i="1">
                                          <a:latin typeface="Cambria Math" panose="02040503050406030204" pitchFamily="18" charset="0"/>
                                        </a:rPr>
                                        <m:t>𝐺</m:t>
                                      </m:r>
                                    </m:e>
                                    <m:sub>
                                      <m:r>
                                        <a:rPr lang="en-US" sz="1400" i="1">
                                          <a:latin typeface="Cambria Math" panose="02040503050406030204" pitchFamily="18" charset="0"/>
                                        </a:rPr>
                                        <m:t>𝑟𝑎𝑑</m:t>
                                      </m:r>
                                    </m:sub>
                                  </m:sSub>
                                </m:e>
                              </m:d>
                            </m:e>
                            <m:sub>
                              <m:r>
                                <a:rPr lang="en-US" sz="1400" i="1">
                                  <a:latin typeface="Cambria Math" panose="02040503050406030204" pitchFamily="18" charset="0"/>
                                </a:rPr>
                                <m:t>𝑏𝑒</m:t>
                              </m:r>
                            </m:sub>
                          </m:sSub>
                        </m:e>
                      </m:d>
                    </m:oMath>
                  </m:oMathPara>
                </a14:m>
                <a:endParaRPr lang="en-US" sz="1400" dirty="0"/>
              </a:p>
            </p:txBody>
          </p:sp>
        </mc:Choice>
        <mc:Fallback xmlns="">
          <p:sp>
            <p:nvSpPr>
              <p:cNvPr id="10" name="Rectangle 9"/>
              <p:cNvSpPr>
                <a:spLocks noRot="1" noChangeAspect="1" noMove="1" noResize="1" noEditPoints="1" noAdjustHandles="1" noChangeArrowheads="1" noChangeShapeType="1" noTextEdit="1"/>
              </p:cNvSpPr>
              <p:nvPr/>
            </p:nvSpPr>
            <p:spPr>
              <a:xfrm>
                <a:off x="689601" y="5650553"/>
                <a:ext cx="3370538" cy="704873"/>
              </a:xfrm>
              <a:prstGeom prst="rect">
                <a:avLst/>
              </a:prstGeom>
              <a:blipFill rotWithShape="0">
                <a:blip r:embed="rId8"/>
                <a:stretch>
                  <a:fillRect/>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F5FBA62C-4D3D-443C-9EEB-C4503E49AC54}" type="slidenum">
              <a:rPr lang="en-US" smtClean="0"/>
              <a:t>27</a:t>
            </a:fld>
            <a:endParaRPr lang="en-US" dirty="0"/>
          </a:p>
        </p:txBody>
      </p:sp>
    </p:spTree>
    <p:extLst>
      <p:ext uri="{BB962C8B-B14F-4D97-AF65-F5344CB8AC3E}">
        <p14:creationId xmlns:p14="http://schemas.microsoft.com/office/powerpoint/2010/main" val="39628951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08540" y="572783"/>
            <a:ext cx="6320520"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Example:  Wire Bundle Thermal Analysis Configuration Schematic</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695503" y="1525772"/>
            <a:ext cx="5881247" cy="4694027"/>
          </a:xfrm>
          <a:prstGeom prst="rect">
            <a:avLst/>
          </a:prstGeom>
        </p:spPr>
      </p:pic>
      <p:sp>
        <p:nvSpPr>
          <p:cNvPr id="4" name="TextBox 3"/>
          <p:cNvSpPr txBox="1"/>
          <p:nvPr/>
        </p:nvSpPr>
        <p:spPr>
          <a:xfrm>
            <a:off x="5980019" y="2696381"/>
            <a:ext cx="2794355" cy="461665"/>
          </a:xfrm>
          <a:prstGeom prst="rect">
            <a:avLst/>
          </a:prstGeom>
          <a:noFill/>
        </p:spPr>
        <p:txBody>
          <a:bodyPr wrap="none" rtlCol="0">
            <a:spAutoFit/>
          </a:bodyPr>
          <a:lstStyle/>
          <a:p>
            <a:r>
              <a:rPr lang="en-US" sz="2400" dirty="0" smtClean="0">
                <a:solidFill>
                  <a:srgbClr val="0070C0"/>
                </a:solidFill>
                <a:latin typeface="Times New Roman" panose="02020603050405020304" pitchFamily="18" charset="0"/>
                <a:cs typeface="Times New Roman" panose="02020603050405020304" pitchFamily="18" charset="0"/>
              </a:rPr>
              <a:t>Optical fiber element</a:t>
            </a:r>
          </a:p>
        </p:txBody>
      </p:sp>
      <p:sp>
        <p:nvSpPr>
          <p:cNvPr id="5" name="TextBox 4"/>
          <p:cNvSpPr txBox="1"/>
          <p:nvPr/>
        </p:nvSpPr>
        <p:spPr>
          <a:xfrm>
            <a:off x="5706811" y="5600600"/>
            <a:ext cx="2794355" cy="461665"/>
          </a:xfrm>
          <a:prstGeom prst="rect">
            <a:avLst/>
          </a:prstGeom>
          <a:noFill/>
        </p:spPr>
        <p:txBody>
          <a:bodyPr wrap="none" rtlCol="0">
            <a:spAutoFit/>
          </a:bodyPr>
          <a:lstStyle/>
          <a:p>
            <a:r>
              <a:rPr lang="en-US" sz="2400" dirty="0" smtClean="0">
                <a:solidFill>
                  <a:srgbClr val="0070C0"/>
                </a:solidFill>
                <a:latin typeface="Times New Roman" panose="02020603050405020304" pitchFamily="18" charset="0"/>
                <a:cs typeface="Times New Roman" panose="02020603050405020304" pitchFamily="18" charset="0"/>
              </a:rPr>
              <a:t>Optical fiber element</a:t>
            </a:r>
          </a:p>
        </p:txBody>
      </p:sp>
      <p:sp>
        <p:nvSpPr>
          <p:cNvPr id="6" name="TextBox 5"/>
          <p:cNvSpPr txBox="1"/>
          <p:nvPr/>
        </p:nvSpPr>
        <p:spPr>
          <a:xfrm>
            <a:off x="5706811" y="4840131"/>
            <a:ext cx="2659702" cy="461665"/>
          </a:xfrm>
          <a:prstGeom prst="rect">
            <a:avLst/>
          </a:prstGeom>
          <a:noFill/>
        </p:spPr>
        <p:txBody>
          <a:bodyPr wrap="none" rtlCol="0">
            <a:spAutoFit/>
          </a:bodyPr>
          <a:lstStyle/>
          <a:p>
            <a:r>
              <a:rPr lang="en-US" sz="2400" dirty="0" smtClean="0">
                <a:solidFill>
                  <a:srgbClr val="0070C0"/>
                </a:solidFill>
                <a:latin typeface="Times New Roman" panose="02020603050405020304" pitchFamily="18" charset="0"/>
                <a:cs typeface="Times New Roman" panose="02020603050405020304" pitchFamily="18" charset="0"/>
              </a:rPr>
              <a:t>Smart short element</a:t>
            </a:r>
          </a:p>
        </p:txBody>
      </p:sp>
      <p:sp>
        <p:nvSpPr>
          <p:cNvPr id="7" name="TextBox 6"/>
          <p:cNvSpPr txBox="1"/>
          <p:nvPr/>
        </p:nvSpPr>
        <p:spPr>
          <a:xfrm>
            <a:off x="5962912" y="1712674"/>
            <a:ext cx="2659702" cy="461665"/>
          </a:xfrm>
          <a:prstGeom prst="rect">
            <a:avLst/>
          </a:prstGeom>
          <a:noFill/>
        </p:spPr>
        <p:txBody>
          <a:bodyPr wrap="none" rtlCol="0">
            <a:spAutoFit/>
          </a:bodyPr>
          <a:lstStyle/>
          <a:p>
            <a:r>
              <a:rPr lang="en-US" sz="2400" dirty="0" smtClean="0">
                <a:solidFill>
                  <a:srgbClr val="0070C0"/>
                </a:solidFill>
                <a:latin typeface="Times New Roman" panose="02020603050405020304" pitchFamily="18" charset="0"/>
                <a:cs typeface="Times New Roman" panose="02020603050405020304" pitchFamily="18" charset="0"/>
              </a:rPr>
              <a:t>Smart short element</a:t>
            </a:r>
          </a:p>
        </p:txBody>
      </p:sp>
      <p:cxnSp>
        <p:nvCxnSpPr>
          <p:cNvPr id="10" name="Straight Arrow Connector 9"/>
          <p:cNvCxnSpPr>
            <a:stCxn id="4" idx="1"/>
          </p:cNvCxnSpPr>
          <p:nvPr/>
        </p:nvCxnSpPr>
        <p:spPr>
          <a:xfrm flipH="1">
            <a:off x="4368801" y="2927214"/>
            <a:ext cx="1611218" cy="468048"/>
          </a:xfrm>
          <a:prstGeom prst="straightConnector1">
            <a:avLst/>
          </a:prstGeom>
          <a:ln w="28575">
            <a:solidFill>
              <a:srgbClr val="0070C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7" idx="1"/>
          </p:cNvCxnSpPr>
          <p:nvPr/>
        </p:nvCxnSpPr>
        <p:spPr>
          <a:xfrm flipH="1">
            <a:off x="3772070" y="1943507"/>
            <a:ext cx="2190842" cy="1518064"/>
          </a:xfrm>
          <a:prstGeom prst="straightConnector1">
            <a:avLst/>
          </a:prstGeom>
          <a:ln w="28575">
            <a:solidFill>
              <a:srgbClr val="0070C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6" idx="1"/>
          </p:cNvCxnSpPr>
          <p:nvPr/>
        </p:nvCxnSpPr>
        <p:spPr>
          <a:xfrm flipH="1" flipV="1">
            <a:off x="3928533" y="3979333"/>
            <a:ext cx="1778278" cy="1091631"/>
          </a:xfrm>
          <a:prstGeom prst="straightConnector1">
            <a:avLst/>
          </a:prstGeom>
          <a:ln w="28575">
            <a:solidFill>
              <a:srgbClr val="0070C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5" idx="1"/>
          </p:cNvCxnSpPr>
          <p:nvPr/>
        </p:nvCxnSpPr>
        <p:spPr>
          <a:xfrm flipH="1" flipV="1">
            <a:off x="4106333" y="4590264"/>
            <a:ext cx="1600478" cy="1241169"/>
          </a:xfrm>
          <a:prstGeom prst="straightConnector1">
            <a:avLst/>
          </a:prstGeom>
          <a:ln w="28575">
            <a:solidFill>
              <a:srgbClr val="0070C0"/>
            </a:solidFill>
            <a:tailEnd type="triangle" w="lg" len="lg"/>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34214" y="6035133"/>
            <a:ext cx="4897559" cy="369332"/>
          </a:xfrm>
          <a:prstGeom prst="rect">
            <a:avLst/>
          </a:prstGeom>
          <a:noFill/>
        </p:spPr>
        <p:txBody>
          <a:bodyPr wrap="none" rtlCol="0">
            <a:spAutoFit/>
          </a:bodyPr>
          <a:lstStyle/>
          <a:p>
            <a:r>
              <a:rPr lang="en-US" dirty="0" smtClean="0">
                <a:latin typeface="Times New Roman" panose="02020603050405020304" pitchFamily="18" charset="0"/>
                <a:cs typeface="Times New Roman" panose="02020603050405020304" pitchFamily="18" charset="0"/>
              </a:rPr>
              <a:t>Note:  All other elements carry background current</a:t>
            </a:r>
            <a:endParaRPr lang="en-US" dirty="0">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F5FBA62C-4D3D-443C-9EEB-C4503E49AC54}" type="slidenum">
              <a:rPr lang="en-US" smtClean="0"/>
              <a:t>28</a:t>
            </a:fld>
            <a:endParaRPr lang="en-US" dirty="0"/>
          </a:p>
        </p:txBody>
      </p:sp>
    </p:spTree>
    <p:extLst>
      <p:ext uri="{BB962C8B-B14F-4D97-AF65-F5344CB8AC3E}">
        <p14:creationId xmlns:p14="http://schemas.microsoft.com/office/powerpoint/2010/main" val="20504656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08540" y="572783"/>
            <a:ext cx="6320520"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Example:  Wire Bundle Thermal Analysis</a:t>
            </a:r>
            <a:endParaRPr lang="en-US" sz="2800" b="1" dirty="0">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F5FBA62C-4D3D-443C-9EEB-C4503E49AC54}" type="slidenum">
              <a:rPr lang="en-US" smtClean="0"/>
              <a:t>29</a:t>
            </a:fld>
            <a:endParaRPr lang="en-US" dirty="0"/>
          </a:p>
        </p:txBody>
      </p:sp>
      <p:sp>
        <p:nvSpPr>
          <p:cNvPr id="11" name="Rectangle 10"/>
          <p:cNvSpPr/>
          <p:nvPr/>
        </p:nvSpPr>
        <p:spPr>
          <a:xfrm>
            <a:off x="304799" y="1820332"/>
            <a:ext cx="8068734" cy="5032147"/>
          </a:xfrm>
          <a:prstGeom prst="rect">
            <a:avLst/>
          </a:prstGeom>
        </p:spPr>
        <p:txBody>
          <a:bodyPr wrap="square">
            <a:spAutoFit/>
          </a:bodyPr>
          <a:lstStyle/>
          <a:p>
            <a:pPr algn="just">
              <a:lnSpc>
                <a:spcPct val="107000"/>
              </a:lnSpc>
              <a:tabLst>
                <a:tab pos="457200" algn="l"/>
              </a:tabLs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Wires are 22 AWG, ETFE jacketed</a:t>
            </a:r>
          </a:p>
          <a:p>
            <a:pPr algn="just">
              <a:lnSpc>
                <a:spcPct val="107000"/>
              </a:lnSpc>
              <a:tabLst>
                <a:tab pos="457200" algn="l"/>
              </a:tabLst>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tabLst>
                <a:tab pos="457200" algn="l"/>
              </a:tabLs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*May differ from actual or specification values</a:t>
            </a:r>
          </a:p>
          <a:p>
            <a:pPr algn="just">
              <a:lnSpc>
                <a:spcPct val="107000"/>
              </a:lnSpc>
              <a:tabLst>
                <a:tab pos="457200" algn="l"/>
              </a:tabLst>
            </a:pP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graphicFrame>
            <p:nvGraphicFramePr>
              <p:cNvPr id="2" name="Table 1"/>
              <p:cNvGraphicFramePr>
                <a:graphicFrameLocks noGrp="1"/>
              </p:cNvGraphicFramePr>
              <p:nvPr>
                <p:extLst>
                  <p:ext uri="{D42A27DB-BD31-4B8C-83A1-F6EECF244321}">
                    <p14:modId xmlns:p14="http://schemas.microsoft.com/office/powerpoint/2010/main" val="1865079489"/>
                  </p:ext>
                </p:extLst>
              </p:nvPr>
            </p:nvGraphicFramePr>
            <p:xfrm>
              <a:off x="759721" y="2197100"/>
              <a:ext cx="7018866" cy="3642741"/>
            </p:xfrm>
            <a:graphic>
              <a:graphicData uri="http://schemas.openxmlformats.org/drawingml/2006/table">
                <a:tbl>
                  <a:tblPr firstRow="1" bandRow="1">
                    <a:tableStyleId>{5C22544A-7EE6-4342-B048-85BDC9FD1C3A}</a:tableStyleId>
                  </a:tblPr>
                  <a:tblGrid>
                    <a:gridCol w="3437466"/>
                    <a:gridCol w="1972734"/>
                    <a:gridCol w="1608666"/>
                  </a:tblGrid>
                  <a:tr h="557106">
                    <a:tc>
                      <a:txBody>
                        <a:bodyPr/>
                        <a:lstStyle/>
                        <a:p>
                          <a:pPr algn="ctr"/>
                          <a:r>
                            <a:rPr lang="en-US" sz="1600" dirty="0" smtClean="0">
                              <a:latin typeface="Times New Roman" panose="02020603050405020304" pitchFamily="18" charset="0"/>
                              <a:cs typeface="Times New Roman" panose="02020603050405020304" pitchFamily="18" charset="0"/>
                            </a:rPr>
                            <a:t>Parameter</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Value or Range*</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Units</a:t>
                          </a:r>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Jacket emissivity</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0.93</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Jacket thermal conductivity</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0.238</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type m:val="skw"/>
                                    <m:ctrlPr>
                                      <a:rPr lang="en-US" sz="1600" i="1" smtClean="0">
                                        <a:latin typeface="Cambria Math" panose="02040503050406030204" pitchFamily="18" charset="0"/>
                                      </a:rPr>
                                    </m:ctrlPr>
                                  </m:fPr>
                                  <m:num>
                                    <m:r>
                                      <a:rPr lang="en-US" sz="1600" b="0" i="1" smtClean="0">
                                        <a:latin typeface="Cambria Math" panose="02040503050406030204" pitchFamily="18" charset="0"/>
                                      </a:rPr>
                                      <m:t>𝑊</m:t>
                                    </m:r>
                                  </m:num>
                                  <m:den>
                                    <m:r>
                                      <a:rPr lang="en-US" sz="1600" b="0" i="1" smtClean="0">
                                        <a:latin typeface="Cambria Math" panose="02040503050406030204" pitchFamily="18" charset="0"/>
                                      </a:rPr>
                                      <m:t>𝑚</m:t>
                                    </m:r>
                                    <m:r>
                                      <a:rPr lang="en-US" sz="1600" b="0" i="1" smtClean="0">
                                        <a:latin typeface="Cambria Math" panose="02040503050406030204" pitchFamily="18" charset="0"/>
                                      </a:rPr>
                                      <m:t> </m:t>
                                    </m:r>
                                    <m:r>
                                      <a:rPr lang="en-US" sz="1600" b="0" i="1" smtClean="0">
                                        <a:latin typeface="Cambria Math" panose="02040503050406030204" pitchFamily="18" charset="0"/>
                                      </a:rPr>
                                      <m:t>𝐾</m:t>
                                    </m:r>
                                  </m:den>
                                </m:f>
                              </m:oMath>
                            </m:oMathPara>
                          </a14:m>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Outer jacket emissivity</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0.04</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Resistance/length (at 20 </a:t>
                          </a:r>
                          <a14:m>
                            <m:oMath xmlns:m="http://schemas.openxmlformats.org/officeDocument/2006/math">
                              <m:r>
                                <a:rPr lang="en-US" sz="1600" i="1" smtClean="0">
                                  <a:latin typeface="Cambria Math" panose="02040503050406030204" pitchFamily="18" charset="0"/>
                                  <a:ea typeface="Cambria Math" panose="02040503050406030204" pitchFamily="18" charset="0"/>
                                </a:rPr>
                                <m:t>℃</m:t>
                              </m:r>
                            </m:oMath>
                          </a14:m>
                          <a:r>
                            <a:rPr lang="en-US" sz="1600" dirty="0" smtClean="0">
                              <a:latin typeface="Times New Roman" panose="02020603050405020304" pitchFamily="18" charset="0"/>
                              <a:cs typeface="Times New Roman" panose="02020603050405020304" pitchFamily="18" charset="0"/>
                            </a:rPr>
                            <a:t>)</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0.05245</a:t>
                          </a:r>
                          <a:endParaRPr lang="en-US" sz="1600" dirty="0">
                            <a:latin typeface="Times New Roman" panose="02020603050405020304" pitchFamily="18" charset="0"/>
                            <a:cs typeface="Times New Roman" panose="02020603050405020304" pitchFamily="18" charset="0"/>
                          </a:endParaRPr>
                        </a:p>
                      </a:txBody>
                      <a:tcPr/>
                    </a:tc>
                    <a:tc>
                      <a:txBody>
                        <a:bodyPr/>
                        <a:lstStyle/>
                        <a:p>
                          <a:pPr/>
                          <a14:m>
                            <m:oMathPara xmlns:m="http://schemas.openxmlformats.org/officeDocument/2006/math">
                              <m:oMathParaPr>
                                <m:jc m:val="centerGroup"/>
                              </m:oMathParaPr>
                              <m:oMath xmlns:m="http://schemas.openxmlformats.org/officeDocument/2006/math">
                                <m:f>
                                  <m:fPr>
                                    <m:type m:val="skw"/>
                                    <m:ctrlPr>
                                      <a:rPr lang="en-US" sz="1600" i="1" smtClean="0">
                                        <a:latin typeface="Cambria Math" panose="02040503050406030204" pitchFamily="18" charset="0"/>
                                      </a:rPr>
                                    </m:ctrlPr>
                                  </m:fPr>
                                  <m:num>
                                    <m:r>
                                      <m:rPr>
                                        <m:sty m:val="p"/>
                                      </m:rPr>
                                      <a:rPr lang="el-GR" sz="1600" i="1" smtClean="0">
                                        <a:latin typeface="Cambria Math" panose="02040503050406030204" pitchFamily="18" charset="0"/>
                                        <a:ea typeface="Cambria Math" panose="02040503050406030204" pitchFamily="18" charset="0"/>
                                      </a:rPr>
                                      <m:t>Ω</m:t>
                                    </m:r>
                                  </m:num>
                                  <m:den>
                                    <m:r>
                                      <a:rPr lang="en-US" sz="1600" b="0" i="1" smtClean="0">
                                        <a:latin typeface="Cambria Math" panose="02040503050406030204" pitchFamily="18" charset="0"/>
                                      </a:rPr>
                                      <m:t>𝑚</m:t>
                                    </m:r>
                                  </m:den>
                                </m:f>
                              </m:oMath>
                            </m:oMathPara>
                          </a14:m>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Temperature</a:t>
                          </a:r>
                          <a:r>
                            <a:rPr lang="en-US" sz="1600" baseline="0" dirty="0" smtClean="0">
                              <a:latin typeface="Times New Roman" panose="02020603050405020304" pitchFamily="18" charset="0"/>
                              <a:cs typeface="Times New Roman" panose="02020603050405020304" pitchFamily="18" charset="0"/>
                            </a:rPr>
                            <a:t> coefficient of resistivity</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0.00342</a:t>
                          </a:r>
                          <a:endParaRPr lang="en-US" sz="1600" dirty="0">
                            <a:latin typeface="Times New Roman" panose="02020603050405020304" pitchFamily="18" charset="0"/>
                            <a:cs typeface="Times New Roman" panose="02020603050405020304" pitchFamily="18" charset="0"/>
                          </a:endParaRPr>
                        </a:p>
                      </a:txBody>
                      <a:tcPr/>
                    </a:tc>
                    <a:tc>
                      <a:txBody>
                        <a:bodyPr/>
                        <a:lstStyle/>
                        <a:p>
                          <a:pPr/>
                          <a14:m>
                            <m:oMathPara xmlns:m="http://schemas.openxmlformats.org/officeDocument/2006/math">
                              <m:oMathParaPr>
                                <m:jc m:val="centerGroup"/>
                              </m:oMathParaPr>
                              <m:oMath xmlns:m="http://schemas.openxmlformats.org/officeDocument/2006/math">
                                <m:f>
                                  <m:fPr>
                                    <m:type m:val="skw"/>
                                    <m:ctrlPr>
                                      <a:rPr lang="en-US" sz="1600" i="1" smtClean="0">
                                        <a:latin typeface="Cambria Math" panose="02040503050406030204" pitchFamily="18" charset="0"/>
                                      </a:rPr>
                                    </m:ctrlPr>
                                  </m:fPr>
                                  <m:num>
                                    <m:r>
                                      <a:rPr lang="en-US" sz="1600" b="0" i="1" smtClean="0">
                                        <a:latin typeface="Cambria Math" panose="02040503050406030204" pitchFamily="18" charset="0"/>
                                      </a:rPr>
                                      <m:t>1</m:t>
                                    </m:r>
                                  </m:num>
                                  <m:den>
                                    <m:r>
                                      <a:rPr lang="en-US" sz="1600" i="1" smtClean="0">
                                        <a:latin typeface="Cambria Math" panose="02040503050406030204" pitchFamily="18" charset="0"/>
                                        <a:ea typeface="Cambria Math" panose="02040503050406030204" pitchFamily="18" charset="0"/>
                                      </a:rPr>
                                      <m:t>℃</m:t>
                                    </m:r>
                                  </m:den>
                                </m:f>
                              </m:oMath>
                            </m:oMathPara>
                          </a14:m>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Background current</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~2.5</a:t>
                          </a:r>
                          <a:endParaRPr lang="en-US" sz="1600" dirty="0">
                            <a:latin typeface="Times New Roman" panose="02020603050405020304" pitchFamily="18" charset="0"/>
                            <a:cs typeface="Times New Roman" panose="02020603050405020304" pitchFamily="18" charset="0"/>
                          </a:endParaRPr>
                        </a:p>
                      </a:txBody>
                      <a:tcPr/>
                    </a:tc>
                    <a:tc>
                      <a:txBody>
                        <a:bodyPr/>
                        <a:lstStyle/>
                        <a:p>
                          <a:pPr/>
                          <a14:m>
                            <m:oMathPara xmlns:m="http://schemas.openxmlformats.org/officeDocument/2006/math">
                              <m:oMathParaPr>
                                <m:jc m:val="centerGroup"/>
                              </m:oMathParaPr>
                              <m:oMath xmlns:m="http://schemas.openxmlformats.org/officeDocument/2006/math">
                                <m:r>
                                  <a:rPr lang="en-US" sz="1600" b="0" i="1" smtClean="0">
                                    <a:latin typeface="Cambria Math" panose="02040503050406030204" pitchFamily="18" charset="0"/>
                                  </a:rPr>
                                  <m:t>𝐴</m:t>
                                </m:r>
                              </m:oMath>
                            </m:oMathPara>
                          </a14:m>
                          <a:endParaRPr lang="en-US" sz="1600" dirty="0">
                            <a:latin typeface="Times New Roman" panose="02020603050405020304" pitchFamily="18" charset="0"/>
                            <a:cs typeface="Times New Roman" panose="02020603050405020304" pitchFamily="18" charset="0"/>
                          </a:endParaRPr>
                        </a:p>
                      </a:txBody>
                      <a:tcPr/>
                    </a:tc>
                  </a:tr>
                  <a:tr h="413174">
                    <a:tc>
                      <a:txBody>
                        <a:bodyPr/>
                        <a:lstStyle/>
                        <a:p>
                          <a:r>
                            <a:rPr lang="en-US" sz="1600" dirty="0" smtClean="0">
                              <a:latin typeface="Times New Roman" panose="02020603050405020304" pitchFamily="18" charset="0"/>
                              <a:cs typeface="Times New Roman" panose="02020603050405020304" pitchFamily="18" charset="0"/>
                            </a:rPr>
                            <a:t>Smart</a:t>
                          </a:r>
                          <a:r>
                            <a:rPr lang="en-US" sz="1600" baseline="0" dirty="0" smtClean="0">
                              <a:latin typeface="Times New Roman" panose="02020603050405020304" pitchFamily="18" charset="0"/>
                              <a:cs typeface="Times New Roman" panose="02020603050405020304" pitchFamily="18" charset="0"/>
                            </a:rPr>
                            <a:t> short current</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anose="02020603050405020304" pitchFamily="18" charset="0"/>
                              <a:cs typeface="Times New Roman" panose="02020603050405020304" pitchFamily="18" charset="0"/>
                            </a:rPr>
                            <a:t>0.0 </a:t>
                          </a:r>
                          <a:r>
                            <a:rPr lang="en-US" sz="1600" smtClean="0">
                              <a:latin typeface="Times New Roman" panose="02020603050405020304" pitchFamily="18" charset="0"/>
                              <a:cs typeface="Times New Roman" panose="02020603050405020304" pitchFamily="18" charset="0"/>
                            </a:rPr>
                            <a:t>- 16.88</a:t>
                          </a:r>
                          <a:endParaRPr lang="en-US" sz="1600" dirty="0">
                            <a:latin typeface="Times New Roman" panose="02020603050405020304" pitchFamily="18" charset="0"/>
                            <a:cs typeface="Times New Roman" panose="02020603050405020304" pitchFamily="18" charset="0"/>
                          </a:endParaRPr>
                        </a:p>
                      </a:txBody>
                      <a:tcPr/>
                    </a:tc>
                    <a:tc>
                      <a:txBody>
                        <a:bodyPr/>
                        <a:lstStyle/>
                        <a:p>
                          <a:pPr/>
                          <a14:m>
                            <m:oMathPara xmlns:m="http://schemas.openxmlformats.org/officeDocument/2006/math">
                              <m:oMathParaPr>
                                <m:jc m:val="centerGroup"/>
                              </m:oMathParaPr>
                              <m:oMath xmlns:m="http://schemas.openxmlformats.org/officeDocument/2006/math">
                                <m:r>
                                  <a:rPr lang="en-US" sz="1600" b="0" i="1" smtClean="0">
                                    <a:latin typeface="Cambria Math" panose="02040503050406030204" pitchFamily="18" charset="0"/>
                                  </a:rPr>
                                  <m:t>𝐴</m:t>
                                </m:r>
                              </m:oMath>
                            </m:oMathPara>
                          </a14:m>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Ambient</a:t>
                          </a:r>
                          <a:r>
                            <a:rPr lang="en-US" sz="1600" baseline="0" dirty="0" smtClean="0">
                              <a:latin typeface="Times New Roman" panose="02020603050405020304" pitchFamily="18" charset="0"/>
                              <a:cs typeface="Times New Roman" panose="02020603050405020304" pitchFamily="18" charset="0"/>
                            </a:rPr>
                            <a:t> temperature</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22.8</a:t>
                          </a:r>
                          <a:endParaRPr lang="en-US" sz="1600" dirty="0">
                            <a:latin typeface="Times New Roman" panose="02020603050405020304" pitchFamily="18" charset="0"/>
                            <a:cs typeface="Times New Roman" panose="02020603050405020304" pitchFamily="18" charset="0"/>
                          </a:endParaRPr>
                        </a:p>
                      </a:txBody>
                      <a:tcPr/>
                    </a:tc>
                    <a:tc>
                      <a:txBody>
                        <a:bodyPr/>
                        <a:lstStyle/>
                        <a:p>
                          <a:pPr/>
                          <a14:m>
                            <m:oMathPara xmlns:m="http://schemas.openxmlformats.org/officeDocument/2006/math">
                              <m:oMathParaPr>
                                <m:jc m:val="centerGroup"/>
                              </m:oMathParaPr>
                              <m:oMath xmlns:m="http://schemas.openxmlformats.org/officeDocument/2006/math">
                                <m:r>
                                  <a:rPr lang="en-US" sz="1600" i="1" smtClean="0">
                                    <a:latin typeface="Cambria Math" panose="02040503050406030204" pitchFamily="18" charset="0"/>
                                    <a:ea typeface="Cambria Math" panose="02040503050406030204" pitchFamily="18" charset="0"/>
                                  </a:rPr>
                                  <m:t>℃</m:t>
                                </m:r>
                              </m:oMath>
                            </m:oMathPara>
                          </a14:m>
                          <a:endParaRPr lang="en-US" sz="1600" dirty="0">
                            <a:latin typeface="Times New Roman" panose="02020603050405020304" pitchFamily="18" charset="0"/>
                            <a:cs typeface="Times New Roman" panose="02020603050405020304" pitchFamily="18" charset="0"/>
                          </a:endParaRPr>
                        </a:p>
                      </a:txBody>
                      <a:tcPr/>
                    </a:tc>
                  </a:tr>
                </a:tbl>
              </a:graphicData>
            </a:graphic>
          </p:graphicFrame>
        </mc:Choice>
        <mc:Fallback xmlns="">
          <p:graphicFrame>
            <p:nvGraphicFramePr>
              <p:cNvPr id="2" name="Table 1"/>
              <p:cNvGraphicFramePr>
                <a:graphicFrameLocks noGrp="1"/>
              </p:cNvGraphicFramePr>
              <p:nvPr>
                <p:extLst>
                  <p:ext uri="{D42A27DB-BD31-4B8C-83A1-F6EECF244321}">
                    <p14:modId xmlns:p14="http://schemas.microsoft.com/office/powerpoint/2010/main" val="1865079489"/>
                  </p:ext>
                </p:extLst>
              </p:nvPr>
            </p:nvGraphicFramePr>
            <p:xfrm>
              <a:off x="759721" y="2197100"/>
              <a:ext cx="7018866" cy="3642741"/>
            </p:xfrm>
            <a:graphic>
              <a:graphicData uri="http://schemas.openxmlformats.org/drawingml/2006/table">
                <a:tbl>
                  <a:tblPr firstRow="1" bandRow="1">
                    <a:tableStyleId>{5C22544A-7EE6-4342-B048-85BDC9FD1C3A}</a:tableStyleId>
                  </a:tblPr>
                  <a:tblGrid>
                    <a:gridCol w="3437466"/>
                    <a:gridCol w="1972734"/>
                    <a:gridCol w="1608666"/>
                  </a:tblGrid>
                  <a:tr h="557106">
                    <a:tc>
                      <a:txBody>
                        <a:bodyPr/>
                        <a:lstStyle/>
                        <a:p>
                          <a:pPr algn="ctr"/>
                          <a:r>
                            <a:rPr lang="en-US" sz="1600" dirty="0" smtClean="0">
                              <a:latin typeface="Times New Roman" panose="02020603050405020304" pitchFamily="18" charset="0"/>
                              <a:cs typeface="Times New Roman" panose="02020603050405020304" pitchFamily="18" charset="0"/>
                            </a:rPr>
                            <a:t>Parameter</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Value or </a:t>
                          </a:r>
                          <a:r>
                            <a:rPr lang="en-US" sz="1600" dirty="0" smtClean="0">
                              <a:latin typeface="Times New Roman" panose="02020603050405020304" pitchFamily="18" charset="0"/>
                              <a:cs typeface="Times New Roman" panose="02020603050405020304" pitchFamily="18" charset="0"/>
                            </a:rPr>
                            <a:t>Range*</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Units</a:t>
                          </a:r>
                          <a:endParaRPr lang="en-US" sz="1600" dirty="0">
                            <a:latin typeface="Times New Roman" panose="02020603050405020304" pitchFamily="18" charset="0"/>
                            <a:cs typeface="Times New Roman" panose="02020603050405020304" pitchFamily="18" charset="0"/>
                          </a:endParaRPr>
                        </a:p>
                      </a:txBody>
                      <a:tcPr/>
                    </a:tc>
                  </a:tr>
                  <a:tr h="370840">
                    <a:tc>
                      <a:txBody>
                        <a:bodyPr/>
                        <a:lstStyle/>
                        <a:p>
                          <a:r>
                            <a:rPr lang="en-US" sz="1600" dirty="0" smtClean="0">
                              <a:latin typeface="Times New Roman" panose="02020603050405020304" pitchFamily="18" charset="0"/>
                              <a:cs typeface="Times New Roman" panose="02020603050405020304" pitchFamily="18" charset="0"/>
                            </a:rPr>
                            <a:t>Jacket emissivity</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0.93</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txBody>
                      <a:tcPr/>
                    </a:tc>
                  </a:tr>
                  <a:tr h="408178">
                    <a:tc>
                      <a:txBody>
                        <a:bodyPr/>
                        <a:lstStyle/>
                        <a:p>
                          <a:r>
                            <a:rPr lang="en-US" sz="1600" dirty="0" smtClean="0">
                              <a:latin typeface="Times New Roman" panose="02020603050405020304" pitchFamily="18" charset="0"/>
                              <a:cs typeface="Times New Roman" panose="02020603050405020304" pitchFamily="18" charset="0"/>
                            </a:rPr>
                            <a:t>Jacket thermal conductivity</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0.238</a:t>
                          </a:r>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a:p>
                      </a:txBody>
                      <a:tcPr>
                        <a:blipFill rotWithShape="0">
                          <a:blip r:embed="rId2"/>
                          <a:stretch>
                            <a:fillRect l="-337121" t="-231343" r="-1515" b="-576119"/>
                          </a:stretch>
                        </a:blipFill>
                      </a:tcPr>
                    </a:tc>
                  </a:tr>
                  <a:tr h="370840">
                    <a:tc>
                      <a:txBody>
                        <a:bodyPr/>
                        <a:lstStyle/>
                        <a:p>
                          <a:r>
                            <a:rPr lang="en-US" sz="1600" dirty="0" smtClean="0">
                              <a:latin typeface="Times New Roman" panose="02020603050405020304" pitchFamily="18" charset="0"/>
                              <a:cs typeface="Times New Roman" panose="02020603050405020304" pitchFamily="18" charset="0"/>
                            </a:rPr>
                            <a:t>Outer jacket emissivity</a:t>
                          </a:r>
                          <a:endParaRPr lang="en-US" sz="1600" dirty="0" smtClean="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0.04</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txBody>
                      <a:tcPr/>
                    </a:tc>
                  </a:tr>
                  <a:tr h="370840">
                    <a:tc>
                      <a:txBody>
                        <a:bodyPr/>
                        <a:lstStyle/>
                        <a:p>
                          <a:endParaRPr lang="en-US"/>
                        </a:p>
                      </a:txBody>
                      <a:tcPr>
                        <a:blipFill rotWithShape="0">
                          <a:blip r:embed="rId2"/>
                          <a:stretch>
                            <a:fillRect l="-177" t="-463934" r="-104779" b="-432787"/>
                          </a:stretch>
                        </a:blipFill>
                      </a:tcPr>
                    </a:tc>
                    <a:tc>
                      <a:txBody>
                        <a:bodyPr/>
                        <a:lstStyle/>
                        <a:p>
                          <a:pPr algn="ctr"/>
                          <a:r>
                            <a:rPr lang="en-US" sz="1600" dirty="0" smtClean="0">
                              <a:latin typeface="Times New Roman" panose="02020603050405020304" pitchFamily="18" charset="0"/>
                              <a:cs typeface="Times New Roman" panose="02020603050405020304" pitchFamily="18" charset="0"/>
                            </a:rPr>
                            <a:t>0.05245</a:t>
                          </a:r>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a:p>
                      </a:txBody>
                      <a:tcPr>
                        <a:blipFill rotWithShape="0">
                          <a:blip r:embed="rId2"/>
                          <a:stretch>
                            <a:fillRect l="-337121" t="-463934" r="-1515" b="-432787"/>
                          </a:stretch>
                        </a:blipFill>
                      </a:tcPr>
                    </a:tc>
                  </a:tr>
                  <a:tr h="410083">
                    <a:tc>
                      <a:txBody>
                        <a:bodyPr/>
                        <a:lstStyle/>
                        <a:p>
                          <a:r>
                            <a:rPr lang="en-US" sz="1600" dirty="0" smtClean="0">
                              <a:latin typeface="Times New Roman" panose="02020603050405020304" pitchFamily="18" charset="0"/>
                              <a:cs typeface="Times New Roman" panose="02020603050405020304" pitchFamily="18" charset="0"/>
                            </a:rPr>
                            <a:t>Temperature</a:t>
                          </a:r>
                          <a:r>
                            <a:rPr lang="en-US" sz="1600" baseline="0" dirty="0" smtClean="0">
                              <a:latin typeface="Times New Roman" panose="02020603050405020304" pitchFamily="18" charset="0"/>
                              <a:cs typeface="Times New Roman" panose="02020603050405020304" pitchFamily="18" charset="0"/>
                            </a:rPr>
                            <a:t> coefficient of resistivity</a:t>
                          </a:r>
                        </a:p>
                      </a:txBody>
                      <a:tcPr/>
                    </a:tc>
                    <a:tc>
                      <a:txBody>
                        <a:bodyPr/>
                        <a:lstStyle/>
                        <a:p>
                          <a:pPr algn="ctr"/>
                          <a:r>
                            <a:rPr lang="en-US" sz="1600" dirty="0" smtClean="0">
                              <a:latin typeface="Times New Roman" panose="02020603050405020304" pitchFamily="18" charset="0"/>
                              <a:cs typeface="Times New Roman" panose="02020603050405020304" pitchFamily="18" charset="0"/>
                            </a:rPr>
                            <a:t>0.00342</a:t>
                          </a:r>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a:p>
                      </a:txBody>
                      <a:tcPr>
                        <a:blipFill rotWithShape="0">
                          <a:blip r:embed="rId2"/>
                          <a:stretch>
                            <a:fillRect l="-337121" t="-513433" r="-1515" b="-294030"/>
                          </a:stretch>
                        </a:blipFill>
                      </a:tcPr>
                    </a:tc>
                  </a:tr>
                  <a:tr h="370840">
                    <a:tc>
                      <a:txBody>
                        <a:bodyPr/>
                        <a:lstStyle/>
                        <a:p>
                          <a:r>
                            <a:rPr lang="en-US" sz="1600" dirty="0" smtClean="0">
                              <a:latin typeface="Times New Roman" panose="02020603050405020304" pitchFamily="18" charset="0"/>
                              <a:cs typeface="Times New Roman" panose="02020603050405020304" pitchFamily="18" charset="0"/>
                            </a:rPr>
                            <a:t>Background current</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~2.5</a:t>
                          </a:r>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a:p>
                      </a:txBody>
                      <a:tcPr>
                        <a:blipFill rotWithShape="0">
                          <a:blip r:embed="rId2"/>
                          <a:stretch>
                            <a:fillRect l="-337121" t="-673770" r="-1515" b="-222951"/>
                          </a:stretch>
                        </a:blipFill>
                      </a:tcPr>
                    </a:tc>
                  </a:tr>
                  <a:tr h="413174">
                    <a:tc>
                      <a:txBody>
                        <a:bodyPr/>
                        <a:lstStyle/>
                        <a:p>
                          <a:r>
                            <a:rPr lang="en-US" sz="1600" dirty="0" smtClean="0">
                              <a:latin typeface="Times New Roman" panose="02020603050405020304" pitchFamily="18" charset="0"/>
                              <a:cs typeface="Times New Roman" panose="02020603050405020304" pitchFamily="18" charset="0"/>
                            </a:rPr>
                            <a:t>Smart</a:t>
                          </a:r>
                          <a:r>
                            <a:rPr lang="en-US" sz="1600" baseline="0" dirty="0" smtClean="0">
                              <a:latin typeface="Times New Roman" panose="02020603050405020304" pitchFamily="18" charset="0"/>
                              <a:cs typeface="Times New Roman" panose="02020603050405020304" pitchFamily="18" charset="0"/>
                            </a:rPr>
                            <a:t> short current</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anose="02020603050405020304" pitchFamily="18" charset="0"/>
                              <a:cs typeface="Times New Roman" panose="02020603050405020304" pitchFamily="18" charset="0"/>
                            </a:rPr>
                            <a:t>0.0 </a:t>
                          </a:r>
                          <a:r>
                            <a:rPr lang="en-US" sz="1600" smtClean="0">
                              <a:latin typeface="Times New Roman" panose="02020603050405020304" pitchFamily="18" charset="0"/>
                              <a:cs typeface="Times New Roman" panose="02020603050405020304" pitchFamily="18" charset="0"/>
                            </a:rPr>
                            <a:t>- 16.88</a:t>
                          </a:r>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a:p>
                      </a:txBody>
                      <a:tcPr>
                        <a:blipFill rotWithShape="0">
                          <a:blip r:embed="rId2"/>
                          <a:stretch>
                            <a:fillRect l="-337121" t="-694118" r="-1515" b="-100000"/>
                          </a:stretch>
                        </a:blipFill>
                      </a:tcPr>
                    </a:tc>
                  </a:tr>
                  <a:tr h="370840">
                    <a:tc>
                      <a:txBody>
                        <a:bodyPr/>
                        <a:lstStyle/>
                        <a:p>
                          <a:r>
                            <a:rPr lang="en-US" sz="1600" dirty="0" smtClean="0">
                              <a:latin typeface="Times New Roman" panose="02020603050405020304" pitchFamily="18" charset="0"/>
                              <a:cs typeface="Times New Roman" panose="02020603050405020304" pitchFamily="18" charset="0"/>
                            </a:rPr>
                            <a:t>Ambient</a:t>
                          </a:r>
                          <a:r>
                            <a:rPr lang="en-US" sz="1600" baseline="0" dirty="0" smtClean="0">
                              <a:latin typeface="Times New Roman" panose="02020603050405020304" pitchFamily="18" charset="0"/>
                              <a:cs typeface="Times New Roman" panose="02020603050405020304" pitchFamily="18" charset="0"/>
                            </a:rPr>
                            <a:t> temperature</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22.8</a:t>
                          </a:r>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a:p>
                      </a:txBody>
                      <a:tcPr>
                        <a:blipFill rotWithShape="0">
                          <a:blip r:embed="rId2"/>
                          <a:stretch>
                            <a:fillRect l="-337121" t="-885246" r="-1515" b="-11475"/>
                          </a:stretch>
                        </a:blipFill>
                      </a:tcPr>
                    </a:tc>
                  </a:tr>
                </a:tbl>
              </a:graphicData>
            </a:graphic>
          </p:graphicFrame>
        </mc:Fallback>
      </mc:AlternateContent>
    </p:spTree>
    <p:extLst>
      <p:ext uri="{BB962C8B-B14F-4D97-AF65-F5344CB8AC3E}">
        <p14:creationId xmlns:p14="http://schemas.microsoft.com/office/powerpoint/2010/main" val="13300617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2" name="Table 1"/>
              <p:cNvGraphicFramePr>
                <a:graphicFrameLocks noGrp="1"/>
              </p:cNvGraphicFramePr>
              <p:nvPr>
                <p:extLst>
                  <p:ext uri="{D42A27DB-BD31-4B8C-83A1-F6EECF244321}">
                    <p14:modId xmlns:p14="http://schemas.microsoft.com/office/powerpoint/2010/main" val="2048726365"/>
                  </p:ext>
                </p:extLst>
              </p:nvPr>
            </p:nvGraphicFramePr>
            <p:xfrm>
              <a:off x="412749" y="1765090"/>
              <a:ext cx="8350251" cy="3938715"/>
            </p:xfrm>
            <a:graphic>
              <a:graphicData uri="http://schemas.openxmlformats.org/drawingml/2006/table">
                <a:tbl>
                  <a:tblPr firstRow="1" firstCol="1" bandRow="1">
                    <a:tableStyleId>{5C22544A-7EE6-4342-B048-85BDC9FD1C3A}</a:tableStyleId>
                  </a:tblPr>
                  <a:tblGrid>
                    <a:gridCol w="956734"/>
                    <a:gridCol w="1407584"/>
                    <a:gridCol w="1784349"/>
                    <a:gridCol w="2015067"/>
                    <a:gridCol w="2186517"/>
                  </a:tblGrid>
                  <a:tr h="1409910">
                    <a:tc>
                      <a:txBody>
                        <a:bodyPr/>
                        <a:lstStyle/>
                        <a:p>
                          <a:pPr marL="0" marR="0" algn="ctr">
                            <a:lnSpc>
                              <a:spcPct val="107000"/>
                            </a:lnSpc>
                            <a:spcBef>
                              <a:spcPts val="0"/>
                            </a:spcBef>
                            <a:spcAft>
                              <a:spcPts val="0"/>
                            </a:spcAft>
                          </a:pPr>
                          <a:r>
                            <a:rPr lang="en-US" sz="2000" b="0" dirty="0">
                              <a:solidFill>
                                <a:schemeClr val="tx1"/>
                              </a:solidFill>
                              <a:effectLst/>
                              <a:latin typeface="Times New Roman" panose="02020603050405020304" pitchFamily="18" charset="0"/>
                              <a:cs typeface="Times New Roman" panose="02020603050405020304" pitchFamily="18" charset="0"/>
                            </a:rPr>
                            <a:t>"Smart Short" Current (A)</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000" b="0" dirty="0">
                              <a:solidFill>
                                <a:schemeClr val="tx1"/>
                              </a:solidFill>
                              <a:effectLst/>
                              <a:latin typeface="Times New Roman" panose="02020603050405020304" pitchFamily="18" charset="0"/>
                              <a:cs typeface="Times New Roman" panose="02020603050405020304" pitchFamily="18" charset="0"/>
                            </a:rPr>
                            <a:t>Background Current</a:t>
                          </a:r>
                        </a:p>
                        <a:p>
                          <a:pPr marL="0" marR="0" algn="ctr">
                            <a:lnSpc>
                              <a:spcPct val="107000"/>
                            </a:lnSpc>
                            <a:spcBef>
                              <a:spcPts val="0"/>
                            </a:spcBef>
                            <a:spcAft>
                              <a:spcPts val="0"/>
                            </a:spcAft>
                          </a:pPr>
                          <a:r>
                            <a:rPr lang="en-US" sz="2000" b="0" dirty="0">
                              <a:solidFill>
                                <a:schemeClr val="tx1"/>
                              </a:solidFill>
                              <a:effectLst/>
                              <a:latin typeface="Times New Roman" panose="02020603050405020304" pitchFamily="18" charset="0"/>
                              <a:cs typeface="Times New Roman" panose="02020603050405020304" pitchFamily="18" charset="0"/>
                            </a:rPr>
                            <a:t>(A)</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000" b="0" dirty="0" smtClean="0">
                              <a:solidFill>
                                <a:schemeClr val="tx1"/>
                              </a:solidFill>
                              <a:effectLst/>
                              <a:latin typeface="Times New Roman" panose="02020603050405020304" pitchFamily="18" charset="0"/>
                              <a:cs typeface="Times New Roman" panose="02020603050405020304" pitchFamily="18" charset="0"/>
                            </a:rPr>
                            <a:t>Test Derived (</a:t>
                          </a:r>
                          <a14:m>
                            <m:oMath xmlns:m="http://schemas.openxmlformats.org/officeDocument/2006/math">
                              <m:sSub>
                                <m:sSubPr>
                                  <m:ctrlPr>
                                    <a:rPr lang="en-US" sz="2000" b="0" i="1">
                                      <a:solidFill>
                                        <a:schemeClr val="tx1"/>
                                      </a:solidFill>
                                      <a:effectLst/>
                                      <a:latin typeface="Cambria Math" panose="02040503050406030204" pitchFamily="18" charset="0"/>
                                    </a:rPr>
                                  </m:ctrlPr>
                                </m:sSubPr>
                                <m:e>
                                  <m:r>
                                    <a:rPr lang="en-US" sz="2000" b="0" i="1">
                                      <a:solidFill>
                                        <a:schemeClr val="tx1"/>
                                      </a:solidFill>
                                      <a:effectLst/>
                                      <a:latin typeface="Cambria Math" panose="02040503050406030204" pitchFamily="18" charset="0"/>
                                    </a:rPr>
                                    <m:t>𝑇</m:t>
                                  </m:r>
                                </m:e>
                                <m:sub>
                                  <m:r>
                                    <a:rPr lang="en-US" sz="2000" b="0" i="1">
                                      <a:solidFill>
                                        <a:schemeClr val="tx1"/>
                                      </a:solidFill>
                                      <a:effectLst/>
                                      <a:latin typeface="Cambria Math" panose="02040503050406030204" pitchFamily="18" charset="0"/>
                                    </a:rPr>
                                    <m:t>𝑡𝑒𝑠𝑡</m:t>
                                  </m:r>
                                </m:sub>
                              </m:sSub>
                            </m:oMath>
                          </a14:m>
                          <a:r>
                            <a:rPr lang="en-US" sz="2000" b="0" dirty="0">
                              <a:solidFill>
                                <a:schemeClr val="tx1"/>
                              </a:solidFill>
                              <a:effectLst/>
                              <a:latin typeface="Times New Roman" panose="02020603050405020304" pitchFamily="18" charset="0"/>
                              <a:cs typeface="Times New Roman" panose="02020603050405020304" pitchFamily="18" charset="0"/>
                            </a:rPr>
                            <a:t>) "Smart Short" Wire Temperature </a:t>
                          </a:r>
                          <a14:m>
                            <m:oMath xmlns:m="http://schemas.openxmlformats.org/officeDocument/2006/math">
                              <m:d>
                                <m:dPr>
                                  <m:ctrlPr>
                                    <a:rPr lang="en-US" sz="2000" b="0" i="1">
                                      <a:solidFill>
                                        <a:schemeClr val="tx1"/>
                                      </a:solidFill>
                                      <a:effectLst/>
                                      <a:latin typeface="Cambria Math" panose="02040503050406030204" pitchFamily="18" charset="0"/>
                                    </a:rPr>
                                  </m:ctrlPr>
                                </m:dPr>
                                <m:e>
                                  <m:r>
                                    <a:rPr lang="en-US" sz="2000" b="0">
                                      <a:solidFill>
                                        <a:schemeClr val="tx1"/>
                                      </a:solidFill>
                                      <a:effectLst/>
                                      <a:latin typeface="Cambria Math" panose="02040503050406030204" pitchFamily="18" charset="0"/>
                                    </a:rPr>
                                    <m:t>℃</m:t>
                                  </m:r>
                                </m:e>
                              </m:d>
                            </m:oMath>
                          </a14:m>
                          <a:r>
                            <a:rPr lang="en-US" sz="2000" b="0" dirty="0">
                              <a:solidFill>
                                <a:schemeClr val="tx1"/>
                              </a:solidFill>
                              <a:effectLst/>
                              <a:latin typeface="Times New Roman" panose="02020603050405020304" pitchFamily="18" charset="0"/>
                              <a:cs typeface="Times New Roman" panose="02020603050405020304" pitchFamily="18" charset="0"/>
                            </a:rPr>
                            <a:t> </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2">
                            <a:lumMod val="60000"/>
                            <a:lumOff val="40000"/>
                          </a:schemeClr>
                        </a:solidFill>
                      </a:tcPr>
                    </a:tc>
                    <a:tc>
                      <a:txBody>
                        <a:bodyPr/>
                        <a:lstStyle/>
                        <a:p>
                          <a:pPr marL="0" marR="0" algn="ctr">
                            <a:lnSpc>
                              <a:spcPct val="107000"/>
                            </a:lnSpc>
                            <a:spcBef>
                              <a:spcPts val="0"/>
                            </a:spcBef>
                            <a:spcAft>
                              <a:spcPts val="0"/>
                            </a:spcAft>
                          </a:pPr>
                          <a:r>
                            <a:rPr lang="en-US" sz="2000" b="0" dirty="0" smtClean="0">
                              <a:solidFill>
                                <a:schemeClr val="tx1"/>
                              </a:solidFill>
                              <a:effectLst/>
                              <a:latin typeface="Times New Roman" panose="02020603050405020304" pitchFamily="18" charset="0"/>
                              <a:cs typeface="Times New Roman" panose="02020603050405020304" pitchFamily="18" charset="0"/>
                            </a:rPr>
                            <a:t>Predicted (</a:t>
                          </a:r>
                          <a14:m>
                            <m:oMath xmlns:m="http://schemas.openxmlformats.org/officeDocument/2006/math">
                              <m:sSub>
                                <m:sSubPr>
                                  <m:ctrlPr>
                                    <a:rPr lang="en-US" sz="2000" b="0" i="1">
                                      <a:solidFill>
                                        <a:schemeClr val="tx1"/>
                                      </a:solidFill>
                                      <a:effectLst/>
                                      <a:latin typeface="Cambria Math" panose="02040503050406030204" pitchFamily="18" charset="0"/>
                                    </a:rPr>
                                  </m:ctrlPr>
                                </m:sSubPr>
                                <m:e>
                                  <m:r>
                                    <a:rPr lang="en-US" sz="2000" b="0" i="1">
                                      <a:solidFill>
                                        <a:schemeClr val="tx1"/>
                                      </a:solidFill>
                                      <a:effectLst/>
                                      <a:latin typeface="Cambria Math" panose="02040503050406030204" pitchFamily="18" charset="0"/>
                                    </a:rPr>
                                    <m:t>𝑇</m:t>
                                  </m:r>
                                </m:e>
                                <m:sub>
                                  <m:r>
                                    <a:rPr lang="en-US" sz="2000" b="0" i="1">
                                      <a:solidFill>
                                        <a:schemeClr val="tx1"/>
                                      </a:solidFill>
                                      <a:effectLst/>
                                      <a:latin typeface="Cambria Math" panose="02040503050406030204" pitchFamily="18" charset="0"/>
                                    </a:rPr>
                                    <m:t>𝑝𝑟𝑒𝑑𝑖𝑐𝑡𝑒𝑑</m:t>
                                  </m:r>
                                </m:sub>
                              </m:sSub>
                            </m:oMath>
                          </a14:m>
                          <a:r>
                            <a:rPr lang="en-US" sz="2000" b="0" dirty="0">
                              <a:solidFill>
                                <a:schemeClr val="tx1"/>
                              </a:solidFill>
                              <a:effectLst/>
                              <a:latin typeface="Times New Roman" panose="02020603050405020304" pitchFamily="18" charset="0"/>
                              <a:cs typeface="Times New Roman" panose="02020603050405020304" pitchFamily="18" charset="0"/>
                            </a:rPr>
                            <a:t>) "Smart Short" Wire Temperature (</a:t>
                          </a:r>
                          <a14:m>
                            <m:oMath xmlns:m="http://schemas.openxmlformats.org/officeDocument/2006/math">
                              <m:r>
                                <a:rPr lang="en-US" sz="2000" b="0">
                                  <a:solidFill>
                                    <a:schemeClr val="tx1"/>
                                  </a:solidFill>
                                  <a:effectLst/>
                                  <a:latin typeface="Cambria Math" panose="02040503050406030204" pitchFamily="18" charset="0"/>
                                </a:rPr>
                                <m:t>℃</m:t>
                              </m:r>
                            </m:oMath>
                          </a14:m>
                          <a:r>
                            <a:rPr lang="en-US" sz="2000" b="0" dirty="0">
                              <a:solidFill>
                                <a:schemeClr val="tx1"/>
                              </a:solidFill>
                              <a:effectLst/>
                              <a:latin typeface="Times New Roman" panose="02020603050405020304" pitchFamily="18" charset="0"/>
                              <a:cs typeface="Times New Roman" panose="02020603050405020304" pitchFamily="18" charset="0"/>
                            </a:rPr>
                            <a:t>) </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2000" b="0" i="1" smtClean="0">
                                        <a:solidFill>
                                          <a:schemeClr val="tx1"/>
                                        </a:solidFill>
                                        <a:effectLst/>
                                        <a:latin typeface="Cambria Math" panose="02040503050406030204" pitchFamily="18" charset="0"/>
                                      </a:rPr>
                                    </m:ctrlPr>
                                  </m:sSubPr>
                                  <m:e>
                                    <m:r>
                                      <a:rPr lang="en-US" sz="2000" b="0" i="1">
                                        <a:solidFill>
                                          <a:schemeClr val="tx1"/>
                                        </a:solidFill>
                                        <a:effectLst/>
                                        <a:latin typeface="Cambria Math" panose="02040503050406030204" pitchFamily="18" charset="0"/>
                                      </a:rPr>
                                      <m:t>𝑇</m:t>
                                    </m:r>
                                  </m:e>
                                  <m:sub>
                                    <m:r>
                                      <a:rPr lang="en-US" sz="2000" b="0" i="1">
                                        <a:solidFill>
                                          <a:schemeClr val="tx1"/>
                                        </a:solidFill>
                                        <a:effectLst/>
                                        <a:latin typeface="Cambria Math" panose="02040503050406030204" pitchFamily="18" charset="0"/>
                                      </a:rPr>
                                      <m:t>𝑡𝑒𝑠𝑡</m:t>
                                    </m:r>
                                  </m:sub>
                                </m:sSub>
                                <m:r>
                                  <a:rPr lang="en-US" sz="2000" b="0">
                                    <a:solidFill>
                                      <a:schemeClr val="tx1"/>
                                    </a:solidFill>
                                    <a:effectLst/>
                                    <a:latin typeface="Cambria Math" panose="02040503050406030204" pitchFamily="18" charset="0"/>
                                  </a:rPr>
                                  <m:t>−</m:t>
                                </m:r>
                                <m:sSub>
                                  <m:sSubPr>
                                    <m:ctrlPr>
                                      <a:rPr lang="en-US" sz="2000" b="0" i="1">
                                        <a:solidFill>
                                          <a:schemeClr val="tx1"/>
                                        </a:solidFill>
                                        <a:effectLst/>
                                        <a:latin typeface="Cambria Math" panose="02040503050406030204" pitchFamily="18" charset="0"/>
                                      </a:rPr>
                                    </m:ctrlPr>
                                  </m:sSubPr>
                                  <m:e>
                                    <m:r>
                                      <a:rPr lang="en-US" sz="2000" b="0" i="1">
                                        <a:solidFill>
                                          <a:schemeClr val="tx1"/>
                                        </a:solidFill>
                                        <a:effectLst/>
                                        <a:latin typeface="Cambria Math" panose="02040503050406030204" pitchFamily="18" charset="0"/>
                                      </a:rPr>
                                      <m:t>𝑇</m:t>
                                    </m:r>
                                  </m:e>
                                  <m:sub>
                                    <m:r>
                                      <a:rPr lang="en-US" sz="2000" b="0" i="1">
                                        <a:solidFill>
                                          <a:schemeClr val="tx1"/>
                                        </a:solidFill>
                                        <a:effectLst/>
                                        <a:latin typeface="Cambria Math" panose="02040503050406030204" pitchFamily="18" charset="0"/>
                                      </a:rPr>
                                      <m:t>𝑝𝑟𝑒𝑑𝑖𝑐𝑡𝑒𝑑</m:t>
                                    </m:r>
                                  </m:sub>
                                </m:sSub>
                              </m:oMath>
                            </m:oMathPara>
                          </a14:m>
                          <a:endParaRPr lang="en-US" sz="2000" b="0" dirty="0">
                            <a:solidFill>
                              <a:schemeClr val="tx1"/>
                            </a:solidFill>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14:m>
                            <m:oMath xmlns:m="http://schemas.openxmlformats.org/officeDocument/2006/math">
                              <m:d>
                                <m:dPr>
                                  <m:ctrlPr>
                                    <a:rPr lang="en-US" sz="2000" b="0" i="1">
                                      <a:solidFill>
                                        <a:schemeClr val="tx1"/>
                                      </a:solidFill>
                                      <a:effectLst/>
                                      <a:latin typeface="Cambria Math" panose="02040503050406030204" pitchFamily="18" charset="0"/>
                                    </a:rPr>
                                  </m:ctrlPr>
                                </m:dPr>
                                <m:e>
                                  <m:r>
                                    <a:rPr lang="en-US" sz="2000" b="0">
                                      <a:solidFill>
                                        <a:schemeClr val="tx1"/>
                                      </a:solidFill>
                                      <a:effectLst/>
                                      <a:latin typeface="Cambria Math" panose="02040503050406030204" pitchFamily="18" charset="0"/>
                                    </a:rPr>
                                    <m:t>℃</m:t>
                                  </m:r>
                                </m:e>
                              </m:d>
                            </m:oMath>
                          </a14:m>
                          <a:r>
                            <a:rPr lang="en-US" sz="2000" b="0" dirty="0">
                              <a:solidFill>
                                <a:schemeClr val="tx1"/>
                              </a:solidFill>
                              <a:effectLst/>
                              <a:latin typeface="Times New Roman" panose="02020603050405020304" pitchFamily="18" charset="0"/>
                              <a:cs typeface="Times New Roman" panose="02020603050405020304" pitchFamily="18" charset="0"/>
                            </a:rPr>
                            <a:t> </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292862">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0.00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45.8</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44.7</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292862">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4.40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54.5</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53.7</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0.8</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292862">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6.66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65.4</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65.5</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292862">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8.49</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77.1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79.0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-1.9</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292862">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13.37</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134.5</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135.1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292862">
                    <a:tc>
                      <a:txBody>
                        <a:bodyPr/>
                        <a:lstStyle/>
                        <a:p>
                          <a:pPr marL="0" marR="0" algn="ctr">
                            <a:lnSpc>
                              <a:spcPct val="107000"/>
                            </a:lnSpc>
                            <a:spcBef>
                              <a:spcPts val="0"/>
                            </a:spcBef>
                            <a:spcAft>
                              <a:spcPts val="0"/>
                            </a:spcAft>
                            <a:tabLst>
                              <a:tab pos="21399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16.33</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188.0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189.2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292862">
                    <a:tc>
                      <a:txBody>
                        <a:bodyPr/>
                        <a:lstStyle/>
                        <a:p>
                          <a:pPr marL="0" marR="0" algn="ctr">
                            <a:lnSpc>
                              <a:spcPct val="107000"/>
                            </a:lnSpc>
                            <a:spcBef>
                              <a:spcPts val="0"/>
                            </a:spcBef>
                            <a:spcAft>
                              <a:spcPts val="0"/>
                            </a:spcAft>
                            <a:tabLst>
                              <a:tab pos="21399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16.88</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200.0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201.6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bl>
              </a:graphicData>
            </a:graphic>
          </p:graphicFrame>
        </mc:Choice>
        <mc:Fallback xmlns="">
          <p:graphicFrame>
            <p:nvGraphicFramePr>
              <p:cNvPr id="2" name="Table 1"/>
              <p:cNvGraphicFramePr>
                <a:graphicFrameLocks noGrp="1"/>
              </p:cNvGraphicFramePr>
              <p:nvPr>
                <p:extLst>
                  <p:ext uri="{D42A27DB-BD31-4B8C-83A1-F6EECF244321}">
                    <p14:modId xmlns:p14="http://schemas.microsoft.com/office/powerpoint/2010/main" val="2048726365"/>
                  </p:ext>
                </p:extLst>
              </p:nvPr>
            </p:nvGraphicFramePr>
            <p:xfrm>
              <a:off x="412749" y="1765090"/>
              <a:ext cx="8350251" cy="3938715"/>
            </p:xfrm>
            <a:graphic>
              <a:graphicData uri="http://schemas.openxmlformats.org/drawingml/2006/table">
                <a:tbl>
                  <a:tblPr firstRow="1" firstCol="1" bandRow="1">
                    <a:tableStyleId>{5C22544A-7EE6-4342-B048-85BDC9FD1C3A}</a:tableStyleId>
                  </a:tblPr>
                  <a:tblGrid>
                    <a:gridCol w="956734"/>
                    <a:gridCol w="1407584"/>
                    <a:gridCol w="1784349"/>
                    <a:gridCol w="2015067"/>
                    <a:gridCol w="2186517"/>
                  </a:tblGrid>
                  <a:tr h="1655763">
                    <a:tc>
                      <a:txBody>
                        <a:bodyPr/>
                        <a:lstStyle/>
                        <a:p>
                          <a:pPr marL="0" marR="0" algn="ctr">
                            <a:lnSpc>
                              <a:spcPct val="107000"/>
                            </a:lnSpc>
                            <a:spcBef>
                              <a:spcPts val="0"/>
                            </a:spcBef>
                            <a:spcAft>
                              <a:spcPts val="0"/>
                            </a:spcAft>
                          </a:pPr>
                          <a:r>
                            <a:rPr lang="en-US" sz="2000" b="0" dirty="0">
                              <a:solidFill>
                                <a:schemeClr val="tx1"/>
                              </a:solidFill>
                              <a:effectLst/>
                              <a:latin typeface="Times New Roman" panose="02020603050405020304" pitchFamily="18" charset="0"/>
                              <a:cs typeface="Times New Roman" panose="02020603050405020304" pitchFamily="18" charset="0"/>
                            </a:rPr>
                            <a:t>"Smart Short" Current (A)</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000" b="0" dirty="0">
                              <a:solidFill>
                                <a:schemeClr val="tx1"/>
                              </a:solidFill>
                              <a:effectLst/>
                              <a:latin typeface="Times New Roman" panose="02020603050405020304" pitchFamily="18" charset="0"/>
                              <a:cs typeface="Times New Roman" panose="02020603050405020304" pitchFamily="18" charset="0"/>
                            </a:rPr>
                            <a:t>Background Current</a:t>
                          </a:r>
                        </a:p>
                        <a:p>
                          <a:pPr marL="0" marR="0" algn="ctr">
                            <a:lnSpc>
                              <a:spcPct val="107000"/>
                            </a:lnSpc>
                            <a:spcBef>
                              <a:spcPts val="0"/>
                            </a:spcBef>
                            <a:spcAft>
                              <a:spcPts val="0"/>
                            </a:spcAft>
                          </a:pPr>
                          <a:r>
                            <a:rPr lang="en-US" sz="2000" b="0" dirty="0">
                              <a:solidFill>
                                <a:schemeClr val="tx1"/>
                              </a:solidFill>
                              <a:effectLst/>
                              <a:latin typeface="Times New Roman" panose="02020603050405020304" pitchFamily="18" charset="0"/>
                              <a:cs typeface="Times New Roman" panose="02020603050405020304" pitchFamily="18" charset="0"/>
                            </a:rPr>
                            <a:t>(A)</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b">
                        <a:blipFill rotWithShape="0">
                          <a:blip r:embed="rId2"/>
                          <a:stretch>
                            <a:fillRect l="-132765" t="-4412" r="-236860" b="-145956"/>
                          </a:stretch>
                        </a:blipFill>
                      </a:tcPr>
                    </a:tc>
                    <a:tc>
                      <a:txBody>
                        <a:bodyPr/>
                        <a:lstStyle/>
                        <a:p>
                          <a:endParaRPr lang="en-US"/>
                        </a:p>
                      </a:txBody>
                      <a:tcPr marL="68580" marR="68580" marT="0" marB="0" anchor="b">
                        <a:blipFill rotWithShape="0">
                          <a:blip r:embed="rId2"/>
                          <a:stretch>
                            <a:fillRect l="-206042" t="-4412" r="-109668" b="-145956"/>
                          </a:stretch>
                        </a:blipFill>
                      </a:tcPr>
                    </a:tc>
                    <a:tc>
                      <a:txBody>
                        <a:bodyPr/>
                        <a:lstStyle/>
                        <a:p>
                          <a:endParaRPr lang="en-US"/>
                        </a:p>
                      </a:txBody>
                      <a:tcPr marL="68580" marR="68580" marT="0" marB="0" anchor="b">
                        <a:blipFill rotWithShape="0">
                          <a:blip r:embed="rId2"/>
                          <a:stretch>
                            <a:fillRect l="-282173" t="-4412" r="-1114" b="-145956"/>
                          </a:stretch>
                        </a:blipFill>
                      </a:tcPr>
                    </a:tc>
                  </a:tr>
                  <a:tr h="326136">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0.00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45.8</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44.7</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326136">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4.40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54.5</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53.7</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0.8</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326136">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6.66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65.4</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65.5</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326136">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8.49</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77.1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79.0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-1.9</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326136">
                    <a:tc>
                      <a:txBody>
                        <a:bodyPr/>
                        <a:lstStyle/>
                        <a:p>
                          <a:pPr marL="0" marR="0" algn="ctr">
                            <a:lnSpc>
                              <a:spcPct val="107000"/>
                            </a:lnSpc>
                            <a:spcBef>
                              <a:spcPts val="0"/>
                            </a:spcBef>
                            <a:spcAft>
                              <a:spcPts val="0"/>
                            </a:spcAft>
                            <a:tabLst>
                              <a:tab pos="347663"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13.37</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134.5</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135.1</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-0.6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326136">
                    <a:tc>
                      <a:txBody>
                        <a:bodyPr/>
                        <a:lstStyle/>
                        <a:p>
                          <a:pPr marL="0" marR="0" algn="ctr">
                            <a:lnSpc>
                              <a:spcPct val="107000"/>
                            </a:lnSpc>
                            <a:spcBef>
                              <a:spcPts val="0"/>
                            </a:spcBef>
                            <a:spcAft>
                              <a:spcPts val="0"/>
                            </a:spcAft>
                            <a:tabLst>
                              <a:tab pos="21399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16.33</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188.0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189.2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r h="326136">
                    <a:tc>
                      <a:txBody>
                        <a:bodyPr/>
                        <a:lstStyle/>
                        <a:p>
                          <a:pPr marL="0" marR="0" algn="ctr">
                            <a:lnSpc>
                              <a:spcPct val="107000"/>
                            </a:lnSpc>
                            <a:spcBef>
                              <a:spcPts val="0"/>
                            </a:spcBef>
                            <a:spcAft>
                              <a:spcPts val="0"/>
                            </a:spcAft>
                            <a:tabLst>
                              <a:tab pos="21399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16.88</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27432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2.52</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Bef>
                              <a:spcPts val="0"/>
                            </a:spcBef>
                            <a:spcAft>
                              <a:spcPts val="0"/>
                            </a:spcAft>
                            <a:tabLst>
                              <a:tab pos="347345"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200.0</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marL="0" marR="0" algn="ctr">
                            <a:lnSpc>
                              <a:spcPct val="107000"/>
                            </a:lnSpc>
                            <a:spcBef>
                              <a:spcPts val="0"/>
                            </a:spcBef>
                            <a:spcAft>
                              <a:spcPts val="0"/>
                            </a:spcAft>
                            <a:tabLst>
                              <a:tab pos="44577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201.6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6">
                            <a:lumMod val="60000"/>
                            <a:lumOff val="40000"/>
                          </a:schemeClr>
                        </a:solidFill>
                      </a:tcPr>
                    </a:tc>
                    <a:tc>
                      <a:txBody>
                        <a:bodyPr/>
                        <a:lstStyle/>
                        <a:p>
                          <a:pPr marL="0" marR="0" algn="ctr">
                            <a:lnSpc>
                              <a:spcPct val="107000"/>
                            </a:lnSpc>
                            <a:spcBef>
                              <a:spcPts val="0"/>
                            </a:spcBef>
                            <a:spcAft>
                              <a:spcPts val="0"/>
                            </a:spcAft>
                            <a:tabLst>
                              <a:tab pos="309880" algn="dec"/>
                            </a:tabLst>
                          </a:pPr>
                          <a:r>
                            <a:rPr lang="en-US" sz="2000" b="0" dirty="0" smtClean="0">
                              <a:solidFill>
                                <a:schemeClr val="tx1"/>
                              </a:solidFill>
                              <a:effectLst/>
                              <a:latin typeface="Times New Roman" panose="02020603050405020304" pitchFamily="18" charset="0"/>
                              <a:cs typeface="Times New Roman" panose="02020603050405020304" pitchFamily="18" charset="0"/>
                            </a:rPr>
                            <a:t>-1.6</a:t>
                          </a:r>
                          <a:endParaRPr lang="en-US" sz="20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solidFill>
                          <a:schemeClr val="accent4">
                            <a:lumMod val="60000"/>
                            <a:lumOff val="40000"/>
                          </a:schemeClr>
                        </a:solidFill>
                      </a:tcPr>
                    </a:tc>
                  </a:tr>
                </a:tbl>
              </a:graphicData>
            </a:graphic>
          </p:graphicFrame>
        </mc:Fallback>
      </mc:AlternateContent>
      <p:sp>
        <p:nvSpPr>
          <p:cNvPr id="4" name="Slide Number Placeholder 3"/>
          <p:cNvSpPr>
            <a:spLocks noGrp="1"/>
          </p:cNvSpPr>
          <p:nvPr>
            <p:ph type="sldNum" sz="quarter" idx="12"/>
          </p:nvPr>
        </p:nvSpPr>
        <p:spPr/>
        <p:txBody>
          <a:bodyPr/>
          <a:lstStyle/>
          <a:p>
            <a:fld id="{F5FBA62C-4D3D-443C-9EEB-C4503E49AC54}" type="slidenum">
              <a:rPr lang="en-US" smtClean="0"/>
              <a:t>30</a:t>
            </a:fld>
            <a:endParaRPr lang="en-US" dirty="0"/>
          </a:p>
        </p:txBody>
      </p:sp>
      <p:sp>
        <p:nvSpPr>
          <p:cNvPr id="5" name="TextBox 4"/>
          <p:cNvSpPr txBox="1"/>
          <p:nvPr/>
        </p:nvSpPr>
        <p:spPr>
          <a:xfrm>
            <a:off x="118533" y="524933"/>
            <a:ext cx="8288867"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Example:  Comparison </a:t>
            </a:r>
            <a:r>
              <a:rPr lang="en-US" sz="2800" b="1" dirty="0">
                <a:latin typeface="Times New Roman" panose="02020603050405020304" pitchFamily="18" charset="0"/>
                <a:cs typeface="Times New Roman" panose="02020603050405020304" pitchFamily="18" charset="0"/>
              </a:rPr>
              <a:t>of Wire Bundle Thermal Model </a:t>
            </a: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Ambient Test Data</a:t>
            </a:r>
          </a:p>
        </p:txBody>
      </p:sp>
    </p:spTree>
    <p:extLst>
      <p:ext uri="{BB962C8B-B14F-4D97-AF65-F5344CB8AC3E}">
        <p14:creationId xmlns:p14="http://schemas.microsoft.com/office/powerpoint/2010/main" val="32207745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9535" y="588416"/>
            <a:ext cx="7645400" cy="5078313"/>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Bundle Interface Conductance</a:t>
            </a:r>
            <a:endParaRPr lang="en-US" b="1" kern="1600" dirty="0" smtClean="0">
              <a:effectLst/>
              <a:latin typeface="Times New Roman" panose="02020603050405020304" pitchFamily="18" charset="0"/>
              <a:ea typeface="Times New Roman" panose="02020603050405020304" pitchFamily="18" charset="0"/>
              <a:cs typeface="Arial" panose="020B0604020202020204" pitchFamily="34" charset="0"/>
            </a:endParaRPr>
          </a:p>
          <a:p>
            <a:pPr marR="0" lvl="0">
              <a:spcBef>
                <a:spcPts val="1200"/>
              </a:spcBef>
              <a:spcAft>
                <a:spcPts val="1200"/>
              </a:spcAft>
              <a:tabLst>
                <a:tab pos="228600" algn="l"/>
              </a:tabLst>
            </a:pPr>
            <a:r>
              <a:rPr lang="en-US" sz="2400" dirty="0">
                <a:latin typeface="Times New Roman" panose="02020603050405020304" pitchFamily="18" charset="0"/>
                <a:cs typeface="Times New Roman" panose="02020603050405020304" pitchFamily="18" charset="0"/>
              </a:rPr>
              <a:t>I</a:t>
            </a:r>
            <a:r>
              <a:rPr lang="en-US" sz="2400" dirty="0" smtClean="0">
                <a:latin typeface="Times New Roman" panose="02020603050405020304" pitchFamily="18" charset="0"/>
                <a:cs typeface="Times New Roman" panose="02020603050405020304" pitchFamily="18" charset="0"/>
              </a:rPr>
              <a:t>nterface </a:t>
            </a:r>
            <a:r>
              <a:rPr lang="en-US" sz="2400" dirty="0">
                <a:latin typeface="Times New Roman" panose="02020603050405020304" pitchFamily="18" charset="0"/>
                <a:cs typeface="Times New Roman" panose="02020603050405020304" pitchFamily="18" charset="0"/>
              </a:rPr>
              <a:t>conductance between wires was adjusted to allow </a:t>
            </a:r>
            <a:r>
              <a:rPr lang="en-US" sz="2400" dirty="0" smtClean="0">
                <a:latin typeface="Times New Roman" panose="02020603050405020304" pitchFamily="18" charset="0"/>
                <a:cs typeface="Times New Roman" panose="02020603050405020304" pitchFamily="18" charset="0"/>
              </a:rPr>
              <a:t>correlation -- a constant </a:t>
            </a:r>
            <a:r>
              <a:rPr lang="en-US" sz="2400" dirty="0">
                <a:latin typeface="Times New Roman" panose="02020603050405020304" pitchFamily="18" charset="0"/>
                <a:cs typeface="Times New Roman" panose="02020603050405020304" pitchFamily="18" charset="0"/>
              </a:rPr>
              <a:t>value was assumed </a:t>
            </a:r>
            <a:r>
              <a:rPr lang="en-US" sz="2400" dirty="0" smtClean="0">
                <a:latin typeface="Times New Roman" panose="02020603050405020304" pitchFamily="18" charset="0"/>
                <a:cs typeface="Times New Roman" panose="02020603050405020304" pitchFamily="18" charset="0"/>
              </a:rPr>
              <a:t>here;  </a:t>
            </a:r>
          </a:p>
          <a:p>
            <a:pPr marR="0" lvl="0">
              <a:spcBef>
                <a:spcPts val="1200"/>
              </a:spcBef>
              <a:spcAft>
                <a:spcPts val="1200"/>
              </a:spcAft>
              <a:tabLst>
                <a:tab pos="228600" algn="l"/>
              </a:tabLst>
            </a:pPr>
            <a:r>
              <a:rPr lang="en-US" sz="2400" dirty="0">
                <a:latin typeface="Times New Roman" panose="02020603050405020304" pitchFamily="18" charset="0"/>
                <a:cs typeface="Times New Roman" panose="02020603050405020304" pitchFamily="18" charset="0"/>
              </a:rPr>
              <a:t>U</a:t>
            </a:r>
            <a:r>
              <a:rPr lang="en-US" sz="2400" dirty="0" smtClean="0">
                <a:latin typeface="Times New Roman" panose="02020603050405020304" pitchFamily="18" charset="0"/>
                <a:cs typeface="Times New Roman" panose="02020603050405020304" pitchFamily="18" charset="0"/>
              </a:rPr>
              <a:t>nreasonable </a:t>
            </a:r>
            <a:r>
              <a:rPr lang="en-US" sz="2400" dirty="0">
                <a:latin typeface="Times New Roman" panose="02020603050405020304" pitchFamily="18" charset="0"/>
                <a:cs typeface="Times New Roman" panose="02020603050405020304" pitchFamily="18" charset="0"/>
              </a:rPr>
              <a:t>to assume that individual wire jacket to wire jacket interface </a:t>
            </a:r>
            <a:r>
              <a:rPr lang="en-US" sz="2400" dirty="0" err="1">
                <a:latin typeface="Times New Roman" panose="02020603050405020304" pitchFamily="18" charset="0"/>
                <a:cs typeface="Times New Roman" panose="02020603050405020304" pitchFamily="18" charset="0"/>
              </a:rPr>
              <a:t>conductances</a:t>
            </a:r>
            <a:r>
              <a:rPr lang="en-US" sz="2400" dirty="0">
                <a:latin typeface="Times New Roman" panose="02020603050405020304" pitchFamily="18" charset="0"/>
                <a:cs typeface="Times New Roman" panose="02020603050405020304" pitchFamily="18" charset="0"/>
              </a:rPr>
              <a:t> are </a:t>
            </a:r>
            <a:r>
              <a:rPr lang="en-US" sz="2400" dirty="0" smtClean="0">
                <a:latin typeface="Times New Roman" panose="02020603050405020304" pitchFamily="18" charset="0"/>
                <a:cs typeface="Times New Roman" panose="02020603050405020304" pitchFamily="18" charset="0"/>
              </a:rPr>
              <a:t>known;  </a:t>
            </a:r>
          </a:p>
          <a:p>
            <a:pPr marR="0" lvl="0">
              <a:spcBef>
                <a:spcPts val="1200"/>
              </a:spcBef>
              <a:spcAft>
                <a:spcPts val="1200"/>
              </a:spcAft>
              <a:tabLst>
                <a:tab pos="228600" algn="l"/>
              </a:tabLst>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value used throughout is representative of the average interface wire jacket to wire jacket interface conductance within the </a:t>
            </a:r>
            <a:r>
              <a:rPr lang="en-US" sz="2400" dirty="0" smtClean="0">
                <a:latin typeface="Times New Roman" panose="02020603050405020304" pitchFamily="18" charset="0"/>
                <a:cs typeface="Times New Roman" panose="02020603050405020304" pitchFamily="18" charset="0"/>
              </a:rPr>
              <a:t>bundle;</a:t>
            </a:r>
          </a:p>
          <a:p>
            <a:pPr marR="0" lvl="0">
              <a:spcBef>
                <a:spcPts val="1200"/>
              </a:spcBef>
              <a:spcAft>
                <a:spcPts val="1200"/>
              </a:spcAft>
              <a:tabLst>
                <a:tab pos="228600" algn="l"/>
              </a:tabLst>
            </a:pPr>
            <a:r>
              <a:rPr lang="en-US" sz="2400" dirty="0">
                <a:latin typeface="Times New Roman" panose="02020603050405020304" pitchFamily="18" charset="0"/>
                <a:cs typeface="Times New Roman" panose="02020603050405020304" pitchFamily="18" charset="0"/>
              </a:rPr>
              <a:t>R</a:t>
            </a:r>
            <a:r>
              <a:rPr lang="en-US" sz="2400" dirty="0" smtClean="0">
                <a:latin typeface="Times New Roman" panose="02020603050405020304" pitchFamily="18" charset="0"/>
                <a:cs typeface="Times New Roman" panose="02020603050405020304" pitchFamily="18" charset="0"/>
              </a:rPr>
              <a:t>epresentative </a:t>
            </a:r>
            <a:r>
              <a:rPr lang="en-US" sz="2400" dirty="0">
                <a:latin typeface="Times New Roman" panose="02020603050405020304" pitchFamily="18" charset="0"/>
                <a:cs typeface="Times New Roman" panose="02020603050405020304" pitchFamily="18" charset="0"/>
              </a:rPr>
              <a:t>of the heat transfer path from the innermost wires of interest to the bundle surface.  </a:t>
            </a:r>
            <a:endParaRPr lang="en-US" sz="24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31</a:t>
            </a:fld>
            <a:endParaRPr lang="en-US" dirty="0"/>
          </a:p>
        </p:txBody>
      </p:sp>
    </p:spTree>
    <p:extLst>
      <p:ext uri="{BB962C8B-B14F-4D97-AF65-F5344CB8AC3E}">
        <p14:creationId xmlns:p14="http://schemas.microsoft.com/office/powerpoint/2010/main" val="12257458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9535" y="588416"/>
            <a:ext cx="7645400" cy="5319598"/>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Interface Conductance</a:t>
            </a:r>
            <a:endParaRPr lang="en-US" b="1" kern="1600" dirty="0" smtClean="0">
              <a:effectLst/>
              <a:latin typeface="Times New Roman" panose="02020603050405020304" pitchFamily="18" charset="0"/>
              <a:ea typeface="Times New Roman" panose="02020603050405020304" pitchFamily="18" charset="0"/>
              <a:cs typeface="Arial" panose="020B0604020202020204" pitchFamily="34" charset="0"/>
            </a:endParaRPr>
          </a:p>
          <a:p>
            <a:pPr marR="0" lvl="0">
              <a:spcBef>
                <a:spcPts val="1200"/>
              </a:spcBef>
              <a:spcAft>
                <a:spcPts val="1200"/>
              </a:spcAft>
              <a:tabLst>
                <a:tab pos="228600" algn="l"/>
              </a:tabLst>
            </a:pPr>
            <a:r>
              <a:rPr lang="en-US" sz="2400" dirty="0" smtClean="0">
                <a:latin typeface="Times New Roman" panose="02020603050405020304" pitchFamily="18" charset="0"/>
                <a:cs typeface="Times New Roman" panose="02020603050405020304" pitchFamily="18" charset="0"/>
              </a:rPr>
              <a:t>Subsequent </a:t>
            </a:r>
            <a:r>
              <a:rPr lang="en-US" sz="2400" dirty="0">
                <a:latin typeface="Times New Roman" panose="02020603050405020304" pitchFamily="18" charset="0"/>
                <a:cs typeface="Times New Roman" panose="02020603050405020304" pitchFamily="18" charset="0"/>
              </a:rPr>
              <a:t>testing on a different configuration suggests the wire jacket to wire jacket interface conductance may be a function of the bundle bulk average temperature.  </a:t>
            </a:r>
            <a:endParaRPr lang="en-US" sz="2400" dirty="0" smtClean="0">
              <a:latin typeface="Times New Roman" panose="02020603050405020304" pitchFamily="18" charset="0"/>
              <a:cs typeface="Times New Roman" panose="02020603050405020304" pitchFamily="18" charset="0"/>
            </a:endParaRPr>
          </a:p>
          <a:p>
            <a:pPr marR="0" lvl="0">
              <a:spcBef>
                <a:spcPts val="1200"/>
              </a:spcBef>
              <a:spcAft>
                <a:spcPts val="1200"/>
              </a:spcAft>
              <a:tabLst>
                <a:tab pos="228600" algn="l"/>
              </a:tabLst>
            </a:pPr>
            <a:r>
              <a:rPr lang="en-US" sz="2400" dirty="0" smtClean="0">
                <a:latin typeface="Times New Roman" panose="02020603050405020304" pitchFamily="18" charset="0"/>
                <a:cs typeface="Times New Roman" panose="02020603050405020304" pitchFamily="18" charset="0"/>
              </a:rPr>
              <a:t>Hypothesis:  A bundle </a:t>
            </a:r>
            <a:r>
              <a:rPr lang="en-US" sz="2400" dirty="0">
                <a:latin typeface="Times New Roman" panose="02020603050405020304" pitchFamily="18" charset="0"/>
                <a:cs typeface="Times New Roman" panose="02020603050405020304" pitchFamily="18" charset="0"/>
              </a:rPr>
              <a:t>of wires, constrained by, either, an outer jacket or tie wraps, expands as it temperature rises resulting in increased wire jacket to wire jacket interface conductance.  </a:t>
            </a:r>
            <a:endParaRPr lang="en-US" sz="2400" dirty="0" smtClean="0">
              <a:latin typeface="Times New Roman" panose="02020603050405020304" pitchFamily="18" charset="0"/>
              <a:cs typeface="Times New Roman" panose="02020603050405020304" pitchFamily="18" charset="0"/>
            </a:endParaRPr>
          </a:p>
          <a:p>
            <a:pPr marR="0" lvl="0">
              <a:spcBef>
                <a:spcPts val="1200"/>
              </a:spcBef>
              <a:spcAft>
                <a:spcPts val="1200"/>
              </a:spcAft>
              <a:tabLst>
                <a:tab pos="228600" algn="l"/>
              </a:tabLst>
            </a:pPr>
            <a:r>
              <a:rPr lang="en-US" sz="2400" dirty="0" smtClean="0">
                <a:latin typeface="Times New Roman" panose="02020603050405020304" pitchFamily="18" charset="0"/>
                <a:cs typeface="Times New Roman" panose="02020603050405020304" pitchFamily="18" charset="0"/>
              </a:rPr>
              <a:t>Further </a:t>
            </a:r>
            <a:r>
              <a:rPr lang="en-US" sz="2400" dirty="0">
                <a:latin typeface="Times New Roman" panose="02020603050405020304" pitchFamily="18" charset="0"/>
                <a:cs typeface="Times New Roman" panose="02020603050405020304" pitchFamily="18" charset="0"/>
              </a:rPr>
              <a:t>discussion is beyond the scope of this lesson </a:t>
            </a:r>
            <a:r>
              <a:rPr lang="en-US" sz="2400" dirty="0" smtClean="0">
                <a:latin typeface="Times New Roman" panose="02020603050405020304" pitchFamily="18" charset="0"/>
                <a:cs typeface="Times New Roman" panose="02020603050405020304" pitchFamily="18" charset="0"/>
              </a:rPr>
              <a:t>but is discussed in [8].</a:t>
            </a:r>
            <a:endParaRPr lang="en-US" dirty="0">
              <a:latin typeface="Times New Roman" panose="02020603050405020304" pitchFamily="18" charset="0"/>
              <a:cs typeface="Times New Roman" panose="02020603050405020304" pitchFamily="18" charset="0"/>
            </a:endParaRP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32</a:t>
            </a:fld>
            <a:endParaRPr lang="en-US" dirty="0"/>
          </a:p>
        </p:txBody>
      </p:sp>
    </p:spTree>
    <p:extLst>
      <p:ext uri="{BB962C8B-B14F-4D97-AF65-F5344CB8AC3E}">
        <p14:creationId xmlns:p14="http://schemas.microsoft.com/office/powerpoint/2010/main" val="42705707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9535" y="588416"/>
            <a:ext cx="7645400" cy="5576463"/>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Monte Carlo Analysis </a:t>
            </a:r>
            <a:endParaRPr lang="en-US" b="1" kern="1600" dirty="0" smtClean="0">
              <a:effectLst/>
              <a:latin typeface="Times New Roman" panose="02020603050405020304" pitchFamily="18" charset="0"/>
              <a:ea typeface="Times New Roman" panose="02020603050405020304" pitchFamily="18" charset="0"/>
              <a:cs typeface="Arial" panose="020B0604020202020204" pitchFamily="34" charset="0"/>
            </a:endParaRPr>
          </a:p>
          <a:p>
            <a:pPr marR="0" lvl="0">
              <a:spcBef>
                <a:spcPts val="1200"/>
              </a:spcBef>
              <a:spcAft>
                <a:spcPts val="1200"/>
              </a:spcAft>
              <a:tabLst>
                <a:tab pos="228600" algn="l"/>
              </a:tabLst>
            </a:pPr>
            <a:r>
              <a:rPr lang="en-US" sz="2400" dirty="0" smtClean="0">
                <a:latin typeface="Times New Roman" panose="02020603050405020304" pitchFamily="18" charset="0"/>
                <a:cs typeface="Times New Roman" panose="02020603050405020304" pitchFamily="18" charset="0"/>
              </a:rPr>
              <a:t>Previous analysis </a:t>
            </a:r>
            <a:r>
              <a:rPr lang="en-US" sz="2400" dirty="0">
                <a:latin typeface="Times New Roman" panose="02020603050405020304" pitchFamily="18" charset="0"/>
                <a:cs typeface="Times New Roman" panose="02020603050405020304" pitchFamily="18" charset="0"/>
              </a:rPr>
              <a:t>assumed perfect knowledge of the parameters of </a:t>
            </a:r>
            <a:r>
              <a:rPr lang="en-US" sz="2400" dirty="0" smtClean="0">
                <a:latin typeface="Times New Roman" panose="02020603050405020304" pitchFamily="18" charset="0"/>
                <a:cs typeface="Times New Roman" panose="02020603050405020304" pitchFamily="18" charset="0"/>
              </a:rPr>
              <a:t>interest;  </a:t>
            </a:r>
          </a:p>
          <a:p>
            <a:pPr algn="just">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Some parameters used </a:t>
            </a:r>
            <a:r>
              <a:rPr lang="en-US" sz="2400" dirty="0">
                <a:latin typeface="Times New Roman" panose="02020603050405020304" pitchFamily="18" charset="0"/>
                <a:cs typeface="Times New Roman" panose="02020603050405020304" pitchFamily="18" charset="0"/>
              </a:rPr>
              <a:t>in the analysis may not be known with a high degree of </a:t>
            </a:r>
            <a:r>
              <a:rPr lang="en-US" sz="2400" dirty="0" smtClean="0">
                <a:latin typeface="Times New Roman" panose="02020603050405020304" pitchFamily="18" charset="0"/>
                <a:cs typeface="Times New Roman" panose="02020603050405020304" pitchFamily="18" charset="0"/>
              </a:rPr>
              <a:t>certainty (e.g., wire jacket-to-wire jacket interface thermal conductance);  </a:t>
            </a:r>
          </a:p>
          <a:p>
            <a:pPr algn="just">
              <a:lnSpc>
                <a:spcPct val="107000"/>
              </a:lnSpc>
              <a:tabLst>
                <a:tab pos="457200" algn="l"/>
              </a:tabLst>
            </a:pPr>
            <a:endParaRPr lang="en-US" sz="2400" dirty="0">
              <a:latin typeface="Times New Roman" panose="02020603050405020304" pitchFamily="18" charset="0"/>
              <a:cs typeface="Times New Roman" panose="02020603050405020304" pitchFamily="18" charset="0"/>
            </a:endParaRPr>
          </a:p>
          <a:p>
            <a:pPr algn="just">
              <a:lnSpc>
                <a:spcPct val="107000"/>
              </a:lnSpc>
              <a:tabLst>
                <a:tab pos="457200" algn="l"/>
              </a:tabLst>
            </a:pPr>
            <a:r>
              <a:rPr lang="en-US" sz="2400" dirty="0">
                <a:latin typeface="Times New Roman" panose="02020603050405020304" pitchFamily="18" charset="0"/>
                <a:cs typeface="Times New Roman" panose="02020603050405020304" pitchFamily="18" charset="0"/>
              </a:rPr>
              <a:t>Monte Carlo analysis capability </a:t>
            </a:r>
            <a:r>
              <a:rPr lang="en-US" sz="2400" dirty="0" smtClean="0">
                <a:latin typeface="Times New Roman" panose="02020603050405020304" pitchFamily="18" charset="0"/>
                <a:cs typeface="Times New Roman" panose="02020603050405020304" pitchFamily="18" charset="0"/>
              </a:rPr>
              <a:t>may be employed to</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understand </a:t>
            </a:r>
            <a:r>
              <a:rPr lang="en-US" sz="2400" dirty="0">
                <a:latin typeface="Times New Roman" panose="02020603050405020304" pitchFamily="18" charset="0"/>
                <a:cs typeface="Times New Roman" panose="02020603050405020304" pitchFamily="18" charset="0"/>
              </a:rPr>
              <a:t>the sensitivity of the solution to uncertainties in one or more of the analysis parameters. </a:t>
            </a:r>
            <a:endParaRPr lang="en-US" sz="2400" dirty="0" smtClean="0">
              <a:latin typeface="Times New Roman" panose="02020603050405020304" pitchFamily="18" charset="0"/>
              <a:cs typeface="Times New Roman" panose="02020603050405020304" pitchFamily="18" charset="0"/>
            </a:endParaRPr>
          </a:p>
          <a:p>
            <a:pPr algn="just">
              <a:lnSpc>
                <a:spcPct val="107000"/>
              </a:lnSpc>
              <a:tabLst>
                <a:tab pos="457200" algn="l"/>
              </a:tabLst>
            </a:pPr>
            <a:endParaRPr lang="en-US" dirty="0">
              <a:latin typeface="Times New Roman" panose="02020603050405020304" pitchFamily="18" charset="0"/>
              <a:cs typeface="Times New Roman" panose="02020603050405020304" pitchFamily="18" charset="0"/>
            </a:endParaRPr>
          </a:p>
          <a:p>
            <a:pPr algn="just">
              <a:lnSpc>
                <a:spcPct val="107000"/>
              </a:lnSpc>
              <a:tabLst>
                <a:tab pos="457200" algn="l"/>
              </a:tabLs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F5FBA62C-4D3D-443C-9EEB-C4503E49AC54}" type="slidenum">
              <a:rPr lang="en-US" smtClean="0"/>
              <a:t>33</a:t>
            </a:fld>
            <a:endParaRPr lang="en-US" dirty="0"/>
          </a:p>
        </p:txBody>
      </p:sp>
    </p:spTree>
    <p:extLst>
      <p:ext uri="{BB962C8B-B14F-4D97-AF65-F5344CB8AC3E}">
        <p14:creationId xmlns:p14="http://schemas.microsoft.com/office/powerpoint/2010/main" val="1030561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9535" y="588416"/>
            <a:ext cx="7645400" cy="2158989"/>
          </a:xfrm>
          <a:prstGeom prst="rect">
            <a:avLst/>
          </a:prstGeom>
        </p:spPr>
        <p:txBody>
          <a:bodyPr wrap="square">
            <a:spAutoFit/>
          </a:bodyPr>
          <a:lstStyle/>
          <a:p>
            <a:pPr marR="0" lvl="0" algn="ctr">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Example:  Monte Carlo Analysis </a:t>
            </a:r>
            <a:endParaRPr lang="en-US" b="1" kern="1600" dirty="0" smtClean="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07000"/>
              </a:lnSpc>
              <a:tabLst>
                <a:tab pos="457200" algn="l"/>
              </a:tabLst>
            </a:pPr>
            <a:endParaRPr lang="en-US" dirty="0">
              <a:latin typeface="Times New Roman" panose="02020603050405020304" pitchFamily="18" charset="0"/>
              <a:cs typeface="Times New Roman" panose="02020603050405020304" pitchFamily="18" charset="0"/>
            </a:endParaRPr>
          </a:p>
          <a:p>
            <a:pPr algn="just">
              <a:lnSpc>
                <a:spcPct val="107000"/>
              </a:lnSpc>
              <a:tabLst>
                <a:tab pos="457200" algn="l"/>
              </a:tabLst>
            </a:pPr>
            <a:r>
              <a:rPr lang="en-US" sz="2400" dirty="0" smtClean="0">
                <a:latin typeface="Times New Roman" panose="02020603050405020304" pitchFamily="18" charset="0"/>
                <a:cs typeface="Times New Roman" panose="02020603050405020304" pitchFamily="18" charset="0"/>
              </a:rPr>
              <a:t>As a demonstration of capability, Monte Carlo analysis </a:t>
            </a:r>
            <a:r>
              <a:rPr lang="en-US" sz="2400" dirty="0">
                <a:latin typeface="Times New Roman" panose="02020603050405020304" pitchFamily="18" charset="0"/>
                <a:cs typeface="Times New Roman" panose="02020603050405020304" pitchFamily="18" charset="0"/>
              </a:rPr>
              <a:t>was performed using the parameter variations for three key </a:t>
            </a:r>
            <a:r>
              <a:rPr lang="en-US" sz="2400" dirty="0" smtClean="0">
                <a:latin typeface="Times New Roman" panose="02020603050405020304" pitchFamily="18" charset="0"/>
                <a:cs typeface="Times New Roman" panose="02020603050405020304" pitchFamily="18" charset="0"/>
              </a:rPr>
              <a:t>variables.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graphicFrame>
            <p:nvGraphicFramePr>
              <p:cNvPr id="3" name="Table 2"/>
              <p:cNvGraphicFramePr>
                <a:graphicFrameLocks noGrp="1"/>
              </p:cNvGraphicFramePr>
              <p:nvPr>
                <p:extLst>
                  <p:ext uri="{D42A27DB-BD31-4B8C-83A1-F6EECF244321}">
                    <p14:modId xmlns:p14="http://schemas.microsoft.com/office/powerpoint/2010/main" val="4199149915"/>
                  </p:ext>
                </p:extLst>
              </p:nvPr>
            </p:nvGraphicFramePr>
            <p:xfrm>
              <a:off x="1570568" y="3166709"/>
              <a:ext cx="5503333" cy="1956754"/>
            </p:xfrm>
            <a:graphic>
              <a:graphicData uri="http://schemas.openxmlformats.org/drawingml/2006/table">
                <a:tbl>
                  <a:tblPr firstRow="1" firstCol="1" bandRow="1">
                    <a:tableStyleId>{5C22544A-7EE6-4342-B048-85BDC9FD1C3A}</a:tableStyleId>
                  </a:tblPr>
                  <a:tblGrid>
                    <a:gridCol w="1629832"/>
                    <a:gridCol w="1850065"/>
                    <a:gridCol w="2023436"/>
                  </a:tblGrid>
                  <a:tr h="334470">
                    <a:tc>
                      <a:txBody>
                        <a:bodyPr/>
                        <a:lstStyle/>
                        <a:p>
                          <a:pPr marL="0" marR="0" algn="ctr">
                            <a:lnSpc>
                              <a:spcPct val="107000"/>
                            </a:lnSpc>
                            <a:spcBef>
                              <a:spcPts val="0"/>
                            </a:spcBef>
                            <a:spcAft>
                              <a:spcPts val="0"/>
                            </a:spcAft>
                          </a:pPr>
                          <a:r>
                            <a:rPr lang="en-US" sz="2400" b="1" dirty="0">
                              <a:solidFill>
                                <a:schemeClr val="tx1"/>
                              </a:solidFill>
                              <a:effectLst/>
                              <a:latin typeface="Times New Roman" panose="02020603050405020304" pitchFamily="18" charset="0"/>
                              <a:cs typeface="Times New Roman" panose="02020603050405020304" pitchFamily="18" charset="0"/>
                            </a:rPr>
                            <a:t>Parameter</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solidFill>
                                <a:schemeClr val="tx1"/>
                              </a:solidFill>
                              <a:effectLst/>
                              <a:latin typeface="Times New Roman" panose="02020603050405020304" pitchFamily="18" charset="0"/>
                              <a:cs typeface="Times New Roman" panose="02020603050405020304" pitchFamily="18" charset="0"/>
                            </a:rPr>
                            <a:t>Variation (+/- %)</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solidFill>
                                <a:schemeClr val="tx1"/>
                              </a:solidFill>
                              <a:effectLst/>
                              <a:latin typeface="Times New Roman" panose="02020603050405020304" pitchFamily="18" charset="0"/>
                              <a:cs typeface="Times New Roman" panose="02020603050405020304" pitchFamily="18" charset="0"/>
                            </a:rPr>
                            <a:t>Distribution Type</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32512">
                    <a:tc>
                      <a:txBody>
                        <a:bodyPr/>
                        <a:lstStyle/>
                        <a:p>
                          <a:pPr marL="0" marR="0" algn="ctr">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r>
                                  <a:rPr lang="en-US" sz="2400" b="0" i="1" smtClean="0">
                                    <a:solidFill>
                                      <a:schemeClr val="tx1"/>
                                    </a:solidFill>
                                    <a:effectLst/>
                                    <a:latin typeface="Cambria Math" panose="02040503050406030204" pitchFamily="18" charset="0"/>
                                  </a:rPr>
                                  <m:t>𝛼</m:t>
                                </m:r>
                              </m:oMath>
                            </m:oMathPara>
                          </a14:m>
                          <a:endParaRPr lang="en-US"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10</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Normal</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r>
                  <a:tr h="332512">
                    <a:tc>
                      <a:txBody>
                        <a:bodyPr/>
                        <a:lstStyle/>
                        <a:p>
                          <a:pPr marL="0" marR="0" algn="ctr">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2400" b="0" i="1" smtClean="0">
                                        <a:solidFill>
                                          <a:schemeClr val="tx1"/>
                                        </a:solidFill>
                                        <a:effectLst/>
                                        <a:latin typeface="Cambria Math" panose="02040503050406030204" pitchFamily="18" charset="0"/>
                                      </a:rPr>
                                    </m:ctrlPr>
                                  </m:sSubPr>
                                  <m:e>
                                    <m:r>
                                      <a:rPr lang="en-US" sz="2400" b="0" i="1">
                                        <a:solidFill>
                                          <a:schemeClr val="tx1"/>
                                        </a:solidFill>
                                        <a:effectLst/>
                                        <a:latin typeface="Cambria Math" panose="02040503050406030204" pitchFamily="18" charset="0"/>
                                      </a:rPr>
                                      <m:t>𝐺</m:t>
                                    </m:r>
                                  </m:e>
                                  <m:sub>
                                    <m:r>
                                      <a:rPr lang="en-US" sz="2400" b="0" i="1">
                                        <a:solidFill>
                                          <a:schemeClr val="tx1"/>
                                        </a:solidFill>
                                        <a:effectLst/>
                                        <a:latin typeface="Cambria Math" panose="02040503050406030204" pitchFamily="18" charset="0"/>
                                      </a:rPr>
                                      <m:t>𝑖𝑛𝑡</m:t>
                                    </m:r>
                                  </m:sub>
                                </m:sSub>
                              </m:oMath>
                            </m:oMathPara>
                          </a14:m>
                          <a:endParaRPr lang="en-US"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20</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Normal</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r>
                  <a:tr h="332512">
                    <a:tc>
                      <a:txBody>
                        <a:bodyPr/>
                        <a:lstStyle/>
                        <a:p>
                          <a:pPr marL="0" marR="0" algn="ctr">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r>
                                  <a:rPr lang="en-US" sz="2400" b="0" i="1" smtClean="0">
                                    <a:solidFill>
                                      <a:schemeClr val="tx1"/>
                                    </a:solidFill>
                                    <a:effectLst/>
                                    <a:latin typeface="Cambria Math" panose="02040503050406030204" pitchFamily="18" charset="0"/>
                                  </a:rPr>
                                  <m:t>h</m:t>
                                </m:r>
                              </m:oMath>
                            </m:oMathPara>
                          </a14:m>
                          <a:endParaRPr lang="en-US"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10</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Normal</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r>
                </a:tbl>
              </a:graphicData>
            </a:graphic>
          </p:graphicFrame>
        </mc:Choice>
        <mc:Fallback xmlns="">
          <p:graphicFrame>
            <p:nvGraphicFramePr>
              <p:cNvPr id="3" name="Table 2"/>
              <p:cNvGraphicFramePr>
                <a:graphicFrameLocks noGrp="1"/>
              </p:cNvGraphicFramePr>
              <p:nvPr>
                <p:extLst>
                  <p:ext uri="{D42A27DB-BD31-4B8C-83A1-F6EECF244321}">
                    <p14:modId xmlns:p14="http://schemas.microsoft.com/office/powerpoint/2010/main" val="4199149915"/>
                  </p:ext>
                </p:extLst>
              </p:nvPr>
            </p:nvGraphicFramePr>
            <p:xfrm>
              <a:off x="1570568" y="3166709"/>
              <a:ext cx="5503333" cy="1956754"/>
            </p:xfrm>
            <a:graphic>
              <a:graphicData uri="http://schemas.openxmlformats.org/drawingml/2006/table">
                <a:tbl>
                  <a:tblPr firstRow="1" firstCol="1" bandRow="1">
                    <a:tableStyleId>{5C22544A-7EE6-4342-B048-85BDC9FD1C3A}</a:tableStyleId>
                  </a:tblPr>
                  <a:tblGrid>
                    <a:gridCol w="1629832"/>
                    <a:gridCol w="1850065"/>
                    <a:gridCol w="2023436"/>
                  </a:tblGrid>
                  <a:tr h="782701">
                    <a:tc>
                      <a:txBody>
                        <a:bodyPr/>
                        <a:lstStyle/>
                        <a:p>
                          <a:pPr marL="0" marR="0" algn="ctr">
                            <a:lnSpc>
                              <a:spcPct val="107000"/>
                            </a:lnSpc>
                            <a:spcBef>
                              <a:spcPts val="0"/>
                            </a:spcBef>
                            <a:spcAft>
                              <a:spcPts val="0"/>
                            </a:spcAft>
                          </a:pPr>
                          <a:r>
                            <a:rPr lang="en-US" sz="2400" b="1" dirty="0">
                              <a:solidFill>
                                <a:schemeClr val="tx1"/>
                              </a:solidFill>
                              <a:effectLst/>
                              <a:latin typeface="Times New Roman" panose="02020603050405020304" pitchFamily="18" charset="0"/>
                              <a:cs typeface="Times New Roman" panose="02020603050405020304" pitchFamily="18" charset="0"/>
                            </a:rPr>
                            <a:t>Parameter</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solidFill>
                                <a:schemeClr val="tx1"/>
                              </a:solidFill>
                              <a:effectLst/>
                              <a:latin typeface="Times New Roman" panose="02020603050405020304" pitchFamily="18" charset="0"/>
                              <a:cs typeface="Times New Roman" panose="02020603050405020304" pitchFamily="18" charset="0"/>
                            </a:rPr>
                            <a:t>Variation (+/- %)</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400" b="1" dirty="0">
                              <a:solidFill>
                                <a:schemeClr val="tx1"/>
                              </a:solidFill>
                              <a:effectLst/>
                              <a:latin typeface="Times New Roman" panose="02020603050405020304" pitchFamily="18" charset="0"/>
                              <a:cs typeface="Times New Roman" panose="02020603050405020304" pitchFamily="18" charset="0"/>
                            </a:rPr>
                            <a:t>Distribution Type</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391351">
                    <a:tc>
                      <a:txBody>
                        <a:bodyPr/>
                        <a:lstStyle/>
                        <a:p>
                          <a:endParaRPr lang="en-US"/>
                        </a:p>
                      </a:txBody>
                      <a:tcPr marL="68580" marR="68580" marT="0" marB="0" anchor="b">
                        <a:blipFill rotWithShape="0">
                          <a:blip r:embed="rId2"/>
                          <a:stretch>
                            <a:fillRect l="-373" t="-225000" r="-238806" b="-242188"/>
                          </a:stretch>
                        </a:blipFill>
                      </a:tcPr>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10</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Normal</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r>
                  <a:tr h="391351">
                    <a:tc>
                      <a:txBody>
                        <a:bodyPr/>
                        <a:lstStyle/>
                        <a:p>
                          <a:endParaRPr lang="en-US"/>
                        </a:p>
                      </a:txBody>
                      <a:tcPr marL="68580" marR="68580" marT="0" marB="0" anchor="b">
                        <a:blipFill rotWithShape="0">
                          <a:blip r:embed="rId2"/>
                          <a:stretch>
                            <a:fillRect l="-373" t="-320000" r="-238806" b="-138462"/>
                          </a:stretch>
                        </a:blipFill>
                      </a:tcPr>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20</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Normal</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r>
                  <a:tr h="391351">
                    <a:tc>
                      <a:txBody>
                        <a:bodyPr/>
                        <a:lstStyle/>
                        <a:p>
                          <a:endParaRPr lang="en-US"/>
                        </a:p>
                      </a:txBody>
                      <a:tcPr marL="68580" marR="68580" marT="0" marB="0" anchor="b">
                        <a:blipFill rotWithShape="0">
                          <a:blip r:embed="rId2"/>
                          <a:stretch>
                            <a:fillRect l="-373" t="-426563" r="-238806" b="-40625"/>
                          </a:stretch>
                        </a:blipFill>
                      </a:tcPr>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10</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2400" b="0" dirty="0">
                              <a:solidFill>
                                <a:schemeClr val="tx1"/>
                              </a:solidFill>
                              <a:effectLst/>
                              <a:latin typeface="Times New Roman" panose="02020603050405020304" pitchFamily="18" charset="0"/>
                              <a:cs typeface="Times New Roman" panose="02020603050405020304" pitchFamily="18" charset="0"/>
                            </a:rPr>
                            <a:t>Normal</a:t>
                          </a:r>
                          <a:endParaRPr lang="en-US" sz="2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r>
                </a:tbl>
              </a:graphicData>
            </a:graphic>
          </p:graphicFrame>
        </mc:Fallback>
      </mc:AlternateContent>
      <p:sp>
        <p:nvSpPr>
          <p:cNvPr id="4" name="Slide Number Placeholder 3"/>
          <p:cNvSpPr>
            <a:spLocks noGrp="1"/>
          </p:cNvSpPr>
          <p:nvPr>
            <p:ph type="sldNum" sz="quarter" idx="12"/>
          </p:nvPr>
        </p:nvSpPr>
        <p:spPr/>
        <p:txBody>
          <a:bodyPr/>
          <a:lstStyle/>
          <a:p>
            <a:fld id="{F5FBA62C-4D3D-443C-9EEB-C4503E49AC54}" type="slidenum">
              <a:rPr lang="en-US" smtClean="0"/>
              <a:t>34</a:t>
            </a:fld>
            <a:endParaRPr lang="en-US" dirty="0"/>
          </a:p>
        </p:txBody>
      </p:sp>
    </p:spTree>
    <p:extLst>
      <p:ext uri="{BB962C8B-B14F-4D97-AF65-F5344CB8AC3E}">
        <p14:creationId xmlns:p14="http://schemas.microsoft.com/office/powerpoint/2010/main" val="39699044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21734" y="1092156"/>
            <a:ext cx="8178799" cy="5486400"/>
            <a:chOff x="609600" y="1091247"/>
            <a:chExt cx="7640932" cy="5021686"/>
          </a:xfrm>
        </p:grpSpPr>
        <p:pic>
          <p:nvPicPr>
            <p:cNvPr id="2" name="Picture 1"/>
            <p:cNvPicPr>
              <a:picLocks noChangeAspect="1"/>
            </p:cNvPicPr>
            <p:nvPr/>
          </p:nvPicPr>
          <p:blipFill>
            <a:blip r:embed="rId2">
              <a:clrChange>
                <a:clrFrom>
                  <a:srgbClr val="FFFFFF"/>
                </a:clrFrom>
                <a:clrTo>
                  <a:srgbClr val="FFFFFF">
                    <a:alpha val="0"/>
                  </a:srgbClr>
                </a:clrTo>
              </a:clrChange>
            </a:blip>
            <a:stretch>
              <a:fillRect/>
            </a:stretch>
          </p:blipFill>
          <p:spPr>
            <a:xfrm>
              <a:off x="609600" y="1091247"/>
              <a:ext cx="7640932" cy="5021686"/>
            </a:xfrm>
            <a:prstGeom prst="rect">
              <a:avLst/>
            </a:prstGeom>
          </p:spPr>
        </p:pic>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1610781" y="1481665"/>
              <a:ext cx="2206479" cy="1761068"/>
            </a:xfrm>
            <a:prstGeom prst="rect">
              <a:avLst/>
            </a:prstGeom>
          </p:spPr>
        </p:pic>
      </p:grpSp>
      <p:sp>
        <p:nvSpPr>
          <p:cNvPr id="5" name="TextBox 4"/>
          <p:cNvSpPr txBox="1"/>
          <p:nvPr/>
        </p:nvSpPr>
        <p:spPr>
          <a:xfrm>
            <a:off x="517878" y="598215"/>
            <a:ext cx="8322023" cy="954107"/>
          </a:xfrm>
          <a:prstGeom prst="rect">
            <a:avLst/>
          </a:prstGeom>
          <a:noFill/>
        </p:spPr>
        <p:txBody>
          <a:bodyPr wrap="none" rtlCol="0">
            <a:spAutoFit/>
          </a:bodyPr>
          <a:lstStyle/>
          <a:p>
            <a:pPr algn="ctr"/>
            <a:r>
              <a:rPr lang="en-US" sz="2800" b="1" dirty="0" smtClean="0">
                <a:latin typeface="Times New Roman" panose="02020603050405020304" pitchFamily="18" charset="0"/>
                <a:cs typeface="Times New Roman" panose="02020603050405020304" pitchFamily="18" charset="0"/>
              </a:rPr>
              <a:t>Example:  Temperature Distributions Resulting from</a:t>
            </a:r>
          </a:p>
          <a:p>
            <a:pPr algn="ctr"/>
            <a:r>
              <a:rPr lang="en-US" sz="2800" b="1" dirty="0" smtClean="0">
                <a:latin typeface="Times New Roman" panose="02020603050405020304" pitchFamily="18" charset="0"/>
                <a:cs typeface="Times New Roman" panose="02020603050405020304" pitchFamily="18" charset="0"/>
              </a:rPr>
              <a:t>Monte Carlo Analysis</a:t>
            </a:r>
            <a:endParaRPr lang="en-US" sz="2800" b="1" dirty="0">
              <a:latin typeface="Times New Roman" panose="02020603050405020304" pitchFamily="18" charset="0"/>
              <a:cs typeface="Times New Roman" panose="02020603050405020304" pitchFamily="18" charset="0"/>
            </a:endParaRPr>
          </a:p>
        </p:txBody>
      </p:sp>
      <p:sp>
        <p:nvSpPr>
          <p:cNvPr id="7" name="TextBox 6"/>
          <p:cNvSpPr txBox="1"/>
          <p:nvPr/>
        </p:nvSpPr>
        <p:spPr>
          <a:xfrm>
            <a:off x="6544733" y="4193878"/>
            <a:ext cx="1154213" cy="954107"/>
          </a:xfrm>
          <a:prstGeom prst="rect">
            <a:avLst/>
          </a:prstGeom>
          <a:noFill/>
        </p:spPr>
        <p:txBody>
          <a:bodyPr wrap="square" rtlCol="0">
            <a:spAutoFit/>
          </a:bodyPr>
          <a:lstStyle/>
          <a:p>
            <a:r>
              <a:rPr lang="en-US" sz="1400" dirty="0" smtClean="0">
                <a:latin typeface="Times New Roman" panose="02020603050405020304" pitchFamily="18" charset="0"/>
                <a:cs typeface="Times New Roman" panose="02020603050405020304" pitchFamily="18" charset="0"/>
              </a:rPr>
              <a:t>Conductors carrying smart short current</a:t>
            </a:r>
            <a:endParaRPr lang="en-US" sz="1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558291" y="3894625"/>
            <a:ext cx="1371599" cy="954107"/>
          </a:xfrm>
          <a:prstGeom prst="rect">
            <a:avLst/>
          </a:prstGeom>
          <a:noFill/>
        </p:spPr>
        <p:txBody>
          <a:bodyPr wrap="square" rtlCol="0">
            <a:spAutoFit/>
          </a:bodyPr>
          <a:lstStyle/>
          <a:p>
            <a:pPr algn="r"/>
            <a:r>
              <a:rPr lang="en-US" sz="1400" dirty="0" smtClean="0">
                <a:latin typeface="Times New Roman" panose="02020603050405020304" pitchFamily="18" charset="0"/>
                <a:cs typeface="Times New Roman" panose="02020603050405020304" pitchFamily="18" charset="0"/>
              </a:rPr>
              <a:t>Conductors carrying background current</a:t>
            </a:r>
            <a:endParaRPr lang="en-US" sz="1400" dirty="0">
              <a:latin typeface="Times New Roman" panose="02020603050405020304" pitchFamily="18" charset="0"/>
              <a:cs typeface="Times New Roman" panose="02020603050405020304" pitchFamily="18" charset="0"/>
            </a:endParaRPr>
          </a:p>
        </p:txBody>
      </p:sp>
      <p:sp>
        <p:nvSpPr>
          <p:cNvPr id="9" name="Oval 8"/>
          <p:cNvSpPr/>
          <p:nvPr/>
        </p:nvSpPr>
        <p:spPr>
          <a:xfrm>
            <a:off x="2929890" y="4233333"/>
            <a:ext cx="668443" cy="321734"/>
          </a:xfrm>
          <a:prstGeom prst="ellipse">
            <a:avLst/>
          </a:prstGeom>
          <a:noFill/>
          <a:ln w="254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6084786" y="4371678"/>
            <a:ext cx="459947" cy="321734"/>
          </a:xfrm>
          <a:prstGeom prst="ellipse">
            <a:avLst/>
          </a:prstGeom>
          <a:noFill/>
          <a:ln w="254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12"/>
          </p:nvPr>
        </p:nvSpPr>
        <p:spPr/>
        <p:txBody>
          <a:bodyPr/>
          <a:lstStyle/>
          <a:p>
            <a:fld id="{F5FBA62C-4D3D-443C-9EEB-C4503E49AC54}" type="slidenum">
              <a:rPr lang="en-US" smtClean="0"/>
              <a:t>35</a:t>
            </a:fld>
            <a:endParaRPr lang="en-US" dirty="0"/>
          </a:p>
        </p:txBody>
      </p:sp>
    </p:spTree>
    <p:extLst>
      <p:ext uri="{BB962C8B-B14F-4D97-AF65-F5344CB8AC3E}">
        <p14:creationId xmlns:p14="http://schemas.microsoft.com/office/powerpoint/2010/main" val="36991571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068" y="588416"/>
            <a:ext cx="7645400" cy="5280100"/>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Monte Carlo Analysis</a:t>
            </a:r>
            <a:r>
              <a:rPr lang="en-US" sz="2800" b="1" kern="1600" dirty="0">
                <a:latin typeface="Times New Roman" panose="02020603050405020304" pitchFamily="18" charset="0"/>
                <a:cs typeface="Arial" panose="020B0604020202020204" pitchFamily="34" charset="0"/>
              </a:rPr>
              <a:t> </a:t>
            </a:r>
            <a:endParaRPr lang="en-US" b="1" kern="1600" dirty="0" smtClean="0">
              <a:latin typeface="Times New Roman" panose="02020603050405020304" pitchFamily="18" charset="0"/>
              <a:cs typeface="Arial" panose="020B0604020202020204" pitchFamily="34" charset="0"/>
            </a:endParaRPr>
          </a:p>
          <a:p>
            <a:pPr marR="0" lvl="0">
              <a:spcBef>
                <a:spcPts val="1200"/>
              </a:spcBef>
              <a:spcAft>
                <a:spcPts val="1200"/>
              </a:spcAft>
              <a:tabLst>
                <a:tab pos="228600" algn="l"/>
              </a:tabLs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practice, the bundle of interest would be modeled for the conditions of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interest;  </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 Monte Carlo analysis would be performed to assess the sensitivity of the solution to uncertainty in a variety of model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parameters;  </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 successful design is attained when the predicted wire and insulation temperatures plus margins associated with parameter uncertainties are below the wire temperature limits.</a:t>
            </a:r>
            <a:endParaRPr lang="en-US"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36</a:t>
            </a:fld>
            <a:endParaRPr lang="en-US" dirty="0"/>
          </a:p>
        </p:txBody>
      </p:sp>
    </p:spTree>
    <p:extLst>
      <p:ext uri="{BB962C8B-B14F-4D97-AF65-F5344CB8AC3E}">
        <p14:creationId xmlns:p14="http://schemas.microsoft.com/office/powerpoint/2010/main" val="184398101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599" y="600885"/>
            <a:ext cx="7628466" cy="6070444"/>
          </a:xfrm>
          <a:prstGeom prst="rect">
            <a:avLst/>
          </a:prstGeom>
        </p:spPr>
        <p:txBody>
          <a:bodyPr wrap="square">
            <a:spAutoFit/>
          </a:bodyPr>
          <a:lstStyle/>
          <a:p>
            <a:pPr marR="0" lvl="0">
              <a:spcBef>
                <a:spcPts val="1200"/>
              </a:spcBef>
              <a:spcAft>
                <a:spcPts val="1200"/>
              </a:spcAft>
              <a:tabLst>
                <a:tab pos="228600" algn="l"/>
              </a:tabLst>
            </a:pPr>
            <a:r>
              <a:rPr lang="en-GB" sz="2800" b="1" kern="1600" dirty="0" smtClean="0">
                <a:effectLst/>
                <a:latin typeface="Times New Roman" panose="02020603050405020304" pitchFamily="18" charset="0"/>
                <a:cs typeface="Arial" panose="020B0604020202020204" pitchFamily="34" charset="0"/>
              </a:rPr>
              <a:t>Concluding Remarks </a:t>
            </a:r>
            <a:endParaRPr lang="en-GB" b="1" kern="1600" dirty="0" smtClean="0">
              <a:effectLst/>
              <a:latin typeface="Times New Roman" panose="02020603050405020304" pitchFamily="18" charset="0"/>
              <a:cs typeface="Arial" panose="020B0604020202020204" pitchFamily="34" charset="0"/>
            </a:endParaRPr>
          </a:p>
          <a:p>
            <a:pPr marR="0" lvl="0">
              <a:spcBef>
                <a:spcPts val="1200"/>
              </a:spcBef>
              <a:spcAft>
                <a:spcPts val="1200"/>
              </a:spcAft>
              <a:tabLst>
                <a:tab pos="228600" algn="l"/>
              </a:tabLst>
            </a:pP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An analytical approach for wire bundle thermal analysis has been presented;  </a:t>
            </a:r>
          </a:p>
          <a:p>
            <a:pPr>
              <a:lnSpc>
                <a:spcPct val="107000"/>
              </a:lnSpc>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pP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The governing heat transfer equations have been derived;  </a:t>
            </a:r>
          </a:p>
          <a:p>
            <a:pPr>
              <a:lnSpc>
                <a:spcPct val="107000"/>
              </a:lnSpc>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pP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Implementation of the system of equations for solution of the wire bundle problem has been demonstrated and a means for assessing the sensitivity due to uncertainty in key analysis parameters has been investigated;  </a:t>
            </a:r>
          </a:p>
          <a:p>
            <a:pPr>
              <a:lnSpc>
                <a:spcPct val="107000"/>
              </a:lnSpc>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I</a:t>
            </a: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t is envisioned that the implementation of such models may be useful in assessing wire bundle </a:t>
            </a:r>
            <a:r>
              <a:rPr lang="en-US" sz="24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ampacity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for configurations not addressed in published standards.</a:t>
            </a:r>
            <a:endPar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37</a:t>
            </a:fld>
            <a:endParaRPr lang="en-US" dirty="0"/>
          </a:p>
        </p:txBody>
      </p:sp>
    </p:spTree>
    <p:extLst>
      <p:ext uri="{BB962C8B-B14F-4D97-AF65-F5344CB8AC3E}">
        <p14:creationId xmlns:p14="http://schemas.microsoft.com/office/powerpoint/2010/main" val="366269879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6465" y="588412"/>
            <a:ext cx="7467602" cy="5715539"/>
          </a:xfrm>
          <a:prstGeom prst="rect">
            <a:avLst/>
          </a:prstGeom>
        </p:spPr>
        <p:txBody>
          <a:bodyPr wrap="square">
            <a:spAutoFit/>
          </a:bodyPr>
          <a:lstStyle/>
          <a:p>
            <a:pPr marR="0" lvl="0">
              <a:spcBef>
                <a:spcPts val="1200"/>
              </a:spcBef>
              <a:spcAft>
                <a:spcPts val="1200"/>
              </a:spcAft>
              <a:tabLst>
                <a:tab pos="228600" algn="l"/>
              </a:tabLst>
            </a:pPr>
            <a:r>
              <a:rPr lang="en-GB"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Acknowledgements</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The material for this short course was derived from Reference 1.  Dr. Christopher J. Iannello is acknowledged as the co-author of that paper.</a:t>
            </a:r>
          </a:p>
          <a:p>
            <a:pPr>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The technical was performed with the sponsorship of the NASA Engineering and Safety Center under the technical leadership of Dr. Robert Kichak of AS and D, Inc.  </a:t>
            </a:r>
          </a:p>
          <a:p>
            <a:pPr>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The authors acknowledge the test support provided by Mr. Thad Johnson, Mr. Lawrence Ludwig, Mrs. Tamara Dodge, Mr. Dan Ciarlariello and Mr. Lawrence Batterson of the NASA – Kennedy Space Center.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38</a:t>
            </a:fld>
            <a:endParaRPr lang="en-US" dirty="0"/>
          </a:p>
        </p:txBody>
      </p:sp>
    </p:spTree>
    <p:extLst>
      <p:ext uri="{BB962C8B-B14F-4D97-AF65-F5344CB8AC3E}">
        <p14:creationId xmlns:p14="http://schemas.microsoft.com/office/powerpoint/2010/main" val="126437389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6465" y="635000"/>
            <a:ext cx="8136468" cy="2257798"/>
          </a:xfrm>
          <a:prstGeom prst="rect">
            <a:avLst/>
          </a:prstGeom>
        </p:spPr>
        <p:txBody>
          <a:bodyPr wrap="square">
            <a:spAutoFit/>
          </a:bodyPr>
          <a:lstStyle/>
          <a:p>
            <a:pPr marR="0" lvl="0">
              <a:spcBef>
                <a:spcPts val="1200"/>
              </a:spcBef>
              <a:spcAft>
                <a:spcPts val="1200"/>
              </a:spcAft>
              <a:tabLst>
                <a:tab pos="228600" algn="l"/>
              </a:tabLst>
            </a:pPr>
            <a:r>
              <a:rPr lang="en-GB"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Acknowledgements</a:t>
            </a:r>
            <a:endParaRPr lang="en-US" sz="2800" b="1" kern="1600" dirty="0" smtClean="0">
              <a:effectLst/>
              <a:latin typeface="Times New Roman" panose="02020603050405020304" pitchFamily="18" charset="0"/>
              <a:cs typeface="Arial" panose="020B0604020202020204" pitchFamily="34" charset="0"/>
            </a:endParaRPr>
          </a:p>
          <a:p>
            <a:pPr>
              <a:lnSpc>
                <a:spcPct val="107000"/>
              </a:lnSpc>
              <a:tabLst>
                <a:tab pos="457200" algn="l"/>
              </a:tabLs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tabLst>
                <a:tab pos="457200" algn="l"/>
              </a:tabLst>
            </a:pP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Ruth Amundsen and Chris Kostyk of the NESC Passive Thermal Technical Disciplin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e Team are </a:t>
            </a: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acknowledged </a:t>
            </a:r>
            <a:r>
              <a:rPr lang="en-US" sz="2400" dirty="0" smtClean="0">
                <a:effectLst/>
                <a:latin typeface="Times New Roman" panose="02020603050405020304" pitchFamily="18" charset="0"/>
                <a:ea typeface="Calibri" panose="020F0502020204030204" pitchFamily="34" charset="0"/>
                <a:cs typeface="Times New Roman" panose="02020603050405020304" pitchFamily="18" charset="0"/>
              </a:rPr>
              <a:t>for their review of the draft lesson and their valuable comments.</a:t>
            </a: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39</a:t>
            </a:fld>
            <a:endParaRPr lang="en-US" dirty="0"/>
          </a:p>
        </p:txBody>
      </p:sp>
    </p:spTree>
    <p:extLst>
      <p:ext uri="{BB962C8B-B14F-4D97-AF65-F5344CB8AC3E}">
        <p14:creationId xmlns:p14="http://schemas.microsoft.com/office/powerpoint/2010/main" val="6902151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491066" y="588433"/>
                <a:ext cx="7958667" cy="5477269"/>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List of Symbols</a:t>
                </a:r>
                <a:endParaRPr lang="en-US" sz="2800" b="1" kern="1600" dirty="0" smtClean="0">
                  <a:effectLst/>
                  <a:latin typeface="Times New Roman" panose="02020603050405020304" pitchFamily="18" charset="0"/>
                  <a:cs typeface="Arial" panose="020B0604020202020204" pitchFamily="34"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𝐴</m:t>
                        </m:r>
                      </m:e>
                      <m:sub>
                        <m:r>
                          <a:rPr lang="en-US" sz="1600" i="1">
                            <a:latin typeface="Cambria Math" panose="02040503050406030204" pitchFamily="18" charset="0"/>
                          </a:rPr>
                          <m:t>𝑠</m:t>
                        </m:r>
                      </m:sub>
                    </m:sSub>
                  </m:oMath>
                </a14:m>
                <a:r>
                  <a:rPr lang="en-US" sz="1600" dirty="0">
                    <a:latin typeface="Times New Roman" panose="02020603050405020304" pitchFamily="18" charset="0"/>
                    <a:cs typeface="Times New Roman" panose="02020603050405020304" pitchFamily="18" charset="0"/>
                  </a:rPr>
                  <a:t> 	wire surface area </a:t>
                </a:r>
                <a14:m>
                  <m:oMath xmlns:m="http://schemas.openxmlformats.org/officeDocument/2006/math">
                    <m:d>
                      <m:dPr>
                        <m:ctrlPr>
                          <a:rPr lang="en-US" sz="1600" i="1">
                            <a:latin typeface="Cambria Math" panose="02040503050406030204" pitchFamily="18" charset="0"/>
                          </a:rPr>
                        </m:ctrlPr>
                      </m:dPr>
                      <m:e>
                        <m:sSup>
                          <m:sSupPr>
                            <m:ctrlPr>
                              <a:rPr lang="en-US" sz="1600" i="1">
                                <a:latin typeface="Cambria Math" panose="02040503050406030204" pitchFamily="18" charset="0"/>
                              </a:rPr>
                            </m:ctrlPr>
                          </m:sSupPr>
                          <m:e>
                            <m:r>
                              <a:rPr lang="en-US" sz="1600" i="1">
                                <a:latin typeface="Cambria Math" panose="02040503050406030204" pitchFamily="18" charset="0"/>
                              </a:rPr>
                              <m:t>𝑚</m:t>
                            </m:r>
                          </m:e>
                          <m:sup>
                            <m:r>
                              <a:rPr lang="en-US" sz="1600" i="1">
                                <a:latin typeface="Cambria Math" panose="02040503050406030204" pitchFamily="18" charset="0"/>
                              </a:rPr>
                              <m:t>2</m:t>
                            </m:r>
                          </m:sup>
                        </m:sSup>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𝐵</m:t>
                        </m:r>
                      </m:e>
                      <m:sub>
                        <m:r>
                          <a:rPr lang="en-US" sz="1600" i="1">
                            <a:latin typeface="Cambria Math" panose="02040503050406030204" pitchFamily="18" charset="0"/>
                          </a:rPr>
                          <m:t>𝑖𝑗</m:t>
                        </m:r>
                      </m:sub>
                    </m:sSub>
                  </m:oMath>
                </a14:m>
                <a:r>
                  <a:rPr lang="en-US" sz="1600" dirty="0">
                    <a:latin typeface="Times New Roman" panose="02020603050405020304" pitchFamily="18" charset="0"/>
                    <a:cs typeface="Times New Roman" panose="02020603050405020304" pitchFamily="18" charset="0"/>
                  </a:rPr>
                  <a:t> 	thermal radiation interchange factor between wires </a:t>
                </a:r>
                <a14:m>
                  <m:oMath xmlns:m="http://schemas.openxmlformats.org/officeDocument/2006/math">
                    <m:r>
                      <a:rPr lang="en-US" sz="1600" i="1">
                        <a:latin typeface="Cambria Math" panose="02040503050406030204" pitchFamily="18" charset="0"/>
                      </a:rPr>
                      <m:t>𝑖</m:t>
                    </m:r>
                  </m:oMath>
                </a14:m>
                <a:r>
                  <a:rPr lang="en-US" sz="1600" dirty="0">
                    <a:latin typeface="Times New Roman" panose="02020603050405020304" pitchFamily="18" charset="0"/>
                    <a:cs typeface="Times New Roman" panose="02020603050405020304" pitchFamily="18" charset="0"/>
                  </a:rPr>
                  <a:t> and </a:t>
                </a:r>
                <a14:m>
                  <m:oMath xmlns:m="http://schemas.openxmlformats.org/officeDocument/2006/math">
                    <m:r>
                      <a:rPr lang="en-US" sz="1600" i="1">
                        <a:latin typeface="Cambria Math" panose="02040503050406030204" pitchFamily="18" charset="0"/>
                      </a:rPr>
                      <m:t>𝑗</m:t>
                    </m:r>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𝐶</m:t>
                        </m:r>
                      </m:e>
                      <m:sub>
                        <m:r>
                          <a:rPr lang="en-US" sz="1600" i="1">
                            <a:latin typeface="Cambria Math" panose="02040503050406030204" pitchFamily="18" charset="0"/>
                          </a:rPr>
                          <m:t>𝑖𝑗</m:t>
                        </m:r>
                      </m:sub>
                    </m:sSub>
                  </m:oMath>
                </a14:m>
                <a:r>
                  <a:rPr lang="en-US" sz="1600" dirty="0">
                    <a:latin typeface="Times New Roman" panose="02020603050405020304" pitchFamily="18" charset="0"/>
                    <a:cs typeface="Times New Roman" panose="02020603050405020304" pitchFamily="18" charset="0"/>
                  </a:rPr>
                  <a:t> 	Factor to specify connectivity </a:t>
                </a:r>
                <a:r>
                  <a:rPr lang="en-US" sz="1600" dirty="0" smtClean="0">
                    <a:latin typeface="Times New Roman" panose="02020603050405020304" pitchFamily="18" charset="0"/>
                    <a:cs typeface="Times New Roman" panose="02020603050405020304" pitchFamily="18" charset="0"/>
                  </a:rPr>
                  <a:t>between wires </a:t>
                </a:r>
                <a14:m>
                  <m:oMath xmlns:m="http://schemas.openxmlformats.org/officeDocument/2006/math">
                    <m:r>
                      <a:rPr lang="en-US" sz="1600" i="1">
                        <a:latin typeface="Cambria Math" panose="02040503050406030204" pitchFamily="18" charset="0"/>
                      </a:rPr>
                      <m:t>𝑖</m:t>
                    </m:r>
                  </m:oMath>
                </a14:m>
                <a:r>
                  <a:rPr lang="en-US" sz="1600" dirty="0">
                    <a:latin typeface="Times New Roman" panose="02020603050405020304" pitchFamily="18" charset="0"/>
                    <a:cs typeface="Times New Roman" panose="02020603050405020304" pitchFamily="18" charset="0"/>
                  </a:rPr>
                  <a:t> and </a:t>
                </a:r>
                <a14:m>
                  <m:oMath xmlns:m="http://schemas.openxmlformats.org/officeDocument/2006/math">
                    <m:r>
                      <a:rPr lang="en-US" sz="1600" i="1">
                        <a:latin typeface="Cambria Math" panose="02040503050406030204" pitchFamily="18" charset="0"/>
                      </a:rPr>
                      <m:t>𝑗</m:t>
                    </m:r>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𝑐</m:t>
                        </m:r>
                      </m:e>
                      <m:sub>
                        <m:r>
                          <a:rPr lang="en-US" sz="1600" i="1">
                            <a:latin typeface="Cambria Math" panose="02040503050406030204" pitchFamily="18" charset="0"/>
                          </a:rPr>
                          <m:t>𝑝</m:t>
                        </m:r>
                      </m:sub>
                    </m:sSub>
                  </m:oMath>
                </a14:m>
                <a:r>
                  <a:rPr lang="en-US" sz="1600" dirty="0">
                    <a:latin typeface="Times New Roman" panose="02020603050405020304" pitchFamily="18" charset="0"/>
                    <a:cs typeface="Times New Roman" panose="02020603050405020304" pitchFamily="18" charset="0"/>
                  </a:rPr>
                  <a:t> 	air specific heat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i="1">
                                <a:latin typeface="Cambria Math" panose="02040503050406030204" pitchFamily="18" charset="0"/>
                              </a:rPr>
                              <m:t>𝐽</m:t>
                            </m:r>
                          </m:num>
                          <m:den>
                            <m:r>
                              <a:rPr lang="en-US" sz="1600" i="1">
                                <a:latin typeface="Cambria Math" panose="02040503050406030204" pitchFamily="18" charset="0"/>
                              </a:rPr>
                              <m:t>𝑘𝑔</m:t>
                            </m:r>
                            <m:r>
                              <a:rPr lang="en-US" sz="1600" i="1">
                                <a:latin typeface="Cambria Math" panose="02040503050406030204" pitchFamily="18" charset="0"/>
                              </a:rPr>
                              <m:t> </m:t>
                            </m:r>
                            <m:r>
                              <a:rPr lang="en-US" sz="1600" i="1">
                                <a:latin typeface="Cambria Math" panose="02040503050406030204" pitchFamily="18" charset="0"/>
                              </a:rPr>
                              <m:t>𝐾</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𝑓</m:t>
                        </m:r>
                      </m:e>
                      <m:sub>
                        <m:r>
                          <a:rPr lang="en-US" sz="1600" i="1">
                            <a:latin typeface="Cambria Math" panose="02040503050406030204" pitchFamily="18" charset="0"/>
                          </a:rPr>
                          <m:t>h</m:t>
                        </m:r>
                      </m:sub>
                    </m:sSub>
                  </m:oMath>
                </a14:m>
                <a:r>
                  <a:rPr lang="en-US" sz="1600" dirty="0">
                    <a:latin typeface="Times New Roman" panose="02020603050405020304" pitchFamily="18" charset="0"/>
                    <a:cs typeface="Times New Roman" panose="02020603050405020304" pitchFamily="18" charset="0"/>
                  </a:rPr>
                  <a:t>	convective heat transfer scaling factor</a:t>
                </a:r>
              </a:p>
              <a:p>
                <a14:m>
                  <m:oMath xmlns:m="http://schemas.openxmlformats.org/officeDocument/2006/math">
                    <m:r>
                      <a:rPr lang="en-US" sz="1600" i="1">
                        <a:latin typeface="Cambria Math" panose="02040503050406030204" pitchFamily="18" charset="0"/>
                      </a:rPr>
                      <m:t>𝑔</m:t>
                    </m:r>
                  </m:oMath>
                </a14:m>
                <a:r>
                  <a:rPr lang="en-US" sz="1600" dirty="0">
                    <a:latin typeface="Times New Roman" panose="02020603050405020304" pitchFamily="18" charset="0"/>
                    <a:cs typeface="Times New Roman" panose="02020603050405020304" pitchFamily="18" charset="0"/>
                  </a:rPr>
                  <a:t> 	acceleration due to gravity at Earth’s surface </a:t>
                </a:r>
                <a14:m>
                  <m:oMath xmlns:m="http://schemas.openxmlformats.org/officeDocument/2006/math">
                    <m:r>
                      <a:rPr lang="en-US" sz="1600" i="1">
                        <a:latin typeface="Cambria Math" panose="02040503050406030204" pitchFamily="18" charset="0"/>
                      </a:rPr>
                      <m:t>(9.8 </m:t>
                    </m:r>
                    <m:r>
                      <a:rPr lang="en-US" sz="1600" i="1">
                        <a:latin typeface="Cambria Math" panose="02040503050406030204" pitchFamily="18" charset="0"/>
                      </a:rPr>
                      <m:t>𝑚</m:t>
                    </m:r>
                    <m:r>
                      <a:rPr lang="en-US" sz="1600" i="1">
                        <a:latin typeface="Cambria Math" panose="02040503050406030204" pitchFamily="18" charset="0"/>
                      </a:rPr>
                      <m:t>/</m:t>
                    </m:r>
                    <m:sSup>
                      <m:sSupPr>
                        <m:ctrlPr>
                          <a:rPr lang="en-US" sz="1600" i="1">
                            <a:latin typeface="Cambria Math" panose="02040503050406030204" pitchFamily="18" charset="0"/>
                          </a:rPr>
                        </m:ctrlPr>
                      </m:sSupPr>
                      <m:e>
                        <m:r>
                          <a:rPr lang="en-US" sz="1600" i="1">
                            <a:latin typeface="Cambria Math" panose="02040503050406030204" pitchFamily="18" charset="0"/>
                          </a:rPr>
                          <m:t>𝑠</m:t>
                        </m:r>
                      </m:e>
                      <m:sup>
                        <m:r>
                          <a:rPr lang="en-US" sz="1600" i="1">
                            <a:latin typeface="Cambria Math" panose="02040503050406030204" pitchFamily="18" charset="0"/>
                          </a:rPr>
                          <m:t>2</m:t>
                        </m:r>
                      </m:sup>
                    </m:sSup>
                    <m:r>
                      <a:rPr lang="en-US" sz="1600" i="1">
                        <a:latin typeface="Cambria Math" panose="02040503050406030204" pitchFamily="18" charset="0"/>
                      </a:rPr>
                      <m:t>)</m:t>
                    </m:r>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𝐺𝑟</m:t>
                    </m:r>
                  </m:oMath>
                </a14:m>
                <a:r>
                  <a:rPr lang="en-US" sz="1600" dirty="0">
                    <a:latin typeface="Times New Roman" panose="02020603050405020304" pitchFamily="18" charset="0"/>
                    <a:cs typeface="Times New Roman" panose="02020603050405020304" pitchFamily="18" charset="0"/>
                  </a:rPr>
                  <a:t> 	Grashof number</a:t>
                </a: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𝐺</m:t>
                        </m:r>
                      </m:e>
                      <m:sub>
                        <m:r>
                          <a:rPr lang="en-US" sz="1600" i="1">
                            <a:latin typeface="Cambria Math" panose="02040503050406030204" pitchFamily="18" charset="0"/>
                          </a:rPr>
                          <m:t>𝑒𝑞</m:t>
                        </m:r>
                      </m:sub>
                    </m:sSub>
                  </m:oMath>
                </a14:m>
                <a:r>
                  <a:rPr lang="en-US" sz="1600" dirty="0">
                    <a:latin typeface="Times New Roman" panose="02020603050405020304" pitchFamily="18" charset="0"/>
                    <a:cs typeface="Times New Roman" panose="02020603050405020304" pitchFamily="18" charset="0"/>
                  </a:rPr>
                  <a:t>	equivalent linearized conductance per unit length (</a:t>
                </a:r>
                <a14:m>
                  <m:oMath xmlns:m="http://schemas.openxmlformats.org/officeDocument/2006/math">
                    <m:f>
                      <m:fPr>
                        <m:type m:val="lin"/>
                        <m:ctrlPr>
                          <a:rPr lang="en-US" sz="1600" i="1">
                            <a:latin typeface="Cambria Math" panose="02040503050406030204" pitchFamily="18" charset="0"/>
                          </a:rPr>
                        </m:ctrlPr>
                      </m:fPr>
                      <m:num>
                        <m:r>
                          <a:rPr lang="en-US" sz="1600" i="1">
                            <a:latin typeface="Cambria Math" panose="02040503050406030204" pitchFamily="18" charset="0"/>
                          </a:rPr>
                          <m:t>𝑊</m:t>
                        </m:r>
                      </m:num>
                      <m:den>
                        <m:r>
                          <a:rPr lang="en-US" sz="1600" i="1">
                            <a:latin typeface="Cambria Math" panose="02040503050406030204" pitchFamily="18" charset="0"/>
                          </a:rPr>
                          <m:t>𝑚</m:t>
                        </m:r>
                        <m:r>
                          <a:rPr lang="en-US" sz="1600" i="1">
                            <a:latin typeface="Cambria Math" panose="02040503050406030204" pitchFamily="18" charset="0"/>
                          </a:rPr>
                          <m:t> </m:t>
                        </m:r>
                        <m:r>
                          <a:rPr lang="en-US" sz="1600" i="1">
                            <a:latin typeface="Cambria Math" panose="02040503050406030204" pitchFamily="18" charset="0"/>
                          </a:rPr>
                          <m:t>𝐾</m:t>
                        </m:r>
                      </m:den>
                    </m:f>
                  </m:oMath>
                </a14:m>
                <a:r>
                  <a:rPr lang="en-US" sz="1600" dirty="0">
                    <a:latin typeface="Times New Roman" panose="02020603050405020304" pitchFamily="18" charset="0"/>
                    <a:cs typeface="Times New Roman" panose="02020603050405020304" pitchFamily="18" charset="0"/>
                  </a:rPr>
                  <a:t>)</a:t>
                </a: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𝐺</m:t>
                        </m:r>
                      </m:e>
                      <m:sub>
                        <m:r>
                          <a:rPr lang="en-US" sz="1600" i="1">
                            <a:latin typeface="Cambria Math" panose="02040503050406030204" pitchFamily="18" charset="0"/>
                          </a:rPr>
                          <m:t>𝑖𝑛𝑡</m:t>
                        </m:r>
                      </m:sub>
                    </m:sSub>
                  </m:oMath>
                </a14:m>
                <a:r>
                  <a:rPr lang="en-US" sz="1600" dirty="0">
                    <a:latin typeface="Times New Roman" panose="02020603050405020304" pitchFamily="18" charset="0"/>
                    <a:cs typeface="Times New Roman" panose="02020603050405020304" pitchFamily="18" charset="0"/>
                  </a:rPr>
                  <a:t>	interface conductance per unit length (</a:t>
                </a:r>
                <a14:m>
                  <m:oMath xmlns:m="http://schemas.openxmlformats.org/officeDocument/2006/math">
                    <m:f>
                      <m:fPr>
                        <m:type m:val="lin"/>
                        <m:ctrlPr>
                          <a:rPr lang="en-US" sz="1600" i="1">
                            <a:latin typeface="Cambria Math" panose="02040503050406030204" pitchFamily="18" charset="0"/>
                          </a:rPr>
                        </m:ctrlPr>
                      </m:fPr>
                      <m:num>
                        <m:r>
                          <a:rPr lang="en-US" sz="1600" i="1">
                            <a:latin typeface="Cambria Math" panose="02040503050406030204" pitchFamily="18" charset="0"/>
                          </a:rPr>
                          <m:t>𝑊</m:t>
                        </m:r>
                      </m:num>
                      <m:den>
                        <m:r>
                          <a:rPr lang="en-US" sz="1600" i="1">
                            <a:latin typeface="Cambria Math" panose="02040503050406030204" pitchFamily="18" charset="0"/>
                          </a:rPr>
                          <m:t>𝑚</m:t>
                        </m:r>
                        <m:r>
                          <a:rPr lang="en-US" sz="1600" i="1">
                            <a:latin typeface="Cambria Math" panose="02040503050406030204" pitchFamily="18" charset="0"/>
                          </a:rPr>
                          <m:t> </m:t>
                        </m:r>
                        <m:r>
                          <a:rPr lang="en-US" sz="1600" i="1">
                            <a:latin typeface="Cambria Math" panose="02040503050406030204" pitchFamily="18" charset="0"/>
                          </a:rPr>
                          <m:t>𝐾</m:t>
                        </m:r>
                      </m:den>
                    </m:f>
                  </m:oMath>
                </a14:m>
                <a:r>
                  <a:rPr lang="en-US" sz="1600" dirty="0">
                    <a:latin typeface="Times New Roman" panose="02020603050405020304" pitchFamily="18" charset="0"/>
                    <a:cs typeface="Times New Roman" panose="02020603050405020304" pitchFamily="18" charset="0"/>
                  </a:rPr>
                  <a:t>)</a:t>
                </a: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𝐺</m:t>
                        </m:r>
                      </m:e>
                      <m:sub>
                        <m:r>
                          <a:rPr lang="en-US" sz="1600" i="1">
                            <a:latin typeface="Cambria Math" panose="02040503050406030204" pitchFamily="18" charset="0"/>
                          </a:rPr>
                          <m:t>𝑟𝑎𝑑</m:t>
                        </m:r>
                      </m:sub>
                    </m:sSub>
                  </m:oMath>
                </a14:m>
                <a:r>
                  <a:rPr lang="en-US" sz="1600" dirty="0">
                    <a:latin typeface="Times New Roman" panose="02020603050405020304" pitchFamily="18" charset="0"/>
                    <a:cs typeface="Times New Roman" panose="02020603050405020304" pitchFamily="18" charset="0"/>
                  </a:rPr>
                  <a:t>	linearized radiation conductance per unit length (</a:t>
                </a:r>
                <a14:m>
                  <m:oMath xmlns:m="http://schemas.openxmlformats.org/officeDocument/2006/math">
                    <m:f>
                      <m:fPr>
                        <m:type m:val="lin"/>
                        <m:ctrlPr>
                          <a:rPr lang="en-US" sz="1600" i="1">
                            <a:latin typeface="Cambria Math" panose="02040503050406030204" pitchFamily="18" charset="0"/>
                          </a:rPr>
                        </m:ctrlPr>
                      </m:fPr>
                      <m:num>
                        <m:r>
                          <a:rPr lang="en-US" sz="1600" i="1">
                            <a:latin typeface="Cambria Math" panose="02040503050406030204" pitchFamily="18" charset="0"/>
                          </a:rPr>
                          <m:t>𝑊</m:t>
                        </m:r>
                      </m:num>
                      <m:den>
                        <m:r>
                          <a:rPr lang="en-US" sz="1600" i="1">
                            <a:latin typeface="Cambria Math" panose="02040503050406030204" pitchFamily="18" charset="0"/>
                          </a:rPr>
                          <m:t>𝑚</m:t>
                        </m:r>
                        <m:r>
                          <a:rPr lang="en-US" sz="1600" i="1">
                            <a:latin typeface="Cambria Math" panose="02040503050406030204" pitchFamily="18" charset="0"/>
                          </a:rPr>
                          <m:t> </m:t>
                        </m:r>
                        <m:r>
                          <a:rPr lang="en-US" sz="1600" i="1">
                            <a:latin typeface="Cambria Math" panose="02040503050406030204" pitchFamily="18" charset="0"/>
                          </a:rPr>
                          <m:t>𝐾</m:t>
                        </m:r>
                      </m:den>
                    </m:f>
                  </m:oMath>
                </a14:m>
                <a:r>
                  <a:rPr lang="en-US" sz="1600" dirty="0">
                    <a:latin typeface="Times New Roman" panose="02020603050405020304" pitchFamily="18" charset="0"/>
                    <a:cs typeface="Times New Roman" panose="02020603050405020304" pitchFamily="18" charset="0"/>
                  </a:rPr>
                  <a:t>)</a:t>
                </a:r>
              </a:p>
              <a:p>
                <a14:m>
                  <m:oMath xmlns:m="http://schemas.openxmlformats.org/officeDocument/2006/math">
                    <m:r>
                      <a:rPr lang="en-US" sz="1600" i="1">
                        <a:latin typeface="Cambria Math" panose="02040503050406030204" pitchFamily="18" charset="0"/>
                      </a:rPr>
                      <m:t>h</m:t>
                    </m:r>
                  </m:oMath>
                </a14:m>
                <a:r>
                  <a:rPr lang="en-US" sz="1600" dirty="0">
                    <a:latin typeface="Times New Roman" panose="02020603050405020304" pitchFamily="18" charset="0"/>
                    <a:cs typeface="Times New Roman" panose="02020603050405020304" pitchFamily="18" charset="0"/>
                  </a:rPr>
                  <a:t> 	convective heat transfer coefficient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i="1">
                                <a:latin typeface="Cambria Math" panose="02040503050406030204" pitchFamily="18" charset="0"/>
                              </a:rPr>
                              <m:t>𝑊</m:t>
                            </m:r>
                          </m:num>
                          <m:den>
                            <m:sSup>
                              <m:sSupPr>
                                <m:ctrlPr>
                                  <a:rPr lang="en-US" sz="1600" i="1">
                                    <a:latin typeface="Cambria Math" panose="02040503050406030204" pitchFamily="18" charset="0"/>
                                  </a:rPr>
                                </m:ctrlPr>
                              </m:sSupPr>
                              <m:e>
                                <m:r>
                                  <a:rPr lang="en-US" sz="1600" i="1">
                                    <a:latin typeface="Cambria Math" panose="02040503050406030204" pitchFamily="18" charset="0"/>
                                  </a:rPr>
                                  <m:t>𝑚</m:t>
                                </m:r>
                              </m:e>
                              <m:sup>
                                <m:r>
                                  <a:rPr lang="en-US" sz="1600" i="1">
                                    <a:latin typeface="Cambria Math" panose="02040503050406030204" pitchFamily="18" charset="0"/>
                                  </a:rPr>
                                  <m:t>2</m:t>
                                </m:r>
                              </m:sup>
                            </m:sSup>
                            <m:r>
                              <a:rPr lang="en-US" sz="1600" i="1">
                                <a:latin typeface="Cambria Math" panose="02040503050406030204" pitchFamily="18" charset="0"/>
                              </a:rPr>
                              <m:t> </m:t>
                            </m:r>
                            <m:r>
                              <a:rPr lang="en-US" sz="1600" i="1">
                                <a:latin typeface="Cambria Math" panose="02040503050406030204" pitchFamily="18" charset="0"/>
                              </a:rPr>
                              <m:t>𝐾</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𝐼</m:t>
                    </m:r>
                  </m:oMath>
                </a14:m>
                <a:r>
                  <a:rPr lang="en-US" sz="1600" dirty="0">
                    <a:latin typeface="Times New Roman" panose="02020603050405020304" pitchFamily="18" charset="0"/>
                    <a:cs typeface="Times New Roman" panose="02020603050405020304" pitchFamily="18" charset="0"/>
                  </a:rPr>
                  <a:t> 	wire current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𝐴</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𝑘</m:t>
                        </m:r>
                      </m:e>
                      <m:sub>
                        <m:r>
                          <a:rPr lang="en-US" sz="1600" i="1">
                            <a:latin typeface="Cambria Math" panose="02040503050406030204" pitchFamily="18" charset="0"/>
                          </a:rPr>
                          <m:t>𝑤</m:t>
                        </m:r>
                      </m:sub>
                    </m:sSub>
                  </m:oMath>
                </a14:m>
                <a:r>
                  <a:rPr lang="en-US" sz="1600" dirty="0">
                    <a:latin typeface="Times New Roman" panose="02020603050405020304" pitchFamily="18" charset="0"/>
                    <a:cs typeface="Times New Roman" panose="02020603050405020304" pitchFamily="18" charset="0"/>
                  </a:rPr>
                  <a:t>	wire insulation thermal conductivity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i="1">
                                <a:latin typeface="Cambria Math" panose="02040503050406030204" pitchFamily="18" charset="0"/>
                              </a:rPr>
                              <m:t>𝑊</m:t>
                            </m:r>
                          </m:num>
                          <m:den>
                            <m:r>
                              <a:rPr lang="en-US" sz="1600" i="1">
                                <a:latin typeface="Cambria Math" panose="02040503050406030204" pitchFamily="18" charset="0"/>
                              </a:rPr>
                              <m:t>𝑚</m:t>
                            </m:r>
                            <m:r>
                              <a:rPr lang="en-US" sz="1600" i="1">
                                <a:latin typeface="Cambria Math" panose="02040503050406030204" pitchFamily="18" charset="0"/>
                              </a:rPr>
                              <m:t> </m:t>
                            </m:r>
                            <m:r>
                              <a:rPr lang="en-US" sz="1600" i="1">
                                <a:latin typeface="Cambria Math" panose="02040503050406030204" pitchFamily="18" charset="0"/>
                              </a:rPr>
                              <m:t>𝐾</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𝑘</m:t>
                    </m:r>
                  </m:oMath>
                </a14:m>
                <a:r>
                  <a:rPr lang="en-US" sz="1600" dirty="0">
                    <a:latin typeface="Times New Roman" panose="02020603050405020304" pitchFamily="18" charset="0"/>
                    <a:cs typeface="Times New Roman" panose="02020603050405020304" pitchFamily="18" charset="0"/>
                  </a:rPr>
                  <a:t>	air thermal conductivity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i="1">
                                <a:latin typeface="Cambria Math" panose="02040503050406030204" pitchFamily="18" charset="0"/>
                              </a:rPr>
                              <m:t>𝑊</m:t>
                            </m:r>
                          </m:num>
                          <m:den>
                            <m:r>
                              <a:rPr lang="en-US" sz="1600" i="1">
                                <a:latin typeface="Cambria Math" panose="02040503050406030204" pitchFamily="18" charset="0"/>
                              </a:rPr>
                              <m:t>𝑚</m:t>
                            </m:r>
                            <m:r>
                              <a:rPr lang="en-US" sz="1600" i="1">
                                <a:latin typeface="Cambria Math" panose="02040503050406030204" pitchFamily="18" charset="0"/>
                              </a:rPr>
                              <m:t> </m:t>
                            </m:r>
                            <m:r>
                              <a:rPr lang="en-US" sz="1600" i="1">
                                <a:latin typeface="Cambria Math" panose="02040503050406030204" pitchFamily="18" charset="0"/>
                              </a:rPr>
                              <m:t>𝐾</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𝐿</m:t>
                    </m:r>
                  </m:oMath>
                </a14:m>
                <a:r>
                  <a:rPr lang="en-US" sz="1600" dirty="0">
                    <a:latin typeface="Times New Roman" panose="02020603050405020304" pitchFamily="18" charset="0"/>
                    <a:cs typeface="Times New Roman" panose="02020603050405020304" pitchFamily="18" charset="0"/>
                  </a:rPr>
                  <a:t> 	length of the wire segment to be analyzed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𝑚</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𝑁𝑢</m:t>
                    </m:r>
                  </m:oMath>
                </a14:m>
                <a:r>
                  <a:rPr lang="en-US" sz="1600" dirty="0">
                    <a:latin typeface="Times New Roman" panose="02020603050405020304" pitchFamily="18" charset="0"/>
                    <a:cs typeface="Times New Roman" panose="02020603050405020304" pitchFamily="18" charset="0"/>
                  </a:rPr>
                  <a:t> 	Nusselt number</a:t>
                </a:r>
              </a:p>
              <a:p>
                <a14:m>
                  <m:oMath xmlns:m="http://schemas.openxmlformats.org/officeDocument/2006/math">
                    <m:r>
                      <a:rPr lang="en-US" sz="1600" i="1">
                        <a:latin typeface="Cambria Math" panose="02040503050406030204" pitchFamily="18" charset="0"/>
                      </a:rPr>
                      <m:t>𝑃𝑟</m:t>
                    </m:r>
                  </m:oMath>
                </a14:m>
                <a:r>
                  <a:rPr lang="en-US" sz="1600" dirty="0">
                    <a:latin typeface="Times New Roman" panose="02020603050405020304" pitchFamily="18" charset="0"/>
                    <a:cs typeface="Times New Roman" panose="02020603050405020304" pitchFamily="18" charset="0"/>
                  </a:rPr>
                  <a:t> 	Prandtl number</a:t>
                </a:r>
              </a:p>
              <a:p>
                <a14:m>
                  <m:oMath xmlns:m="http://schemas.openxmlformats.org/officeDocument/2006/math">
                    <m:sSub>
                      <m:sSubPr>
                        <m:ctrlPr>
                          <a:rPr lang="en-US" sz="1600" i="1">
                            <a:latin typeface="Cambria Math" panose="02040503050406030204" pitchFamily="18" charset="0"/>
                          </a:rPr>
                        </m:ctrlPr>
                      </m:sSubPr>
                      <m:e>
                        <m:acc>
                          <m:accPr>
                            <m:chr m:val="̇"/>
                            <m:ctrlPr>
                              <a:rPr lang="en-US" sz="1600" i="1">
                                <a:latin typeface="Cambria Math" panose="02040503050406030204" pitchFamily="18" charset="0"/>
                              </a:rPr>
                            </m:ctrlPr>
                          </m:accPr>
                          <m:e>
                            <m:r>
                              <a:rPr lang="en-US" sz="1600" i="1">
                                <a:latin typeface="Cambria Math" panose="02040503050406030204" pitchFamily="18" charset="0"/>
                              </a:rPr>
                              <m:t>𝑄</m:t>
                            </m:r>
                          </m:e>
                        </m:acc>
                      </m:e>
                      <m:sub>
                        <m:r>
                          <a:rPr lang="en-US" sz="1600" i="1">
                            <a:latin typeface="Cambria Math" panose="02040503050406030204" pitchFamily="18" charset="0"/>
                          </a:rPr>
                          <m:t>𝑔𝑒𝑛</m:t>
                        </m:r>
                      </m:sub>
                    </m:sSub>
                  </m:oMath>
                </a14:m>
                <a:r>
                  <a:rPr lang="en-US" sz="1600" dirty="0">
                    <a:latin typeface="Times New Roman" panose="02020603050405020304" pitchFamily="18" charset="0"/>
                    <a:cs typeface="Times New Roman" panose="02020603050405020304" pitchFamily="18" charset="0"/>
                  </a:rPr>
                  <a:t> 	internal heat generation within a </a:t>
                </a:r>
                <a:r>
                  <a:rPr lang="en-US" sz="1600" dirty="0" smtClean="0">
                    <a:latin typeface="Times New Roman" panose="02020603050405020304" pitchFamily="18" charset="0"/>
                    <a:cs typeface="Times New Roman" panose="02020603050405020304" pitchFamily="18" charset="0"/>
                  </a:rPr>
                  <a:t>wire or wire bundle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𝑊</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acc>
                          <m:accPr>
                            <m:chr m:val="̇"/>
                            <m:ctrlPr>
                              <a:rPr lang="en-US" sz="1600" i="1">
                                <a:latin typeface="Cambria Math" panose="02040503050406030204" pitchFamily="18" charset="0"/>
                              </a:rPr>
                            </m:ctrlPr>
                          </m:accPr>
                          <m:e>
                            <m:r>
                              <a:rPr lang="en-US" sz="1600" i="1">
                                <a:latin typeface="Cambria Math" panose="02040503050406030204" pitchFamily="18" charset="0"/>
                              </a:rPr>
                              <m:t>𝑄</m:t>
                            </m:r>
                          </m:e>
                        </m:acc>
                      </m:e>
                      <m:sub>
                        <m:r>
                          <a:rPr lang="en-US" sz="1600" i="1">
                            <a:latin typeface="Cambria Math" panose="02040503050406030204" pitchFamily="18" charset="0"/>
                          </a:rPr>
                          <m:t>𝑜𝑢𝑡</m:t>
                        </m:r>
                      </m:sub>
                    </m:sSub>
                  </m:oMath>
                </a14:m>
                <a:r>
                  <a:rPr lang="en-US" sz="1600" dirty="0">
                    <a:latin typeface="Times New Roman" panose="02020603050405020304" pitchFamily="18" charset="0"/>
                    <a:cs typeface="Times New Roman" panose="02020603050405020304" pitchFamily="18" charset="0"/>
                  </a:rPr>
                  <a:t> 	energy/time leaving a wire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𝑊</m:t>
                        </m:r>
                      </m:e>
                    </m:d>
                  </m:oMath>
                </a14:m>
                <a:endParaRPr lang="en-US" sz="1600" dirty="0">
                  <a:latin typeface="Times New Roman" panose="02020603050405020304" pitchFamily="18"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491066" y="588433"/>
                <a:ext cx="7958667" cy="5477269"/>
              </a:xfrm>
              <a:prstGeom prst="rect">
                <a:avLst/>
              </a:prstGeom>
              <a:blipFill rotWithShape="0">
                <a:blip r:embed="rId2"/>
                <a:stretch>
                  <a:fillRect l="-1609" t="-1225" b="-557"/>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40</a:t>
            </a:fld>
            <a:endParaRPr lang="en-US" dirty="0"/>
          </a:p>
        </p:txBody>
      </p:sp>
    </p:spTree>
    <p:extLst>
      <p:ext uri="{BB962C8B-B14F-4D97-AF65-F5344CB8AC3E}">
        <p14:creationId xmlns:p14="http://schemas.microsoft.com/office/powerpoint/2010/main" val="141494314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499533" y="596880"/>
                <a:ext cx="8421915" cy="5375061"/>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List of Symbols</a:t>
                </a:r>
                <a:endParaRPr lang="en-US" dirty="0"/>
              </a:p>
              <a:p>
                <a14:m>
                  <m:oMath xmlns:m="http://schemas.openxmlformats.org/officeDocument/2006/math">
                    <m:r>
                      <a:rPr lang="en-US" sz="1600" i="1">
                        <a:latin typeface="Cambria Math" panose="02040503050406030204" pitchFamily="18" charset="0"/>
                      </a:rPr>
                      <m:t>𝑅</m:t>
                    </m:r>
                  </m:oMath>
                </a14:m>
                <a:r>
                  <a:rPr lang="en-US" sz="1600" dirty="0">
                    <a:latin typeface="Times New Roman" panose="02020603050405020304" pitchFamily="18" charset="0"/>
                    <a:cs typeface="Times New Roman" panose="02020603050405020304" pitchFamily="18" charset="0"/>
                  </a:rPr>
                  <a:t> 	wire segment electrical resistance </a:t>
                </a:r>
                <a14:m>
                  <m:oMath xmlns:m="http://schemas.openxmlformats.org/officeDocument/2006/math">
                    <m:d>
                      <m:dPr>
                        <m:ctrlPr>
                          <a:rPr lang="en-US" sz="1600" i="1">
                            <a:latin typeface="Cambria Math" panose="02040503050406030204" pitchFamily="18" charset="0"/>
                          </a:rPr>
                        </m:ctrlPr>
                      </m:dPr>
                      <m:e>
                        <m:r>
                          <m:rPr>
                            <m:sty m:val="p"/>
                          </m:rPr>
                          <a:rPr lang="en-US" sz="1600">
                            <a:latin typeface="Cambria Math" panose="02040503050406030204" pitchFamily="18" charset="0"/>
                          </a:rPr>
                          <m:t>Ω</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𝑏</m:t>
                        </m:r>
                      </m:sub>
                    </m:sSub>
                  </m:oMath>
                </a14:m>
                <a:r>
                  <a:rPr lang="en-US" sz="1600" dirty="0">
                    <a:latin typeface="Times New Roman" panose="02020603050405020304" pitchFamily="18" charset="0"/>
                    <a:cs typeface="Times New Roman" panose="02020603050405020304" pitchFamily="18" charset="0"/>
                  </a:rPr>
                  <a:t> 	wire bundle outer radius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𝑚</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𝑐</m:t>
                        </m:r>
                      </m:sub>
                    </m:sSub>
                  </m:oMath>
                </a14:m>
                <a:r>
                  <a:rPr lang="en-US" sz="1600" dirty="0">
                    <a:latin typeface="Times New Roman" panose="02020603050405020304" pitchFamily="18" charset="0"/>
                    <a:cs typeface="Times New Roman" panose="02020603050405020304" pitchFamily="18" charset="0"/>
                  </a:rPr>
                  <a:t> 	wire conductor radius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𝑚</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𝑅</m:t>
                        </m:r>
                      </m:e>
                      <m:sub>
                        <m:r>
                          <a:rPr lang="en-US" sz="1600" i="1">
                            <a:latin typeface="Cambria Math" panose="02040503050406030204" pitchFamily="18" charset="0"/>
                          </a:rPr>
                          <m:t>𝑙</m:t>
                        </m:r>
                      </m:sub>
                    </m:sSub>
                  </m:oMath>
                </a14:m>
                <a:r>
                  <a:rPr lang="en-US" sz="1600" dirty="0">
                    <a:latin typeface="Times New Roman" panose="02020603050405020304" pitchFamily="18" charset="0"/>
                    <a:cs typeface="Times New Roman" panose="02020603050405020304" pitchFamily="18" charset="0"/>
                  </a:rPr>
                  <a:t>	wire electrical resistance per unit </a:t>
                </a:r>
                <a:r>
                  <a:rPr lang="en-US" sz="1600" dirty="0" smtClean="0">
                    <a:latin typeface="Times New Roman" panose="02020603050405020304" pitchFamily="18" charset="0"/>
                    <a:cs typeface="Times New Roman" panose="02020603050405020304" pitchFamily="18" charset="0"/>
                  </a:rPr>
                  <a:t>length at </a:t>
                </a:r>
                <a14:m>
                  <m:oMath xmlns:m="http://schemas.openxmlformats.org/officeDocument/2006/math">
                    <m:sSub>
                      <m:sSubPr>
                        <m:ctrlPr>
                          <a:rPr lang="en-US" sz="1600" i="1" smtClean="0">
                            <a:latin typeface="Cambria Math" panose="02040503050406030204" pitchFamily="18" charset="0"/>
                            <a:cs typeface="Times New Roman" panose="02020603050405020304" pitchFamily="18" charset="0"/>
                          </a:rPr>
                        </m:ctrlPr>
                      </m:sSubPr>
                      <m:e>
                        <m:r>
                          <a:rPr lang="en-US" sz="1600" b="0" i="1" smtClean="0">
                            <a:latin typeface="Cambria Math" panose="02040503050406030204" pitchFamily="18" charset="0"/>
                            <a:cs typeface="Times New Roman" panose="02020603050405020304" pitchFamily="18" charset="0"/>
                          </a:rPr>
                          <m:t>𝑇</m:t>
                        </m:r>
                      </m:e>
                      <m:sub>
                        <m:r>
                          <a:rPr lang="en-US" sz="1600" b="0" i="1" smtClean="0">
                            <a:latin typeface="Cambria Math" panose="02040503050406030204" pitchFamily="18" charset="0"/>
                            <a:cs typeface="Times New Roman" panose="02020603050405020304" pitchFamily="18" charset="0"/>
                          </a:rPr>
                          <m:t>0</m:t>
                        </m:r>
                      </m:sub>
                    </m:sSub>
                  </m:oMath>
                </a14:m>
                <a:r>
                  <a:rPr lang="en-US" sz="1600" dirty="0" smtClean="0">
                    <a:latin typeface="Times New Roman" panose="02020603050405020304" pitchFamily="18" charset="0"/>
                    <a:cs typeface="Times New Roman" panose="02020603050405020304" pitchFamily="18" charset="0"/>
                  </a:rPr>
                  <a:t>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m:rPr>
                                <m:sty m:val="p"/>
                              </m:rPr>
                              <a:rPr lang="en-US" sz="1600">
                                <a:latin typeface="Cambria Math" panose="02040503050406030204" pitchFamily="18" charset="0"/>
                              </a:rPr>
                              <m:t>Ω</m:t>
                            </m:r>
                          </m:num>
                          <m:den>
                            <m:r>
                              <a:rPr lang="en-US" sz="1600" i="1">
                                <a:latin typeface="Cambria Math" panose="02040503050406030204" pitchFamily="18" charset="0"/>
                              </a:rPr>
                              <m:t>𝑚</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𝑟</m:t>
                        </m:r>
                      </m:e>
                      <m:sub>
                        <m:r>
                          <a:rPr lang="en-US" sz="1600" i="1">
                            <a:latin typeface="Cambria Math" panose="02040503050406030204" pitchFamily="18" charset="0"/>
                          </a:rPr>
                          <m:t>𝑠</m:t>
                        </m:r>
                      </m:sub>
                    </m:sSub>
                  </m:oMath>
                </a14:m>
                <a:r>
                  <a:rPr lang="en-US" sz="1600" dirty="0">
                    <a:latin typeface="Times New Roman" panose="02020603050405020304" pitchFamily="18" charset="0"/>
                    <a:cs typeface="Times New Roman" panose="02020603050405020304" pitchFamily="18" charset="0"/>
                  </a:rPr>
                  <a:t> 	wire insulation jacket outer radius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𝑚</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𝑅</m:t>
                        </m:r>
                      </m:e>
                      <m:sub>
                        <m:r>
                          <a:rPr lang="en-US" sz="1600" i="1">
                            <a:latin typeface="Cambria Math" panose="02040503050406030204" pitchFamily="18" charset="0"/>
                          </a:rPr>
                          <m:t>0</m:t>
                        </m:r>
                      </m:sub>
                    </m:sSub>
                  </m:oMath>
                </a14:m>
                <a:r>
                  <a:rPr lang="en-US" sz="1600" dirty="0">
                    <a:latin typeface="Times New Roman" panose="02020603050405020304" pitchFamily="18" charset="0"/>
                    <a:cs typeface="Times New Roman" panose="02020603050405020304" pitchFamily="18" charset="0"/>
                  </a:rPr>
                  <a:t> 	resistance at a reference temperature (</a:t>
                </a:r>
                <a14:m>
                  <m:oMath xmlns:m="http://schemas.openxmlformats.org/officeDocument/2006/math">
                    <m:r>
                      <m:rPr>
                        <m:sty m:val="p"/>
                      </m:rPr>
                      <a:rPr lang="en-US" sz="1600">
                        <a:latin typeface="Cambria Math" panose="02040503050406030204" pitchFamily="18" charset="0"/>
                      </a:rPr>
                      <m:t>Ω</m:t>
                    </m:r>
                  </m:oMath>
                </a14:m>
                <a:r>
                  <a:rPr lang="en-US" sz="1600" dirty="0">
                    <a:latin typeface="Times New Roman" panose="02020603050405020304" pitchFamily="18" charset="0"/>
                    <a:cs typeface="Times New Roman" panose="02020603050405020304" pitchFamily="18" charset="0"/>
                  </a:rPr>
                  <a:t>)</a:t>
                </a: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𝑐</m:t>
                        </m:r>
                      </m:sub>
                    </m:sSub>
                  </m:oMath>
                </a14:m>
                <a:r>
                  <a:rPr lang="en-US" sz="1600" dirty="0">
                    <a:latin typeface="Times New Roman" panose="02020603050405020304" pitchFamily="18" charset="0"/>
                    <a:cs typeface="Times New Roman" panose="02020603050405020304" pitchFamily="18" charset="0"/>
                  </a:rPr>
                  <a:t> 	wire conductor temperature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𝐾</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𝑒</m:t>
                        </m:r>
                      </m:sub>
                    </m:sSub>
                  </m:oMath>
                </a14:m>
                <a:r>
                  <a:rPr lang="en-US" sz="1600" dirty="0">
                    <a:latin typeface="Times New Roman" panose="02020603050405020304" pitchFamily="18" charset="0"/>
                    <a:cs typeface="Times New Roman" panose="02020603050405020304" pitchFamily="18" charset="0"/>
                  </a:rPr>
                  <a:t> 	ambient environment temperature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𝐾</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𝑓𝑖𝑙𝑚</m:t>
                        </m:r>
                      </m:sub>
                    </m:sSub>
                  </m:oMath>
                </a14:m>
                <a:r>
                  <a:rPr lang="en-US" sz="1600" dirty="0">
                    <a:latin typeface="Times New Roman" panose="02020603050405020304" pitchFamily="18" charset="0"/>
                    <a:cs typeface="Times New Roman" panose="02020603050405020304" pitchFamily="18" charset="0"/>
                  </a:rPr>
                  <a:t> 	film temperature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𝐾</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𝑠</m:t>
                        </m:r>
                      </m:sub>
                    </m:sSub>
                  </m:oMath>
                </a14:m>
                <a:r>
                  <a:rPr lang="en-US" sz="1600" dirty="0">
                    <a:latin typeface="Times New Roman" panose="02020603050405020304" pitchFamily="18" charset="0"/>
                    <a:cs typeface="Times New Roman" panose="02020603050405020304" pitchFamily="18" charset="0"/>
                  </a:rPr>
                  <a:t> 	wire insulation jacket surface temperature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𝐾</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𝑏</m:t>
                        </m:r>
                      </m:sub>
                    </m:sSub>
                  </m:oMath>
                </a14:m>
                <a:r>
                  <a:rPr lang="en-US" sz="1600" dirty="0">
                    <a:latin typeface="Times New Roman" panose="02020603050405020304" pitchFamily="18" charset="0"/>
                    <a:cs typeface="Times New Roman" panose="02020603050405020304" pitchFamily="18" charset="0"/>
                  </a:rPr>
                  <a:t> 	wire bundle outer insulation jacket surface temperature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𝐾</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𝑇</m:t>
                        </m:r>
                      </m:e>
                      <m:sub>
                        <m:r>
                          <a:rPr lang="en-US" sz="1600" i="1">
                            <a:latin typeface="Cambria Math" panose="02040503050406030204" pitchFamily="18" charset="0"/>
                          </a:rPr>
                          <m:t>0</m:t>
                        </m:r>
                      </m:sub>
                    </m:sSub>
                  </m:oMath>
                </a14:m>
                <a:r>
                  <a:rPr lang="en-US" sz="1600" dirty="0">
                    <a:latin typeface="Times New Roman" panose="02020603050405020304" pitchFamily="18" charset="0"/>
                    <a:cs typeface="Times New Roman" panose="02020603050405020304" pitchFamily="18" charset="0"/>
                  </a:rPr>
                  <a:t> 	reference temperature (</a:t>
                </a:r>
                <a14:m>
                  <m:oMath xmlns:m="http://schemas.openxmlformats.org/officeDocument/2006/math">
                    <m:r>
                      <a:rPr lang="en-US" sz="1600" i="1">
                        <a:latin typeface="Cambria Math" panose="02040503050406030204" pitchFamily="18" charset="0"/>
                      </a:rPr>
                      <m:t>293.15 </m:t>
                    </m:r>
                    <m:r>
                      <a:rPr lang="en-US" sz="1600" i="1">
                        <a:latin typeface="Cambria Math" panose="02040503050406030204" pitchFamily="18" charset="0"/>
                      </a:rPr>
                      <m:t>𝐾</m:t>
                    </m:r>
                  </m:oMath>
                </a14:m>
                <a:r>
                  <a:rPr lang="en-US" sz="1600" dirty="0">
                    <a:latin typeface="Times New Roman" panose="02020603050405020304" pitchFamily="18" charset="0"/>
                    <a:cs typeface="Times New Roman" panose="02020603050405020304" pitchFamily="18" charset="0"/>
                  </a:rPr>
                  <a:t>)</a:t>
                </a:r>
              </a:p>
              <a:p>
                <a14:m>
                  <m:oMath xmlns:m="http://schemas.openxmlformats.org/officeDocument/2006/math">
                    <m:r>
                      <a:rPr lang="en-US" sz="1600" i="1">
                        <a:latin typeface="Cambria Math" panose="02040503050406030204" pitchFamily="18" charset="0"/>
                      </a:rPr>
                      <m:t>𝛼</m:t>
                    </m:r>
                  </m:oMath>
                </a14:m>
                <a:r>
                  <a:rPr lang="en-US" sz="1600" dirty="0">
                    <a:latin typeface="Times New Roman" panose="02020603050405020304" pitchFamily="18" charset="0"/>
                    <a:cs typeface="Times New Roman" panose="02020603050405020304" pitchFamily="18" charset="0"/>
                  </a:rPr>
                  <a:t> 	temperature coefficient of resistance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i="1">
                                <a:latin typeface="Cambria Math" panose="02040503050406030204" pitchFamily="18" charset="0"/>
                              </a:rPr>
                              <m:t>1</m:t>
                            </m:r>
                          </m:num>
                          <m:den>
                            <m:r>
                              <a:rPr lang="en-US" sz="1600" i="1">
                                <a:latin typeface="Cambria Math" panose="02040503050406030204" pitchFamily="18" charset="0"/>
                              </a:rPr>
                              <m:t>𝐾</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𝛽</m:t>
                    </m:r>
                  </m:oMath>
                </a14:m>
                <a:r>
                  <a:rPr lang="en-US" sz="1600" dirty="0">
                    <a:latin typeface="Times New Roman" panose="02020603050405020304" pitchFamily="18" charset="0"/>
                    <a:cs typeface="Times New Roman" panose="02020603050405020304" pitchFamily="18" charset="0"/>
                  </a:rPr>
                  <a:t> 	coefficient of volumetric expansion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a:latin typeface="Cambria Math" panose="02040503050406030204" pitchFamily="18" charset="0"/>
                              </a:rPr>
                              <m:t>1</m:t>
                            </m:r>
                          </m:num>
                          <m:den>
                            <m:r>
                              <a:rPr lang="en-US" sz="1600" i="1">
                                <a:latin typeface="Cambria Math" panose="02040503050406030204" pitchFamily="18" charset="0"/>
                              </a:rPr>
                              <m:t>𝐾</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m:rPr>
                        <m:sty m:val="p"/>
                      </m:rPr>
                      <a:rPr lang="en-US" sz="1600">
                        <a:latin typeface="Cambria Math" panose="02040503050406030204" pitchFamily="18" charset="0"/>
                      </a:rPr>
                      <m:t>Δ</m:t>
                    </m:r>
                    <m:r>
                      <a:rPr lang="en-US" sz="1600" i="1">
                        <a:latin typeface="Cambria Math" panose="02040503050406030204" pitchFamily="18" charset="0"/>
                      </a:rPr>
                      <m:t>𝑇</m:t>
                    </m:r>
                  </m:oMath>
                </a14:m>
                <a:r>
                  <a:rPr lang="en-US" sz="1600" dirty="0">
                    <a:latin typeface="Times New Roman" panose="02020603050405020304" pitchFamily="18" charset="0"/>
                    <a:cs typeface="Times New Roman" panose="02020603050405020304" pitchFamily="18" charset="0"/>
                  </a:rPr>
                  <a:t> 	temperature difference between the air and the insulation surface </a:t>
                </a:r>
                <a14:m>
                  <m:oMath xmlns:m="http://schemas.openxmlformats.org/officeDocument/2006/math">
                    <m:d>
                      <m:dPr>
                        <m:ctrlPr>
                          <a:rPr lang="en-US" sz="1600" i="1">
                            <a:latin typeface="Cambria Math" panose="02040503050406030204" pitchFamily="18" charset="0"/>
                          </a:rPr>
                        </m:ctrlPr>
                      </m:dPr>
                      <m:e>
                        <m:r>
                          <a:rPr lang="en-US" sz="1600" i="1">
                            <a:latin typeface="Cambria Math" panose="02040503050406030204" pitchFamily="18" charset="0"/>
                          </a:rPr>
                          <m:t>𝐾</m:t>
                        </m:r>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𝜀</m:t>
                    </m:r>
                  </m:oMath>
                </a14:m>
                <a:r>
                  <a:rPr lang="en-US" sz="1600" dirty="0">
                    <a:latin typeface="Times New Roman" panose="02020603050405020304" pitchFamily="18" charset="0"/>
                    <a:cs typeface="Times New Roman" panose="02020603050405020304" pitchFamily="18" charset="0"/>
                  </a:rPr>
                  <a:t> 	wire insulation or wire bundle external jacket infrared emissivity</a:t>
                </a:r>
              </a:p>
              <a:p>
                <a14:m>
                  <m:oMath xmlns:m="http://schemas.openxmlformats.org/officeDocument/2006/math">
                    <m:r>
                      <a:rPr lang="en-US" sz="1600" i="1">
                        <a:latin typeface="Cambria Math" panose="02040503050406030204" pitchFamily="18" charset="0"/>
                      </a:rPr>
                      <m:t>𝜇</m:t>
                    </m:r>
                  </m:oMath>
                </a14:m>
                <a:r>
                  <a:rPr lang="en-US" sz="1600" dirty="0">
                    <a:latin typeface="Times New Roman" panose="02020603050405020304" pitchFamily="18" charset="0"/>
                    <a:cs typeface="Times New Roman" panose="02020603050405020304" pitchFamily="18" charset="0"/>
                  </a:rPr>
                  <a:t> 	air viscosity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i="1">
                                <a:latin typeface="Cambria Math" panose="02040503050406030204" pitchFamily="18" charset="0"/>
                              </a:rPr>
                              <m:t>𝑘𝑔</m:t>
                            </m:r>
                          </m:num>
                          <m:den>
                            <m:r>
                              <a:rPr lang="en-US" sz="1600" i="1">
                                <a:latin typeface="Cambria Math" panose="02040503050406030204" pitchFamily="18" charset="0"/>
                              </a:rPr>
                              <m:t>𝑚</m:t>
                            </m:r>
                            <m:r>
                              <a:rPr lang="en-US" sz="1600" i="1">
                                <a:latin typeface="Cambria Math" panose="02040503050406030204" pitchFamily="18" charset="0"/>
                              </a:rPr>
                              <m:t> </m:t>
                            </m:r>
                            <m:r>
                              <a:rPr lang="en-US" sz="1600" i="1">
                                <a:latin typeface="Cambria Math" panose="02040503050406030204" pitchFamily="18" charset="0"/>
                              </a:rPr>
                              <m:t>𝑠</m:t>
                            </m:r>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𝜌</m:t>
                    </m:r>
                  </m:oMath>
                </a14:m>
                <a:r>
                  <a:rPr lang="en-US" sz="1600" dirty="0">
                    <a:latin typeface="Times New Roman" panose="02020603050405020304" pitchFamily="18" charset="0"/>
                    <a:cs typeface="Times New Roman" panose="02020603050405020304" pitchFamily="18" charset="0"/>
                  </a:rPr>
                  <a:t> 	air density </a:t>
                </a:r>
                <a14:m>
                  <m:oMath xmlns:m="http://schemas.openxmlformats.org/officeDocument/2006/math">
                    <m:d>
                      <m:dPr>
                        <m:ctrlPr>
                          <a:rPr lang="en-US" sz="1600" i="1">
                            <a:latin typeface="Cambria Math" panose="02040503050406030204" pitchFamily="18" charset="0"/>
                          </a:rPr>
                        </m:ctrlPr>
                      </m:dPr>
                      <m:e>
                        <m:f>
                          <m:fPr>
                            <m:type m:val="lin"/>
                            <m:ctrlPr>
                              <a:rPr lang="en-US" sz="1600" i="1">
                                <a:latin typeface="Cambria Math" panose="02040503050406030204" pitchFamily="18" charset="0"/>
                              </a:rPr>
                            </m:ctrlPr>
                          </m:fPr>
                          <m:num>
                            <m:r>
                              <a:rPr lang="en-US" sz="1600" i="1">
                                <a:latin typeface="Cambria Math" panose="02040503050406030204" pitchFamily="18" charset="0"/>
                              </a:rPr>
                              <m:t>𝑘𝑔</m:t>
                            </m:r>
                          </m:num>
                          <m:den>
                            <m:sSup>
                              <m:sSupPr>
                                <m:ctrlPr>
                                  <a:rPr lang="en-US" sz="1600" i="1">
                                    <a:latin typeface="Cambria Math" panose="02040503050406030204" pitchFamily="18" charset="0"/>
                                  </a:rPr>
                                </m:ctrlPr>
                              </m:sSupPr>
                              <m:e>
                                <m:r>
                                  <a:rPr lang="en-US" sz="1600" i="1">
                                    <a:latin typeface="Cambria Math" panose="02040503050406030204" pitchFamily="18" charset="0"/>
                                  </a:rPr>
                                  <m:t>𝑚</m:t>
                                </m:r>
                              </m:e>
                              <m:sup>
                                <m:r>
                                  <a:rPr lang="en-US" sz="1600" i="1">
                                    <a:latin typeface="Cambria Math" panose="02040503050406030204" pitchFamily="18" charset="0"/>
                                  </a:rPr>
                                  <m:t>3</m:t>
                                </m:r>
                              </m:sup>
                            </m:sSup>
                          </m:den>
                        </m:f>
                      </m:e>
                    </m:d>
                  </m:oMath>
                </a14:m>
                <a:endParaRPr lang="en-US" sz="1600" dirty="0">
                  <a:latin typeface="Times New Roman" panose="02020603050405020304" pitchFamily="18" charset="0"/>
                  <a:cs typeface="Times New Roman" panose="02020603050405020304" pitchFamily="18" charset="0"/>
                </a:endParaRPr>
              </a:p>
              <a:p>
                <a14:m>
                  <m:oMath xmlns:m="http://schemas.openxmlformats.org/officeDocument/2006/math">
                    <m:r>
                      <a:rPr lang="en-US" sz="1600" i="1">
                        <a:latin typeface="Cambria Math" panose="02040503050406030204" pitchFamily="18" charset="0"/>
                      </a:rPr>
                      <m:t>𝜎</m:t>
                    </m:r>
                  </m:oMath>
                </a14:m>
                <a:r>
                  <a:rPr lang="en-US" sz="1600" dirty="0">
                    <a:latin typeface="Times New Roman" panose="02020603050405020304" pitchFamily="18" charset="0"/>
                    <a:cs typeface="Times New Roman" panose="02020603050405020304" pitchFamily="18" charset="0"/>
                  </a:rPr>
                  <a:t> 	Stefan-Boltzmann constant </a:t>
                </a:r>
                <a14:m>
                  <m:oMath xmlns:m="http://schemas.openxmlformats.org/officeDocument/2006/math">
                    <m:r>
                      <a:rPr lang="en-US" sz="1600" i="1">
                        <a:latin typeface="Cambria Math" panose="02040503050406030204" pitchFamily="18" charset="0"/>
                      </a:rPr>
                      <m:t>(5.67×</m:t>
                    </m:r>
                    <m:sSup>
                      <m:sSupPr>
                        <m:ctrlPr>
                          <a:rPr lang="en-US" sz="1600" i="1">
                            <a:latin typeface="Cambria Math" panose="02040503050406030204" pitchFamily="18" charset="0"/>
                          </a:rPr>
                        </m:ctrlPr>
                      </m:sSupPr>
                      <m:e>
                        <m:r>
                          <a:rPr lang="en-US" sz="1600" i="1">
                            <a:latin typeface="Cambria Math" panose="02040503050406030204" pitchFamily="18" charset="0"/>
                          </a:rPr>
                          <m:t>10</m:t>
                        </m:r>
                      </m:e>
                      <m:sup>
                        <m:r>
                          <a:rPr lang="en-US" sz="1600" i="1">
                            <a:latin typeface="Cambria Math" panose="02040503050406030204" pitchFamily="18" charset="0"/>
                          </a:rPr>
                          <m:t>−8</m:t>
                        </m:r>
                      </m:sup>
                    </m:sSup>
                    <m:r>
                      <a:rPr lang="en-US" sz="1600" i="1">
                        <a:latin typeface="Cambria Math" panose="02040503050406030204" pitchFamily="18" charset="0"/>
                      </a:rPr>
                      <m:t> </m:t>
                    </m:r>
                    <m:f>
                      <m:fPr>
                        <m:type m:val="lin"/>
                        <m:ctrlPr>
                          <a:rPr lang="en-US" sz="1600" i="1">
                            <a:latin typeface="Cambria Math" panose="02040503050406030204" pitchFamily="18" charset="0"/>
                          </a:rPr>
                        </m:ctrlPr>
                      </m:fPr>
                      <m:num>
                        <m:r>
                          <a:rPr lang="en-US" sz="1600" i="1">
                            <a:latin typeface="Cambria Math" panose="02040503050406030204" pitchFamily="18" charset="0"/>
                          </a:rPr>
                          <m:t>𝑊</m:t>
                        </m:r>
                      </m:num>
                      <m:den>
                        <m:sSup>
                          <m:sSupPr>
                            <m:ctrlPr>
                              <a:rPr lang="en-US" sz="1600" i="1">
                                <a:latin typeface="Cambria Math" panose="02040503050406030204" pitchFamily="18" charset="0"/>
                              </a:rPr>
                            </m:ctrlPr>
                          </m:sSupPr>
                          <m:e>
                            <m:r>
                              <a:rPr lang="en-US" sz="1600" i="1">
                                <a:latin typeface="Cambria Math" panose="02040503050406030204" pitchFamily="18" charset="0"/>
                              </a:rPr>
                              <m:t>𝑚</m:t>
                            </m:r>
                          </m:e>
                          <m:sup>
                            <m:r>
                              <a:rPr lang="en-US" sz="1600" i="1">
                                <a:latin typeface="Cambria Math" panose="02040503050406030204" pitchFamily="18" charset="0"/>
                              </a:rPr>
                              <m:t>2</m:t>
                            </m:r>
                          </m:sup>
                        </m:sSup>
                        <m:r>
                          <a:rPr lang="en-US" sz="1600" i="1">
                            <a:latin typeface="Cambria Math" panose="02040503050406030204" pitchFamily="18" charset="0"/>
                          </a:rPr>
                          <m:t> </m:t>
                        </m:r>
                        <m:sSup>
                          <m:sSupPr>
                            <m:ctrlPr>
                              <a:rPr lang="en-US" sz="1600" i="1">
                                <a:latin typeface="Cambria Math" panose="02040503050406030204" pitchFamily="18" charset="0"/>
                              </a:rPr>
                            </m:ctrlPr>
                          </m:sSupPr>
                          <m:e>
                            <m:r>
                              <a:rPr lang="en-US" sz="1600" i="1">
                                <a:latin typeface="Cambria Math" panose="02040503050406030204" pitchFamily="18" charset="0"/>
                              </a:rPr>
                              <m:t>𝐾</m:t>
                            </m:r>
                          </m:e>
                          <m:sup>
                            <m:r>
                              <a:rPr lang="en-US" sz="1600" i="1">
                                <a:latin typeface="Cambria Math" panose="02040503050406030204" pitchFamily="18" charset="0"/>
                              </a:rPr>
                              <m:t>4</m:t>
                            </m:r>
                          </m:sup>
                        </m:sSup>
                      </m:den>
                    </m:f>
                    <m:r>
                      <a:rPr lang="en-US" sz="1600" i="1">
                        <a:latin typeface="Cambria Math" panose="02040503050406030204" pitchFamily="18" charset="0"/>
                      </a:rPr>
                      <m:t>)</m:t>
                    </m:r>
                  </m:oMath>
                </a14:m>
                <a:endParaRPr lang="en-US" sz="1600" dirty="0">
                  <a:latin typeface="Times New Roman" panose="02020603050405020304" pitchFamily="18"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499533" y="596880"/>
                <a:ext cx="8421915" cy="5375061"/>
              </a:xfrm>
              <a:prstGeom prst="rect">
                <a:avLst/>
              </a:prstGeom>
              <a:blipFill rotWithShape="0">
                <a:blip r:embed="rId2"/>
                <a:stretch>
                  <a:fillRect l="-1521" t="-1361" b="-9524"/>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F5FBA62C-4D3D-443C-9EEB-C4503E49AC54}" type="slidenum">
              <a:rPr lang="en-US" smtClean="0"/>
              <a:t>41</a:t>
            </a:fld>
            <a:endParaRPr lang="en-US" dirty="0"/>
          </a:p>
        </p:txBody>
      </p:sp>
    </p:spTree>
    <p:extLst>
      <p:ext uri="{BB962C8B-B14F-4D97-AF65-F5344CB8AC3E}">
        <p14:creationId xmlns:p14="http://schemas.microsoft.com/office/powerpoint/2010/main" val="9868453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9530" y="588422"/>
            <a:ext cx="8331203" cy="5663089"/>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References</a:t>
            </a:r>
            <a:endParaRPr lang="en-US" sz="2800" b="1" kern="1600" dirty="0" smtClean="0">
              <a:effectLst/>
              <a:latin typeface="Times New Roman" panose="02020603050405020304" pitchFamily="18" charset="0"/>
              <a:cs typeface="Arial" panose="020B0604020202020204" pitchFamily="34" charset="0"/>
            </a:endParaRPr>
          </a:p>
          <a:p>
            <a:pPr marL="457200" indent="-457200"/>
            <a:endParaRPr lang="en-GB" sz="1600" dirty="0" smtClean="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2400" dirty="0" smtClean="0">
                <a:latin typeface="Times New Roman" panose="02020603050405020304" pitchFamily="18" charset="0"/>
                <a:cs typeface="Times New Roman" panose="02020603050405020304" pitchFamily="18" charset="0"/>
              </a:rPr>
              <a:t>S</a:t>
            </a:r>
            <a:r>
              <a:rPr lang="en-GB" sz="2400" dirty="0">
                <a:latin typeface="Times New Roman" panose="02020603050405020304" pitchFamily="18" charset="0"/>
                <a:cs typeface="Times New Roman" panose="02020603050405020304" pitchFamily="18" charset="0"/>
              </a:rPr>
              <a:t>. L. Rickman and C. J. Iannello, </a:t>
            </a:r>
            <a:r>
              <a:rPr lang="en-GB" sz="2400" i="1" dirty="0" smtClean="0">
                <a:latin typeface="Times New Roman" panose="02020603050405020304" pitchFamily="18" charset="0"/>
                <a:cs typeface="Times New Roman" panose="02020603050405020304" pitchFamily="18" charset="0"/>
              </a:rPr>
              <a:t>Heat </a:t>
            </a:r>
            <a:r>
              <a:rPr lang="en-GB" sz="2400" i="1" dirty="0">
                <a:latin typeface="Times New Roman" panose="02020603050405020304" pitchFamily="18" charset="0"/>
                <a:cs typeface="Times New Roman" panose="02020603050405020304" pitchFamily="18" charset="0"/>
              </a:rPr>
              <a:t>Transfer Analysis in Wire Bundles for Aerospace Vehicles</a:t>
            </a:r>
            <a:r>
              <a:rPr lang="en-GB" sz="2400" dirty="0" smtClean="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in WIT Transactions on Engineering Sciences, Heat Transfer 2016, Wessex Institute, UK, 2016, vol. 106, pp. </a:t>
            </a:r>
            <a:r>
              <a:rPr lang="en-GB" sz="2400" dirty="0" smtClean="0">
                <a:latin typeface="Times New Roman" panose="02020603050405020304" pitchFamily="18" charset="0"/>
                <a:cs typeface="Times New Roman" panose="02020603050405020304" pitchFamily="18" charset="0"/>
              </a:rPr>
              <a:t>53-63.</a:t>
            </a:r>
          </a:p>
          <a:p>
            <a:pPr marL="342900" lvl="0" indent="-342900">
              <a:buFont typeface="+mj-lt"/>
              <a:buAutoNum type="arabicPeriod"/>
            </a:pPr>
            <a:endParaRPr lang="en-GB" sz="24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2400" dirty="0" smtClean="0">
                <a:latin typeface="Times New Roman" panose="02020603050405020304" pitchFamily="18" charset="0"/>
                <a:cs typeface="Times New Roman" panose="02020603050405020304" pitchFamily="18" charset="0"/>
              </a:rPr>
              <a:t>Cornelius</a:t>
            </a:r>
            <a:r>
              <a:rPr lang="en-GB" sz="2400" dirty="0">
                <a:latin typeface="Times New Roman" panose="02020603050405020304" pitchFamily="18" charset="0"/>
                <a:cs typeface="Times New Roman" panose="02020603050405020304" pitchFamily="18" charset="0"/>
              </a:rPr>
              <a:t>, R.S., </a:t>
            </a:r>
            <a:r>
              <a:rPr lang="en-GB" sz="2400" i="1" dirty="0">
                <a:latin typeface="Times New Roman" panose="02020603050405020304" pitchFamily="18" charset="0"/>
                <a:cs typeface="Times New Roman" panose="02020603050405020304" pitchFamily="18" charset="0"/>
              </a:rPr>
              <a:t>A History of the Development of New Current Ratings for Aerospace Wire</a:t>
            </a:r>
            <a:r>
              <a:rPr lang="en-GB" sz="2400" dirty="0">
                <a:latin typeface="Times New Roman" panose="02020603050405020304" pitchFamily="18" charset="0"/>
                <a:cs typeface="Times New Roman" panose="02020603050405020304" pitchFamily="18" charset="0"/>
              </a:rPr>
              <a:t>, RayChem Report, circa 1978</a:t>
            </a:r>
            <a:r>
              <a:rPr lang="en-GB" sz="2400" dirty="0" smtClean="0">
                <a:latin typeface="Times New Roman" panose="02020603050405020304" pitchFamily="18" charset="0"/>
                <a:cs typeface="Times New Roman" panose="02020603050405020304" pitchFamily="18" charset="0"/>
              </a:rPr>
              <a:t>.</a:t>
            </a:r>
          </a:p>
          <a:p>
            <a:pPr marL="342900" lvl="0" indent="-342900">
              <a:buFont typeface="+mj-lt"/>
              <a:buAutoNum type="arabicPeriod"/>
            </a:pPr>
            <a:endParaRPr lang="en-US" sz="24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2400" i="1" dirty="0">
                <a:latin typeface="Times New Roman" panose="02020603050405020304" pitchFamily="18" charset="0"/>
                <a:cs typeface="Times New Roman" panose="02020603050405020304" pitchFamily="18" charset="0"/>
              </a:rPr>
              <a:t>Wire Size Determination for Aerospace Applications, </a:t>
            </a:r>
            <a:r>
              <a:rPr lang="en-GB" sz="2400" dirty="0">
                <a:latin typeface="Times New Roman" panose="02020603050405020304" pitchFamily="18" charset="0"/>
                <a:cs typeface="Times New Roman" panose="02020603050405020304" pitchFamily="18" charset="0"/>
              </a:rPr>
              <a:t>Report No. 88-220, Eagle Engineering/LMESCO under Contract to NASA (NAS-17900), December 1, 1988</a:t>
            </a:r>
            <a:r>
              <a:rPr lang="en-GB" sz="2400" dirty="0" smtClean="0">
                <a:latin typeface="Times New Roman" panose="02020603050405020304" pitchFamily="18" charset="0"/>
                <a:cs typeface="Times New Roman" panose="02020603050405020304" pitchFamily="18" charset="0"/>
              </a:rPr>
              <a:t>.</a:t>
            </a:r>
          </a:p>
          <a:p>
            <a:pPr marL="342900" lvl="0" indent="-342900">
              <a:buFont typeface="+mj-lt"/>
              <a:buAutoNum type="arabicPeriod"/>
            </a:pPr>
            <a:endParaRPr lang="en-US" sz="2400" dirty="0">
              <a:latin typeface="Times New Roman" panose="02020603050405020304" pitchFamily="18" charset="0"/>
              <a:cs typeface="Times New Roman" panose="02020603050405020304" pitchFamily="18" charset="0"/>
            </a:endParaRPr>
          </a:p>
          <a:p>
            <a:pPr marL="342900" lvl="0" indent="-342900">
              <a:buFont typeface="+mj-lt"/>
              <a:buAutoNum type="arabicPeriod"/>
            </a:pPr>
            <a:endParaRPr lang="en-US" sz="20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42</a:t>
            </a:fld>
            <a:endParaRPr lang="en-US" dirty="0"/>
          </a:p>
        </p:txBody>
      </p:sp>
    </p:spTree>
    <p:extLst>
      <p:ext uri="{BB962C8B-B14F-4D97-AF65-F5344CB8AC3E}">
        <p14:creationId xmlns:p14="http://schemas.microsoft.com/office/powerpoint/2010/main" val="6955641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9530" y="588421"/>
            <a:ext cx="8348137" cy="4616648"/>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References</a:t>
            </a:r>
            <a:endParaRPr lang="en-US" sz="2800" b="1" kern="1600" dirty="0" smtClean="0">
              <a:effectLst/>
              <a:latin typeface="Times New Roman" panose="02020603050405020304" pitchFamily="18" charset="0"/>
              <a:cs typeface="Arial" panose="020B0604020202020204" pitchFamily="34" charset="0"/>
            </a:endParaRPr>
          </a:p>
          <a:p>
            <a:pPr marL="457200" indent="-457200"/>
            <a:endParaRPr lang="en-GB" sz="1600" dirty="0" smtClean="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GB" sz="2400" i="1" dirty="0">
                <a:latin typeface="Times New Roman" panose="02020603050405020304" pitchFamily="18" charset="0"/>
                <a:cs typeface="Times New Roman" panose="02020603050405020304" pitchFamily="18" charset="0"/>
              </a:rPr>
              <a:t>Wire/Cable Selection</a:t>
            </a:r>
            <a:r>
              <a:rPr lang="en-GB" sz="2400" dirty="0">
                <a:latin typeface="Times New Roman" panose="02020603050405020304" pitchFamily="18" charset="0"/>
                <a:cs typeface="Times New Roman" panose="02020603050405020304" pitchFamily="18" charset="0"/>
              </a:rPr>
              <a:t>, Report No. 2ITA017, McDonnell Douglas Space Systems Company, May 10, 1990.</a:t>
            </a:r>
          </a:p>
          <a:p>
            <a:pPr marL="457200" lvl="0" indent="-457200">
              <a:buFont typeface="+mj-lt"/>
              <a:buAutoNum type="arabicPeriod" startAt="4"/>
            </a:pPr>
            <a:endParaRPr lang="en-GB" sz="2400" dirty="0" smtClean="0">
              <a:latin typeface="Times New Roman" panose="02020603050405020304" pitchFamily="18" charset="0"/>
              <a:cs typeface="Times New Roman" panose="02020603050405020304" pitchFamily="18" charset="0"/>
            </a:endParaRPr>
          </a:p>
          <a:p>
            <a:pPr marL="457200" lvl="0" indent="-457200">
              <a:buFont typeface="+mj-lt"/>
              <a:buAutoNum type="arabicPeriod" startAt="4"/>
            </a:pPr>
            <a:r>
              <a:rPr lang="en-GB" sz="2400" dirty="0" smtClean="0">
                <a:latin typeface="Times New Roman" panose="02020603050405020304" pitchFamily="18" charset="0"/>
                <a:cs typeface="Times New Roman" panose="02020603050405020304" pitchFamily="18" charset="0"/>
              </a:rPr>
              <a:t>van </a:t>
            </a:r>
            <a:r>
              <a:rPr lang="en-GB" sz="2400" dirty="0">
                <a:latin typeface="Times New Roman" panose="02020603050405020304" pitchFamily="18" charset="0"/>
                <a:cs typeface="Times New Roman" panose="02020603050405020304" pitchFamily="18" charset="0"/>
              </a:rPr>
              <a:t>Benthem, R.C., de Grave, W., Doctor, F., Taylor, S.,Nuyten, K., &amp; Dit Routier, P.A.J., </a:t>
            </a:r>
            <a:r>
              <a:rPr lang="en-GB" sz="2400" i="1" dirty="0">
                <a:latin typeface="Times New Roman" panose="02020603050405020304" pitchFamily="18" charset="0"/>
                <a:cs typeface="Times New Roman" panose="02020603050405020304" pitchFamily="18" charset="0"/>
              </a:rPr>
              <a:t>Thermal Analysis of Wiring Bundles for Weight Reduction and Improved Safety</a:t>
            </a:r>
            <a:r>
              <a:rPr lang="en-GB" sz="2400" dirty="0">
                <a:latin typeface="Times New Roman" panose="02020603050405020304" pitchFamily="18" charset="0"/>
                <a:cs typeface="Times New Roman" panose="02020603050405020304" pitchFamily="18" charset="0"/>
              </a:rPr>
              <a:t>, AIAA 2011-5111, National Aerospace Laboratory (NLR), Netherlands, International Conference on Environmental Systems, July 2011</a:t>
            </a:r>
            <a:r>
              <a:rPr lang="en-GB" sz="2400" dirty="0" smtClean="0">
                <a:latin typeface="Times New Roman" panose="02020603050405020304" pitchFamily="18" charset="0"/>
                <a:cs typeface="Times New Roman" panose="02020603050405020304" pitchFamily="18" charset="0"/>
              </a:rPr>
              <a:t>.</a:t>
            </a:r>
          </a:p>
          <a:p>
            <a:pPr marL="457200" lvl="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43</a:t>
            </a:fld>
            <a:endParaRPr lang="en-US" dirty="0"/>
          </a:p>
        </p:txBody>
      </p:sp>
    </p:spTree>
    <p:extLst>
      <p:ext uri="{BB962C8B-B14F-4D97-AF65-F5344CB8AC3E}">
        <p14:creationId xmlns:p14="http://schemas.microsoft.com/office/powerpoint/2010/main" val="101031273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7114" y="614798"/>
            <a:ext cx="8348137" cy="5355312"/>
          </a:xfrm>
          <a:prstGeom prst="rect">
            <a:avLst/>
          </a:prstGeom>
        </p:spPr>
        <p:txBody>
          <a:bodyPr wrap="square">
            <a:spAutoFit/>
          </a:bodyPr>
          <a:lstStyle/>
          <a:p>
            <a:pPr marR="0" lvl="0">
              <a:spcBef>
                <a:spcPts val="1200"/>
              </a:spcBef>
              <a:spcAft>
                <a:spcPts val="1200"/>
              </a:spcAft>
              <a:tabLst>
                <a:tab pos="228600" algn="l"/>
              </a:tabLst>
            </a:pPr>
            <a:r>
              <a:rPr lang="en-US" sz="2800" b="1" kern="1600" dirty="0" smtClean="0">
                <a:effectLst/>
                <a:latin typeface="Times New Roman" panose="02020603050405020304" pitchFamily="18" charset="0"/>
                <a:ea typeface="Times New Roman" panose="02020603050405020304" pitchFamily="18" charset="0"/>
                <a:cs typeface="Arial" panose="020B0604020202020204" pitchFamily="34" charset="0"/>
              </a:rPr>
              <a:t>References</a:t>
            </a:r>
            <a:endParaRPr lang="en-US" sz="2800" b="1" kern="1600" dirty="0" smtClean="0">
              <a:effectLst/>
              <a:latin typeface="Times New Roman" panose="02020603050405020304" pitchFamily="18" charset="0"/>
              <a:cs typeface="Arial" panose="020B0604020202020204" pitchFamily="34" charset="0"/>
            </a:endParaRPr>
          </a:p>
          <a:p>
            <a:pPr marL="457200" indent="-457200"/>
            <a:endParaRPr lang="en-GB" sz="1600" dirty="0" smtClean="0">
              <a:latin typeface="Times New Roman" panose="02020603050405020304" pitchFamily="18" charset="0"/>
              <a:cs typeface="Times New Roman" panose="02020603050405020304" pitchFamily="18" charset="0"/>
            </a:endParaRPr>
          </a:p>
          <a:p>
            <a:pPr marL="457200" lvl="0" indent="-457200">
              <a:buFont typeface="+mj-lt"/>
              <a:buAutoNum type="arabicPeriod" startAt="6"/>
            </a:pPr>
            <a:r>
              <a:rPr lang="en-GB" sz="2400" dirty="0">
                <a:latin typeface="Times New Roman" panose="02020603050405020304" pitchFamily="18" charset="0"/>
                <a:cs typeface="Times New Roman" panose="02020603050405020304" pitchFamily="18" charset="0"/>
              </a:rPr>
              <a:t>A. </a:t>
            </a:r>
            <a:r>
              <a:rPr lang="en-GB" sz="2400" dirty="0" err="1">
                <a:latin typeface="Times New Roman" panose="02020603050405020304" pitchFamily="18" charset="0"/>
                <a:cs typeface="Times New Roman" panose="02020603050405020304" pitchFamily="18" charset="0"/>
              </a:rPr>
              <a:t>Ilgevičius</a:t>
            </a:r>
            <a:r>
              <a:rPr lang="en-GB" sz="2400" dirty="0">
                <a:latin typeface="Times New Roman" panose="02020603050405020304" pitchFamily="18" charset="0"/>
                <a:cs typeface="Times New Roman" panose="02020603050405020304" pitchFamily="18" charset="0"/>
              </a:rPr>
              <a:t>, H. D. </a:t>
            </a:r>
            <a:r>
              <a:rPr lang="en-GB" sz="2400" dirty="0" err="1">
                <a:latin typeface="Times New Roman" panose="02020603050405020304" pitchFamily="18" charset="0"/>
                <a:cs typeface="Times New Roman" panose="02020603050405020304" pitchFamily="18" charset="0"/>
              </a:rPr>
              <a:t>Liess</a:t>
            </a:r>
            <a:r>
              <a:rPr lang="en-GB" sz="2400" dirty="0">
                <a:latin typeface="Times New Roman" panose="02020603050405020304" pitchFamily="18" charset="0"/>
                <a:cs typeface="Times New Roman" panose="02020603050405020304" pitchFamily="18" charset="0"/>
              </a:rPr>
              <a:t>, </a:t>
            </a:r>
            <a:r>
              <a:rPr lang="en-GB" sz="2400" i="1" dirty="0">
                <a:latin typeface="Times New Roman" panose="02020603050405020304" pitchFamily="18" charset="0"/>
                <a:cs typeface="Times New Roman" panose="02020603050405020304" pitchFamily="18" charset="0"/>
              </a:rPr>
              <a:t>Thermal Analysis of Electrical Wires by Finite Volume Method</a:t>
            </a:r>
            <a:r>
              <a:rPr lang="en-GB" sz="2400" dirty="0">
                <a:latin typeface="Times New Roman" panose="02020603050405020304" pitchFamily="18" charset="0"/>
                <a:cs typeface="Times New Roman" panose="02020603050405020304" pitchFamily="18" charset="0"/>
              </a:rPr>
              <a:t>, ISSN 1392 – 1215 </a:t>
            </a:r>
            <a:r>
              <a:rPr lang="en-GB" sz="2400" dirty="0" err="1">
                <a:latin typeface="Times New Roman" panose="02020603050405020304" pitchFamily="18" charset="0"/>
                <a:cs typeface="Times New Roman" panose="02020603050405020304" pitchFamily="18" charset="0"/>
              </a:rPr>
              <a:t>Elektronika</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ir</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Elektrotechnika</a:t>
            </a:r>
            <a:r>
              <a:rPr lang="en-GB" sz="2400" dirty="0">
                <a:latin typeface="Times New Roman" panose="02020603050405020304" pitchFamily="18" charset="0"/>
                <a:cs typeface="Times New Roman" panose="02020603050405020304" pitchFamily="18" charset="0"/>
              </a:rPr>
              <a:t>. 2003. Nr. 4(46).</a:t>
            </a:r>
          </a:p>
          <a:p>
            <a:pPr marL="457200" lvl="0" indent="-457200">
              <a:buFont typeface="+mj-lt"/>
              <a:buAutoNum type="arabicPeriod" startAt="6"/>
            </a:pPr>
            <a:endParaRPr lang="en-US" sz="2400" dirty="0">
              <a:latin typeface="Times New Roman" panose="02020603050405020304" pitchFamily="18" charset="0"/>
              <a:cs typeface="Times New Roman" panose="02020603050405020304" pitchFamily="18" charset="0"/>
            </a:endParaRPr>
          </a:p>
          <a:p>
            <a:pPr marL="457200" lvl="0" indent="-457200">
              <a:buFont typeface="+mj-lt"/>
              <a:buAutoNum type="arabicPeriod" startAt="6"/>
            </a:pPr>
            <a:r>
              <a:rPr lang="en-GB" sz="2400" dirty="0">
                <a:latin typeface="Times New Roman" panose="02020603050405020304" pitchFamily="18" charset="0"/>
                <a:cs typeface="Times New Roman" panose="02020603050405020304" pitchFamily="18" charset="0"/>
              </a:rPr>
              <a:t>J. P. Holman, Heat Transfer, 5</a:t>
            </a:r>
            <a:r>
              <a:rPr lang="en-GB" sz="2400" baseline="30000" dirty="0">
                <a:latin typeface="Times New Roman" panose="02020603050405020304" pitchFamily="18" charset="0"/>
                <a:cs typeface="Times New Roman" panose="02020603050405020304" pitchFamily="18" charset="0"/>
              </a:rPr>
              <a:t>th</a:t>
            </a:r>
            <a:r>
              <a:rPr lang="en-GB" sz="2400" dirty="0">
                <a:latin typeface="Times New Roman" panose="02020603050405020304" pitchFamily="18" charset="0"/>
                <a:cs typeface="Times New Roman" panose="02020603050405020304" pitchFamily="18" charset="0"/>
              </a:rPr>
              <a:t> Edition, McGraw-Hill Book Company, New York, pp. 274-277, 1981</a:t>
            </a:r>
            <a:r>
              <a:rPr lang="en-GB" sz="2400" dirty="0" smtClean="0">
                <a:latin typeface="Times New Roman" panose="02020603050405020304" pitchFamily="18" charset="0"/>
                <a:cs typeface="Times New Roman" panose="02020603050405020304" pitchFamily="18" charset="0"/>
              </a:rPr>
              <a:t>.</a:t>
            </a:r>
          </a:p>
          <a:p>
            <a:pPr marL="457200" lvl="0" indent="-457200">
              <a:buFont typeface="+mj-lt"/>
              <a:buAutoNum type="arabicPeriod" startAt="6"/>
            </a:pPr>
            <a:endParaRPr lang="en-GB" sz="2400" dirty="0" smtClean="0">
              <a:latin typeface="Times New Roman" panose="02020603050405020304" pitchFamily="18" charset="0"/>
              <a:cs typeface="Times New Roman" panose="02020603050405020304" pitchFamily="18" charset="0"/>
            </a:endParaRPr>
          </a:p>
          <a:p>
            <a:pPr marL="457200" lvl="0" indent="-457200">
              <a:buFont typeface="+mj-lt"/>
              <a:buAutoNum type="arabicPeriod" startAt="6"/>
            </a:pPr>
            <a:r>
              <a:rPr lang="en-GB" sz="2400" dirty="0">
                <a:latin typeface="Times New Roman" panose="02020603050405020304" pitchFamily="18" charset="0"/>
                <a:cs typeface="Times New Roman" panose="02020603050405020304" pitchFamily="18" charset="0"/>
              </a:rPr>
              <a:t>S. L. </a:t>
            </a:r>
            <a:r>
              <a:rPr lang="en-GB" sz="2400" dirty="0" smtClean="0">
                <a:latin typeface="Times New Roman" panose="02020603050405020304" pitchFamily="18" charset="0"/>
                <a:cs typeface="Times New Roman" panose="02020603050405020304" pitchFamily="18" charset="0"/>
              </a:rPr>
              <a:t>Rickman, C</a:t>
            </a:r>
            <a:r>
              <a:rPr lang="en-GB" sz="2400" dirty="0">
                <a:latin typeface="Times New Roman" panose="02020603050405020304" pitchFamily="18" charset="0"/>
                <a:cs typeface="Times New Roman" panose="02020603050405020304" pitchFamily="18" charset="0"/>
              </a:rPr>
              <a:t>. J. </a:t>
            </a:r>
            <a:r>
              <a:rPr lang="en-GB" sz="2400" dirty="0" smtClean="0">
                <a:latin typeface="Times New Roman" panose="02020603050405020304" pitchFamily="18" charset="0"/>
                <a:cs typeface="Times New Roman" panose="02020603050405020304" pitchFamily="18" charset="0"/>
              </a:rPr>
              <a:t>Iannello, and K. Shariff, </a:t>
            </a:r>
            <a:r>
              <a:rPr lang="en-GB" sz="2400" i="1" dirty="0" smtClean="0">
                <a:latin typeface="Times New Roman" panose="02020603050405020304" pitchFamily="18" charset="0"/>
                <a:cs typeface="Times New Roman" panose="02020603050405020304" pitchFamily="18" charset="0"/>
              </a:rPr>
              <a:t>Improvements to Wire Bundle Thermal </a:t>
            </a:r>
            <a:r>
              <a:rPr lang="en-GB" sz="2400" i="1" dirty="0" err="1" smtClean="0">
                <a:latin typeface="Times New Roman" panose="02020603050405020304" pitchFamily="18" charset="0"/>
                <a:cs typeface="Times New Roman" panose="02020603050405020304" pitchFamily="18" charset="0"/>
              </a:rPr>
              <a:t>Modeling</a:t>
            </a:r>
            <a:r>
              <a:rPr lang="en-GB" sz="2400" i="1" dirty="0" smtClean="0">
                <a:latin typeface="Times New Roman" panose="02020603050405020304" pitchFamily="18" charset="0"/>
                <a:cs typeface="Times New Roman" panose="02020603050405020304" pitchFamily="18" charset="0"/>
              </a:rPr>
              <a:t> for </a:t>
            </a:r>
            <a:r>
              <a:rPr lang="en-GB" sz="2400" i="1" dirty="0" err="1" smtClean="0">
                <a:latin typeface="Times New Roman" panose="02020603050405020304" pitchFamily="18" charset="0"/>
                <a:cs typeface="Times New Roman" panose="02020603050405020304" pitchFamily="18" charset="0"/>
              </a:rPr>
              <a:t>Ampacity</a:t>
            </a:r>
            <a:r>
              <a:rPr lang="en-GB" sz="2400" i="1" dirty="0" smtClean="0">
                <a:latin typeface="Times New Roman" panose="02020603050405020304" pitchFamily="18" charset="0"/>
                <a:cs typeface="Times New Roman" panose="02020603050405020304" pitchFamily="18" charset="0"/>
              </a:rPr>
              <a:t> Determination</a:t>
            </a:r>
            <a:r>
              <a:rPr lang="en-GB" sz="2400" dirty="0" smtClean="0">
                <a:latin typeface="Times New Roman" panose="02020603050405020304" pitchFamily="18" charset="0"/>
                <a:cs typeface="Times New Roman" panose="02020603050405020304" pitchFamily="18" charset="0"/>
              </a:rPr>
              <a:t>, in Proceedings of the 3rd World Congress on Mechanical, Chemical, and Material Engineering (MCM'17), </a:t>
            </a:r>
            <a:r>
              <a:rPr lang="en-GB" sz="2400" dirty="0" err="1" smtClean="0">
                <a:latin typeface="Times New Roman" panose="02020603050405020304" pitchFamily="18" charset="0"/>
                <a:cs typeface="Times New Roman" panose="02020603050405020304" pitchFamily="18" charset="0"/>
              </a:rPr>
              <a:t>Avestia</a:t>
            </a:r>
            <a:r>
              <a:rPr lang="en-GB" sz="2400" dirty="0" smtClean="0">
                <a:latin typeface="Times New Roman" panose="02020603050405020304" pitchFamily="18" charset="0"/>
                <a:cs typeface="Times New Roman" panose="02020603050405020304" pitchFamily="18" charset="0"/>
              </a:rPr>
              <a:t>, Canada, 2017, pp. HTFF 102-1 - 102-7.</a:t>
            </a:r>
            <a:endParaRPr lang="en-US" sz="24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F5FBA62C-4D3D-443C-9EEB-C4503E49AC54}" type="slidenum">
              <a:rPr lang="en-US" smtClean="0"/>
              <a:t>44</a:t>
            </a:fld>
            <a:endParaRPr lang="en-US" dirty="0"/>
          </a:p>
        </p:txBody>
      </p:sp>
    </p:spTree>
    <p:extLst>
      <p:ext uri="{BB962C8B-B14F-4D97-AF65-F5344CB8AC3E}">
        <p14:creationId xmlns:p14="http://schemas.microsoft.com/office/powerpoint/2010/main" val="15032074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1077</TotalTime>
  <Words>2338</Words>
  <Application>Microsoft Office PowerPoint</Application>
  <PresentationFormat>On-screen Show (4:3)</PresentationFormat>
  <Paragraphs>525</Paragraphs>
  <Slides>44</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Cambria Math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HPES ACES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Rickman, Steven L. (JSC-C104)</dc:creator>
  <cp:lastModifiedBy>Rickman, Steven L. (JSC-C104)</cp:lastModifiedBy>
  <cp:revision>130</cp:revision>
  <dcterms:created xsi:type="dcterms:W3CDTF">2016-03-15T16:56:59Z</dcterms:created>
  <dcterms:modified xsi:type="dcterms:W3CDTF">2017-10-27T16:27:21Z</dcterms:modified>
</cp:coreProperties>
</file>