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8"/>
  </p:notesMasterIdLst>
  <p:sldIdLst>
    <p:sldId id="284" r:id="rId2"/>
    <p:sldId id="261" r:id="rId3"/>
    <p:sldId id="259" r:id="rId4"/>
    <p:sldId id="262" r:id="rId5"/>
    <p:sldId id="260" r:id="rId6"/>
    <p:sldId id="263" r:id="rId7"/>
    <p:sldId id="264" r:id="rId8"/>
    <p:sldId id="265" r:id="rId9"/>
    <p:sldId id="313" r:id="rId10"/>
    <p:sldId id="295" r:id="rId11"/>
    <p:sldId id="314" r:id="rId12"/>
    <p:sldId id="296" r:id="rId13"/>
    <p:sldId id="267" r:id="rId14"/>
    <p:sldId id="268" r:id="rId15"/>
    <p:sldId id="269" r:id="rId16"/>
    <p:sldId id="270" r:id="rId17"/>
    <p:sldId id="271" r:id="rId18"/>
    <p:sldId id="272" r:id="rId19"/>
    <p:sldId id="287" r:id="rId20"/>
    <p:sldId id="297" r:id="rId21"/>
    <p:sldId id="292" r:id="rId22"/>
    <p:sldId id="298" r:id="rId23"/>
    <p:sldId id="299" r:id="rId24"/>
    <p:sldId id="300" r:id="rId25"/>
    <p:sldId id="301" r:id="rId26"/>
    <p:sldId id="302" r:id="rId27"/>
    <p:sldId id="303" r:id="rId28"/>
    <p:sldId id="304" r:id="rId29"/>
    <p:sldId id="305" r:id="rId30"/>
    <p:sldId id="306" r:id="rId31"/>
    <p:sldId id="307" r:id="rId32"/>
    <p:sldId id="308" r:id="rId33"/>
    <p:sldId id="309" r:id="rId34"/>
    <p:sldId id="310" r:id="rId35"/>
    <p:sldId id="311" r:id="rId36"/>
    <p:sldId id="312" r:id="rId3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7" d="100"/>
          <a:sy n="77" d="100"/>
        </p:scale>
        <p:origin x="-96" y="-270"/>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14586"/>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FD63F20-CFB8-44AB-BE83-4B2E5305715F}" type="datetimeFigureOut">
              <a:rPr lang="en-US" smtClean="0"/>
              <a:t>7/29/2011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8F2B00A-85FE-4B92-BC0C-DE883CDDB728}" type="slidenum">
              <a:rPr lang="en-US" smtClean="0"/>
              <a:t>‹#›</a:t>
            </a:fld>
            <a:endParaRPr lang="en-US"/>
          </a:p>
        </p:txBody>
      </p:sp>
    </p:spTree>
    <p:extLst>
      <p:ext uri="{BB962C8B-B14F-4D97-AF65-F5344CB8AC3E}">
        <p14:creationId xmlns:p14="http://schemas.microsoft.com/office/powerpoint/2010/main" val="26911654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8F2B00A-85FE-4B92-BC0C-DE883CDDB728}" type="slidenum">
              <a:rPr lang="en-US" smtClean="0"/>
              <a:t>1</a:t>
            </a:fld>
            <a:endParaRPr lang="en-US"/>
          </a:p>
        </p:txBody>
      </p:sp>
    </p:spTree>
    <p:extLst>
      <p:ext uri="{BB962C8B-B14F-4D97-AF65-F5344CB8AC3E}">
        <p14:creationId xmlns:p14="http://schemas.microsoft.com/office/powerpoint/2010/main" val="37467484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5D8F8B4-D6A3-467F-8C11-F9CA03285CEB}" type="slidenum">
              <a:rPr lang="en-US"/>
              <a:pPr/>
              <a:t>2</a:t>
            </a:fld>
            <a:endParaRPr lang="en-US"/>
          </a:p>
        </p:txBody>
      </p:sp>
      <p:sp>
        <p:nvSpPr>
          <p:cNvPr id="494594" name="Rectangle 2"/>
          <p:cNvSpPr>
            <a:spLocks noGrp="1" noRot="1" noChangeAspect="1" noChangeArrowheads="1" noTextEdit="1"/>
          </p:cNvSpPr>
          <p:nvPr>
            <p:ph type="sldImg"/>
          </p:nvPr>
        </p:nvSpPr>
        <p:spPr>
          <a:ln/>
        </p:spPr>
      </p:sp>
      <p:sp>
        <p:nvSpPr>
          <p:cNvPr id="494595" name="Rectangle 3"/>
          <p:cNvSpPr>
            <a:spLocks noGrp="1" noChangeArrowheads="1"/>
          </p:cNvSpPr>
          <p:nvPr>
            <p:ph type="body" idx="1"/>
          </p:nvPr>
        </p:nvSpPr>
        <p:spPr/>
        <p:txBody>
          <a:bodyPr/>
          <a:lstStyle/>
          <a:p>
            <a:r>
              <a:rPr lang="en-US"/>
              <a:t>I will present a case history of each.</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8F2B00A-85FE-4B92-BC0C-DE883CDDB728}" type="slidenum">
              <a:rPr lang="en-US" smtClean="0"/>
              <a:t>3</a:t>
            </a:fld>
            <a:endParaRPr lang="en-US"/>
          </a:p>
        </p:txBody>
      </p:sp>
    </p:spTree>
    <p:extLst>
      <p:ext uri="{BB962C8B-B14F-4D97-AF65-F5344CB8AC3E}">
        <p14:creationId xmlns:p14="http://schemas.microsoft.com/office/powerpoint/2010/main" val="40614421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736F0AF-CD40-43FA-A60A-5DB775118A4C}" type="slidenum">
              <a:rPr lang="en-US"/>
              <a:pPr/>
              <a:t>4</a:t>
            </a:fld>
            <a:endParaRPr lang="en-US"/>
          </a:p>
        </p:txBody>
      </p:sp>
      <p:sp>
        <p:nvSpPr>
          <p:cNvPr id="495618" name="Rectangle 2"/>
          <p:cNvSpPr>
            <a:spLocks noGrp="1" noRot="1" noChangeAspect="1" noChangeArrowheads="1" noTextEdit="1"/>
          </p:cNvSpPr>
          <p:nvPr>
            <p:ph type="sldImg"/>
          </p:nvPr>
        </p:nvSpPr>
        <p:spPr>
          <a:ln/>
        </p:spPr>
      </p:sp>
      <p:sp>
        <p:nvSpPr>
          <p:cNvPr id="495619" name="Rectangle 3"/>
          <p:cNvSpPr>
            <a:spLocks noGrp="1" noChangeArrowheads="1"/>
          </p:cNvSpPr>
          <p:nvPr>
            <p:ph type="body" idx="1"/>
          </p:nvPr>
        </p:nvSpPr>
        <p:spPr/>
        <p:txBody>
          <a:bodyPr/>
          <a:lstStyle/>
          <a:p>
            <a:r>
              <a:rPr lang="en-US"/>
              <a:t>After this incident, Congress acted quickly to mandate the FAA to take steps to mitigate the effects of a turbine burst.  I wrote a proposal to develop light weight armor that could be placed in the fuselage walls and stop ingress of turbine fragments.  The idea is illustrated in this schematic.</a:t>
            </a:r>
          </a:p>
          <a:p>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CC8AE3F-7482-47DE-9D7D-7C269029EB09}" type="slidenum">
              <a:rPr lang="en-US"/>
              <a:pPr/>
              <a:t>5</a:t>
            </a:fld>
            <a:endParaRPr lang="en-US"/>
          </a:p>
        </p:txBody>
      </p:sp>
      <p:sp>
        <p:nvSpPr>
          <p:cNvPr id="514050" name="Rectangle 2"/>
          <p:cNvSpPr>
            <a:spLocks noGrp="1" noRot="1" noChangeAspect="1" noChangeArrowheads="1" noTextEdit="1"/>
          </p:cNvSpPr>
          <p:nvPr>
            <p:ph type="sldImg"/>
          </p:nvPr>
        </p:nvSpPr>
        <p:spPr>
          <a:ln/>
        </p:spPr>
      </p:sp>
      <p:sp>
        <p:nvSpPr>
          <p:cNvPr id="514051" name="Rectangle 3"/>
          <p:cNvSpPr>
            <a:spLocks noGrp="1" noChangeArrowheads="1"/>
          </p:cNvSpPr>
          <p:nvPr>
            <p:ph type="body" idx="1"/>
          </p:nvPr>
        </p:nvSpPr>
        <p:spPr/>
        <p:txBody>
          <a:bodyPr/>
          <a:lstStyle/>
          <a:p>
            <a:r>
              <a:rPr lang="en-US"/>
              <a:t>Don Shockey   research scientist at SRI International in the SF Bay Area  Metallurgist by training  degrees from CMU  post-doc at EMI in Germany  specialized in fracture physics  emphasis on high-strain-rate fracture  explosive loads, ballistic impact, intense radiation</a:t>
            </a:r>
          </a:p>
          <a:p>
            <a:endParaRPr lang="en-US"/>
          </a:p>
          <a:p>
            <a:r>
              <a:rPr lang="en-US"/>
              <a:t>So I’ve had the misfortune of not being a NASA employee, but had the fortune of working of working for a NFP institute, got to work for many companies and government agencies on a wide variety of fracture problems.  Today I’m going to tell you about some lessons I learned </a:t>
            </a:r>
          </a:p>
          <a:p>
            <a:endParaRPr lang="en-US"/>
          </a:p>
          <a:p>
            <a:r>
              <a:rPr lang="en-US"/>
              <a:t>I’ll present 2 case histories</a:t>
            </a:r>
          </a:p>
          <a:p>
            <a:endParaRPr lang="en-US"/>
          </a:p>
          <a:p>
            <a:r>
              <a:rPr lang="en-US"/>
              <a:t>In one a material successfully developed for one application was used in a different application without considering durability—with unfortunate results</a:t>
            </a:r>
          </a:p>
          <a:p>
            <a:r>
              <a:rPr lang="en-US"/>
              <a:t>In the other small scale testing showed an unforeseen damage mode before the mode could cause a catastrophic service failure.</a:t>
            </a:r>
          </a:p>
          <a:p>
            <a:endParaRPr lang="en-US"/>
          </a:p>
          <a:p>
            <a:r>
              <a:rPr lang="en-US"/>
              <a:t>But first let me define the 2 types of dynamic fracture</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45A4F43-A808-4758-A0F2-159D31618C30}" type="slidenum">
              <a:rPr lang="en-US"/>
              <a:pPr/>
              <a:t>6</a:t>
            </a:fld>
            <a:endParaRPr lang="en-US"/>
          </a:p>
        </p:txBody>
      </p:sp>
      <p:sp>
        <p:nvSpPr>
          <p:cNvPr id="485378" name="Rectangle 2"/>
          <p:cNvSpPr>
            <a:spLocks noGrp="1" noRot="1" noChangeAspect="1" noChangeArrowheads="1" noTextEdit="1"/>
          </p:cNvSpPr>
          <p:nvPr>
            <p:ph type="sldImg"/>
          </p:nvPr>
        </p:nvSpPr>
        <p:spPr>
          <a:ln/>
        </p:spPr>
      </p:sp>
      <p:sp>
        <p:nvSpPr>
          <p:cNvPr id="485379" name="Rectangle 3"/>
          <p:cNvSpPr>
            <a:spLocks noGrp="1" noChangeArrowheads="1"/>
          </p:cNvSpPr>
          <p:nvPr>
            <p:ph type="body" idx="1"/>
          </p:nvPr>
        </p:nvSpPr>
        <p:spPr/>
        <p:txBody>
          <a:bodyPr/>
          <a:lstStyle/>
          <a:p>
            <a:r>
              <a:rPr lang="en-US"/>
              <a:t>This is an exploded view of a typical fuselage wall.  The aircraft skin is typically 0.04 to 0.080-inch-thick of 2024 Al.  It is attached to an Al frame, which in turn is attached to the IWP, made of something lightweight like 200 mil thick composite (hit elbow).  In between is the insulation blanket—fiberglass in a moisture-proof bag  </a:t>
            </a:r>
            <a:r>
              <a:rPr lang="en-US" b="1"/>
              <a:t>(show it).  </a:t>
            </a:r>
            <a:r>
              <a:rPr lang="en-US"/>
              <a:t>These four layers are all that separate you from the great outdoors when you fly back to Langley or wherever.</a:t>
            </a:r>
          </a:p>
          <a:p>
            <a:endParaRPr lang="en-US"/>
          </a:p>
          <a:p>
            <a:r>
              <a:rPr lang="en-US"/>
              <a:t>Typically 5 ½ inches of space between skin and IWP.  Our idea was to put a ballistic panel in this space.  We looked at all the typical armor materials—metals, ceramics, composites, an fabric.  We tested their ability to stop a flying fragment.  Did gas gun experiments where we accelerated simulated fragments against the candidate materials.  Found that on a weight basis, fabrics outperformed metals, ceramics, and composites.</a:t>
            </a:r>
          </a:p>
          <a:p>
            <a:endParaRPr lang="en-US"/>
          </a:p>
          <a:p>
            <a:r>
              <a:rPr lang="en-US"/>
              <a:t>Next slide shows hi-speed photos of two tests</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F1C25D0-64BA-41FF-AAC2-E8FCEA507F31}" type="slidenum">
              <a:rPr lang="en-US"/>
              <a:pPr/>
              <a:t>7</a:t>
            </a:fld>
            <a:endParaRPr lang="en-US"/>
          </a:p>
        </p:txBody>
      </p:sp>
      <p:sp>
        <p:nvSpPr>
          <p:cNvPr id="448514" name="Rectangle 2"/>
          <p:cNvSpPr>
            <a:spLocks noGrp="1" noRot="1" noChangeAspect="1" noChangeArrowheads="1" noTextEdit="1"/>
          </p:cNvSpPr>
          <p:nvPr>
            <p:ph type="sldImg"/>
          </p:nvPr>
        </p:nvSpPr>
        <p:spPr>
          <a:ln/>
        </p:spPr>
      </p:sp>
      <p:sp>
        <p:nvSpPr>
          <p:cNvPr id="448515" name="Rectangle 3"/>
          <p:cNvSpPr>
            <a:spLocks noGrp="1" noChangeArrowheads="1"/>
          </p:cNvSpPr>
          <p:nvPr>
            <p:ph type="body" idx="1"/>
          </p:nvPr>
        </p:nvSpPr>
        <p:spPr/>
        <p:txBody>
          <a:bodyPr/>
          <a:lstStyle/>
          <a:p>
            <a:r>
              <a:rPr lang="en-US"/>
              <a:t>You will see a IWP in cross section and a projectile approaching from the left.  The projectile passed right through with little change in velocity.  IWP offers little protection against an engine fragment.</a:t>
            </a:r>
          </a:p>
          <a:p>
            <a:endParaRPr lang="en-US"/>
          </a:p>
          <a:p>
            <a:r>
              <a:rPr lang="en-US"/>
              <a:t>Now I’ll show you a similar experiment—same projectile, same velocity, but one layer of ballistic fabric is place in front of the IWP.  The projectile is prevented from penetrating and is thrown back.  A successful test of the fragment barrier concept.</a:t>
            </a:r>
          </a:p>
          <a:p>
            <a:endParaRPr lang="en-US"/>
          </a:p>
          <a:p>
            <a:r>
              <a:rPr lang="en-US"/>
              <a:t>But what fabric to choose?  We did tests on 3 fabrics—Kevlar, Spectra (HMWPE), and a relatively new fabric called Zylon</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9981961-A138-446E-9A3A-5E04E6474E8A}" type="slidenum">
              <a:rPr lang="en-US"/>
              <a:pPr/>
              <a:t>8</a:t>
            </a:fld>
            <a:endParaRPr lang="en-US"/>
          </a:p>
        </p:txBody>
      </p:sp>
      <p:sp>
        <p:nvSpPr>
          <p:cNvPr id="449538" name="Rectangle 2"/>
          <p:cNvSpPr>
            <a:spLocks noGrp="1" noRot="1" noChangeAspect="1" noChangeArrowheads="1" noTextEdit="1"/>
          </p:cNvSpPr>
          <p:nvPr>
            <p:ph type="sldImg"/>
          </p:nvPr>
        </p:nvSpPr>
        <p:spPr>
          <a:ln/>
        </p:spPr>
      </p:sp>
      <p:sp>
        <p:nvSpPr>
          <p:cNvPr id="449539" name="Rectangle 3"/>
          <p:cNvSpPr>
            <a:spLocks noGrp="1" noChangeArrowheads="1"/>
          </p:cNvSpPr>
          <p:nvPr>
            <p:ph type="body" idx="1"/>
          </p:nvPr>
        </p:nvSpPr>
        <p:spPr/>
        <p:txBody>
          <a:bodyPr/>
          <a:lstStyle/>
          <a:p>
            <a:r>
              <a:rPr lang="en-US"/>
              <a:t>So we felt we had found our material.  Zylon (show it) is a flexible, lightweight fabric not unlike the shirt you are wearing.  </a:t>
            </a:r>
          </a:p>
          <a:p>
            <a:endParaRPr lang="en-US"/>
          </a:p>
          <a:p>
            <a:r>
              <a:rPr lang="en-US"/>
              <a:t>The next step was to design barriers.  How many layers were optimum?  How should they be attached to the aircraft?  What about off-center hits—were they more or less dangerous than center hits?  What about oblique impacts?  Etc</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Slide Image Placeholder 1"/>
          <p:cNvSpPr>
            <a:spLocks noGrp="1" noRot="1" noChangeAspect="1" noTextEdit="1"/>
          </p:cNvSpPr>
          <p:nvPr>
            <p:ph type="sldImg"/>
          </p:nvPr>
        </p:nvSpPr>
        <p:spPr>
          <a:ln/>
        </p:spPr>
      </p:sp>
      <p:sp>
        <p:nvSpPr>
          <p:cNvPr id="40962" name="Notes Placeholder 2"/>
          <p:cNvSpPr>
            <a:spLocks noGrp="1"/>
          </p:cNvSpPr>
          <p:nvPr>
            <p:ph type="body" idx="1"/>
          </p:nvPr>
        </p:nvSpPr>
        <p:spPr>
          <a:noFill/>
          <a:ln/>
        </p:spPr>
        <p:txBody>
          <a:bodyPr/>
          <a:lstStyle/>
          <a:p>
            <a:r>
              <a:rPr lang="en-US" smtClean="0">
                <a:ea typeface="Geneva"/>
              </a:rPr>
              <a:t>The yarn model is depicted here.  There are 8 finite lelements on the cross section, and finite elements along the yarn length that model the curvature.  When we do the simulation, the stresses and strains in each element is computed.</a:t>
            </a:r>
          </a:p>
          <a:p>
            <a:endParaRPr lang="en-US" smtClean="0">
              <a:ea typeface="Geneva"/>
            </a:endParaRPr>
          </a:p>
          <a:p>
            <a:r>
              <a:rPr lang="en-US" smtClean="0">
                <a:ea typeface="Geneva"/>
              </a:rPr>
              <a:t>And now we use the yarn model to build up the fabric. </a:t>
            </a:r>
          </a:p>
          <a:p>
            <a:endParaRPr lang="en-US" smtClean="0">
              <a:ea typeface="Geneva"/>
            </a:endParaRPr>
          </a:p>
          <a:p>
            <a:r>
              <a:rPr lang="en-US" smtClean="0">
                <a:ea typeface="Geneva"/>
              </a:rPr>
              <a:t>So now we have a accurate model of fabric geometry.  The next step is to measure the mechanical properties of the yarn.  </a:t>
            </a:r>
          </a:p>
        </p:txBody>
      </p:sp>
      <p:sp>
        <p:nvSpPr>
          <p:cNvPr id="40963" name="Slide Number Placeholder 3"/>
          <p:cNvSpPr>
            <a:spLocks noGrp="1"/>
          </p:cNvSpPr>
          <p:nvPr>
            <p:ph type="sldNum" sz="quarter" idx="5"/>
          </p:nvPr>
        </p:nvSpPr>
        <p:spPr>
          <a:noFill/>
        </p:spPr>
        <p:txBody>
          <a:bodyPr/>
          <a:lstStyle/>
          <a:p>
            <a:fld id="{9C744378-723B-4E0B-98BF-6F4DD7E98436}" type="slidenum">
              <a:rPr lang="en-US" smtClean="0">
                <a:ea typeface="Geneva"/>
                <a:cs typeface="Geneva"/>
              </a:rPr>
              <a:pPr/>
              <a:t>10</a:t>
            </a:fld>
            <a:endParaRPr lang="en-US" smtClean="0">
              <a:ea typeface="Geneva"/>
              <a:cs typeface="Geneva"/>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Slide Image Placeholder 1"/>
          <p:cNvSpPr>
            <a:spLocks noGrp="1" noRot="1" noChangeAspect="1" noTextEdit="1"/>
          </p:cNvSpPr>
          <p:nvPr>
            <p:ph type="sldImg"/>
          </p:nvPr>
        </p:nvSpPr>
        <p:spPr>
          <a:ln/>
        </p:spPr>
      </p:sp>
      <p:sp>
        <p:nvSpPr>
          <p:cNvPr id="45058" name="Notes Placeholder 2"/>
          <p:cNvSpPr>
            <a:spLocks noGrp="1"/>
          </p:cNvSpPr>
          <p:nvPr>
            <p:ph type="body" idx="1"/>
          </p:nvPr>
        </p:nvSpPr>
        <p:spPr>
          <a:noFill/>
          <a:ln/>
        </p:spPr>
        <p:txBody>
          <a:bodyPr/>
          <a:lstStyle/>
          <a:p>
            <a:r>
              <a:rPr lang="en-US" smtClean="0">
                <a:ea typeface="Geneva"/>
              </a:rPr>
              <a:t>So here is the computer model of the fabric.  And here is a fragment that will impact the fabric.</a:t>
            </a:r>
          </a:p>
          <a:p>
            <a:endParaRPr lang="en-US" smtClean="0">
              <a:ea typeface="Geneva"/>
            </a:endParaRPr>
          </a:p>
          <a:p>
            <a:r>
              <a:rPr lang="en-US" smtClean="0">
                <a:ea typeface="Geneva"/>
              </a:rPr>
              <a:t>In this first simulation we hold the fabric tightly on all 4 sides.  The fragment impacts from the top and we’ll see how the fabric reacts.  You see the fabric deflects a bit before the fragment breaks through.  We calculate how much energy the fabric absorbed.</a:t>
            </a:r>
          </a:p>
          <a:p>
            <a:endParaRPr lang="en-US" smtClean="0">
              <a:ea typeface="Geneva"/>
            </a:endParaRPr>
          </a:p>
          <a:p>
            <a:r>
              <a:rPr lang="en-US" smtClean="0">
                <a:ea typeface="Geneva"/>
              </a:rPr>
              <a:t>In this second simulation we hold the fabric on only 2 sides and don’t hold it on the other two sides.  In this case the fabric deflects a bit more before being penetrated by the fragments.  Turns out this absorbs a bit more energy.</a:t>
            </a:r>
          </a:p>
          <a:p>
            <a:endParaRPr lang="en-US" smtClean="0">
              <a:ea typeface="Geneva"/>
            </a:endParaRPr>
          </a:p>
          <a:p>
            <a:r>
              <a:rPr lang="en-US" smtClean="0">
                <a:ea typeface="Geneva"/>
              </a:rPr>
              <a:t>Now we looked at a third case in which the fabric wasn’t held on any side—just sitting free.  This absorbed the least energy, but there is an interesting result—the fabric was not penetrated,--the fragment just carried the fabric with it.  This was interesting to us, because if we could just cloak the fragment with the fabric, the fragment would have to drag it along and in the process absorb energy and slow it down.  </a:t>
            </a:r>
          </a:p>
          <a:p>
            <a:endParaRPr lang="en-US" smtClean="0">
              <a:ea typeface="Geneva"/>
            </a:endParaRPr>
          </a:p>
          <a:p>
            <a:r>
              <a:rPr lang="en-US" smtClean="0">
                <a:ea typeface="Geneva"/>
              </a:rPr>
              <a:t>So by doing additional virtual experiments, we designed an attachment scheme that got the most energy absorption out of the fabric.  That is, we held the fabric tightly at first, to exert the most resistance on the fragment, then just before the fragment penetrated, the fabric tears away from its attachment and rides along with the fragment as it continues.</a:t>
            </a:r>
          </a:p>
          <a:p>
            <a:endParaRPr lang="en-US" smtClean="0">
              <a:ea typeface="Geneva"/>
            </a:endParaRPr>
          </a:p>
          <a:p>
            <a:r>
              <a:rPr lang="en-US" smtClean="0">
                <a:ea typeface="Geneva"/>
              </a:rPr>
              <a:t>So we could finalize the design of the engine fragment barrier system.</a:t>
            </a:r>
          </a:p>
        </p:txBody>
      </p:sp>
      <p:sp>
        <p:nvSpPr>
          <p:cNvPr id="45059" name="Slide Number Placeholder 3"/>
          <p:cNvSpPr>
            <a:spLocks noGrp="1"/>
          </p:cNvSpPr>
          <p:nvPr>
            <p:ph type="sldNum" sz="quarter" idx="5"/>
          </p:nvPr>
        </p:nvSpPr>
        <p:spPr>
          <a:noFill/>
        </p:spPr>
        <p:txBody>
          <a:bodyPr/>
          <a:lstStyle/>
          <a:p>
            <a:fld id="{B0B48E8F-5990-4BAF-8AC8-39991A6BD02B}" type="slidenum">
              <a:rPr lang="en-US" smtClean="0">
                <a:ea typeface="Geneva"/>
                <a:cs typeface="Geneva"/>
              </a:rPr>
              <a:pPr/>
              <a:t>12</a:t>
            </a:fld>
            <a:endParaRPr lang="en-US" smtClean="0">
              <a:ea typeface="Geneva"/>
              <a:cs typeface="Geneva"/>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9C439AB-4C31-4A61-9BD7-5E9811E1882B}" type="slidenum">
              <a:rPr lang="en-US"/>
              <a:pPr/>
              <a:t>13</a:t>
            </a:fld>
            <a:endParaRPr lang="en-US"/>
          </a:p>
        </p:txBody>
      </p:sp>
      <p:sp>
        <p:nvSpPr>
          <p:cNvPr id="486402" name="Rectangle 2"/>
          <p:cNvSpPr>
            <a:spLocks noGrp="1" noRot="1" noChangeAspect="1" noChangeArrowheads="1" noTextEdit="1"/>
          </p:cNvSpPr>
          <p:nvPr>
            <p:ph type="sldImg"/>
          </p:nvPr>
        </p:nvSpPr>
        <p:spPr>
          <a:ln/>
        </p:spPr>
      </p:sp>
      <p:sp>
        <p:nvSpPr>
          <p:cNvPr id="486403" name="Rectangle 3"/>
          <p:cNvSpPr>
            <a:spLocks noGrp="1" noChangeArrowheads="1"/>
          </p:cNvSpPr>
          <p:nvPr>
            <p:ph type="body" idx="1"/>
          </p:nvPr>
        </p:nvSpPr>
        <p:spPr/>
        <p:txBody>
          <a:bodyPr/>
          <a:lstStyle/>
          <a:p>
            <a:r>
              <a:rPr lang="en-US"/>
              <a:t>This is a full-scale fuselage section of a Boeing 727.  3 layers of Zylon is included in the insulation blanket and attached to the frame in the fuselage wall. A real turbine blade fragment (show it) is accelerated down the barrel of this gas gun against the fuselage skin.  The result is shown here.</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5CFB5F5-D908-4762-BECD-D6B823311B20}" type="slidenum">
              <a:rPr lang="en-US"/>
              <a:pPr/>
              <a:t>14</a:t>
            </a:fld>
            <a:endParaRPr lang="en-US"/>
          </a:p>
        </p:txBody>
      </p:sp>
      <p:sp>
        <p:nvSpPr>
          <p:cNvPr id="487426" name="Rectangle 2"/>
          <p:cNvSpPr>
            <a:spLocks noGrp="1" noRot="1" noChangeAspect="1" noChangeArrowheads="1" noTextEdit="1"/>
          </p:cNvSpPr>
          <p:nvPr>
            <p:ph type="sldImg"/>
          </p:nvPr>
        </p:nvSpPr>
        <p:spPr>
          <a:ln/>
        </p:spPr>
      </p:sp>
      <p:sp>
        <p:nvSpPr>
          <p:cNvPr id="487427" name="Rectangle 3"/>
          <p:cNvSpPr>
            <a:spLocks noGrp="1" noChangeArrowheads="1"/>
          </p:cNvSpPr>
          <p:nvPr>
            <p:ph type="body" idx="1"/>
          </p:nvPr>
        </p:nvSpPr>
        <p:spPr/>
        <p:txBody>
          <a:bodyPr/>
          <a:lstStyle/>
          <a:p>
            <a:r>
              <a:rPr lang="en-US"/>
              <a:t>So the program to develop lightweight barriers that could protect passengers and flight-critical systems from engine debris was successful.</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D7ECB2F-65A7-443D-8BD4-1A8CE01224A4}" type="slidenum">
              <a:rPr lang="en-US"/>
              <a:pPr/>
              <a:t>15</a:t>
            </a:fld>
            <a:endParaRPr lang="en-US"/>
          </a:p>
        </p:txBody>
      </p:sp>
      <p:sp>
        <p:nvSpPr>
          <p:cNvPr id="489474" name="Rectangle 2"/>
          <p:cNvSpPr>
            <a:spLocks noGrp="1" noRot="1" noChangeAspect="1" noChangeArrowheads="1" noTextEdit="1"/>
          </p:cNvSpPr>
          <p:nvPr>
            <p:ph type="sldImg"/>
          </p:nvPr>
        </p:nvSpPr>
        <p:spPr>
          <a:ln/>
        </p:spPr>
      </p:sp>
      <p:sp>
        <p:nvSpPr>
          <p:cNvPr id="489475" name="Rectangle 3"/>
          <p:cNvSpPr>
            <a:spLocks noGrp="1" noChangeArrowheads="1"/>
          </p:cNvSpPr>
          <p:nvPr>
            <p:ph type="body" idx="1"/>
          </p:nvPr>
        </p:nvSpPr>
        <p:spPr/>
        <p:txBody>
          <a:bodyPr/>
          <a:lstStyle/>
          <a:p>
            <a:r>
              <a:rPr lang="en-US"/>
              <a:t>BUT!  Another company decided to use it in another application and they didn’t do their homework.</a:t>
            </a:r>
          </a:p>
          <a:p>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14623B5-9FA0-4845-B2EF-A81753CDBCE0}" type="slidenum">
              <a:rPr lang="en-US"/>
              <a:pPr/>
              <a:t>16</a:t>
            </a:fld>
            <a:endParaRPr lang="en-US"/>
          </a:p>
        </p:txBody>
      </p:sp>
      <p:sp>
        <p:nvSpPr>
          <p:cNvPr id="488450" name="Rectangle 2"/>
          <p:cNvSpPr>
            <a:spLocks noGrp="1" noRot="1" noChangeAspect="1" noChangeArrowheads="1" noTextEdit="1"/>
          </p:cNvSpPr>
          <p:nvPr>
            <p:ph type="sldImg"/>
          </p:nvPr>
        </p:nvSpPr>
        <p:spPr>
          <a:ln/>
        </p:spPr>
      </p:sp>
      <p:sp>
        <p:nvSpPr>
          <p:cNvPr id="48845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970845E-3B4F-4F9E-9701-1116E15F91BB}" type="slidenum">
              <a:rPr lang="en-US"/>
              <a:pPr/>
              <a:t>20</a:t>
            </a:fld>
            <a:endParaRPr lang="en-US"/>
          </a:p>
        </p:txBody>
      </p:sp>
      <p:sp>
        <p:nvSpPr>
          <p:cNvPr id="450562" name="Rectangle 2"/>
          <p:cNvSpPr>
            <a:spLocks noGrp="1" noRot="1" noChangeAspect="1" noChangeArrowheads="1" noTextEdit="1"/>
          </p:cNvSpPr>
          <p:nvPr>
            <p:ph type="sldImg"/>
          </p:nvPr>
        </p:nvSpPr>
        <p:spPr>
          <a:ln/>
        </p:spPr>
      </p:sp>
      <p:sp>
        <p:nvSpPr>
          <p:cNvPr id="450563" name="Rectangle 3"/>
          <p:cNvSpPr>
            <a:spLocks noGrp="1" noChangeArrowheads="1"/>
          </p:cNvSpPr>
          <p:nvPr>
            <p:ph type="body" idx="1"/>
          </p:nvPr>
        </p:nvSpPr>
        <p:spPr/>
        <p:txBody>
          <a:bodyPr/>
          <a:lstStyle/>
          <a:p>
            <a:r>
              <a:rPr lang="en-US"/>
              <a:t>To answer these questions in an efficient way, we developed a computer model and did computational simulations, varying the barrier and projectile parameters.  Then we performed experiments to check the calculations, modify the model.  </a:t>
            </a:r>
          </a:p>
          <a:p>
            <a:r>
              <a:rPr lang="en-US"/>
              <a:t>Then did second generation calculations, did additional experiments to check them.  In this iterative computation/experiment approach, we arrived at acceptable designs quickly and at low cost.  We do all of our research projects this way.  </a:t>
            </a:r>
          </a:p>
          <a:p>
            <a:endParaRPr lang="en-US"/>
          </a:p>
          <a:p>
            <a:r>
              <a:rPr lang="en-US"/>
              <a:t>Once we had a design we believed in, we did full scale tests to verify it.</a:t>
            </a:r>
          </a:p>
          <a:p>
            <a:endParaRPr lang="en-US"/>
          </a:p>
          <a:p>
            <a:endParaRPr lang="en-US"/>
          </a:p>
          <a:p>
            <a:r>
              <a:rPr lang="en-US"/>
              <a:t>Left video should be linked to TEST58.AVI</a:t>
            </a:r>
          </a:p>
          <a:p>
            <a:r>
              <a:rPr lang="en-US"/>
              <a:t>Right video should be linked to t58.avi</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5D8F8B4-D6A3-467F-8C11-F9CA03285CEB}" type="slidenum">
              <a:rPr lang="en-US"/>
              <a:pPr/>
              <a:t>21</a:t>
            </a:fld>
            <a:endParaRPr lang="en-US"/>
          </a:p>
        </p:txBody>
      </p:sp>
      <p:sp>
        <p:nvSpPr>
          <p:cNvPr id="494594" name="Rectangle 2"/>
          <p:cNvSpPr>
            <a:spLocks noGrp="1" noRot="1" noChangeAspect="1" noChangeArrowheads="1" noTextEdit="1"/>
          </p:cNvSpPr>
          <p:nvPr>
            <p:ph type="sldImg"/>
          </p:nvPr>
        </p:nvSpPr>
        <p:spPr>
          <a:ln/>
        </p:spPr>
      </p:sp>
      <p:sp>
        <p:nvSpPr>
          <p:cNvPr id="494595" name="Rectangle 3"/>
          <p:cNvSpPr>
            <a:spLocks noGrp="1" noChangeArrowheads="1"/>
          </p:cNvSpPr>
          <p:nvPr>
            <p:ph type="body" idx="1"/>
          </p:nvPr>
        </p:nvSpPr>
        <p:spPr/>
        <p:txBody>
          <a:bodyPr/>
          <a:lstStyle/>
          <a:p>
            <a:r>
              <a:rPr lang="en-US"/>
              <a:t>I will present a case history of each.</a:t>
            </a: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5D8F8B4-D6A3-467F-8C11-F9CA03285CEB}" type="slidenum">
              <a:rPr lang="en-US"/>
              <a:pPr/>
              <a:t>23</a:t>
            </a:fld>
            <a:endParaRPr lang="en-US"/>
          </a:p>
        </p:txBody>
      </p:sp>
      <p:sp>
        <p:nvSpPr>
          <p:cNvPr id="494594" name="Rectangle 2"/>
          <p:cNvSpPr>
            <a:spLocks noGrp="1" noRot="1" noChangeAspect="1" noChangeArrowheads="1" noTextEdit="1"/>
          </p:cNvSpPr>
          <p:nvPr>
            <p:ph type="sldImg"/>
          </p:nvPr>
        </p:nvSpPr>
        <p:spPr>
          <a:ln/>
        </p:spPr>
      </p:sp>
      <p:sp>
        <p:nvSpPr>
          <p:cNvPr id="494595" name="Rectangle 3"/>
          <p:cNvSpPr>
            <a:spLocks noGrp="1" noChangeArrowheads="1"/>
          </p:cNvSpPr>
          <p:nvPr>
            <p:ph type="body" idx="1"/>
          </p:nvPr>
        </p:nvSpPr>
        <p:spPr/>
        <p:txBody>
          <a:bodyPr/>
          <a:lstStyle/>
          <a:p>
            <a:r>
              <a:rPr lang="en-US"/>
              <a:t>I will present a case history of each.</a:t>
            </a: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6F4A3FC-6360-4210-9625-E0B68C02941E}" type="slidenum">
              <a:rPr lang="en-US"/>
              <a:pPr/>
              <a:t>25</a:t>
            </a:fld>
            <a:endParaRPr lang="en-US"/>
          </a:p>
        </p:txBody>
      </p:sp>
      <p:sp>
        <p:nvSpPr>
          <p:cNvPr id="453634" name="Rectangle 2"/>
          <p:cNvSpPr>
            <a:spLocks noGrp="1" noRot="1" noChangeAspect="1" noChangeArrowheads="1" noTextEdit="1"/>
          </p:cNvSpPr>
          <p:nvPr>
            <p:ph type="sldImg"/>
          </p:nvPr>
        </p:nvSpPr>
        <p:spPr>
          <a:ln/>
        </p:spPr>
      </p:sp>
      <p:sp>
        <p:nvSpPr>
          <p:cNvPr id="453635" name="Rectangle 3"/>
          <p:cNvSpPr>
            <a:spLocks noGrp="1" noChangeArrowheads="1"/>
          </p:cNvSpPr>
          <p:nvPr>
            <p:ph type="body" idx="1"/>
          </p:nvPr>
        </p:nvSpPr>
        <p:spPr/>
        <p:txBody>
          <a:bodyPr/>
          <a:lstStyle/>
          <a:p>
            <a:r>
              <a:rPr lang="en-US"/>
              <a:t>Animation links to gas_pipe.exe</a:t>
            </a: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BF1A8E6-9B1D-4503-8C53-0C59043DBF7B}" type="slidenum">
              <a:rPr lang="en-US"/>
              <a:pPr/>
              <a:t>34</a:t>
            </a:fld>
            <a:endParaRPr lang="en-US"/>
          </a:p>
        </p:txBody>
      </p:sp>
      <p:sp>
        <p:nvSpPr>
          <p:cNvPr id="446466" name="Rectangle 2"/>
          <p:cNvSpPr>
            <a:spLocks noGrp="1" noRot="1" noChangeAspect="1" noChangeArrowheads="1" noTextEdit="1"/>
          </p:cNvSpPr>
          <p:nvPr>
            <p:ph type="sldImg"/>
          </p:nvPr>
        </p:nvSpPr>
        <p:spPr>
          <a:ln/>
        </p:spPr>
      </p:sp>
      <p:sp>
        <p:nvSpPr>
          <p:cNvPr id="446467" name="Rectangle 3"/>
          <p:cNvSpPr>
            <a:spLocks noGrp="1" noChangeArrowheads="1"/>
          </p:cNvSpPr>
          <p:nvPr>
            <p:ph type="body" idx="1"/>
          </p:nvPr>
        </p:nvSpPr>
        <p:spPr/>
        <p:txBody>
          <a:bodyPr/>
          <a:lstStyle/>
          <a:p>
            <a:r>
              <a:rPr lang="en-US"/>
              <a:t>This movie should go to rcp_stress.avi in the DonShockey folder</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7"/>
            <a:ext cx="7772400" cy="1470024"/>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24504" indent="0" algn="ctr">
              <a:buNone/>
              <a:defRPr>
                <a:solidFill>
                  <a:schemeClr val="tx1">
                    <a:tint val="75000"/>
                  </a:schemeClr>
                </a:solidFill>
              </a:defRPr>
            </a:lvl2pPr>
            <a:lvl3pPr marL="849010" indent="0" algn="ctr">
              <a:buNone/>
              <a:defRPr>
                <a:solidFill>
                  <a:schemeClr val="tx1">
                    <a:tint val="75000"/>
                  </a:schemeClr>
                </a:solidFill>
              </a:defRPr>
            </a:lvl3pPr>
            <a:lvl4pPr marL="1273517" indent="0" algn="ctr">
              <a:buNone/>
              <a:defRPr>
                <a:solidFill>
                  <a:schemeClr val="tx1">
                    <a:tint val="75000"/>
                  </a:schemeClr>
                </a:solidFill>
              </a:defRPr>
            </a:lvl4pPr>
            <a:lvl5pPr marL="1698021" indent="0" algn="ctr">
              <a:buNone/>
              <a:defRPr>
                <a:solidFill>
                  <a:schemeClr val="tx1">
                    <a:tint val="75000"/>
                  </a:schemeClr>
                </a:solidFill>
              </a:defRPr>
            </a:lvl5pPr>
            <a:lvl6pPr marL="2122527" indent="0" algn="ctr">
              <a:buNone/>
              <a:defRPr>
                <a:solidFill>
                  <a:schemeClr val="tx1">
                    <a:tint val="75000"/>
                  </a:schemeClr>
                </a:solidFill>
              </a:defRPr>
            </a:lvl6pPr>
            <a:lvl7pPr marL="2547031" indent="0" algn="ctr">
              <a:buNone/>
              <a:defRPr>
                <a:solidFill>
                  <a:schemeClr val="tx1">
                    <a:tint val="75000"/>
                  </a:schemeClr>
                </a:solidFill>
              </a:defRPr>
            </a:lvl7pPr>
            <a:lvl8pPr marL="2971537" indent="0" algn="ctr">
              <a:buNone/>
              <a:defRPr>
                <a:solidFill>
                  <a:schemeClr val="tx1">
                    <a:tint val="75000"/>
                  </a:schemeClr>
                </a:solidFill>
              </a:defRPr>
            </a:lvl8pPr>
            <a:lvl9pPr marL="3396042" indent="0" algn="ctr">
              <a:buNone/>
              <a:defRPr>
                <a:solidFill>
                  <a:schemeClr val="tx1">
                    <a:tint val="75000"/>
                  </a:schemeClr>
                </a:solidFill>
              </a:defRPr>
            </a:lvl9pPr>
          </a:lstStyle>
          <a:p>
            <a:r>
              <a:rPr lang="en-US" smtClean="0"/>
              <a:t>Click to edit Master subtitle style</a:t>
            </a:r>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0"/>
            <a:ext cx="8229600" cy="1143000"/>
          </a:xfrm>
          <a:prstGeom prst="rect">
            <a:avLst/>
          </a:prstGeom>
        </p:spPr>
        <p:txBody>
          <a:bodyPr/>
          <a:lstStyle/>
          <a:p>
            <a:r>
              <a:rPr lang="en-US" dirty="0" smtClean="0"/>
              <a:t>Click to edit Master title style</a:t>
            </a:r>
            <a:endParaRPr lang="en-US" dirty="0"/>
          </a:p>
        </p:txBody>
      </p:sp>
      <p:sp>
        <p:nvSpPr>
          <p:cNvPr id="3" name="Content Placeholder 2"/>
          <p:cNvSpPr>
            <a:spLocks noGrp="1"/>
          </p:cNvSpPr>
          <p:nvPr>
            <p:ph idx="1"/>
          </p:nvPr>
        </p:nvSpPr>
        <p:spPr>
          <a:xfrm>
            <a:off x="457200" y="1981200"/>
            <a:ext cx="8229600" cy="4144964"/>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4" y="4406903"/>
            <a:ext cx="7772400" cy="1362076"/>
          </a:xfrm>
          <a:prstGeom prst="rect">
            <a:avLst/>
          </a:prstGeom>
        </p:spPr>
        <p:txBody>
          <a:bodyPr anchor="t"/>
          <a:lstStyle>
            <a:lvl1pPr algn="l">
              <a:defRPr sz="3700" b="1" cap="all"/>
            </a:lvl1pPr>
          </a:lstStyle>
          <a:p>
            <a:r>
              <a:rPr lang="en-US" smtClean="0"/>
              <a:t>Click to edit Master title style</a:t>
            </a:r>
            <a:endParaRPr lang="en-US"/>
          </a:p>
        </p:txBody>
      </p:sp>
      <p:sp>
        <p:nvSpPr>
          <p:cNvPr id="3" name="Text Placeholder 2"/>
          <p:cNvSpPr>
            <a:spLocks noGrp="1"/>
          </p:cNvSpPr>
          <p:nvPr>
            <p:ph type="body" idx="1"/>
          </p:nvPr>
        </p:nvSpPr>
        <p:spPr>
          <a:xfrm>
            <a:off x="722314" y="2906717"/>
            <a:ext cx="7772400" cy="1500187"/>
          </a:xfrm>
        </p:spPr>
        <p:txBody>
          <a:bodyPr anchor="b"/>
          <a:lstStyle>
            <a:lvl1pPr marL="0" indent="0">
              <a:buNone/>
              <a:defRPr sz="1900">
                <a:solidFill>
                  <a:schemeClr val="tx1">
                    <a:tint val="75000"/>
                  </a:schemeClr>
                </a:solidFill>
              </a:defRPr>
            </a:lvl1pPr>
            <a:lvl2pPr marL="424504" indent="0">
              <a:buNone/>
              <a:defRPr sz="1700">
                <a:solidFill>
                  <a:schemeClr val="tx1">
                    <a:tint val="75000"/>
                  </a:schemeClr>
                </a:solidFill>
              </a:defRPr>
            </a:lvl2pPr>
            <a:lvl3pPr marL="849010" indent="0">
              <a:buNone/>
              <a:defRPr sz="1500">
                <a:solidFill>
                  <a:schemeClr val="tx1">
                    <a:tint val="75000"/>
                  </a:schemeClr>
                </a:solidFill>
              </a:defRPr>
            </a:lvl3pPr>
            <a:lvl4pPr marL="1273517" indent="0">
              <a:buNone/>
              <a:defRPr sz="1300">
                <a:solidFill>
                  <a:schemeClr val="tx1">
                    <a:tint val="75000"/>
                  </a:schemeClr>
                </a:solidFill>
              </a:defRPr>
            </a:lvl4pPr>
            <a:lvl5pPr marL="1698021" indent="0">
              <a:buNone/>
              <a:defRPr sz="1300">
                <a:solidFill>
                  <a:schemeClr val="tx1">
                    <a:tint val="75000"/>
                  </a:schemeClr>
                </a:solidFill>
              </a:defRPr>
            </a:lvl5pPr>
            <a:lvl6pPr marL="2122527" indent="0">
              <a:buNone/>
              <a:defRPr sz="1300">
                <a:solidFill>
                  <a:schemeClr val="tx1">
                    <a:tint val="75000"/>
                  </a:schemeClr>
                </a:solidFill>
              </a:defRPr>
            </a:lvl6pPr>
            <a:lvl7pPr marL="2547031" indent="0">
              <a:buNone/>
              <a:defRPr sz="1300">
                <a:solidFill>
                  <a:schemeClr val="tx1">
                    <a:tint val="75000"/>
                  </a:schemeClr>
                </a:solidFill>
              </a:defRPr>
            </a:lvl7pPr>
            <a:lvl8pPr marL="2971537" indent="0">
              <a:buNone/>
              <a:defRPr sz="1300">
                <a:solidFill>
                  <a:schemeClr val="tx1">
                    <a:tint val="75000"/>
                  </a:schemeClr>
                </a:solidFill>
              </a:defRPr>
            </a:lvl8pPr>
            <a:lvl9pPr marL="3396042" indent="0">
              <a:buNone/>
              <a:defRPr sz="1300">
                <a:solidFill>
                  <a:schemeClr val="tx1">
                    <a:tint val="75000"/>
                  </a:schemeClr>
                </a:solidFill>
              </a:defRPr>
            </a:lvl9pPr>
          </a:lstStyle>
          <a:p>
            <a:pPr lvl="0"/>
            <a:r>
              <a:rPr lang="en-US" smtClean="0"/>
              <a:t>Click to edit Master text styles</a:t>
            </a:r>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838200"/>
            <a:ext cx="8229600" cy="685800"/>
          </a:xfrm>
          <a:prstGeom prst="rect">
            <a:avLst/>
          </a:prstGeom>
        </p:spPr>
        <p:txBody>
          <a:bodyPr/>
          <a:lstStyle/>
          <a:p>
            <a:r>
              <a:rPr lang="en-US" dirty="0" smtClean="0"/>
              <a:t>Click to edit Master title style</a:t>
            </a:r>
            <a:endParaRPr lang="en-US" dirty="0"/>
          </a:p>
        </p:txBody>
      </p:sp>
      <p:sp>
        <p:nvSpPr>
          <p:cNvPr id="3" name="Content Placeholder 2"/>
          <p:cNvSpPr>
            <a:spLocks noGrp="1"/>
          </p:cNvSpPr>
          <p:nvPr>
            <p:ph sz="half" idx="1"/>
          </p:nvPr>
        </p:nvSpPr>
        <p:spPr>
          <a:xfrm>
            <a:off x="457200" y="1600201"/>
            <a:ext cx="4038600" cy="4525963"/>
          </a:xfrm>
        </p:spPr>
        <p:txBody>
          <a:bodyPr/>
          <a:lstStyle>
            <a:lvl1pPr>
              <a:defRPr sz="2600"/>
            </a:lvl1pPr>
            <a:lvl2pPr>
              <a:defRPr sz="2200"/>
            </a:lvl2pPr>
            <a:lvl3pPr>
              <a:defRPr sz="1900"/>
            </a:lvl3pPr>
            <a:lvl4pPr>
              <a:defRPr sz="1700"/>
            </a:lvl4pPr>
            <a:lvl5pPr>
              <a:defRPr sz="1700"/>
            </a:lvl5pPr>
            <a:lvl6pPr>
              <a:defRPr sz="1700"/>
            </a:lvl6pPr>
            <a:lvl7pPr>
              <a:defRPr sz="1700"/>
            </a:lvl7pPr>
            <a:lvl8pPr>
              <a:defRPr sz="1700"/>
            </a:lvl8pPr>
            <a:lvl9pPr>
              <a:defRPr sz="17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Content Placeholder 3"/>
          <p:cNvSpPr>
            <a:spLocks noGrp="1"/>
          </p:cNvSpPr>
          <p:nvPr>
            <p:ph sz="half" idx="2"/>
          </p:nvPr>
        </p:nvSpPr>
        <p:spPr>
          <a:xfrm>
            <a:off x="4648200" y="1600201"/>
            <a:ext cx="4038600" cy="4525963"/>
          </a:xfrm>
        </p:spPr>
        <p:txBody>
          <a:bodyPr/>
          <a:lstStyle>
            <a:lvl1pPr>
              <a:defRPr sz="2600"/>
            </a:lvl1pPr>
            <a:lvl2pPr>
              <a:defRPr sz="2200"/>
            </a:lvl2pPr>
            <a:lvl3pPr>
              <a:defRPr sz="1900"/>
            </a:lvl3pPr>
            <a:lvl4pPr>
              <a:defRPr sz="1700"/>
            </a:lvl4pPr>
            <a:lvl5pPr>
              <a:defRPr sz="1700"/>
            </a:lvl5pPr>
            <a:lvl6pPr>
              <a:defRPr sz="1700"/>
            </a:lvl6pPr>
            <a:lvl7pPr>
              <a:defRPr sz="1700"/>
            </a:lvl7pPr>
            <a:lvl8pPr>
              <a:defRPr sz="1700"/>
            </a:lvl8pPr>
            <a:lvl9pPr>
              <a:defRPr sz="1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838200"/>
            <a:ext cx="8229600" cy="6858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733554"/>
            <a:ext cx="4040188" cy="639763"/>
          </a:xfrm>
        </p:spPr>
        <p:txBody>
          <a:bodyPr anchor="b"/>
          <a:lstStyle>
            <a:lvl1pPr marL="0" indent="0">
              <a:buNone/>
              <a:defRPr sz="2200" b="1"/>
            </a:lvl1pPr>
            <a:lvl2pPr marL="424504" indent="0">
              <a:buNone/>
              <a:defRPr sz="1900" b="1"/>
            </a:lvl2pPr>
            <a:lvl3pPr marL="849010" indent="0">
              <a:buNone/>
              <a:defRPr sz="1700" b="1"/>
            </a:lvl3pPr>
            <a:lvl4pPr marL="1273517" indent="0">
              <a:buNone/>
              <a:defRPr sz="1500" b="1"/>
            </a:lvl4pPr>
            <a:lvl5pPr marL="1698021" indent="0">
              <a:buNone/>
              <a:defRPr sz="1500" b="1"/>
            </a:lvl5pPr>
            <a:lvl6pPr marL="2122527" indent="0">
              <a:buNone/>
              <a:defRPr sz="1500" b="1"/>
            </a:lvl6pPr>
            <a:lvl7pPr marL="2547031" indent="0">
              <a:buNone/>
              <a:defRPr sz="1500" b="1"/>
            </a:lvl7pPr>
            <a:lvl8pPr marL="2971537" indent="0">
              <a:buNone/>
              <a:defRPr sz="1500" b="1"/>
            </a:lvl8pPr>
            <a:lvl9pPr marL="3396042" indent="0">
              <a:buNone/>
              <a:defRPr sz="1500" b="1"/>
            </a:lvl9pPr>
          </a:lstStyle>
          <a:p>
            <a:pPr lvl="0"/>
            <a:r>
              <a:rPr lang="en-US" smtClean="0"/>
              <a:t>Click to edit Master text styles</a:t>
            </a:r>
          </a:p>
        </p:txBody>
      </p:sp>
      <p:sp>
        <p:nvSpPr>
          <p:cNvPr id="4" name="Content Placeholder 3"/>
          <p:cNvSpPr>
            <a:spLocks noGrp="1"/>
          </p:cNvSpPr>
          <p:nvPr>
            <p:ph sz="half" idx="2"/>
          </p:nvPr>
        </p:nvSpPr>
        <p:spPr>
          <a:xfrm>
            <a:off x="457200" y="2373312"/>
            <a:ext cx="4040188" cy="3951288"/>
          </a:xfrm>
        </p:spPr>
        <p:txBody>
          <a:bodyPr/>
          <a:lstStyle>
            <a:lvl1pPr>
              <a:defRPr sz="2200"/>
            </a:lvl1pPr>
            <a:lvl2pPr>
              <a:defRPr sz="1900"/>
            </a:lvl2pPr>
            <a:lvl3pPr>
              <a:defRPr sz="1700"/>
            </a:lvl3pPr>
            <a:lvl4pPr>
              <a:defRPr sz="1500"/>
            </a:lvl4pPr>
            <a:lvl5pPr>
              <a:defRPr sz="1500"/>
            </a:lvl5pPr>
            <a:lvl6pPr>
              <a:defRPr sz="1500"/>
            </a:lvl6pPr>
            <a:lvl7pPr>
              <a:defRPr sz="1500"/>
            </a:lvl7pPr>
            <a:lvl8pPr>
              <a:defRPr sz="1500"/>
            </a:lvl8pPr>
            <a:lvl9pPr>
              <a:defRPr sz="15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Text Placeholder 4"/>
          <p:cNvSpPr>
            <a:spLocks noGrp="1"/>
          </p:cNvSpPr>
          <p:nvPr>
            <p:ph type="body" sz="quarter" idx="3"/>
          </p:nvPr>
        </p:nvSpPr>
        <p:spPr>
          <a:xfrm>
            <a:off x="4645027" y="1733554"/>
            <a:ext cx="4041774" cy="639763"/>
          </a:xfrm>
        </p:spPr>
        <p:txBody>
          <a:bodyPr anchor="b"/>
          <a:lstStyle>
            <a:lvl1pPr marL="0" indent="0">
              <a:buNone/>
              <a:defRPr sz="2200" b="1"/>
            </a:lvl1pPr>
            <a:lvl2pPr marL="424504" indent="0">
              <a:buNone/>
              <a:defRPr sz="1900" b="1"/>
            </a:lvl2pPr>
            <a:lvl3pPr marL="849010" indent="0">
              <a:buNone/>
              <a:defRPr sz="1700" b="1"/>
            </a:lvl3pPr>
            <a:lvl4pPr marL="1273517" indent="0">
              <a:buNone/>
              <a:defRPr sz="1500" b="1"/>
            </a:lvl4pPr>
            <a:lvl5pPr marL="1698021" indent="0">
              <a:buNone/>
              <a:defRPr sz="1500" b="1"/>
            </a:lvl5pPr>
            <a:lvl6pPr marL="2122527" indent="0">
              <a:buNone/>
              <a:defRPr sz="1500" b="1"/>
            </a:lvl6pPr>
            <a:lvl7pPr marL="2547031" indent="0">
              <a:buNone/>
              <a:defRPr sz="1500" b="1"/>
            </a:lvl7pPr>
            <a:lvl8pPr marL="2971537" indent="0">
              <a:buNone/>
              <a:defRPr sz="1500" b="1"/>
            </a:lvl8pPr>
            <a:lvl9pPr marL="3396042" indent="0">
              <a:buNone/>
              <a:defRPr sz="1500" b="1"/>
            </a:lvl9pPr>
          </a:lstStyle>
          <a:p>
            <a:pPr lvl="0"/>
            <a:r>
              <a:rPr lang="en-US" smtClean="0"/>
              <a:t>Click to edit Master text styles</a:t>
            </a:r>
          </a:p>
        </p:txBody>
      </p:sp>
      <p:sp>
        <p:nvSpPr>
          <p:cNvPr id="6" name="Content Placeholder 5"/>
          <p:cNvSpPr>
            <a:spLocks noGrp="1"/>
          </p:cNvSpPr>
          <p:nvPr>
            <p:ph sz="quarter" idx="4"/>
          </p:nvPr>
        </p:nvSpPr>
        <p:spPr>
          <a:xfrm>
            <a:off x="4645027" y="2373312"/>
            <a:ext cx="4041774" cy="3951288"/>
          </a:xfrm>
        </p:spPr>
        <p:txBody>
          <a:bodyPr/>
          <a:lstStyle>
            <a:lvl1pPr>
              <a:defRPr sz="2200"/>
            </a:lvl1pPr>
            <a:lvl2pPr>
              <a:defRPr sz="1900"/>
            </a:lvl2pPr>
            <a:lvl3pPr>
              <a:defRPr sz="1700"/>
            </a:lvl3pPr>
            <a:lvl4pPr>
              <a:defRPr sz="1500"/>
            </a:lvl4pPr>
            <a:lvl5pPr>
              <a:defRPr sz="1500"/>
            </a:lvl5pPr>
            <a:lvl6pPr>
              <a:defRPr sz="1500"/>
            </a:lvl6pPr>
            <a:lvl7pPr>
              <a:defRPr sz="1500"/>
            </a:lvl7pPr>
            <a:lvl8pPr>
              <a:defRPr sz="1500"/>
            </a:lvl8pPr>
            <a:lvl9pPr>
              <a:defRPr sz="15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533400" y="838200"/>
            <a:ext cx="8229600" cy="1143000"/>
          </a:xfrm>
          <a:prstGeom prst="rect">
            <a:avLst/>
          </a:prstGeom>
        </p:spPr>
        <p:txBody>
          <a:bodyPr/>
          <a:lstStyle/>
          <a:p>
            <a:r>
              <a:rPr lang="en-US" dirty="0" smtClean="0"/>
              <a:t>Click to edit Master title style</a:t>
            </a:r>
            <a:endParaRPr lang="en-US" dirty="0"/>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0" y="838200"/>
            <a:ext cx="7848599" cy="609600"/>
          </a:xfrm>
          <a:prstGeom prst="rect">
            <a:avLst/>
          </a:prstGeom>
        </p:spPr>
        <p:txBody>
          <a:bodyPr anchor="b"/>
          <a:lstStyle>
            <a:lvl1pPr algn="l">
              <a:defRPr sz="1900" b="1"/>
            </a:lvl1pPr>
          </a:lstStyle>
          <a:p>
            <a:r>
              <a:rPr lang="en-US" dirty="0" smtClean="0"/>
              <a:t>Click to edit Master title style</a:t>
            </a:r>
            <a:endParaRPr lang="en-US" dirty="0"/>
          </a:p>
        </p:txBody>
      </p:sp>
      <p:sp>
        <p:nvSpPr>
          <p:cNvPr id="3" name="Content Placeholder 2"/>
          <p:cNvSpPr>
            <a:spLocks noGrp="1"/>
          </p:cNvSpPr>
          <p:nvPr>
            <p:ph idx="1"/>
          </p:nvPr>
        </p:nvSpPr>
        <p:spPr>
          <a:xfrm>
            <a:off x="3575051" y="1524000"/>
            <a:ext cx="5111750" cy="4602168"/>
          </a:xfrm>
        </p:spPr>
        <p:txBody>
          <a:bodyPr/>
          <a:lstStyle>
            <a:lvl1pPr>
              <a:defRPr sz="3000"/>
            </a:lvl1pPr>
            <a:lvl2pPr>
              <a:defRPr sz="2600"/>
            </a:lvl2pPr>
            <a:lvl3pPr>
              <a:defRPr sz="2200"/>
            </a:lvl3pPr>
            <a:lvl4pPr>
              <a:defRPr sz="1900"/>
            </a:lvl4pPr>
            <a:lvl5pPr>
              <a:defRPr sz="1900"/>
            </a:lvl5pPr>
            <a:lvl6pPr>
              <a:defRPr sz="1900"/>
            </a:lvl6pPr>
            <a:lvl7pPr>
              <a:defRPr sz="1900"/>
            </a:lvl7pPr>
            <a:lvl8pPr>
              <a:defRPr sz="1900"/>
            </a:lvl8pPr>
            <a:lvl9pPr>
              <a:defRPr sz="19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Text Placeholder 3"/>
          <p:cNvSpPr>
            <a:spLocks noGrp="1"/>
          </p:cNvSpPr>
          <p:nvPr>
            <p:ph type="body" sz="half" idx="2"/>
          </p:nvPr>
        </p:nvSpPr>
        <p:spPr>
          <a:xfrm>
            <a:off x="457203" y="1435101"/>
            <a:ext cx="3008314" cy="4691064"/>
          </a:xfrm>
        </p:spPr>
        <p:txBody>
          <a:bodyPr/>
          <a:lstStyle>
            <a:lvl1pPr marL="0" indent="0">
              <a:buNone/>
              <a:defRPr sz="1300"/>
            </a:lvl1pPr>
            <a:lvl2pPr marL="424504" indent="0">
              <a:buNone/>
              <a:defRPr sz="1100"/>
            </a:lvl2pPr>
            <a:lvl3pPr marL="849010" indent="0">
              <a:buNone/>
              <a:defRPr sz="900"/>
            </a:lvl3pPr>
            <a:lvl4pPr marL="1273517" indent="0">
              <a:buNone/>
              <a:defRPr sz="900"/>
            </a:lvl4pPr>
            <a:lvl5pPr marL="1698021" indent="0">
              <a:buNone/>
              <a:defRPr sz="900"/>
            </a:lvl5pPr>
            <a:lvl6pPr marL="2122527" indent="0">
              <a:buNone/>
              <a:defRPr sz="900"/>
            </a:lvl6pPr>
            <a:lvl7pPr marL="2547031" indent="0">
              <a:buNone/>
              <a:defRPr sz="900"/>
            </a:lvl7pPr>
            <a:lvl8pPr marL="2971537" indent="0">
              <a:buNone/>
              <a:defRPr sz="900"/>
            </a:lvl8pPr>
            <a:lvl9pPr marL="3396042" indent="0">
              <a:buNone/>
              <a:defRPr sz="900"/>
            </a:lvl9pPr>
          </a:lstStyle>
          <a:p>
            <a:pPr lvl="0"/>
            <a:r>
              <a:rPr lang="en-US" smtClean="0"/>
              <a:t>Click to edit Master text styles</a:t>
            </a:r>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3"/>
            <a:ext cx="5486400" cy="566740"/>
          </a:xfrm>
          <a:prstGeom prst="rect">
            <a:avLst/>
          </a:prstGeom>
        </p:spPr>
        <p:txBody>
          <a:bodyPr anchor="b"/>
          <a:lstStyle>
            <a:lvl1pPr algn="l">
              <a:defRPr sz="1900" b="1"/>
            </a:lvl1pPr>
          </a:lstStyle>
          <a:p>
            <a:r>
              <a:rPr lang="en-US" smtClean="0"/>
              <a:t>Click to edit Master title style</a:t>
            </a:r>
            <a:endParaRPr lang="en-US"/>
          </a:p>
        </p:txBody>
      </p:sp>
      <p:sp>
        <p:nvSpPr>
          <p:cNvPr id="3" name="Picture Placeholder 2"/>
          <p:cNvSpPr>
            <a:spLocks noGrp="1"/>
          </p:cNvSpPr>
          <p:nvPr>
            <p:ph type="pic" idx="1"/>
          </p:nvPr>
        </p:nvSpPr>
        <p:spPr>
          <a:xfrm>
            <a:off x="1792288" y="990599"/>
            <a:ext cx="5486400" cy="3736975"/>
          </a:xfrm>
        </p:spPr>
        <p:txBody>
          <a:bodyPr/>
          <a:lstStyle>
            <a:lvl1pPr marL="0" indent="0">
              <a:buNone/>
              <a:defRPr sz="3000"/>
            </a:lvl1pPr>
            <a:lvl2pPr marL="424504" indent="0">
              <a:buNone/>
              <a:defRPr sz="2600"/>
            </a:lvl2pPr>
            <a:lvl3pPr marL="849010" indent="0">
              <a:buNone/>
              <a:defRPr sz="2200"/>
            </a:lvl3pPr>
            <a:lvl4pPr marL="1273517" indent="0">
              <a:buNone/>
              <a:defRPr sz="1900"/>
            </a:lvl4pPr>
            <a:lvl5pPr marL="1698021" indent="0">
              <a:buNone/>
              <a:defRPr sz="1900"/>
            </a:lvl5pPr>
            <a:lvl6pPr marL="2122527" indent="0">
              <a:buNone/>
              <a:defRPr sz="1900"/>
            </a:lvl6pPr>
            <a:lvl7pPr marL="2547031" indent="0">
              <a:buNone/>
              <a:defRPr sz="1900"/>
            </a:lvl7pPr>
            <a:lvl8pPr marL="2971537" indent="0">
              <a:buNone/>
              <a:defRPr sz="1900"/>
            </a:lvl8pPr>
            <a:lvl9pPr marL="3396042" indent="0">
              <a:buNone/>
              <a:defRPr sz="1900"/>
            </a:lvl9pPr>
          </a:lstStyle>
          <a:p>
            <a:r>
              <a:rPr lang="en-US" dirty="0" smtClean="0"/>
              <a:t>Click icon to add picture</a:t>
            </a:r>
            <a:endParaRPr lang="en-US" dirty="0"/>
          </a:p>
        </p:txBody>
      </p:sp>
      <p:sp>
        <p:nvSpPr>
          <p:cNvPr id="4" name="Text Placeholder 3"/>
          <p:cNvSpPr>
            <a:spLocks noGrp="1"/>
          </p:cNvSpPr>
          <p:nvPr>
            <p:ph type="body" sz="half" idx="2"/>
          </p:nvPr>
        </p:nvSpPr>
        <p:spPr>
          <a:xfrm>
            <a:off x="1792288" y="5367343"/>
            <a:ext cx="5486400" cy="804861"/>
          </a:xfrm>
        </p:spPr>
        <p:txBody>
          <a:bodyPr/>
          <a:lstStyle>
            <a:lvl1pPr marL="0" indent="0">
              <a:buNone/>
              <a:defRPr sz="1300"/>
            </a:lvl1pPr>
            <a:lvl2pPr marL="424504" indent="0">
              <a:buNone/>
              <a:defRPr sz="1100"/>
            </a:lvl2pPr>
            <a:lvl3pPr marL="849010" indent="0">
              <a:buNone/>
              <a:defRPr sz="900"/>
            </a:lvl3pPr>
            <a:lvl4pPr marL="1273517" indent="0">
              <a:buNone/>
              <a:defRPr sz="900"/>
            </a:lvl4pPr>
            <a:lvl5pPr marL="1698021" indent="0">
              <a:buNone/>
              <a:defRPr sz="900"/>
            </a:lvl5pPr>
            <a:lvl6pPr marL="2122527" indent="0">
              <a:buNone/>
              <a:defRPr sz="900"/>
            </a:lvl6pPr>
            <a:lvl7pPr marL="2547031" indent="0">
              <a:buNone/>
              <a:defRPr sz="900"/>
            </a:lvl7pPr>
            <a:lvl8pPr marL="2971537" indent="0">
              <a:buNone/>
              <a:defRPr sz="900"/>
            </a:lvl8pPr>
            <a:lvl9pPr marL="3396042" indent="0">
              <a:buNone/>
              <a:defRPr sz="900"/>
            </a:lvl9pPr>
          </a:lstStyle>
          <a:p>
            <a:pPr lvl="0"/>
            <a:r>
              <a:rPr lang="en-US" smtClean="0"/>
              <a:t>Click to edit Master text styles</a:t>
            </a:r>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868361"/>
            <a:ext cx="8229600" cy="655639"/>
          </a:xfrm>
          <a:prstGeom prst="rect">
            <a:avLst/>
          </a:prstGeom>
        </p:spPr>
        <p:txBody>
          <a:bodyPr/>
          <a:lstStyle/>
          <a:p>
            <a:r>
              <a:rPr lang="en-US" dirty="0"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838199"/>
            <a:ext cx="2057400" cy="5287963"/>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838199"/>
            <a:ext cx="6019800" cy="5287963"/>
          </a:xfrm>
        </p:spPr>
        <p:txBody>
          <a:bodyPr vert="eaVert"/>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woObjAndObj">
  <p:cSld name="Title, 2 Conten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13013" y="411163"/>
            <a:ext cx="6399212" cy="1371600"/>
          </a:xfrm>
          <a:prstGeom prst="rect">
            <a:avLst/>
          </a:prstGeo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457200" y="1644650"/>
            <a:ext cx="4038600" cy="197961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57200" y="3776663"/>
            <a:ext cx="40386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half" idx="3"/>
          </p:nvPr>
        </p:nvSpPr>
        <p:spPr>
          <a:xfrm>
            <a:off x="4648200" y="1644650"/>
            <a:ext cx="4038600" cy="411321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Date Placeholder 5"/>
          <p:cNvSpPr>
            <a:spLocks noGrp="1"/>
          </p:cNvSpPr>
          <p:nvPr>
            <p:ph type="dt" sz="half" idx="10"/>
          </p:nvPr>
        </p:nvSpPr>
        <p:spPr>
          <a:xfrm>
            <a:off x="457200" y="6245225"/>
            <a:ext cx="2133600" cy="476250"/>
          </a:xfrm>
          <a:prstGeom prst="rect">
            <a:avLst/>
          </a:prstGeom>
        </p:spPr>
        <p:txBody>
          <a:bodyPr/>
          <a:lstStyle>
            <a:lvl1pPr>
              <a:defRPr/>
            </a:lvl1pPr>
          </a:lstStyle>
          <a:p>
            <a:endParaRPr lang="en-US"/>
          </a:p>
        </p:txBody>
      </p:sp>
      <p:sp>
        <p:nvSpPr>
          <p:cNvPr id="7" name="Footer Placeholder 6"/>
          <p:cNvSpPr>
            <a:spLocks noGrp="1"/>
          </p:cNvSpPr>
          <p:nvPr>
            <p:ph type="ftr" sz="quarter" idx="11"/>
          </p:nvPr>
        </p:nvSpPr>
        <p:spPr>
          <a:xfrm>
            <a:off x="3124200" y="6245225"/>
            <a:ext cx="2895600" cy="476250"/>
          </a:xfrm>
          <a:prstGeom prst="rect">
            <a:avLst/>
          </a:prstGeom>
        </p:spPr>
        <p:txBody>
          <a:bodyPr/>
          <a:lstStyle>
            <a:lvl1pPr>
              <a:defRPr/>
            </a:lvl1pPr>
          </a:lstStyle>
          <a:p>
            <a:endParaRPr lang="en-US"/>
          </a:p>
        </p:txBody>
      </p:sp>
      <p:sp>
        <p:nvSpPr>
          <p:cNvPr id="8" name="Slide Number Placeholder 7"/>
          <p:cNvSpPr>
            <a:spLocks noGrp="1"/>
          </p:cNvSpPr>
          <p:nvPr>
            <p:ph type="sldNum" sz="quarter" idx="12"/>
          </p:nvPr>
        </p:nvSpPr>
        <p:spPr>
          <a:xfrm>
            <a:off x="6705600" y="6245225"/>
            <a:ext cx="2133600" cy="476250"/>
          </a:xfrm>
          <a:prstGeom prst="rect">
            <a:avLst/>
          </a:prstGeom>
        </p:spPr>
        <p:txBody>
          <a:bodyPr/>
          <a:lstStyle>
            <a:lvl1pPr>
              <a:defRPr/>
            </a:lvl1pPr>
          </a:lstStyle>
          <a:p>
            <a:r>
              <a:rPr lang="en-US"/>
              <a:t>9-</a:t>
            </a:r>
            <a:fld id="{8016ABB1-A528-416D-A0DE-D2AC907C0FBD}" type="slidenum">
              <a:rPr lang="en-US"/>
              <a:pPr/>
              <a:t>‹#›</a:t>
            </a:fld>
            <a:r>
              <a:rPr lang="en-US"/>
              <a:t> </a:t>
            </a:r>
          </a:p>
        </p:txBody>
      </p:sp>
    </p:spTree>
    <p:extLst>
      <p:ext uri="{BB962C8B-B14F-4D97-AF65-F5344CB8AC3E}">
        <p14:creationId xmlns:p14="http://schemas.microsoft.com/office/powerpoint/2010/main" val="14431827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13013" y="411163"/>
            <a:ext cx="6399212" cy="1371600"/>
          </a:xfrm>
          <a:prstGeom prst="rect">
            <a:avLst/>
          </a:prstGeo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44650"/>
            <a:ext cx="4038600" cy="411321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44650"/>
            <a:ext cx="4038600" cy="411321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457200" y="6245225"/>
            <a:ext cx="2133600" cy="476250"/>
          </a:xfrm>
          <a:prstGeom prst="rect">
            <a:avLst/>
          </a:prstGeom>
        </p:spPr>
        <p:txBody>
          <a:bodyPr/>
          <a:lstStyle>
            <a:lvl1pPr>
              <a:defRPr/>
            </a:lvl1pPr>
          </a:lstStyle>
          <a:p>
            <a:endParaRPr lang="en-US"/>
          </a:p>
        </p:txBody>
      </p:sp>
      <p:sp>
        <p:nvSpPr>
          <p:cNvPr id="6" name="Footer Placeholder 5"/>
          <p:cNvSpPr>
            <a:spLocks noGrp="1"/>
          </p:cNvSpPr>
          <p:nvPr>
            <p:ph type="ftr" sz="quarter" idx="11"/>
          </p:nvPr>
        </p:nvSpPr>
        <p:spPr>
          <a:xfrm>
            <a:off x="3124200" y="6245225"/>
            <a:ext cx="2895600" cy="476250"/>
          </a:xfrm>
          <a:prstGeom prst="rect">
            <a:avLst/>
          </a:prstGeom>
        </p:spPr>
        <p:txBody>
          <a:bodyPr/>
          <a:lstStyle>
            <a:lvl1pPr>
              <a:defRPr/>
            </a:lvl1pPr>
          </a:lstStyle>
          <a:p>
            <a:endParaRPr lang="en-US"/>
          </a:p>
        </p:txBody>
      </p:sp>
      <p:sp>
        <p:nvSpPr>
          <p:cNvPr id="7" name="Slide Number Placeholder 6"/>
          <p:cNvSpPr>
            <a:spLocks noGrp="1"/>
          </p:cNvSpPr>
          <p:nvPr>
            <p:ph type="sldNum" sz="quarter" idx="12"/>
          </p:nvPr>
        </p:nvSpPr>
        <p:spPr>
          <a:xfrm>
            <a:off x="6705600" y="6245225"/>
            <a:ext cx="2133600" cy="476250"/>
          </a:xfrm>
          <a:prstGeom prst="rect">
            <a:avLst/>
          </a:prstGeom>
        </p:spPr>
        <p:txBody>
          <a:bodyPr/>
          <a:lstStyle>
            <a:lvl1pPr>
              <a:defRPr/>
            </a:lvl1pPr>
          </a:lstStyle>
          <a:p>
            <a:r>
              <a:rPr lang="en-US"/>
              <a:t>9-</a:t>
            </a:r>
            <a:fld id="{08B41E8E-2277-4246-A873-2C983B423D59}" type="slidenum">
              <a:rPr lang="en-US"/>
              <a:pPr/>
              <a:t>‹#›</a:t>
            </a:fld>
            <a:r>
              <a:rPr lang="en-US"/>
              <a:t> </a:t>
            </a:r>
          </a:p>
        </p:txBody>
      </p:sp>
    </p:spTree>
    <p:extLst>
      <p:ext uri="{BB962C8B-B14F-4D97-AF65-F5344CB8AC3E}">
        <p14:creationId xmlns:p14="http://schemas.microsoft.com/office/powerpoint/2010/main" val="134458080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2513013" y="411163"/>
            <a:ext cx="6399212" cy="1371600"/>
          </a:xfrm>
          <a:prstGeom prst="rect">
            <a:avLst/>
          </a:prstGeo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44650"/>
            <a:ext cx="4038600" cy="411321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1644650"/>
            <a:ext cx="4038600" cy="197961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648200" y="3776663"/>
            <a:ext cx="40386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Date Placeholder 5"/>
          <p:cNvSpPr>
            <a:spLocks noGrp="1"/>
          </p:cNvSpPr>
          <p:nvPr>
            <p:ph type="dt" sz="half" idx="10"/>
          </p:nvPr>
        </p:nvSpPr>
        <p:spPr>
          <a:xfrm>
            <a:off x="457200" y="6245225"/>
            <a:ext cx="2133600" cy="476250"/>
          </a:xfrm>
          <a:prstGeom prst="rect">
            <a:avLst/>
          </a:prstGeom>
        </p:spPr>
        <p:txBody>
          <a:bodyPr/>
          <a:lstStyle>
            <a:lvl1pPr>
              <a:defRPr/>
            </a:lvl1pPr>
          </a:lstStyle>
          <a:p>
            <a:endParaRPr lang="en-US"/>
          </a:p>
        </p:txBody>
      </p:sp>
      <p:sp>
        <p:nvSpPr>
          <p:cNvPr id="7" name="Footer Placeholder 6"/>
          <p:cNvSpPr>
            <a:spLocks noGrp="1"/>
          </p:cNvSpPr>
          <p:nvPr>
            <p:ph type="ftr" sz="quarter" idx="11"/>
          </p:nvPr>
        </p:nvSpPr>
        <p:spPr>
          <a:xfrm>
            <a:off x="3124200" y="6245225"/>
            <a:ext cx="2895600" cy="476250"/>
          </a:xfrm>
          <a:prstGeom prst="rect">
            <a:avLst/>
          </a:prstGeom>
        </p:spPr>
        <p:txBody>
          <a:bodyPr/>
          <a:lstStyle>
            <a:lvl1pPr>
              <a:defRPr/>
            </a:lvl1pPr>
          </a:lstStyle>
          <a:p>
            <a:endParaRPr lang="en-US"/>
          </a:p>
        </p:txBody>
      </p:sp>
      <p:sp>
        <p:nvSpPr>
          <p:cNvPr id="8" name="Slide Number Placeholder 7"/>
          <p:cNvSpPr>
            <a:spLocks noGrp="1"/>
          </p:cNvSpPr>
          <p:nvPr>
            <p:ph type="sldNum" sz="quarter" idx="12"/>
          </p:nvPr>
        </p:nvSpPr>
        <p:spPr>
          <a:xfrm>
            <a:off x="6705600" y="6245225"/>
            <a:ext cx="2133600" cy="476250"/>
          </a:xfrm>
          <a:prstGeom prst="rect">
            <a:avLst/>
          </a:prstGeom>
        </p:spPr>
        <p:txBody>
          <a:bodyPr/>
          <a:lstStyle>
            <a:lvl1pPr>
              <a:defRPr/>
            </a:lvl1pPr>
          </a:lstStyle>
          <a:p>
            <a:r>
              <a:rPr lang="en-US"/>
              <a:t>9-</a:t>
            </a:r>
            <a:fld id="{AE58B00C-5899-4CF7-B511-892576B530E3}" type="slidenum">
              <a:rPr lang="en-US"/>
              <a:pPr/>
              <a:t>‹#›</a:t>
            </a:fld>
            <a:r>
              <a:rPr lang="en-US"/>
              <a:t> </a:t>
            </a:r>
          </a:p>
        </p:txBody>
      </p:sp>
    </p:spTree>
    <p:extLst>
      <p:ext uri="{BB962C8B-B14F-4D97-AF65-F5344CB8AC3E}">
        <p14:creationId xmlns:p14="http://schemas.microsoft.com/office/powerpoint/2010/main" val="12448522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85000">
              <a:schemeClr val="bg1">
                <a:tint val="45000"/>
                <a:shade val="99000"/>
                <a:satMod val="350000"/>
              </a:schemeClr>
            </a:gs>
            <a:gs pos="40000">
              <a:schemeClr val="bg1">
                <a:tint val="45000"/>
                <a:shade val="99000"/>
                <a:satMod val="350000"/>
              </a:schemeClr>
            </a:gs>
            <a:gs pos="100000">
              <a:schemeClr val="bg1">
                <a:shade val="20000"/>
                <a:satMod val="255000"/>
              </a:schemeClr>
            </a:gs>
          </a:gsLst>
          <a:lin ang="16200000" scaled="1"/>
          <a:tileRect/>
        </a:gradFill>
        <a:effectLst/>
      </p:bgPr>
    </p:bg>
    <p:spTree>
      <p:nvGrpSpPr>
        <p:cNvPr id="1" name=""/>
        <p:cNvGrpSpPr/>
        <p:nvPr/>
      </p:nvGrpSpPr>
      <p:grpSpPr>
        <a:xfrm>
          <a:off x="0" y="0"/>
          <a:ext cx="0" cy="0"/>
          <a:chOff x="0" y="0"/>
          <a:chExt cx="0" cy="0"/>
        </a:xfrm>
      </p:grpSpPr>
      <p:sp>
        <p:nvSpPr>
          <p:cNvPr id="12" name="Rectangle 11"/>
          <p:cNvSpPr/>
          <p:nvPr/>
        </p:nvSpPr>
        <p:spPr>
          <a:xfrm>
            <a:off x="0" y="6553200"/>
            <a:ext cx="9144000" cy="304800"/>
          </a:xfrm>
          <a:prstGeom prst="rect">
            <a:avLst/>
          </a:prstGeom>
        </p:spPr>
        <p:style>
          <a:lnRef idx="1">
            <a:schemeClr val="accent1"/>
          </a:lnRef>
          <a:fillRef idx="1002">
            <a:schemeClr val="dk2"/>
          </a:fillRef>
          <a:effectRef idx="1">
            <a:schemeClr val="accent1"/>
          </a:effectRef>
          <a:fontRef idx="minor">
            <a:schemeClr val="dk1"/>
          </a:fontRef>
        </p:style>
        <p:txBody>
          <a:bodyPr rtlCol="0" anchor="ctr"/>
          <a:lstStyle/>
          <a:p>
            <a:pPr algn="ctr"/>
            <a:endParaRPr lang="en-US"/>
          </a:p>
        </p:txBody>
      </p:sp>
      <p:sp>
        <p:nvSpPr>
          <p:cNvPr id="3" name="Text Placeholder 2"/>
          <p:cNvSpPr>
            <a:spLocks noGrp="1"/>
          </p:cNvSpPr>
          <p:nvPr>
            <p:ph type="body" idx="1"/>
          </p:nvPr>
        </p:nvSpPr>
        <p:spPr>
          <a:xfrm>
            <a:off x="457200" y="1600201"/>
            <a:ext cx="8229600" cy="4525963"/>
          </a:xfrm>
          <a:prstGeom prst="rect">
            <a:avLst/>
          </a:prstGeom>
        </p:spPr>
        <p:txBody>
          <a:bodyPr vert="horz" lIns="84900" tIns="42450" rIns="84900" bIns="4245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cxnSp>
        <p:nvCxnSpPr>
          <p:cNvPr id="8" name="Straight Connector 7"/>
          <p:cNvCxnSpPr/>
          <p:nvPr/>
        </p:nvCxnSpPr>
        <p:spPr>
          <a:xfrm rot="10800000">
            <a:off x="0" y="762000"/>
            <a:ext cx="9144000" cy="0"/>
          </a:xfrm>
          <a:prstGeom prst="line">
            <a:avLst/>
          </a:prstGeom>
          <a:ln w="25400"/>
        </p:spPr>
        <p:style>
          <a:lnRef idx="3">
            <a:schemeClr val="accent1"/>
          </a:lnRef>
          <a:fillRef idx="0">
            <a:schemeClr val="accent1"/>
          </a:fillRef>
          <a:effectRef idx="2">
            <a:schemeClr val="accent1"/>
          </a:effectRef>
          <a:fontRef idx="minor">
            <a:schemeClr val="tx1"/>
          </a:fontRef>
        </p:style>
      </p:cxnSp>
      <p:sp>
        <p:nvSpPr>
          <p:cNvPr id="9" name="TextBox 8"/>
          <p:cNvSpPr txBox="1"/>
          <p:nvPr/>
        </p:nvSpPr>
        <p:spPr>
          <a:xfrm>
            <a:off x="1371600" y="0"/>
            <a:ext cx="8305800" cy="707886"/>
          </a:xfrm>
          <a:prstGeom prst="rect">
            <a:avLst/>
          </a:prstGeom>
          <a:noFill/>
        </p:spPr>
        <p:txBody>
          <a:bodyPr wrap="square" rtlCol="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r>
              <a:rPr lang="en-US" sz="40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6350" stA="55000" endA="300" endPos="45500" dir="5400000" sy="-100000" algn="bl" rotWithShape="0"/>
                </a:effectLst>
              </a:rPr>
              <a:t>NESC Academy</a:t>
            </a:r>
            <a:r>
              <a:rPr lang="en-US" sz="4000" b="1" cap="all" baseline="0"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6350" stA="55000" endA="300" endPos="45500" dir="5400000" sy="-100000" algn="bl" rotWithShape="0"/>
                </a:effectLst>
              </a:rPr>
              <a:t> </a:t>
            </a:r>
            <a:r>
              <a:rPr lang="en-US" sz="40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6350" stA="55000" endA="300" endPos="45500" dir="5400000" sy="-100000" algn="bl" rotWithShape="0"/>
                </a:effectLst>
              </a:rPr>
              <a:t>Online</a:t>
            </a:r>
          </a:p>
        </p:txBody>
      </p:sp>
      <p:pic>
        <p:nvPicPr>
          <p:cNvPr id="10" name="Picture 9" descr="70564main_nesc_logo.jpg"/>
          <p:cNvPicPr>
            <a:picLocks noChangeAspect="1"/>
          </p:cNvPicPr>
          <p:nvPr/>
        </p:nvPicPr>
        <p:blipFill>
          <a:blip r:embed="rId16" cstate="print"/>
          <a:stretch>
            <a:fillRect/>
          </a:stretch>
        </p:blipFill>
        <p:spPr>
          <a:xfrm>
            <a:off x="0" y="0"/>
            <a:ext cx="1371600" cy="1371600"/>
          </a:xfrm>
          <a:prstGeom prst="rect">
            <a:avLst/>
          </a:prstGeom>
        </p:spPr>
      </p:pic>
      <p:cxnSp>
        <p:nvCxnSpPr>
          <p:cNvPr id="13" name="Straight Connector 12"/>
          <p:cNvCxnSpPr/>
          <p:nvPr/>
        </p:nvCxnSpPr>
        <p:spPr>
          <a:xfrm rot="10800000">
            <a:off x="0" y="6553200"/>
            <a:ext cx="9144000" cy="1"/>
          </a:xfrm>
          <a:prstGeom prst="line">
            <a:avLst/>
          </a:prstGeom>
        </p:spPr>
        <p:style>
          <a:lnRef idx="3">
            <a:schemeClr val="accent1"/>
          </a:lnRef>
          <a:fillRef idx="0">
            <a:schemeClr val="accent1"/>
          </a:fillRef>
          <a:effectRef idx="2">
            <a:schemeClr val="accent1"/>
          </a:effectRef>
          <a:fontRef idx="minor">
            <a:schemeClr val="tx1"/>
          </a:fontRef>
        </p:style>
      </p:cxnSp>
      <p:sp>
        <p:nvSpPr>
          <p:cNvPr id="14" name="TextBox 13"/>
          <p:cNvSpPr txBox="1"/>
          <p:nvPr/>
        </p:nvSpPr>
        <p:spPr>
          <a:xfrm>
            <a:off x="0" y="6581001"/>
            <a:ext cx="9144000" cy="276999"/>
          </a:xfrm>
          <a:prstGeom prst="rect">
            <a:avLst/>
          </a:prstGeom>
          <a:noFill/>
        </p:spPr>
        <p:txBody>
          <a:bodyPr wrap="square" rtlCol="0">
            <a:spAutoFit/>
          </a:bodyPr>
          <a:lstStyle/>
          <a:p>
            <a:pPr algn="ctr"/>
            <a:r>
              <a:rPr lang="en-US" sz="1200" b="1" i="1" dirty="0" smtClean="0">
                <a:latin typeface="+mj-lt"/>
              </a:rPr>
              <a:t>Learning from the Past, Looking to the Future</a:t>
            </a:r>
            <a:endParaRPr lang="en-US" sz="1200" b="1" i="1" dirty="0">
              <a:latin typeface="+mj-lt"/>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3" r:id="rId12"/>
    <p:sldLayoutId id="2147483674" r:id="rId13"/>
    <p:sldLayoutId id="2147483675" r:id="rId14"/>
  </p:sldLayoutIdLst>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txStyles>
    <p:titleStyle>
      <a:lvl1pPr algn="ctr" defTabSz="849010" rtl="0" eaLnBrk="1" latinLnBrk="0" hangingPunct="1">
        <a:spcBef>
          <a:spcPct val="0"/>
        </a:spcBef>
        <a:buNone/>
        <a:defRPr sz="4100" kern="1200">
          <a:solidFill>
            <a:schemeClr val="tx1"/>
          </a:solidFill>
          <a:latin typeface="+mj-lt"/>
          <a:ea typeface="+mj-ea"/>
          <a:cs typeface="+mj-cs"/>
        </a:defRPr>
      </a:lvl1pPr>
    </p:titleStyle>
    <p:bodyStyle>
      <a:lvl1pPr marL="318380" indent="-318380" algn="l" defTabSz="849010" rtl="0" eaLnBrk="1" latinLnBrk="0" hangingPunct="1">
        <a:spcBef>
          <a:spcPct val="20000"/>
        </a:spcBef>
        <a:buFont typeface="Arial" pitchFamily="34" charset="0"/>
        <a:buChar char="•"/>
        <a:defRPr sz="3000" kern="1200">
          <a:solidFill>
            <a:schemeClr val="tx1"/>
          </a:solidFill>
          <a:latin typeface="+mn-lt"/>
          <a:ea typeface="+mn-ea"/>
          <a:cs typeface="+mn-cs"/>
        </a:defRPr>
      </a:lvl1pPr>
      <a:lvl2pPr marL="689822" indent="-265315" algn="l" defTabSz="849010" rtl="0" eaLnBrk="1" latinLnBrk="0" hangingPunct="1">
        <a:spcBef>
          <a:spcPct val="20000"/>
        </a:spcBef>
        <a:buFont typeface="Arial" pitchFamily="34" charset="0"/>
        <a:buChar char="–"/>
        <a:defRPr sz="2600" kern="1200">
          <a:solidFill>
            <a:schemeClr val="tx1"/>
          </a:solidFill>
          <a:latin typeface="+mn-lt"/>
          <a:ea typeface="+mn-ea"/>
          <a:cs typeface="+mn-cs"/>
        </a:defRPr>
      </a:lvl2pPr>
      <a:lvl3pPr marL="1061264" indent="-212253" algn="l" defTabSz="849010" rtl="0" eaLnBrk="1" latinLnBrk="0" hangingPunct="1">
        <a:spcBef>
          <a:spcPct val="20000"/>
        </a:spcBef>
        <a:buFont typeface="Arial" pitchFamily="34" charset="0"/>
        <a:buChar char="•"/>
        <a:defRPr sz="2200" kern="1200">
          <a:solidFill>
            <a:schemeClr val="tx1"/>
          </a:solidFill>
          <a:latin typeface="+mn-lt"/>
          <a:ea typeface="+mn-ea"/>
          <a:cs typeface="+mn-cs"/>
        </a:defRPr>
      </a:lvl3pPr>
      <a:lvl4pPr marL="1485770" indent="-212253" algn="l" defTabSz="849010" rtl="0" eaLnBrk="1" latinLnBrk="0" hangingPunct="1">
        <a:spcBef>
          <a:spcPct val="20000"/>
        </a:spcBef>
        <a:buFont typeface="Arial" pitchFamily="34" charset="0"/>
        <a:buChar char="–"/>
        <a:defRPr sz="1900" kern="1200">
          <a:solidFill>
            <a:schemeClr val="tx1"/>
          </a:solidFill>
          <a:latin typeface="+mn-lt"/>
          <a:ea typeface="+mn-ea"/>
          <a:cs typeface="+mn-cs"/>
        </a:defRPr>
      </a:lvl4pPr>
      <a:lvl5pPr marL="1910274" indent="-212253" algn="l" defTabSz="849010" rtl="0" eaLnBrk="1" latinLnBrk="0" hangingPunct="1">
        <a:spcBef>
          <a:spcPct val="20000"/>
        </a:spcBef>
        <a:buFont typeface="Arial" pitchFamily="34" charset="0"/>
        <a:buChar char="»"/>
        <a:defRPr sz="1900" kern="1200">
          <a:solidFill>
            <a:schemeClr val="tx1"/>
          </a:solidFill>
          <a:latin typeface="+mn-lt"/>
          <a:ea typeface="+mn-ea"/>
          <a:cs typeface="+mn-cs"/>
        </a:defRPr>
      </a:lvl5pPr>
      <a:lvl6pPr marL="2334778" indent="-212253" algn="l" defTabSz="849010" rtl="0" eaLnBrk="1" latinLnBrk="0" hangingPunct="1">
        <a:spcBef>
          <a:spcPct val="20000"/>
        </a:spcBef>
        <a:buFont typeface="Arial" pitchFamily="34" charset="0"/>
        <a:buChar char="•"/>
        <a:defRPr sz="1900" kern="1200">
          <a:solidFill>
            <a:schemeClr val="tx1"/>
          </a:solidFill>
          <a:latin typeface="+mn-lt"/>
          <a:ea typeface="+mn-ea"/>
          <a:cs typeface="+mn-cs"/>
        </a:defRPr>
      </a:lvl6pPr>
      <a:lvl7pPr marL="2759284" indent="-212253" algn="l" defTabSz="849010" rtl="0" eaLnBrk="1" latinLnBrk="0" hangingPunct="1">
        <a:spcBef>
          <a:spcPct val="20000"/>
        </a:spcBef>
        <a:buFont typeface="Arial" pitchFamily="34" charset="0"/>
        <a:buChar char="•"/>
        <a:defRPr sz="1900" kern="1200">
          <a:solidFill>
            <a:schemeClr val="tx1"/>
          </a:solidFill>
          <a:latin typeface="+mn-lt"/>
          <a:ea typeface="+mn-ea"/>
          <a:cs typeface="+mn-cs"/>
        </a:defRPr>
      </a:lvl7pPr>
      <a:lvl8pPr marL="3183788" indent="-212253" algn="l" defTabSz="849010" rtl="0" eaLnBrk="1" latinLnBrk="0" hangingPunct="1">
        <a:spcBef>
          <a:spcPct val="20000"/>
        </a:spcBef>
        <a:buFont typeface="Arial" pitchFamily="34" charset="0"/>
        <a:buChar char="•"/>
        <a:defRPr sz="1900" kern="1200">
          <a:solidFill>
            <a:schemeClr val="tx1"/>
          </a:solidFill>
          <a:latin typeface="+mn-lt"/>
          <a:ea typeface="+mn-ea"/>
          <a:cs typeface="+mn-cs"/>
        </a:defRPr>
      </a:lvl8pPr>
      <a:lvl9pPr marL="3608295" indent="-212253" algn="l" defTabSz="849010" rtl="0" eaLnBrk="1" latinLnBrk="0" hangingPunct="1">
        <a:spcBef>
          <a:spcPct val="20000"/>
        </a:spcBef>
        <a:buFont typeface="Arial" pitchFamily="34" charset="0"/>
        <a:buChar char="•"/>
        <a:defRPr sz="1900" kern="1200">
          <a:solidFill>
            <a:schemeClr val="tx1"/>
          </a:solidFill>
          <a:latin typeface="+mn-lt"/>
          <a:ea typeface="+mn-ea"/>
          <a:cs typeface="+mn-cs"/>
        </a:defRPr>
      </a:lvl9pPr>
    </p:bodyStyle>
    <p:otherStyle>
      <a:defPPr>
        <a:defRPr lang="en-US"/>
      </a:defPPr>
      <a:lvl1pPr marL="0" algn="l" defTabSz="849010" rtl="0" eaLnBrk="1" latinLnBrk="0" hangingPunct="1">
        <a:defRPr sz="1700" kern="1200">
          <a:solidFill>
            <a:schemeClr val="tx1"/>
          </a:solidFill>
          <a:latin typeface="+mn-lt"/>
          <a:ea typeface="+mn-ea"/>
          <a:cs typeface="+mn-cs"/>
        </a:defRPr>
      </a:lvl1pPr>
      <a:lvl2pPr marL="424504" algn="l" defTabSz="849010" rtl="0" eaLnBrk="1" latinLnBrk="0" hangingPunct="1">
        <a:defRPr sz="1700" kern="1200">
          <a:solidFill>
            <a:schemeClr val="tx1"/>
          </a:solidFill>
          <a:latin typeface="+mn-lt"/>
          <a:ea typeface="+mn-ea"/>
          <a:cs typeface="+mn-cs"/>
        </a:defRPr>
      </a:lvl2pPr>
      <a:lvl3pPr marL="849010" algn="l" defTabSz="849010" rtl="0" eaLnBrk="1" latinLnBrk="0" hangingPunct="1">
        <a:defRPr sz="1700" kern="1200">
          <a:solidFill>
            <a:schemeClr val="tx1"/>
          </a:solidFill>
          <a:latin typeface="+mn-lt"/>
          <a:ea typeface="+mn-ea"/>
          <a:cs typeface="+mn-cs"/>
        </a:defRPr>
      </a:lvl3pPr>
      <a:lvl4pPr marL="1273517" algn="l" defTabSz="849010" rtl="0" eaLnBrk="1" latinLnBrk="0" hangingPunct="1">
        <a:defRPr sz="1700" kern="1200">
          <a:solidFill>
            <a:schemeClr val="tx1"/>
          </a:solidFill>
          <a:latin typeface="+mn-lt"/>
          <a:ea typeface="+mn-ea"/>
          <a:cs typeface="+mn-cs"/>
        </a:defRPr>
      </a:lvl4pPr>
      <a:lvl5pPr marL="1698021" algn="l" defTabSz="849010" rtl="0" eaLnBrk="1" latinLnBrk="0" hangingPunct="1">
        <a:defRPr sz="1700" kern="1200">
          <a:solidFill>
            <a:schemeClr val="tx1"/>
          </a:solidFill>
          <a:latin typeface="+mn-lt"/>
          <a:ea typeface="+mn-ea"/>
          <a:cs typeface="+mn-cs"/>
        </a:defRPr>
      </a:lvl5pPr>
      <a:lvl6pPr marL="2122527" algn="l" defTabSz="849010" rtl="0" eaLnBrk="1" latinLnBrk="0" hangingPunct="1">
        <a:defRPr sz="1700" kern="1200">
          <a:solidFill>
            <a:schemeClr val="tx1"/>
          </a:solidFill>
          <a:latin typeface="+mn-lt"/>
          <a:ea typeface="+mn-ea"/>
          <a:cs typeface="+mn-cs"/>
        </a:defRPr>
      </a:lvl6pPr>
      <a:lvl7pPr marL="2547031" algn="l" defTabSz="849010" rtl="0" eaLnBrk="1" latinLnBrk="0" hangingPunct="1">
        <a:defRPr sz="1700" kern="1200">
          <a:solidFill>
            <a:schemeClr val="tx1"/>
          </a:solidFill>
          <a:latin typeface="+mn-lt"/>
          <a:ea typeface="+mn-ea"/>
          <a:cs typeface="+mn-cs"/>
        </a:defRPr>
      </a:lvl7pPr>
      <a:lvl8pPr marL="2971537" algn="l" defTabSz="849010" rtl="0" eaLnBrk="1" latinLnBrk="0" hangingPunct="1">
        <a:defRPr sz="1700" kern="1200">
          <a:solidFill>
            <a:schemeClr val="tx1"/>
          </a:solidFill>
          <a:latin typeface="+mn-lt"/>
          <a:ea typeface="+mn-ea"/>
          <a:cs typeface="+mn-cs"/>
        </a:defRPr>
      </a:lvl8pPr>
      <a:lvl9pPr marL="3396042" algn="l" defTabSz="849010" rtl="0" eaLnBrk="1" latinLnBrk="0" hangingPunct="1">
        <a:defRPr sz="17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4.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07Exp.jpg%20%20%20%20%20%20%20%20%20%20%20%20%20%20%20%20%20%20%20%20%20%20%20%20%20%20%20%20%20%20%20%20%20%20%20%20%20%20%20%20%20%20%20%20%20%20%20%20%20%20%20%20%20%20%20%200002843A%0cMacintosh%20HD%20%20%20%20%20%20%20%20%20%20%20%20%20%20%20%20%20%20%20ABA78158:" TargetMode="External"/></Relationships>
</file>

<file path=ppt/slides/_rels/slide7.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slideLayout" Target="../slideLayouts/slideLayout4.xml"/><Relationship Id="rId7" Type="http://schemas.openxmlformats.org/officeDocument/2006/relationships/hyperlink" Target="test27.mpg" TargetMode="External"/><Relationship Id="rId2" Type="http://schemas.openxmlformats.org/officeDocument/2006/relationships/video" Target="file:///C:\Users\E11818\Desktop\NESC%20video%20FRASTA\NESC%20Academy%20Dyn%20Fract%20I__DAS\test30.mpg" TargetMode="External"/><Relationship Id="rId1" Type="http://schemas.openxmlformats.org/officeDocument/2006/relationships/video" Target="file:///C:\Documents%20and%20Settings\Dshockey\My%20Documents\Ballistics\Faa\movies\test27.mpg" TargetMode="External"/><Relationship Id="rId6" Type="http://schemas.openxmlformats.org/officeDocument/2006/relationships/image" Target="../media/image10.gif"/><Relationship Id="rId11" Type="http://schemas.openxmlformats.org/officeDocument/2006/relationships/image" Target="../media/image13.png"/><Relationship Id="rId5" Type="http://schemas.openxmlformats.org/officeDocument/2006/relationships/image" Target="../media/image9.png"/><Relationship Id="rId10" Type="http://schemas.openxmlformats.org/officeDocument/2006/relationships/image" Target="../media/image12.png"/><Relationship Id="rId4" Type="http://schemas.openxmlformats.org/officeDocument/2006/relationships/notesSlide" Target="../notesSlides/notesSlide7.xml"/><Relationship Id="rId9" Type="http://schemas.openxmlformats.org/officeDocument/2006/relationships/hyperlink" Target="test30.mpg"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0eBar%20Graph0.jpg%20%20%20%20%20%20%20%20%20%20%20%20%20%20%20%20%20%20%20%20%20%20%20%20%20%20%20%20%20%20%20%20%20%20%20%20%20%20%20%20%20%20%20%20%20%20%20%20%200002843A%0cMacintosh%20HD%20%20%20%20%20%20%20%20%20%20%20%20%20%20%20%20%20%20%20ABA78158:" TargetMode="External"/></Relationships>
</file>

<file path=ppt/slides/_rels/slide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video" Target="file:///C:\Users\E11818\Desktop\NESC%20video%20FRASTA\NESC%20Academy%20Dyn%20Fract%20I__DAS\weave4.mpg" TargetMode="External"/><Relationship Id="rId5" Type="http://schemas.openxmlformats.org/officeDocument/2006/relationships/image" Target="../media/image17.png"/><Relationship Id="rId4" Type="http://schemas.openxmlformats.org/officeDocument/2006/relationships/image" Target="../media/image16.jpeg"/></Relationships>
</file>

<file path=ppt/slides/_rels/slide11.xml.rels><?xml version="1.0" encoding="UTF-8" standalone="yes"?>
<Relationships xmlns="http://schemas.openxmlformats.org/package/2006/relationships"><Relationship Id="rId3" Type="http://schemas.openxmlformats.org/officeDocument/2006/relationships/image" Target="%0cMVC-024F.JPG%20%20%20%20%20%20%20%20%20%20%20%20%20%20%20%20%20%20%20%20%20%20%20%20%20%20%20%20%20%20%20%20%20%20%20%20%20%20%20%20%20%20%20%20%20%20%20%20%20%20%2000000002%08untitled%20%20%20%20%20%20%20%20%20%20%20%20%20%20%20%20%20%20%20%20%20%20%20B3F5518F:" TargetMode="External"/><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video" Target="file:///C:\Users\E11818\Desktop\NESC%20video%20FRASTA\NESC%20Academy%20Dyn%20Fract%20I__DAS\0side1.mpg" TargetMode="External"/><Relationship Id="rId7" Type="http://schemas.openxmlformats.org/officeDocument/2006/relationships/image" Target="../media/image20.png"/><Relationship Id="rId2" Type="http://schemas.openxmlformats.org/officeDocument/2006/relationships/video" Target="file:///C:\Users\E11818\Desktop\NESC%20video%20FRASTA\NESC%20Academy%20Dyn%20Fract%20I__DAS\25ytop.mpg" TargetMode="External"/><Relationship Id="rId1" Type="http://schemas.openxmlformats.org/officeDocument/2006/relationships/video" Target="file:///C:\Users\E11818\Desktop\NESC%20video%20FRASTA\NESC%20Academy%20Dyn%20Fract%20I__DAS\4s25top.mpg" TargetMode="External"/><Relationship Id="rId6" Type="http://schemas.openxmlformats.org/officeDocument/2006/relationships/image" Target="../media/image19.png"/><Relationship Id="rId5" Type="http://schemas.openxmlformats.org/officeDocument/2006/relationships/notesSlide" Target="../notesSlides/notesSlide10.xml"/><Relationship Id="rId4"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12.xml"/><Relationship Id="rId4" Type="http://schemas.openxmlformats.org/officeDocument/2006/relationships/image" Target="../media/image27.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slideLayout" Target="../slideLayouts/slideLayout14.xml"/><Relationship Id="rId7" Type="http://schemas.openxmlformats.org/officeDocument/2006/relationships/hyperlink" Target="T58.mpg" TargetMode="External"/><Relationship Id="rId2" Type="http://schemas.openxmlformats.org/officeDocument/2006/relationships/video" Target="file:///C:\Documents%20and%20Settings\Dshockey\My%20Documents\Ballistics\Faa\movies\T58.mpg" TargetMode="External"/><Relationship Id="rId1" Type="http://schemas.openxmlformats.org/officeDocument/2006/relationships/video" Target="file:///C:\Documents%20and%20Settings\Dshockey\My%20Documents\Ballistics\Faa\movies\Test58.avi" TargetMode="External"/><Relationship Id="rId6" Type="http://schemas.openxmlformats.org/officeDocument/2006/relationships/image" Target="../media/image10.gif"/><Relationship Id="rId11" Type="http://schemas.openxmlformats.org/officeDocument/2006/relationships/image" Target="../media/image31.png"/><Relationship Id="rId5" Type="http://schemas.openxmlformats.org/officeDocument/2006/relationships/image" Target="../media/image28.png"/><Relationship Id="rId10" Type="http://schemas.openxmlformats.org/officeDocument/2006/relationships/image" Target="../media/image30.png"/><Relationship Id="rId4" Type="http://schemas.openxmlformats.org/officeDocument/2006/relationships/notesSlide" Target="../notesSlides/notesSlide15.xml"/><Relationship Id="rId9" Type="http://schemas.openxmlformats.org/officeDocument/2006/relationships/hyperlink" Target="Test58.wmv"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6.xml"/><Relationship Id="rId1" Type="http://schemas.openxmlformats.org/officeDocument/2006/relationships/slideLayout" Target="../slideLayouts/slideLayout4.xml"/><Relationship Id="rId4" Type="http://schemas.openxmlformats.org/officeDocument/2006/relationships/image" Target="../media/image5.jpeg"/></Relationships>
</file>

<file path=ppt/slides/_rels/slide2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7.xml"/><Relationship Id="rId1" Type="http://schemas.openxmlformats.org/officeDocument/2006/relationships/slideLayout" Target="../slideLayouts/slideLayout4.xml"/><Relationship Id="rId4" Type="http://schemas.openxmlformats.org/officeDocument/2006/relationships/image" Target="../media/image5.jpe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32.jpeg"/><Relationship Id="rId4" Type="http://schemas.openxmlformats.org/officeDocument/2006/relationships/hyperlink" Target="gas_pipe.exe" TargetMode="External"/></Relationships>
</file>

<file path=ppt/slides/_rels/slide2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26.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image" Target="../media/image42.png"/><Relationship Id="rId4" Type="http://schemas.openxmlformats.org/officeDocument/2006/relationships/hyperlink" Target="rcp_stress.wmv" TargetMode="Externa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00200" y="762000"/>
            <a:ext cx="6399212" cy="1371600"/>
          </a:xfrm>
        </p:spPr>
        <p:txBody>
          <a:bodyPr/>
          <a:lstStyle/>
          <a:p>
            <a:r>
              <a:rPr lang="en-US" dirty="0" smtClean="0"/>
              <a:t>Dynamic Fracture I</a:t>
            </a:r>
            <a:br>
              <a:rPr lang="en-US" dirty="0" smtClean="0"/>
            </a:br>
            <a:r>
              <a:rPr lang="en-US" dirty="0" smtClean="0"/>
              <a:t>Failure under impact load</a:t>
            </a:r>
            <a:endParaRPr lang="en-US" dirty="0"/>
          </a:p>
        </p:txBody>
      </p:sp>
      <p:sp>
        <p:nvSpPr>
          <p:cNvPr id="3" name="Text Placeholder 2"/>
          <p:cNvSpPr>
            <a:spLocks noGrp="1"/>
          </p:cNvSpPr>
          <p:nvPr>
            <p:ph type="body" sz="half" idx="1"/>
          </p:nvPr>
        </p:nvSpPr>
        <p:spPr>
          <a:xfrm>
            <a:off x="457200" y="2286000"/>
            <a:ext cx="3810000" cy="4113213"/>
          </a:xfrm>
        </p:spPr>
        <p:txBody>
          <a:bodyPr/>
          <a:lstStyle/>
          <a:p>
            <a:r>
              <a:rPr lang="en-US" dirty="0" smtClean="0"/>
              <a:t>Dr. Don </a:t>
            </a:r>
            <a:r>
              <a:rPr lang="en-US" dirty="0" err="1" smtClean="0"/>
              <a:t>Shockey</a:t>
            </a:r>
            <a:endParaRPr lang="en-US" dirty="0" smtClean="0"/>
          </a:p>
          <a:p>
            <a:r>
              <a:rPr lang="en-US" dirty="0"/>
              <a:t>Director, Center for Fracture Physics</a:t>
            </a:r>
          </a:p>
          <a:p>
            <a:r>
              <a:rPr lang="en-US" dirty="0" smtClean="0"/>
              <a:t>SRI International     Menlo Park, CA  </a:t>
            </a:r>
            <a:r>
              <a:rPr lang="en-US" sz="2400" dirty="0" smtClean="0"/>
              <a:t>donald.shockey@sri.com</a:t>
            </a:r>
          </a:p>
        </p:txBody>
      </p:sp>
      <p:pic>
        <p:nvPicPr>
          <p:cNvPr id="5" name="Content Placeholder 4"/>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5290763" y="2058987"/>
            <a:ext cx="2753473" cy="4113213"/>
          </a:xfrm>
        </p:spPr>
      </p:pic>
    </p:spTree>
    <p:extLst>
      <p:ext uri="{BB962C8B-B14F-4D97-AF65-F5344CB8AC3E}">
        <p14:creationId xmlns:p14="http://schemas.microsoft.com/office/powerpoint/2010/main" val="307797458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4660" name="Rectangle 4"/>
          <p:cNvSpPr>
            <a:spLocks noGrp="1" noChangeArrowheads="1"/>
          </p:cNvSpPr>
          <p:nvPr>
            <p:ph type="title"/>
          </p:nvPr>
        </p:nvSpPr>
        <p:spPr/>
        <p:txBody>
          <a:bodyPr/>
          <a:lstStyle/>
          <a:p>
            <a:endParaRPr lang="en-US" dirty="0"/>
          </a:p>
        </p:txBody>
      </p:sp>
      <p:pic>
        <p:nvPicPr>
          <p:cNvPr id="454665" name="Picture 9" descr="M2S2_20a"/>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a:xfrm>
            <a:off x="1524000" y="1004252"/>
            <a:ext cx="2328863" cy="370046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454667" name="Text Box 11"/>
          <p:cNvSpPr txBox="1">
            <a:spLocks noChangeArrowheads="1"/>
          </p:cNvSpPr>
          <p:nvPr/>
        </p:nvSpPr>
        <p:spPr bwMode="auto">
          <a:xfrm>
            <a:off x="609600" y="4759326"/>
            <a:ext cx="3914775" cy="1220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800" dirty="0"/>
              <a:t>1. Dynamic load applied to structure</a:t>
            </a:r>
          </a:p>
          <a:p>
            <a:r>
              <a:rPr lang="en-US" sz="1800" dirty="0"/>
              <a:t>(projectile striking target)</a:t>
            </a:r>
          </a:p>
          <a:p>
            <a:r>
              <a:rPr lang="en-US" dirty="0">
                <a:solidFill>
                  <a:srgbClr val="FF0000"/>
                </a:solidFill>
              </a:rPr>
              <a:t>Load is dynamic &amp; crack is static</a:t>
            </a:r>
            <a:r>
              <a:rPr lang="en-US" sz="1800" dirty="0"/>
              <a:t> </a:t>
            </a:r>
          </a:p>
          <a:p>
            <a:endParaRPr lang="en-US" sz="1800" dirty="0"/>
          </a:p>
        </p:txBody>
      </p:sp>
      <p:grpSp>
        <p:nvGrpSpPr>
          <p:cNvPr id="454669" name="Group 13"/>
          <p:cNvGrpSpPr>
            <a:grpSpLocks/>
          </p:cNvGrpSpPr>
          <p:nvPr/>
        </p:nvGrpSpPr>
        <p:grpSpPr bwMode="auto">
          <a:xfrm>
            <a:off x="4695984" y="1004252"/>
            <a:ext cx="3887788" cy="4954588"/>
            <a:chOff x="2974" y="928"/>
            <a:chExt cx="2449" cy="3121"/>
          </a:xfrm>
        </p:grpSpPr>
        <p:pic>
          <p:nvPicPr>
            <p:cNvPr id="454664" name="Picture 8" descr="M2S2_20b"/>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09" y="928"/>
              <a:ext cx="1474" cy="23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454668" name="Text Box 12"/>
            <p:cNvSpPr txBox="1">
              <a:spLocks noChangeArrowheads="1"/>
            </p:cNvSpPr>
            <p:nvPr/>
          </p:nvSpPr>
          <p:spPr bwMode="auto">
            <a:xfrm>
              <a:off x="2974" y="3280"/>
              <a:ext cx="2449" cy="7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800" dirty="0"/>
                <a:t>2. Rapidly propagating crack </a:t>
              </a:r>
            </a:p>
            <a:p>
              <a:r>
                <a:rPr lang="en-US" sz="1800" dirty="0"/>
                <a:t>(crack in pressurized pipe)</a:t>
              </a:r>
            </a:p>
            <a:p>
              <a:r>
                <a:rPr lang="en-US" dirty="0">
                  <a:solidFill>
                    <a:srgbClr val="FF0000"/>
                  </a:solidFill>
                </a:rPr>
                <a:t>Crack is dynamic &amp; load is static</a:t>
              </a:r>
              <a:r>
                <a:rPr lang="en-US" sz="1800" dirty="0"/>
                <a:t> </a:t>
              </a:r>
            </a:p>
            <a:p>
              <a:endParaRPr lang="en-US" sz="1800" dirty="0"/>
            </a:p>
          </p:txBody>
        </p:sp>
      </p:grpSp>
      <p:sp>
        <p:nvSpPr>
          <p:cNvPr id="2" name="TextBox 1"/>
          <p:cNvSpPr txBox="1"/>
          <p:nvPr/>
        </p:nvSpPr>
        <p:spPr>
          <a:xfrm>
            <a:off x="228600" y="5715000"/>
            <a:ext cx="9097362" cy="646331"/>
          </a:xfrm>
          <a:prstGeom prst="rect">
            <a:avLst/>
          </a:prstGeom>
          <a:noFill/>
        </p:spPr>
        <p:txBody>
          <a:bodyPr wrap="none" rtlCol="0">
            <a:spAutoFit/>
          </a:bodyPr>
          <a:lstStyle/>
          <a:p>
            <a:r>
              <a:rPr lang="en-US" sz="3600" dirty="0"/>
              <a:t>2 Major Classes of Dynamic Fracture Problems </a:t>
            </a:r>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45466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54667"/>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0"/>
                                          </p:stCondLst>
                                        </p:cTn>
                                        <p:tgtEl>
                                          <p:spTgt spid="45466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466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5508" name="Rectangle 4"/>
          <p:cNvSpPr>
            <a:spLocks noGrp="1" noChangeArrowheads="1"/>
          </p:cNvSpPr>
          <p:nvPr>
            <p:ph type="title"/>
          </p:nvPr>
        </p:nvSpPr>
        <p:spPr/>
        <p:txBody>
          <a:bodyPr/>
          <a:lstStyle/>
          <a:p>
            <a:r>
              <a:rPr lang="en-US"/>
              <a:t>Objectives</a:t>
            </a:r>
          </a:p>
        </p:txBody>
      </p:sp>
      <p:sp>
        <p:nvSpPr>
          <p:cNvPr id="405509" name="Rectangle 5"/>
          <p:cNvSpPr>
            <a:spLocks noGrp="1" noChangeArrowheads="1"/>
          </p:cNvSpPr>
          <p:nvPr>
            <p:ph type="body" idx="1"/>
          </p:nvPr>
        </p:nvSpPr>
        <p:spPr/>
        <p:txBody>
          <a:bodyPr/>
          <a:lstStyle/>
          <a:p>
            <a:pPr lvl="1">
              <a:buFontTx/>
              <a:buChar char="•"/>
            </a:pPr>
            <a:r>
              <a:rPr lang="en-US" sz="2800" dirty="0"/>
              <a:t>Show how structures can be designed to resist dynamic fracture</a:t>
            </a:r>
          </a:p>
          <a:p>
            <a:pPr lvl="1">
              <a:buFontTx/>
              <a:buChar char="•"/>
            </a:pPr>
            <a:r>
              <a:rPr lang="en-US" sz="2800" dirty="0" smtClean="0"/>
              <a:t>Show that environment </a:t>
            </a:r>
            <a:r>
              <a:rPr lang="en-US" sz="2800" dirty="0" smtClean="0"/>
              <a:t>can influence </a:t>
            </a:r>
            <a:r>
              <a:rPr lang="en-US" sz="2800" dirty="0"/>
              <a:t>high-rate fracture</a:t>
            </a:r>
          </a:p>
          <a:p>
            <a:pPr lvl="1">
              <a:buFontTx/>
              <a:buChar char="•"/>
            </a:pPr>
            <a:r>
              <a:rPr lang="en-US" sz="2800" dirty="0" smtClean="0"/>
              <a:t>Show that </a:t>
            </a:r>
            <a:r>
              <a:rPr lang="en-US" sz="2800" dirty="0"/>
              <a:t>durability issues must be addressed when using materials in different </a:t>
            </a:r>
            <a:r>
              <a:rPr lang="en-US" sz="2800" dirty="0" smtClean="0"/>
              <a:t>application</a:t>
            </a:r>
            <a:endParaRPr lang="en-US" sz="2800" dirty="0"/>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8578" name="Rectangle 2"/>
          <p:cNvSpPr>
            <a:spLocks noGrp="1" noChangeArrowheads="1"/>
          </p:cNvSpPr>
          <p:nvPr>
            <p:ph type="title"/>
          </p:nvPr>
        </p:nvSpPr>
        <p:spPr/>
        <p:txBody>
          <a:bodyPr/>
          <a:lstStyle/>
          <a:p>
            <a:r>
              <a:rPr lang="en-US"/>
              <a:t>Sioux City, 1989</a:t>
            </a:r>
          </a:p>
        </p:txBody>
      </p:sp>
      <p:sp>
        <p:nvSpPr>
          <p:cNvPr id="408579" name="Rectangle 3"/>
          <p:cNvSpPr>
            <a:spLocks noGrp="1" noChangeArrowheads="1"/>
          </p:cNvSpPr>
          <p:nvPr>
            <p:ph type="body" idx="1"/>
          </p:nvPr>
        </p:nvSpPr>
        <p:spPr>
          <a:xfrm>
            <a:off x="515938" y="4467225"/>
            <a:ext cx="8316912" cy="1703388"/>
          </a:xfrm>
        </p:spPr>
        <p:txBody>
          <a:bodyPr/>
          <a:lstStyle/>
          <a:p>
            <a:r>
              <a:rPr lang="en-US" altLang="en-US" dirty="0"/>
              <a:t>Engine burst</a:t>
            </a:r>
            <a:endParaRPr lang="en-US" dirty="0"/>
          </a:p>
          <a:p>
            <a:r>
              <a:rPr lang="en-US" altLang="en-US" dirty="0" smtClean="0"/>
              <a:t>Hydraulic lines </a:t>
            </a:r>
            <a:r>
              <a:rPr lang="en-US" altLang="en-US" dirty="0"/>
              <a:t>severed by fragments</a:t>
            </a:r>
            <a:endParaRPr lang="en-US" dirty="0"/>
          </a:p>
          <a:p>
            <a:r>
              <a:rPr lang="en-US" altLang="en-US" dirty="0"/>
              <a:t>Crash-landed</a:t>
            </a:r>
            <a:r>
              <a:rPr lang="en-US" dirty="0"/>
              <a:t> </a:t>
            </a:r>
          </a:p>
        </p:txBody>
      </p:sp>
      <p:pic>
        <p:nvPicPr>
          <p:cNvPr id="408581" name="Picture 5" descr="phtodc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000" y="1428750"/>
            <a:ext cx="8382000" cy="26289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3026" name="Rectangle 2"/>
          <p:cNvSpPr>
            <a:spLocks noGrp="1" noChangeArrowheads="1"/>
          </p:cNvSpPr>
          <p:nvPr>
            <p:ph type="title"/>
          </p:nvPr>
        </p:nvSpPr>
        <p:spPr>
          <a:xfrm>
            <a:off x="762000" y="1112837"/>
            <a:ext cx="7839075" cy="1020763"/>
          </a:xfrm>
        </p:spPr>
        <p:txBody>
          <a:bodyPr/>
          <a:lstStyle/>
          <a:p>
            <a:r>
              <a:rPr lang="en-US" sz="3600" dirty="0"/>
              <a:t>United Flight 232, Sioux City, 1989</a:t>
            </a:r>
            <a:br>
              <a:rPr lang="en-US" sz="3600" dirty="0"/>
            </a:br>
            <a:r>
              <a:rPr lang="en-US" sz="4800" dirty="0"/>
              <a:t/>
            </a:r>
            <a:br>
              <a:rPr lang="en-US" sz="4800" dirty="0"/>
            </a:br>
            <a:endParaRPr lang="en-US" sz="4800" dirty="0"/>
          </a:p>
        </p:txBody>
      </p:sp>
      <p:pic>
        <p:nvPicPr>
          <p:cNvPr id="513029"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46275" y="2166938"/>
            <a:ext cx="5543550" cy="36115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626" name="Rectangle 2"/>
          <p:cNvSpPr>
            <a:spLocks noGrp="1" noChangeArrowheads="1"/>
          </p:cNvSpPr>
          <p:nvPr>
            <p:ph type="title"/>
          </p:nvPr>
        </p:nvSpPr>
        <p:spPr>
          <a:xfrm>
            <a:off x="457200" y="1219200"/>
            <a:ext cx="8229600" cy="1143000"/>
          </a:xfrm>
        </p:spPr>
        <p:txBody>
          <a:bodyPr/>
          <a:lstStyle/>
          <a:p>
            <a:r>
              <a:rPr lang="en-US" altLang="en-US" sz="4000" dirty="0"/>
              <a:t>Fragment Barriers in Fuselage Wall</a:t>
            </a:r>
            <a:endParaRPr lang="en-US" sz="4000" dirty="0"/>
          </a:p>
        </p:txBody>
      </p:sp>
      <p:pic>
        <p:nvPicPr>
          <p:cNvPr id="410629" name="Picture 5" descr="Exp.jpg                                                        0002843AMacintosh HD                   ABA78158:"/>
          <p:cNvPicPr>
            <a:picLocks noChangeAspect="1" noChangeArrowheads="1"/>
          </p:cNvPicPr>
          <p:nvPr/>
        </p:nvPicPr>
        <p:blipFill>
          <a:blip r:embed="rId3" r:link="rId4">
            <a:extLst>
              <a:ext uri="{28A0092B-C50C-407E-A947-70E740481C1C}">
                <a14:useLocalDpi xmlns:a14="http://schemas.microsoft.com/office/drawing/2010/main" val="0"/>
              </a:ext>
            </a:extLst>
          </a:blip>
          <a:srcRect/>
          <a:stretch>
            <a:fillRect/>
          </a:stretch>
        </p:blipFill>
        <p:spPr bwMode="auto">
          <a:xfrm>
            <a:off x="484188" y="1981200"/>
            <a:ext cx="8204200" cy="434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1656" name="Rectangle 8"/>
          <p:cNvSpPr>
            <a:spLocks noGrp="1" noChangeArrowheads="1"/>
          </p:cNvSpPr>
          <p:nvPr>
            <p:ph type="title"/>
          </p:nvPr>
        </p:nvSpPr>
        <p:spPr>
          <a:noFill/>
          <a:ln/>
        </p:spPr>
        <p:txBody>
          <a:bodyPr/>
          <a:lstStyle/>
          <a:p>
            <a:r>
              <a:rPr lang="en-US"/>
              <a:t>Evaluating Barrier Materials</a:t>
            </a:r>
          </a:p>
        </p:txBody>
      </p:sp>
      <p:pic>
        <p:nvPicPr>
          <p:cNvPr id="411675" name="test27.mpg">
            <a:hlinkClick r:id="" action="ppaction://media"/>
          </p:cNvPr>
          <p:cNvPicPr>
            <a:picLocks noGrp="1" noRot="1" noChangeAspect="1" noChangeArrowheads="1"/>
          </p:cNvPicPr>
          <p:nvPr>
            <p:ph sz="half" idx="1"/>
            <a:videoFile r:link="rId1"/>
          </p:nvPr>
        </p:nvPicPr>
        <p:blipFill>
          <a:blip r:embed="rId5">
            <a:extLst>
              <a:ext uri="{28A0092B-C50C-407E-A947-70E740481C1C}">
                <a14:useLocalDpi xmlns:a14="http://schemas.microsoft.com/office/drawing/2010/main" val="0"/>
              </a:ext>
            </a:extLst>
          </a:blip>
          <a:srcRect/>
          <a:stretch>
            <a:fillRect/>
          </a:stretch>
        </p:blipFill>
        <p:spPr>
          <a:xfrm>
            <a:off x="952500" y="2557463"/>
            <a:ext cx="3048000" cy="2286000"/>
          </a:xfrm>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411655" name="Rectangle 7"/>
          <p:cNvSpPr>
            <a:spLocks noChangeArrowheads="1"/>
          </p:cNvSpPr>
          <p:nvPr/>
        </p:nvSpPr>
        <p:spPr bwMode="auto">
          <a:xfrm>
            <a:off x="5122863" y="4968875"/>
            <a:ext cx="2525712" cy="746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pPr>
            <a:r>
              <a:rPr lang="en-US" dirty="0"/>
              <a:t>Interior wall panel </a:t>
            </a:r>
            <a:r>
              <a:rPr lang="en-US" dirty="0" smtClean="0"/>
              <a:t>plus a layer </a:t>
            </a:r>
            <a:r>
              <a:rPr lang="en-US" dirty="0"/>
              <a:t>of ballistic fabric</a:t>
            </a:r>
          </a:p>
        </p:txBody>
      </p:sp>
      <p:pic>
        <p:nvPicPr>
          <p:cNvPr id="411657" name="Picture 9" descr="j0336751"/>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163513" y="5438775"/>
            <a:ext cx="523875" cy="80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1662" name="Text Box 14"/>
          <p:cNvSpPr txBox="1">
            <a:spLocks noChangeArrowheads="1"/>
          </p:cNvSpPr>
          <p:nvPr/>
        </p:nvSpPr>
        <p:spPr bwMode="auto">
          <a:xfrm>
            <a:off x="1406525" y="5013325"/>
            <a:ext cx="217487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dirty="0"/>
              <a:t>Interior wall panel</a:t>
            </a:r>
          </a:p>
        </p:txBody>
      </p:sp>
      <p:pic>
        <p:nvPicPr>
          <p:cNvPr id="411671" name="Picture 23">
            <a:hlinkClick r:id="rId7" action="ppaction://hlinkfile"/>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23875" y="1988236"/>
            <a:ext cx="3970338" cy="2974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1674" name="Picture 26">
            <a:hlinkClick r:id="rId9" action="ppaction://hlinkfile"/>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752975" y="1978025"/>
            <a:ext cx="3970338" cy="2974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1677" name="test30.mpg">
            <a:hlinkClick r:id="" action="ppaction://media"/>
          </p:cNvPr>
          <p:cNvPicPr>
            <a:picLocks noGrp="1" noRot="1" noChangeAspect="1" noChangeArrowheads="1"/>
          </p:cNvPicPr>
          <p:nvPr>
            <p:ph sz="half" idx="2"/>
            <a:videoFile r:link="rId2"/>
          </p:nvPr>
        </p:nvPicPr>
        <p:blipFill>
          <a:blip r:embed="rId11">
            <a:extLst>
              <a:ext uri="{28A0092B-C50C-407E-A947-70E740481C1C}">
                <a14:useLocalDpi xmlns:a14="http://schemas.microsoft.com/office/drawing/2010/main" val="0"/>
              </a:ext>
            </a:extLst>
          </a:blip>
          <a:srcRect/>
          <a:stretch>
            <a:fillRect/>
          </a:stretch>
        </p:blipFill>
        <p:spPr>
          <a:xfrm>
            <a:off x="4809067" y="2035175"/>
            <a:ext cx="3890433" cy="2917825"/>
          </a:xfrm>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411675"/>
                    </p:tgtEl>
                  </p:cond>
                </p:stCondLst>
                <p:endSync evt="end" delay="0">
                  <p:rtn val="all"/>
                </p:endSync>
                <p:childTnLst>
                  <p:par>
                    <p:cTn id="3" fill="hold" nodeType="clickPar">
                      <p:stCondLst>
                        <p:cond delay="0"/>
                      </p:stCondLst>
                      <p:childTnLst>
                        <p:par>
                          <p:cTn id="4" fill="hold" nodeType="withGroup">
                            <p:stCondLst>
                              <p:cond delay="0"/>
                            </p:stCondLst>
                            <p:childTnLst>
                              <p:par>
                                <p:cTn id="5" presetID="2" presetClass="mediacall" presetSubtype="0" fill="hold" nodeType="clickEffect">
                                  <p:stCondLst>
                                    <p:cond delay="0"/>
                                  </p:stCondLst>
                                  <p:childTnLst>
                                    <p:cmd type="call" cmd="togglePause">
                                      <p:cBhvr>
                                        <p:cTn id="6" dur="1" fill="hold"/>
                                        <p:tgtEl>
                                          <p:spTgt spid="411675"/>
                                        </p:tgtEl>
                                      </p:cBhvr>
                                    </p:cmd>
                                  </p:childTnLst>
                                </p:cTn>
                              </p:par>
                            </p:childTnLst>
                          </p:cTn>
                        </p:par>
                      </p:childTnLst>
                    </p:cTn>
                  </p:par>
                </p:childTnLst>
              </p:cTn>
              <p:nextCondLst>
                <p:cond evt="onClick" delay="0">
                  <p:tgtEl>
                    <p:spTgt spid="411675"/>
                  </p:tgtEl>
                </p:cond>
              </p:nextCondLst>
            </p:seq>
            <p:video>
              <p:cMediaNode>
                <p:cTn id="7" fill="hold" display="0">
                  <p:stCondLst>
                    <p:cond delay="indefinite"/>
                  </p:stCondLst>
                  <p:endCondLst>
                    <p:cond evt="onNext" delay="0">
                      <p:tgtEl>
                        <p:sldTgt/>
                      </p:tgtEl>
                    </p:cond>
                    <p:cond evt="onPrev" delay="0">
                      <p:tgtEl>
                        <p:sldTgt/>
                      </p:tgtEl>
                    </p:cond>
                  </p:endCondLst>
                </p:cTn>
                <p:tgtEl>
                  <p:spTgt spid="411675"/>
                </p:tgtEl>
              </p:cMediaNode>
            </p:video>
            <p:seq concurrent="1" nextAc="seek">
              <p:cTn id="8" restart="whenNotActive" fill="hold" evtFilter="cancelBubble" nodeType="interactiveSeq">
                <p:stCondLst>
                  <p:cond evt="onClick" delay="0">
                    <p:tgtEl>
                      <p:spTgt spid="411677"/>
                    </p:tgtEl>
                  </p:cond>
                </p:stCondLst>
                <p:endSync evt="end" delay="0">
                  <p:rtn val="all"/>
                </p:endSync>
                <p:childTnLst>
                  <p:par>
                    <p:cTn id="9" fill="hold" nodeType="clickPar">
                      <p:stCondLst>
                        <p:cond delay="0"/>
                      </p:stCondLst>
                      <p:childTnLst>
                        <p:par>
                          <p:cTn id="10" fill="hold" nodeType="withGroup">
                            <p:stCondLst>
                              <p:cond delay="0"/>
                            </p:stCondLst>
                            <p:childTnLst>
                              <p:par>
                                <p:cTn id="11" presetID="2" presetClass="mediacall" presetSubtype="0" fill="hold" nodeType="clickEffect">
                                  <p:stCondLst>
                                    <p:cond delay="0"/>
                                  </p:stCondLst>
                                  <p:childTnLst>
                                    <p:cmd type="call" cmd="togglePause">
                                      <p:cBhvr>
                                        <p:cTn id="12" dur="1" fill="hold"/>
                                        <p:tgtEl>
                                          <p:spTgt spid="411677"/>
                                        </p:tgtEl>
                                      </p:cBhvr>
                                    </p:cmd>
                                  </p:childTnLst>
                                </p:cTn>
                              </p:par>
                            </p:childTnLst>
                          </p:cTn>
                        </p:par>
                      </p:childTnLst>
                    </p:cTn>
                  </p:par>
                </p:childTnLst>
              </p:cTn>
              <p:nextCondLst>
                <p:cond evt="onClick" delay="0">
                  <p:tgtEl>
                    <p:spTgt spid="411677"/>
                  </p:tgtEl>
                </p:cond>
              </p:nextCondLst>
            </p:seq>
            <p:video>
              <p:cMediaNode>
                <p:cTn id="13" fill="hold" display="0">
                  <p:stCondLst>
                    <p:cond delay="indefinite"/>
                  </p:stCondLst>
                  <p:endCondLst>
                    <p:cond evt="onNext" delay="0">
                      <p:tgtEl>
                        <p:sldTgt/>
                      </p:tgtEl>
                    </p:cond>
                    <p:cond evt="onPrev" delay="0">
                      <p:tgtEl>
                        <p:sldTgt/>
                      </p:tgtEl>
                    </p:cond>
                  </p:endCondLst>
                </p:cTn>
                <p:tgtEl>
                  <p:spTgt spid="411677"/>
                </p:tgtEl>
              </p:cMediaNode>
            </p:vide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2674" name="Rectangle 2"/>
          <p:cNvSpPr>
            <a:spLocks noGrp="1" noChangeArrowheads="1"/>
          </p:cNvSpPr>
          <p:nvPr>
            <p:ph type="title"/>
          </p:nvPr>
        </p:nvSpPr>
        <p:spPr/>
        <p:txBody>
          <a:bodyPr/>
          <a:lstStyle/>
          <a:p>
            <a:r>
              <a:rPr lang="en-US" altLang="en-US"/>
              <a:t>Fragment Energy Absorbed</a:t>
            </a:r>
            <a:endParaRPr lang="en-US"/>
          </a:p>
        </p:txBody>
      </p:sp>
      <p:sp>
        <p:nvSpPr>
          <p:cNvPr id="412675" name="Rectangle 3"/>
          <p:cNvSpPr>
            <a:spLocks noGrp="1" noChangeArrowheads="1"/>
          </p:cNvSpPr>
          <p:nvPr>
            <p:ph type="body" idx="1"/>
          </p:nvPr>
        </p:nvSpPr>
        <p:spPr>
          <a:xfrm>
            <a:off x="515938" y="2063750"/>
            <a:ext cx="2728912" cy="4184650"/>
          </a:xfrm>
        </p:spPr>
        <p:txBody>
          <a:bodyPr/>
          <a:lstStyle/>
          <a:p>
            <a:r>
              <a:rPr lang="en-US" altLang="en-US" dirty="0"/>
              <a:t>Aluminum not very good</a:t>
            </a:r>
            <a:endParaRPr lang="en-US" dirty="0"/>
          </a:p>
          <a:p>
            <a:r>
              <a:rPr lang="en-US" altLang="en-US" dirty="0"/>
              <a:t>Kevlar &amp; Spectra 6</a:t>
            </a:r>
            <a:r>
              <a:rPr lang="en-US" dirty="0"/>
              <a:t>–</a:t>
            </a:r>
            <a:r>
              <a:rPr lang="en-US" altLang="en-US" dirty="0"/>
              <a:t>7x</a:t>
            </a:r>
            <a:endParaRPr lang="en-US" dirty="0"/>
          </a:p>
          <a:p>
            <a:r>
              <a:rPr lang="en-US" altLang="en-US" dirty="0" err="1"/>
              <a:t>Zylon</a:t>
            </a:r>
            <a:r>
              <a:rPr lang="en-US" altLang="en-US" dirty="0"/>
              <a:t> best</a:t>
            </a:r>
            <a:endParaRPr lang="en-US" dirty="0"/>
          </a:p>
        </p:txBody>
      </p:sp>
      <p:pic>
        <p:nvPicPr>
          <p:cNvPr id="412677" name="Picture 5" descr="Bar Graph0.jpg                                                 0002843AMacintosh HD                   ABA78158:"/>
          <p:cNvPicPr preferRelativeResize="0">
            <a:picLocks noChangeAspect="1" noChangeArrowheads="1"/>
          </p:cNvPicPr>
          <p:nvPr/>
        </p:nvPicPr>
        <p:blipFill>
          <a:blip r:embed="rId3" r:link="rId4" cstate="print">
            <a:extLst>
              <a:ext uri="{28A0092B-C50C-407E-A947-70E740481C1C}">
                <a14:useLocalDpi xmlns:a14="http://schemas.microsoft.com/office/drawing/2010/main" val="0"/>
              </a:ext>
            </a:extLst>
          </a:blip>
          <a:srcRect/>
          <a:stretch>
            <a:fillRect/>
          </a:stretch>
        </p:blipFill>
        <p:spPr bwMode="auto">
          <a:xfrm>
            <a:off x="3638550" y="1419225"/>
            <a:ext cx="5237163" cy="4646613"/>
          </a:xfrm>
          <a:prstGeom prst="rect">
            <a:avLst/>
          </a:prstGeom>
          <a:solidFill>
            <a:schemeClr val="tx1"/>
          </a:solidFill>
        </p:spPr>
      </p:pic>
      <p:grpSp>
        <p:nvGrpSpPr>
          <p:cNvPr id="412678" name="Group 6"/>
          <p:cNvGrpSpPr>
            <a:grpSpLocks/>
          </p:cNvGrpSpPr>
          <p:nvPr/>
        </p:nvGrpSpPr>
        <p:grpSpPr bwMode="auto">
          <a:xfrm>
            <a:off x="4667250" y="4832350"/>
            <a:ext cx="847725" cy="920750"/>
            <a:chOff x="1853" y="3334"/>
            <a:chExt cx="534" cy="580"/>
          </a:xfrm>
        </p:grpSpPr>
        <p:sp>
          <p:nvSpPr>
            <p:cNvPr id="412679" name="Rectangle 7"/>
            <p:cNvSpPr>
              <a:spLocks noChangeArrowheads="1"/>
            </p:cNvSpPr>
            <p:nvPr/>
          </p:nvSpPr>
          <p:spPr bwMode="auto">
            <a:xfrm>
              <a:off x="1865" y="3766"/>
              <a:ext cx="510" cy="148"/>
            </a:xfrm>
            <a:prstGeom prst="rect">
              <a:avLst/>
            </a:prstGeom>
            <a:solidFill>
              <a:srgbClr val="FF7C80"/>
            </a:solidFill>
            <a:ln w="6350">
              <a:solidFill>
                <a:schemeClr val="bg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2680" name="Text Box 8"/>
            <p:cNvSpPr txBox="1">
              <a:spLocks noChangeArrowheads="1"/>
            </p:cNvSpPr>
            <p:nvPr/>
          </p:nvSpPr>
          <p:spPr bwMode="auto">
            <a:xfrm>
              <a:off x="1853" y="3334"/>
              <a:ext cx="534" cy="403"/>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0" hangingPunct="0">
                <a:spcBef>
                  <a:spcPct val="50000"/>
                </a:spcBef>
              </a:pPr>
              <a:r>
                <a:rPr lang="en-US" altLang="en-US" sz="1200" b="1"/>
                <a:t>Al Fuselage Skin</a:t>
              </a:r>
            </a:p>
          </p:txBody>
        </p:sp>
      </p:grpSp>
      <p:grpSp>
        <p:nvGrpSpPr>
          <p:cNvPr id="412681" name="Group 9"/>
          <p:cNvGrpSpPr>
            <a:grpSpLocks/>
          </p:cNvGrpSpPr>
          <p:nvPr/>
        </p:nvGrpSpPr>
        <p:grpSpPr bwMode="auto">
          <a:xfrm>
            <a:off x="5689600" y="4022725"/>
            <a:ext cx="809625" cy="1730375"/>
            <a:chOff x="3692" y="2840"/>
            <a:chExt cx="510" cy="1090"/>
          </a:xfrm>
        </p:grpSpPr>
        <p:sp>
          <p:nvSpPr>
            <p:cNvPr id="412682" name="Rectangle 10"/>
            <p:cNvSpPr>
              <a:spLocks noChangeArrowheads="1"/>
            </p:cNvSpPr>
            <p:nvPr/>
          </p:nvSpPr>
          <p:spPr bwMode="auto">
            <a:xfrm>
              <a:off x="3692" y="2840"/>
              <a:ext cx="510" cy="1090"/>
            </a:xfrm>
            <a:prstGeom prst="rect">
              <a:avLst/>
            </a:prstGeom>
            <a:solidFill>
              <a:srgbClr val="FF7C80"/>
            </a:solidFill>
            <a:ln w="6350">
              <a:solidFill>
                <a:schemeClr val="bg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2683" name="Text Box 11"/>
            <p:cNvSpPr txBox="1">
              <a:spLocks noChangeArrowheads="1"/>
            </p:cNvSpPr>
            <p:nvPr/>
          </p:nvSpPr>
          <p:spPr bwMode="auto">
            <a:xfrm>
              <a:off x="3727" y="2930"/>
              <a:ext cx="440" cy="173"/>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0" hangingPunct="0">
                <a:spcBef>
                  <a:spcPct val="50000"/>
                </a:spcBef>
              </a:pPr>
              <a:r>
                <a:rPr lang="en-US" altLang="en-US" sz="1200" b="1"/>
                <a:t>Kevlar</a:t>
              </a:r>
            </a:p>
          </p:txBody>
        </p:sp>
      </p:grpSp>
      <p:grpSp>
        <p:nvGrpSpPr>
          <p:cNvPr id="412684" name="Group 12"/>
          <p:cNvGrpSpPr>
            <a:grpSpLocks/>
          </p:cNvGrpSpPr>
          <p:nvPr/>
        </p:nvGrpSpPr>
        <p:grpSpPr bwMode="auto">
          <a:xfrm>
            <a:off x="6678613" y="3867150"/>
            <a:ext cx="809625" cy="1885950"/>
            <a:chOff x="4315" y="2742"/>
            <a:chExt cx="510" cy="1188"/>
          </a:xfrm>
        </p:grpSpPr>
        <p:sp>
          <p:nvSpPr>
            <p:cNvPr id="412685" name="Rectangle 13"/>
            <p:cNvSpPr>
              <a:spLocks noChangeArrowheads="1"/>
            </p:cNvSpPr>
            <p:nvPr/>
          </p:nvSpPr>
          <p:spPr bwMode="auto">
            <a:xfrm>
              <a:off x="4315" y="2742"/>
              <a:ext cx="510" cy="1188"/>
            </a:xfrm>
            <a:prstGeom prst="rect">
              <a:avLst/>
            </a:prstGeom>
            <a:solidFill>
              <a:srgbClr val="FF7C80"/>
            </a:solidFill>
            <a:ln w="6350">
              <a:solidFill>
                <a:schemeClr val="bg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2686" name="Text Box 14"/>
            <p:cNvSpPr txBox="1">
              <a:spLocks noChangeArrowheads="1"/>
            </p:cNvSpPr>
            <p:nvPr/>
          </p:nvSpPr>
          <p:spPr bwMode="auto">
            <a:xfrm>
              <a:off x="4334" y="2822"/>
              <a:ext cx="477" cy="173"/>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0" hangingPunct="0">
                <a:spcBef>
                  <a:spcPct val="50000"/>
                </a:spcBef>
              </a:pPr>
              <a:r>
                <a:rPr lang="en-US" altLang="en-US" sz="1200" b="1"/>
                <a:t>Spectra</a:t>
              </a:r>
            </a:p>
          </p:txBody>
        </p:sp>
      </p:grpSp>
      <p:grpSp>
        <p:nvGrpSpPr>
          <p:cNvPr id="412687" name="Group 15"/>
          <p:cNvGrpSpPr>
            <a:grpSpLocks/>
          </p:cNvGrpSpPr>
          <p:nvPr/>
        </p:nvGrpSpPr>
        <p:grpSpPr bwMode="auto">
          <a:xfrm>
            <a:off x="7696200" y="2746375"/>
            <a:ext cx="809625" cy="3006725"/>
            <a:chOff x="4956" y="2036"/>
            <a:chExt cx="510" cy="1894"/>
          </a:xfrm>
        </p:grpSpPr>
        <p:sp>
          <p:nvSpPr>
            <p:cNvPr id="412688" name="Rectangle 16"/>
            <p:cNvSpPr>
              <a:spLocks noChangeArrowheads="1"/>
            </p:cNvSpPr>
            <p:nvPr/>
          </p:nvSpPr>
          <p:spPr bwMode="auto">
            <a:xfrm>
              <a:off x="4956" y="2036"/>
              <a:ext cx="510" cy="1894"/>
            </a:xfrm>
            <a:prstGeom prst="rect">
              <a:avLst/>
            </a:prstGeom>
            <a:solidFill>
              <a:srgbClr val="FF7C80"/>
            </a:solidFill>
            <a:ln w="6350">
              <a:solidFill>
                <a:schemeClr val="bg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2689" name="Text Box 17"/>
            <p:cNvSpPr txBox="1">
              <a:spLocks noChangeArrowheads="1"/>
            </p:cNvSpPr>
            <p:nvPr/>
          </p:nvSpPr>
          <p:spPr bwMode="auto">
            <a:xfrm>
              <a:off x="5018" y="2117"/>
              <a:ext cx="386" cy="173"/>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0" hangingPunct="0">
                <a:spcBef>
                  <a:spcPct val="50000"/>
                </a:spcBef>
              </a:pPr>
              <a:r>
                <a:rPr lang="en-US" altLang="en-US" sz="1200" b="1"/>
                <a:t>Zylon</a:t>
              </a:r>
              <a:endParaRPr lang="en-US" altLang="en-US" sz="1200"/>
            </a:p>
          </p:txBody>
        </p:sp>
      </p:gr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41267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412681"/>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412684"/>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412687"/>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12675">
                                            <p:txEl>
                                              <p:pRg st="0" end="0"/>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12675">
                                            <p:txEl>
                                              <p:pRg st="1" end="1"/>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1267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2675"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838200" y="914400"/>
            <a:ext cx="7086600" cy="1143000"/>
          </a:xfrm>
          <a:noFill/>
        </p:spPr>
        <p:txBody>
          <a:bodyPr lIns="90488" tIns="44450" rIns="90488" bIns="44450"/>
          <a:lstStyle/>
          <a:p>
            <a:r>
              <a:rPr lang="en-US" dirty="0" smtClean="0"/>
              <a:t>Computational modeling</a:t>
            </a:r>
          </a:p>
        </p:txBody>
      </p:sp>
      <p:sp>
        <p:nvSpPr>
          <p:cNvPr id="27651" name="Rectangle 3"/>
          <p:cNvSpPr>
            <a:spLocks noGrp="1" noChangeArrowheads="1"/>
          </p:cNvSpPr>
          <p:nvPr>
            <p:ph idx="1"/>
          </p:nvPr>
        </p:nvSpPr>
        <p:spPr>
          <a:xfrm>
            <a:off x="482600" y="2057400"/>
            <a:ext cx="4157663" cy="2836862"/>
          </a:xfrm>
        </p:spPr>
        <p:txBody>
          <a:bodyPr lIns="90488" tIns="44450" rIns="90488" bIns="44450" rtlCol="0">
            <a:normAutofit fontScale="92500" lnSpcReduction="20000"/>
          </a:bodyPr>
          <a:lstStyle/>
          <a:p>
            <a:pPr fontAlgn="auto">
              <a:spcBef>
                <a:spcPct val="70000"/>
              </a:spcBef>
              <a:spcAft>
                <a:spcPts val="0"/>
              </a:spcAft>
              <a:buFont typeface="Arial" pitchFamily="34" charset="0"/>
              <a:buChar char="•"/>
              <a:defRPr/>
            </a:pPr>
            <a:r>
              <a:rPr lang="en-US" dirty="0" smtClean="0"/>
              <a:t>Measured geometry from micrographs</a:t>
            </a:r>
          </a:p>
          <a:p>
            <a:pPr fontAlgn="auto">
              <a:spcBef>
                <a:spcPct val="70000"/>
              </a:spcBef>
              <a:spcAft>
                <a:spcPts val="0"/>
              </a:spcAft>
              <a:buFont typeface="Arial" pitchFamily="34" charset="0"/>
              <a:buChar char="•"/>
              <a:defRPr/>
            </a:pPr>
            <a:r>
              <a:rPr lang="en-US" dirty="0" smtClean="0"/>
              <a:t>Got </a:t>
            </a:r>
            <a:r>
              <a:rPr lang="en-US" dirty="0" smtClean="0"/>
              <a:t>yarn cross-section dimensions</a:t>
            </a:r>
          </a:p>
          <a:p>
            <a:pPr fontAlgn="auto">
              <a:spcBef>
                <a:spcPct val="70000"/>
              </a:spcBef>
              <a:spcAft>
                <a:spcPts val="0"/>
              </a:spcAft>
              <a:buFont typeface="Arial" pitchFamily="34" charset="0"/>
              <a:buChar char="•"/>
              <a:defRPr/>
            </a:pPr>
            <a:r>
              <a:rPr lang="en-US" dirty="0" smtClean="0"/>
              <a:t>Measured </a:t>
            </a:r>
            <a:r>
              <a:rPr lang="en-US" dirty="0" smtClean="0"/>
              <a:t>offsets for fill and warp yarns</a:t>
            </a:r>
          </a:p>
        </p:txBody>
      </p:sp>
      <p:pic>
        <p:nvPicPr>
          <p:cNvPr id="17412" name="Picture 4"/>
          <p:cNvPicPr>
            <a:picLocks noChangeArrowheads="1"/>
          </p:cNvPicPr>
          <p:nvPr/>
        </p:nvPicPr>
        <p:blipFill>
          <a:blip r:embed="rId2">
            <a:extLst>
              <a:ext uri="{28A0092B-C50C-407E-A947-70E740481C1C}">
                <a14:useLocalDpi xmlns:a14="http://schemas.microsoft.com/office/drawing/2010/main" val="0"/>
              </a:ext>
            </a:extLst>
          </a:blip>
          <a:srcRect b="41464"/>
          <a:stretch>
            <a:fillRect/>
          </a:stretch>
        </p:blipFill>
        <p:spPr bwMode="auto">
          <a:xfrm>
            <a:off x="4686300" y="2286000"/>
            <a:ext cx="4000500" cy="251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9937" name="Rectangle 2"/>
          <p:cNvSpPr>
            <a:spLocks noGrp="1" noChangeArrowheads="1"/>
          </p:cNvSpPr>
          <p:nvPr>
            <p:ph type="title"/>
          </p:nvPr>
        </p:nvSpPr>
        <p:spPr>
          <a:xfrm>
            <a:off x="596900" y="685800"/>
            <a:ext cx="7772400" cy="1143000"/>
          </a:xfrm>
        </p:spPr>
        <p:txBody>
          <a:bodyPr>
            <a:normAutofit fontScale="90000"/>
          </a:bodyPr>
          <a:lstStyle/>
          <a:p>
            <a:pPr eaLnBrk="1" hangingPunct="1"/>
            <a:r>
              <a:rPr lang="en-US" sz="4800" dirty="0" smtClean="0">
                <a:ea typeface="Geneva"/>
              </a:rPr>
              <a:t>Computational Model </a:t>
            </a:r>
            <a:br>
              <a:rPr lang="en-US" sz="4800" dirty="0" smtClean="0">
                <a:ea typeface="Geneva"/>
              </a:rPr>
            </a:br>
            <a:r>
              <a:rPr lang="en-US" sz="4800" dirty="0" smtClean="0">
                <a:ea typeface="Geneva"/>
              </a:rPr>
              <a:t>of Yarn and Fabric</a:t>
            </a:r>
          </a:p>
        </p:txBody>
      </p:sp>
      <p:pic>
        <p:nvPicPr>
          <p:cNvPr id="39938" name="Picture 3" descr="yh0"/>
          <p:cNvPicPr>
            <a:picLocks noGrp="1" noChangeAspect="1" noChangeArrowheads="1"/>
          </p:cNvPicPr>
          <p:nvPr>
            <p:ph idx="1"/>
          </p:nvPr>
        </p:nvPicPr>
        <p:blipFill>
          <a:blip r:embed="rId4"/>
          <a:srcRect/>
          <a:stretch>
            <a:fillRect/>
          </a:stretch>
        </p:blipFill>
        <p:spPr>
          <a:xfrm>
            <a:off x="2286000" y="2055813"/>
            <a:ext cx="4673599" cy="611187"/>
          </a:xfrm>
        </p:spPr>
      </p:pic>
      <p:pic>
        <p:nvPicPr>
          <p:cNvPr id="101380" name="weave4.mpg" descr="CORSAIR:Hopeman:weave4.mpg">
            <a:hlinkClick r:id="" action="ppaction://media"/>
          </p:cNvPr>
          <p:cNvPicPr>
            <a:picLocks noRot="1" noChangeAspect="1" noChangeArrowheads="1"/>
          </p:cNvPicPr>
          <p:nvPr>
            <a:quickTimeFile r:link="rId1"/>
          </p:nvPr>
        </p:nvPicPr>
        <p:blipFill>
          <a:blip r:embed="rId5"/>
          <a:srcRect/>
          <a:stretch>
            <a:fillRect/>
          </a:stretch>
        </p:blipFill>
        <p:spPr bwMode="auto">
          <a:xfrm>
            <a:off x="2286000" y="2895600"/>
            <a:ext cx="4673600" cy="3505200"/>
          </a:xfrm>
          <a:prstGeom prst="rect">
            <a:avLst/>
          </a:prstGeom>
          <a:noFill/>
          <a:ln w="9525">
            <a:noFill/>
            <a:miter lim="800000"/>
            <a:headEnd/>
            <a:tailEnd/>
          </a:ln>
        </p:spPr>
      </p:pic>
    </p:spTree>
    <p:extLst>
      <p:ext uri="{BB962C8B-B14F-4D97-AF65-F5344CB8AC3E}">
        <p14:creationId xmlns:p14="http://schemas.microsoft.com/office/powerpoint/2010/main" val="20828751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0138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01380"/>
                </p:tgtEl>
              </p:cMediaNode>
            </p:vide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MVC-024F.JPG                                                   00000002untitled                       B3F5518F:"/>
          <p:cNvPicPr>
            <a:picLocks noChangeAspect="1" noChangeArrowheads="1"/>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4648200" y="1629340"/>
            <a:ext cx="3425825" cy="45682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5" name="Text Box 3"/>
          <p:cNvSpPr txBox="1">
            <a:spLocks noChangeArrowheads="1"/>
          </p:cNvSpPr>
          <p:nvPr/>
        </p:nvSpPr>
        <p:spPr bwMode="auto">
          <a:xfrm>
            <a:off x="949325" y="2338388"/>
            <a:ext cx="3133725" cy="2227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2800"/>
              <a:t>Tensile Strength</a:t>
            </a:r>
          </a:p>
          <a:p>
            <a:endParaRPr lang="en-US" altLang="en-US" sz="2800"/>
          </a:p>
          <a:p>
            <a:r>
              <a:rPr lang="en-US" altLang="en-US" sz="2800"/>
              <a:t>Failure Strain</a:t>
            </a:r>
          </a:p>
          <a:p>
            <a:endParaRPr lang="en-US" altLang="en-US" sz="2800"/>
          </a:p>
          <a:p>
            <a:r>
              <a:rPr lang="en-US" altLang="en-US" sz="2800"/>
              <a:t>Friction Coefficient</a:t>
            </a:r>
            <a:endParaRPr lang="en-US" altLang="en-US" sz="2000"/>
          </a:p>
        </p:txBody>
      </p:sp>
      <p:sp>
        <p:nvSpPr>
          <p:cNvPr id="18436" name="Text Box 4"/>
          <p:cNvSpPr txBox="1">
            <a:spLocks noChangeArrowheads="1"/>
          </p:cNvSpPr>
          <p:nvPr/>
        </p:nvSpPr>
        <p:spPr bwMode="auto">
          <a:xfrm>
            <a:off x="1492250" y="806450"/>
            <a:ext cx="55943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3600" dirty="0"/>
              <a:t>Mechanical Property Tests</a:t>
            </a:r>
            <a:endParaRPr lang="en-US" altLang="en-US" sz="3200" dirty="0"/>
          </a:p>
        </p:txBody>
      </p:sp>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Rectangle 2"/>
          <p:cNvSpPr>
            <a:spLocks noGrp="1" noChangeArrowheads="1"/>
          </p:cNvSpPr>
          <p:nvPr>
            <p:ph type="title"/>
          </p:nvPr>
        </p:nvSpPr>
        <p:spPr>
          <a:xfrm>
            <a:off x="147638" y="914400"/>
            <a:ext cx="8767762" cy="838200"/>
          </a:xfrm>
        </p:spPr>
        <p:txBody>
          <a:bodyPr>
            <a:normAutofit fontScale="90000"/>
          </a:bodyPr>
          <a:lstStyle/>
          <a:p>
            <a:pPr eaLnBrk="1" hangingPunct="1"/>
            <a:r>
              <a:rPr lang="en-US" sz="4800" dirty="0" smtClean="0">
                <a:ea typeface="Geneva"/>
              </a:rPr>
              <a:t>“Virtual” Experiments </a:t>
            </a:r>
            <a:br>
              <a:rPr lang="en-US" sz="4800" dirty="0" smtClean="0">
                <a:ea typeface="Geneva"/>
              </a:rPr>
            </a:br>
            <a:r>
              <a:rPr lang="en-US" sz="4800" dirty="0">
                <a:ea typeface="Geneva"/>
              </a:rPr>
              <a:t>(</a:t>
            </a:r>
            <a:r>
              <a:rPr lang="en-US" sz="4000" dirty="0" smtClean="0">
                <a:ea typeface="Geneva"/>
              </a:rPr>
              <a:t>with the Computer)</a:t>
            </a:r>
            <a:br>
              <a:rPr lang="en-US" sz="4000" dirty="0" smtClean="0">
                <a:ea typeface="Geneva"/>
              </a:rPr>
            </a:br>
            <a:endParaRPr lang="en-US" sz="3200" dirty="0" smtClean="0">
              <a:ea typeface="Geneva"/>
            </a:endParaRPr>
          </a:p>
        </p:txBody>
      </p:sp>
      <p:sp>
        <p:nvSpPr>
          <p:cNvPr id="44035" name="Text Box 5"/>
          <p:cNvSpPr txBox="1">
            <a:spLocks noChangeArrowheads="1"/>
          </p:cNvSpPr>
          <p:nvPr/>
        </p:nvSpPr>
        <p:spPr bwMode="auto">
          <a:xfrm>
            <a:off x="6384925" y="5118100"/>
            <a:ext cx="2454275" cy="523875"/>
          </a:xfrm>
          <a:prstGeom prst="rect">
            <a:avLst/>
          </a:prstGeom>
          <a:noFill/>
          <a:ln w="12700">
            <a:noFill/>
            <a:miter lim="800000"/>
            <a:headEnd/>
            <a:tailEnd/>
          </a:ln>
        </p:spPr>
        <p:txBody>
          <a:bodyPr>
            <a:spAutoFit/>
          </a:bodyPr>
          <a:lstStyle/>
          <a:p>
            <a:pPr algn="ctr" eaLnBrk="0" hangingPunct="0"/>
            <a:r>
              <a:rPr lang="en-US" sz="2800"/>
              <a:t>Not held</a:t>
            </a:r>
          </a:p>
        </p:txBody>
      </p:sp>
      <p:sp>
        <p:nvSpPr>
          <p:cNvPr id="44036" name="Text Box 6"/>
          <p:cNvSpPr txBox="1">
            <a:spLocks noChangeArrowheads="1"/>
          </p:cNvSpPr>
          <p:nvPr/>
        </p:nvSpPr>
        <p:spPr bwMode="auto">
          <a:xfrm>
            <a:off x="381000" y="5143500"/>
            <a:ext cx="2667000" cy="523875"/>
          </a:xfrm>
          <a:prstGeom prst="rect">
            <a:avLst/>
          </a:prstGeom>
          <a:noFill/>
          <a:ln w="12700">
            <a:noFill/>
            <a:miter lim="800000"/>
            <a:headEnd/>
            <a:tailEnd/>
          </a:ln>
        </p:spPr>
        <p:txBody>
          <a:bodyPr>
            <a:spAutoFit/>
          </a:bodyPr>
          <a:lstStyle/>
          <a:p>
            <a:pPr algn="ctr" eaLnBrk="0" hangingPunct="0"/>
            <a:r>
              <a:rPr lang="en-US" sz="2800"/>
              <a:t>Held on 4 sides</a:t>
            </a:r>
            <a:endParaRPr lang="en-US" sz="2800" b="1"/>
          </a:p>
        </p:txBody>
      </p:sp>
      <p:sp>
        <p:nvSpPr>
          <p:cNvPr id="44037" name="Text Box 7"/>
          <p:cNvSpPr txBox="1">
            <a:spLocks noChangeArrowheads="1"/>
          </p:cNvSpPr>
          <p:nvPr/>
        </p:nvSpPr>
        <p:spPr bwMode="auto">
          <a:xfrm>
            <a:off x="3213100" y="5143500"/>
            <a:ext cx="3048000" cy="523875"/>
          </a:xfrm>
          <a:prstGeom prst="rect">
            <a:avLst/>
          </a:prstGeom>
          <a:noFill/>
          <a:ln w="12700">
            <a:noFill/>
            <a:miter lim="800000"/>
            <a:headEnd/>
            <a:tailEnd/>
          </a:ln>
        </p:spPr>
        <p:txBody>
          <a:bodyPr>
            <a:spAutoFit/>
          </a:bodyPr>
          <a:lstStyle/>
          <a:p>
            <a:pPr algn="ctr" eaLnBrk="0" hangingPunct="0"/>
            <a:r>
              <a:rPr lang="en-US" sz="2800"/>
              <a:t>Held on 2 sides</a:t>
            </a:r>
            <a:endParaRPr lang="en-US" sz="2800" b="1"/>
          </a:p>
        </p:txBody>
      </p:sp>
      <p:pic>
        <p:nvPicPr>
          <p:cNvPr id="103431" name="4s25top.mpg" descr="CORSAIR:Hopeman:4s25top.mpg">
            <a:hlinkClick r:id="" action="ppaction://media"/>
          </p:cNvPr>
          <p:cNvPicPr>
            <a:picLocks noRot="1" noChangeAspect="1" noChangeArrowheads="1"/>
          </p:cNvPicPr>
          <p:nvPr>
            <a:quickTimeFile r:link="rId1"/>
          </p:nvPr>
        </p:nvPicPr>
        <p:blipFill>
          <a:blip r:embed="rId6"/>
          <a:srcRect/>
          <a:stretch>
            <a:fillRect/>
          </a:stretch>
        </p:blipFill>
        <p:spPr bwMode="auto">
          <a:xfrm>
            <a:off x="0" y="2767013"/>
            <a:ext cx="3048000" cy="2286000"/>
          </a:xfrm>
          <a:prstGeom prst="rect">
            <a:avLst/>
          </a:prstGeom>
          <a:noFill/>
          <a:ln w="9525">
            <a:noFill/>
            <a:miter lim="800000"/>
            <a:headEnd/>
            <a:tailEnd/>
          </a:ln>
        </p:spPr>
      </p:pic>
      <p:pic>
        <p:nvPicPr>
          <p:cNvPr id="103432" name="25ytop.mpg" descr="CORSAIR:Hopeman:25ytop.mpg">
            <a:hlinkClick r:id="" action="ppaction://media"/>
          </p:cNvPr>
          <p:cNvPicPr>
            <a:picLocks noRot="1" noChangeAspect="1" noChangeArrowheads="1"/>
          </p:cNvPicPr>
          <p:nvPr>
            <a:quickTimeFile r:link="rId2"/>
          </p:nvPr>
        </p:nvPicPr>
        <p:blipFill>
          <a:blip r:embed="rId7"/>
          <a:srcRect/>
          <a:stretch>
            <a:fillRect/>
          </a:stretch>
        </p:blipFill>
        <p:spPr bwMode="auto">
          <a:xfrm>
            <a:off x="3048000" y="2767013"/>
            <a:ext cx="3048000" cy="2286000"/>
          </a:xfrm>
          <a:prstGeom prst="rect">
            <a:avLst/>
          </a:prstGeom>
          <a:noFill/>
          <a:ln w="9525">
            <a:noFill/>
            <a:miter lim="800000"/>
            <a:headEnd/>
            <a:tailEnd/>
          </a:ln>
        </p:spPr>
      </p:pic>
      <p:pic>
        <p:nvPicPr>
          <p:cNvPr id="103433" name="0side1.mpg" descr="CORSAIR:Hopeman:0side1.mpg">
            <a:hlinkClick r:id="" action="ppaction://media"/>
          </p:cNvPr>
          <p:cNvPicPr>
            <a:picLocks noRot="1" noChangeAspect="1" noChangeArrowheads="1"/>
          </p:cNvPicPr>
          <p:nvPr>
            <a:quickTimeFile r:link="rId3"/>
          </p:nvPr>
        </p:nvPicPr>
        <p:blipFill>
          <a:blip r:embed="rId8"/>
          <a:srcRect/>
          <a:stretch>
            <a:fillRect/>
          </a:stretch>
        </p:blipFill>
        <p:spPr bwMode="auto">
          <a:xfrm>
            <a:off x="6096000" y="2767013"/>
            <a:ext cx="3048000" cy="2286000"/>
          </a:xfrm>
          <a:prstGeom prst="rect">
            <a:avLst/>
          </a:prstGeom>
          <a:noFill/>
          <a:ln w="9525">
            <a:noFill/>
            <a:miter lim="800000"/>
            <a:headEnd/>
            <a:tailEnd/>
          </a:ln>
        </p:spPr>
      </p:pic>
    </p:spTree>
    <p:extLst>
      <p:ext uri="{BB962C8B-B14F-4D97-AF65-F5344CB8AC3E}">
        <p14:creationId xmlns:p14="http://schemas.microsoft.com/office/powerpoint/2010/main" val="22629139"/>
      </p:ext>
    </p:extLst>
  </p:cSld>
  <p:clrMapOvr>
    <a:masterClrMapping/>
  </p:clrMapOvr>
  <p:transition/>
  <p:timing>
    <p:tnLst>
      <p:par>
        <p:cTn id="1" dur="indefinite" restart="never" nodeType="tmRoot">
          <p:childTnLst>
            <p:seq concurrent="1" nextAc="seek">
              <p:cTn id="2" restart="whenNotActive" fill="hold" evtFilter="cancelBubble" nodeType="interactiveSeq">
                <p:stCondLst>
                  <p:cond evt="onClick" delay="0">
                    <p:tgtEl>
                      <p:spTgt spid="103431"/>
                    </p:tgtEl>
                  </p:cond>
                </p:stCondLst>
                <p:endSync evt="end" delay="0">
                  <p:rtn val="all"/>
                </p:endSync>
                <p:childTnLst>
                  <p:par>
                    <p:cTn id="3" fill="hold" nodeType="clickPar">
                      <p:stCondLst>
                        <p:cond delay="0"/>
                      </p:stCondLst>
                      <p:childTnLst>
                        <p:par>
                          <p:cTn id="4" fill="hold" nodeType="withGroup">
                            <p:stCondLst>
                              <p:cond delay="0"/>
                            </p:stCondLst>
                            <p:childTnLst>
                              <p:par>
                                <p:cTn id="5" presetID="2" presetClass="mediacall" presetSubtype="0" fill="hold" nodeType="clickEffect">
                                  <p:stCondLst>
                                    <p:cond delay="0"/>
                                  </p:stCondLst>
                                  <p:childTnLst>
                                    <p:cmd type="call" cmd="togglePause">
                                      <p:cBhvr>
                                        <p:cTn id="6" dur="1" fill="hold"/>
                                        <p:tgtEl>
                                          <p:spTgt spid="103431"/>
                                        </p:tgtEl>
                                      </p:cBhvr>
                                    </p:cmd>
                                  </p:childTnLst>
                                </p:cTn>
                              </p:par>
                            </p:childTnLst>
                          </p:cTn>
                        </p:par>
                      </p:childTnLst>
                    </p:cTn>
                  </p:par>
                </p:childTnLst>
              </p:cTn>
              <p:nextCondLst>
                <p:cond evt="onClick" delay="0">
                  <p:tgtEl>
                    <p:spTgt spid="103431"/>
                  </p:tgtEl>
                </p:cond>
              </p:nextCondLst>
            </p:seq>
            <p:video>
              <p:cMediaNode vol="80000">
                <p:cTn id="7" fill="hold" display="0">
                  <p:stCondLst>
                    <p:cond delay="indefinite"/>
                  </p:stCondLst>
                </p:cTn>
                <p:tgtEl>
                  <p:spTgt spid="103431"/>
                </p:tgtEl>
              </p:cMediaNode>
            </p:video>
            <p:seq concurrent="1" nextAc="seek">
              <p:cTn id="8" restart="whenNotActive" fill="hold" evtFilter="cancelBubble" nodeType="interactiveSeq">
                <p:stCondLst>
                  <p:cond evt="onClick" delay="0">
                    <p:tgtEl>
                      <p:spTgt spid="103432"/>
                    </p:tgtEl>
                  </p:cond>
                </p:stCondLst>
                <p:endSync evt="end" delay="0">
                  <p:rtn val="all"/>
                </p:endSync>
                <p:childTnLst>
                  <p:par>
                    <p:cTn id="9" fill="hold" nodeType="clickPar">
                      <p:stCondLst>
                        <p:cond delay="0"/>
                      </p:stCondLst>
                      <p:childTnLst>
                        <p:par>
                          <p:cTn id="10" fill="hold" nodeType="withGroup">
                            <p:stCondLst>
                              <p:cond delay="0"/>
                            </p:stCondLst>
                            <p:childTnLst>
                              <p:par>
                                <p:cTn id="11" presetID="2" presetClass="mediacall" presetSubtype="0" fill="hold" nodeType="clickEffect">
                                  <p:stCondLst>
                                    <p:cond delay="0"/>
                                  </p:stCondLst>
                                  <p:childTnLst>
                                    <p:cmd type="call" cmd="togglePause">
                                      <p:cBhvr>
                                        <p:cTn id="12" dur="1" fill="hold"/>
                                        <p:tgtEl>
                                          <p:spTgt spid="103432"/>
                                        </p:tgtEl>
                                      </p:cBhvr>
                                    </p:cmd>
                                  </p:childTnLst>
                                </p:cTn>
                              </p:par>
                            </p:childTnLst>
                          </p:cTn>
                        </p:par>
                      </p:childTnLst>
                    </p:cTn>
                  </p:par>
                </p:childTnLst>
              </p:cTn>
              <p:nextCondLst>
                <p:cond evt="onClick" delay="0">
                  <p:tgtEl>
                    <p:spTgt spid="103432"/>
                  </p:tgtEl>
                </p:cond>
              </p:nextCondLst>
            </p:seq>
            <p:video>
              <p:cMediaNode vol="80000">
                <p:cTn id="13" fill="hold" display="0">
                  <p:stCondLst>
                    <p:cond delay="indefinite"/>
                  </p:stCondLst>
                </p:cTn>
                <p:tgtEl>
                  <p:spTgt spid="103432"/>
                </p:tgtEl>
              </p:cMediaNode>
            </p:video>
            <p:seq concurrent="1" nextAc="seek">
              <p:cTn id="14" restart="whenNotActive" fill="hold" evtFilter="cancelBubble" nodeType="interactiveSeq">
                <p:stCondLst>
                  <p:cond evt="onClick" delay="0">
                    <p:tgtEl>
                      <p:spTgt spid="103433"/>
                    </p:tgtEl>
                  </p:cond>
                </p:stCondLst>
                <p:endSync evt="end" delay="0">
                  <p:rtn val="all"/>
                </p:endSync>
                <p:childTnLst>
                  <p:par>
                    <p:cTn id="15" fill="hold" nodeType="clickPar">
                      <p:stCondLst>
                        <p:cond delay="0"/>
                      </p:stCondLst>
                      <p:childTnLst>
                        <p:par>
                          <p:cTn id="16" fill="hold" nodeType="withGroup">
                            <p:stCondLst>
                              <p:cond delay="0"/>
                            </p:stCondLst>
                            <p:childTnLst>
                              <p:par>
                                <p:cTn id="17" presetID="2" presetClass="mediacall" presetSubtype="0" fill="hold" nodeType="clickEffect">
                                  <p:stCondLst>
                                    <p:cond delay="0"/>
                                  </p:stCondLst>
                                  <p:childTnLst>
                                    <p:cmd type="call" cmd="togglePause">
                                      <p:cBhvr>
                                        <p:cTn id="18" dur="1" fill="hold"/>
                                        <p:tgtEl>
                                          <p:spTgt spid="103433"/>
                                        </p:tgtEl>
                                      </p:cBhvr>
                                    </p:cmd>
                                  </p:childTnLst>
                                </p:cTn>
                              </p:par>
                            </p:childTnLst>
                          </p:cTn>
                        </p:par>
                      </p:childTnLst>
                    </p:cTn>
                  </p:par>
                </p:childTnLst>
              </p:cTn>
              <p:nextCondLst>
                <p:cond evt="onClick" delay="0">
                  <p:tgtEl>
                    <p:spTgt spid="103433"/>
                  </p:tgtEl>
                </p:cond>
              </p:nextCondLst>
            </p:seq>
            <p:video>
              <p:cMediaNode vol="80000">
                <p:cTn id="19" fill="hold" display="0">
                  <p:stCondLst>
                    <p:cond delay="indefinite"/>
                  </p:stCondLst>
                </p:cTn>
                <p:tgtEl>
                  <p:spTgt spid="103433"/>
                </p:tgtEl>
              </p:cMediaNode>
            </p:vide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4722" name="Rectangle 2"/>
          <p:cNvSpPr>
            <a:spLocks noGrp="1" noChangeArrowheads="1"/>
          </p:cNvSpPr>
          <p:nvPr>
            <p:ph type="title"/>
          </p:nvPr>
        </p:nvSpPr>
        <p:spPr>
          <a:xfrm>
            <a:off x="457200" y="914400"/>
            <a:ext cx="8229600" cy="1143000"/>
          </a:xfrm>
        </p:spPr>
        <p:txBody>
          <a:bodyPr/>
          <a:lstStyle/>
          <a:p>
            <a:r>
              <a:rPr lang="en-US" altLang="en-US" dirty="0"/>
              <a:t>Full-Scale Impact Tests</a:t>
            </a:r>
            <a:endParaRPr lang="en-US" dirty="0"/>
          </a:p>
        </p:txBody>
      </p:sp>
      <p:pic>
        <p:nvPicPr>
          <p:cNvPr id="414725" name="Picture 5" descr=" Gun-fusel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9900" y="1927225"/>
            <a:ext cx="8223250" cy="3787775"/>
          </a:xfrm>
          <a:prstGeom prst="rect">
            <a:avLst/>
          </a:prstGeom>
          <a:noFill/>
          <a:extLst>
            <a:ext uri="{909E8E84-426E-40DD-AFC4-6F175D3DCCD1}">
              <a14:hiddenFill xmlns:a14="http://schemas.microsoft.com/office/drawing/2010/main">
                <a:solidFill>
                  <a:srgbClr val="FFFFFF"/>
                </a:solidFill>
              </a14:hiddenFill>
            </a:ext>
          </a:extLst>
        </p:spPr>
      </p:pic>
      <p:sp>
        <p:nvSpPr>
          <p:cNvPr id="414726" name="Text Box 6"/>
          <p:cNvSpPr txBox="1">
            <a:spLocks noChangeArrowheads="1"/>
          </p:cNvSpPr>
          <p:nvPr/>
        </p:nvSpPr>
        <p:spPr bwMode="auto">
          <a:xfrm>
            <a:off x="6577012" y="6056313"/>
            <a:ext cx="2338388"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600"/>
              <a:t>NSWC, China Lake, CA</a:t>
            </a:r>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5746" name="Rectangle 2"/>
          <p:cNvSpPr>
            <a:spLocks noGrp="1" noChangeArrowheads="1"/>
          </p:cNvSpPr>
          <p:nvPr>
            <p:ph type="title"/>
          </p:nvPr>
        </p:nvSpPr>
        <p:spPr/>
        <p:txBody>
          <a:bodyPr/>
          <a:lstStyle/>
          <a:p>
            <a:r>
              <a:rPr lang="en-US"/>
              <a:t>Arrested Engine Fragment</a:t>
            </a:r>
          </a:p>
        </p:txBody>
      </p:sp>
      <p:sp>
        <p:nvSpPr>
          <p:cNvPr id="415747" name="Rectangle 3"/>
          <p:cNvSpPr>
            <a:spLocks noGrp="1" noChangeArrowheads="1"/>
          </p:cNvSpPr>
          <p:nvPr>
            <p:ph type="body" idx="1"/>
          </p:nvPr>
        </p:nvSpPr>
        <p:spPr>
          <a:xfrm>
            <a:off x="515938" y="1766888"/>
            <a:ext cx="3919537" cy="4184650"/>
          </a:xfrm>
        </p:spPr>
        <p:txBody>
          <a:bodyPr/>
          <a:lstStyle/>
          <a:p>
            <a:r>
              <a:rPr lang="en-US"/>
              <a:t>Fan blade fragment</a:t>
            </a:r>
          </a:p>
          <a:p>
            <a:r>
              <a:rPr lang="en-US"/>
              <a:t>3</a:t>
            </a:r>
            <a:r>
              <a:rPr lang="en-US">
                <a:cs typeface="Arial" charset="0"/>
              </a:rPr>
              <a:t>″</a:t>
            </a:r>
            <a:r>
              <a:rPr lang="en-US"/>
              <a:t> x 4</a:t>
            </a:r>
            <a:r>
              <a:rPr lang="en-US">
                <a:cs typeface="Arial" charset="0"/>
              </a:rPr>
              <a:t>″,</a:t>
            </a:r>
            <a:r>
              <a:rPr lang="en-US"/>
              <a:t> 0.37 lbs </a:t>
            </a:r>
          </a:p>
          <a:p>
            <a:r>
              <a:rPr lang="en-US"/>
              <a:t>Sharp-ended</a:t>
            </a:r>
          </a:p>
          <a:p>
            <a:r>
              <a:rPr lang="en-US"/>
              <a:t>622 ft/s</a:t>
            </a:r>
          </a:p>
          <a:p>
            <a:r>
              <a:rPr lang="en-US"/>
              <a:t>3 layers of Zylon </a:t>
            </a:r>
          </a:p>
          <a:p>
            <a:r>
              <a:rPr lang="en-US"/>
              <a:t>Weighs 0.1 lbs/ft</a:t>
            </a:r>
            <a:r>
              <a:rPr lang="en-US" baseline="30000"/>
              <a:t>2</a:t>
            </a:r>
            <a:r>
              <a:rPr lang="en-US"/>
              <a:t>  </a:t>
            </a:r>
          </a:p>
        </p:txBody>
      </p:sp>
      <p:pic>
        <p:nvPicPr>
          <p:cNvPr id="415748" name="Picture 4" descr="fragment_fuselage"/>
          <p:cNvPicPr>
            <a:picLocks noChangeAspect="1" noChangeArrowheads="1"/>
          </p:cNvPicPr>
          <p:nvPr/>
        </p:nvPicPr>
        <p:blipFill>
          <a:blip r:embed="rId3">
            <a:extLst>
              <a:ext uri="{28A0092B-C50C-407E-A947-70E740481C1C}">
                <a14:useLocalDpi xmlns:a14="http://schemas.microsoft.com/office/drawing/2010/main" val="0"/>
              </a:ext>
            </a:extLst>
          </a:blip>
          <a:srcRect t="9375"/>
          <a:stretch>
            <a:fillRect/>
          </a:stretch>
        </p:blipFill>
        <p:spPr bwMode="auto">
          <a:xfrm>
            <a:off x="4952999" y="1728714"/>
            <a:ext cx="3281363" cy="445936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6770" name="Rectangle 2"/>
          <p:cNvSpPr>
            <a:spLocks noGrp="1" noChangeArrowheads="1"/>
          </p:cNvSpPr>
          <p:nvPr>
            <p:ph type="title"/>
          </p:nvPr>
        </p:nvSpPr>
        <p:spPr/>
        <p:txBody>
          <a:bodyPr/>
          <a:lstStyle/>
          <a:p>
            <a:r>
              <a:rPr lang="en-US"/>
              <a:t>Fragment Shield Summary</a:t>
            </a:r>
          </a:p>
        </p:txBody>
      </p:sp>
      <p:sp>
        <p:nvSpPr>
          <p:cNvPr id="416771" name="Rectangle 3"/>
          <p:cNvSpPr>
            <a:spLocks noGrp="1" noChangeArrowheads="1"/>
          </p:cNvSpPr>
          <p:nvPr>
            <p:ph type="body" idx="1"/>
          </p:nvPr>
        </p:nvSpPr>
        <p:spPr>
          <a:xfrm>
            <a:off x="515938" y="1766888"/>
            <a:ext cx="8470900" cy="4184650"/>
          </a:xfrm>
        </p:spPr>
        <p:txBody>
          <a:bodyPr/>
          <a:lstStyle/>
          <a:p>
            <a:r>
              <a:rPr lang="en-US"/>
              <a:t>Lightweight, low-cost barriers to engine fragments</a:t>
            </a:r>
          </a:p>
          <a:p>
            <a:pPr lvl="1"/>
            <a:r>
              <a:rPr lang="en-US"/>
              <a:t>Advanced polymer with superior properties</a:t>
            </a:r>
          </a:p>
          <a:p>
            <a:pPr lvl="1"/>
            <a:r>
              <a:rPr lang="en-US"/>
              <a:t>Computational tool for barrier design</a:t>
            </a:r>
          </a:p>
          <a:p>
            <a:pPr lvl="1"/>
            <a:r>
              <a:rPr lang="en-US"/>
              <a:t>Full-scale demonstration of barrier effectiveness </a:t>
            </a:r>
          </a:p>
          <a:p>
            <a:r>
              <a:rPr lang="en-US"/>
              <a:t>Technology ready for transfer to industry</a:t>
            </a:r>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7794" name="Rectangle 2"/>
          <p:cNvSpPr>
            <a:spLocks noGrp="1" noChangeArrowheads="1"/>
          </p:cNvSpPr>
          <p:nvPr>
            <p:ph type="title"/>
          </p:nvPr>
        </p:nvSpPr>
        <p:spPr/>
        <p:txBody>
          <a:bodyPr/>
          <a:lstStyle/>
          <a:p>
            <a:r>
              <a:rPr lang="en-US"/>
              <a:t>Use of Zylon for Body Armor</a:t>
            </a:r>
          </a:p>
        </p:txBody>
      </p:sp>
      <p:sp>
        <p:nvSpPr>
          <p:cNvPr id="417795" name="Rectangle 3"/>
          <p:cNvSpPr>
            <a:spLocks noGrp="1" noChangeArrowheads="1"/>
          </p:cNvSpPr>
          <p:nvPr>
            <p:ph type="body" idx="1"/>
          </p:nvPr>
        </p:nvSpPr>
        <p:spPr>
          <a:xfrm>
            <a:off x="515938" y="1766888"/>
            <a:ext cx="4702175" cy="4184650"/>
          </a:xfrm>
        </p:spPr>
        <p:txBody>
          <a:bodyPr/>
          <a:lstStyle/>
          <a:p>
            <a:pPr>
              <a:lnSpc>
                <a:spcPct val="90000"/>
              </a:lnSpc>
            </a:pPr>
            <a:r>
              <a:rPr lang="en-US" dirty="0"/>
              <a:t>Lightweight, low-cost, </a:t>
            </a:r>
            <a:r>
              <a:rPr lang="en-US" dirty="0" err="1"/>
              <a:t>ballistically</a:t>
            </a:r>
            <a:r>
              <a:rPr lang="en-US" dirty="0"/>
              <a:t> effective</a:t>
            </a:r>
          </a:p>
          <a:p>
            <a:pPr>
              <a:lnSpc>
                <a:spcPct val="90000"/>
              </a:lnSpc>
            </a:pPr>
            <a:r>
              <a:rPr lang="en-US" dirty="0"/>
              <a:t>Company made police vests</a:t>
            </a:r>
          </a:p>
          <a:p>
            <a:pPr>
              <a:lnSpc>
                <a:spcPct val="90000"/>
              </a:lnSpc>
            </a:pPr>
            <a:r>
              <a:rPr lang="en-US" dirty="0"/>
              <a:t>But fatality occurred!</a:t>
            </a:r>
          </a:p>
          <a:p>
            <a:pPr>
              <a:lnSpc>
                <a:spcPct val="90000"/>
              </a:lnSpc>
            </a:pPr>
            <a:r>
              <a:rPr lang="en-US" dirty="0" err="1"/>
              <a:t>Zylon</a:t>
            </a:r>
            <a:r>
              <a:rPr lang="en-US" dirty="0"/>
              <a:t> degrades over time</a:t>
            </a:r>
          </a:p>
          <a:p>
            <a:pPr lvl="1">
              <a:lnSpc>
                <a:spcPct val="90000"/>
              </a:lnSpc>
            </a:pPr>
            <a:r>
              <a:rPr lang="en-US" dirty="0"/>
              <a:t>Moisture</a:t>
            </a:r>
          </a:p>
          <a:p>
            <a:pPr lvl="1">
              <a:lnSpc>
                <a:spcPct val="90000"/>
              </a:lnSpc>
            </a:pPr>
            <a:r>
              <a:rPr lang="en-US" dirty="0"/>
              <a:t>Temperature</a:t>
            </a:r>
          </a:p>
          <a:p>
            <a:pPr lvl="1">
              <a:lnSpc>
                <a:spcPct val="90000"/>
              </a:lnSpc>
            </a:pPr>
            <a:r>
              <a:rPr lang="en-US" dirty="0"/>
              <a:t>Sunlight</a:t>
            </a:r>
          </a:p>
        </p:txBody>
      </p:sp>
      <p:pic>
        <p:nvPicPr>
          <p:cNvPr id="417796" name="Picture 4" descr="lw_leave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581650" y="1865313"/>
            <a:ext cx="2557463"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1779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1779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1779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1779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17795">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17795">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1779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7795"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0738" name="Rectangle 2"/>
          <p:cNvSpPr>
            <a:spLocks noGrp="1" noChangeArrowheads="1"/>
          </p:cNvSpPr>
          <p:nvPr>
            <p:ph type="title"/>
          </p:nvPr>
        </p:nvSpPr>
        <p:spPr>
          <a:xfrm>
            <a:off x="304800" y="685800"/>
            <a:ext cx="7210425" cy="1371600"/>
          </a:xfrm>
        </p:spPr>
        <p:txBody>
          <a:bodyPr/>
          <a:lstStyle/>
          <a:p>
            <a:r>
              <a:rPr lang="en-US" sz="4000" dirty="0" smtClean="0"/>
              <a:t>The Durability Issue</a:t>
            </a:r>
            <a:r>
              <a:rPr lang="en-US" sz="4000" dirty="0" smtClean="0">
                <a:cs typeface="Arial" charset="0"/>
              </a:rPr>
              <a:t>—</a:t>
            </a:r>
            <a:r>
              <a:rPr lang="en-US" sz="2800" dirty="0" smtClean="0">
                <a:cs typeface="Arial" charset="0"/>
              </a:rPr>
              <a:t/>
            </a:r>
            <a:br>
              <a:rPr lang="en-US" sz="2800" dirty="0" smtClean="0">
                <a:cs typeface="Arial" charset="0"/>
              </a:rPr>
            </a:br>
            <a:r>
              <a:rPr lang="en-US" sz="3200" dirty="0" smtClean="0"/>
              <a:t>Performance </a:t>
            </a:r>
            <a:r>
              <a:rPr lang="en-US" sz="3200" dirty="0"/>
              <a:t>Degradation with Time</a:t>
            </a:r>
          </a:p>
        </p:txBody>
      </p:sp>
      <p:sp>
        <p:nvSpPr>
          <p:cNvPr id="500746" name="Rectangle 10"/>
          <p:cNvSpPr>
            <a:spLocks noGrp="1" noChangeArrowheads="1"/>
          </p:cNvSpPr>
          <p:nvPr>
            <p:ph sz="quarter" idx="2"/>
          </p:nvPr>
        </p:nvSpPr>
        <p:spPr/>
        <p:txBody>
          <a:bodyPr/>
          <a:lstStyle/>
          <a:p>
            <a:endParaRPr lang="en-US" sz="2000"/>
          </a:p>
        </p:txBody>
      </p:sp>
      <p:pic>
        <p:nvPicPr>
          <p:cNvPr id="500740" name="Picture 4"/>
          <p:cNvPicPr>
            <a:picLocks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8000" y="4179887"/>
            <a:ext cx="3995738" cy="2144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00741" name="Rectangle 5"/>
          <p:cNvSpPr>
            <a:spLocks noChangeArrowheads="1"/>
          </p:cNvSpPr>
          <p:nvPr/>
        </p:nvSpPr>
        <p:spPr bwMode="auto">
          <a:xfrm>
            <a:off x="866775" y="1889125"/>
            <a:ext cx="3397250" cy="2530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FontTx/>
              <a:buChar char="•"/>
            </a:pPr>
            <a:r>
              <a:rPr lang="en-US" sz="2800" dirty="0"/>
              <a:t>Environment</a:t>
            </a:r>
          </a:p>
          <a:p>
            <a:pPr marL="742950" lvl="1" indent="-285750">
              <a:spcBef>
                <a:spcPct val="20000"/>
              </a:spcBef>
              <a:buFontTx/>
              <a:buChar char="–"/>
            </a:pPr>
            <a:r>
              <a:rPr lang="en-US" sz="2400" dirty="0"/>
              <a:t>Moisture</a:t>
            </a:r>
          </a:p>
          <a:p>
            <a:pPr marL="742950" lvl="1" indent="-285750">
              <a:spcBef>
                <a:spcPct val="20000"/>
              </a:spcBef>
              <a:buFontTx/>
              <a:buChar char="–"/>
            </a:pPr>
            <a:r>
              <a:rPr lang="en-US" sz="2400" dirty="0"/>
              <a:t>Temperature</a:t>
            </a:r>
          </a:p>
          <a:p>
            <a:pPr marL="742950" lvl="1" indent="-285750">
              <a:spcBef>
                <a:spcPct val="20000"/>
              </a:spcBef>
              <a:buFontTx/>
              <a:buChar char="–"/>
            </a:pPr>
            <a:r>
              <a:rPr lang="en-US" sz="2400" dirty="0"/>
              <a:t>Sunlight</a:t>
            </a:r>
          </a:p>
          <a:p>
            <a:pPr marL="342900" indent="-342900">
              <a:spcBef>
                <a:spcPct val="20000"/>
              </a:spcBef>
              <a:buFontTx/>
              <a:buChar char="•"/>
            </a:pPr>
            <a:r>
              <a:rPr lang="en-US" sz="2800" dirty="0"/>
              <a:t>Bond scission</a:t>
            </a:r>
          </a:p>
        </p:txBody>
      </p:sp>
      <p:pic>
        <p:nvPicPr>
          <p:cNvPr id="500743" name="Picture 7" descr="damage-modes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26300" y="1219200"/>
            <a:ext cx="1882775" cy="850900"/>
          </a:xfrm>
          <a:prstGeom prst="rect">
            <a:avLst/>
          </a:prstGeom>
          <a:noFill/>
          <a:extLst>
            <a:ext uri="{909E8E84-426E-40DD-AFC4-6F175D3DCCD1}">
              <a14:hiddenFill xmlns:a14="http://schemas.microsoft.com/office/drawing/2010/main">
                <a:solidFill>
                  <a:srgbClr val="FFFFFF"/>
                </a:solidFill>
              </a14:hiddenFill>
            </a:ext>
          </a:extLst>
        </p:spPr>
      </p:pic>
      <p:pic>
        <p:nvPicPr>
          <p:cNvPr id="500748" name="Picture 12" descr="bodyarmor"/>
          <p:cNvPicPr>
            <a:picLocks noGrp="1" noChangeAspect="1" noChangeArrowheads="1"/>
          </p:cNvPicPr>
          <p:nvPr>
            <p:ph sz="half" idx="3"/>
          </p:nvPr>
        </p:nvPicPr>
        <p:blipFill>
          <a:blip r:embed="rId4" cstate="print">
            <a:extLst>
              <a:ext uri="{28A0092B-C50C-407E-A947-70E740481C1C}">
                <a14:useLocalDpi xmlns:a14="http://schemas.microsoft.com/office/drawing/2010/main" val="0"/>
              </a:ext>
            </a:extLst>
          </a:blip>
          <a:srcRect l="44995" t="63229" r="10550" b="9657"/>
          <a:stretch>
            <a:fillRect/>
          </a:stretch>
        </p:blipFill>
        <p:spPr>
          <a:xfrm>
            <a:off x="4932363" y="2833688"/>
            <a:ext cx="3683000" cy="341471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500750" name="Line 14"/>
          <p:cNvSpPr>
            <a:spLocks noChangeShapeType="1"/>
          </p:cNvSpPr>
          <p:nvPr/>
        </p:nvSpPr>
        <p:spPr bwMode="auto">
          <a:xfrm flipV="1">
            <a:off x="4313238" y="4278313"/>
            <a:ext cx="638175" cy="173037"/>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00753" name="Line 17"/>
          <p:cNvSpPr>
            <a:spLocks noChangeShapeType="1"/>
          </p:cNvSpPr>
          <p:nvPr/>
        </p:nvSpPr>
        <p:spPr bwMode="auto">
          <a:xfrm>
            <a:off x="3417888" y="2133600"/>
            <a:ext cx="949325" cy="0"/>
          </a:xfrm>
          <a:prstGeom prst="line">
            <a:avLst/>
          </a:prstGeom>
          <a:noFill/>
          <a:ln w="571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00754" name="Line 18"/>
          <p:cNvSpPr>
            <a:spLocks noChangeShapeType="1"/>
          </p:cNvSpPr>
          <p:nvPr/>
        </p:nvSpPr>
        <p:spPr bwMode="auto">
          <a:xfrm flipH="1">
            <a:off x="3486150" y="2117725"/>
            <a:ext cx="879475" cy="2225675"/>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00755" name="Text Box 19"/>
          <p:cNvSpPr txBox="1">
            <a:spLocks noChangeArrowheads="1"/>
          </p:cNvSpPr>
          <p:nvPr/>
        </p:nvSpPr>
        <p:spPr bwMode="auto">
          <a:xfrm>
            <a:off x="5394325" y="2122488"/>
            <a:ext cx="1841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a:p>
        </p:txBody>
      </p:sp>
      <p:sp>
        <p:nvSpPr>
          <p:cNvPr id="500757" name="Text Box 21"/>
          <p:cNvSpPr txBox="1">
            <a:spLocks noChangeArrowheads="1"/>
          </p:cNvSpPr>
          <p:nvPr/>
        </p:nvSpPr>
        <p:spPr bwMode="auto">
          <a:xfrm>
            <a:off x="5016500" y="2071687"/>
            <a:ext cx="3513138"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2800" dirty="0"/>
              <a:t>Property degradation</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6946" name="Rectangle 2"/>
          <p:cNvSpPr>
            <a:spLocks noGrp="1" noChangeArrowheads="1"/>
          </p:cNvSpPr>
          <p:nvPr>
            <p:ph type="title"/>
          </p:nvPr>
        </p:nvSpPr>
        <p:spPr/>
        <p:txBody>
          <a:bodyPr/>
          <a:lstStyle/>
          <a:p>
            <a:r>
              <a:rPr lang="en-US"/>
              <a:t>Lessons Learned</a:t>
            </a:r>
          </a:p>
        </p:txBody>
      </p:sp>
      <p:sp>
        <p:nvSpPr>
          <p:cNvPr id="466947" name="Rectangle 3"/>
          <p:cNvSpPr>
            <a:spLocks noGrp="1" noChangeArrowheads="1"/>
          </p:cNvSpPr>
          <p:nvPr>
            <p:ph type="body" idx="1"/>
          </p:nvPr>
        </p:nvSpPr>
        <p:spPr>
          <a:xfrm>
            <a:off x="515938" y="1766888"/>
            <a:ext cx="8316912" cy="4359275"/>
          </a:xfrm>
        </p:spPr>
        <p:txBody>
          <a:bodyPr/>
          <a:lstStyle/>
          <a:p>
            <a:r>
              <a:rPr lang="en-US" dirty="0"/>
              <a:t>Changes in a material’s application warrant new </a:t>
            </a:r>
            <a:r>
              <a:rPr lang="en-US" dirty="0" smtClean="0"/>
              <a:t>evaluation</a:t>
            </a:r>
            <a:endParaRPr lang="en-US" dirty="0"/>
          </a:p>
          <a:p>
            <a:r>
              <a:rPr lang="en-US" dirty="0" smtClean="0"/>
              <a:t>Always </a:t>
            </a:r>
            <a:r>
              <a:rPr lang="en-US" dirty="0"/>
              <a:t>consider long-term aging effects on </a:t>
            </a:r>
            <a:r>
              <a:rPr lang="en-US" dirty="0" smtClean="0"/>
              <a:t>material properties and behavior</a:t>
            </a:r>
            <a:endParaRPr lang="en-US" dirty="0"/>
          </a:p>
          <a:p>
            <a:r>
              <a:rPr lang="en-US" dirty="0" smtClean="0"/>
              <a:t>Design and evaluate most efficiently with iterative </a:t>
            </a:r>
            <a:r>
              <a:rPr lang="en-US" dirty="0"/>
              <a:t>computational simulations </a:t>
            </a:r>
            <a:r>
              <a:rPr lang="en-US"/>
              <a:t>&amp; </a:t>
            </a:r>
            <a:r>
              <a:rPr lang="en-US" smtClean="0"/>
              <a:t>experiments</a:t>
            </a:r>
            <a:endParaRPr lang="en-US" dirty="0"/>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Tree>
    <p:extLst>
      <p:ext uri="{BB962C8B-B14F-4D97-AF65-F5344CB8AC3E}">
        <p14:creationId xmlns:p14="http://schemas.microsoft.com/office/powerpoint/2010/main" val="192458596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3698" name="Rectangle 2"/>
          <p:cNvSpPr>
            <a:spLocks noGrp="1" noChangeArrowheads="1"/>
          </p:cNvSpPr>
          <p:nvPr>
            <p:ph type="title"/>
          </p:nvPr>
        </p:nvSpPr>
        <p:spPr>
          <a:xfrm>
            <a:off x="1752600" y="609600"/>
            <a:ext cx="6399212" cy="1371600"/>
          </a:xfrm>
        </p:spPr>
        <p:txBody>
          <a:bodyPr/>
          <a:lstStyle/>
          <a:p>
            <a:r>
              <a:rPr lang="en-US" dirty="0" smtClean="0"/>
              <a:t>Fragment impacting fabric</a:t>
            </a:r>
            <a:endParaRPr lang="en-US" dirty="0"/>
          </a:p>
        </p:txBody>
      </p:sp>
      <p:sp>
        <p:nvSpPr>
          <p:cNvPr id="413699" name="Rectangle 3"/>
          <p:cNvSpPr>
            <a:spLocks noGrp="1" noChangeArrowheads="1"/>
          </p:cNvSpPr>
          <p:nvPr>
            <p:ph type="body" sz="half" idx="1"/>
          </p:nvPr>
        </p:nvSpPr>
        <p:spPr>
          <a:xfrm>
            <a:off x="762000" y="3810000"/>
            <a:ext cx="4038600" cy="3723481"/>
          </a:xfrm>
        </p:spPr>
        <p:txBody>
          <a:bodyPr/>
          <a:lstStyle/>
          <a:p>
            <a:pPr>
              <a:buFontTx/>
              <a:buNone/>
            </a:pPr>
            <a:endParaRPr lang="en-US" sz="2400" dirty="0"/>
          </a:p>
          <a:p>
            <a:pPr algn="ctr">
              <a:buFontTx/>
              <a:buNone/>
            </a:pPr>
            <a:r>
              <a:rPr lang="en-US" sz="2400" b="1" dirty="0"/>
              <a:t>Experiment</a:t>
            </a:r>
            <a:endParaRPr lang="en-US" sz="2400" dirty="0"/>
          </a:p>
          <a:p>
            <a:r>
              <a:rPr lang="en-US" sz="2400" dirty="0"/>
              <a:t>1 layer of fabric</a:t>
            </a:r>
          </a:p>
          <a:p>
            <a:r>
              <a:rPr lang="en-US" sz="2400" dirty="0"/>
              <a:t>1/4-lb fragment </a:t>
            </a:r>
          </a:p>
          <a:p>
            <a:r>
              <a:rPr lang="en-US" sz="2400" dirty="0"/>
              <a:t>Impact velocity: 192 m/s</a:t>
            </a:r>
          </a:p>
        </p:txBody>
      </p:sp>
      <p:pic>
        <p:nvPicPr>
          <p:cNvPr id="413731" name="Test58.avi">
            <a:hlinkClick r:id="" action="ppaction://media"/>
          </p:cNvPr>
          <p:cNvPicPr>
            <a:picLocks noGrp="1" noRot="1" noChangeAspect="1" noChangeArrowheads="1"/>
          </p:cNvPicPr>
          <p:nvPr>
            <p:ph sz="quarter" idx="2"/>
            <a:videoFile r:link="rId1"/>
          </p:nvPr>
        </p:nvPicPr>
        <p:blipFill>
          <a:blip r:embed="rId5">
            <a:extLst>
              <a:ext uri="{28A0092B-C50C-407E-A947-70E740481C1C}">
                <a14:useLocalDpi xmlns:a14="http://schemas.microsoft.com/office/drawing/2010/main" val="0"/>
              </a:ext>
            </a:extLst>
          </a:blip>
          <a:srcRect/>
          <a:stretch>
            <a:fillRect/>
          </a:stretch>
        </p:blipFill>
        <p:spPr>
          <a:xfrm>
            <a:off x="5676900" y="1644650"/>
            <a:ext cx="1979613" cy="1979613"/>
          </a:xfrm>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413708" name="Rectangle 12"/>
          <p:cNvSpPr>
            <a:spLocks noChangeArrowheads="1"/>
          </p:cNvSpPr>
          <p:nvPr/>
        </p:nvSpPr>
        <p:spPr bwMode="auto">
          <a:xfrm>
            <a:off x="4425950" y="3765550"/>
            <a:ext cx="3919538" cy="2516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pPr>
            <a:endParaRPr lang="en-US" sz="2400" dirty="0"/>
          </a:p>
          <a:p>
            <a:pPr marL="342900" indent="-342900" algn="ctr">
              <a:spcBef>
                <a:spcPct val="20000"/>
              </a:spcBef>
            </a:pPr>
            <a:r>
              <a:rPr lang="en-US" sz="2400" b="1" dirty="0"/>
              <a:t>Simulation</a:t>
            </a:r>
          </a:p>
          <a:p>
            <a:pPr marL="342900" indent="-342900">
              <a:spcBef>
                <a:spcPct val="20000"/>
              </a:spcBef>
              <a:buFontTx/>
              <a:buChar char="•"/>
            </a:pPr>
            <a:r>
              <a:rPr lang="en-US" sz="2400" dirty="0"/>
              <a:t>LSDYNA3D FE code </a:t>
            </a:r>
          </a:p>
          <a:p>
            <a:pPr marL="342900" indent="-342900">
              <a:spcBef>
                <a:spcPct val="20000"/>
              </a:spcBef>
              <a:buFontTx/>
              <a:buChar char="•"/>
            </a:pPr>
            <a:r>
              <a:rPr lang="en-US" sz="2400" dirty="0"/>
              <a:t>SRI fabric model</a:t>
            </a:r>
          </a:p>
          <a:p>
            <a:pPr marL="342900" indent="-342900">
              <a:spcBef>
                <a:spcPct val="20000"/>
              </a:spcBef>
              <a:buFontTx/>
              <a:buChar char="•"/>
            </a:pPr>
            <a:r>
              <a:rPr lang="en-US" sz="2400" dirty="0"/>
              <a:t>Analyze/design barriers</a:t>
            </a:r>
          </a:p>
        </p:txBody>
      </p:sp>
      <p:pic>
        <p:nvPicPr>
          <p:cNvPr id="413709" name="Picture 13" descr="j0336751"/>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163513" y="5438775"/>
            <a:ext cx="523875" cy="80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3711" name="Text Box 15"/>
          <p:cNvSpPr txBox="1">
            <a:spLocks noChangeArrowheads="1"/>
          </p:cNvSpPr>
          <p:nvPr/>
        </p:nvSpPr>
        <p:spPr bwMode="auto">
          <a:xfrm>
            <a:off x="6858000" y="6070600"/>
            <a:ext cx="2144713"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600" dirty="0"/>
              <a:t>Boeing/UCB/SRI/FAA</a:t>
            </a:r>
          </a:p>
        </p:txBody>
      </p:sp>
      <p:pic>
        <p:nvPicPr>
          <p:cNvPr id="413726" name="Picture 30">
            <a:hlinkClick r:id="rId7" action="ppaction://hlinkfile"/>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373563" y="1284288"/>
            <a:ext cx="4103687" cy="300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3728" name="Picture 32">
            <a:hlinkClick r:id="rId9" action="ppaction://hlinkfile"/>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89000" y="1289050"/>
            <a:ext cx="3006725" cy="3006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3733" name="T58.mpg">
            <a:hlinkClick r:id="" action="ppaction://media"/>
          </p:cNvPr>
          <p:cNvPicPr>
            <a:picLocks noGrp="1" noRot="1" noChangeAspect="1" noChangeArrowheads="1"/>
          </p:cNvPicPr>
          <p:nvPr>
            <p:ph sz="quarter" idx="3"/>
            <a:videoFile r:link="rId2"/>
          </p:nvPr>
        </p:nvPicPr>
        <p:blipFill>
          <a:blip r:embed="rId11">
            <a:extLst>
              <a:ext uri="{28A0092B-C50C-407E-A947-70E740481C1C}">
                <a14:useLocalDpi xmlns:a14="http://schemas.microsoft.com/office/drawing/2010/main" val="0"/>
              </a:ext>
            </a:extLst>
          </a:blip>
          <a:srcRect/>
          <a:stretch>
            <a:fillRect/>
          </a:stretch>
        </p:blipFill>
        <p:spPr>
          <a:xfrm>
            <a:off x="5162550" y="1936750"/>
            <a:ext cx="2701925" cy="1981200"/>
          </a:xfrm>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97819441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13731"/>
                    </p:tgtEl>
                  </p:cond>
                </p:stCondLst>
                <p:endSync evt="end" delay="0">
                  <p:rtn val="all"/>
                </p:endSync>
                <p:childTnLst>
                  <p:par>
                    <p:cTn id="3" fill="hold" nodeType="clickPar">
                      <p:stCondLst>
                        <p:cond delay="0"/>
                      </p:stCondLst>
                      <p:childTnLst>
                        <p:par>
                          <p:cTn id="4" fill="hold" nodeType="withGroup">
                            <p:stCondLst>
                              <p:cond delay="0"/>
                            </p:stCondLst>
                            <p:childTnLst>
                              <p:par>
                                <p:cTn id="5" presetID="2" presetClass="mediacall" presetSubtype="0" fill="hold" nodeType="clickEffect">
                                  <p:stCondLst>
                                    <p:cond delay="0"/>
                                  </p:stCondLst>
                                  <p:childTnLst>
                                    <p:cmd type="call" cmd="togglePause">
                                      <p:cBhvr>
                                        <p:cTn id="6" dur="1" fill="hold"/>
                                        <p:tgtEl>
                                          <p:spTgt spid="413731"/>
                                        </p:tgtEl>
                                      </p:cBhvr>
                                    </p:cmd>
                                  </p:childTnLst>
                                </p:cTn>
                              </p:par>
                            </p:childTnLst>
                          </p:cTn>
                        </p:par>
                      </p:childTnLst>
                    </p:cTn>
                  </p:par>
                </p:childTnLst>
              </p:cTn>
              <p:nextCondLst>
                <p:cond evt="onClick" delay="0">
                  <p:tgtEl>
                    <p:spTgt spid="413731"/>
                  </p:tgtEl>
                </p:cond>
              </p:nextCondLst>
            </p:seq>
            <p:video>
              <p:cMediaNode>
                <p:cTn id="7" fill="hold" display="0">
                  <p:stCondLst>
                    <p:cond delay="indefinite"/>
                  </p:stCondLst>
                  <p:endCondLst>
                    <p:cond evt="onNext" delay="0">
                      <p:tgtEl>
                        <p:sldTgt/>
                      </p:tgtEl>
                    </p:cond>
                    <p:cond evt="onPrev" delay="0">
                      <p:tgtEl>
                        <p:sldTgt/>
                      </p:tgtEl>
                    </p:cond>
                  </p:endCondLst>
                </p:cTn>
                <p:tgtEl>
                  <p:spTgt spid="413731"/>
                </p:tgtEl>
              </p:cMediaNode>
            </p:video>
            <p:seq concurrent="1" nextAc="seek">
              <p:cTn id="8" restart="whenNotActive" fill="hold" evtFilter="cancelBubble" nodeType="interactiveSeq">
                <p:stCondLst>
                  <p:cond evt="onClick" delay="0">
                    <p:tgtEl>
                      <p:spTgt spid="413733"/>
                    </p:tgtEl>
                  </p:cond>
                </p:stCondLst>
                <p:endSync evt="end" delay="0">
                  <p:rtn val="all"/>
                </p:endSync>
                <p:childTnLst>
                  <p:par>
                    <p:cTn id="9" fill="hold" nodeType="clickPar">
                      <p:stCondLst>
                        <p:cond delay="0"/>
                      </p:stCondLst>
                      <p:childTnLst>
                        <p:par>
                          <p:cTn id="10" fill="hold" nodeType="withGroup">
                            <p:stCondLst>
                              <p:cond delay="0"/>
                            </p:stCondLst>
                            <p:childTnLst>
                              <p:par>
                                <p:cTn id="11" presetID="2" presetClass="mediacall" presetSubtype="0" fill="hold" nodeType="clickEffect">
                                  <p:stCondLst>
                                    <p:cond delay="0"/>
                                  </p:stCondLst>
                                  <p:childTnLst>
                                    <p:cmd type="call" cmd="togglePause">
                                      <p:cBhvr>
                                        <p:cTn id="12" dur="1" fill="hold"/>
                                        <p:tgtEl>
                                          <p:spTgt spid="413733"/>
                                        </p:tgtEl>
                                      </p:cBhvr>
                                    </p:cmd>
                                  </p:childTnLst>
                                </p:cTn>
                              </p:par>
                            </p:childTnLst>
                          </p:cTn>
                        </p:par>
                      </p:childTnLst>
                    </p:cTn>
                  </p:par>
                </p:childTnLst>
              </p:cTn>
              <p:nextCondLst>
                <p:cond evt="onClick" delay="0">
                  <p:tgtEl>
                    <p:spTgt spid="413733"/>
                  </p:tgtEl>
                </p:cond>
              </p:nextCondLst>
            </p:seq>
            <p:video>
              <p:cMediaNode>
                <p:cTn id="13" fill="hold" display="0">
                  <p:stCondLst>
                    <p:cond delay="indefinite"/>
                  </p:stCondLst>
                  <p:endCondLst>
                    <p:cond evt="onNext" delay="0">
                      <p:tgtEl>
                        <p:sldTgt/>
                      </p:tgtEl>
                    </p:cond>
                    <p:cond evt="onPrev" delay="0">
                      <p:tgtEl>
                        <p:sldTgt/>
                      </p:tgtEl>
                    </p:cond>
                  </p:endCondLst>
                </p:cTn>
                <p:tgtEl>
                  <p:spTgt spid="413733"/>
                </p:tgtEl>
              </p:cMediaNode>
            </p:vide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6"/>
          <p:cNvSpPr>
            <a:spLocks noGrp="1"/>
          </p:cNvSpPr>
          <p:nvPr>
            <p:ph type="sldNum" sz="quarter" idx="4294967295"/>
          </p:nvPr>
        </p:nvSpPr>
        <p:spPr>
          <a:xfrm>
            <a:off x="6705600" y="6245225"/>
            <a:ext cx="2133600" cy="476250"/>
          </a:xfrm>
          <a:prstGeom prst="rect">
            <a:avLst/>
          </a:prstGeom>
        </p:spPr>
        <p:txBody>
          <a:bodyPr/>
          <a:lstStyle/>
          <a:p>
            <a:r>
              <a:rPr lang="en-US"/>
              <a:t>9-</a:t>
            </a:r>
            <a:fld id="{2A06B786-23A4-412A-A1B0-BB33E622948A}" type="slidenum">
              <a:rPr lang="en-US"/>
              <a:pPr/>
              <a:t>21</a:t>
            </a:fld>
            <a:r>
              <a:rPr lang="en-US"/>
              <a:t> </a:t>
            </a:r>
          </a:p>
        </p:txBody>
      </p:sp>
      <p:sp>
        <p:nvSpPr>
          <p:cNvPr id="454660" name="Rectangle 4"/>
          <p:cNvSpPr>
            <a:spLocks noGrp="1" noChangeArrowheads="1"/>
          </p:cNvSpPr>
          <p:nvPr>
            <p:ph type="title"/>
          </p:nvPr>
        </p:nvSpPr>
        <p:spPr/>
        <p:txBody>
          <a:bodyPr/>
          <a:lstStyle/>
          <a:p>
            <a:r>
              <a:rPr lang="en-US"/>
              <a:t>2 Major Classes of Dynamic Fracture Problems </a:t>
            </a:r>
          </a:p>
        </p:txBody>
      </p:sp>
      <p:pic>
        <p:nvPicPr>
          <p:cNvPr id="454665" name="Picture 9" descr="M2S2_20a"/>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a:xfrm>
            <a:off x="1377950" y="1490663"/>
            <a:ext cx="2328863" cy="370046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454667" name="Text Box 11"/>
          <p:cNvSpPr txBox="1">
            <a:spLocks noChangeArrowheads="1"/>
          </p:cNvSpPr>
          <p:nvPr/>
        </p:nvSpPr>
        <p:spPr bwMode="auto">
          <a:xfrm>
            <a:off x="392113" y="5218113"/>
            <a:ext cx="3914775" cy="1220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800"/>
              <a:t>1. Dynamic load applied to structure</a:t>
            </a:r>
          </a:p>
          <a:p>
            <a:r>
              <a:rPr lang="en-US" sz="1800"/>
              <a:t>(projectile striking target)</a:t>
            </a:r>
          </a:p>
          <a:p>
            <a:r>
              <a:rPr lang="en-US">
                <a:solidFill>
                  <a:srgbClr val="FF0000"/>
                </a:solidFill>
              </a:rPr>
              <a:t>Load is dynamic &amp; crack is static</a:t>
            </a:r>
            <a:r>
              <a:rPr lang="en-US" sz="1800"/>
              <a:t> </a:t>
            </a:r>
          </a:p>
          <a:p>
            <a:endParaRPr lang="en-US" sz="1800"/>
          </a:p>
        </p:txBody>
      </p:sp>
      <p:grpSp>
        <p:nvGrpSpPr>
          <p:cNvPr id="454669" name="Group 13"/>
          <p:cNvGrpSpPr>
            <a:grpSpLocks/>
          </p:cNvGrpSpPr>
          <p:nvPr/>
        </p:nvGrpSpPr>
        <p:grpSpPr bwMode="auto">
          <a:xfrm>
            <a:off x="4721225" y="1473200"/>
            <a:ext cx="3887788" cy="4954588"/>
            <a:chOff x="2974" y="928"/>
            <a:chExt cx="2449" cy="3121"/>
          </a:xfrm>
        </p:grpSpPr>
        <p:pic>
          <p:nvPicPr>
            <p:cNvPr id="454664" name="Picture 8" descr="M2S2_20b"/>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09" y="928"/>
              <a:ext cx="1474" cy="23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454668" name="Text Box 12"/>
            <p:cNvSpPr txBox="1">
              <a:spLocks noChangeArrowheads="1"/>
            </p:cNvSpPr>
            <p:nvPr/>
          </p:nvSpPr>
          <p:spPr bwMode="auto">
            <a:xfrm>
              <a:off x="2974" y="3280"/>
              <a:ext cx="2449" cy="7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800"/>
                <a:t>2. Rapidly propagating crack </a:t>
              </a:r>
            </a:p>
            <a:p>
              <a:r>
                <a:rPr lang="en-US" sz="1800"/>
                <a:t>(crack in pressurized pipe)</a:t>
              </a:r>
            </a:p>
            <a:p>
              <a:r>
                <a:rPr lang="en-US">
                  <a:solidFill>
                    <a:srgbClr val="FF0000"/>
                  </a:solidFill>
                </a:rPr>
                <a:t>Crack is dynamic &amp; load is static</a:t>
              </a:r>
              <a:r>
                <a:rPr lang="en-US" sz="1800"/>
                <a:t> </a:t>
              </a:r>
            </a:p>
            <a:p>
              <a:endParaRPr lang="en-US" sz="1800"/>
            </a:p>
          </p:txBody>
        </p:sp>
      </p:grpSp>
    </p:spTree>
    <p:extLst>
      <p:ext uri="{BB962C8B-B14F-4D97-AF65-F5344CB8AC3E}">
        <p14:creationId xmlns:p14="http://schemas.microsoft.com/office/powerpoint/2010/main" val="119904823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45466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54667"/>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0"/>
                                          </p:stCondLst>
                                        </p:cTn>
                                        <p:tgtEl>
                                          <p:spTgt spid="45466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466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6400" y="762000"/>
            <a:ext cx="6399212" cy="1371600"/>
          </a:xfrm>
        </p:spPr>
        <p:txBody>
          <a:bodyPr/>
          <a:lstStyle/>
          <a:p>
            <a:r>
              <a:rPr lang="en-US" dirty="0" smtClean="0"/>
              <a:t>Dynamic Fracture II</a:t>
            </a:r>
            <a:br>
              <a:rPr lang="en-US" dirty="0" smtClean="0"/>
            </a:br>
            <a:r>
              <a:rPr lang="en-US" dirty="0" smtClean="0"/>
              <a:t>Fast-running cracks</a:t>
            </a:r>
            <a:endParaRPr lang="en-US" dirty="0"/>
          </a:p>
        </p:txBody>
      </p:sp>
      <p:sp>
        <p:nvSpPr>
          <p:cNvPr id="3" name="Text Placeholder 2"/>
          <p:cNvSpPr>
            <a:spLocks noGrp="1"/>
          </p:cNvSpPr>
          <p:nvPr>
            <p:ph type="body" sz="half" idx="1"/>
          </p:nvPr>
        </p:nvSpPr>
        <p:spPr>
          <a:xfrm>
            <a:off x="457200" y="2439987"/>
            <a:ext cx="3810000" cy="4113213"/>
          </a:xfrm>
        </p:spPr>
        <p:txBody>
          <a:bodyPr/>
          <a:lstStyle/>
          <a:p>
            <a:r>
              <a:rPr lang="en-US" dirty="0" smtClean="0"/>
              <a:t>Dr. Don </a:t>
            </a:r>
            <a:r>
              <a:rPr lang="en-US" dirty="0" err="1" smtClean="0"/>
              <a:t>Shockey</a:t>
            </a:r>
            <a:endParaRPr lang="en-US" dirty="0" smtClean="0"/>
          </a:p>
          <a:p>
            <a:r>
              <a:rPr lang="en-US" dirty="0"/>
              <a:t>Director, Center for Fracture Physics</a:t>
            </a:r>
          </a:p>
          <a:p>
            <a:r>
              <a:rPr lang="en-US" dirty="0" smtClean="0"/>
              <a:t>SRI International     Menlo Park, CA  </a:t>
            </a:r>
            <a:r>
              <a:rPr lang="en-US" sz="2400" dirty="0" smtClean="0"/>
              <a:t>donald.shockey@sri.com</a:t>
            </a:r>
          </a:p>
        </p:txBody>
      </p:sp>
      <p:pic>
        <p:nvPicPr>
          <p:cNvPr id="5" name="Content Placeholder 4"/>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5290763" y="2058987"/>
            <a:ext cx="2753473" cy="4113213"/>
          </a:xfrm>
        </p:spPr>
      </p:pic>
    </p:spTree>
    <p:extLst>
      <p:ext uri="{BB962C8B-B14F-4D97-AF65-F5344CB8AC3E}">
        <p14:creationId xmlns:p14="http://schemas.microsoft.com/office/powerpoint/2010/main" val="163495444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4660" name="Rectangle 4"/>
          <p:cNvSpPr>
            <a:spLocks noGrp="1" noChangeArrowheads="1"/>
          </p:cNvSpPr>
          <p:nvPr>
            <p:ph type="title"/>
          </p:nvPr>
        </p:nvSpPr>
        <p:spPr/>
        <p:txBody>
          <a:bodyPr/>
          <a:lstStyle/>
          <a:p>
            <a:endParaRPr lang="en-US" dirty="0"/>
          </a:p>
        </p:txBody>
      </p:sp>
      <p:pic>
        <p:nvPicPr>
          <p:cNvPr id="454665" name="Picture 9" descr="M2S2_20a"/>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a:xfrm>
            <a:off x="1524000" y="1004252"/>
            <a:ext cx="2328863" cy="370046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454667" name="Text Box 11"/>
          <p:cNvSpPr txBox="1">
            <a:spLocks noChangeArrowheads="1"/>
          </p:cNvSpPr>
          <p:nvPr/>
        </p:nvSpPr>
        <p:spPr bwMode="auto">
          <a:xfrm>
            <a:off x="609600" y="4759326"/>
            <a:ext cx="3914775" cy="1220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800" dirty="0"/>
              <a:t>1. Dynamic load applied to structure</a:t>
            </a:r>
          </a:p>
          <a:p>
            <a:r>
              <a:rPr lang="en-US" sz="1800" dirty="0"/>
              <a:t>(projectile striking target)</a:t>
            </a:r>
          </a:p>
          <a:p>
            <a:r>
              <a:rPr lang="en-US" dirty="0">
                <a:solidFill>
                  <a:srgbClr val="FF0000"/>
                </a:solidFill>
              </a:rPr>
              <a:t>Load is dynamic &amp; crack is static</a:t>
            </a:r>
            <a:r>
              <a:rPr lang="en-US" sz="1800" dirty="0"/>
              <a:t> </a:t>
            </a:r>
          </a:p>
          <a:p>
            <a:endParaRPr lang="en-US" sz="1800" dirty="0"/>
          </a:p>
        </p:txBody>
      </p:sp>
      <p:grpSp>
        <p:nvGrpSpPr>
          <p:cNvPr id="454669" name="Group 13"/>
          <p:cNvGrpSpPr>
            <a:grpSpLocks/>
          </p:cNvGrpSpPr>
          <p:nvPr/>
        </p:nvGrpSpPr>
        <p:grpSpPr bwMode="auto">
          <a:xfrm>
            <a:off x="4695984" y="1004252"/>
            <a:ext cx="3887788" cy="4954588"/>
            <a:chOff x="2974" y="928"/>
            <a:chExt cx="2449" cy="3121"/>
          </a:xfrm>
        </p:grpSpPr>
        <p:pic>
          <p:nvPicPr>
            <p:cNvPr id="454664" name="Picture 8" descr="M2S2_20b"/>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09" y="928"/>
              <a:ext cx="1474" cy="23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454668" name="Text Box 12"/>
            <p:cNvSpPr txBox="1">
              <a:spLocks noChangeArrowheads="1"/>
            </p:cNvSpPr>
            <p:nvPr/>
          </p:nvSpPr>
          <p:spPr bwMode="auto">
            <a:xfrm>
              <a:off x="2974" y="3280"/>
              <a:ext cx="2449" cy="7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800" dirty="0"/>
                <a:t>2. Rapidly propagating crack </a:t>
              </a:r>
            </a:p>
            <a:p>
              <a:r>
                <a:rPr lang="en-US" sz="1800" dirty="0"/>
                <a:t>(crack in pressurized pipe)</a:t>
              </a:r>
            </a:p>
            <a:p>
              <a:r>
                <a:rPr lang="en-US" dirty="0">
                  <a:solidFill>
                    <a:srgbClr val="FF0000"/>
                  </a:solidFill>
                </a:rPr>
                <a:t>Crack is dynamic &amp; load is static</a:t>
              </a:r>
              <a:r>
                <a:rPr lang="en-US" sz="1800" dirty="0"/>
                <a:t> </a:t>
              </a:r>
            </a:p>
            <a:p>
              <a:endParaRPr lang="en-US" sz="1800" dirty="0"/>
            </a:p>
          </p:txBody>
        </p:sp>
      </p:grpSp>
      <p:sp>
        <p:nvSpPr>
          <p:cNvPr id="2" name="TextBox 1"/>
          <p:cNvSpPr txBox="1"/>
          <p:nvPr/>
        </p:nvSpPr>
        <p:spPr>
          <a:xfrm>
            <a:off x="228600" y="5715000"/>
            <a:ext cx="9097362" cy="646331"/>
          </a:xfrm>
          <a:prstGeom prst="rect">
            <a:avLst/>
          </a:prstGeom>
          <a:noFill/>
        </p:spPr>
        <p:txBody>
          <a:bodyPr wrap="none" rtlCol="0">
            <a:spAutoFit/>
          </a:bodyPr>
          <a:lstStyle/>
          <a:p>
            <a:r>
              <a:rPr lang="en-US" sz="3600" dirty="0"/>
              <a:t>2 Major Classes of Dynamic Fracture Problems </a:t>
            </a:r>
          </a:p>
        </p:txBody>
      </p:sp>
    </p:spTree>
    <p:extLst>
      <p:ext uri="{BB962C8B-B14F-4D97-AF65-F5344CB8AC3E}">
        <p14:creationId xmlns:p14="http://schemas.microsoft.com/office/powerpoint/2010/main" val="49231685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45466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54667"/>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0"/>
                                          </p:stCondLst>
                                        </p:cTn>
                                        <p:tgtEl>
                                          <p:spTgt spid="45466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466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5508" name="Rectangle 4"/>
          <p:cNvSpPr>
            <a:spLocks noGrp="1" noChangeArrowheads="1"/>
          </p:cNvSpPr>
          <p:nvPr>
            <p:ph type="title"/>
          </p:nvPr>
        </p:nvSpPr>
        <p:spPr/>
        <p:txBody>
          <a:bodyPr/>
          <a:lstStyle/>
          <a:p>
            <a:r>
              <a:rPr lang="en-US"/>
              <a:t>Objectives</a:t>
            </a:r>
          </a:p>
        </p:txBody>
      </p:sp>
      <p:sp>
        <p:nvSpPr>
          <p:cNvPr id="405509" name="Rectangle 5"/>
          <p:cNvSpPr>
            <a:spLocks noGrp="1" noChangeArrowheads="1"/>
          </p:cNvSpPr>
          <p:nvPr>
            <p:ph type="body" idx="1"/>
          </p:nvPr>
        </p:nvSpPr>
        <p:spPr/>
        <p:txBody>
          <a:bodyPr>
            <a:normAutofit/>
          </a:bodyPr>
          <a:lstStyle/>
          <a:p>
            <a:pPr lvl="1">
              <a:buFontTx/>
              <a:buChar char="•"/>
            </a:pPr>
            <a:r>
              <a:rPr lang="en-US" sz="2800" dirty="0" smtClean="0"/>
              <a:t>Show that </a:t>
            </a:r>
            <a:r>
              <a:rPr lang="en-US" sz="2800" dirty="0"/>
              <a:t>scale-model testing can identify unforeseen damage modes</a:t>
            </a:r>
          </a:p>
          <a:p>
            <a:pPr lvl="1">
              <a:buFontTx/>
              <a:buChar char="•"/>
            </a:pPr>
            <a:r>
              <a:rPr lang="en-US" sz="2800" dirty="0" smtClean="0"/>
              <a:t>Show that a </a:t>
            </a:r>
            <a:r>
              <a:rPr lang="en-US" sz="2800" dirty="0"/>
              <a:t>failure </a:t>
            </a:r>
            <a:r>
              <a:rPr lang="en-US" sz="2800" dirty="0" smtClean="0"/>
              <a:t>mode can </a:t>
            </a:r>
            <a:r>
              <a:rPr lang="en-US" sz="2800" dirty="0"/>
              <a:t>transition from </a:t>
            </a:r>
            <a:r>
              <a:rPr lang="en-US" sz="2800" dirty="0" smtClean="0"/>
              <a:t>controllable (leak) </a:t>
            </a:r>
            <a:r>
              <a:rPr lang="en-US" sz="2800" dirty="0"/>
              <a:t>to </a:t>
            </a:r>
            <a:r>
              <a:rPr lang="en-US" sz="2800" dirty="0" smtClean="0"/>
              <a:t>catastrophic (RCP)</a:t>
            </a:r>
          </a:p>
          <a:p>
            <a:pPr lvl="1">
              <a:buFontTx/>
              <a:buChar char="•"/>
            </a:pPr>
            <a:r>
              <a:rPr lang="en-US" sz="2800" dirty="0"/>
              <a:t>Show how structures can be designed to resist rapid crack </a:t>
            </a:r>
            <a:r>
              <a:rPr lang="en-US" sz="2800" dirty="0" smtClean="0"/>
              <a:t>propagation</a:t>
            </a:r>
          </a:p>
          <a:p>
            <a:pPr lvl="1">
              <a:buFontTx/>
              <a:buChar char="•"/>
            </a:pPr>
            <a:r>
              <a:rPr lang="en-US" sz="2800" dirty="0" smtClean="0"/>
              <a:t>Encourage thinking ahead and proactively precluding damage modes</a:t>
            </a:r>
            <a:endParaRPr lang="en-US" sz="2800" dirty="0"/>
          </a:p>
          <a:p>
            <a:pPr lvl="1">
              <a:buFontTx/>
              <a:buChar char="•"/>
            </a:pPr>
            <a:endParaRPr lang="en-US" sz="2800" dirty="0"/>
          </a:p>
        </p:txBody>
      </p:sp>
    </p:spTree>
    <p:extLst>
      <p:ext uri="{BB962C8B-B14F-4D97-AF65-F5344CB8AC3E}">
        <p14:creationId xmlns:p14="http://schemas.microsoft.com/office/powerpoint/2010/main" val="424484460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82" name="Rectangle 2"/>
          <p:cNvSpPr>
            <a:spLocks noGrp="1" noChangeArrowheads="1"/>
          </p:cNvSpPr>
          <p:nvPr>
            <p:ph type="title"/>
          </p:nvPr>
        </p:nvSpPr>
        <p:spPr/>
        <p:txBody>
          <a:bodyPr/>
          <a:lstStyle/>
          <a:p>
            <a:r>
              <a:rPr lang="en-US"/>
              <a:t>Dynamic Fracture of a Pipeline</a:t>
            </a:r>
          </a:p>
        </p:txBody>
      </p:sp>
      <p:pic>
        <p:nvPicPr>
          <p:cNvPr id="430087" name="Picture 7" descr="j0336751"/>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63513" y="5438775"/>
            <a:ext cx="523875" cy="80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0088" name="Picture 8" descr="gas_pipe">
            <a:hlinkClick r:id="rId4" action="ppaction://hlinkfile"/>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04988" y="1549400"/>
            <a:ext cx="5961062" cy="4470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5607684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4116" name="Rectangle 4"/>
          <p:cNvSpPr>
            <a:spLocks noGrp="1" noChangeArrowheads="1"/>
          </p:cNvSpPr>
          <p:nvPr>
            <p:ph type="title"/>
          </p:nvPr>
        </p:nvSpPr>
        <p:spPr>
          <a:xfrm>
            <a:off x="533400" y="1189037"/>
            <a:ext cx="4646613" cy="868363"/>
          </a:xfrm>
        </p:spPr>
        <p:txBody>
          <a:bodyPr/>
          <a:lstStyle/>
          <a:p>
            <a:r>
              <a:rPr lang="en-US" dirty="0"/>
              <a:t>Ruptured Test Pipe</a:t>
            </a:r>
          </a:p>
        </p:txBody>
      </p:sp>
      <p:sp>
        <p:nvSpPr>
          <p:cNvPr id="474117" name="Rectangle 5"/>
          <p:cNvSpPr>
            <a:spLocks noGrp="1" noChangeArrowheads="1"/>
          </p:cNvSpPr>
          <p:nvPr>
            <p:ph type="body" sz="half" idx="1"/>
          </p:nvPr>
        </p:nvSpPr>
        <p:spPr>
          <a:xfrm>
            <a:off x="457200" y="1906587"/>
            <a:ext cx="4038600" cy="4113213"/>
          </a:xfrm>
        </p:spPr>
        <p:txBody>
          <a:bodyPr/>
          <a:lstStyle/>
          <a:p>
            <a:pPr>
              <a:lnSpc>
                <a:spcPct val="90000"/>
              </a:lnSpc>
            </a:pPr>
            <a:r>
              <a:rPr lang="en-US" dirty="0"/>
              <a:t>Never an RCP event in USA</a:t>
            </a:r>
          </a:p>
          <a:p>
            <a:pPr>
              <a:lnSpc>
                <a:spcPct val="90000"/>
              </a:lnSpc>
            </a:pPr>
            <a:r>
              <a:rPr lang="en-US" dirty="0"/>
              <a:t>But RCP occurs reproducibly in tests</a:t>
            </a:r>
          </a:p>
          <a:p>
            <a:pPr>
              <a:lnSpc>
                <a:spcPct val="90000"/>
              </a:lnSpc>
            </a:pPr>
            <a:r>
              <a:rPr lang="en-US" dirty="0"/>
              <a:t>Thus, RCP a potential damage mode</a:t>
            </a:r>
          </a:p>
          <a:p>
            <a:pPr>
              <a:lnSpc>
                <a:spcPct val="90000"/>
              </a:lnSpc>
            </a:pPr>
            <a:r>
              <a:rPr lang="en-US" dirty="0"/>
              <a:t>The good news: we can anticipate &amp; design against RCP</a:t>
            </a:r>
          </a:p>
        </p:txBody>
      </p:sp>
      <p:pic>
        <p:nvPicPr>
          <p:cNvPr id="474119" name="Picture 7" descr="Figure 1"/>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5486400" y="1131452"/>
            <a:ext cx="3359150" cy="4735948"/>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474120" name="Text Box 8"/>
          <p:cNvSpPr txBox="1">
            <a:spLocks noChangeArrowheads="1"/>
          </p:cNvSpPr>
          <p:nvPr/>
        </p:nvSpPr>
        <p:spPr bwMode="auto">
          <a:xfrm>
            <a:off x="5784850" y="5964238"/>
            <a:ext cx="25082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800"/>
              <a:t>Kanninen, et. al., SwRI</a:t>
            </a:r>
          </a:p>
        </p:txBody>
      </p:sp>
    </p:spTree>
    <p:extLst>
      <p:ext uri="{BB962C8B-B14F-4D97-AF65-F5344CB8AC3E}">
        <p14:creationId xmlns:p14="http://schemas.microsoft.com/office/powerpoint/2010/main" val="234954160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44" name="Rectangle 4"/>
          <p:cNvSpPr>
            <a:spLocks noGrp="1" noChangeArrowheads="1"/>
          </p:cNvSpPr>
          <p:nvPr>
            <p:ph type="title"/>
          </p:nvPr>
        </p:nvSpPr>
        <p:spPr>
          <a:xfrm>
            <a:off x="381000" y="1219200"/>
            <a:ext cx="8610600" cy="685800"/>
          </a:xfrm>
        </p:spPr>
        <p:txBody>
          <a:bodyPr/>
          <a:lstStyle/>
          <a:p>
            <a:r>
              <a:rPr lang="en-US" dirty="0"/>
              <a:t>Small-Scale Pipe </a:t>
            </a:r>
            <a:r>
              <a:rPr lang="en-US" dirty="0" smtClean="0"/>
              <a:t>Test (ISO </a:t>
            </a:r>
            <a:r>
              <a:rPr lang="en-US" dirty="0"/>
              <a:t>S4 Test)</a:t>
            </a:r>
          </a:p>
        </p:txBody>
      </p:sp>
      <p:pic>
        <p:nvPicPr>
          <p:cNvPr id="471047" name="Picture 7" descr="P1010011"/>
          <p:cNvPicPr>
            <a:picLocks noGrp="1" noChangeAspect="1" noChangeArrowheads="1"/>
          </p:cNvPicPr>
          <p:nvPr>
            <p:ph sz="half" idx="1"/>
          </p:nvPr>
        </p:nvPicPr>
        <p:blipFill>
          <a:blip r:embed="rId2" cstate="print">
            <a:extLst>
              <a:ext uri="{28A0092B-C50C-407E-A947-70E740481C1C}">
                <a14:useLocalDpi xmlns:a14="http://schemas.microsoft.com/office/drawing/2010/main" val="0"/>
              </a:ext>
            </a:extLst>
          </a:blip>
          <a:srcRect/>
          <a:stretch>
            <a:fillRect/>
          </a:stretch>
        </p:blipFill>
        <p:spPr>
          <a:xfrm>
            <a:off x="5148263" y="1982787"/>
            <a:ext cx="3078162" cy="411321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471048" name="Picture 8" descr="P1010005"/>
          <p:cNvPicPr>
            <a:picLocks noGrp="1" noChangeAspect="1" noChangeArrowheads="1"/>
          </p:cNvPicPr>
          <p:nvPr>
            <p:ph sz="half" idx="2"/>
          </p:nvPr>
        </p:nvPicPr>
        <p:blipFill>
          <a:blip r:embed="rId3" cstate="print">
            <a:extLst>
              <a:ext uri="{28A0092B-C50C-407E-A947-70E740481C1C}">
                <a14:useLocalDpi xmlns:a14="http://schemas.microsoft.com/office/drawing/2010/main" val="0"/>
              </a:ext>
            </a:extLst>
          </a:blip>
          <a:srcRect l="6308" t="8261" r="8237" b="6294"/>
          <a:stretch>
            <a:fillRect/>
          </a:stretch>
        </p:blipFill>
        <p:spPr>
          <a:xfrm>
            <a:off x="865188" y="1982788"/>
            <a:ext cx="3078162" cy="411321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348562805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22" name="Rectangle 2"/>
          <p:cNvSpPr>
            <a:spLocks noGrp="1" noChangeArrowheads="1"/>
          </p:cNvSpPr>
          <p:nvPr>
            <p:ph type="title"/>
          </p:nvPr>
        </p:nvSpPr>
        <p:spPr>
          <a:xfrm>
            <a:off x="1219200" y="838200"/>
            <a:ext cx="7848600" cy="1371600"/>
          </a:xfrm>
        </p:spPr>
        <p:txBody>
          <a:bodyPr/>
          <a:lstStyle/>
          <a:p>
            <a:r>
              <a:rPr lang="en-US" dirty="0"/>
              <a:t>Test Under Controlled Conditions</a:t>
            </a:r>
          </a:p>
        </p:txBody>
      </p:sp>
      <p:sp>
        <p:nvSpPr>
          <p:cNvPr id="491523" name="Rectangle 3"/>
          <p:cNvSpPr>
            <a:spLocks noGrp="1" noChangeArrowheads="1"/>
          </p:cNvSpPr>
          <p:nvPr>
            <p:ph type="body" sz="half" idx="1"/>
          </p:nvPr>
        </p:nvSpPr>
        <p:spPr>
          <a:xfrm>
            <a:off x="457200" y="1600200"/>
            <a:ext cx="4038600" cy="4113213"/>
          </a:xfrm>
        </p:spPr>
        <p:txBody>
          <a:bodyPr>
            <a:normAutofit lnSpcReduction="10000"/>
          </a:bodyPr>
          <a:lstStyle/>
          <a:p>
            <a:pPr>
              <a:buFontTx/>
              <a:buNone/>
            </a:pPr>
            <a:endParaRPr lang="en-US" dirty="0"/>
          </a:p>
          <a:p>
            <a:r>
              <a:rPr lang="en-US" dirty="0"/>
              <a:t>Vary pressure, temp.</a:t>
            </a:r>
          </a:p>
          <a:p>
            <a:r>
              <a:rPr lang="en-US" dirty="0"/>
              <a:t>Vary environments</a:t>
            </a:r>
          </a:p>
          <a:p>
            <a:r>
              <a:rPr lang="en-US" dirty="0"/>
              <a:t>Show damage mode</a:t>
            </a:r>
          </a:p>
          <a:p>
            <a:r>
              <a:rPr lang="en-US" dirty="0"/>
              <a:t>Measure crack speed, depressurization kinetics</a:t>
            </a:r>
          </a:p>
          <a:p>
            <a:r>
              <a:rPr lang="en-US" dirty="0"/>
              <a:t>Quantify response</a:t>
            </a:r>
          </a:p>
        </p:txBody>
      </p:sp>
      <p:pic>
        <p:nvPicPr>
          <p:cNvPr id="491527" name="Picture 7" descr="P1010011"/>
          <p:cNvPicPr>
            <a:picLocks noGrp="1" noChangeAspect="1" noChangeArrowheads="1"/>
          </p:cNvPicPr>
          <p:nvPr>
            <p:ph sz="half" idx="2"/>
          </p:nvPr>
        </p:nvPicPr>
        <p:blipFill>
          <a:blip r:embed="rId2" cstate="print">
            <a:extLst>
              <a:ext uri="{28A0092B-C50C-407E-A947-70E740481C1C}">
                <a14:useLocalDpi xmlns:a14="http://schemas.microsoft.com/office/drawing/2010/main" val="0"/>
              </a:ext>
            </a:extLst>
          </a:blip>
          <a:srcRect/>
          <a:stretch>
            <a:fillRect/>
          </a:stretch>
        </p:blipFill>
        <p:spPr>
          <a:xfrm>
            <a:off x="5127625" y="1754187"/>
            <a:ext cx="3078163" cy="411321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177269817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0498" name="Rectangle 2"/>
          <p:cNvSpPr>
            <a:spLocks noGrp="1" noChangeArrowheads="1"/>
          </p:cNvSpPr>
          <p:nvPr>
            <p:ph type="title"/>
          </p:nvPr>
        </p:nvSpPr>
        <p:spPr>
          <a:xfrm>
            <a:off x="990600" y="762000"/>
            <a:ext cx="8229600" cy="1143000"/>
          </a:xfrm>
        </p:spPr>
        <p:txBody>
          <a:bodyPr/>
          <a:lstStyle/>
          <a:p>
            <a:r>
              <a:rPr lang="en-US" dirty="0"/>
              <a:t>Crack Velocity vs. Stress Intensity</a:t>
            </a:r>
          </a:p>
        </p:txBody>
      </p:sp>
      <p:sp>
        <p:nvSpPr>
          <p:cNvPr id="490501" name="Text Box 5"/>
          <p:cNvSpPr txBox="1">
            <a:spLocks noChangeArrowheads="1"/>
          </p:cNvSpPr>
          <p:nvPr/>
        </p:nvSpPr>
        <p:spPr bwMode="auto">
          <a:xfrm>
            <a:off x="2292350" y="1431925"/>
            <a:ext cx="6697663"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dirty="0"/>
              <a:t>Material property controlling leak vs. burst response</a:t>
            </a:r>
          </a:p>
          <a:p>
            <a:endParaRPr lang="en-US" dirty="0"/>
          </a:p>
        </p:txBody>
      </p:sp>
      <p:sp>
        <p:nvSpPr>
          <p:cNvPr id="490502" name="Text Box 6"/>
          <p:cNvSpPr txBox="1">
            <a:spLocks noChangeArrowheads="1"/>
          </p:cNvSpPr>
          <p:nvPr/>
        </p:nvSpPr>
        <p:spPr bwMode="auto">
          <a:xfrm>
            <a:off x="1727200" y="5811838"/>
            <a:ext cx="4670425" cy="58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sz="1600"/>
              <a:t>T. Kobayashi and J. W. Dally,</a:t>
            </a:r>
          </a:p>
          <a:p>
            <a:pPr algn="ctr"/>
            <a:r>
              <a:rPr lang="en-US" sz="1600"/>
              <a:t>Fracture and Crack Arrest, ASTM STP 627, 1977 </a:t>
            </a:r>
          </a:p>
        </p:txBody>
      </p:sp>
      <p:pic>
        <p:nvPicPr>
          <p:cNvPr id="490506" name="Picture 10" descr="9-20"/>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070100" y="1882776"/>
            <a:ext cx="4327525" cy="3833986"/>
          </a:xfrm>
          <a:prstGeom prst="rect">
            <a:avLst/>
          </a:prstGeom>
          <a:noFill/>
          <a:extLst>
            <a:ext uri="{909E8E84-426E-40DD-AFC4-6F175D3DCCD1}">
              <a14:hiddenFill xmlns:a14="http://schemas.microsoft.com/office/drawing/2010/main">
                <a:solidFill>
                  <a:srgbClr val="FFFFFF"/>
                </a:solidFill>
              </a14:hiddenFill>
            </a:ext>
          </a:extLst>
        </p:spPr>
      </p:pic>
      <p:sp>
        <p:nvSpPr>
          <p:cNvPr id="490507" name="Text Box 11"/>
          <p:cNvSpPr txBox="1">
            <a:spLocks noChangeArrowheads="1"/>
          </p:cNvSpPr>
          <p:nvPr/>
        </p:nvSpPr>
        <p:spPr bwMode="auto">
          <a:xfrm>
            <a:off x="63500" y="6215063"/>
            <a:ext cx="117475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1400"/>
              <a:t>PM  9-9</a:t>
            </a:r>
          </a:p>
        </p:txBody>
      </p:sp>
    </p:spTree>
    <p:extLst>
      <p:ext uri="{BB962C8B-B14F-4D97-AF65-F5344CB8AC3E}">
        <p14:creationId xmlns:p14="http://schemas.microsoft.com/office/powerpoint/2010/main" val="242453968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9298" name="Rectangle 2"/>
          <p:cNvSpPr>
            <a:spLocks noGrp="1" noChangeArrowheads="1"/>
          </p:cNvSpPr>
          <p:nvPr>
            <p:ph type="title"/>
          </p:nvPr>
        </p:nvSpPr>
        <p:spPr>
          <a:xfrm>
            <a:off x="1143000" y="914399"/>
            <a:ext cx="8001000" cy="868363"/>
          </a:xfrm>
        </p:spPr>
        <p:txBody>
          <a:bodyPr/>
          <a:lstStyle/>
          <a:p>
            <a:r>
              <a:rPr lang="en-US" dirty="0"/>
              <a:t>Laboratory Test to Measure K</a:t>
            </a:r>
            <a:r>
              <a:rPr lang="en-US" baseline="-25000" dirty="0"/>
              <a:t>ID</a:t>
            </a:r>
            <a:r>
              <a:rPr lang="en-US" dirty="0"/>
              <a:t>(a)</a:t>
            </a:r>
            <a:endParaRPr lang="en-US" baseline="-25000" dirty="0"/>
          </a:p>
        </p:txBody>
      </p:sp>
      <p:sp>
        <p:nvSpPr>
          <p:cNvPr id="439299" name="Rectangle 3"/>
          <p:cNvSpPr>
            <a:spLocks noGrp="1" noChangeArrowheads="1"/>
          </p:cNvSpPr>
          <p:nvPr>
            <p:ph type="body" sz="half" idx="1"/>
          </p:nvPr>
        </p:nvSpPr>
        <p:spPr/>
        <p:txBody>
          <a:bodyPr/>
          <a:lstStyle/>
          <a:p>
            <a:r>
              <a:rPr lang="en-US"/>
              <a:t>Strain gages placed to obtain stress intensity</a:t>
            </a:r>
          </a:p>
        </p:txBody>
      </p:sp>
      <p:grpSp>
        <p:nvGrpSpPr>
          <p:cNvPr id="439301" name="Group 5"/>
          <p:cNvGrpSpPr>
            <a:grpSpLocks/>
          </p:cNvGrpSpPr>
          <p:nvPr/>
        </p:nvGrpSpPr>
        <p:grpSpPr bwMode="auto">
          <a:xfrm>
            <a:off x="595313" y="3429000"/>
            <a:ext cx="3632200" cy="2582863"/>
            <a:chOff x="1488" y="1104"/>
            <a:chExt cx="2678" cy="1963"/>
          </a:xfrm>
        </p:grpSpPr>
        <p:sp>
          <p:nvSpPr>
            <p:cNvPr id="439302" name="Line 6"/>
            <p:cNvSpPr>
              <a:spLocks noChangeShapeType="1"/>
            </p:cNvSpPr>
            <p:nvPr/>
          </p:nvSpPr>
          <p:spPr bwMode="auto">
            <a:xfrm>
              <a:off x="1680" y="2688"/>
              <a:ext cx="864" cy="0"/>
            </a:xfrm>
            <a:prstGeom prst="line">
              <a:avLst/>
            </a:prstGeom>
            <a:noFill/>
            <a:ln w="38100">
              <a:solidFill>
                <a:schemeClr val="tx1"/>
              </a:solidFill>
              <a:round/>
              <a:headEnd/>
              <a:tailEnd type="stealth"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9303" name="Line 7"/>
            <p:cNvSpPr>
              <a:spLocks noChangeShapeType="1"/>
            </p:cNvSpPr>
            <p:nvPr/>
          </p:nvSpPr>
          <p:spPr bwMode="auto">
            <a:xfrm>
              <a:off x="2736" y="2256"/>
              <a:ext cx="624" cy="0"/>
            </a:xfrm>
            <a:prstGeom prst="line">
              <a:avLst/>
            </a:prstGeom>
            <a:noFill/>
            <a:ln w="9525">
              <a:solidFill>
                <a:schemeClr val="tx1"/>
              </a:solidFill>
              <a:prstDash val="sysDot"/>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9304" name="Line 8"/>
            <p:cNvSpPr>
              <a:spLocks noChangeShapeType="1"/>
            </p:cNvSpPr>
            <p:nvPr/>
          </p:nvSpPr>
          <p:spPr bwMode="auto">
            <a:xfrm flipV="1">
              <a:off x="2736" y="1632"/>
              <a:ext cx="0" cy="624"/>
            </a:xfrm>
            <a:prstGeom prst="line">
              <a:avLst/>
            </a:prstGeom>
            <a:noFill/>
            <a:ln w="9525">
              <a:solidFill>
                <a:schemeClr val="tx1"/>
              </a:solidFill>
              <a:prstDash val="sysDot"/>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9305" name="Line 9"/>
            <p:cNvSpPr>
              <a:spLocks noChangeShapeType="1"/>
            </p:cNvSpPr>
            <p:nvPr/>
          </p:nvSpPr>
          <p:spPr bwMode="auto">
            <a:xfrm flipV="1">
              <a:off x="2736" y="1488"/>
              <a:ext cx="576" cy="768"/>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9306" name="Line 10"/>
            <p:cNvSpPr>
              <a:spLocks noChangeShapeType="1"/>
            </p:cNvSpPr>
            <p:nvPr/>
          </p:nvSpPr>
          <p:spPr bwMode="auto">
            <a:xfrm flipH="1" flipV="1">
              <a:off x="1632" y="1968"/>
              <a:ext cx="1104" cy="288"/>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9307" name="Line 11"/>
            <p:cNvSpPr>
              <a:spLocks noChangeShapeType="1"/>
            </p:cNvSpPr>
            <p:nvPr/>
          </p:nvSpPr>
          <p:spPr bwMode="auto">
            <a:xfrm flipH="1">
              <a:off x="1632" y="2256"/>
              <a:ext cx="1104" cy="288"/>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9308" name="Text Box 12"/>
            <p:cNvSpPr txBox="1">
              <a:spLocks noChangeArrowheads="1"/>
            </p:cNvSpPr>
            <p:nvPr/>
          </p:nvSpPr>
          <p:spPr bwMode="auto">
            <a:xfrm>
              <a:off x="1488" y="2765"/>
              <a:ext cx="1786" cy="3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b="1"/>
                <a:t>Crack</a:t>
              </a:r>
              <a:r>
                <a:rPr lang="en-US" sz="1800"/>
                <a:t> </a:t>
              </a:r>
              <a:r>
                <a:rPr lang="en-US" b="1"/>
                <a:t>propagation</a:t>
              </a:r>
            </a:p>
          </p:txBody>
        </p:sp>
        <p:sp>
          <p:nvSpPr>
            <p:cNvPr id="439309" name="Text Box 13"/>
            <p:cNvSpPr txBox="1">
              <a:spLocks noChangeArrowheads="1"/>
            </p:cNvSpPr>
            <p:nvPr/>
          </p:nvSpPr>
          <p:spPr bwMode="auto">
            <a:xfrm>
              <a:off x="3092" y="1910"/>
              <a:ext cx="252" cy="3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sz="2400">
                  <a:latin typeface="Symbol" pitchFamily="18" charset="2"/>
                </a:rPr>
                <a:t>f</a:t>
              </a:r>
            </a:p>
          </p:txBody>
        </p:sp>
        <p:sp>
          <p:nvSpPr>
            <p:cNvPr id="439310" name="Text Box 14"/>
            <p:cNvSpPr txBox="1">
              <a:spLocks noChangeArrowheads="1"/>
            </p:cNvSpPr>
            <p:nvPr/>
          </p:nvSpPr>
          <p:spPr bwMode="auto">
            <a:xfrm>
              <a:off x="3889" y="1168"/>
              <a:ext cx="277" cy="3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sz="2400">
                  <a:latin typeface="Symbol" pitchFamily="18" charset="2"/>
                </a:rPr>
                <a:t>a</a:t>
              </a:r>
            </a:p>
          </p:txBody>
        </p:sp>
        <p:sp>
          <p:nvSpPr>
            <p:cNvPr id="439311" name="Line 15"/>
            <p:cNvSpPr>
              <a:spLocks noChangeShapeType="1"/>
            </p:cNvSpPr>
            <p:nvPr/>
          </p:nvSpPr>
          <p:spPr bwMode="auto">
            <a:xfrm>
              <a:off x="3312" y="1488"/>
              <a:ext cx="768"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9312" name="Line 16"/>
            <p:cNvSpPr>
              <a:spLocks noChangeShapeType="1"/>
            </p:cNvSpPr>
            <p:nvPr/>
          </p:nvSpPr>
          <p:spPr bwMode="auto">
            <a:xfrm flipV="1">
              <a:off x="3312" y="1104"/>
              <a:ext cx="624" cy="384"/>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nvGrpSpPr>
            <p:cNvPr id="439313" name="Group 17"/>
            <p:cNvGrpSpPr>
              <a:grpSpLocks/>
            </p:cNvGrpSpPr>
            <p:nvPr/>
          </p:nvGrpSpPr>
          <p:grpSpPr bwMode="auto">
            <a:xfrm>
              <a:off x="3106" y="1344"/>
              <a:ext cx="484" cy="222"/>
              <a:chOff x="3106" y="1344"/>
              <a:chExt cx="484" cy="222"/>
            </a:xfrm>
          </p:grpSpPr>
          <p:sp>
            <p:nvSpPr>
              <p:cNvPr id="439314" name="Line 18"/>
              <p:cNvSpPr>
                <a:spLocks noChangeShapeType="1"/>
              </p:cNvSpPr>
              <p:nvPr/>
            </p:nvSpPr>
            <p:spPr bwMode="auto">
              <a:xfrm rot="3300000" flipV="1">
                <a:off x="3286" y="1202"/>
                <a:ext cx="0" cy="36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9315" name="Line 19"/>
              <p:cNvSpPr>
                <a:spLocks noChangeShapeType="1"/>
              </p:cNvSpPr>
              <p:nvPr/>
            </p:nvSpPr>
            <p:spPr bwMode="auto">
              <a:xfrm rot="3300000">
                <a:off x="3334" y="1239"/>
                <a:ext cx="22" cy="231"/>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9316" name="Line 20"/>
              <p:cNvSpPr>
                <a:spLocks noChangeShapeType="1"/>
              </p:cNvSpPr>
              <p:nvPr/>
            </p:nvSpPr>
            <p:spPr bwMode="auto">
              <a:xfrm rot="8700000">
                <a:off x="3242" y="1362"/>
                <a:ext cx="231" cy="21"/>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9317" name="Line 21"/>
              <p:cNvSpPr>
                <a:spLocks noChangeShapeType="1"/>
              </p:cNvSpPr>
              <p:nvPr/>
            </p:nvSpPr>
            <p:spPr bwMode="auto">
              <a:xfrm rot="3300000">
                <a:off x="3359" y="1274"/>
                <a:ext cx="22" cy="231"/>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9318" name="Line 22"/>
              <p:cNvSpPr>
                <a:spLocks noChangeShapeType="1"/>
              </p:cNvSpPr>
              <p:nvPr/>
            </p:nvSpPr>
            <p:spPr bwMode="auto">
              <a:xfrm rot="8700000">
                <a:off x="3267" y="1397"/>
                <a:ext cx="231" cy="21"/>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9319" name="Line 23"/>
              <p:cNvSpPr>
                <a:spLocks noChangeShapeType="1"/>
              </p:cNvSpPr>
              <p:nvPr/>
            </p:nvSpPr>
            <p:spPr bwMode="auto">
              <a:xfrm rot="3300000">
                <a:off x="3384" y="1309"/>
                <a:ext cx="22" cy="231"/>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9320" name="Line 24"/>
              <p:cNvSpPr>
                <a:spLocks noChangeShapeType="1"/>
              </p:cNvSpPr>
              <p:nvPr/>
            </p:nvSpPr>
            <p:spPr bwMode="auto">
              <a:xfrm rot="8700000">
                <a:off x="3291" y="1433"/>
                <a:ext cx="231" cy="22"/>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9321" name="Line 25"/>
              <p:cNvSpPr>
                <a:spLocks noChangeShapeType="1"/>
              </p:cNvSpPr>
              <p:nvPr/>
            </p:nvSpPr>
            <p:spPr bwMode="auto">
              <a:xfrm rot="3300000">
                <a:off x="3409" y="1346"/>
                <a:ext cx="21" cy="231"/>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9322" name="Line 26"/>
              <p:cNvSpPr>
                <a:spLocks noChangeShapeType="1"/>
              </p:cNvSpPr>
              <p:nvPr/>
            </p:nvSpPr>
            <p:spPr bwMode="auto">
              <a:xfrm rot="8700000">
                <a:off x="3316" y="1468"/>
                <a:ext cx="231" cy="22"/>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9323" name="Line 27"/>
              <p:cNvSpPr>
                <a:spLocks noChangeShapeType="1"/>
              </p:cNvSpPr>
              <p:nvPr/>
            </p:nvSpPr>
            <p:spPr bwMode="auto">
              <a:xfrm rot="3300000">
                <a:off x="3433" y="1381"/>
                <a:ext cx="21" cy="231"/>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9324" name="Line 28"/>
              <p:cNvSpPr>
                <a:spLocks noChangeShapeType="1"/>
              </p:cNvSpPr>
              <p:nvPr/>
            </p:nvSpPr>
            <p:spPr bwMode="auto">
              <a:xfrm rot="8700000">
                <a:off x="3341" y="1503"/>
                <a:ext cx="231" cy="22"/>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9325" name="Line 29"/>
              <p:cNvSpPr>
                <a:spLocks noChangeShapeType="1"/>
              </p:cNvSpPr>
              <p:nvPr/>
            </p:nvSpPr>
            <p:spPr bwMode="auto">
              <a:xfrm rot="3300000" flipV="1">
                <a:off x="3410" y="1386"/>
                <a:ext cx="0" cy="36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439326" name="Freeform 30"/>
            <p:cNvSpPr>
              <a:spLocks/>
            </p:cNvSpPr>
            <p:nvPr/>
          </p:nvSpPr>
          <p:spPr bwMode="auto">
            <a:xfrm>
              <a:off x="2926" y="2005"/>
              <a:ext cx="156" cy="255"/>
            </a:xfrm>
            <a:custGeom>
              <a:avLst/>
              <a:gdLst>
                <a:gd name="T0" fmla="*/ 156 w 156"/>
                <a:gd name="T1" fmla="*/ 255 h 255"/>
                <a:gd name="T2" fmla="*/ 99 w 156"/>
                <a:gd name="T3" fmla="*/ 82 h 255"/>
                <a:gd name="T4" fmla="*/ 41 w 156"/>
                <a:gd name="T5" fmla="*/ 33 h 255"/>
                <a:gd name="T6" fmla="*/ 16 w 156"/>
                <a:gd name="T7" fmla="*/ 17 h 255"/>
                <a:gd name="T8" fmla="*/ 0 w 156"/>
                <a:gd name="T9" fmla="*/ 0 h 255"/>
              </a:gdLst>
              <a:ahLst/>
              <a:cxnLst>
                <a:cxn ang="0">
                  <a:pos x="T0" y="T1"/>
                </a:cxn>
                <a:cxn ang="0">
                  <a:pos x="T2" y="T3"/>
                </a:cxn>
                <a:cxn ang="0">
                  <a:pos x="T4" y="T5"/>
                </a:cxn>
                <a:cxn ang="0">
                  <a:pos x="T6" y="T7"/>
                </a:cxn>
                <a:cxn ang="0">
                  <a:pos x="T8" y="T9"/>
                </a:cxn>
              </a:cxnLst>
              <a:rect l="0" t="0" r="r" b="b"/>
              <a:pathLst>
                <a:path w="156" h="255">
                  <a:moveTo>
                    <a:pt x="156" y="255"/>
                  </a:moveTo>
                  <a:cubicBezTo>
                    <a:pt x="138" y="199"/>
                    <a:pt x="138" y="130"/>
                    <a:pt x="99" y="82"/>
                  </a:cubicBezTo>
                  <a:cubicBezTo>
                    <a:pt x="84" y="64"/>
                    <a:pt x="59" y="48"/>
                    <a:pt x="41" y="33"/>
                  </a:cubicBezTo>
                  <a:cubicBezTo>
                    <a:pt x="33" y="27"/>
                    <a:pt x="24" y="23"/>
                    <a:pt x="16" y="17"/>
                  </a:cubicBezTo>
                  <a:cubicBezTo>
                    <a:pt x="10" y="12"/>
                    <a:pt x="0" y="0"/>
                    <a:pt x="0" y="0"/>
                  </a:cubicBezTo>
                </a:path>
              </a:pathLst>
            </a:custGeom>
            <a:noFill/>
            <a:ln w="9525">
              <a:solidFill>
                <a:schemeClr val="tx1"/>
              </a:solidFill>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9327" name="Freeform 31"/>
            <p:cNvSpPr>
              <a:spLocks/>
            </p:cNvSpPr>
            <p:nvPr/>
          </p:nvSpPr>
          <p:spPr bwMode="auto">
            <a:xfrm>
              <a:off x="3696" y="1248"/>
              <a:ext cx="152" cy="242"/>
            </a:xfrm>
            <a:custGeom>
              <a:avLst/>
              <a:gdLst>
                <a:gd name="T0" fmla="*/ 156 w 156"/>
                <a:gd name="T1" fmla="*/ 255 h 255"/>
                <a:gd name="T2" fmla="*/ 99 w 156"/>
                <a:gd name="T3" fmla="*/ 82 h 255"/>
                <a:gd name="T4" fmla="*/ 41 w 156"/>
                <a:gd name="T5" fmla="*/ 33 h 255"/>
                <a:gd name="T6" fmla="*/ 16 w 156"/>
                <a:gd name="T7" fmla="*/ 17 h 255"/>
                <a:gd name="T8" fmla="*/ 0 w 156"/>
                <a:gd name="T9" fmla="*/ 0 h 255"/>
              </a:gdLst>
              <a:ahLst/>
              <a:cxnLst>
                <a:cxn ang="0">
                  <a:pos x="T0" y="T1"/>
                </a:cxn>
                <a:cxn ang="0">
                  <a:pos x="T2" y="T3"/>
                </a:cxn>
                <a:cxn ang="0">
                  <a:pos x="T4" y="T5"/>
                </a:cxn>
                <a:cxn ang="0">
                  <a:pos x="T6" y="T7"/>
                </a:cxn>
                <a:cxn ang="0">
                  <a:pos x="T8" y="T9"/>
                </a:cxn>
              </a:cxnLst>
              <a:rect l="0" t="0" r="r" b="b"/>
              <a:pathLst>
                <a:path w="156" h="255">
                  <a:moveTo>
                    <a:pt x="156" y="255"/>
                  </a:moveTo>
                  <a:cubicBezTo>
                    <a:pt x="138" y="199"/>
                    <a:pt x="138" y="130"/>
                    <a:pt x="99" y="82"/>
                  </a:cubicBezTo>
                  <a:cubicBezTo>
                    <a:pt x="84" y="64"/>
                    <a:pt x="59" y="48"/>
                    <a:pt x="41" y="33"/>
                  </a:cubicBezTo>
                  <a:cubicBezTo>
                    <a:pt x="33" y="27"/>
                    <a:pt x="24" y="23"/>
                    <a:pt x="16" y="17"/>
                  </a:cubicBezTo>
                  <a:cubicBezTo>
                    <a:pt x="10" y="12"/>
                    <a:pt x="0" y="0"/>
                    <a:pt x="0" y="0"/>
                  </a:cubicBezTo>
                </a:path>
              </a:pathLst>
            </a:custGeom>
            <a:noFill/>
            <a:ln w="9525">
              <a:solidFill>
                <a:schemeClr val="tx1"/>
              </a:solidFill>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pic>
        <p:nvPicPr>
          <p:cNvPr id="439329" name="Picture 33" descr="Setup2"/>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5029199" y="1778719"/>
            <a:ext cx="3400425" cy="4425231"/>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144139139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3154" name="Rectangle 2"/>
          <p:cNvSpPr>
            <a:spLocks noGrp="1" noChangeArrowheads="1"/>
          </p:cNvSpPr>
          <p:nvPr>
            <p:ph type="title"/>
          </p:nvPr>
        </p:nvSpPr>
        <p:spPr>
          <a:xfrm>
            <a:off x="914400" y="762000"/>
            <a:ext cx="8229600" cy="1143000"/>
          </a:xfrm>
        </p:spPr>
        <p:txBody>
          <a:bodyPr/>
          <a:lstStyle/>
          <a:p>
            <a:r>
              <a:rPr lang="en-US" dirty="0"/>
              <a:t>Measured Crack Velocity vs. K</a:t>
            </a:r>
          </a:p>
        </p:txBody>
      </p:sp>
      <p:pic>
        <p:nvPicPr>
          <p:cNvPr id="433158" name="Picture 6" descr="fig08(900)"/>
          <p:cNvPicPr>
            <a:picLocks noChangeAspect="1" noChangeArrowheads="1"/>
          </p:cNvPicPr>
          <p:nvPr/>
        </p:nvPicPr>
        <p:blipFill>
          <a:blip r:embed="rId2" cstate="print">
            <a:extLst>
              <a:ext uri="{28A0092B-C50C-407E-A947-70E740481C1C}">
                <a14:useLocalDpi xmlns:a14="http://schemas.microsoft.com/office/drawing/2010/main" val="0"/>
              </a:ext>
            </a:extLst>
          </a:blip>
          <a:srcRect l="8553" t="8943" r="13498" b="4642"/>
          <a:stretch>
            <a:fillRect/>
          </a:stretch>
        </p:blipFill>
        <p:spPr bwMode="auto">
          <a:xfrm>
            <a:off x="1981200" y="1481138"/>
            <a:ext cx="5562600" cy="47672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2971392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1346" name="Rectangle 2"/>
          <p:cNvSpPr>
            <a:spLocks noGrp="1" noChangeArrowheads="1"/>
          </p:cNvSpPr>
          <p:nvPr>
            <p:ph type="title"/>
          </p:nvPr>
        </p:nvSpPr>
        <p:spPr>
          <a:xfrm>
            <a:off x="2513013" y="685800"/>
            <a:ext cx="6399212" cy="1371600"/>
          </a:xfrm>
        </p:spPr>
        <p:txBody>
          <a:bodyPr/>
          <a:lstStyle/>
          <a:p>
            <a:r>
              <a:rPr lang="en-US" dirty="0"/>
              <a:t>Environment Effects on Microstructure</a:t>
            </a:r>
          </a:p>
        </p:txBody>
      </p:sp>
      <p:sp>
        <p:nvSpPr>
          <p:cNvPr id="441347" name="Rectangle 3"/>
          <p:cNvSpPr>
            <a:spLocks noGrp="1" noChangeArrowheads="1"/>
          </p:cNvSpPr>
          <p:nvPr>
            <p:ph type="body" sz="half" idx="1"/>
          </p:nvPr>
        </p:nvSpPr>
        <p:spPr>
          <a:xfrm>
            <a:off x="457200" y="1830387"/>
            <a:ext cx="4202113" cy="4113213"/>
          </a:xfrm>
        </p:spPr>
        <p:txBody>
          <a:bodyPr/>
          <a:lstStyle/>
          <a:p>
            <a:r>
              <a:rPr lang="en-US" sz="2400" dirty="0"/>
              <a:t>Breaks bonds</a:t>
            </a:r>
          </a:p>
          <a:p>
            <a:r>
              <a:rPr lang="en-US" sz="2400" dirty="0"/>
              <a:t>Increases </a:t>
            </a:r>
            <a:r>
              <a:rPr lang="en-US" sz="2400" dirty="0" err="1"/>
              <a:t>crystallinity</a:t>
            </a:r>
            <a:endParaRPr lang="en-US" sz="2400" dirty="0"/>
          </a:p>
          <a:p>
            <a:r>
              <a:rPr lang="en-US" sz="2400" dirty="0"/>
              <a:t>Redistributes carbon black</a:t>
            </a:r>
          </a:p>
          <a:p>
            <a:endParaRPr lang="en-US" sz="2400" dirty="0"/>
          </a:p>
          <a:p>
            <a:r>
              <a:rPr lang="en-US" sz="2400" dirty="0"/>
              <a:t>Degrades mechanical properties (fracture toughness)</a:t>
            </a:r>
          </a:p>
        </p:txBody>
      </p:sp>
      <p:pic>
        <p:nvPicPr>
          <p:cNvPr id="441357" name="Picture 13" descr="damage-modes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0275" y="4895850"/>
            <a:ext cx="2486025" cy="1123950"/>
          </a:xfrm>
          <a:prstGeom prst="rect">
            <a:avLst/>
          </a:prstGeom>
          <a:noFill/>
          <a:extLst>
            <a:ext uri="{909E8E84-426E-40DD-AFC4-6F175D3DCCD1}">
              <a14:hiddenFill xmlns:a14="http://schemas.microsoft.com/office/drawing/2010/main">
                <a:solidFill>
                  <a:srgbClr val="FFFFFF"/>
                </a:solidFill>
              </a14:hiddenFill>
            </a:ext>
          </a:extLst>
        </p:spPr>
      </p:pic>
      <p:sp>
        <p:nvSpPr>
          <p:cNvPr id="441358" name="Text Box 14"/>
          <p:cNvSpPr txBox="1">
            <a:spLocks noChangeArrowheads="1"/>
          </p:cNvSpPr>
          <p:nvPr/>
        </p:nvSpPr>
        <p:spPr bwMode="auto">
          <a:xfrm>
            <a:off x="5680075" y="3570288"/>
            <a:ext cx="1841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n-US"/>
          </a:p>
        </p:txBody>
      </p:sp>
      <p:pic>
        <p:nvPicPr>
          <p:cNvPr id="441361" name="Picture 17"/>
          <p:cNvPicPr>
            <a:picLocks noChangeArrowheads="1"/>
          </p:cNvPicPr>
          <p:nvPr/>
        </p:nvPicPr>
        <p:blipFill>
          <a:blip r:embed="rId3" cstate="print">
            <a:extLst>
              <a:ext uri="{28A0092B-C50C-407E-A947-70E740481C1C}">
                <a14:useLocalDpi xmlns:a14="http://schemas.microsoft.com/office/drawing/2010/main" val="0"/>
              </a:ext>
            </a:extLst>
          </a:blip>
          <a:srcRect l="33000" r="34000" b="50858"/>
          <a:stretch>
            <a:fillRect/>
          </a:stretch>
        </p:blipFill>
        <p:spPr bwMode="auto">
          <a:xfrm>
            <a:off x="5457825" y="2230437"/>
            <a:ext cx="2808288" cy="2722563"/>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41363" name="Text Box 19"/>
          <p:cNvSpPr txBox="1">
            <a:spLocks noChangeArrowheads="1"/>
          </p:cNvSpPr>
          <p:nvPr/>
        </p:nvSpPr>
        <p:spPr bwMode="auto">
          <a:xfrm>
            <a:off x="5613400" y="5059362"/>
            <a:ext cx="250825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3200" dirty="0"/>
              <a:t>Polyethylene</a:t>
            </a:r>
          </a:p>
        </p:txBody>
      </p:sp>
    </p:spTree>
    <p:extLst>
      <p:ext uri="{BB962C8B-B14F-4D97-AF65-F5344CB8AC3E}">
        <p14:creationId xmlns:p14="http://schemas.microsoft.com/office/powerpoint/2010/main" val="198639121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441347">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1106" name="Rectangle 2"/>
          <p:cNvSpPr>
            <a:spLocks noGrp="1" noChangeArrowheads="1"/>
          </p:cNvSpPr>
          <p:nvPr>
            <p:ph type="title"/>
          </p:nvPr>
        </p:nvSpPr>
        <p:spPr>
          <a:xfrm>
            <a:off x="990600" y="762000"/>
            <a:ext cx="8229600" cy="1143000"/>
          </a:xfrm>
        </p:spPr>
        <p:txBody>
          <a:bodyPr/>
          <a:lstStyle/>
          <a:p>
            <a:r>
              <a:rPr lang="en-US" dirty="0"/>
              <a:t>Crack Velocity vs. Stress Intensity</a:t>
            </a:r>
          </a:p>
        </p:txBody>
      </p:sp>
      <p:sp>
        <p:nvSpPr>
          <p:cNvPr id="431111" name="Text Box 7"/>
          <p:cNvSpPr txBox="1">
            <a:spLocks noChangeArrowheads="1"/>
          </p:cNvSpPr>
          <p:nvPr/>
        </p:nvSpPr>
        <p:spPr bwMode="auto">
          <a:xfrm>
            <a:off x="2382838" y="5493603"/>
            <a:ext cx="5999162"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en-US" sz="2400" dirty="0"/>
              <a:t>Material property controlling </a:t>
            </a:r>
            <a:br>
              <a:rPr lang="en-US" sz="2400" dirty="0"/>
            </a:br>
            <a:r>
              <a:rPr lang="en-US" sz="2400" dirty="0"/>
              <a:t>leak vs. burst response</a:t>
            </a:r>
          </a:p>
        </p:txBody>
      </p:sp>
      <p:pic>
        <p:nvPicPr>
          <p:cNvPr id="431117" name="Picture 13" descr="damage-modes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9575" y="5105400"/>
            <a:ext cx="2486025" cy="1123950"/>
          </a:xfrm>
          <a:prstGeom prst="rect">
            <a:avLst/>
          </a:prstGeom>
          <a:noFill/>
          <a:extLst>
            <a:ext uri="{909E8E84-426E-40DD-AFC4-6F175D3DCCD1}">
              <a14:hiddenFill xmlns:a14="http://schemas.microsoft.com/office/drawing/2010/main">
                <a:solidFill>
                  <a:srgbClr val="FFFFFF"/>
                </a:solidFill>
              </a14:hiddenFill>
            </a:ext>
          </a:extLst>
        </p:spPr>
      </p:pic>
      <p:pic>
        <p:nvPicPr>
          <p:cNvPr id="431118" name="Picture 14" descr="M2S2_60_dotted"/>
          <p:cNvPicPr>
            <a:picLocks noChangeAspect="1" noChangeArrowheads="1"/>
          </p:cNvPicPr>
          <p:nvPr/>
        </p:nvPicPr>
        <p:blipFill>
          <a:blip r:embed="rId3" cstate="print">
            <a:extLst>
              <a:ext uri="{28A0092B-C50C-407E-A947-70E740481C1C}">
                <a14:useLocalDpi xmlns:a14="http://schemas.microsoft.com/office/drawing/2010/main" val="0"/>
              </a:ext>
            </a:extLst>
          </a:blip>
          <a:srcRect b="7730"/>
          <a:stretch>
            <a:fillRect/>
          </a:stretch>
        </p:blipFill>
        <p:spPr bwMode="auto">
          <a:xfrm>
            <a:off x="2819400" y="1578625"/>
            <a:ext cx="4586288" cy="38299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900376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22" name="Rectangle 2"/>
          <p:cNvSpPr>
            <a:spLocks noGrp="1" noChangeArrowheads="1"/>
          </p:cNvSpPr>
          <p:nvPr>
            <p:ph type="title"/>
          </p:nvPr>
        </p:nvSpPr>
        <p:spPr>
          <a:xfrm>
            <a:off x="381000" y="1219200"/>
            <a:ext cx="8686800" cy="1143000"/>
          </a:xfrm>
        </p:spPr>
        <p:txBody>
          <a:bodyPr/>
          <a:lstStyle/>
          <a:p>
            <a:r>
              <a:rPr lang="en-US" dirty="0" smtClean="0"/>
              <a:t>Computed stress history during RCP</a:t>
            </a:r>
            <a:endParaRPr lang="en-US" dirty="0"/>
          </a:p>
        </p:txBody>
      </p:sp>
      <p:pic>
        <p:nvPicPr>
          <p:cNvPr id="440327" name="Picture 7" descr="j0336751"/>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63513" y="5438775"/>
            <a:ext cx="523875" cy="80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0334" name="Picture 14">
            <a:hlinkClick r:id="rId4" action="ppaction://hlinkfile"/>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05000" y="2068164"/>
            <a:ext cx="5567362" cy="41802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113213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3394" name="Rectangle 2"/>
          <p:cNvSpPr>
            <a:spLocks noGrp="1" noChangeArrowheads="1"/>
          </p:cNvSpPr>
          <p:nvPr>
            <p:ph type="title"/>
          </p:nvPr>
        </p:nvSpPr>
        <p:spPr/>
        <p:txBody>
          <a:bodyPr/>
          <a:lstStyle/>
          <a:p>
            <a:r>
              <a:rPr lang="en-US"/>
              <a:t>Lessons Learned</a:t>
            </a:r>
          </a:p>
        </p:txBody>
      </p:sp>
      <p:sp>
        <p:nvSpPr>
          <p:cNvPr id="443395" name="Rectangle 3"/>
          <p:cNvSpPr>
            <a:spLocks noGrp="1" noChangeArrowheads="1"/>
          </p:cNvSpPr>
          <p:nvPr>
            <p:ph type="body" idx="1"/>
          </p:nvPr>
        </p:nvSpPr>
        <p:spPr>
          <a:xfrm>
            <a:off x="515938" y="1766888"/>
            <a:ext cx="8316912" cy="4184650"/>
          </a:xfrm>
        </p:spPr>
        <p:txBody>
          <a:bodyPr/>
          <a:lstStyle/>
          <a:p>
            <a:r>
              <a:rPr lang="en-US" dirty="0"/>
              <a:t>Tests can reveal an unforeseen failure mode</a:t>
            </a:r>
          </a:p>
          <a:p>
            <a:r>
              <a:rPr lang="en-US" dirty="0"/>
              <a:t>RCP in pipelines could cause major damage</a:t>
            </a:r>
          </a:p>
          <a:p>
            <a:r>
              <a:rPr lang="en-US" dirty="0"/>
              <a:t>Environment exposure could cause a failure mode transition from leak to RCP</a:t>
            </a:r>
          </a:p>
          <a:p>
            <a:r>
              <a:rPr lang="en-US" dirty="0"/>
              <a:t>Tests can provide a chance to be proactive!</a:t>
            </a:r>
          </a:p>
          <a:p>
            <a:pPr lvl="1"/>
            <a:r>
              <a:rPr lang="en-US" dirty="0"/>
              <a:t>For example, avoid disaster in new hydrogen economy by accounting for environment effects</a:t>
            </a:r>
          </a:p>
        </p:txBody>
      </p:sp>
    </p:spTree>
    <p:extLst>
      <p:ext uri="{BB962C8B-B14F-4D97-AF65-F5344CB8AC3E}">
        <p14:creationId xmlns:p14="http://schemas.microsoft.com/office/powerpoint/2010/main" val="14963559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1586" name="Rectangle 2"/>
          <p:cNvSpPr>
            <a:spLocks noGrp="1" noChangeArrowheads="1"/>
          </p:cNvSpPr>
          <p:nvPr>
            <p:ph type="title"/>
          </p:nvPr>
        </p:nvSpPr>
        <p:spPr/>
        <p:txBody>
          <a:bodyPr/>
          <a:lstStyle/>
          <a:p>
            <a:r>
              <a:rPr lang="en-US"/>
              <a:t>Summary</a:t>
            </a:r>
          </a:p>
        </p:txBody>
      </p:sp>
      <p:sp>
        <p:nvSpPr>
          <p:cNvPr id="451587" name="Rectangle 3"/>
          <p:cNvSpPr>
            <a:spLocks noGrp="1" noChangeArrowheads="1"/>
          </p:cNvSpPr>
          <p:nvPr>
            <p:ph type="body" idx="1"/>
          </p:nvPr>
        </p:nvSpPr>
        <p:spPr>
          <a:xfrm>
            <a:off x="515938" y="1766888"/>
            <a:ext cx="8316912" cy="4359275"/>
          </a:xfrm>
        </p:spPr>
        <p:txBody>
          <a:bodyPr/>
          <a:lstStyle/>
          <a:p>
            <a:r>
              <a:rPr lang="en-US" dirty="0"/>
              <a:t>When designing against fracture:</a:t>
            </a:r>
          </a:p>
          <a:p>
            <a:pPr lvl="1"/>
            <a:r>
              <a:rPr lang="en-US" dirty="0" smtClean="0"/>
              <a:t>Be </a:t>
            </a:r>
            <a:r>
              <a:rPr lang="en-US" dirty="0"/>
              <a:t>aware of a damage mode transition when using materials in a low-factor-of-safety design </a:t>
            </a:r>
          </a:p>
          <a:p>
            <a:pPr lvl="1"/>
            <a:r>
              <a:rPr lang="en-US" dirty="0"/>
              <a:t>Perform service-simulating tests to discover unforeseen failure behavior</a:t>
            </a:r>
          </a:p>
          <a:p>
            <a:pPr lvl="1"/>
            <a:r>
              <a:rPr lang="en-US" dirty="0"/>
              <a:t>Design for failure by the least disastrous failure mode</a:t>
            </a:r>
          </a:p>
          <a:p>
            <a:pPr lvl="1"/>
            <a:r>
              <a:rPr lang="en-US" dirty="0" smtClean="0"/>
              <a:t>Envision what damage modes might operate—then</a:t>
            </a:r>
          </a:p>
          <a:p>
            <a:pPr lvl="1"/>
            <a:r>
              <a:rPr lang="en-US" b="1" dirty="0" smtClean="0"/>
              <a:t>Be PROACTIVE!</a:t>
            </a:r>
            <a:endParaRPr lang="en-US" b="1" dirty="0"/>
          </a:p>
        </p:txBody>
      </p:sp>
    </p:spTree>
    <p:extLst>
      <p:ext uri="{BB962C8B-B14F-4D97-AF65-F5344CB8AC3E}">
        <p14:creationId xmlns:p14="http://schemas.microsoft.com/office/powerpoint/2010/main" val="116325974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M_508-ish_TEMPLATE">
  <a:themeElements>
    <a:clrScheme name="Custom 2">
      <a:dk1>
        <a:srgbClr val="000F2E"/>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Office Classic">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SM_508-ish_TEMPLATE</Template>
  <TotalTime>6537</TotalTime>
  <Words>1959</Words>
  <Application>Microsoft Office PowerPoint</Application>
  <PresentationFormat>On-screen Show (4:3)</PresentationFormat>
  <Paragraphs>241</Paragraphs>
  <Slides>36</Slides>
  <Notes>19</Notes>
  <HiddenSlides>0</HiddenSlides>
  <MMClips>8</MMClips>
  <ScaleCrop>false</ScaleCrop>
  <HeadingPairs>
    <vt:vector size="4" baseType="variant">
      <vt:variant>
        <vt:lpstr>Theme</vt:lpstr>
      </vt:variant>
      <vt:variant>
        <vt:i4>1</vt:i4>
      </vt:variant>
      <vt:variant>
        <vt:lpstr>Slide Titles</vt:lpstr>
      </vt:variant>
      <vt:variant>
        <vt:i4>36</vt:i4>
      </vt:variant>
    </vt:vector>
  </HeadingPairs>
  <TitlesOfParts>
    <vt:vector size="37" baseType="lpstr">
      <vt:lpstr>SM_508-ish_TEMPLATE</vt:lpstr>
      <vt:lpstr>Dynamic Fracture I Failure under impact load</vt:lpstr>
      <vt:lpstr>PowerPoint Presentation</vt:lpstr>
      <vt:lpstr>Objectives</vt:lpstr>
      <vt:lpstr>Sioux City, 1989</vt:lpstr>
      <vt:lpstr>United Flight 232, Sioux City, 1989  </vt:lpstr>
      <vt:lpstr>Fragment Barriers in Fuselage Wall</vt:lpstr>
      <vt:lpstr>Evaluating Barrier Materials</vt:lpstr>
      <vt:lpstr>Fragment Energy Absorbed</vt:lpstr>
      <vt:lpstr>Computational modeling</vt:lpstr>
      <vt:lpstr>Computational Model  of Yarn and Fabric</vt:lpstr>
      <vt:lpstr>PowerPoint Presentation</vt:lpstr>
      <vt:lpstr>“Virtual” Experiments  (with the Computer) </vt:lpstr>
      <vt:lpstr>Full-Scale Impact Tests</vt:lpstr>
      <vt:lpstr>Arrested Engine Fragment</vt:lpstr>
      <vt:lpstr>Fragment Shield Summary</vt:lpstr>
      <vt:lpstr>Use of Zylon for Body Armor</vt:lpstr>
      <vt:lpstr>The Durability Issue— Performance Degradation with Time</vt:lpstr>
      <vt:lpstr>Lessons Learned</vt:lpstr>
      <vt:lpstr>PowerPoint Presentation</vt:lpstr>
      <vt:lpstr>Fragment impacting fabric</vt:lpstr>
      <vt:lpstr>2 Major Classes of Dynamic Fracture Problems </vt:lpstr>
      <vt:lpstr>Dynamic Fracture II Fast-running cracks</vt:lpstr>
      <vt:lpstr>PowerPoint Presentation</vt:lpstr>
      <vt:lpstr>Objectives</vt:lpstr>
      <vt:lpstr>Dynamic Fracture of a Pipeline</vt:lpstr>
      <vt:lpstr>Ruptured Test Pipe</vt:lpstr>
      <vt:lpstr>Small-Scale Pipe Test (ISO S4 Test)</vt:lpstr>
      <vt:lpstr>Test Under Controlled Conditions</vt:lpstr>
      <vt:lpstr>Crack Velocity vs. Stress Intensity</vt:lpstr>
      <vt:lpstr>Laboratory Test to Measure KID(a)</vt:lpstr>
      <vt:lpstr>Measured Crack Velocity vs. K</vt:lpstr>
      <vt:lpstr>Environment Effects on Microstructure</vt:lpstr>
      <vt:lpstr>Crack Velocity vs. Stress Intensity</vt:lpstr>
      <vt:lpstr>Computed stress history during RCP</vt:lpstr>
      <vt:lpstr>Lessons Learned</vt:lpstr>
      <vt:lpstr>Summary</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Ian</dc:creator>
  <cp:lastModifiedBy>Don Shockey</cp:lastModifiedBy>
  <cp:revision>28</cp:revision>
  <dcterms:created xsi:type="dcterms:W3CDTF">2011-03-16T16:13:23Z</dcterms:created>
  <dcterms:modified xsi:type="dcterms:W3CDTF">2011-07-29T18:31:11Z</dcterms:modified>
</cp:coreProperties>
</file>