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41"/>
  </p:notesMasterIdLst>
  <p:handoutMasterIdLst>
    <p:handoutMasterId r:id="rId42"/>
  </p:handoutMasterIdLst>
  <p:sldIdLst>
    <p:sldId id="270" r:id="rId2"/>
    <p:sldId id="271" r:id="rId3"/>
    <p:sldId id="315" r:id="rId4"/>
    <p:sldId id="321" r:id="rId5"/>
    <p:sldId id="316" r:id="rId6"/>
    <p:sldId id="334" r:id="rId7"/>
    <p:sldId id="323" r:id="rId8"/>
    <p:sldId id="322" r:id="rId9"/>
    <p:sldId id="332" r:id="rId10"/>
    <p:sldId id="333" r:id="rId11"/>
    <p:sldId id="324" r:id="rId12"/>
    <p:sldId id="326" r:id="rId13"/>
    <p:sldId id="325" r:id="rId14"/>
    <p:sldId id="328" r:id="rId15"/>
    <p:sldId id="327" r:id="rId16"/>
    <p:sldId id="330" r:id="rId17"/>
    <p:sldId id="329" r:id="rId18"/>
    <p:sldId id="335" r:id="rId19"/>
    <p:sldId id="338" r:id="rId20"/>
    <p:sldId id="331" r:id="rId21"/>
    <p:sldId id="339" r:id="rId22"/>
    <p:sldId id="337" r:id="rId23"/>
    <p:sldId id="336" r:id="rId24"/>
    <p:sldId id="342" r:id="rId25"/>
    <p:sldId id="320" r:id="rId26"/>
    <p:sldId id="318" r:id="rId27"/>
    <p:sldId id="344" r:id="rId28"/>
    <p:sldId id="354" r:id="rId29"/>
    <p:sldId id="353" r:id="rId30"/>
    <p:sldId id="355" r:id="rId31"/>
    <p:sldId id="340" r:id="rId32"/>
    <p:sldId id="317" r:id="rId33"/>
    <p:sldId id="347" r:id="rId34"/>
    <p:sldId id="345" r:id="rId35"/>
    <p:sldId id="350" r:id="rId36"/>
    <p:sldId id="349" r:id="rId37"/>
    <p:sldId id="343" r:id="rId38"/>
    <p:sldId id="348" r:id="rId39"/>
    <p:sldId id="356" r:id="rId40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006699"/>
    <a:srgbClr val="3366CC"/>
    <a:srgbClr val="0066CC"/>
    <a:srgbClr val="009999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6" autoAdjust="0"/>
    <p:restoredTop sz="94607" autoAdjust="0"/>
  </p:normalViewPr>
  <p:slideViewPr>
    <p:cSldViewPr>
      <p:cViewPr>
        <p:scale>
          <a:sx n="75" d="100"/>
          <a:sy n="75" d="100"/>
        </p:scale>
        <p:origin x="-336" y="-138"/>
      </p:cViewPr>
      <p:guideLst>
        <p:guide orient="horz" pos="2352"/>
        <p:guide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2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2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2CB7BE8-049D-465B-B8E1-1E9FEE646B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5016B2E-0CF6-44A8-8FB4-BFE8367E21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D310B7-B118-41F5-AF44-DEE8F674E05F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F2DAE-B560-449B-854B-47A71D9C79EF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2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8DF53-5DB9-4529-BBE8-A705F706C1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957B1-3A09-4EF1-AD64-F5C9CCADE1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DFD33-631E-4428-8842-A468CB132F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050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050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502AC-6CE0-4BC6-B7E3-AEC0B6721E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1D1E-E540-4D76-B6E6-05F3D7871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021BA-9415-4558-BD3D-1DEA6EF562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0B8D0-71CB-4476-95F4-5A4D70F896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862B5-1E3F-4519-82F7-E6BC1C40FD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B30C9-D95C-488C-B750-AF430680BA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AE74C-7ACE-4418-878E-B22B1720B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0400" y="381000"/>
            <a:ext cx="19812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7912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A53D6-C7FA-47A6-B074-24476F3800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050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2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F9A01D4-8A16-4852-8F4D-7F9E7A13A9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lang="en-US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9pPr>
    </p:titleStyle>
    <p:bodyStyle>
      <a:lvl1pPr algn="l" rtl="0" eaLnBrk="0" fontAlgn="base" hangingPunct="0">
        <a:spcBef>
          <a:spcPct val="15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15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4" Type="http://schemas.openxmlformats.org/officeDocument/2006/relationships/oleObject" Target="../embeddings/oleObject25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0.bin"/><Relationship Id="rId5" Type="http://schemas.openxmlformats.org/officeDocument/2006/relationships/oleObject" Target="../embeddings/oleObject29.bin"/><Relationship Id="rId4" Type="http://schemas.openxmlformats.org/officeDocument/2006/relationships/oleObject" Target="../embeddings/oleObject28.bin"/><Relationship Id="rId9" Type="http://schemas.openxmlformats.org/officeDocument/2006/relationships/oleObject" Target="../embeddings/oleObject3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6.bin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37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0.bin"/><Relationship Id="rId5" Type="http://schemas.openxmlformats.org/officeDocument/2006/relationships/oleObject" Target="../embeddings/oleObject39.bin"/><Relationship Id="rId4" Type="http://schemas.openxmlformats.org/officeDocument/2006/relationships/oleObject" Target="../embeddings/oleObject38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3.bin"/><Relationship Id="rId5" Type="http://schemas.openxmlformats.org/officeDocument/2006/relationships/oleObject" Target="../embeddings/oleObject42.bin"/><Relationship Id="rId4" Type="http://schemas.openxmlformats.org/officeDocument/2006/relationships/oleObject" Target="../embeddings/oleObject4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799FEE-F9AF-4C97-9163-B148D7160D07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752600" y="2057400"/>
            <a:ext cx="5486400" cy="4114800"/>
          </a:xfrm>
        </p:spPr>
        <p:txBody>
          <a:bodyPr/>
          <a:lstStyle/>
          <a:p>
            <a:pPr algn="ctr"/>
            <a:endParaRPr lang="en-US" sz="2400" dirty="0" smtClean="0">
              <a:solidFill>
                <a:srgbClr val="009999"/>
              </a:solidFill>
            </a:endParaRPr>
          </a:p>
          <a:p>
            <a:pPr algn="ctr"/>
            <a:r>
              <a:rPr lang="en-US" sz="2400" dirty="0" smtClean="0">
                <a:solidFill>
                  <a:srgbClr val="009999"/>
                </a:solidFill>
              </a:rPr>
              <a:t>Multi-degree-of-freedom System</a:t>
            </a:r>
          </a:p>
          <a:p>
            <a:pPr algn="ctr"/>
            <a:r>
              <a:rPr lang="en-US" sz="2400" dirty="0" smtClean="0">
                <a:solidFill>
                  <a:srgbClr val="009999"/>
                </a:solidFill>
              </a:rPr>
              <a:t>Shock Response Spectrum</a:t>
            </a:r>
          </a:p>
          <a:p>
            <a:endParaRPr lang="en-US" dirty="0" smtClean="0"/>
          </a:p>
        </p:txBody>
      </p:sp>
      <p:sp>
        <p:nvSpPr>
          <p:cNvPr id="1024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Unit 28</a:t>
            </a:r>
          </a:p>
        </p:txBody>
      </p:sp>
      <p:sp>
        <p:nvSpPr>
          <p:cNvPr id="10245" name="Line 6"/>
          <p:cNvSpPr>
            <a:spLocks noChangeShapeType="1"/>
          </p:cNvSpPr>
          <p:nvPr/>
        </p:nvSpPr>
        <p:spPr bwMode="auto">
          <a:xfrm>
            <a:off x="1066800" y="19050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Introduction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2133600"/>
            <a:ext cx="6705600" cy="1219200"/>
          </a:xfrm>
        </p:spPr>
        <p:txBody>
          <a:bodyPr/>
          <a:lstStyle/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2000" b="0" dirty="0" smtClean="0">
                <a:latin typeface="Calibri" pitchFamily="34" charset="0"/>
              </a:rPr>
              <a:t>The SRS can be extended to multi-degree-of-freedom systems</a:t>
            </a: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sz="800" b="0" dirty="0" smtClean="0">
              <a:latin typeface="Calibri" pitchFamily="34" charset="0"/>
            </a:endParaRP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2000" b="0" dirty="0" smtClean="0">
                <a:latin typeface="Calibri" pitchFamily="34" charset="0"/>
              </a:rPr>
              <a:t>There are two options</a:t>
            </a: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sz="2000" b="0" dirty="0" smtClean="0">
              <a:latin typeface="Calibri" pitchFamily="34" charset="0"/>
            </a:endParaRP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524000" y="3733800"/>
            <a:ext cx="5715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2100" indent="-292100">
              <a:buSzPct val="90000"/>
              <a:buFont typeface="+mj-lt"/>
              <a:buAutoNum type="arabicPeriod"/>
              <a:tabLst>
                <a:tab pos="228600" algn="l"/>
              </a:tabLst>
              <a:defRPr/>
            </a:pPr>
            <a:r>
              <a:rPr lang="en-US" sz="2000" dirty="0" smtClean="0">
                <a:latin typeface="Calibri" pitchFamily="34" charset="0"/>
              </a:rPr>
              <a:t>Modal transient analysis using synthesized waveform</a:t>
            </a:r>
          </a:p>
          <a:p>
            <a:pPr marL="292100" indent="-292100">
              <a:buSzPct val="90000"/>
              <a:buFont typeface="+mj-lt"/>
              <a:buAutoNum type="arabicPeriod"/>
              <a:tabLst>
                <a:tab pos="228600" algn="l"/>
              </a:tabLst>
              <a:defRPr/>
            </a:pPr>
            <a:endParaRPr lang="en-US" sz="800" dirty="0" smtClean="0">
              <a:latin typeface="Calibri" pitchFamily="34" charset="0"/>
            </a:endParaRPr>
          </a:p>
          <a:p>
            <a:pPr marL="292100" indent="-292100">
              <a:buSzPct val="90000"/>
              <a:buFont typeface="+mj-lt"/>
              <a:buAutoNum type="arabicPeriod"/>
              <a:tabLst>
                <a:tab pos="228600" algn="l"/>
              </a:tabLst>
              <a:defRPr/>
            </a:pPr>
            <a:r>
              <a:rPr lang="en-US" sz="2000" dirty="0" smtClean="0">
                <a:latin typeface="Calibri" pitchFamily="34" charset="0"/>
              </a:rPr>
              <a:t>Approximation techniques using participation factors and normal modes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81000"/>
            <a:ext cx="7924800" cy="1295400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Two-</a:t>
            </a:r>
            <a:r>
              <a:rPr lang="en-US" sz="1800" dirty="0" err="1" smtClean="0"/>
              <a:t>dof</a:t>
            </a:r>
            <a:r>
              <a:rPr lang="en-US" sz="1800" dirty="0" smtClean="0"/>
              <a:t> System Subjected to Base Excitation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6" name="Picture 5" descr="two_dof_ba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52600" y="2057400"/>
            <a:ext cx="2514600" cy="378977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53000" y="3200400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Damping will be applied as modal damping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Free-Body Diagrams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5334000" y="2362200"/>
            <a:ext cx="3124200" cy="1676400"/>
            <a:chOff x="5230" y="10888"/>
            <a:chExt cx="5134" cy="2694"/>
          </a:xfrm>
        </p:grpSpPr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5230" y="11197"/>
              <a:ext cx="1652" cy="1279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6" name="Text Box 12"/>
            <p:cNvSpPr txBox="1">
              <a:spLocks noChangeArrowheads="1"/>
            </p:cNvSpPr>
            <p:nvPr/>
          </p:nvSpPr>
          <p:spPr bwMode="auto">
            <a:xfrm>
              <a:off x="5525" y="11448"/>
              <a:ext cx="866" cy="73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7" name="Text Box 13"/>
            <p:cNvSpPr txBox="1">
              <a:spLocks noChangeArrowheads="1"/>
            </p:cNvSpPr>
            <p:nvPr/>
          </p:nvSpPr>
          <p:spPr bwMode="auto">
            <a:xfrm>
              <a:off x="7177" y="12852"/>
              <a:ext cx="3187" cy="73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k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2 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(x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2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-x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1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)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8" name="Text Box 14"/>
            <p:cNvSpPr txBox="1">
              <a:spLocks noChangeArrowheads="1"/>
            </p:cNvSpPr>
            <p:nvPr/>
          </p:nvSpPr>
          <p:spPr bwMode="auto">
            <a:xfrm>
              <a:off x="7630" y="10888"/>
              <a:ext cx="826" cy="75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x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9" name="Line 15"/>
            <p:cNvSpPr>
              <a:spLocks noChangeShapeType="1"/>
            </p:cNvSpPr>
            <p:nvPr/>
          </p:nvSpPr>
          <p:spPr bwMode="auto">
            <a:xfrm>
              <a:off x="6036" y="12461"/>
              <a:ext cx="0" cy="1049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lg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0" name="Line 16"/>
            <p:cNvSpPr>
              <a:spLocks noChangeShapeType="1"/>
            </p:cNvSpPr>
            <p:nvPr/>
          </p:nvSpPr>
          <p:spPr bwMode="auto">
            <a:xfrm flipV="1">
              <a:off x="7295" y="11002"/>
              <a:ext cx="0" cy="81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 type="none" w="sm" len="sm"/>
              <a:tailEnd type="triangle" w="lg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1" name="Line 17"/>
            <p:cNvSpPr>
              <a:spLocks noChangeShapeType="1"/>
            </p:cNvSpPr>
            <p:nvPr/>
          </p:nvSpPr>
          <p:spPr bwMode="auto">
            <a:xfrm>
              <a:off x="6882" y="11821"/>
              <a:ext cx="406" cy="2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5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44" name="Object 20"/>
          <p:cNvGraphicFramePr>
            <a:graphicFrameLocks noChangeAspect="1"/>
          </p:cNvGraphicFramePr>
          <p:nvPr/>
        </p:nvGraphicFramePr>
        <p:xfrm>
          <a:off x="914400" y="5181600"/>
          <a:ext cx="1219200" cy="346193"/>
        </p:xfrm>
        <a:graphic>
          <a:graphicData uri="http://schemas.openxmlformats.org/presentationml/2006/ole">
            <p:oleObj spid="_x0000_s1044" name="Equation" r:id="rId4" imgW="774364" imgH="215806" progId="Equation.3">
              <p:embed/>
            </p:oleObj>
          </a:graphicData>
        </a:graphic>
      </p:graphicFrame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46" name="Object 22"/>
          <p:cNvGraphicFramePr>
            <a:graphicFrameLocks noChangeAspect="1"/>
          </p:cNvGraphicFramePr>
          <p:nvPr/>
        </p:nvGraphicFramePr>
        <p:xfrm>
          <a:off x="838200" y="5715000"/>
          <a:ext cx="3200401" cy="361552"/>
        </p:xfrm>
        <a:graphic>
          <a:graphicData uri="http://schemas.openxmlformats.org/presentationml/2006/ole">
            <p:oleObj spid="_x0000_s1046" name="Equation" r:id="rId5" imgW="2273300" imgH="254000" progId="Equation.3">
              <p:embed/>
            </p:oleObj>
          </a:graphicData>
        </a:graphic>
      </p:graphicFrame>
      <p:cxnSp>
        <p:nvCxnSpPr>
          <p:cNvPr id="31" name="Straight Connector 30"/>
          <p:cNvCxnSpPr/>
          <p:nvPr/>
        </p:nvCxnSpPr>
        <p:spPr bwMode="auto">
          <a:xfrm>
            <a:off x="4495800" y="2057400"/>
            <a:ext cx="0" cy="43434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48" name="Object 24"/>
          <p:cNvGraphicFramePr>
            <a:graphicFrameLocks noChangeAspect="1"/>
          </p:cNvGraphicFramePr>
          <p:nvPr/>
        </p:nvGraphicFramePr>
        <p:xfrm>
          <a:off x="5410200" y="5105400"/>
          <a:ext cx="1295400" cy="342462"/>
        </p:xfrm>
        <a:graphic>
          <a:graphicData uri="http://schemas.openxmlformats.org/presentationml/2006/ole">
            <p:oleObj spid="_x0000_s1048" name="Equation" r:id="rId6" imgW="825142" imgH="215806" progId="Equation.3">
              <p:embed/>
            </p:oleObj>
          </a:graphicData>
        </a:graphic>
      </p:graphicFrame>
      <p:sp>
        <p:nvSpPr>
          <p:cNvPr id="1051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50" name="Object 26"/>
          <p:cNvGraphicFramePr>
            <a:graphicFrameLocks noChangeAspect="1"/>
          </p:cNvGraphicFramePr>
          <p:nvPr/>
        </p:nvGraphicFramePr>
        <p:xfrm>
          <a:off x="5334000" y="5715000"/>
          <a:ext cx="2372139" cy="304800"/>
        </p:xfrm>
        <a:graphic>
          <a:graphicData uri="http://schemas.openxmlformats.org/presentationml/2006/ole">
            <p:oleObj spid="_x0000_s1050" name="Equation" r:id="rId7" imgW="1701800" imgH="215900" progId="Equation.3">
              <p:embed/>
            </p:oleObj>
          </a:graphicData>
        </a:graphic>
      </p:graphicFrame>
      <p:grpSp>
        <p:nvGrpSpPr>
          <p:cNvPr id="1052" name="Group 28"/>
          <p:cNvGrpSpPr>
            <a:grpSpLocks/>
          </p:cNvGrpSpPr>
          <p:nvPr/>
        </p:nvGrpSpPr>
        <p:grpSpPr bwMode="auto">
          <a:xfrm>
            <a:off x="914400" y="2133600"/>
            <a:ext cx="2971800" cy="2286000"/>
            <a:chOff x="3758" y="2670"/>
            <a:chExt cx="3334" cy="2351"/>
          </a:xfrm>
        </p:grpSpPr>
        <p:sp>
          <p:nvSpPr>
            <p:cNvPr id="1053" name="Text Box 29"/>
            <p:cNvSpPr txBox="1">
              <a:spLocks noChangeArrowheads="1"/>
            </p:cNvSpPr>
            <p:nvPr/>
          </p:nvSpPr>
          <p:spPr bwMode="auto">
            <a:xfrm>
              <a:off x="6364" y="3543"/>
              <a:ext cx="728" cy="49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x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4" name="Rectangle 30"/>
            <p:cNvSpPr>
              <a:spLocks noChangeArrowheads="1"/>
            </p:cNvSpPr>
            <p:nvPr/>
          </p:nvSpPr>
          <p:spPr bwMode="auto">
            <a:xfrm>
              <a:off x="5063" y="3482"/>
              <a:ext cx="870" cy="823"/>
            </a:xfrm>
            <a:prstGeom prst="rect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5" name="Rectangle 31"/>
            <p:cNvSpPr>
              <a:spLocks noChangeArrowheads="1"/>
            </p:cNvSpPr>
            <p:nvPr/>
          </p:nvSpPr>
          <p:spPr bwMode="auto">
            <a:xfrm>
              <a:off x="5216" y="3718"/>
              <a:ext cx="533" cy="385"/>
            </a:xfrm>
            <a:prstGeom prst="rect">
              <a:avLst/>
            </a:prstGeom>
            <a:solidFill>
              <a:srgbClr val="FFFFFF"/>
            </a:solidFill>
            <a:ln w="3175">
              <a:noFill/>
              <a:miter lim="800000"/>
              <a:headEnd/>
              <a:tailEnd/>
            </a:ln>
            <a:effectLst/>
          </p:spPr>
          <p:txBody>
            <a:bodyPr vert="horz" wrap="square" lIns="12700" tIns="12700" rIns="12700" bIns="12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Helvetica" charset="0"/>
                  <a:cs typeface="Arial" pitchFamily="34" charset="0"/>
                </a:rPr>
                <a:t>  </a:t>
              </a:r>
              <a:r>
                <a:rPr kumimoji="0" lang="en-US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r>
                <a:rPr kumimoji="0" lang="en-US" sz="16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6" name="Rectangle 32"/>
            <p:cNvSpPr>
              <a:spLocks noChangeArrowheads="1"/>
            </p:cNvSpPr>
            <p:nvPr/>
          </p:nvSpPr>
          <p:spPr bwMode="auto">
            <a:xfrm>
              <a:off x="4093" y="4656"/>
              <a:ext cx="1249" cy="365"/>
            </a:xfrm>
            <a:prstGeom prst="rect">
              <a:avLst/>
            </a:prstGeom>
            <a:solidFill>
              <a:srgbClr val="FFFFFF"/>
            </a:solidFill>
            <a:ln w="3175">
              <a:noFill/>
              <a:miter lim="800000"/>
              <a:headEnd/>
              <a:tailEnd/>
            </a:ln>
            <a:effectLst/>
          </p:spPr>
          <p:txBody>
            <a:bodyPr vert="horz" wrap="square" lIns="12700" tIns="12700" rIns="12700" bIns="12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k</a:t>
              </a:r>
              <a:r>
                <a:rPr kumimoji="0" lang="en-US" sz="1800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1</a:t>
              </a:r>
              <a:r>
                <a: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( x</a:t>
              </a:r>
              <a:r>
                <a:rPr kumimoji="0" lang="en-US" sz="1800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1 </a:t>
              </a:r>
              <a:r>
                <a: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-</a:t>
              </a:r>
              <a:r>
                <a: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y )</a:t>
              </a:r>
              <a:r>
                <a:rPr kumimoji="0" lang="en-US" sz="1800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7" name="Text Box 33"/>
            <p:cNvSpPr txBox="1">
              <a:spLocks noChangeArrowheads="1"/>
            </p:cNvSpPr>
            <p:nvPr/>
          </p:nvSpPr>
          <p:spPr bwMode="auto">
            <a:xfrm>
              <a:off x="3758" y="2728"/>
              <a:ext cx="1518" cy="4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k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2 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( x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2 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-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x</a:t>
              </a:r>
              <a:r>
                <a:rPr kumimoji="0" lang="en-US" sz="18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1 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)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8" name="Line 34"/>
            <p:cNvSpPr>
              <a:spLocks noChangeShapeType="1"/>
            </p:cNvSpPr>
            <p:nvPr/>
          </p:nvSpPr>
          <p:spPr bwMode="auto">
            <a:xfrm>
              <a:off x="5482" y="4306"/>
              <a:ext cx="0" cy="58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lg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9" name="Line 35"/>
            <p:cNvSpPr>
              <a:spLocks noChangeShapeType="1"/>
            </p:cNvSpPr>
            <p:nvPr/>
          </p:nvSpPr>
          <p:spPr bwMode="auto">
            <a:xfrm flipV="1">
              <a:off x="5498" y="2670"/>
              <a:ext cx="0" cy="798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lg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0" name="Line 36"/>
            <p:cNvSpPr>
              <a:spLocks noChangeShapeType="1"/>
            </p:cNvSpPr>
            <p:nvPr/>
          </p:nvSpPr>
          <p:spPr bwMode="auto">
            <a:xfrm>
              <a:off x="5933" y="3872"/>
              <a:ext cx="37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1" name="Line 37"/>
            <p:cNvSpPr>
              <a:spLocks noChangeShapeType="1"/>
            </p:cNvSpPr>
            <p:nvPr/>
          </p:nvSpPr>
          <p:spPr bwMode="auto">
            <a:xfrm flipV="1">
              <a:off x="6310" y="3408"/>
              <a:ext cx="0" cy="46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lg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Equation of Motion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217" name="Object 1"/>
          <p:cNvGraphicFramePr>
            <a:graphicFrameLocks noChangeAspect="1"/>
          </p:cNvGraphicFramePr>
          <p:nvPr/>
        </p:nvGraphicFramePr>
        <p:xfrm>
          <a:off x="1447800" y="3429000"/>
          <a:ext cx="5020235" cy="762000"/>
        </p:xfrm>
        <a:graphic>
          <a:graphicData uri="http://schemas.openxmlformats.org/presentationml/2006/ole">
            <p:oleObj spid="_x0000_s9217" name="Equation" r:id="rId4" imgW="3200400" imgH="48260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66800" y="2209800"/>
            <a:ext cx="6629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Assemble the equations in matrix form</a:t>
            </a:r>
          </a:p>
          <a:p>
            <a:endParaRPr lang="en-US" sz="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The equations are coupled via the stiffness matrix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Relative Displacement Substitution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769" name="Object 1"/>
          <p:cNvGraphicFramePr>
            <a:graphicFrameLocks noChangeAspect="1"/>
          </p:cNvGraphicFramePr>
          <p:nvPr/>
        </p:nvGraphicFramePr>
        <p:xfrm>
          <a:off x="1828800" y="2438400"/>
          <a:ext cx="1143000" cy="332772"/>
        </p:xfrm>
        <a:graphic>
          <a:graphicData uri="http://schemas.openxmlformats.org/presentationml/2006/ole">
            <p:oleObj spid="_x0000_s56322" name="Equation" r:id="rId4" imgW="748975" imgH="215806" progId="Equation.3">
              <p:embed/>
            </p:oleObj>
          </a:graphicData>
        </a:graphic>
      </p:graphicFrame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1905000" y="2819400"/>
          <a:ext cx="1113183" cy="304800"/>
        </p:xfrm>
        <a:graphic>
          <a:graphicData uri="http://schemas.openxmlformats.org/presentationml/2006/ole">
            <p:oleObj spid="_x0000_s56323" name="Equation" r:id="rId5" imgW="799753" imgH="215806" progId="Equation.3">
              <p:embed/>
            </p:oleObj>
          </a:graphicData>
        </a:graphic>
      </p:graphicFrame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1295400" y="4343400"/>
          <a:ext cx="4495800" cy="646103"/>
        </p:xfrm>
        <a:graphic>
          <a:graphicData uri="http://schemas.openxmlformats.org/presentationml/2006/ole">
            <p:oleObj spid="_x0000_s56324" name="Equation" r:id="rId6" imgW="3352800" imgH="482600" progId="Equation.3">
              <p:embed/>
            </p:oleObj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14400" y="19812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Define relative displacement terms as follows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4400" y="36576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The resulting equation of motion is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14800" y="2514600"/>
            <a:ext cx="358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This works for some simple systems.  Enforced acceleration method is required for other systems.</a:t>
            </a:r>
            <a:endParaRPr lang="en-US" sz="1600" i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General Form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775" name="Object 7"/>
          <p:cNvGraphicFramePr>
            <a:graphicFrameLocks noChangeAspect="1"/>
          </p:cNvGraphicFramePr>
          <p:nvPr/>
        </p:nvGraphicFramePr>
        <p:xfrm>
          <a:off x="1752600" y="2438400"/>
          <a:ext cx="1524000" cy="377072"/>
        </p:xfrm>
        <a:graphic>
          <a:graphicData uri="http://schemas.openxmlformats.org/presentationml/2006/ole">
            <p:oleObj spid="_x0000_s32775" name="Equation" r:id="rId4" imgW="927100" imgH="228600" progId="Equation.3">
              <p:embed/>
            </p:oleObj>
          </a:graphicData>
        </a:graphic>
      </p:graphicFrame>
      <p:graphicFrame>
        <p:nvGraphicFramePr>
          <p:cNvPr id="32777" name="Object 9"/>
          <p:cNvGraphicFramePr>
            <a:graphicFrameLocks noChangeAspect="1"/>
          </p:cNvGraphicFramePr>
          <p:nvPr/>
        </p:nvGraphicFramePr>
        <p:xfrm>
          <a:off x="1828800" y="4114800"/>
          <a:ext cx="4548188" cy="646113"/>
        </p:xfrm>
        <a:graphic>
          <a:graphicData uri="http://schemas.openxmlformats.org/presentationml/2006/ole">
            <p:oleObj spid="_x0000_s32777" name="Equation" r:id="rId5" imgW="3390840" imgH="482400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447800" y="33528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where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Decoupling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0600" y="2209800"/>
            <a:ext cx="6934200" cy="1219200"/>
          </a:xfrm>
        </p:spPr>
        <p:txBody>
          <a:bodyPr/>
          <a:lstStyle/>
          <a:p>
            <a:pPr marL="228600" indent="-228600"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2000" b="0" dirty="0" smtClean="0">
                <a:latin typeface="Calibri" pitchFamily="34" charset="0"/>
              </a:rPr>
              <a:t>Decouple equation of motion using </a:t>
            </a:r>
            <a:r>
              <a:rPr lang="en-US" sz="2000" b="0" dirty="0" err="1" smtClean="0">
                <a:latin typeface="Calibri" pitchFamily="34" charset="0"/>
              </a:rPr>
              <a:t>eigenvalues</a:t>
            </a:r>
            <a:r>
              <a:rPr lang="en-US" sz="2000" b="0" dirty="0" smtClean="0">
                <a:latin typeface="Calibri" pitchFamily="34" charset="0"/>
              </a:rPr>
              <a:t> and eigenvectors</a:t>
            </a:r>
          </a:p>
          <a:p>
            <a:pPr marL="228600" indent="-228600"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sz="2000" b="0" dirty="0" smtClean="0">
              <a:latin typeface="Calibri" pitchFamily="34" charset="0"/>
            </a:endParaRPr>
          </a:p>
          <a:p>
            <a:pPr marL="228600" indent="-228600"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2000" b="0" dirty="0" smtClean="0">
                <a:latin typeface="Calibri" pitchFamily="34" charset="0"/>
              </a:rPr>
              <a:t>The natural frequencies are calculated from the </a:t>
            </a:r>
            <a:r>
              <a:rPr lang="en-US" sz="2000" b="0" dirty="0" err="1" smtClean="0">
                <a:latin typeface="Calibri" pitchFamily="34" charset="0"/>
              </a:rPr>
              <a:t>eigenvalues</a:t>
            </a:r>
            <a:endParaRPr lang="en-US" sz="2000" b="0" dirty="0" smtClean="0">
              <a:latin typeface="Calibri" pitchFamily="34" charset="0"/>
            </a:endParaRPr>
          </a:p>
          <a:p>
            <a:pPr marL="228600" indent="-228600"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sz="2000" b="0" dirty="0" smtClean="0">
              <a:latin typeface="Calibri" pitchFamily="34" charset="0"/>
            </a:endParaRPr>
          </a:p>
          <a:p>
            <a:pPr marL="228600" indent="-228600"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2000" b="0" dirty="0" smtClean="0">
                <a:latin typeface="Calibri" pitchFamily="34" charset="0"/>
              </a:rPr>
              <a:t>The eigenvectors are the “normal modes”</a:t>
            </a:r>
          </a:p>
          <a:p>
            <a:pPr marL="228600" indent="-228600"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sz="2000" b="0" dirty="0" smtClean="0">
              <a:latin typeface="Calibri" pitchFamily="34" charset="0"/>
            </a:endParaRPr>
          </a:p>
          <a:p>
            <a:pPr marL="228600" indent="-228600"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2000" b="0" dirty="0" smtClean="0">
                <a:latin typeface="Calibri" pitchFamily="34" charset="0"/>
              </a:rPr>
              <a:t>Details given in accompanying reference papers</a:t>
            </a:r>
          </a:p>
          <a:p>
            <a:pPr marL="228600" indent="-228600">
              <a:buSzPct val="85000"/>
              <a:tabLst>
                <a:tab pos="228600" algn="l"/>
              </a:tabLst>
              <a:defRPr/>
            </a:pPr>
            <a:endParaRPr lang="en-US" sz="2000" b="0" dirty="0" smtClean="0">
              <a:latin typeface="Calibri" pitchFamily="34" charset="0"/>
            </a:endParaRP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Proposed Solution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1201" name="Object 1"/>
          <p:cNvGraphicFramePr>
            <a:graphicFrameLocks noChangeAspect="1"/>
          </p:cNvGraphicFramePr>
          <p:nvPr/>
        </p:nvGraphicFramePr>
        <p:xfrm>
          <a:off x="1828800" y="2667000"/>
          <a:ext cx="1656522" cy="381000"/>
        </p:xfrm>
        <a:graphic>
          <a:graphicData uri="http://schemas.openxmlformats.org/presentationml/2006/ole">
            <p:oleObj spid="_x0000_s51201" name="Equation" r:id="rId4" imgW="952087" imgH="215806" progId="Equation.3">
              <p:embed/>
            </p:oleObj>
          </a:graphicData>
        </a:graphic>
      </p:graphicFrame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914400" y="2057400"/>
            <a:ext cx="7239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Seek a harmonic solution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for the homogeneous problem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of the form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1205" name="Object 5"/>
          <p:cNvGraphicFramePr>
            <a:graphicFrameLocks noChangeAspect="1"/>
          </p:cNvGraphicFramePr>
          <p:nvPr/>
        </p:nvGraphicFramePr>
        <p:xfrm>
          <a:off x="2133600" y="3657600"/>
          <a:ext cx="868680" cy="381000"/>
        </p:xfrm>
        <a:graphic>
          <a:graphicData uri="http://schemas.openxmlformats.org/presentationml/2006/ole">
            <p:oleObj spid="_x0000_s51205" name="Equation" r:id="rId5" imgW="545863" imgH="241195" progId="Equation.3">
              <p:embed/>
            </p:oleObj>
          </a:graphicData>
        </a:graphic>
      </p:graphicFrame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95400" y="3276600"/>
            <a:ext cx="1295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where</a:t>
            </a:r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1208" name="Object 8"/>
          <p:cNvGraphicFramePr>
            <a:graphicFrameLocks noChangeAspect="1"/>
          </p:cNvGraphicFramePr>
          <p:nvPr/>
        </p:nvGraphicFramePr>
        <p:xfrm>
          <a:off x="2057400" y="4343400"/>
          <a:ext cx="304800" cy="304800"/>
        </p:xfrm>
        <a:graphic>
          <a:graphicData uri="http://schemas.openxmlformats.org/presentationml/2006/ole">
            <p:oleObj spid="_x0000_s51208" name="Equation" r:id="rId6" imgW="139700" imgH="139700" progId="Equation.3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362200" y="42672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= the natural frequency (</a:t>
            </a:r>
            <a:r>
              <a:rPr lang="en-US" sz="1800" dirty="0" err="1" smtClean="0">
                <a:latin typeface="Calibri" pitchFamily="34" charset="0"/>
              </a:rPr>
              <a:t>rad</a:t>
            </a:r>
            <a:r>
              <a:rPr lang="en-US" sz="1800" dirty="0" smtClean="0">
                <a:latin typeface="Calibri" pitchFamily="34" charset="0"/>
              </a:rPr>
              <a:t>/sec)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51210" name="Object 10"/>
          <p:cNvGraphicFramePr>
            <a:graphicFrameLocks noChangeAspect="1"/>
          </p:cNvGraphicFramePr>
          <p:nvPr/>
        </p:nvGraphicFramePr>
        <p:xfrm>
          <a:off x="2133600" y="4800600"/>
          <a:ext cx="287337" cy="336550"/>
        </p:xfrm>
        <a:graphic>
          <a:graphicData uri="http://schemas.openxmlformats.org/presentationml/2006/ole">
            <p:oleObj spid="_x0000_s51210" name="Equation" r:id="rId7" imgW="164880" imgH="190440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2362200" y="4800600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= modal coordinate vector or eigenvector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7924800" cy="1295400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Solution Development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1201" name="Object 1"/>
          <p:cNvGraphicFramePr>
            <a:graphicFrameLocks noChangeAspect="1"/>
          </p:cNvGraphicFramePr>
          <p:nvPr/>
        </p:nvGraphicFramePr>
        <p:xfrm>
          <a:off x="1905000" y="2590800"/>
          <a:ext cx="1600200" cy="368046"/>
        </p:xfrm>
        <a:graphic>
          <a:graphicData uri="http://schemas.openxmlformats.org/presentationml/2006/ole">
            <p:oleObj spid="_x0000_s54274" name="Equation" r:id="rId4" imgW="952087" imgH="215806" progId="Equation.3">
              <p:embed/>
            </p:oleObj>
          </a:graphicData>
        </a:graphic>
      </p:graphicFrame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914400" y="2057400"/>
            <a:ext cx="7239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latin typeface="Calibri" pitchFamily="34" charset="0"/>
                <a:cs typeface="Arial" pitchFamily="34" charset="0"/>
              </a:rPr>
              <a:t>The solution and its derivatives are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4278" name="Object 6"/>
          <p:cNvGraphicFramePr>
            <a:graphicFrameLocks noChangeAspect="1"/>
          </p:cNvGraphicFramePr>
          <p:nvPr/>
        </p:nvGraphicFramePr>
        <p:xfrm>
          <a:off x="1905001" y="3124200"/>
          <a:ext cx="1752600" cy="347623"/>
        </p:xfrm>
        <a:graphic>
          <a:graphicData uri="http://schemas.openxmlformats.org/presentationml/2006/ole">
            <p:oleObj spid="_x0000_s54278" name="Equation" r:id="rId5" imgW="1155700" imgH="228600" progId="Equation.3">
              <p:embed/>
            </p:oleObj>
          </a:graphicData>
        </a:graphic>
      </p:graphicFrame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4280" name="Object 8"/>
          <p:cNvGraphicFramePr>
            <a:graphicFrameLocks noChangeAspect="1"/>
          </p:cNvGraphicFramePr>
          <p:nvPr/>
        </p:nvGraphicFramePr>
        <p:xfrm>
          <a:off x="1905001" y="3581400"/>
          <a:ext cx="1981200" cy="425591"/>
        </p:xfrm>
        <a:graphic>
          <a:graphicData uri="http://schemas.openxmlformats.org/presentationml/2006/ole">
            <p:oleObj spid="_x0000_s54280" name="Equation" r:id="rId6" imgW="1282700" imgH="279400" progId="Equation.3">
              <p:embed/>
            </p:oleObj>
          </a:graphicData>
        </a:graphic>
      </p:graphicFrame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4282" name="Object 10"/>
          <p:cNvGraphicFramePr>
            <a:graphicFrameLocks noChangeAspect="1"/>
          </p:cNvGraphicFramePr>
          <p:nvPr/>
        </p:nvGraphicFramePr>
        <p:xfrm>
          <a:off x="1752600" y="4953000"/>
          <a:ext cx="3442608" cy="381000"/>
        </p:xfrm>
        <a:graphic>
          <a:graphicData uri="http://schemas.openxmlformats.org/presentationml/2006/ole">
            <p:oleObj spid="_x0000_s54282" name="Equation" r:id="rId7" imgW="2413000" imgH="266700" progId="Equation.3">
              <p:embed/>
            </p:oleObj>
          </a:graphicData>
        </a:graphic>
      </p:graphicFrame>
      <p:sp>
        <p:nvSpPr>
          <p:cNvPr id="5428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4284" name="Object 12"/>
          <p:cNvGraphicFramePr>
            <a:graphicFrameLocks noChangeAspect="1"/>
          </p:cNvGraphicFramePr>
          <p:nvPr/>
        </p:nvGraphicFramePr>
        <p:xfrm>
          <a:off x="1995488" y="5638800"/>
          <a:ext cx="2525712" cy="381000"/>
        </p:xfrm>
        <a:graphic>
          <a:graphicData uri="http://schemas.openxmlformats.org/presentationml/2006/ole">
            <p:oleObj spid="_x0000_s54284" name="Equation" r:id="rId8" imgW="1765080" imgH="266400" progId="Equation.3">
              <p:embed/>
            </p:oleObj>
          </a:graphicData>
        </a:graphic>
      </p:graphicFrame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914400" y="4343400"/>
            <a:ext cx="7239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latin typeface="Calibri" pitchFamily="34" charset="0"/>
                <a:cs typeface="Arial" pitchFamily="34" charset="0"/>
              </a:rPr>
              <a:t>Substitute into the homogeneous equation of motion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81000"/>
            <a:ext cx="7924800" cy="1295400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Generalized Eigenvalue Problem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2057400"/>
            <a:ext cx="6477000" cy="533400"/>
          </a:xfrm>
        </p:spPr>
        <p:txBody>
          <a:bodyPr/>
          <a:lstStyle/>
          <a:p>
            <a:pPr marL="228600" indent="-228600">
              <a:buSzPct val="90000"/>
              <a:tabLst>
                <a:tab pos="228600" algn="l"/>
              </a:tabLst>
              <a:defRPr/>
            </a:pPr>
            <a:r>
              <a:rPr lang="en-US" sz="2000" b="0" dirty="0" err="1" smtClean="0">
                <a:latin typeface="Calibri" pitchFamily="34" charset="0"/>
              </a:rPr>
              <a:t>Eigenvalues</a:t>
            </a:r>
            <a:r>
              <a:rPr lang="en-US" sz="2000" b="0" dirty="0" smtClean="0">
                <a:latin typeface="Calibri" pitchFamily="34" charset="0"/>
              </a:rPr>
              <a:t>             are calculated via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0961" name="Object 1"/>
          <p:cNvGraphicFramePr>
            <a:graphicFrameLocks noChangeAspect="1"/>
          </p:cNvGraphicFramePr>
          <p:nvPr/>
        </p:nvGraphicFramePr>
        <p:xfrm>
          <a:off x="2209801" y="2743200"/>
          <a:ext cx="2180844" cy="457200"/>
        </p:xfrm>
        <a:graphic>
          <a:graphicData uri="http://schemas.openxmlformats.org/presentationml/2006/ole">
            <p:oleObj spid="_x0000_s40961" name="Equation" r:id="rId4" imgW="1269720" imgH="266400" progId="Equation.3">
              <p:embed/>
            </p:oleObj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 bwMode="auto">
          <a:xfrm>
            <a:off x="1676400" y="4114800"/>
            <a:ext cx="3124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Monotype Sorts" pitchFamily="2" charset="2"/>
              <a:buNone/>
              <a:tabLst>
                <a:tab pos="228600" algn="l"/>
              </a:tabLst>
              <a:defRPr/>
            </a:pPr>
            <a:r>
              <a:rPr kumimoji="1" lang="en-US" sz="2000" kern="0" dirty="0" smtClean="0">
                <a:solidFill>
                  <a:schemeClr val="bg2"/>
                </a:solidFill>
                <a:cs typeface="Times New Roman" pitchFamily="18" charset="0"/>
              </a:rPr>
              <a:t> K</a:t>
            </a:r>
            <a:r>
              <a:rPr kumimoji="1" lang="en-US" sz="2000" kern="0" dirty="0" smtClean="0">
                <a:solidFill>
                  <a:schemeClr val="bg2"/>
                </a:solidFill>
                <a:latin typeface="Calibri" pitchFamily="34" charset="0"/>
              </a:rPr>
              <a:t>    is the stiffness matrix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Monotype Sorts" pitchFamily="2" charset="2"/>
              <a:buNone/>
              <a:tabLst>
                <a:tab pos="228600" algn="l"/>
              </a:tabLst>
              <a:defRPr/>
            </a:pPr>
            <a:r>
              <a:rPr kumimoji="1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cs typeface="Times New Roman" pitchFamily="18" charset="0"/>
              </a:rPr>
              <a:t> M</a:t>
            </a:r>
            <a:r>
              <a:rPr kumimoji="1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   is</a:t>
            </a:r>
            <a:r>
              <a:rPr kumimoji="1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the mass matrix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Monotype Sorts" pitchFamily="2" charset="2"/>
              <a:buNone/>
              <a:tabLst>
                <a:tab pos="228600" algn="l"/>
              </a:tabLst>
              <a:defRPr/>
            </a:pP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/>
        </p:nvGraphicFramePr>
        <p:xfrm>
          <a:off x="1752600" y="5029200"/>
          <a:ext cx="304800" cy="304800"/>
        </p:xfrm>
        <a:graphic>
          <a:graphicData uri="http://schemas.openxmlformats.org/presentationml/2006/ole">
            <p:oleObj spid="_x0000_s40963" name="Equation" r:id="rId5" imgW="139680" imgH="13968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209800" y="4953000"/>
            <a:ext cx="449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2000" kern="0" dirty="0" smtClean="0">
                <a:solidFill>
                  <a:schemeClr val="bg2"/>
                </a:solidFill>
                <a:latin typeface="Calibri" pitchFamily="34" charset="0"/>
              </a:rPr>
              <a:t>is the natural frequency (</a:t>
            </a:r>
            <a:r>
              <a:rPr kumimoji="1" lang="en-US" sz="2000" kern="0" dirty="0" err="1" smtClean="0">
                <a:solidFill>
                  <a:schemeClr val="bg2"/>
                </a:solidFill>
                <a:latin typeface="Calibri" pitchFamily="34" charset="0"/>
              </a:rPr>
              <a:t>rad</a:t>
            </a:r>
            <a:r>
              <a:rPr kumimoji="1" lang="en-US" sz="2000" kern="0" dirty="0" smtClean="0">
                <a:solidFill>
                  <a:schemeClr val="bg2"/>
                </a:solidFill>
                <a:latin typeface="Calibri" pitchFamily="34" charset="0"/>
              </a:rPr>
              <a:t>/sec)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1143000" y="358140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alibri" pitchFamily="34" charset="0"/>
              </a:rPr>
              <a:t>where</a:t>
            </a:r>
            <a:endParaRPr lang="en-US" sz="2000" dirty="0">
              <a:latin typeface="Calibri" pitchFamily="34" charset="0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 bwMode="auto">
          <a:xfrm>
            <a:off x="1143000" y="5791200"/>
            <a:ext cx="6477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Monotype Sorts" pitchFamily="2" charset="2"/>
              <a:buNone/>
              <a:tabLst>
                <a:tab pos="228600" algn="l"/>
              </a:tabLst>
              <a:defRPr/>
            </a:pPr>
            <a:r>
              <a:rPr kumimoji="1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There</a:t>
            </a:r>
            <a:r>
              <a:rPr kumimoji="1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is a natural frequency for each degree-of-freedom</a:t>
            </a: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2590800" y="1981200"/>
          <a:ext cx="387350" cy="430213"/>
        </p:xfrm>
        <a:graphic>
          <a:graphicData uri="http://schemas.openxmlformats.org/presentationml/2006/ole">
            <p:oleObj spid="_x0000_s40964" name="Equation" r:id="rId6" imgW="21564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12</a:t>
            </a:fld>
            <a:endParaRPr lang="en-US" dirty="0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sz="2000" dirty="0" smtClean="0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0600" y="2209800"/>
            <a:ext cx="2590800" cy="457200"/>
          </a:xfrm>
        </p:spPr>
        <p:txBody>
          <a:bodyPr/>
          <a:lstStyle/>
          <a:p>
            <a:pPr marL="228600" indent="-228600">
              <a:buSzPct val="90000"/>
              <a:tabLst>
                <a:tab pos="228600" algn="l"/>
              </a:tabLst>
              <a:defRPr/>
            </a:pPr>
            <a:r>
              <a:rPr lang="en-US" sz="2000" b="0" dirty="0" smtClean="0">
                <a:latin typeface="Calibri" pitchFamily="34" charset="0"/>
              </a:rPr>
              <a:t>Calculate eigenvectors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990600" y="3810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1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1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Generalized Eigenvalue Problem (cont)</a:t>
            </a:r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6865" name="Object 1"/>
          <p:cNvGraphicFramePr>
            <a:graphicFrameLocks noChangeAspect="1"/>
          </p:cNvGraphicFramePr>
          <p:nvPr/>
        </p:nvGraphicFramePr>
        <p:xfrm>
          <a:off x="1981200" y="3124200"/>
          <a:ext cx="2209800" cy="498987"/>
        </p:xfrm>
        <a:graphic>
          <a:graphicData uri="http://schemas.openxmlformats.org/presentationml/2006/ole">
            <p:oleObj spid="_x0000_s36865" name="Equation" r:id="rId4" imgW="1180588" imgH="266584" progId="Equation.3">
              <p:embed/>
            </p:oleObj>
          </a:graphicData>
        </a:graphic>
      </p:graphicFrame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3657600" y="2286000"/>
          <a:ext cx="238125" cy="355600"/>
        </p:xfrm>
        <a:graphic>
          <a:graphicData uri="http://schemas.openxmlformats.org/presentationml/2006/ole">
            <p:oleObj spid="_x0000_s36867" name="Equation" r:id="rId5" imgW="126720" imgH="190440" progId="Equation.3">
              <p:embed/>
            </p:oleObj>
          </a:graphicData>
        </a:graphic>
      </p:graphicFrame>
      <p:sp>
        <p:nvSpPr>
          <p:cNvPr id="10" name="Rectangle 5"/>
          <p:cNvSpPr txBox="1">
            <a:spLocks noChangeArrowheads="1"/>
          </p:cNvSpPr>
          <p:nvPr/>
        </p:nvSpPr>
        <p:spPr bwMode="auto">
          <a:xfrm>
            <a:off x="990600" y="5943600"/>
            <a:ext cx="7239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Monotype Sorts" pitchFamily="2" charset="2"/>
              <a:buNone/>
              <a:tabLst>
                <a:tab pos="228600" algn="l"/>
              </a:tabLst>
              <a:defRPr/>
            </a:pP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 bwMode="auto">
          <a:xfrm>
            <a:off x="838200" y="4191000"/>
            <a:ext cx="731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kumimoji="1" lang="en-US" sz="1800" kern="0" dirty="0" smtClean="0">
                <a:solidFill>
                  <a:schemeClr val="bg2"/>
                </a:solidFill>
                <a:latin typeface="Calibri" pitchFamily="34" charset="0"/>
              </a:rPr>
              <a:t>The </a:t>
            </a:r>
            <a:r>
              <a:rPr kumimoji="1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eigenvector</a:t>
            </a:r>
            <a:r>
              <a:rPr kumimoji="1" lang="en-US" sz="1800" kern="0" dirty="0" smtClean="0">
                <a:solidFill>
                  <a:schemeClr val="bg2"/>
                </a:solidFill>
                <a:latin typeface="Calibri" pitchFamily="34" charset="0"/>
              </a:rPr>
              <a:t>s describe the relative displacement of the degrees-of-freedom for each mode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kumimoji="1" lang="en-US" sz="8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228600" indent="-228600">
              <a:spcBef>
                <a:spcPct val="15000"/>
              </a:spcBef>
              <a:buClr>
                <a:srgbClr val="003399"/>
              </a:buClr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kumimoji="1" lang="en-US" sz="1800" kern="0" dirty="0" smtClean="0">
                <a:solidFill>
                  <a:schemeClr val="bg2"/>
                </a:solidFill>
                <a:latin typeface="Calibri" pitchFamily="34" charset="0"/>
              </a:rPr>
              <a:t>The overall motion of the system is a superposition of the individual modes for the case of free vibration</a:t>
            </a:r>
          </a:p>
          <a:p>
            <a:pPr marL="228600" indent="-228600">
              <a:spcBef>
                <a:spcPct val="15000"/>
              </a:spcBef>
              <a:buClr>
                <a:srgbClr val="003399"/>
              </a:buClr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kumimoji="1" lang="en-US" sz="800" kern="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228600" lvl="0" indent="-228600">
              <a:spcBef>
                <a:spcPct val="15000"/>
              </a:spcBef>
              <a:buClr>
                <a:srgbClr val="003399"/>
              </a:buClr>
              <a:buSzPct val="85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kumimoji="1" lang="en-US" sz="1800" kern="0" dirty="0" smtClean="0">
                <a:solidFill>
                  <a:schemeClr val="bg2"/>
                </a:solidFill>
                <a:latin typeface="Calibri" pitchFamily="34" charset="0"/>
              </a:rPr>
              <a:t>There is a corresponding mode shape for each natural frequency</a:t>
            </a:r>
          </a:p>
          <a:p>
            <a:pPr>
              <a:spcBef>
                <a:spcPct val="15000"/>
              </a:spcBef>
              <a:buClr>
                <a:srgbClr val="003399"/>
              </a:buClr>
              <a:buSzPct val="90000"/>
              <a:tabLst>
                <a:tab pos="228600" algn="l"/>
              </a:tabLst>
              <a:defRPr/>
            </a:pPr>
            <a:endParaRPr kumimoji="1" lang="en-US" sz="2000" kern="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Monotype Sorts" pitchFamily="2" charset="2"/>
              <a:buNone/>
              <a:tabLst>
                <a:tab pos="228600" algn="l"/>
              </a:tabLst>
              <a:defRPr/>
            </a:pP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 bwMode="auto">
          <a:xfrm>
            <a:off x="990600" y="5029200"/>
            <a:ext cx="708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Monotype Sorts" pitchFamily="2" charset="2"/>
              <a:buNone/>
              <a:tabLst>
                <a:tab pos="228600" algn="l"/>
              </a:tabLst>
              <a:defRPr/>
            </a:pP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Eigenvector Relationships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8913" name="Object 1"/>
          <p:cNvGraphicFramePr>
            <a:graphicFrameLocks noChangeAspect="1"/>
          </p:cNvGraphicFramePr>
          <p:nvPr/>
        </p:nvGraphicFramePr>
        <p:xfrm>
          <a:off x="2590800" y="4191000"/>
          <a:ext cx="1219200" cy="432122"/>
        </p:xfrm>
        <a:graphic>
          <a:graphicData uri="http://schemas.openxmlformats.org/presentationml/2006/ole">
            <p:oleObj spid="_x0000_s38913" name="Equation" r:id="rId4" imgW="748975" imgH="266584" progId="Equation.3">
              <p:embed/>
            </p:oleObj>
          </a:graphicData>
        </a:graphic>
      </p:graphicFrame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8915" name="Object 3"/>
          <p:cNvGraphicFramePr>
            <a:graphicFrameLocks noChangeAspect="1"/>
          </p:cNvGraphicFramePr>
          <p:nvPr/>
        </p:nvGraphicFramePr>
        <p:xfrm>
          <a:off x="2667000" y="5334000"/>
          <a:ext cx="1143000" cy="385590"/>
        </p:xfrm>
        <a:graphic>
          <a:graphicData uri="http://schemas.openxmlformats.org/presentationml/2006/ole">
            <p:oleObj spid="_x0000_s38915" name="Equation" r:id="rId5" imgW="787058" imgH="266584" progId="Equation.3">
              <p:embed/>
            </p:oleObj>
          </a:graphicData>
        </a:graphic>
      </p:graphicFrame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8917" name="Object 5"/>
          <p:cNvGraphicFramePr>
            <a:graphicFrameLocks noChangeAspect="1"/>
          </p:cNvGraphicFramePr>
          <p:nvPr/>
        </p:nvGraphicFramePr>
        <p:xfrm>
          <a:off x="2438400" y="2667000"/>
          <a:ext cx="1326776" cy="609600"/>
        </p:xfrm>
        <a:graphic>
          <a:graphicData uri="http://schemas.openxmlformats.org/presentationml/2006/ole">
            <p:oleObj spid="_x0000_s38917" name="Equation" r:id="rId6" imgW="1054100" imgH="482600" progId="Equation.3">
              <p:embed/>
            </p:oleObj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14400" y="20574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Form matrix from eigenvectors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4400" y="35814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Mass-normalize the eigenvectors such that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67200" y="42672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 (identity matrix)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66800" y="4953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Then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67200" y="5410200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 (diagonal matrix of </a:t>
            </a:r>
            <a:r>
              <a:rPr lang="en-US" sz="1800" dirty="0" err="1" smtClean="0">
                <a:latin typeface="Calibri" pitchFamily="34" charset="0"/>
              </a:rPr>
              <a:t>eigenvalues</a:t>
            </a:r>
            <a:r>
              <a:rPr lang="en-US" sz="1800" dirty="0" smtClean="0">
                <a:latin typeface="Calibri" pitchFamily="34" charset="0"/>
              </a:rPr>
              <a:t>)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Decouple Equation of Motion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3009" name="Object 1"/>
          <p:cNvGraphicFramePr>
            <a:graphicFrameLocks noChangeAspect="1"/>
          </p:cNvGraphicFramePr>
          <p:nvPr/>
        </p:nvGraphicFramePr>
        <p:xfrm>
          <a:off x="2286000" y="3581400"/>
          <a:ext cx="2072639" cy="381000"/>
        </p:xfrm>
        <a:graphic>
          <a:graphicData uri="http://schemas.openxmlformats.org/presentationml/2006/ole">
            <p:oleObj spid="_x0000_s43009" name="Equation" r:id="rId4" imgW="1295400" imgH="241300" progId="Equation.3">
              <p:embed/>
            </p:oleObj>
          </a:graphicData>
        </a:graphic>
      </p:graphicFrame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1981200" y="4876800"/>
          <a:ext cx="3048000" cy="381000"/>
        </p:xfrm>
        <a:graphic>
          <a:graphicData uri="http://schemas.openxmlformats.org/presentationml/2006/ole">
            <p:oleObj spid="_x0000_s43011" name="Equation" r:id="rId5" imgW="2132674" imgH="266584" progId="Equation.3">
              <p:embed/>
            </p:oleObj>
          </a:graphicData>
        </a:graphic>
      </p:graphicFrame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3013" name="Object 5"/>
          <p:cNvGraphicFramePr>
            <a:graphicFrameLocks noChangeAspect="1"/>
          </p:cNvGraphicFramePr>
          <p:nvPr/>
        </p:nvGraphicFramePr>
        <p:xfrm>
          <a:off x="2362200" y="6019800"/>
          <a:ext cx="2286000" cy="457200"/>
        </p:xfrm>
        <a:graphic>
          <a:graphicData uri="http://schemas.openxmlformats.org/presentationml/2006/ole">
            <p:oleObj spid="_x0000_s43013" name="Equation" r:id="rId6" imgW="1332921" imgH="266584" progId="Equation.3">
              <p:embed/>
            </p:oleObj>
          </a:graphicData>
        </a:graphic>
      </p:graphicFrame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3015" name="Object 7"/>
          <p:cNvGraphicFramePr>
            <a:graphicFrameLocks noChangeAspect="1"/>
          </p:cNvGraphicFramePr>
          <p:nvPr/>
        </p:nvGraphicFramePr>
        <p:xfrm>
          <a:off x="2514600" y="2514600"/>
          <a:ext cx="899159" cy="381000"/>
        </p:xfrm>
        <a:graphic>
          <a:graphicData uri="http://schemas.openxmlformats.org/presentationml/2006/ole">
            <p:oleObj spid="_x0000_s43015" name="Equation" r:id="rId7" imgW="558558" imgH="241195" progId="Equation.3">
              <p:embed/>
            </p:oleObj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0600" y="1981200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Define a modal displacement coordinate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43017" name="Object 9"/>
          <p:cNvGraphicFramePr>
            <a:graphicFrameLocks noChangeAspect="1"/>
          </p:cNvGraphicFramePr>
          <p:nvPr/>
        </p:nvGraphicFramePr>
        <p:xfrm>
          <a:off x="4953000" y="1981200"/>
          <a:ext cx="293687" cy="360363"/>
        </p:xfrm>
        <a:graphic>
          <a:graphicData uri="http://schemas.openxmlformats.org/presentationml/2006/ole">
            <p:oleObj spid="_x0000_s43017" name="Equation" r:id="rId8" imgW="152280" imgH="190440" progId="Equation.3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066800" y="3048000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Substitute into the equation of motion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43000" y="42672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alibri" pitchFamily="34" charset="0"/>
              </a:rPr>
              <a:t>Premultiply</a:t>
            </a:r>
            <a:r>
              <a:rPr lang="en-US" sz="1800" dirty="0" smtClean="0">
                <a:latin typeface="Calibri" pitchFamily="34" charset="0"/>
              </a:rPr>
              <a:t> by 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43018" name="Object 10"/>
          <p:cNvGraphicFramePr>
            <a:graphicFrameLocks noChangeAspect="1"/>
          </p:cNvGraphicFramePr>
          <p:nvPr/>
        </p:nvGraphicFramePr>
        <p:xfrm>
          <a:off x="2743200" y="4267200"/>
          <a:ext cx="363537" cy="381000"/>
        </p:xfrm>
        <a:graphic>
          <a:graphicData uri="http://schemas.openxmlformats.org/presentationml/2006/ole">
            <p:oleObj spid="_x0000_s43018" name="Equation" r:id="rId9" imgW="253800" imgH="266400" progId="Equation.3">
              <p:embed/>
            </p:oleObj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143000" y="5562600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>
                <a:latin typeface="Calibri" pitchFamily="34" charset="0"/>
              </a:rPr>
              <a:t>Orthogonality</a:t>
            </a:r>
            <a:r>
              <a:rPr lang="en-US" sz="1800" dirty="0" smtClean="0">
                <a:latin typeface="Calibri" pitchFamily="34" charset="0"/>
              </a:rPr>
              <a:t> relationships yields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Modified Equation of Motion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5057" name="Object 1"/>
          <p:cNvGraphicFramePr>
            <a:graphicFrameLocks noChangeAspect="1"/>
          </p:cNvGraphicFramePr>
          <p:nvPr/>
        </p:nvGraphicFramePr>
        <p:xfrm>
          <a:off x="1295400" y="2743200"/>
          <a:ext cx="5269424" cy="762000"/>
        </p:xfrm>
        <a:graphic>
          <a:graphicData uri="http://schemas.openxmlformats.org/presentationml/2006/ole">
            <p:oleObj spid="_x0000_s45057" name="Equation" r:id="rId4" imgW="3886200" imgH="558800" progId="Equation.3">
              <p:embed/>
            </p:oleObj>
          </a:graphicData>
        </a:graphic>
      </p:graphicFrame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0" y="21336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Clr>
                <a:schemeClr val="accent1">
                  <a:lumMod val="25000"/>
                </a:schemeClr>
              </a:buClr>
              <a:buSzPct val="85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The equation of motion becomes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5063" name="Object 7"/>
          <p:cNvGraphicFramePr>
            <a:graphicFrameLocks noChangeAspect="1"/>
          </p:cNvGraphicFramePr>
          <p:nvPr/>
        </p:nvGraphicFramePr>
        <p:xfrm>
          <a:off x="1219200" y="4724400"/>
          <a:ext cx="7581254" cy="762000"/>
        </p:xfrm>
        <a:graphic>
          <a:graphicData uri="http://schemas.openxmlformats.org/presentationml/2006/ole">
            <p:oleObj spid="_x0000_s45063" name="Equation" r:id="rId5" imgW="5588000" imgH="558800" progId="Equation.3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14400" y="4114800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Clr>
                <a:schemeClr val="accent5">
                  <a:lumMod val="25000"/>
                </a:schemeClr>
              </a:buClr>
              <a:buSzPct val="85000"/>
              <a:buFont typeface="Arial" pitchFamily="34" charset="0"/>
              <a:buChar char="•"/>
              <a:tabLst>
                <a:tab pos="114300" algn="l"/>
              </a:tabLst>
            </a:pPr>
            <a:r>
              <a:rPr lang="en-US" sz="1800" dirty="0" smtClean="0">
                <a:latin typeface="Calibri" pitchFamily="34" charset="0"/>
              </a:rPr>
              <a:t>Now add damping matrix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45065" name="Object 9"/>
          <p:cNvGraphicFramePr>
            <a:graphicFrameLocks noChangeAspect="1"/>
          </p:cNvGraphicFramePr>
          <p:nvPr/>
        </p:nvGraphicFramePr>
        <p:xfrm>
          <a:off x="1295400" y="5867400"/>
          <a:ext cx="223837" cy="295275"/>
        </p:xfrm>
        <a:graphic>
          <a:graphicData uri="http://schemas.openxmlformats.org/presentationml/2006/ole">
            <p:oleObj spid="_x0000_s45065" name="Equation" r:id="rId6" imgW="164880" imgH="215640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676400" y="58674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Clr>
                <a:schemeClr val="accent5">
                  <a:lumMod val="25000"/>
                </a:schemeClr>
              </a:buClr>
              <a:buSzPct val="85000"/>
              <a:tabLst>
                <a:tab pos="114300" algn="l"/>
              </a:tabLst>
            </a:pPr>
            <a:r>
              <a:rPr lang="en-US" sz="1800" dirty="0" smtClean="0">
                <a:latin typeface="Calibri" pitchFamily="34" charset="0"/>
              </a:rPr>
              <a:t>is the modal damping for mode </a:t>
            </a:r>
            <a:r>
              <a:rPr lang="en-US" sz="1800" dirty="0" err="1" smtClean="0">
                <a:cs typeface="Times New Roman" pitchFamily="18" charset="0"/>
              </a:rPr>
              <a:t>i</a:t>
            </a:r>
            <a:endParaRPr lang="en-US" sz="18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Candidate Solution Methods, Time Domain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1143000" y="1981200"/>
            <a:ext cx="6553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tabLst>
                <a:tab pos="228600" algn="l"/>
              </a:tabLst>
              <a:defRPr/>
            </a:pP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+mj-lt"/>
              <a:buAutoNum type="arabicPeriod"/>
              <a:tabLst>
                <a:tab pos="292100" algn="l"/>
              </a:tabLst>
              <a:defRPr/>
            </a:pPr>
            <a:r>
              <a:rPr kumimoji="1" lang="en-US" sz="2000" kern="0" dirty="0" err="1" smtClean="0">
                <a:solidFill>
                  <a:schemeClr val="bg2"/>
                </a:solidFill>
                <a:latin typeface="Calibri" pitchFamily="34" charset="0"/>
              </a:rPr>
              <a:t>Runge-Kutta</a:t>
            </a:r>
            <a:r>
              <a:rPr kumimoji="1" lang="en-US" sz="2000" kern="0" dirty="0" smtClean="0">
                <a:solidFill>
                  <a:schemeClr val="bg2"/>
                </a:solidFill>
                <a:latin typeface="Calibri" pitchFamily="34" charset="0"/>
              </a:rPr>
              <a:t>  -   becomes numerically unstable for “stiff” systems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+mj-lt"/>
              <a:buAutoNum type="arabicPeriod"/>
              <a:tabLst>
                <a:tab pos="292100" algn="l"/>
              </a:tabLst>
              <a:defRPr/>
            </a:pPr>
            <a:endParaRPr kumimoji="1" 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+mj-lt"/>
              <a:buAutoNum type="arabicPeriod"/>
              <a:tabLst>
                <a:tab pos="292100" algn="l"/>
              </a:tabLst>
              <a:defRPr/>
            </a:pPr>
            <a:r>
              <a:rPr kumimoji="1" lang="en-US" sz="2000" kern="0" dirty="0" err="1" smtClean="0">
                <a:solidFill>
                  <a:schemeClr val="bg2"/>
                </a:solidFill>
                <a:latin typeface="Calibri" pitchFamily="34" charset="0"/>
              </a:rPr>
              <a:t>Newmark</a:t>
            </a:r>
            <a:r>
              <a:rPr kumimoji="1" lang="en-US" sz="2000" kern="0" dirty="0" smtClean="0">
                <a:solidFill>
                  <a:schemeClr val="bg2"/>
                </a:solidFill>
                <a:latin typeface="Calibri" pitchFamily="34" charset="0"/>
              </a:rPr>
              <a:t>-Beta  - reasonably good – favorite of Structural Dynamics textbooks</a:t>
            </a: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+mj-lt"/>
              <a:buAutoNum type="arabicPeriod"/>
              <a:tabLst>
                <a:tab pos="292100" algn="l"/>
              </a:tabLst>
              <a:defRPr/>
            </a:pPr>
            <a:endParaRPr kumimoji="1" lang="en-US" sz="1200" kern="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chemeClr val="tx1"/>
              </a:buClr>
              <a:buSzPct val="90000"/>
              <a:buFont typeface="+mj-lt"/>
              <a:buAutoNum type="arabicPeriod"/>
              <a:tabLst>
                <a:tab pos="292100" algn="l"/>
              </a:tabLst>
              <a:defRPr/>
            </a:pPr>
            <a:r>
              <a:rPr kumimoji="1" lang="en-US" sz="2000" i="1" kern="0" dirty="0" smtClean="0">
                <a:solidFill>
                  <a:schemeClr val="bg2"/>
                </a:solidFill>
                <a:latin typeface="Calibri" pitchFamily="34" charset="0"/>
              </a:rPr>
              <a:t>Digital recursive filtering relationship   </a:t>
            </a:r>
            <a:r>
              <a:rPr kumimoji="1" lang="en-US" sz="2000" kern="0" dirty="0" smtClean="0">
                <a:solidFill>
                  <a:schemeClr val="bg2"/>
                </a:solidFill>
                <a:latin typeface="Calibri" pitchFamily="34" charset="0"/>
              </a:rPr>
              <a:t>-  best choice but requires constant time step </a:t>
            </a:r>
            <a:endParaRPr kumimoji="1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924800" cy="1295400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Digital Recursive Filtering Relationship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90600" y="2133600"/>
            <a:ext cx="670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Clr>
                <a:schemeClr val="accent5">
                  <a:lumMod val="25000"/>
                </a:schemeClr>
              </a:buClr>
              <a:buSzPct val="85000"/>
              <a:buFont typeface="Arial" pitchFamily="34" charset="0"/>
              <a:buChar char="•"/>
              <a:tabLst>
                <a:tab pos="0" algn="l"/>
              </a:tabLst>
            </a:pPr>
            <a:r>
              <a:rPr lang="en-US" sz="1800" dirty="0" smtClean="0">
                <a:latin typeface="Calibri" pitchFamily="34" charset="0"/>
              </a:rPr>
              <a:t>The digital recursive filtering relationship is the same as that given in Webinar 17, SDOF Response to Applied Force  -  </a:t>
            </a:r>
            <a:r>
              <a:rPr lang="en-US" sz="1800" i="1" dirty="0" smtClean="0">
                <a:latin typeface="Calibri" pitchFamily="34" charset="0"/>
              </a:rPr>
              <a:t>please review</a:t>
            </a:r>
          </a:p>
          <a:p>
            <a:pPr marL="177800" indent="-177800">
              <a:buClr>
                <a:schemeClr val="accent5">
                  <a:lumMod val="25000"/>
                </a:schemeClr>
              </a:buClr>
              <a:buSzPct val="85000"/>
              <a:buFont typeface="Arial" pitchFamily="34" charset="0"/>
              <a:buChar char="•"/>
              <a:tabLst>
                <a:tab pos="0" algn="l"/>
              </a:tabLst>
            </a:pPr>
            <a:endParaRPr lang="en-US" sz="1800" i="1" dirty="0" smtClean="0">
              <a:latin typeface="Calibri" pitchFamily="34" charset="0"/>
            </a:endParaRPr>
          </a:p>
          <a:p>
            <a:pPr marL="177800" indent="-177800">
              <a:buClr>
                <a:schemeClr val="accent5">
                  <a:lumMod val="25000"/>
                </a:schemeClr>
              </a:buClr>
              <a:buSzPct val="85000"/>
              <a:buFont typeface="Arial" pitchFamily="34" charset="0"/>
              <a:buChar char="•"/>
              <a:tabLst>
                <a:tab pos="0" algn="l"/>
              </a:tabLst>
            </a:pPr>
            <a:r>
              <a:rPr lang="en-US" sz="1800" dirty="0" smtClean="0">
                <a:latin typeface="Calibri" pitchFamily="34" charset="0"/>
              </a:rPr>
              <a:t>The solution in physical coordinates is then</a:t>
            </a:r>
            <a:endParaRPr lang="en-US" sz="1800" dirty="0">
              <a:latin typeface="Calibri" pitchFamily="34" charset="0"/>
            </a:endParaRPr>
          </a:p>
        </p:txBody>
      </p:sp>
      <p:graphicFrame>
        <p:nvGraphicFramePr>
          <p:cNvPr id="49153" name="Object 1"/>
          <p:cNvGraphicFramePr>
            <a:graphicFrameLocks noChangeAspect="1"/>
          </p:cNvGraphicFramePr>
          <p:nvPr/>
        </p:nvGraphicFramePr>
        <p:xfrm>
          <a:off x="2209800" y="3505200"/>
          <a:ext cx="898525" cy="381000"/>
        </p:xfrm>
        <a:graphic>
          <a:graphicData uri="http://schemas.openxmlformats.org/presentationml/2006/ole">
            <p:oleObj spid="_x0000_s49153" name="Picture" r:id="rId4" imgW="898560" imgH="380880" progId="StaticMetafil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Participation Factors 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2057400"/>
            <a:ext cx="6477000" cy="1219200"/>
          </a:xfrm>
        </p:spPr>
        <p:txBody>
          <a:bodyPr/>
          <a:lstStyle/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1800" b="0" dirty="0" smtClean="0">
                <a:latin typeface="Calibri" pitchFamily="34" charset="0"/>
              </a:rPr>
              <a:t>Participation factors and effective modal mass values can be calculated from the eigenvectors and mass matrix</a:t>
            </a: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b="0" dirty="0" smtClean="0">
              <a:latin typeface="Calibri" pitchFamily="34" charset="0"/>
            </a:endParaRP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1800" b="0" dirty="0" smtClean="0">
                <a:latin typeface="Calibri" pitchFamily="34" charset="0"/>
              </a:rPr>
              <a:t>These factors represent how “excitable” each mode is</a:t>
            </a: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b="0" dirty="0" smtClean="0">
              <a:latin typeface="Calibri" pitchFamily="34" charset="0"/>
            </a:endParaRP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1800" b="0" dirty="0" smtClean="0">
                <a:latin typeface="Calibri" pitchFamily="34" charset="0"/>
              </a:rPr>
              <a:t>Might cover in a future Webinar, but for now please read:</a:t>
            </a:r>
          </a:p>
          <a:p>
            <a:pPr marL="228600" indent="-228600">
              <a:buSzPct val="90000"/>
              <a:tabLst>
                <a:tab pos="228600" algn="l"/>
              </a:tabLst>
              <a:defRPr/>
            </a:pPr>
            <a:endParaRPr lang="en-US" sz="2000" b="0" dirty="0" smtClean="0">
              <a:latin typeface="Calibri" pitchFamily="34" charset="0"/>
            </a:endParaRP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676400" y="3962400"/>
            <a:ext cx="5257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T. Irvine, Effective Modal Mass &amp; Modal Participation Factors, Revision F, Vibrationdata, 2012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Participation Factors 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2057400"/>
            <a:ext cx="6477000" cy="1219200"/>
          </a:xfrm>
        </p:spPr>
        <p:txBody>
          <a:bodyPr/>
          <a:lstStyle/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1800" b="0" dirty="0" smtClean="0">
                <a:latin typeface="Calibri" pitchFamily="34" charset="0"/>
              </a:rPr>
              <a:t>Participation factors and effective modal mass values can be calculated from the eigenvectors and mass matrix</a:t>
            </a: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b="0" dirty="0" smtClean="0">
              <a:latin typeface="Calibri" pitchFamily="34" charset="0"/>
            </a:endParaRP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1800" b="0" dirty="0" smtClean="0">
                <a:latin typeface="Calibri" pitchFamily="34" charset="0"/>
              </a:rPr>
              <a:t>These factors represent how “excitable” each mode is</a:t>
            </a: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lang="en-US" b="0" dirty="0" smtClean="0">
              <a:latin typeface="Calibri" pitchFamily="34" charset="0"/>
            </a:endParaRPr>
          </a:p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1800" b="0" dirty="0" smtClean="0">
                <a:latin typeface="Calibri" pitchFamily="34" charset="0"/>
              </a:rPr>
              <a:t>Might cover in a future Webinar, but for now please read:</a:t>
            </a:r>
          </a:p>
          <a:p>
            <a:pPr marL="228600" indent="-228600">
              <a:buSzPct val="90000"/>
              <a:tabLst>
                <a:tab pos="228600" algn="l"/>
              </a:tabLst>
              <a:defRPr/>
            </a:pPr>
            <a:endParaRPr lang="en-US" sz="2000" b="0" dirty="0" smtClean="0">
              <a:latin typeface="Calibri" pitchFamily="34" charset="0"/>
            </a:endParaRP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676400" y="3962400"/>
            <a:ext cx="5257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T. Irvine, Effective Modal Mass &amp; Modal Participation Factors, Revision F, Vibrationdata, 2012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Participation Factors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3249" name="Object 1"/>
          <p:cNvGraphicFramePr>
            <a:graphicFrameLocks noChangeAspect="1"/>
          </p:cNvGraphicFramePr>
          <p:nvPr/>
        </p:nvGraphicFramePr>
        <p:xfrm>
          <a:off x="2133600" y="2971800"/>
          <a:ext cx="3468414" cy="457200"/>
        </p:xfrm>
        <a:graphic>
          <a:graphicData uri="http://schemas.openxmlformats.org/presentationml/2006/ole">
            <p:oleObj spid="_x0000_s53249" name="Equation" r:id="rId4" imgW="2095500" imgH="279400" progId="Equation.3">
              <p:embed/>
            </p:oleObj>
          </a:graphicData>
        </a:graphic>
      </p:graphicFrame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3251" name="Object 3"/>
          <p:cNvGraphicFramePr>
            <a:graphicFrameLocks noChangeAspect="1"/>
          </p:cNvGraphicFramePr>
          <p:nvPr/>
        </p:nvGraphicFramePr>
        <p:xfrm>
          <a:off x="1676400" y="2209800"/>
          <a:ext cx="381000" cy="350520"/>
        </p:xfrm>
        <a:graphic>
          <a:graphicData uri="http://schemas.openxmlformats.org/presentationml/2006/ole">
            <p:oleObj spid="_x0000_s53251" name="Equation" r:id="rId5" imgW="241091" imgH="215713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33600" y="22098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is the participation factor for mode </a:t>
            </a:r>
            <a:r>
              <a:rPr lang="en-US" sz="1800" dirty="0" err="1" smtClean="0">
                <a:cs typeface="Times New Roman" pitchFamily="18" charset="0"/>
              </a:rPr>
              <a:t>i</a:t>
            </a:r>
            <a:r>
              <a:rPr lang="en-US" sz="1800" dirty="0" smtClean="0">
                <a:latin typeface="Calibri" pitchFamily="34" charset="0"/>
              </a:rPr>
              <a:t> 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3253" name="Object 5"/>
          <p:cNvGraphicFramePr>
            <a:graphicFrameLocks noChangeAspect="1"/>
          </p:cNvGraphicFramePr>
          <p:nvPr/>
        </p:nvGraphicFramePr>
        <p:xfrm>
          <a:off x="2438400" y="4953000"/>
          <a:ext cx="2433918" cy="685800"/>
        </p:xfrm>
        <a:graphic>
          <a:graphicData uri="http://schemas.openxmlformats.org/presentationml/2006/ole">
            <p:oleObj spid="_x0000_s53253" name="Equation" r:id="rId6" imgW="1726451" imgH="482391" progId="Equation.3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219200" y="41148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For the two-</a:t>
            </a:r>
            <a:r>
              <a:rPr lang="en-US" sz="1800" dirty="0" err="1" smtClean="0">
                <a:latin typeface="Calibri" pitchFamily="34" charset="0"/>
              </a:rPr>
              <a:t>dof</a:t>
            </a:r>
            <a:r>
              <a:rPr lang="en-US" sz="1800" dirty="0" smtClean="0">
                <a:latin typeface="Calibri" pitchFamily="34" charset="0"/>
              </a:rPr>
              <a:t> example in this unit 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MDOF Estimation for SRS 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 bwMode="auto">
          <a:xfrm>
            <a:off x="990600" y="2286000"/>
            <a:ext cx="7239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kumimoji="1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ABSSUM</a:t>
            </a:r>
            <a:r>
              <a:rPr kumimoji="1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  –   absolute sum method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kumimoji="1" lang="en-US" sz="1800" kern="0" baseline="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kumimoji="1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SRSS   –   square-root-of-the-sum-of-the-squares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endParaRPr kumimoji="1" lang="en-US" sz="1800" kern="0" dirty="0" smtClean="0">
              <a:solidFill>
                <a:schemeClr val="bg2"/>
              </a:solidFill>
              <a:latin typeface="Calibri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15000"/>
              </a:spcBef>
              <a:spcAft>
                <a:spcPct val="0"/>
              </a:spcAft>
              <a:buClr>
                <a:srgbClr val="003399"/>
              </a:buClr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kumimoji="1" lang="en-US" sz="1800" b="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NRL   –   Naval Research Laboratory method </a:t>
            </a:r>
            <a:endParaRPr kumimoji="1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914400" y="50292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where           is the mass-normalized eigenvector coefficient for coordinate </a:t>
            </a:r>
            <a:r>
              <a:rPr lang="en-US" sz="1800" dirty="0" err="1" smtClean="0">
                <a:cs typeface="Times New Roman" pitchFamily="18" charset="0"/>
              </a:rPr>
              <a:t>i</a:t>
            </a:r>
            <a:r>
              <a:rPr lang="en-US" sz="1800" dirty="0" smtClean="0">
                <a:latin typeface="Calibri" pitchFamily="34" charset="0"/>
              </a:rPr>
              <a:t>      and mode </a:t>
            </a:r>
            <a:r>
              <a:rPr lang="en-US" sz="1800" dirty="0" smtClean="0">
                <a:cs typeface="Times New Roman" pitchFamily="18" charset="0"/>
              </a:rPr>
              <a:t>j</a:t>
            </a:r>
            <a:endParaRPr lang="en-US" sz="1800" dirty="0">
              <a:cs typeface="Times New Roman" pitchFamily="18" charset="0"/>
            </a:endParaRPr>
          </a:p>
        </p:txBody>
      </p:sp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ABSSUM Method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0600" y="1981200"/>
            <a:ext cx="7239000" cy="1219200"/>
          </a:xfrm>
        </p:spPr>
        <p:txBody>
          <a:bodyPr/>
          <a:lstStyle/>
          <a:p>
            <a:pPr marL="228600" indent="-228600">
              <a:buSzPct val="90000"/>
              <a:buFont typeface="Arial" pitchFamily="34" charset="0"/>
              <a:buChar char="•"/>
              <a:tabLst>
                <a:tab pos="228600" algn="l"/>
              </a:tabLst>
              <a:defRPr/>
            </a:pPr>
            <a:r>
              <a:rPr lang="en-US" sz="1800" b="0" dirty="0" smtClean="0">
                <a:latin typeface="Calibri" pitchFamily="34" charset="0"/>
              </a:rPr>
              <a:t>Conservative assumption that all modal peaks occur simultaneously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0420" name="Object 4"/>
          <p:cNvGraphicFramePr>
            <a:graphicFrameLocks noChangeAspect="1"/>
          </p:cNvGraphicFramePr>
          <p:nvPr/>
        </p:nvGraphicFramePr>
        <p:xfrm>
          <a:off x="1828800" y="2971800"/>
          <a:ext cx="2939143" cy="762000"/>
        </p:xfrm>
        <a:graphic>
          <a:graphicData uri="http://schemas.openxmlformats.org/presentationml/2006/ole">
            <p:oleObj spid="_x0000_s60420" name="Equation" r:id="rId4" imgW="2311400" imgH="596900" progId="Equation.3">
              <p:embed/>
            </p:oleObj>
          </a:graphicData>
        </a:graphic>
      </p:graphicFrame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0422" name="Object 6"/>
          <p:cNvGraphicFramePr>
            <a:graphicFrameLocks noChangeAspect="1"/>
          </p:cNvGraphicFramePr>
          <p:nvPr/>
        </p:nvGraphicFramePr>
        <p:xfrm>
          <a:off x="1905000" y="4038600"/>
          <a:ext cx="2917371" cy="685800"/>
        </p:xfrm>
        <a:graphic>
          <a:graphicData uri="http://schemas.openxmlformats.org/presentationml/2006/ole">
            <p:oleObj spid="_x0000_s60422" name="Equation" r:id="rId5" imgW="2552700" imgH="596900" progId="Equation.3">
              <p:embed/>
            </p:oleObj>
          </a:graphicData>
        </a:graphic>
      </p:graphicFrame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0424" name="Object 8"/>
          <p:cNvGraphicFramePr>
            <a:graphicFrameLocks noChangeAspect="1"/>
          </p:cNvGraphicFramePr>
          <p:nvPr/>
        </p:nvGraphicFramePr>
        <p:xfrm>
          <a:off x="1676400" y="5029200"/>
          <a:ext cx="381000" cy="381000"/>
        </p:xfrm>
        <a:graphic>
          <a:graphicData uri="http://schemas.openxmlformats.org/presentationml/2006/ole">
            <p:oleObj spid="_x0000_s60424" name="Equation" r:id="rId6" imgW="253780" imgH="253780" progId="Equation.3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90600" y="58674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Calibri" pitchFamily="34" charset="0"/>
              </a:rPr>
              <a:t>These equations are valid for both relative displacement and absolute acceleration.</a:t>
            </a:r>
            <a:endParaRPr lang="en-US" sz="1800" i="1" dirty="0">
              <a:latin typeface="Calibri" pitchFamily="34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 flipH="1">
            <a:off x="4876800" y="3886200"/>
            <a:ext cx="381000" cy="2286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5334000" y="3657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Calibri" pitchFamily="34" charset="0"/>
              </a:rPr>
              <a:t>Pick D values directly off of Relative Displacement SRS curve</a:t>
            </a:r>
            <a:endParaRPr lang="en-US" sz="1800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SRSS Method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66800" y="56388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Calibri" pitchFamily="34" charset="0"/>
              </a:rPr>
              <a:t>These equations are valid for both relative displacement and absolute acceleration.</a:t>
            </a:r>
            <a:endParaRPr lang="en-US" sz="1800" i="1" dirty="0"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05400" y="37338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Calibri" pitchFamily="34" charset="0"/>
              </a:rPr>
              <a:t>Pick D values directly off of Relative Displacement SRS curve</a:t>
            </a:r>
            <a:endParaRPr lang="en-US" sz="1800" i="1" dirty="0">
              <a:latin typeface="Calibri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>
            <a:off x="4495800" y="3962400"/>
            <a:ext cx="381000" cy="2286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2465" name="Object 1"/>
          <p:cNvGraphicFramePr>
            <a:graphicFrameLocks noChangeAspect="1"/>
          </p:cNvGraphicFramePr>
          <p:nvPr/>
        </p:nvGraphicFramePr>
        <p:xfrm>
          <a:off x="1447800" y="2819400"/>
          <a:ext cx="2798109" cy="838200"/>
        </p:xfrm>
        <a:graphic>
          <a:graphicData uri="http://schemas.openxmlformats.org/presentationml/2006/ole">
            <p:oleObj spid="_x0000_s62465" name="Equation" r:id="rId4" imgW="2159000" imgH="647700" progId="Equation.3">
              <p:embed/>
            </p:oleObj>
          </a:graphicData>
        </a:graphic>
      </p:graphicFrame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2467" name="Object 3"/>
          <p:cNvGraphicFramePr>
            <a:graphicFrameLocks noChangeAspect="1"/>
          </p:cNvGraphicFramePr>
          <p:nvPr/>
        </p:nvGraphicFramePr>
        <p:xfrm>
          <a:off x="1371600" y="4191000"/>
          <a:ext cx="3014382" cy="762000"/>
        </p:xfrm>
        <a:graphic>
          <a:graphicData uri="http://schemas.openxmlformats.org/presentationml/2006/ole">
            <p:oleObj spid="_x0000_s62467" name="Equation" r:id="rId5" imgW="2565400" imgH="647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381000"/>
            <a:ext cx="7924800" cy="1295400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1800" dirty="0" smtClean="0"/>
              <a:t>Example:  Avionics Component &amp; Base Plate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" name="Picture 6" descr="two_dof_ba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95600" y="2057400"/>
            <a:ext cx="2514600" cy="378977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71600" y="25908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m</a:t>
            </a:r>
            <a:r>
              <a:rPr lang="en-US" sz="2100" baseline="-25000" dirty="0" smtClean="0"/>
              <a:t>2</a:t>
            </a:r>
            <a:r>
              <a:rPr lang="en-US" sz="1800" dirty="0" smtClean="0"/>
              <a:t> = 5 lbm</a:t>
            </a:r>
            <a:endParaRPr lang="en-US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1371600" y="41910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m</a:t>
            </a:r>
            <a:r>
              <a:rPr lang="en-US" sz="2100" baseline="-25000" dirty="0" smtClean="0"/>
              <a:t>1</a:t>
            </a:r>
            <a:r>
              <a:rPr lang="en-US" sz="1800" dirty="0" smtClean="0"/>
              <a:t> = 2 lbm</a:t>
            </a:r>
            <a:endParaRPr lang="en-US" sz="1800" dirty="0"/>
          </a:p>
        </p:txBody>
      </p:sp>
      <p:sp>
        <p:nvSpPr>
          <p:cNvPr id="10" name="TextBox 9"/>
          <p:cNvSpPr txBox="1"/>
          <p:nvPr/>
        </p:nvSpPr>
        <p:spPr>
          <a:xfrm>
            <a:off x="5867400" y="28194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Q=10 for both modes</a:t>
            </a:r>
            <a:endParaRPr lang="en-US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533400" y="34290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 smtClean="0"/>
              <a:t>k</a:t>
            </a:r>
            <a:r>
              <a:rPr lang="en-US" sz="2100" baseline="-25000" dirty="0" smtClean="0"/>
              <a:t>2</a:t>
            </a:r>
            <a:r>
              <a:rPr lang="en-US" sz="1800" dirty="0" smtClean="0"/>
              <a:t> = 4.6e+04 lbf/in</a:t>
            </a:r>
            <a:endParaRPr lang="en-US" sz="1800" dirty="0"/>
          </a:p>
        </p:txBody>
      </p:sp>
      <p:sp>
        <p:nvSpPr>
          <p:cNvPr id="12" name="TextBox 11"/>
          <p:cNvSpPr txBox="1"/>
          <p:nvPr/>
        </p:nvSpPr>
        <p:spPr>
          <a:xfrm>
            <a:off x="609600" y="48768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 smtClean="0"/>
              <a:t>k</a:t>
            </a:r>
            <a:r>
              <a:rPr lang="en-US" sz="2100" baseline="-25000" dirty="0" smtClean="0"/>
              <a:t>1</a:t>
            </a:r>
            <a:r>
              <a:rPr lang="en-US" sz="1800" dirty="0" smtClean="0"/>
              <a:t> = 4.6e+04 lbf/in</a:t>
            </a:r>
            <a:endParaRPr lang="en-US" sz="1800" dirty="0"/>
          </a:p>
        </p:txBody>
      </p:sp>
      <p:sp>
        <p:nvSpPr>
          <p:cNvPr id="13" name="TextBox 12"/>
          <p:cNvSpPr txBox="1"/>
          <p:nvPr/>
        </p:nvSpPr>
        <p:spPr>
          <a:xfrm>
            <a:off x="5867400" y="3962400"/>
            <a:ext cx="304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Perform </a:t>
            </a:r>
          </a:p>
          <a:p>
            <a:pPr marL="457200" indent="-457200">
              <a:buAutoNum type="arabicPeriod"/>
            </a:pPr>
            <a:r>
              <a:rPr lang="en-US" sz="1800" dirty="0" smtClean="0">
                <a:latin typeface="Calibri" pitchFamily="34" charset="0"/>
              </a:rPr>
              <a:t>normal modes</a:t>
            </a:r>
          </a:p>
          <a:p>
            <a:pPr marL="457200" indent="-457200">
              <a:buAutoNum type="arabicPeriod"/>
            </a:pPr>
            <a:r>
              <a:rPr lang="en-US" sz="1800" dirty="0" smtClean="0">
                <a:latin typeface="Calibri" pitchFamily="34" charset="0"/>
              </a:rPr>
              <a:t>Transmissibility analysis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Picture 3" descr="qq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4800"/>
            <a:ext cx="8963025" cy="58197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6172200"/>
            <a:ext cx="800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Calibri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</a:rPr>
              <a:t> &gt; Structural Dynamics &gt; Spring-Mass Systems &gt; Two-DOF System Base Excitation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19200"/>
            <a:ext cx="6781800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300" dirty="0" err="1" smtClean="0">
                <a:latin typeface="Courier New" pitchFamily="49" charset="0"/>
                <a:cs typeface="Courier New" pitchFamily="49" charset="0"/>
              </a:rPr>
              <a:t>vibrationdata</a:t>
            </a:r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       Natural    Participation     Effective  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Mode   Frequency      Factor        Modal Mass 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1       201.3 Hz       0.1311       0.0172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2       706.5 Hz      0.03063       0.0009382</a:t>
            </a:r>
          </a:p>
          <a:p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modal mass sum =  0.01813  lbf sec^2/in  (7.0 lbm)</a:t>
            </a:r>
          </a:p>
          <a:p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mass matrix </a:t>
            </a:r>
          </a:p>
          <a:p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     0.0052  0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        0    0.0130</a:t>
            </a:r>
          </a:p>
          <a:p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stiffness matrix </a:t>
            </a:r>
          </a:p>
          <a:p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      92000      -46000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     -46000       46000</a:t>
            </a:r>
            <a:br>
              <a:rPr lang="en-US" sz="1300" dirty="0" smtClean="0">
                <a:latin typeface="Courier New" pitchFamily="49" charset="0"/>
                <a:cs typeface="Courier New" pitchFamily="49" charset="0"/>
              </a:rPr>
            </a:br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err="1" smtClean="0">
                <a:latin typeface="Courier New" pitchFamily="49" charset="0"/>
                <a:cs typeface="Courier New" pitchFamily="49" charset="0"/>
              </a:rPr>
              <a:t>ModeShapes</a:t>
            </a:r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=</a:t>
            </a:r>
          </a:p>
          <a:p>
            <a:endParaRPr lang="en-US" sz="13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   4.5606   13.1225</a:t>
            </a:r>
          </a:p>
          <a:p>
            <a:r>
              <a:rPr lang="en-US" sz="1300" dirty="0" smtClean="0">
                <a:latin typeface="Courier New" pitchFamily="49" charset="0"/>
                <a:cs typeface="Courier New" pitchFamily="49" charset="0"/>
              </a:rPr>
              <a:t>    8.2994   -2.8844</a:t>
            </a:r>
            <a:endParaRPr lang="en-US" sz="13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924800" cy="685800"/>
          </a:xfrm>
        </p:spPr>
        <p:txBody>
          <a:bodyPr/>
          <a:lstStyle/>
          <a:p>
            <a:r>
              <a:rPr lang="en-US" sz="2000" dirty="0" smtClean="0"/>
              <a:t>Normal Modes Results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Picture 3" descr="qqq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2600" y="1371600"/>
            <a:ext cx="5468114" cy="4334480"/>
          </a:xfrm>
          <a:prstGeom prst="rect">
            <a:avLst/>
          </a:prstGeom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924800" cy="685800"/>
          </a:xfrm>
        </p:spPr>
        <p:txBody>
          <a:bodyPr/>
          <a:lstStyle/>
          <a:p>
            <a:r>
              <a:rPr lang="en-US" sz="2000" dirty="0" smtClean="0"/>
              <a:t>Enter Damping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7" name="Picture 6" descr="ys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3600" y="1600200"/>
            <a:ext cx="4572638" cy="4686954"/>
          </a:xfrm>
          <a:prstGeom prst="rect">
            <a:avLst/>
          </a:prstGeom>
        </p:spPr>
      </p:pic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924800" cy="685800"/>
          </a:xfrm>
        </p:spPr>
        <p:txBody>
          <a:bodyPr/>
          <a:lstStyle/>
          <a:p>
            <a:r>
              <a:rPr lang="en-US" sz="2000" dirty="0" smtClean="0"/>
              <a:t>Transmissibility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3716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924800" cy="685800"/>
          </a:xfrm>
        </p:spPr>
        <p:txBody>
          <a:bodyPr/>
          <a:lstStyle/>
          <a:p>
            <a:r>
              <a:rPr lang="en-US" sz="2000" dirty="0" smtClean="0"/>
              <a:t>Acceleration Transmissibility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2192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924800" cy="685800"/>
          </a:xfrm>
        </p:spPr>
        <p:txBody>
          <a:bodyPr/>
          <a:lstStyle/>
          <a:p>
            <a:r>
              <a:rPr lang="en-US" sz="2000" dirty="0" smtClean="0"/>
              <a:t>Relative Displacement Transmissibility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594360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Relative displacement response is dominated by first mode.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SRS Base Input to Two-</a:t>
            </a:r>
            <a:r>
              <a:rPr lang="en-US" sz="2000" dirty="0" err="1" smtClean="0"/>
              <a:t>dof</a:t>
            </a:r>
            <a:r>
              <a:rPr lang="en-US" sz="2000" dirty="0" smtClean="0"/>
              <a:t> System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71600" y="2286000"/>
            <a:ext cx="213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336699"/>
                </a:solidFill>
                <a:latin typeface="+mn-lt"/>
              </a:rPr>
              <a:t>SRS Q=10</a:t>
            </a:r>
            <a:endParaRPr lang="en-US" sz="1800" b="1" dirty="0">
              <a:solidFill>
                <a:srgbClr val="336699"/>
              </a:solidFill>
              <a:latin typeface="+mn-lt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1371600" y="2819400"/>
          <a:ext cx="28194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700"/>
                <a:gridCol w="1409700"/>
              </a:tblGrid>
              <a:tr h="58442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 </a:t>
                      </a:r>
                    </a:p>
                    <a:p>
                      <a:pPr algn="ctr"/>
                      <a:r>
                        <a:rPr lang="en-US" dirty="0" smtClean="0"/>
                        <a:t>Frequency (Hz)</a:t>
                      </a:r>
                      <a:endParaRPr lang="en-US" dirty="0"/>
                    </a:p>
                  </a:txBody>
                  <a:tcPr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</a:p>
                    <a:p>
                      <a:pPr algn="ctr"/>
                      <a:r>
                        <a:rPr lang="en-US" dirty="0" err="1" smtClean="0"/>
                        <a:t>Accel</a:t>
                      </a:r>
                      <a:r>
                        <a:rPr lang="en-US" dirty="0" smtClean="0"/>
                        <a:t> (G)</a:t>
                      </a:r>
                      <a:endParaRPr lang="en-US" dirty="0"/>
                    </a:p>
                  </a:txBody>
                  <a:tcPr>
                    <a:solidFill>
                      <a:srgbClr val="006699"/>
                    </a:solidFill>
                  </a:tcPr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/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10,000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371600" y="5334000"/>
            <a:ext cx="601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err="1" smtClean="0">
                <a:latin typeface="Calibri" pitchFamily="34" charset="0"/>
              </a:rPr>
              <a:t>srs_spec</a:t>
            </a:r>
            <a:r>
              <a:rPr lang="fr-FR" sz="1800" dirty="0" smtClean="0">
                <a:latin typeface="Calibri" pitchFamily="34" charset="0"/>
              </a:rPr>
              <a:t> =[10  </a:t>
            </a:r>
            <a:r>
              <a:rPr lang="fr-FR" sz="1800" dirty="0" err="1" smtClean="0">
                <a:latin typeface="Calibri" pitchFamily="34" charset="0"/>
              </a:rPr>
              <a:t>10</a:t>
            </a:r>
            <a:r>
              <a:rPr lang="fr-FR" sz="1800" dirty="0" smtClean="0">
                <a:latin typeface="Calibri" pitchFamily="34" charset="0"/>
              </a:rPr>
              <a:t>;  2000   </a:t>
            </a:r>
            <a:r>
              <a:rPr lang="fr-FR" sz="1800" dirty="0" err="1" smtClean="0">
                <a:latin typeface="Calibri" pitchFamily="34" charset="0"/>
              </a:rPr>
              <a:t>2000</a:t>
            </a:r>
            <a:r>
              <a:rPr lang="fr-FR" sz="1800" dirty="0" smtClean="0">
                <a:latin typeface="Calibri" pitchFamily="34" charset="0"/>
              </a:rPr>
              <a:t>; 10000   2000]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0" y="2590800"/>
            <a:ext cx="3048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Perform:</a:t>
            </a:r>
          </a:p>
          <a:p>
            <a:endParaRPr lang="en-US" sz="800" dirty="0" smtClean="0">
              <a:latin typeface="Calibri" pitchFamily="34" charset="0"/>
            </a:endParaRPr>
          </a:p>
          <a:p>
            <a:pPr marL="457200" indent="-457200">
              <a:buAutoNum type="arabicPeriod"/>
            </a:pPr>
            <a:r>
              <a:rPr lang="en-US" sz="1800" dirty="0" smtClean="0">
                <a:latin typeface="Calibri" pitchFamily="34" charset="0"/>
              </a:rPr>
              <a:t>Modal Transient using Synthesized Time History</a:t>
            </a:r>
          </a:p>
          <a:p>
            <a:pPr marL="457200" indent="-457200">
              <a:buAutoNum type="arabicPeriod"/>
            </a:pPr>
            <a:endParaRPr lang="en-US" sz="800" dirty="0" smtClean="0">
              <a:latin typeface="Calibri" pitchFamily="34" charset="0"/>
            </a:endParaRPr>
          </a:p>
          <a:p>
            <a:pPr marL="457200" indent="-457200">
              <a:buAutoNum type="arabicPeriod"/>
            </a:pPr>
            <a:r>
              <a:rPr lang="en-US" sz="1800" dirty="0" smtClean="0">
                <a:latin typeface="Calibri" pitchFamily="34" charset="0"/>
              </a:rPr>
              <a:t>SRS Approximation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219200"/>
            <a:ext cx="6400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743200" y="61722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File:  srs2000G_accel.txt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533400"/>
            <a:ext cx="7924800" cy="533400"/>
          </a:xfrm>
        </p:spPr>
        <p:txBody>
          <a:bodyPr/>
          <a:lstStyle/>
          <a:p>
            <a:r>
              <a:rPr lang="en-US" sz="1800" dirty="0" smtClean="0"/>
              <a:t>Modal Transient Method, Synthesis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Picture 3" descr="st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1066800"/>
            <a:ext cx="7086600" cy="5314949"/>
          </a:xfrm>
          <a:prstGeom prst="rect">
            <a:avLst/>
          </a:prstGeom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924800" cy="533400"/>
          </a:xfrm>
        </p:spPr>
        <p:txBody>
          <a:bodyPr/>
          <a:lstStyle/>
          <a:p>
            <a:r>
              <a:rPr lang="en-US" sz="1800" dirty="0" smtClean="0"/>
              <a:t>Modal Transient Method, Synthesis (cont)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7" name="Picture 6" descr="p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381000"/>
            <a:ext cx="7992591" cy="553479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62200" y="60960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External File:  srs2000G_accel.txt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143000"/>
            <a:ext cx="5994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924800" cy="533400"/>
          </a:xfrm>
        </p:spPr>
        <p:txBody>
          <a:bodyPr/>
          <a:lstStyle/>
          <a:p>
            <a:r>
              <a:rPr lang="en-US" sz="1800" dirty="0" smtClean="0"/>
              <a:t>Modal Transient Response Mass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4478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924800" cy="533400"/>
          </a:xfrm>
        </p:spPr>
        <p:txBody>
          <a:bodyPr/>
          <a:lstStyle/>
          <a:p>
            <a:r>
              <a:rPr lang="en-US" sz="1800" dirty="0" smtClean="0"/>
              <a:t>Modal Transient Response Mass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Picture 3" descr="s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1295400"/>
            <a:ext cx="5649114" cy="5115639"/>
          </a:xfrm>
          <a:prstGeom prst="rect">
            <a:avLst/>
          </a:prstGeom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533400"/>
            <a:ext cx="7924800" cy="533400"/>
          </a:xfrm>
        </p:spPr>
        <p:txBody>
          <a:bodyPr/>
          <a:lstStyle/>
          <a:p>
            <a:r>
              <a:rPr lang="en-US" sz="1800" dirty="0" smtClean="0"/>
              <a:t>SRS Approximation for Two-</a:t>
            </a:r>
            <a:r>
              <a:rPr lang="en-US" sz="1800" dirty="0" err="1" smtClean="0"/>
              <a:t>dof</a:t>
            </a:r>
            <a:r>
              <a:rPr lang="en-US" sz="1800" dirty="0" smtClean="0"/>
              <a:t> Example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Comparison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43000" y="2438400"/>
          <a:ext cx="60960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584421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Mass</a:t>
                      </a:r>
                    </a:p>
                  </a:txBody>
                  <a:tcPr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Modal</a:t>
                      </a:r>
                      <a:r>
                        <a:rPr lang="en-US" sz="1700" baseline="0" dirty="0" smtClean="0"/>
                        <a:t> Transient</a:t>
                      </a:r>
                      <a:endParaRPr lang="en-US" sz="1700" dirty="0" smtClean="0"/>
                    </a:p>
                  </a:txBody>
                  <a:tcPr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SRSS</a:t>
                      </a:r>
                      <a:endParaRPr lang="en-US" sz="1700" dirty="0"/>
                    </a:p>
                  </a:txBody>
                  <a:tcPr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ABSSUM</a:t>
                      </a:r>
                      <a:endParaRPr lang="en-US" sz="1700" dirty="0"/>
                    </a:p>
                  </a:txBody>
                  <a:tcPr>
                    <a:solidFill>
                      <a:srgbClr val="006699"/>
                    </a:solidFill>
                  </a:tcPr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365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309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404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241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228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282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43000" y="1981200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rgbClr val="336699"/>
                </a:solidFill>
                <a:latin typeface="Calibri" pitchFamily="34" charset="0"/>
              </a:rPr>
              <a:t>Peak </a:t>
            </a:r>
            <a:r>
              <a:rPr lang="en-US" sz="1800" b="1" dirty="0" err="1" smtClean="0">
                <a:solidFill>
                  <a:srgbClr val="336699"/>
                </a:solidFill>
                <a:latin typeface="Calibri" pitchFamily="34" charset="0"/>
              </a:rPr>
              <a:t>Accel</a:t>
            </a:r>
            <a:r>
              <a:rPr lang="en-US" sz="1800" b="1" dirty="0" smtClean="0">
                <a:solidFill>
                  <a:srgbClr val="336699"/>
                </a:solidFill>
                <a:latin typeface="Calibri" pitchFamily="34" charset="0"/>
              </a:rPr>
              <a:t> (G</a:t>
            </a:r>
            <a:r>
              <a:rPr lang="en-US" sz="2000" b="1" dirty="0" smtClean="0">
                <a:solidFill>
                  <a:srgbClr val="336699"/>
                </a:solidFill>
                <a:latin typeface="Calibri" pitchFamily="34" charset="0"/>
              </a:rPr>
              <a:t>)</a:t>
            </a:r>
            <a:endParaRPr lang="en-US" sz="2000" b="1" dirty="0">
              <a:solidFill>
                <a:srgbClr val="336699"/>
              </a:solidFill>
              <a:latin typeface="Calibr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95400" y="4572000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Both modes participate in acceleration response.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5008C-E9D2-4797-881D-A9F9290EFC88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Comparison (cont)</a:t>
            </a:r>
          </a:p>
        </p:txBody>
      </p:sp>
      <p:sp>
        <p:nvSpPr>
          <p:cNvPr id="11269" name="Line 6"/>
          <p:cNvSpPr>
            <a:spLocks noChangeShapeType="1"/>
          </p:cNvSpPr>
          <p:nvPr/>
        </p:nvSpPr>
        <p:spPr bwMode="auto">
          <a:xfrm>
            <a:off x="10668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143000" y="2286000"/>
            <a:ext cx="1839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smtClean="0">
                <a:solidFill>
                  <a:srgbClr val="336699"/>
                </a:solidFill>
                <a:latin typeface="Calibri" pitchFamily="34" charset="0"/>
              </a:rPr>
              <a:t>Peak </a:t>
            </a:r>
            <a:r>
              <a:rPr lang="en-US" sz="1800" b="1" dirty="0" err="1" smtClean="0">
                <a:solidFill>
                  <a:srgbClr val="336699"/>
                </a:solidFill>
                <a:latin typeface="Calibri" pitchFamily="34" charset="0"/>
              </a:rPr>
              <a:t>Rel</a:t>
            </a:r>
            <a:r>
              <a:rPr lang="en-US" sz="1800" b="1" dirty="0" smtClean="0">
                <a:solidFill>
                  <a:srgbClr val="336699"/>
                </a:solidFill>
                <a:latin typeface="Calibri" pitchFamily="34" charset="0"/>
              </a:rPr>
              <a:t> </a:t>
            </a:r>
            <a:r>
              <a:rPr lang="en-US" sz="1800" b="1" dirty="0" err="1" smtClean="0">
                <a:solidFill>
                  <a:srgbClr val="336699"/>
                </a:solidFill>
                <a:latin typeface="Calibri" pitchFamily="34" charset="0"/>
              </a:rPr>
              <a:t>Disp</a:t>
            </a:r>
            <a:r>
              <a:rPr lang="en-US" sz="1800" b="1" dirty="0" smtClean="0">
                <a:solidFill>
                  <a:srgbClr val="336699"/>
                </a:solidFill>
                <a:latin typeface="Calibri" pitchFamily="34" charset="0"/>
              </a:rPr>
              <a:t> (in</a:t>
            </a:r>
            <a:r>
              <a:rPr lang="en-US" sz="1800" dirty="0" smtClean="0">
                <a:solidFill>
                  <a:srgbClr val="336699"/>
                </a:solidFill>
                <a:latin typeface="Calibri" pitchFamily="34" charset="0"/>
              </a:rPr>
              <a:t>)</a:t>
            </a:r>
            <a:endParaRPr lang="en-US" sz="1800" dirty="0">
              <a:solidFill>
                <a:srgbClr val="336699"/>
              </a:solidFill>
              <a:latin typeface="Calibri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143000" y="2819400"/>
          <a:ext cx="60960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Mass</a:t>
                      </a:r>
                    </a:p>
                  </a:txBody>
                  <a:tcPr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Modal</a:t>
                      </a:r>
                      <a:r>
                        <a:rPr lang="en-US" sz="1700" baseline="0" dirty="0" smtClean="0"/>
                        <a:t> Transient</a:t>
                      </a:r>
                      <a:endParaRPr lang="en-US" sz="1700" dirty="0" smtClean="0"/>
                    </a:p>
                  </a:txBody>
                  <a:tcPr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SRSS</a:t>
                      </a:r>
                      <a:endParaRPr lang="en-US" sz="1700" dirty="0"/>
                    </a:p>
                  </a:txBody>
                  <a:tcPr>
                    <a:solidFill>
                      <a:srgbClr val="006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ABSSUM</a:t>
                      </a:r>
                      <a:endParaRPr lang="en-US" sz="1700" dirty="0"/>
                    </a:p>
                  </a:txBody>
                  <a:tcPr>
                    <a:solidFill>
                      <a:srgbClr val="006699"/>
                    </a:solidFill>
                  </a:tcPr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1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0.029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0.030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0.034</a:t>
                      </a:r>
                      <a:endParaRPr lang="en-US" sz="1700" dirty="0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338593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2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0.055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0.053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/>
                        <a:t>0.054</a:t>
                      </a:r>
                      <a:endParaRPr lang="en-US" sz="17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143000" y="4876800"/>
            <a:ext cx="655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Relative displacement results are closer because response is dominated by first mode.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_234567">
  <a:themeElements>
    <a:clrScheme name="Sec_234567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Sec_23456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ec_234567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c_234567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c_234567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c_234567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C:\WINDOWS\Desktop\Sec_234567.ppt</Template>
  <TotalTime>5796</TotalTime>
  <Words>879</Words>
  <Application>Microsoft Office PowerPoint</Application>
  <PresentationFormat>On-screen Show (4:3)</PresentationFormat>
  <Paragraphs>280</Paragraphs>
  <Slides>39</Slides>
  <Notes>27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Sec_234567</vt:lpstr>
      <vt:lpstr>Equation</vt:lpstr>
      <vt:lpstr>Picture</vt:lpstr>
      <vt:lpstr>    Unit 28</vt:lpstr>
      <vt:lpstr>    Introduction</vt:lpstr>
      <vt:lpstr>    Two-dof System Subjected to Base Excitation</vt:lpstr>
      <vt:lpstr>    Free-Body Diagrams</vt:lpstr>
      <vt:lpstr>    Equation of Motion</vt:lpstr>
      <vt:lpstr>    Relative Displacement Substitution</vt:lpstr>
      <vt:lpstr>    General Form</vt:lpstr>
      <vt:lpstr>    Decoupling</vt:lpstr>
      <vt:lpstr>    Proposed Solution</vt:lpstr>
      <vt:lpstr>    Solution Development</vt:lpstr>
      <vt:lpstr>    Generalized Eigenvalue Problem</vt:lpstr>
      <vt:lpstr>    </vt:lpstr>
      <vt:lpstr>    Eigenvector Relationships</vt:lpstr>
      <vt:lpstr>    Decouple Equation of Motion</vt:lpstr>
      <vt:lpstr>    Modified Equation of Motion</vt:lpstr>
      <vt:lpstr>    Candidate Solution Methods, Time Domain</vt:lpstr>
      <vt:lpstr>    Digital Recursive Filtering Relationship</vt:lpstr>
      <vt:lpstr>    Participation Factors </vt:lpstr>
      <vt:lpstr>    Participation Factors </vt:lpstr>
      <vt:lpstr>    Participation Factors</vt:lpstr>
      <vt:lpstr>    MDOF Estimation for SRS </vt:lpstr>
      <vt:lpstr>    ABSSUM Method</vt:lpstr>
      <vt:lpstr>    SRSS Method</vt:lpstr>
      <vt:lpstr>    Example:  Avionics Component &amp; Base Plate</vt:lpstr>
      <vt:lpstr>Slide 25</vt:lpstr>
      <vt:lpstr>Normal Modes Results</vt:lpstr>
      <vt:lpstr>Enter Damping</vt:lpstr>
      <vt:lpstr>Transmissibility Analysis</vt:lpstr>
      <vt:lpstr>Acceleration Transmissibility</vt:lpstr>
      <vt:lpstr>Relative Displacement Transmissibility</vt:lpstr>
      <vt:lpstr>    SRS Base Input to Two-dof System</vt:lpstr>
      <vt:lpstr>Modal Transient Method, Synthesis</vt:lpstr>
      <vt:lpstr>Modal Transient Method, Synthesis (cont)</vt:lpstr>
      <vt:lpstr>Slide 34</vt:lpstr>
      <vt:lpstr>Modal Transient Response Mass 1</vt:lpstr>
      <vt:lpstr>Modal Transient Response Mass 2</vt:lpstr>
      <vt:lpstr>SRS Approximation for Two-dof Example</vt:lpstr>
      <vt:lpstr>    Comparison</vt:lpstr>
      <vt:lpstr>    Comparison (cont)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6e</dc:title>
  <dc:creator>The Morgans</dc:creator>
  <cp:lastModifiedBy>tirvine</cp:lastModifiedBy>
  <cp:revision>197</cp:revision>
  <dcterms:created xsi:type="dcterms:W3CDTF">2001-04-21T21:53:41Z</dcterms:created>
  <dcterms:modified xsi:type="dcterms:W3CDTF">2014-08-22T21:39:26Z</dcterms:modified>
</cp:coreProperties>
</file>