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971" r:id="rId2"/>
    <p:sldMasterId id="2147484067" r:id="rId3"/>
    <p:sldMasterId id="2147484093" r:id="rId4"/>
    <p:sldMasterId id="2147484136" r:id="rId5"/>
    <p:sldMasterId id="2147484149" r:id="rId6"/>
    <p:sldMasterId id="2147484163" r:id="rId7"/>
    <p:sldMasterId id="2147484169" r:id="rId8"/>
  </p:sldMasterIdLst>
  <p:notesMasterIdLst>
    <p:notesMasterId r:id="rId49"/>
  </p:notesMasterIdLst>
  <p:sldIdLst>
    <p:sldId id="600" r:id="rId9"/>
    <p:sldId id="641" r:id="rId10"/>
    <p:sldId id="642" r:id="rId11"/>
    <p:sldId id="604" r:id="rId12"/>
    <p:sldId id="605" r:id="rId13"/>
    <p:sldId id="606" r:id="rId14"/>
    <p:sldId id="607" r:id="rId15"/>
    <p:sldId id="608" r:id="rId16"/>
    <p:sldId id="609" r:id="rId17"/>
    <p:sldId id="610" r:id="rId18"/>
    <p:sldId id="611" r:id="rId19"/>
    <p:sldId id="612" r:id="rId20"/>
    <p:sldId id="613" r:id="rId21"/>
    <p:sldId id="614" r:id="rId22"/>
    <p:sldId id="615" r:id="rId23"/>
    <p:sldId id="616" r:id="rId24"/>
    <p:sldId id="617" r:id="rId25"/>
    <p:sldId id="618" r:id="rId26"/>
    <p:sldId id="619" r:id="rId27"/>
    <p:sldId id="620" r:id="rId28"/>
    <p:sldId id="621" r:id="rId29"/>
    <p:sldId id="622" r:id="rId30"/>
    <p:sldId id="623" r:id="rId31"/>
    <p:sldId id="624" r:id="rId32"/>
    <p:sldId id="626" r:id="rId33"/>
    <p:sldId id="627" r:id="rId34"/>
    <p:sldId id="628" r:id="rId35"/>
    <p:sldId id="629" r:id="rId36"/>
    <p:sldId id="630" r:id="rId37"/>
    <p:sldId id="631" r:id="rId38"/>
    <p:sldId id="632" r:id="rId39"/>
    <p:sldId id="633" r:id="rId40"/>
    <p:sldId id="634" r:id="rId41"/>
    <p:sldId id="635" r:id="rId42"/>
    <p:sldId id="636" r:id="rId43"/>
    <p:sldId id="637" r:id="rId44"/>
    <p:sldId id="638" r:id="rId45"/>
    <p:sldId id="639" r:id="rId46"/>
    <p:sldId id="640" r:id="rId47"/>
    <p:sldId id="601" r:id="rId4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1732"/>
    <a:srgbClr val="071E32"/>
    <a:srgbClr val="72849E"/>
    <a:srgbClr val="71809F"/>
    <a:srgbClr val="64738C"/>
    <a:srgbClr val="9ABCDE"/>
    <a:srgbClr val="4C88C4"/>
    <a:srgbClr val="D3D6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7" autoAdjust="0"/>
    <p:restoredTop sz="94660"/>
  </p:normalViewPr>
  <p:slideViewPr>
    <p:cSldViewPr snapToGrid="0">
      <p:cViewPr varScale="1">
        <p:scale>
          <a:sx n="127" d="100"/>
          <a:sy n="127" d="100"/>
        </p:scale>
        <p:origin x="1170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slide" Target="slides/slide3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35A0F7-4627-4EF0-911E-1E13510A1656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833640C-3644-4FD4-ACB4-49D3F309A20A}">
      <dgm:prSet phldrT="[Text]"/>
      <dgm:spPr/>
      <dgm:t>
        <a:bodyPr/>
        <a:lstStyle/>
        <a:p>
          <a:r>
            <a:rPr lang="en-US" dirty="0" smtClean="0"/>
            <a:t>Phase 1: </a:t>
          </a:r>
          <a:br>
            <a:rPr lang="en-US" dirty="0" smtClean="0"/>
          </a:br>
          <a:r>
            <a:rPr lang="en-US" dirty="0" smtClean="0"/>
            <a:t>Baseline</a:t>
          </a:r>
          <a:endParaRPr lang="en-US" dirty="0"/>
        </a:p>
      </dgm:t>
    </dgm:pt>
    <dgm:pt modelId="{95F73B8F-DCF0-429D-B773-808F9F900D28}" type="parTrans" cxnId="{9E726AA6-8300-41FF-B2EE-65B6F9FDF490}">
      <dgm:prSet/>
      <dgm:spPr/>
      <dgm:t>
        <a:bodyPr/>
        <a:lstStyle/>
        <a:p>
          <a:endParaRPr lang="en-US"/>
        </a:p>
      </dgm:t>
    </dgm:pt>
    <dgm:pt modelId="{171D3B90-49AD-4AF5-8741-340D38D09591}" type="sibTrans" cxnId="{9E726AA6-8300-41FF-B2EE-65B6F9FDF490}">
      <dgm:prSet/>
      <dgm:spPr/>
      <dgm:t>
        <a:bodyPr/>
        <a:lstStyle/>
        <a:p>
          <a:endParaRPr lang="en-US"/>
        </a:p>
      </dgm:t>
    </dgm:pt>
    <dgm:pt modelId="{1DCE8017-50E9-480D-9BE8-82B9A8F58FB5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1E: Create System Model</a:t>
          </a:r>
          <a:endParaRPr lang="en-US" dirty="0"/>
        </a:p>
      </dgm:t>
    </dgm:pt>
    <dgm:pt modelId="{87FEE70D-0ED7-40D7-BD5D-876F1D39CA7B}" type="parTrans" cxnId="{E9ACB7AE-1207-47FF-A23B-1B78DAB8CEF9}">
      <dgm:prSet/>
      <dgm:spPr/>
      <dgm:t>
        <a:bodyPr/>
        <a:lstStyle/>
        <a:p>
          <a:endParaRPr lang="en-US"/>
        </a:p>
      </dgm:t>
    </dgm:pt>
    <dgm:pt modelId="{058B274B-89C2-49E7-B504-7B2599F3BE43}" type="sibTrans" cxnId="{E9ACB7AE-1207-47FF-A23B-1B78DAB8CEF9}">
      <dgm:prSet/>
      <dgm:spPr/>
      <dgm:t>
        <a:bodyPr/>
        <a:lstStyle/>
        <a:p>
          <a:endParaRPr lang="en-US"/>
        </a:p>
      </dgm:t>
    </dgm:pt>
    <dgm:pt modelId="{23802F0E-8CD6-4583-838E-779611C289D2}">
      <dgm:prSet phldrT="[Text]"/>
      <dgm:spPr/>
      <dgm:t>
        <a:bodyPr/>
        <a:lstStyle/>
        <a:p>
          <a:r>
            <a:rPr lang="en-US" dirty="0" smtClean="0"/>
            <a:t>Phase 2: </a:t>
          </a:r>
          <a:br>
            <a:rPr lang="en-US" dirty="0" smtClean="0"/>
          </a:br>
          <a:r>
            <a:rPr lang="en-US" dirty="0" smtClean="0"/>
            <a:t>Quantify</a:t>
          </a:r>
          <a:endParaRPr lang="en-US" dirty="0"/>
        </a:p>
      </dgm:t>
    </dgm:pt>
    <dgm:pt modelId="{C63A480D-F811-4846-BF91-4F860B0990E8}" type="parTrans" cxnId="{9165BB24-11DF-41FB-9E47-6817AF30FA35}">
      <dgm:prSet/>
      <dgm:spPr/>
      <dgm:t>
        <a:bodyPr/>
        <a:lstStyle/>
        <a:p>
          <a:endParaRPr lang="en-US"/>
        </a:p>
      </dgm:t>
    </dgm:pt>
    <dgm:pt modelId="{E7EE2858-650B-44A9-BD94-443FDAC19FF5}" type="sibTrans" cxnId="{9165BB24-11DF-41FB-9E47-6817AF30FA35}">
      <dgm:prSet/>
      <dgm:spPr/>
      <dgm:t>
        <a:bodyPr/>
        <a:lstStyle/>
        <a:p>
          <a:endParaRPr lang="en-US"/>
        </a:p>
      </dgm:t>
    </dgm:pt>
    <dgm:pt modelId="{36FFC273-59AE-451F-B071-95180E4A22A3}">
      <dgm:prSet phldrT="[Text]"/>
      <dgm:spPr/>
      <dgm:t>
        <a:bodyPr/>
        <a:lstStyle/>
        <a:p>
          <a:r>
            <a:rPr lang="en-US" dirty="0" smtClean="0"/>
            <a:t>Phase 3: </a:t>
          </a:r>
          <a:br>
            <a:rPr lang="en-US" dirty="0" smtClean="0"/>
          </a:br>
          <a:r>
            <a:rPr lang="en-US" dirty="0" smtClean="0"/>
            <a:t>Evaluate</a:t>
          </a:r>
          <a:endParaRPr lang="en-US" dirty="0"/>
        </a:p>
      </dgm:t>
    </dgm:pt>
    <dgm:pt modelId="{543E9CF2-41F9-41FA-A5E1-490DE5FB3339}" type="parTrans" cxnId="{1D63C311-D17E-4760-869E-EE7E4D9374FF}">
      <dgm:prSet/>
      <dgm:spPr/>
      <dgm:t>
        <a:bodyPr/>
        <a:lstStyle/>
        <a:p>
          <a:endParaRPr lang="en-US"/>
        </a:p>
      </dgm:t>
    </dgm:pt>
    <dgm:pt modelId="{4A09BF0B-50CA-4873-842E-40A455BC1421}" type="sibTrans" cxnId="{1D63C311-D17E-4760-869E-EE7E4D9374FF}">
      <dgm:prSet/>
      <dgm:spPr/>
      <dgm:t>
        <a:bodyPr/>
        <a:lstStyle/>
        <a:p>
          <a:endParaRPr lang="en-US"/>
        </a:p>
      </dgm:t>
    </dgm:pt>
    <dgm:pt modelId="{AF0A12FC-9328-49F7-9C55-9DD51751736D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3E: Implement MBE in Parallel to Documentation</a:t>
          </a:r>
          <a:endParaRPr lang="en-US" dirty="0"/>
        </a:p>
      </dgm:t>
    </dgm:pt>
    <dgm:pt modelId="{72CED32C-E27D-4758-AB72-6A1E37BCDBD2}" type="parTrans" cxnId="{121299C5-84FC-4298-B4F7-3FFFE0E733D2}">
      <dgm:prSet/>
      <dgm:spPr/>
      <dgm:t>
        <a:bodyPr/>
        <a:lstStyle/>
        <a:p>
          <a:endParaRPr lang="en-US"/>
        </a:p>
      </dgm:t>
    </dgm:pt>
    <dgm:pt modelId="{88F0915B-8A70-48DE-9641-342E62E243E6}" type="sibTrans" cxnId="{121299C5-84FC-4298-B4F7-3FFFE0E733D2}">
      <dgm:prSet/>
      <dgm:spPr/>
      <dgm:t>
        <a:bodyPr/>
        <a:lstStyle/>
        <a:p>
          <a:endParaRPr lang="en-US"/>
        </a:p>
      </dgm:t>
    </dgm:pt>
    <dgm:pt modelId="{27FD4021-FC38-490F-90CB-C13CE56875C1}">
      <dgm:prSet phldrT="[Text]"/>
      <dgm:spPr/>
      <dgm:t>
        <a:bodyPr/>
        <a:lstStyle/>
        <a:p>
          <a:r>
            <a:rPr lang="en-US" dirty="0" smtClean="0"/>
            <a:t>Phase 4: </a:t>
          </a:r>
          <a:br>
            <a:rPr lang="en-US" dirty="0" smtClean="0"/>
          </a:br>
          <a:r>
            <a:rPr lang="en-US" dirty="0" smtClean="0"/>
            <a:t>Test</a:t>
          </a:r>
          <a:endParaRPr lang="en-US" dirty="0"/>
        </a:p>
      </dgm:t>
    </dgm:pt>
    <dgm:pt modelId="{5CAA7B5B-D12D-4C97-BBF0-ADFB256060E6}" type="parTrans" cxnId="{9689AC0B-2381-47FF-9097-5DA1DADD36FD}">
      <dgm:prSet/>
      <dgm:spPr/>
      <dgm:t>
        <a:bodyPr/>
        <a:lstStyle/>
        <a:p>
          <a:endParaRPr lang="en-US"/>
        </a:p>
      </dgm:t>
    </dgm:pt>
    <dgm:pt modelId="{12CF1C39-AC03-414F-95AC-854F2CCE3A88}" type="sibTrans" cxnId="{9689AC0B-2381-47FF-9097-5DA1DADD36FD}">
      <dgm:prSet/>
      <dgm:spPr/>
      <dgm:t>
        <a:bodyPr/>
        <a:lstStyle/>
        <a:p>
          <a:endParaRPr lang="en-US"/>
        </a:p>
      </dgm:t>
    </dgm:pt>
    <dgm:pt modelId="{259A1898-441C-4238-8DB0-3564808168F0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4E: Validate MBE approach on a Sounding Rocket Mission</a:t>
          </a:r>
          <a:endParaRPr lang="en-US" dirty="0"/>
        </a:p>
      </dgm:t>
    </dgm:pt>
    <dgm:pt modelId="{82D09896-15B8-4B47-8B50-29AE215A849D}" type="parTrans" cxnId="{827BA9C7-3888-4660-91A6-FE7C2D34C9B4}">
      <dgm:prSet/>
      <dgm:spPr/>
      <dgm:t>
        <a:bodyPr/>
        <a:lstStyle/>
        <a:p>
          <a:endParaRPr lang="en-US"/>
        </a:p>
      </dgm:t>
    </dgm:pt>
    <dgm:pt modelId="{38538964-BEBB-4EE7-BC73-8F1ABA08FB58}" type="sibTrans" cxnId="{827BA9C7-3888-4660-91A6-FE7C2D34C9B4}">
      <dgm:prSet/>
      <dgm:spPr/>
      <dgm:t>
        <a:bodyPr/>
        <a:lstStyle/>
        <a:p>
          <a:endParaRPr lang="en-US"/>
        </a:p>
      </dgm:t>
    </dgm:pt>
    <dgm:pt modelId="{D9B9439A-68A8-4C07-9D90-A9B289F53B5A}">
      <dgm:prSet phldrT="[Text]"/>
      <dgm:spPr/>
      <dgm:t>
        <a:bodyPr/>
        <a:lstStyle/>
        <a:p>
          <a:r>
            <a:rPr lang="en-US" dirty="0" smtClean="0"/>
            <a:t>Phase 5: </a:t>
          </a:r>
          <a:br>
            <a:rPr lang="en-US" dirty="0" smtClean="0"/>
          </a:br>
          <a:r>
            <a:rPr lang="en-US" dirty="0" smtClean="0"/>
            <a:t>Integrate</a:t>
          </a:r>
          <a:endParaRPr lang="en-US" dirty="0"/>
        </a:p>
      </dgm:t>
    </dgm:pt>
    <dgm:pt modelId="{0D1193CC-50F1-462A-B157-8CF6F3C891F3}" type="parTrans" cxnId="{8E1AF210-EB64-4A68-A261-6A4C9B22BB76}">
      <dgm:prSet/>
      <dgm:spPr/>
      <dgm:t>
        <a:bodyPr/>
        <a:lstStyle/>
        <a:p>
          <a:endParaRPr lang="en-US"/>
        </a:p>
      </dgm:t>
    </dgm:pt>
    <dgm:pt modelId="{28DA48F7-9EB7-4648-96C3-48E0C58E8DE4}" type="sibTrans" cxnId="{8E1AF210-EB64-4A68-A261-6A4C9B22BB76}">
      <dgm:prSet/>
      <dgm:spPr/>
      <dgm:t>
        <a:bodyPr/>
        <a:lstStyle/>
        <a:p>
          <a:endParaRPr lang="en-US"/>
        </a:p>
      </dgm:t>
    </dgm:pt>
    <dgm:pt modelId="{D6F2C846-3579-4D40-913A-73A9787CCF0A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5E: Integrate MBE onto multiple Sounding Rocket Missions</a:t>
          </a:r>
          <a:endParaRPr lang="en-US" dirty="0"/>
        </a:p>
      </dgm:t>
    </dgm:pt>
    <dgm:pt modelId="{EC766D8B-1F6D-4068-956C-CCFFEEF79A26}" type="parTrans" cxnId="{10CE90C3-8734-4093-837A-F00FC06CDC05}">
      <dgm:prSet/>
      <dgm:spPr/>
      <dgm:t>
        <a:bodyPr/>
        <a:lstStyle/>
        <a:p>
          <a:endParaRPr lang="en-US"/>
        </a:p>
      </dgm:t>
    </dgm:pt>
    <dgm:pt modelId="{898252BA-2186-472C-B419-18C33B7C8602}" type="sibTrans" cxnId="{10CE90C3-8734-4093-837A-F00FC06CDC05}">
      <dgm:prSet/>
      <dgm:spPr/>
      <dgm:t>
        <a:bodyPr/>
        <a:lstStyle/>
        <a:p>
          <a:endParaRPr lang="en-US"/>
        </a:p>
      </dgm:t>
    </dgm:pt>
    <dgm:pt modelId="{239D648F-F196-4486-ADAA-CF20A7053EFE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2E: Link Physics Models to System Model</a:t>
          </a:r>
          <a:endParaRPr lang="en-US" dirty="0"/>
        </a:p>
      </dgm:t>
    </dgm:pt>
    <dgm:pt modelId="{3A6D7B09-7277-4D2C-95E8-137751233DCB}" type="parTrans" cxnId="{3B4E61E7-93E2-4030-919E-414EBB7E6A5A}">
      <dgm:prSet/>
      <dgm:spPr/>
      <dgm:t>
        <a:bodyPr/>
        <a:lstStyle/>
        <a:p>
          <a:endParaRPr lang="en-US"/>
        </a:p>
      </dgm:t>
    </dgm:pt>
    <dgm:pt modelId="{F18F77FE-EE09-4633-83E2-F52B469E325E}" type="sibTrans" cxnId="{3B4E61E7-93E2-4030-919E-414EBB7E6A5A}">
      <dgm:prSet/>
      <dgm:spPr/>
      <dgm:t>
        <a:bodyPr/>
        <a:lstStyle/>
        <a:p>
          <a:endParaRPr lang="en-US"/>
        </a:p>
      </dgm:t>
    </dgm:pt>
    <dgm:pt modelId="{8845A502-FE64-47D4-ACC1-676E231AFD1E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1P: Define Current Program Lifecycle Process and Relevant Metrics</a:t>
          </a:r>
          <a:endParaRPr lang="en-US" dirty="0"/>
        </a:p>
      </dgm:t>
    </dgm:pt>
    <dgm:pt modelId="{8EC295E6-C1D0-484A-9EBE-F03263AE744B}" type="parTrans" cxnId="{6E092B2D-9977-439F-8E77-648A52D294F9}">
      <dgm:prSet/>
      <dgm:spPr/>
      <dgm:t>
        <a:bodyPr/>
        <a:lstStyle/>
        <a:p>
          <a:endParaRPr lang="en-US"/>
        </a:p>
      </dgm:t>
    </dgm:pt>
    <dgm:pt modelId="{5CB5901A-51D8-4F3E-A002-60D5690CC590}" type="sibTrans" cxnId="{6E092B2D-9977-439F-8E77-648A52D294F9}">
      <dgm:prSet/>
      <dgm:spPr/>
      <dgm:t>
        <a:bodyPr/>
        <a:lstStyle/>
        <a:p>
          <a:endParaRPr lang="en-US"/>
        </a:p>
      </dgm:t>
    </dgm:pt>
    <dgm:pt modelId="{B4DB40C0-A464-45BE-93E3-6E1817C9A1C8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2P: Benchmark Program Lifecycle Process</a:t>
          </a:r>
          <a:endParaRPr lang="en-US" dirty="0"/>
        </a:p>
      </dgm:t>
    </dgm:pt>
    <dgm:pt modelId="{64DAA425-F110-4967-892D-9CF468BDA28B}" type="parTrans" cxnId="{8E097D85-DF3B-4EF4-B598-E5820B4BD9F6}">
      <dgm:prSet/>
      <dgm:spPr/>
      <dgm:t>
        <a:bodyPr/>
        <a:lstStyle/>
        <a:p>
          <a:endParaRPr lang="en-US"/>
        </a:p>
      </dgm:t>
    </dgm:pt>
    <dgm:pt modelId="{96247B8C-8FD4-4C6D-900A-8B639C8B0397}" type="sibTrans" cxnId="{8E097D85-DF3B-4EF4-B598-E5820B4BD9F6}">
      <dgm:prSet/>
      <dgm:spPr/>
      <dgm:t>
        <a:bodyPr/>
        <a:lstStyle/>
        <a:p>
          <a:endParaRPr lang="en-US"/>
        </a:p>
      </dgm:t>
    </dgm:pt>
    <dgm:pt modelId="{FACE37C5-617A-4524-B2B3-EEB05F89BCCD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3P: Measure Program Lifecycle Process after MBE Implementation</a:t>
          </a:r>
          <a:endParaRPr lang="en-US" dirty="0"/>
        </a:p>
      </dgm:t>
    </dgm:pt>
    <dgm:pt modelId="{77713681-5FE0-4332-9D55-18A3A8B1D7EE}" type="parTrans" cxnId="{0DCE1357-A18E-4DB1-B5C9-8D2B042B5AEE}">
      <dgm:prSet/>
      <dgm:spPr/>
      <dgm:t>
        <a:bodyPr/>
        <a:lstStyle/>
        <a:p>
          <a:endParaRPr lang="en-US"/>
        </a:p>
      </dgm:t>
    </dgm:pt>
    <dgm:pt modelId="{BD2A45C1-970B-42A6-A3F2-AE5FCBDA36E5}" type="sibTrans" cxnId="{0DCE1357-A18E-4DB1-B5C9-8D2B042B5AEE}">
      <dgm:prSet/>
      <dgm:spPr/>
      <dgm:t>
        <a:bodyPr/>
        <a:lstStyle/>
        <a:p>
          <a:endParaRPr lang="en-US"/>
        </a:p>
      </dgm:t>
    </dgm:pt>
    <dgm:pt modelId="{EFEDCCD2-5F88-40E2-B0ED-B2F771D04776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4P: Measure Program Lifecycle Process after MBE Implementation</a:t>
          </a:r>
          <a:endParaRPr lang="en-US" dirty="0"/>
        </a:p>
      </dgm:t>
    </dgm:pt>
    <dgm:pt modelId="{EDF4D0A6-2DF4-44C4-B590-351AA2A3E6A2}" type="parTrans" cxnId="{696C1DDE-0405-4A5B-BA81-A0DCE1E9E71C}">
      <dgm:prSet/>
      <dgm:spPr/>
      <dgm:t>
        <a:bodyPr/>
        <a:lstStyle/>
        <a:p>
          <a:endParaRPr lang="en-US"/>
        </a:p>
      </dgm:t>
    </dgm:pt>
    <dgm:pt modelId="{37B3AEFD-EE58-4397-B932-824E8E71FA23}" type="sibTrans" cxnId="{696C1DDE-0405-4A5B-BA81-A0DCE1E9E71C}">
      <dgm:prSet/>
      <dgm:spPr/>
      <dgm:t>
        <a:bodyPr/>
        <a:lstStyle/>
        <a:p>
          <a:endParaRPr lang="en-US"/>
        </a:p>
      </dgm:t>
    </dgm:pt>
    <dgm:pt modelId="{42913131-999A-485E-B506-E2122F698598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5P: Measure Program Lifecycle Process after MBE Implementation</a:t>
          </a:r>
          <a:endParaRPr lang="en-US" dirty="0"/>
        </a:p>
      </dgm:t>
    </dgm:pt>
    <dgm:pt modelId="{0412B846-2384-4B03-8CCF-EE94AFE4D5DD}" type="parTrans" cxnId="{285D4C93-1520-4D5C-87F3-FE7DDFE4D8C8}">
      <dgm:prSet/>
      <dgm:spPr/>
      <dgm:t>
        <a:bodyPr/>
        <a:lstStyle/>
        <a:p>
          <a:endParaRPr lang="en-US"/>
        </a:p>
      </dgm:t>
    </dgm:pt>
    <dgm:pt modelId="{8BD4BFD6-B535-42CB-8FD8-D386C02997F6}" type="sibTrans" cxnId="{285D4C93-1520-4D5C-87F3-FE7DDFE4D8C8}">
      <dgm:prSet/>
      <dgm:spPr/>
      <dgm:t>
        <a:bodyPr/>
        <a:lstStyle/>
        <a:p>
          <a:endParaRPr lang="en-US"/>
        </a:p>
      </dgm:t>
    </dgm:pt>
    <dgm:pt modelId="{5D34E0E3-603C-42E1-A97F-20E1AB536D7A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2E: Evaluate Model Utility and Edit As Appropriate</a:t>
          </a:r>
          <a:endParaRPr lang="en-US" dirty="0"/>
        </a:p>
      </dgm:t>
    </dgm:pt>
    <dgm:pt modelId="{509DA42E-59CF-4D8F-A315-835993027780}" type="parTrans" cxnId="{8C066882-0148-4A15-AA12-08058E5E4DFC}">
      <dgm:prSet/>
      <dgm:spPr/>
      <dgm:t>
        <a:bodyPr/>
        <a:lstStyle/>
        <a:p>
          <a:endParaRPr lang="en-US"/>
        </a:p>
      </dgm:t>
    </dgm:pt>
    <dgm:pt modelId="{045BF2B9-EE4C-477A-8E77-F77A1AD8674C}" type="sibTrans" cxnId="{8C066882-0148-4A15-AA12-08058E5E4DFC}">
      <dgm:prSet/>
      <dgm:spPr/>
      <dgm:t>
        <a:bodyPr/>
        <a:lstStyle/>
        <a:p>
          <a:endParaRPr lang="en-US"/>
        </a:p>
      </dgm:t>
    </dgm:pt>
    <dgm:pt modelId="{838984E6-E5CA-47CA-9DAF-B740FF082794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2P: Identify Areas for MBE Integration</a:t>
          </a:r>
          <a:endParaRPr lang="en-US" dirty="0"/>
        </a:p>
      </dgm:t>
    </dgm:pt>
    <dgm:pt modelId="{3FC496C5-3023-490A-BA3B-B4A006F3FAA7}" type="parTrans" cxnId="{34DC7450-EEF6-44DB-B868-18DEF8AB120E}">
      <dgm:prSet/>
      <dgm:spPr/>
      <dgm:t>
        <a:bodyPr/>
        <a:lstStyle/>
        <a:p>
          <a:endParaRPr lang="en-US"/>
        </a:p>
      </dgm:t>
    </dgm:pt>
    <dgm:pt modelId="{91588737-C7DA-4CB0-B5B9-532F207B7A13}" type="sibTrans" cxnId="{34DC7450-EEF6-44DB-B868-18DEF8AB120E}">
      <dgm:prSet/>
      <dgm:spPr/>
      <dgm:t>
        <a:bodyPr/>
        <a:lstStyle/>
        <a:p>
          <a:endParaRPr lang="en-US"/>
        </a:p>
      </dgm:t>
    </dgm:pt>
    <dgm:pt modelId="{E5F909C0-DD0F-4576-B967-DF73A75BC7BC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3P: Evaluate MBE Process Utility and Edit As Appropriate</a:t>
          </a:r>
          <a:endParaRPr lang="en-US" dirty="0"/>
        </a:p>
      </dgm:t>
    </dgm:pt>
    <dgm:pt modelId="{0550D497-A6B8-4D77-A331-404F9F44F0E2}" type="parTrans" cxnId="{E31ED0BE-5D1C-4DC7-B90F-CE5B9E6885A6}">
      <dgm:prSet/>
      <dgm:spPr/>
      <dgm:t>
        <a:bodyPr/>
        <a:lstStyle/>
        <a:p>
          <a:endParaRPr lang="en-US"/>
        </a:p>
      </dgm:t>
    </dgm:pt>
    <dgm:pt modelId="{D5E83366-7E68-47A2-93E5-E3500B073CE9}" type="sibTrans" cxnId="{E31ED0BE-5D1C-4DC7-B90F-CE5B9E6885A6}">
      <dgm:prSet/>
      <dgm:spPr/>
      <dgm:t>
        <a:bodyPr/>
        <a:lstStyle/>
        <a:p>
          <a:endParaRPr lang="en-US"/>
        </a:p>
      </dgm:t>
    </dgm:pt>
    <dgm:pt modelId="{74DE4538-6AF9-449B-BC20-1A2818B25BDA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4P: Evaluate MBE Process Utility and Edit As Appropriate</a:t>
          </a:r>
          <a:endParaRPr lang="en-US" dirty="0"/>
        </a:p>
      </dgm:t>
    </dgm:pt>
    <dgm:pt modelId="{0C0D7F48-1929-4898-8FBE-950B877644BA}" type="parTrans" cxnId="{5F787909-A925-4BCE-AA27-DC5FB5682154}">
      <dgm:prSet/>
      <dgm:spPr/>
      <dgm:t>
        <a:bodyPr/>
        <a:lstStyle/>
        <a:p>
          <a:endParaRPr lang="en-US"/>
        </a:p>
      </dgm:t>
    </dgm:pt>
    <dgm:pt modelId="{2F86B8EA-D00A-4455-B21F-A35552D36670}" type="sibTrans" cxnId="{5F787909-A925-4BCE-AA27-DC5FB5682154}">
      <dgm:prSet/>
      <dgm:spPr/>
      <dgm:t>
        <a:bodyPr/>
        <a:lstStyle/>
        <a:p>
          <a:endParaRPr lang="en-US"/>
        </a:p>
      </dgm:t>
    </dgm:pt>
    <dgm:pt modelId="{65863A24-C1CE-49D7-8705-3EBF30A0347D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5P: Evaluate MBE Process Utility and Edit As Appropriate</a:t>
          </a:r>
          <a:endParaRPr lang="en-US" dirty="0"/>
        </a:p>
      </dgm:t>
    </dgm:pt>
    <dgm:pt modelId="{4AA18F38-68F9-4BAA-8BA2-E690C9351735}" type="parTrans" cxnId="{17423CDF-DA8E-41DE-B655-690FFAEAFB1F}">
      <dgm:prSet/>
      <dgm:spPr/>
      <dgm:t>
        <a:bodyPr/>
        <a:lstStyle/>
        <a:p>
          <a:endParaRPr lang="en-US"/>
        </a:p>
      </dgm:t>
    </dgm:pt>
    <dgm:pt modelId="{EC116265-FCBD-453E-BDB7-9F99A296F238}" type="sibTrans" cxnId="{17423CDF-DA8E-41DE-B655-690FFAEAFB1F}">
      <dgm:prSet/>
      <dgm:spPr/>
      <dgm:t>
        <a:bodyPr/>
        <a:lstStyle/>
        <a:p>
          <a:endParaRPr lang="en-US"/>
        </a:p>
      </dgm:t>
    </dgm:pt>
    <dgm:pt modelId="{DC7730AD-81F0-46B3-ACC6-CE54F6DA8596}" type="pres">
      <dgm:prSet presAssocID="{C735A0F7-4627-4EF0-911E-1E13510A165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9626CC-5BF4-46F6-BBE6-411CC4B04536}" type="pres">
      <dgm:prSet presAssocID="{7833640C-3644-4FD4-ACB4-49D3F309A20A}" presName="composite" presStyleCnt="0"/>
      <dgm:spPr/>
    </dgm:pt>
    <dgm:pt modelId="{48F263FC-EB35-44BD-A224-2C10A20FF8C3}" type="pres">
      <dgm:prSet presAssocID="{7833640C-3644-4FD4-ACB4-49D3F309A20A}" presName="par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99FDA3-47AB-4F43-A2C6-635D09246790}" type="pres">
      <dgm:prSet presAssocID="{7833640C-3644-4FD4-ACB4-49D3F309A20A}" presName="parSh" presStyleLbl="node1" presStyleIdx="0" presStyleCnt="5"/>
      <dgm:spPr/>
      <dgm:t>
        <a:bodyPr/>
        <a:lstStyle/>
        <a:p>
          <a:endParaRPr lang="en-US"/>
        </a:p>
      </dgm:t>
    </dgm:pt>
    <dgm:pt modelId="{30888198-A7F8-4EEE-87E8-8442730A1582}" type="pres">
      <dgm:prSet presAssocID="{7833640C-3644-4FD4-ACB4-49D3F309A20A}" presName="desTx" presStyleLbl="fg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A0BE5D-A255-4C49-B3C7-D8A96EFCE6B8}" type="pres">
      <dgm:prSet presAssocID="{171D3B90-49AD-4AF5-8741-340D38D09591}" presName="sibTrans" presStyleLbl="sibTrans2D1" presStyleIdx="0" presStyleCnt="4"/>
      <dgm:spPr/>
      <dgm:t>
        <a:bodyPr/>
        <a:lstStyle/>
        <a:p>
          <a:endParaRPr lang="en-US"/>
        </a:p>
      </dgm:t>
    </dgm:pt>
    <dgm:pt modelId="{CD119C33-3604-4B49-9357-87F3B34090E5}" type="pres">
      <dgm:prSet presAssocID="{171D3B90-49AD-4AF5-8741-340D38D09591}" presName="connTx" presStyleLbl="sibTrans2D1" presStyleIdx="0" presStyleCnt="4"/>
      <dgm:spPr/>
      <dgm:t>
        <a:bodyPr/>
        <a:lstStyle/>
        <a:p>
          <a:endParaRPr lang="en-US"/>
        </a:p>
      </dgm:t>
    </dgm:pt>
    <dgm:pt modelId="{3BFA5B34-6B77-4570-9DD7-C62A0B818679}" type="pres">
      <dgm:prSet presAssocID="{23802F0E-8CD6-4583-838E-779611C289D2}" presName="composite" presStyleCnt="0"/>
      <dgm:spPr/>
    </dgm:pt>
    <dgm:pt modelId="{304A7D0A-6C03-4950-9871-E42F79932DC1}" type="pres">
      <dgm:prSet presAssocID="{23802F0E-8CD6-4583-838E-779611C289D2}" presName="par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2351F8-513D-49ED-AC0C-8064C15B6FDA}" type="pres">
      <dgm:prSet presAssocID="{23802F0E-8CD6-4583-838E-779611C289D2}" presName="parSh" presStyleLbl="node1" presStyleIdx="1" presStyleCnt="5"/>
      <dgm:spPr/>
      <dgm:t>
        <a:bodyPr/>
        <a:lstStyle/>
        <a:p>
          <a:endParaRPr lang="en-US"/>
        </a:p>
      </dgm:t>
    </dgm:pt>
    <dgm:pt modelId="{1A785518-5E70-4B37-BD80-4D3BDD14287A}" type="pres">
      <dgm:prSet presAssocID="{23802F0E-8CD6-4583-838E-779611C289D2}" presName="desTx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DFA3E1-A39E-4F68-8570-AADEB602115F}" type="pres">
      <dgm:prSet presAssocID="{E7EE2858-650B-44A9-BD94-443FDAC19FF5}" presName="sibTrans" presStyleLbl="sibTrans2D1" presStyleIdx="1" presStyleCnt="4"/>
      <dgm:spPr/>
      <dgm:t>
        <a:bodyPr/>
        <a:lstStyle/>
        <a:p>
          <a:endParaRPr lang="en-US"/>
        </a:p>
      </dgm:t>
    </dgm:pt>
    <dgm:pt modelId="{61087F28-EC93-4A12-888E-6F87A48E964D}" type="pres">
      <dgm:prSet presAssocID="{E7EE2858-650B-44A9-BD94-443FDAC19FF5}" presName="connTx" presStyleLbl="sibTrans2D1" presStyleIdx="1" presStyleCnt="4"/>
      <dgm:spPr/>
      <dgm:t>
        <a:bodyPr/>
        <a:lstStyle/>
        <a:p>
          <a:endParaRPr lang="en-US"/>
        </a:p>
      </dgm:t>
    </dgm:pt>
    <dgm:pt modelId="{58A8442C-A769-4C3D-AF2A-0104BC80AE0F}" type="pres">
      <dgm:prSet presAssocID="{36FFC273-59AE-451F-B071-95180E4A22A3}" presName="composite" presStyleCnt="0"/>
      <dgm:spPr/>
    </dgm:pt>
    <dgm:pt modelId="{DC3AEE15-5090-454E-9161-6EAFDD9DC88E}" type="pres">
      <dgm:prSet presAssocID="{36FFC273-59AE-451F-B071-95180E4A22A3}" presName="par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B0BC9C-C924-4B16-BB91-4D79A64A8098}" type="pres">
      <dgm:prSet presAssocID="{36FFC273-59AE-451F-B071-95180E4A22A3}" presName="parSh" presStyleLbl="node1" presStyleIdx="2" presStyleCnt="5"/>
      <dgm:spPr/>
      <dgm:t>
        <a:bodyPr/>
        <a:lstStyle/>
        <a:p>
          <a:endParaRPr lang="en-US"/>
        </a:p>
      </dgm:t>
    </dgm:pt>
    <dgm:pt modelId="{DA2D4216-2E82-42A5-96FC-6F2E99D13E31}" type="pres">
      <dgm:prSet presAssocID="{36FFC273-59AE-451F-B071-95180E4A22A3}" presName="desTx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AF341C-D41C-4C9E-86CD-A129BA6BC165}" type="pres">
      <dgm:prSet presAssocID="{4A09BF0B-50CA-4873-842E-40A455BC1421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1CE8157-FD1A-4F19-83E8-2BBD05AE4EFE}" type="pres">
      <dgm:prSet presAssocID="{4A09BF0B-50CA-4873-842E-40A455BC1421}" presName="connTx" presStyleLbl="sibTrans2D1" presStyleIdx="2" presStyleCnt="4"/>
      <dgm:spPr/>
      <dgm:t>
        <a:bodyPr/>
        <a:lstStyle/>
        <a:p>
          <a:endParaRPr lang="en-US"/>
        </a:p>
      </dgm:t>
    </dgm:pt>
    <dgm:pt modelId="{D365E4FD-F5CB-408B-BB2C-0241AC5B5DFC}" type="pres">
      <dgm:prSet presAssocID="{27FD4021-FC38-490F-90CB-C13CE56875C1}" presName="composite" presStyleCnt="0"/>
      <dgm:spPr/>
    </dgm:pt>
    <dgm:pt modelId="{714E06D9-F9C9-498B-9091-A3BDFAA28076}" type="pres">
      <dgm:prSet presAssocID="{27FD4021-FC38-490F-90CB-C13CE56875C1}" presName="par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F2470F-0B82-4D62-9D54-6B1C5654507A}" type="pres">
      <dgm:prSet presAssocID="{27FD4021-FC38-490F-90CB-C13CE56875C1}" presName="parSh" presStyleLbl="node1" presStyleIdx="3" presStyleCnt="5"/>
      <dgm:spPr/>
      <dgm:t>
        <a:bodyPr/>
        <a:lstStyle/>
        <a:p>
          <a:endParaRPr lang="en-US"/>
        </a:p>
      </dgm:t>
    </dgm:pt>
    <dgm:pt modelId="{B74EFF62-4624-4B33-BA6A-C8A6A4BF6589}" type="pres">
      <dgm:prSet presAssocID="{27FD4021-FC38-490F-90CB-C13CE56875C1}" presName="desTx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EEAA39-E22A-4885-A5E7-9D1CC765EA14}" type="pres">
      <dgm:prSet presAssocID="{12CF1C39-AC03-414F-95AC-854F2CCE3A88}" presName="sibTrans" presStyleLbl="sibTrans2D1" presStyleIdx="3" presStyleCnt="4"/>
      <dgm:spPr/>
      <dgm:t>
        <a:bodyPr/>
        <a:lstStyle/>
        <a:p>
          <a:endParaRPr lang="en-US"/>
        </a:p>
      </dgm:t>
    </dgm:pt>
    <dgm:pt modelId="{ADB236F5-C220-47B3-841C-120DF17352ED}" type="pres">
      <dgm:prSet presAssocID="{12CF1C39-AC03-414F-95AC-854F2CCE3A88}" presName="connTx" presStyleLbl="sibTrans2D1" presStyleIdx="3" presStyleCnt="4"/>
      <dgm:spPr/>
      <dgm:t>
        <a:bodyPr/>
        <a:lstStyle/>
        <a:p>
          <a:endParaRPr lang="en-US"/>
        </a:p>
      </dgm:t>
    </dgm:pt>
    <dgm:pt modelId="{4C8D3AA9-5033-4289-867E-C4066D54368C}" type="pres">
      <dgm:prSet presAssocID="{D9B9439A-68A8-4C07-9D90-A9B289F53B5A}" presName="composite" presStyleCnt="0"/>
      <dgm:spPr/>
    </dgm:pt>
    <dgm:pt modelId="{577B2EEB-A554-4C9E-BF8B-450B866CCF7C}" type="pres">
      <dgm:prSet presAssocID="{D9B9439A-68A8-4C07-9D90-A9B289F53B5A}" presName="par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55729D-90D5-4763-A84B-831CD7760B09}" type="pres">
      <dgm:prSet presAssocID="{D9B9439A-68A8-4C07-9D90-A9B289F53B5A}" presName="parSh" presStyleLbl="node1" presStyleIdx="4" presStyleCnt="5"/>
      <dgm:spPr/>
      <dgm:t>
        <a:bodyPr/>
        <a:lstStyle/>
        <a:p>
          <a:endParaRPr lang="en-US"/>
        </a:p>
      </dgm:t>
    </dgm:pt>
    <dgm:pt modelId="{395EC87E-DA43-477C-81A7-57154DF0B714}" type="pres">
      <dgm:prSet presAssocID="{D9B9439A-68A8-4C07-9D90-A9B289F53B5A}" presName="desTx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0CE90C3-8734-4093-837A-F00FC06CDC05}" srcId="{D9B9439A-68A8-4C07-9D90-A9B289F53B5A}" destId="{D6F2C846-3579-4D40-913A-73A9787CCF0A}" srcOrd="0" destOrd="0" parTransId="{EC766D8B-1F6D-4068-956C-CCFFEEF79A26}" sibTransId="{898252BA-2186-472C-B419-18C33B7C8602}"/>
    <dgm:cxn modelId="{3DCA20EF-701D-4B74-9D19-DD275B8F5E87}" type="presOf" srcId="{4A09BF0B-50CA-4873-842E-40A455BC1421}" destId="{F1CE8157-FD1A-4F19-83E8-2BBD05AE4EFE}" srcOrd="1" destOrd="0" presId="urn:microsoft.com/office/officeart/2005/8/layout/process3"/>
    <dgm:cxn modelId="{121299C5-84FC-4298-B4F7-3FFFE0E733D2}" srcId="{36FFC273-59AE-451F-B071-95180E4A22A3}" destId="{AF0A12FC-9328-49F7-9C55-9DD51751736D}" srcOrd="0" destOrd="0" parTransId="{72CED32C-E27D-4758-AB72-6A1E37BCDBD2}" sibTransId="{88F0915B-8A70-48DE-9641-342E62E243E6}"/>
    <dgm:cxn modelId="{8E097D85-DF3B-4EF4-B598-E5820B4BD9F6}" srcId="{23802F0E-8CD6-4583-838E-779611C289D2}" destId="{B4DB40C0-A464-45BE-93E3-6E1817C9A1C8}" srcOrd="2" destOrd="0" parTransId="{64DAA425-F110-4967-892D-9CF468BDA28B}" sibTransId="{96247B8C-8FD4-4C6D-900A-8B639C8B0397}"/>
    <dgm:cxn modelId="{78FBC81C-2C2F-4643-A77F-A76ACAEF6F54}" type="presOf" srcId="{65863A24-C1CE-49D7-8705-3EBF30A0347D}" destId="{395EC87E-DA43-477C-81A7-57154DF0B714}" srcOrd="0" destOrd="2" presId="urn:microsoft.com/office/officeart/2005/8/layout/process3"/>
    <dgm:cxn modelId="{3DB77366-11E0-4BC0-9F47-DBC0FD609AF2}" type="presOf" srcId="{D9B9439A-68A8-4C07-9D90-A9B289F53B5A}" destId="{3B55729D-90D5-4763-A84B-831CD7760B09}" srcOrd="1" destOrd="0" presId="urn:microsoft.com/office/officeart/2005/8/layout/process3"/>
    <dgm:cxn modelId="{696C1DDE-0405-4A5B-BA81-A0DCE1E9E71C}" srcId="{27FD4021-FC38-490F-90CB-C13CE56875C1}" destId="{EFEDCCD2-5F88-40E2-B0ED-B2F771D04776}" srcOrd="1" destOrd="0" parTransId="{EDF4D0A6-2DF4-44C4-B590-351AA2A3E6A2}" sibTransId="{37B3AEFD-EE58-4397-B932-824E8E71FA23}"/>
    <dgm:cxn modelId="{499413B9-78FD-48AF-9596-763684F899E4}" type="presOf" srcId="{D6F2C846-3579-4D40-913A-73A9787CCF0A}" destId="{395EC87E-DA43-477C-81A7-57154DF0B714}" srcOrd="0" destOrd="0" presId="urn:microsoft.com/office/officeart/2005/8/layout/process3"/>
    <dgm:cxn modelId="{17423CDF-DA8E-41DE-B655-690FFAEAFB1F}" srcId="{D9B9439A-68A8-4C07-9D90-A9B289F53B5A}" destId="{65863A24-C1CE-49D7-8705-3EBF30A0347D}" srcOrd="2" destOrd="0" parTransId="{4AA18F38-68F9-4BAA-8BA2-E690C9351735}" sibTransId="{EC116265-FCBD-453E-BDB7-9F99A296F238}"/>
    <dgm:cxn modelId="{8E1AF210-EB64-4A68-A261-6A4C9B22BB76}" srcId="{C735A0F7-4627-4EF0-911E-1E13510A1656}" destId="{D9B9439A-68A8-4C07-9D90-A9B289F53B5A}" srcOrd="4" destOrd="0" parTransId="{0D1193CC-50F1-462A-B157-8CF6F3C891F3}" sibTransId="{28DA48F7-9EB7-4648-96C3-48E0C58E8DE4}"/>
    <dgm:cxn modelId="{9DA6F267-E2E3-4A06-BBDB-DCE13D44C7A3}" type="presOf" srcId="{7833640C-3644-4FD4-ACB4-49D3F309A20A}" destId="{4699FDA3-47AB-4F43-A2C6-635D09246790}" srcOrd="1" destOrd="0" presId="urn:microsoft.com/office/officeart/2005/8/layout/process3"/>
    <dgm:cxn modelId="{B5EBC5EE-09EA-4C3C-9523-95781B4C2D76}" type="presOf" srcId="{27FD4021-FC38-490F-90CB-C13CE56875C1}" destId="{19F2470F-0B82-4D62-9D54-6B1C5654507A}" srcOrd="1" destOrd="0" presId="urn:microsoft.com/office/officeart/2005/8/layout/process3"/>
    <dgm:cxn modelId="{5A00CF65-B651-4487-8ED7-7B36C1109080}" type="presOf" srcId="{36FFC273-59AE-451F-B071-95180E4A22A3}" destId="{DC3AEE15-5090-454E-9161-6EAFDD9DC88E}" srcOrd="0" destOrd="0" presId="urn:microsoft.com/office/officeart/2005/8/layout/process3"/>
    <dgm:cxn modelId="{B9F362AF-301B-48A5-A3B6-25E9A5568DE4}" type="presOf" srcId="{C735A0F7-4627-4EF0-911E-1E13510A1656}" destId="{DC7730AD-81F0-46B3-ACC6-CE54F6DA8596}" srcOrd="0" destOrd="0" presId="urn:microsoft.com/office/officeart/2005/8/layout/process3"/>
    <dgm:cxn modelId="{C8783F02-7E75-4245-A63B-92E65241C074}" type="presOf" srcId="{AF0A12FC-9328-49F7-9C55-9DD51751736D}" destId="{DA2D4216-2E82-42A5-96FC-6F2E99D13E31}" srcOrd="0" destOrd="0" presId="urn:microsoft.com/office/officeart/2005/8/layout/process3"/>
    <dgm:cxn modelId="{AA7D78A7-D12A-41E5-83AD-034854E4C1C5}" type="presOf" srcId="{171D3B90-49AD-4AF5-8741-340D38D09591}" destId="{FEA0BE5D-A255-4C49-B3C7-D8A96EFCE6B8}" srcOrd="0" destOrd="0" presId="urn:microsoft.com/office/officeart/2005/8/layout/process3"/>
    <dgm:cxn modelId="{E31ED0BE-5D1C-4DC7-B90F-CE5B9E6885A6}" srcId="{36FFC273-59AE-451F-B071-95180E4A22A3}" destId="{E5F909C0-DD0F-4576-B967-DF73A75BC7BC}" srcOrd="2" destOrd="0" parTransId="{0550D497-A6B8-4D77-A331-404F9F44F0E2}" sibTransId="{D5E83366-7E68-47A2-93E5-E3500B073CE9}"/>
    <dgm:cxn modelId="{5047CB88-EB33-439D-96DA-43916D0C5474}" type="presOf" srcId="{5D34E0E3-603C-42E1-A97F-20E1AB536D7A}" destId="{1A785518-5E70-4B37-BD80-4D3BDD14287A}" srcOrd="0" destOrd="1" presId="urn:microsoft.com/office/officeart/2005/8/layout/process3"/>
    <dgm:cxn modelId="{3B4E61E7-93E2-4030-919E-414EBB7E6A5A}" srcId="{23802F0E-8CD6-4583-838E-779611C289D2}" destId="{239D648F-F196-4486-ADAA-CF20A7053EFE}" srcOrd="0" destOrd="0" parTransId="{3A6D7B09-7277-4D2C-95E8-137751233DCB}" sibTransId="{F18F77FE-EE09-4633-83E2-F52B469E325E}"/>
    <dgm:cxn modelId="{9369C46A-0063-401B-A419-A0D5328A3B23}" type="presOf" srcId="{74DE4538-6AF9-449B-BC20-1A2818B25BDA}" destId="{B74EFF62-4624-4B33-BA6A-C8A6A4BF6589}" srcOrd="0" destOrd="2" presId="urn:microsoft.com/office/officeart/2005/8/layout/process3"/>
    <dgm:cxn modelId="{827BA9C7-3888-4660-91A6-FE7C2D34C9B4}" srcId="{27FD4021-FC38-490F-90CB-C13CE56875C1}" destId="{259A1898-441C-4238-8DB0-3564808168F0}" srcOrd="0" destOrd="0" parTransId="{82D09896-15B8-4B47-8B50-29AE215A849D}" sibTransId="{38538964-BEBB-4EE7-BC73-8F1ABA08FB58}"/>
    <dgm:cxn modelId="{8577868C-60FC-4708-ADF8-F89D8AA46EB4}" type="presOf" srcId="{8845A502-FE64-47D4-ACC1-676E231AFD1E}" destId="{30888198-A7F8-4EEE-87E8-8442730A1582}" srcOrd="0" destOrd="1" presId="urn:microsoft.com/office/officeart/2005/8/layout/process3"/>
    <dgm:cxn modelId="{9165BB24-11DF-41FB-9E47-6817AF30FA35}" srcId="{C735A0F7-4627-4EF0-911E-1E13510A1656}" destId="{23802F0E-8CD6-4583-838E-779611C289D2}" srcOrd="1" destOrd="0" parTransId="{C63A480D-F811-4846-BF91-4F860B0990E8}" sibTransId="{E7EE2858-650B-44A9-BD94-443FDAC19FF5}"/>
    <dgm:cxn modelId="{EDD1948F-20FA-41B7-95B2-E1D50F347886}" type="presOf" srcId="{23802F0E-8CD6-4583-838E-779611C289D2}" destId="{CB2351F8-513D-49ED-AC0C-8064C15B6FDA}" srcOrd="1" destOrd="0" presId="urn:microsoft.com/office/officeart/2005/8/layout/process3"/>
    <dgm:cxn modelId="{A3F09E54-127C-4E6A-A66E-14E0595877A1}" type="presOf" srcId="{23802F0E-8CD6-4583-838E-779611C289D2}" destId="{304A7D0A-6C03-4950-9871-E42F79932DC1}" srcOrd="0" destOrd="0" presId="urn:microsoft.com/office/officeart/2005/8/layout/process3"/>
    <dgm:cxn modelId="{BFE342B7-BC42-44E7-AABF-DAF1B298C8A1}" type="presOf" srcId="{E5F909C0-DD0F-4576-B967-DF73A75BC7BC}" destId="{DA2D4216-2E82-42A5-96FC-6F2E99D13E31}" srcOrd="0" destOrd="2" presId="urn:microsoft.com/office/officeart/2005/8/layout/process3"/>
    <dgm:cxn modelId="{8E99FD2E-A349-46BB-99FD-CF83E0572B88}" type="presOf" srcId="{D9B9439A-68A8-4C07-9D90-A9B289F53B5A}" destId="{577B2EEB-A554-4C9E-BF8B-450B866CCF7C}" srcOrd="0" destOrd="0" presId="urn:microsoft.com/office/officeart/2005/8/layout/process3"/>
    <dgm:cxn modelId="{3CAA27CA-2D18-49C4-B57C-B8A60BE24C5C}" type="presOf" srcId="{FACE37C5-617A-4524-B2B3-EEB05F89BCCD}" destId="{DA2D4216-2E82-42A5-96FC-6F2E99D13E31}" srcOrd="0" destOrd="1" presId="urn:microsoft.com/office/officeart/2005/8/layout/process3"/>
    <dgm:cxn modelId="{46D0AE23-F134-434D-9794-99430D0768A7}" type="presOf" srcId="{1DCE8017-50E9-480D-9BE8-82B9A8F58FB5}" destId="{30888198-A7F8-4EEE-87E8-8442730A1582}" srcOrd="0" destOrd="0" presId="urn:microsoft.com/office/officeart/2005/8/layout/process3"/>
    <dgm:cxn modelId="{D494401E-C311-44BD-BE07-73DF20156188}" type="presOf" srcId="{27FD4021-FC38-490F-90CB-C13CE56875C1}" destId="{714E06D9-F9C9-498B-9091-A3BDFAA28076}" srcOrd="0" destOrd="0" presId="urn:microsoft.com/office/officeart/2005/8/layout/process3"/>
    <dgm:cxn modelId="{C31B610E-D3F8-4A86-9E68-FA18885B0813}" type="presOf" srcId="{838984E6-E5CA-47CA-9DAF-B740FF082794}" destId="{1A785518-5E70-4B37-BD80-4D3BDD14287A}" srcOrd="0" destOrd="3" presId="urn:microsoft.com/office/officeart/2005/8/layout/process3"/>
    <dgm:cxn modelId="{8C066882-0148-4A15-AA12-08058E5E4DFC}" srcId="{23802F0E-8CD6-4583-838E-779611C289D2}" destId="{5D34E0E3-603C-42E1-A97F-20E1AB536D7A}" srcOrd="1" destOrd="0" parTransId="{509DA42E-59CF-4D8F-A315-835993027780}" sibTransId="{045BF2B9-EE4C-477A-8E77-F77A1AD8674C}"/>
    <dgm:cxn modelId="{9E726AA6-8300-41FF-B2EE-65B6F9FDF490}" srcId="{C735A0F7-4627-4EF0-911E-1E13510A1656}" destId="{7833640C-3644-4FD4-ACB4-49D3F309A20A}" srcOrd="0" destOrd="0" parTransId="{95F73B8F-DCF0-429D-B773-808F9F900D28}" sibTransId="{171D3B90-49AD-4AF5-8741-340D38D09591}"/>
    <dgm:cxn modelId="{34DC7450-EEF6-44DB-B868-18DEF8AB120E}" srcId="{23802F0E-8CD6-4583-838E-779611C289D2}" destId="{838984E6-E5CA-47CA-9DAF-B740FF082794}" srcOrd="3" destOrd="0" parTransId="{3FC496C5-3023-490A-BA3B-B4A006F3FAA7}" sibTransId="{91588737-C7DA-4CB0-B5B9-532F207B7A13}"/>
    <dgm:cxn modelId="{57657A59-3D8C-44C5-8B26-64C6A00D497C}" type="presOf" srcId="{4A09BF0B-50CA-4873-842E-40A455BC1421}" destId="{2EAF341C-D41C-4C9E-86CD-A129BA6BC165}" srcOrd="0" destOrd="0" presId="urn:microsoft.com/office/officeart/2005/8/layout/process3"/>
    <dgm:cxn modelId="{E0BFDBBD-2674-4BD6-AA70-7E8EA7BD2D48}" type="presOf" srcId="{12CF1C39-AC03-414F-95AC-854F2CCE3A88}" destId="{F4EEAA39-E22A-4885-A5E7-9D1CC765EA14}" srcOrd="0" destOrd="0" presId="urn:microsoft.com/office/officeart/2005/8/layout/process3"/>
    <dgm:cxn modelId="{AB4A9850-63DC-499D-B952-3003234BFC37}" type="presOf" srcId="{E7EE2858-650B-44A9-BD94-443FDAC19FF5}" destId="{61087F28-EC93-4A12-888E-6F87A48E964D}" srcOrd="1" destOrd="0" presId="urn:microsoft.com/office/officeart/2005/8/layout/process3"/>
    <dgm:cxn modelId="{67087E6A-6E22-4254-A1DF-82D34EA0FF1A}" type="presOf" srcId="{171D3B90-49AD-4AF5-8741-340D38D09591}" destId="{CD119C33-3604-4B49-9357-87F3B34090E5}" srcOrd="1" destOrd="0" presId="urn:microsoft.com/office/officeart/2005/8/layout/process3"/>
    <dgm:cxn modelId="{4043A933-E1F2-44F4-B354-36CD7363719E}" type="presOf" srcId="{42913131-999A-485E-B506-E2122F698598}" destId="{395EC87E-DA43-477C-81A7-57154DF0B714}" srcOrd="0" destOrd="1" presId="urn:microsoft.com/office/officeart/2005/8/layout/process3"/>
    <dgm:cxn modelId="{0DCE1357-A18E-4DB1-B5C9-8D2B042B5AEE}" srcId="{36FFC273-59AE-451F-B071-95180E4A22A3}" destId="{FACE37C5-617A-4524-B2B3-EEB05F89BCCD}" srcOrd="1" destOrd="0" parTransId="{77713681-5FE0-4332-9D55-18A3A8B1D7EE}" sibTransId="{BD2A45C1-970B-42A6-A3F2-AE5FCBDA36E5}"/>
    <dgm:cxn modelId="{DAFE8E61-2441-4AE9-A00B-6F11E18D6EC7}" type="presOf" srcId="{7833640C-3644-4FD4-ACB4-49D3F309A20A}" destId="{48F263FC-EB35-44BD-A224-2C10A20FF8C3}" srcOrd="0" destOrd="0" presId="urn:microsoft.com/office/officeart/2005/8/layout/process3"/>
    <dgm:cxn modelId="{1D63C311-D17E-4760-869E-EE7E4D9374FF}" srcId="{C735A0F7-4627-4EF0-911E-1E13510A1656}" destId="{36FFC273-59AE-451F-B071-95180E4A22A3}" srcOrd="2" destOrd="0" parTransId="{543E9CF2-41F9-41FA-A5E1-490DE5FB3339}" sibTransId="{4A09BF0B-50CA-4873-842E-40A455BC1421}"/>
    <dgm:cxn modelId="{5B821CE9-4319-49A3-8FC7-05FA022AB256}" type="presOf" srcId="{B4DB40C0-A464-45BE-93E3-6E1817C9A1C8}" destId="{1A785518-5E70-4B37-BD80-4D3BDD14287A}" srcOrd="0" destOrd="2" presId="urn:microsoft.com/office/officeart/2005/8/layout/process3"/>
    <dgm:cxn modelId="{6A7FF94D-E5F0-4902-A797-29F16367777E}" type="presOf" srcId="{EFEDCCD2-5F88-40E2-B0ED-B2F771D04776}" destId="{B74EFF62-4624-4B33-BA6A-C8A6A4BF6589}" srcOrd="0" destOrd="1" presId="urn:microsoft.com/office/officeart/2005/8/layout/process3"/>
    <dgm:cxn modelId="{F1B83889-D317-4136-B5D6-AAC96E36458F}" type="presOf" srcId="{12CF1C39-AC03-414F-95AC-854F2CCE3A88}" destId="{ADB236F5-C220-47B3-841C-120DF17352ED}" srcOrd="1" destOrd="0" presId="urn:microsoft.com/office/officeart/2005/8/layout/process3"/>
    <dgm:cxn modelId="{285D4C93-1520-4D5C-87F3-FE7DDFE4D8C8}" srcId="{D9B9439A-68A8-4C07-9D90-A9B289F53B5A}" destId="{42913131-999A-485E-B506-E2122F698598}" srcOrd="1" destOrd="0" parTransId="{0412B846-2384-4B03-8CCF-EE94AFE4D5DD}" sibTransId="{8BD4BFD6-B535-42CB-8FD8-D386C02997F6}"/>
    <dgm:cxn modelId="{E9ACB7AE-1207-47FF-A23B-1B78DAB8CEF9}" srcId="{7833640C-3644-4FD4-ACB4-49D3F309A20A}" destId="{1DCE8017-50E9-480D-9BE8-82B9A8F58FB5}" srcOrd="0" destOrd="0" parTransId="{87FEE70D-0ED7-40D7-BD5D-876F1D39CA7B}" sibTransId="{058B274B-89C2-49E7-B504-7B2599F3BE43}"/>
    <dgm:cxn modelId="{9689AC0B-2381-47FF-9097-5DA1DADD36FD}" srcId="{C735A0F7-4627-4EF0-911E-1E13510A1656}" destId="{27FD4021-FC38-490F-90CB-C13CE56875C1}" srcOrd="3" destOrd="0" parTransId="{5CAA7B5B-D12D-4C97-BBF0-ADFB256060E6}" sibTransId="{12CF1C39-AC03-414F-95AC-854F2CCE3A88}"/>
    <dgm:cxn modelId="{5DCB27B4-A6D5-4E5F-8778-B1F7EB7A82B8}" type="presOf" srcId="{36FFC273-59AE-451F-B071-95180E4A22A3}" destId="{A9B0BC9C-C924-4B16-BB91-4D79A64A8098}" srcOrd="1" destOrd="0" presId="urn:microsoft.com/office/officeart/2005/8/layout/process3"/>
    <dgm:cxn modelId="{8FAAF7A4-B22A-4DAD-A12A-C980871356C0}" type="presOf" srcId="{239D648F-F196-4486-ADAA-CF20A7053EFE}" destId="{1A785518-5E70-4B37-BD80-4D3BDD14287A}" srcOrd="0" destOrd="0" presId="urn:microsoft.com/office/officeart/2005/8/layout/process3"/>
    <dgm:cxn modelId="{6E092B2D-9977-439F-8E77-648A52D294F9}" srcId="{7833640C-3644-4FD4-ACB4-49D3F309A20A}" destId="{8845A502-FE64-47D4-ACC1-676E231AFD1E}" srcOrd="1" destOrd="0" parTransId="{8EC295E6-C1D0-484A-9EBE-F03263AE744B}" sibTransId="{5CB5901A-51D8-4F3E-A002-60D5690CC590}"/>
    <dgm:cxn modelId="{27CAA780-51F9-4D22-B2AB-A518A0DE0BDB}" type="presOf" srcId="{E7EE2858-650B-44A9-BD94-443FDAC19FF5}" destId="{B0DFA3E1-A39E-4F68-8570-AADEB602115F}" srcOrd="0" destOrd="0" presId="urn:microsoft.com/office/officeart/2005/8/layout/process3"/>
    <dgm:cxn modelId="{5F787909-A925-4BCE-AA27-DC5FB5682154}" srcId="{27FD4021-FC38-490F-90CB-C13CE56875C1}" destId="{74DE4538-6AF9-449B-BC20-1A2818B25BDA}" srcOrd="2" destOrd="0" parTransId="{0C0D7F48-1929-4898-8FBE-950B877644BA}" sibTransId="{2F86B8EA-D00A-4455-B21F-A35552D36670}"/>
    <dgm:cxn modelId="{B42A85FC-9B4A-4C07-AACC-0E682AD9BD65}" type="presOf" srcId="{259A1898-441C-4238-8DB0-3564808168F0}" destId="{B74EFF62-4624-4B33-BA6A-C8A6A4BF6589}" srcOrd="0" destOrd="0" presId="urn:microsoft.com/office/officeart/2005/8/layout/process3"/>
    <dgm:cxn modelId="{86C98BA4-8077-41E4-BD78-31E044373F3F}" type="presParOf" srcId="{DC7730AD-81F0-46B3-ACC6-CE54F6DA8596}" destId="{D99626CC-5BF4-46F6-BBE6-411CC4B04536}" srcOrd="0" destOrd="0" presId="urn:microsoft.com/office/officeart/2005/8/layout/process3"/>
    <dgm:cxn modelId="{55033153-F086-410C-A424-3375B3376BF8}" type="presParOf" srcId="{D99626CC-5BF4-46F6-BBE6-411CC4B04536}" destId="{48F263FC-EB35-44BD-A224-2C10A20FF8C3}" srcOrd="0" destOrd="0" presId="urn:microsoft.com/office/officeart/2005/8/layout/process3"/>
    <dgm:cxn modelId="{572C1E1F-6A1E-4DDB-A526-1D2F1D178F71}" type="presParOf" srcId="{D99626CC-5BF4-46F6-BBE6-411CC4B04536}" destId="{4699FDA3-47AB-4F43-A2C6-635D09246790}" srcOrd="1" destOrd="0" presId="urn:microsoft.com/office/officeart/2005/8/layout/process3"/>
    <dgm:cxn modelId="{C943EA8B-D9FA-4A9D-BAB1-5D0BD72E7242}" type="presParOf" srcId="{D99626CC-5BF4-46F6-BBE6-411CC4B04536}" destId="{30888198-A7F8-4EEE-87E8-8442730A1582}" srcOrd="2" destOrd="0" presId="urn:microsoft.com/office/officeart/2005/8/layout/process3"/>
    <dgm:cxn modelId="{599A48D4-4757-4DD7-9256-B7C022690FF6}" type="presParOf" srcId="{DC7730AD-81F0-46B3-ACC6-CE54F6DA8596}" destId="{FEA0BE5D-A255-4C49-B3C7-D8A96EFCE6B8}" srcOrd="1" destOrd="0" presId="urn:microsoft.com/office/officeart/2005/8/layout/process3"/>
    <dgm:cxn modelId="{21824F90-4937-4D7A-B16A-28493E877E1E}" type="presParOf" srcId="{FEA0BE5D-A255-4C49-B3C7-D8A96EFCE6B8}" destId="{CD119C33-3604-4B49-9357-87F3B34090E5}" srcOrd="0" destOrd="0" presId="urn:microsoft.com/office/officeart/2005/8/layout/process3"/>
    <dgm:cxn modelId="{35B9DB51-AF5A-488E-8BCD-BB52845FADBE}" type="presParOf" srcId="{DC7730AD-81F0-46B3-ACC6-CE54F6DA8596}" destId="{3BFA5B34-6B77-4570-9DD7-C62A0B818679}" srcOrd="2" destOrd="0" presId="urn:microsoft.com/office/officeart/2005/8/layout/process3"/>
    <dgm:cxn modelId="{8A3345AD-C62A-471E-891A-369BCBAB0CD8}" type="presParOf" srcId="{3BFA5B34-6B77-4570-9DD7-C62A0B818679}" destId="{304A7D0A-6C03-4950-9871-E42F79932DC1}" srcOrd="0" destOrd="0" presId="urn:microsoft.com/office/officeart/2005/8/layout/process3"/>
    <dgm:cxn modelId="{B3E389A1-7A64-4E6D-BA5E-E9F30A579E98}" type="presParOf" srcId="{3BFA5B34-6B77-4570-9DD7-C62A0B818679}" destId="{CB2351F8-513D-49ED-AC0C-8064C15B6FDA}" srcOrd="1" destOrd="0" presId="urn:microsoft.com/office/officeart/2005/8/layout/process3"/>
    <dgm:cxn modelId="{1E689078-17BE-43F1-9133-B1623D9CFA7D}" type="presParOf" srcId="{3BFA5B34-6B77-4570-9DD7-C62A0B818679}" destId="{1A785518-5E70-4B37-BD80-4D3BDD14287A}" srcOrd="2" destOrd="0" presId="urn:microsoft.com/office/officeart/2005/8/layout/process3"/>
    <dgm:cxn modelId="{7465D517-8AF7-4FEF-A591-6D6FFD79842F}" type="presParOf" srcId="{DC7730AD-81F0-46B3-ACC6-CE54F6DA8596}" destId="{B0DFA3E1-A39E-4F68-8570-AADEB602115F}" srcOrd="3" destOrd="0" presId="urn:microsoft.com/office/officeart/2005/8/layout/process3"/>
    <dgm:cxn modelId="{61298C18-56D3-4210-9FA5-0B286E3B3093}" type="presParOf" srcId="{B0DFA3E1-A39E-4F68-8570-AADEB602115F}" destId="{61087F28-EC93-4A12-888E-6F87A48E964D}" srcOrd="0" destOrd="0" presId="urn:microsoft.com/office/officeart/2005/8/layout/process3"/>
    <dgm:cxn modelId="{B948E48A-BF1B-4639-B585-FD23CF26FEA4}" type="presParOf" srcId="{DC7730AD-81F0-46B3-ACC6-CE54F6DA8596}" destId="{58A8442C-A769-4C3D-AF2A-0104BC80AE0F}" srcOrd="4" destOrd="0" presId="urn:microsoft.com/office/officeart/2005/8/layout/process3"/>
    <dgm:cxn modelId="{3EDC2976-9E62-439F-9805-59EAD4038F73}" type="presParOf" srcId="{58A8442C-A769-4C3D-AF2A-0104BC80AE0F}" destId="{DC3AEE15-5090-454E-9161-6EAFDD9DC88E}" srcOrd="0" destOrd="0" presId="urn:microsoft.com/office/officeart/2005/8/layout/process3"/>
    <dgm:cxn modelId="{77E9A95C-6E99-48DB-9D1C-DC29A0D55B78}" type="presParOf" srcId="{58A8442C-A769-4C3D-AF2A-0104BC80AE0F}" destId="{A9B0BC9C-C924-4B16-BB91-4D79A64A8098}" srcOrd="1" destOrd="0" presId="urn:microsoft.com/office/officeart/2005/8/layout/process3"/>
    <dgm:cxn modelId="{97A9FE31-6411-45A5-AB88-781C61454474}" type="presParOf" srcId="{58A8442C-A769-4C3D-AF2A-0104BC80AE0F}" destId="{DA2D4216-2E82-42A5-96FC-6F2E99D13E31}" srcOrd="2" destOrd="0" presId="urn:microsoft.com/office/officeart/2005/8/layout/process3"/>
    <dgm:cxn modelId="{F8A394C9-AAEF-40EB-A359-849786D554E2}" type="presParOf" srcId="{DC7730AD-81F0-46B3-ACC6-CE54F6DA8596}" destId="{2EAF341C-D41C-4C9E-86CD-A129BA6BC165}" srcOrd="5" destOrd="0" presId="urn:microsoft.com/office/officeart/2005/8/layout/process3"/>
    <dgm:cxn modelId="{9BAAE8B2-4459-49FB-89E9-1E580F8D630B}" type="presParOf" srcId="{2EAF341C-D41C-4C9E-86CD-A129BA6BC165}" destId="{F1CE8157-FD1A-4F19-83E8-2BBD05AE4EFE}" srcOrd="0" destOrd="0" presId="urn:microsoft.com/office/officeart/2005/8/layout/process3"/>
    <dgm:cxn modelId="{753C17AD-0F47-4A1B-9659-FB442E3A56AD}" type="presParOf" srcId="{DC7730AD-81F0-46B3-ACC6-CE54F6DA8596}" destId="{D365E4FD-F5CB-408B-BB2C-0241AC5B5DFC}" srcOrd="6" destOrd="0" presId="urn:microsoft.com/office/officeart/2005/8/layout/process3"/>
    <dgm:cxn modelId="{F5A71155-7AFF-4B65-9119-9ADC419C8E6E}" type="presParOf" srcId="{D365E4FD-F5CB-408B-BB2C-0241AC5B5DFC}" destId="{714E06D9-F9C9-498B-9091-A3BDFAA28076}" srcOrd="0" destOrd="0" presId="urn:microsoft.com/office/officeart/2005/8/layout/process3"/>
    <dgm:cxn modelId="{39C4C0AD-EA39-4BA1-88A9-8F090DB28EE0}" type="presParOf" srcId="{D365E4FD-F5CB-408B-BB2C-0241AC5B5DFC}" destId="{19F2470F-0B82-4D62-9D54-6B1C5654507A}" srcOrd="1" destOrd="0" presId="urn:microsoft.com/office/officeart/2005/8/layout/process3"/>
    <dgm:cxn modelId="{57D0034D-9DAE-499E-996F-38A392E1372B}" type="presParOf" srcId="{D365E4FD-F5CB-408B-BB2C-0241AC5B5DFC}" destId="{B74EFF62-4624-4B33-BA6A-C8A6A4BF6589}" srcOrd="2" destOrd="0" presId="urn:microsoft.com/office/officeart/2005/8/layout/process3"/>
    <dgm:cxn modelId="{680EA331-5E7D-4542-836B-48D45378A9B2}" type="presParOf" srcId="{DC7730AD-81F0-46B3-ACC6-CE54F6DA8596}" destId="{F4EEAA39-E22A-4885-A5E7-9D1CC765EA14}" srcOrd="7" destOrd="0" presId="urn:microsoft.com/office/officeart/2005/8/layout/process3"/>
    <dgm:cxn modelId="{7AE1B6CB-51F7-40D1-A55B-86D5A610F19A}" type="presParOf" srcId="{F4EEAA39-E22A-4885-A5E7-9D1CC765EA14}" destId="{ADB236F5-C220-47B3-841C-120DF17352ED}" srcOrd="0" destOrd="0" presId="urn:microsoft.com/office/officeart/2005/8/layout/process3"/>
    <dgm:cxn modelId="{801634D6-ABB6-43F9-B049-44B8FADAD6F7}" type="presParOf" srcId="{DC7730AD-81F0-46B3-ACC6-CE54F6DA8596}" destId="{4C8D3AA9-5033-4289-867E-C4066D54368C}" srcOrd="8" destOrd="0" presId="urn:microsoft.com/office/officeart/2005/8/layout/process3"/>
    <dgm:cxn modelId="{62FB690B-6F35-4555-9B3A-E725F9D48E1D}" type="presParOf" srcId="{4C8D3AA9-5033-4289-867E-C4066D54368C}" destId="{577B2EEB-A554-4C9E-BF8B-450B866CCF7C}" srcOrd="0" destOrd="0" presId="urn:microsoft.com/office/officeart/2005/8/layout/process3"/>
    <dgm:cxn modelId="{CDFFD8DA-EB5E-4B96-A3F5-600D8225FDBB}" type="presParOf" srcId="{4C8D3AA9-5033-4289-867E-C4066D54368C}" destId="{3B55729D-90D5-4763-A84B-831CD7760B09}" srcOrd="1" destOrd="0" presId="urn:microsoft.com/office/officeart/2005/8/layout/process3"/>
    <dgm:cxn modelId="{D3619FBA-D503-4BEE-9C62-BB420B508ED6}" type="presParOf" srcId="{4C8D3AA9-5033-4289-867E-C4066D54368C}" destId="{395EC87E-DA43-477C-81A7-57154DF0B714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35A0F7-4627-4EF0-911E-1E13510A1656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833640C-3644-4FD4-ACB4-49D3F309A20A}">
      <dgm:prSet phldrT="[Text]"/>
      <dgm:spPr/>
      <dgm:t>
        <a:bodyPr/>
        <a:lstStyle/>
        <a:p>
          <a:r>
            <a:rPr lang="en-US" dirty="0" smtClean="0"/>
            <a:t>Phase 1: </a:t>
          </a:r>
          <a:br>
            <a:rPr lang="en-US" dirty="0" smtClean="0"/>
          </a:br>
          <a:r>
            <a:rPr lang="en-US" dirty="0" smtClean="0"/>
            <a:t>Baseline</a:t>
          </a:r>
          <a:endParaRPr lang="en-US" dirty="0"/>
        </a:p>
      </dgm:t>
    </dgm:pt>
    <dgm:pt modelId="{95F73B8F-DCF0-429D-B773-808F9F900D28}" type="parTrans" cxnId="{9E726AA6-8300-41FF-B2EE-65B6F9FDF490}">
      <dgm:prSet/>
      <dgm:spPr/>
      <dgm:t>
        <a:bodyPr/>
        <a:lstStyle/>
        <a:p>
          <a:endParaRPr lang="en-US"/>
        </a:p>
      </dgm:t>
    </dgm:pt>
    <dgm:pt modelId="{171D3B90-49AD-4AF5-8741-340D38D09591}" type="sibTrans" cxnId="{9E726AA6-8300-41FF-B2EE-65B6F9FDF490}">
      <dgm:prSet/>
      <dgm:spPr/>
      <dgm:t>
        <a:bodyPr/>
        <a:lstStyle/>
        <a:p>
          <a:endParaRPr lang="en-US"/>
        </a:p>
      </dgm:t>
    </dgm:pt>
    <dgm:pt modelId="{23802F0E-8CD6-4583-838E-779611C289D2}">
      <dgm:prSet phldrT="[Text]"/>
      <dgm:spPr/>
      <dgm:t>
        <a:bodyPr/>
        <a:lstStyle/>
        <a:p>
          <a:r>
            <a:rPr lang="en-US" dirty="0" smtClean="0"/>
            <a:t>Phase 2: </a:t>
          </a:r>
          <a:br>
            <a:rPr lang="en-US" dirty="0" smtClean="0"/>
          </a:br>
          <a:r>
            <a:rPr lang="en-US" dirty="0" smtClean="0"/>
            <a:t>Quantify</a:t>
          </a:r>
          <a:endParaRPr lang="en-US" dirty="0"/>
        </a:p>
      </dgm:t>
    </dgm:pt>
    <dgm:pt modelId="{C63A480D-F811-4846-BF91-4F860B0990E8}" type="parTrans" cxnId="{9165BB24-11DF-41FB-9E47-6817AF30FA35}">
      <dgm:prSet/>
      <dgm:spPr/>
      <dgm:t>
        <a:bodyPr/>
        <a:lstStyle/>
        <a:p>
          <a:endParaRPr lang="en-US"/>
        </a:p>
      </dgm:t>
    </dgm:pt>
    <dgm:pt modelId="{E7EE2858-650B-44A9-BD94-443FDAC19FF5}" type="sibTrans" cxnId="{9165BB24-11DF-41FB-9E47-6817AF30FA35}">
      <dgm:prSet/>
      <dgm:spPr/>
      <dgm:t>
        <a:bodyPr/>
        <a:lstStyle/>
        <a:p>
          <a:endParaRPr lang="en-US"/>
        </a:p>
      </dgm:t>
    </dgm:pt>
    <dgm:pt modelId="{36FFC273-59AE-451F-B071-95180E4A22A3}">
      <dgm:prSet phldrT="[Text]"/>
      <dgm:spPr/>
      <dgm:t>
        <a:bodyPr/>
        <a:lstStyle/>
        <a:p>
          <a:r>
            <a:rPr lang="en-US" dirty="0" smtClean="0"/>
            <a:t>Phase 3: </a:t>
          </a:r>
          <a:br>
            <a:rPr lang="en-US" dirty="0" smtClean="0"/>
          </a:br>
          <a:r>
            <a:rPr lang="en-US" dirty="0" smtClean="0"/>
            <a:t>Evaluate</a:t>
          </a:r>
          <a:endParaRPr lang="en-US" dirty="0"/>
        </a:p>
      </dgm:t>
    </dgm:pt>
    <dgm:pt modelId="{543E9CF2-41F9-41FA-A5E1-490DE5FB3339}" type="parTrans" cxnId="{1D63C311-D17E-4760-869E-EE7E4D9374FF}">
      <dgm:prSet/>
      <dgm:spPr/>
      <dgm:t>
        <a:bodyPr/>
        <a:lstStyle/>
        <a:p>
          <a:endParaRPr lang="en-US"/>
        </a:p>
      </dgm:t>
    </dgm:pt>
    <dgm:pt modelId="{4A09BF0B-50CA-4873-842E-40A455BC1421}" type="sibTrans" cxnId="{1D63C311-D17E-4760-869E-EE7E4D9374FF}">
      <dgm:prSet/>
      <dgm:spPr/>
      <dgm:t>
        <a:bodyPr/>
        <a:lstStyle/>
        <a:p>
          <a:endParaRPr lang="en-US"/>
        </a:p>
      </dgm:t>
    </dgm:pt>
    <dgm:pt modelId="{AF0A12FC-9328-49F7-9C55-9DD51751736D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3E: Implement MBE in Parallel to Documentation</a:t>
          </a:r>
          <a:endParaRPr lang="en-US" dirty="0"/>
        </a:p>
      </dgm:t>
    </dgm:pt>
    <dgm:pt modelId="{72CED32C-E27D-4758-AB72-6A1E37BCDBD2}" type="parTrans" cxnId="{121299C5-84FC-4298-B4F7-3FFFE0E733D2}">
      <dgm:prSet/>
      <dgm:spPr/>
      <dgm:t>
        <a:bodyPr/>
        <a:lstStyle/>
        <a:p>
          <a:endParaRPr lang="en-US"/>
        </a:p>
      </dgm:t>
    </dgm:pt>
    <dgm:pt modelId="{88F0915B-8A70-48DE-9641-342E62E243E6}" type="sibTrans" cxnId="{121299C5-84FC-4298-B4F7-3FFFE0E733D2}">
      <dgm:prSet/>
      <dgm:spPr/>
      <dgm:t>
        <a:bodyPr/>
        <a:lstStyle/>
        <a:p>
          <a:endParaRPr lang="en-US"/>
        </a:p>
      </dgm:t>
    </dgm:pt>
    <dgm:pt modelId="{27FD4021-FC38-490F-90CB-C13CE56875C1}">
      <dgm:prSet phldrT="[Text]"/>
      <dgm:spPr/>
      <dgm:t>
        <a:bodyPr/>
        <a:lstStyle/>
        <a:p>
          <a:r>
            <a:rPr lang="en-US" dirty="0" smtClean="0"/>
            <a:t>Phase 4: </a:t>
          </a:r>
          <a:br>
            <a:rPr lang="en-US" dirty="0" smtClean="0"/>
          </a:br>
          <a:r>
            <a:rPr lang="en-US" dirty="0" smtClean="0"/>
            <a:t>Test</a:t>
          </a:r>
          <a:endParaRPr lang="en-US" dirty="0"/>
        </a:p>
      </dgm:t>
    </dgm:pt>
    <dgm:pt modelId="{5CAA7B5B-D12D-4C97-BBF0-ADFB256060E6}" type="parTrans" cxnId="{9689AC0B-2381-47FF-9097-5DA1DADD36FD}">
      <dgm:prSet/>
      <dgm:spPr/>
      <dgm:t>
        <a:bodyPr/>
        <a:lstStyle/>
        <a:p>
          <a:endParaRPr lang="en-US"/>
        </a:p>
      </dgm:t>
    </dgm:pt>
    <dgm:pt modelId="{12CF1C39-AC03-414F-95AC-854F2CCE3A88}" type="sibTrans" cxnId="{9689AC0B-2381-47FF-9097-5DA1DADD36FD}">
      <dgm:prSet/>
      <dgm:spPr/>
      <dgm:t>
        <a:bodyPr/>
        <a:lstStyle/>
        <a:p>
          <a:endParaRPr lang="en-US"/>
        </a:p>
      </dgm:t>
    </dgm:pt>
    <dgm:pt modelId="{259A1898-441C-4238-8DB0-3564808168F0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4E: Validate MBE approach on a Sounding Rocket Mission</a:t>
          </a:r>
          <a:endParaRPr lang="en-US" dirty="0"/>
        </a:p>
      </dgm:t>
    </dgm:pt>
    <dgm:pt modelId="{82D09896-15B8-4B47-8B50-29AE215A849D}" type="parTrans" cxnId="{827BA9C7-3888-4660-91A6-FE7C2D34C9B4}">
      <dgm:prSet/>
      <dgm:spPr/>
      <dgm:t>
        <a:bodyPr/>
        <a:lstStyle/>
        <a:p>
          <a:endParaRPr lang="en-US"/>
        </a:p>
      </dgm:t>
    </dgm:pt>
    <dgm:pt modelId="{38538964-BEBB-4EE7-BC73-8F1ABA08FB58}" type="sibTrans" cxnId="{827BA9C7-3888-4660-91A6-FE7C2D34C9B4}">
      <dgm:prSet/>
      <dgm:spPr/>
      <dgm:t>
        <a:bodyPr/>
        <a:lstStyle/>
        <a:p>
          <a:endParaRPr lang="en-US"/>
        </a:p>
      </dgm:t>
    </dgm:pt>
    <dgm:pt modelId="{D9B9439A-68A8-4C07-9D90-A9B289F53B5A}">
      <dgm:prSet phldrT="[Text]"/>
      <dgm:spPr/>
      <dgm:t>
        <a:bodyPr/>
        <a:lstStyle/>
        <a:p>
          <a:r>
            <a:rPr lang="en-US" dirty="0" smtClean="0"/>
            <a:t>Phase 5: </a:t>
          </a:r>
          <a:br>
            <a:rPr lang="en-US" dirty="0" smtClean="0"/>
          </a:br>
          <a:r>
            <a:rPr lang="en-US" dirty="0" smtClean="0"/>
            <a:t>Integrate</a:t>
          </a:r>
          <a:endParaRPr lang="en-US" dirty="0"/>
        </a:p>
      </dgm:t>
    </dgm:pt>
    <dgm:pt modelId="{0D1193CC-50F1-462A-B157-8CF6F3C891F3}" type="parTrans" cxnId="{8E1AF210-EB64-4A68-A261-6A4C9B22BB76}">
      <dgm:prSet/>
      <dgm:spPr/>
      <dgm:t>
        <a:bodyPr/>
        <a:lstStyle/>
        <a:p>
          <a:endParaRPr lang="en-US"/>
        </a:p>
      </dgm:t>
    </dgm:pt>
    <dgm:pt modelId="{28DA48F7-9EB7-4648-96C3-48E0C58E8DE4}" type="sibTrans" cxnId="{8E1AF210-EB64-4A68-A261-6A4C9B22BB76}">
      <dgm:prSet/>
      <dgm:spPr/>
      <dgm:t>
        <a:bodyPr/>
        <a:lstStyle/>
        <a:p>
          <a:endParaRPr lang="en-US"/>
        </a:p>
      </dgm:t>
    </dgm:pt>
    <dgm:pt modelId="{D6F2C846-3579-4D40-913A-73A9787CCF0A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5E: Integrate MBE onto multiple Sounding Rocket Missions</a:t>
          </a:r>
          <a:endParaRPr lang="en-US" dirty="0"/>
        </a:p>
      </dgm:t>
    </dgm:pt>
    <dgm:pt modelId="{EC766D8B-1F6D-4068-956C-CCFFEEF79A26}" type="parTrans" cxnId="{10CE90C3-8734-4093-837A-F00FC06CDC05}">
      <dgm:prSet/>
      <dgm:spPr/>
      <dgm:t>
        <a:bodyPr/>
        <a:lstStyle/>
        <a:p>
          <a:endParaRPr lang="en-US"/>
        </a:p>
      </dgm:t>
    </dgm:pt>
    <dgm:pt modelId="{898252BA-2186-472C-B419-18C33B7C8602}" type="sibTrans" cxnId="{10CE90C3-8734-4093-837A-F00FC06CDC05}">
      <dgm:prSet/>
      <dgm:spPr/>
      <dgm:t>
        <a:bodyPr/>
        <a:lstStyle/>
        <a:p>
          <a:endParaRPr lang="en-US"/>
        </a:p>
      </dgm:t>
    </dgm:pt>
    <dgm:pt modelId="{239D648F-F196-4486-ADAA-CF20A7053EFE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2E: Link Physics Models to System Model</a:t>
          </a:r>
          <a:endParaRPr lang="en-US" dirty="0"/>
        </a:p>
      </dgm:t>
    </dgm:pt>
    <dgm:pt modelId="{3A6D7B09-7277-4D2C-95E8-137751233DCB}" type="parTrans" cxnId="{3B4E61E7-93E2-4030-919E-414EBB7E6A5A}">
      <dgm:prSet/>
      <dgm:spPr/>
      <dgm:t>
        <a:bodyPr/>
        <a:lstStyle/>
        <a:p>
          <a:endParaRPr lang="en-US"/>
        </a:p>
      </dgm:t>
    </dgm:pt>
    <dgm:pt modelId="{F18F77FE-EE09-4633-83E2-F52B469E325E}" type="sibTrans" cxnId="{3B4E61E7-93E2-4030-919E-414EBB7E6A5A}">
      <dgm:prSet/>
      <dgm:spPr/>
      <dgm:t>
        <a:bodyPr/>
        <a:lstStyle/>
        <a:p>
          <a:endParaRPr lang="en-US"/>
        </a:p>
      </dgm:t>
    </dgm:pt>
    <dgm:pt modelId="{8845A502-FE64-47D4-ACC1-676E231AFD1E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1P: Define Current Program Lifecycle Process and Relevant Metrics</a:t>
          </a:r>
          <a:endParaRPr lang="en-US" dirty="0"/>
        </a:p>
      </dgm:t>
    </dgm:pt>
    <dgm:pt modelId="{8EC295E6-C1D0-484A-9EBE-F03263AE744B}" type="parTrans" cxnId="{6E092B2D-9977-439F-8E77-648A52D294F9}">
      <dgm:prSet/>
      <dgm:spPr/>
      <dgm:t>
        <a:bodyPr/>
        <a:lstStyle/>
        <a:p>
          <a:endParaRPr lang="en-US"/>
        </a:p>
      </dgm:t>
    </dgm:pt>
    <dgm:pt modelId="{5CB5901A-51D8-4F3E-A002-60D5690CC590}" type="sibTrans" cxnId="{6E092B2D-9977-439F-8E77-648A52D294F9}">
      <dgm:prSet/>
      <dgm:spPr/>
      <dgm:t>
        <a:bodyPr/>
        <a:lstStyle/>
        <a:p>
          <a:endParaRPr lang="en-US"/>
        </a:p>
      </dgm:t>
    </dgm:pt>
    <dgm:pt modelId="{B4DB40C0-A464-45BE-93E3-6E1817C9A1C8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2P: Benchmark Program Lifecycle Process</a:t>
          </a:r>
          <a:endParaRPr lang="en-US" dirty="0"/>
        </a:p>
      </dgm:t>
    </dgm:pt>
    <dgm:pt modelId="{64DAA425-F110-4967-892D-9CF468BDA28B}" type="parTrans" cxnId="{8E097D85-DF3B-4EF4-B598-E5820B4BD9F6}">
      <dgm:prSet/>
      <dgm:spPr/>
      <dgm:t>
        <a:bodyPr/>
        <a:lstStyle/>
        <a:p>
          <a:endParaRPr lang="en-US"/>
        </a:p>
      </dgm:t>
    </dgm:pt>
    <dgm:pt modelId="{96247B8C-8FD4-4C6D-900A-8B639C8B0397}" type="sibTrans" cxnId="{8E097D85-DF3B-4EF4-B598-E5820B4BD9F6}">
      <dgm:prSet/>
      <dgm:spPr/>
      <dgm:t>
        <a:bodyPr/>
        <a:lstStyle/>
        <a:p>
          <a:endParaRPr lang="en-US"/>
        </a:p>
      </dgm:t>
    </dgm:pt>
    <dgm:pt modelId="{FACE37C5-617A-4524-B2B3-EEB05F89BCCD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3P: Measure Program Lifecycle Process after MBE Implementation</a:t>
          </a:r>
          <a:endParaRPr lang="en-US" dirty="0"/>
        </a:p>
      </dgm:t>
    </dgm:pt>
    <dgm:pt modelId="{77713681-5FE0-4332-9D55-18A3A8B1D7EE}" type="parTrans" cxnId="{0DCE1357-A18E-4DB1-B5C9-8D2B042B5AEE}">
      <dgm:prSet/>
      <dgm:spPr/>
      <dgm:t>
        <a:bodyPr/>
        <a:lstStyle/>
        <a:p>
          <a:endParaRPr lang="en-US"/>
        </a:p>
      </dgm:t>
    </dgm:pt>
    <dgm:pt modelId="{BD2A45C1-970B-42A6-A3F2-AE5FCBDA36E5}" type="sibTrans" cxnId="{0DCE1357-A18E-4DB1-B5C9-8D2B042B5AEE}">
      <dgm:prSet/>
      <dgm:spPr/>
      <dgm:t>
        <a:bodyPr/>
        <a:lstStyle/>
        <a:p>
          <a:endParaRPr lang="en-US"/>
        </a:p>
      </dgm:t>
    </dgm:pt>
    <dgm:pt modelId="{EFEDCCD2-5F88-40E2-B0ED-B2F771D04776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4P: Measure Program Lifecycle Process after MBE Implementation</a:t>
          </a:r>
          <a:endParaRPr lang="en-US" dirty="0"/>
        </a:p>
      </dgm:t>
    </dgm:pt>
    <dgm:pt modelId="{EDF4D0A6-2DF4-44C4-B590-351AA2A3E6A2}" type="parTrans" cxnId="{696C1DDE-0405-4A5B-BA81-A0DCE1E9E71C}">
      <dgm:prSet/>
      <dgm:spPr/>
      <dgm:t>
        <a:bodyPr/>
        <a:lstStyle/>
        <a:p>
          <a:endParaRPr lang="en-US"/>
        </a:p>
      </dgm:t>
    </dgm:pt>
    <dgm:pt modelId="{37B3AEFD-EE58-4397-B932-824E8E71FA23}" type="sibTrans" cxnId="{696C1DDE-0405-4A5B-BA81-A0DCE1E9E71C}">
      <dgm:prSet/>
      <dgm:spPr/>
      <dgm:t>
        <a:bodyPr/>
        <a:lstStyle/>
        <a:p>
          <a:endParaRPr lang="en-US"/>
        </a:p>
      </dgm:t>
    </dgm:pt>
    <dgm:pt modelId="{42913131-999A-485E-B506-E2122F698598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5P: Measure Program Lifecycle Process after MBE Implementation</a:t>
          </a:r>
          <a:endParaRPr lang="en-US" dirty="0"/>
        </a:p>
      </dgm:t>
    </dgm:pt>
    <dgm:pt modelId="{0412B846-2384-4B03-8CCF-EE94AFE4D5DD}" type="parTrans" cxnId="{285D4C93-1520-4D5C-87F3-FE7DDFE4D8C8}">
      <dgm:prSet/>
      <dgm:spPr/>
      <dgm:t>
        <a:bodyPr/>
        <a:lstStyle/>
        <a:p>
          <a:endParaRPr lang="en-US"/>
        </a:p>
      </dgm:t>
    </dgm:pt>
    <dgm:pt modelId="{8BD4BFD6-B535-42CB-8FD8-D386C02997F6}" type="sibTrans" cxnId="{285D4C93-1520-4D5C-87F3-FE7DDFE4D8C8}">
      <dgm:prSet/>
      <dgm:spPr/>
      <dgm:t>
        <a:bodyPr/>
        <a:lstStyle/>
        <a:p>
          <a:endParaRPr lang="en-US"/>
        </a:p>
      </dgm:t>
    </dgm:pt>
    <dgm:pt modelId="{5D34E0E3-603C-42E1-A97F-20E1AB536D7A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2E: Evaluate Model Utility and Edit As Appropriate</a:t>
          </a:r>
          <a:endParaRPr lang="en-US" dirty="0"/>
        </a:p>
      </dgm:t>
    </dgm:pt>
    <dgm:pt modelId="{509DA42E-59CF-4D8F-A315-835993027780}" type="parTrans" cxnId="{8C066882-0148-4A15-AA12-08058E5E4DFC}">
      <dgm:prSet/>
      <dgm:spPr/>
      <dgm:t>
        <a:bodyPr/>
        <a:lstStyle/>
        <a:p>
          <a:endParaRPr lang="en-US"/>
        </a:p>
      </dgm:t>
    </dgm:pt>
    <dgm:pt modelId="{045BF2B9-EE4C-477A-8E77-F77A1AD8674C}" type="sibTrans" cxnId="{8C066882-0148-4A15-AA12-08058E5E4DFC}">
      <dgm:prSet/>
      <dgm:spPr/>
      <dgm:t>
        <a:bodyPr/>
        <a:lstStyle/>
        <a:p>
          <a:endParaRPr lang="en-US"/>
        </a:p>
      </dgm:t>
    </dgm:pt>
    <dgm:pt modelId="{838984E6-E5CA-47CA-9DAF-B740FF082794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2P: Identify Areas for MBE Integration</a:t>
          </a:r>
          <a:endParaRPr lang="en-US" dirty="0"/>
        </a:p>
      </dgm:t>
    </dgm:pt>
    <dgm:pt modelId="{3FC496C5-3023-490A-BA3B-B4A006F3FAA7}" type="parTrans" cxnId="{34DC7450-EEF6-44DB-B868-18DEF8AB120E}">
      <dgm:prSet/>
      <dgm:spPr/>
      <dgm:t>
        <a:bodyPr/>
        <a:lstStyle/>
        <a:p>
          <a:endParaRPr lang="en-US"/>
        </a:p>
      </dgm:t>
    </dgm:pt>
    <dgm:pt modelId="{91588737-C7DA-4CB0-B5B9-532F207B7A13}" type="sibTrans" cxnId="{34DC7450-EEF6-44DB-B868-18DEF8AB120E}">
      <dgm:prSet/>
      <dgm:spPr/>
      <dgm:t>
        <a:bodyPr/>
        <a:lstStyle/>
        <a:p>
          <a:endParaRPr lang="en-US"/>
        </a:p>
      </dgm:t>
    </dgm:pt>
    <dgm:pt modelId="{E5F909C0-DD0F-4576-B967-DF73A75BC7BC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3P: Evaluate MBE Process Utility and Edit As Appropriate</a:t>
          </a:r>
          <a:endParaRPr lang="en-US" dirty="0"/>
        </a:p>
      </dgm:t>
    </dgm:pt>
    <dgm:pt modelId="{0550D497-A6B8-4D77-A331-404F9F44F0E2}" type="parTrans" cxnId="{E31ED0BE-5D1C-4DC7-B90F-CE5B9E6885A6}">
      <dgm:prSet/>
      <dgm:spPr/>
      <dgm:t>
        <a:bodyPr/>
        <a:lstStyle/>
        <a:p>
          <a:endParaRPr lang="en-US"/>
        </a:p>
      </dgm:t>
    </dgm:pt>
    <dgm:pt modelId="{D5E83366-7E68-47A2-93E5-E3500B073CE9}" type="sibTrans" cxnId="{E31ED0BE-5D1C-4DC7-B90F-CE5B9E6885A6}">
      <dgm:prSet/>
      <dgm:spPr/>
      <dgm:t>
        <a:bodyPr/>
        <a:lstStyle/>
        <a:p>
          <a:endParaRPr lang="en-US"/>
        </a:p>
      </dgm:t>
    </dgm:pt>
    <dgm:pt modelId="{74DE4538-6AF9-449B-BC20-1A2818B25BDA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4P: Evaluate MBE Process Utility and Edit As Appropriate</a:t>
          </a:r>
          <a:endParaRPr lang="en-US" dirty="0"/>
        </a:p>
      </dgm:t>
    </dgm:pt>
    <dgm:pt modelId="{0C0D7F48-1929-4898-8FBE-950B877644BA}" type="parTrans" cxnId="{5F787909-A925-4BCE-AA27-DC5FB5682154}">
      <dgm:prSet/>
      <dgm:spPr/>
      <dgm:t>
        <a:bodyPr/>
        <a:lstStyle/>
        <a:p>
          <a:endParaRPr lang="en-US"/>
        </a:p>
      </dgm:t>
    </dgm:pt>
    <dgm:pt modelId="{2F86B8EA-D00A-4455-B21F-A35552D36670}" type="sibTrans" cxnId="{5F787909-A925-4BCE-AA27-DC5FB5682154}">
      <dgm:prSet/>
      <dgm:spPr/>
      <dgm:t>
        <a:bodyPr/>
        <a:lstStyle/>
        <a:p>
          <a:endParaRPr lang="en-US"/>
        </a:p>
      </dgm:t>
    </dgm:pt>
    <dgm:pt modelId="{65863A24-C1CE-49D7-8705-3EBF30A0347D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5P: Evaluate MBE Process Utility and Edit As Appropriate</a:t>
          </a:r>
          <a:endParaRPr lang="en-US" dirty="0"/>
        </a:p>
      </dgm:t>
    </dgm:pt>
    <dgm:pt modelId="{4AA18F38-68F9-4BAA-8BA2-E690C9351735}" type="parTrans" cxnId="{17423CDF-DA8E-41DE-B655-690FFAEAFB1F}">
      <dgm:prSet/>
      <dgm:spPr/>
      <dgm:t>
        <a:bodyPr/>
        <a:lstStyle/>
        <a:p>
          <a:endParaRPr lang="en-US"/>
        </a:p>
      </dgm:t>
    </dgm:pt>
    <dgm:pt modelId="{EC116265-FCBD-453E-BDB7-9F99A296F238}" type="sibTrans" cxnId="{17423CDF-DA8E-41DE-B655-690FFAEAFB1F}">
      <dgm:prSet/>
      <dgm:spPr/>
      <dgm:t>
        <a:bodyPr/>
        <a:lstStyle/>
        <a:p>
          <a:endParaRPr lang="en-US"/>
        </a:p>
      </dgm:t>
    </dgm:pt>
    <dgm:pt modelId="{1DCE8017-50E9-480D-9BE8-82B9A8F58FB5}">
      <dgm:prSet phldrT="[Text]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 smtClean="0"/>
            <a:t>1E: Create System Model</a:t>
          </a:r>
          <a:endParaRPr lang="en-US" dirty="0"/>
        </a:p>
      </dgm:t>
    </dgm:pt>
    <dgm:pt modelId="{058B274B-89C2-49E7-B504-7B2599F3BE43}" type="sibTrans" cxnId="{E9ACB7AE-1207-47FF-A23B-1B78DAB8CEF9}">
      <dgm:prSet/>
      <dgm:spPr/>
      <dgm:t>
        <a:bodyPr/>
        <a:lstStyle/>
        <a:p>
          <a:endParaRPr lang="en-US"/>
        </a:p>
      </dgm:t>
    </dgm:pt>
    <dgm:pt modelId="{87FEE70D-0ED7-40D7-BD5D-876F1D39CA7B}" type="parTrans" cxnId="{E9ACB7AE-1207-47FF-A23B-1B78DAB8CEF9}">
      <dgm:prSet/>
      <dgm:spPr/>
      <dgm:t>
        <a:bodyPr/>
        <a:lstStyle/>
        <a:p>
          <a:endParaRPr lang="en-US"/>
        </a:p>
      </dgm:t>
    </dgm:pt>
    <dgm:pt modelId="{DC7730AD-81F0-46B3-ACC6-CE54F6DA8596}" type="pres">
      <dgm:prSet presAssocID="{C735A0F7-4627-4EF0-911E-1E13510A165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9626CC-5BF4-46F6-BBE6-411CC4B04536}" type="pres">
      <dgm:prSet presAssocID="{7833640C-3644-4FD4-ACB4-49D3F309A20A}" presName="composite" presStyleCnt="0"/>
      <dgm:spPr/>
    </dgm:pt>
    <dgm:pt modelId="{48F263FC-EB35-44BD-A224-2C10A20FF8C3}" type="pres">
      <dgm:prSet presAssocID="{7833640C-3644-4FD4-ACB4-49D3F309A20A}" presName="par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99FDA3-47AB-4F43-A2C6-635D09246790}" type="pres">
      <dgm:prSet presAssocID="{7833640C-3644-4FD4-ACB4-49D3F309A20A}" presName="parSh" presStyleLbl="node1" presStyleIdx="0" presStyleCnt="5"/>
      <dgm:spPr/>
      <dgm:t>
        <a:bodyPr/>
        <a:lstStyle/>
        <a:p>
          <a:endParaRPr lang="en-US"/>
        </a:p>
      </dgm:t>
    </dgm:pt>
    <dgm:pt modelId="{30888198-A7F8-4EEE-87E8-8442730A1582}" type="pres">
      <dgm:prSet presAssocID="{7833640C-3644-4FD4-ACB4-49D3F309A20A}" presName="desTx" presStyleLbl="fg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A0BE5D-A255-4C49-B3C7-D8A96EFCE6B8}" type="pres">
      <dgm:prSet presAssocID="{171D3B90-49AD-4AF5-8741-340D38D09591}" presName="sibTrans" presStyleLbl="sibTrans2D1" presStyleIdx="0" presStyleCnt="4"/>
      <dgm:spPr/>
      <dgm:t>
        <a:bodyPr/>
        <a:lstStyle/>
        <a:p>
          <a:endParaRPr lang="en-US"/>
        </a:p>
      </dgm:t>
    </dgm:pt>
    <dgm:pt modelId="{CD119C33-3604-4B49-9357-87F3B34090E5}" type="pres">
      <dgm:prSet presAssocID="{171D3B90-49AD-4AF5-8741-340D38D09591}" presName="connTx" presStyleLbl="sibTrans2D1" presStyleIdx="0" presStyleCnt="4"/>
      <dgm:spPr/>
      <dgm:t>
        <a:bodyPr/>
        <a:lstStyle/>
        <a:p>
          <a:endParaRPr lang="en-US"/>
        </a:p>
      </dgm:t>
    </dgm:pt>
    <dgm:pt modelId="{3BFA5B34-6B77-4570-9DD7-C62A0B818679}" type="pres">
      <dgm:prSet presAssocID="{23802F0E-8CD6-4583-838E-779611C289D2}" presName="composite" presStyleCnt="0"/>
      <dgm:spPr/>
    </dgm:pt>
    <dgm:pt modelId="{304A7D0A-6C03-4950-9871-E42F79932DC1}" type="pres">
      <dgm:prSet presAssocID="{23802F0E-8CD6-4583-838E-779611C289D2}" presName="par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2351F8-513D-49ED-AC0C-8064C15B6FDA}" type="pres">
      <dgm:prSet presAssocID="{23802F0E-8CD6-4583-838E-779611C289D2}" presName="parSh" presStyleLbl="node1" presStyleIdx="1" presStyleCnt="5"/>
      <dgm:spPr/>
      <dgm:t>
        <a:bodyPr/>
        <a:lstStyle/>
        <a:p>
          <a:endParaRPr lang="en-US"/>
        </a:p>
      </dgm:t>
    </dgm:pt>
    <dgm:pt modelId="{1A785518-5E70-4B37-BD80-4D3BDD14287A}" type="pres">
      <dgm:prSet presAssocID="{23802F0E-8CD6-4583-838E-779611C289D2}" presName="desTx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DFA3E1-A39E-4F68-8570-AADEB602115F}" type="pres">
      <dgm:prSet presAssocID="{E7EE2858-650B-44A9-BD94-443FDAC19FF5}" presName="sibTrans" presStyleLbl="sibTrans2D1" presStyleIdx="1" presStyleCnt="4"/>
      <dgm:spPr/>
      <dgm:t>
        <a:bodyPr/>
        <a:lstStyle/>
        <a:p>
          <a:endParaRPr lang="en-US"/>
        </a:p>
      </dgm:t>
    </dgm:pt>
    <dgm:pt modelId="{61087F28-EC93-4A12-888E-6F87A48E964D}" type="pres">
      <dgm:prSet presAssocID="{E7EE2858-650B-44A9-BD94-443FDAC19FF5}" presName="connTx" presStyleLbl="sibTrans2D1" presStyleIdx="1" presStyleCnt="4"/>
      <dgm:spPr/>
      <dgm:t>
        <a:bodyPr/>
        <a:lstStyle/>
        <a:p>
          <a:endParaRPr lang="en-US"/>
        </a:p>
      </dgm:t>
    </dgm:pt>
    <dgm:pt modelId="{58A8442C-A769-4C3D-AF2A-0104BC80AE0F}" type="pres">
      <dgm:prSet presAssocID="{36FFC273-59AE-451F-B071-95180E4A22A3}" presName="composite" presStyleCnt="0"/>
      <dgm:spPr/>
    </dgm:pt>
    <dgm:pt modelId="{DC3AEE15-5090-454E-9161-6EAFDD9DC88E}" type="pres">
      <dgm:prSet presAssocID="{36FFC273-59AE-451F-B071-95180E4A22A3}" presName="par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B0BC9C-C924-4B16-BB91-4D79A64A8098}" type="pres">
      <dgm:prSet presAssocID="{36FFC273-59AE-451F-B071-95180E4A22A3}" presName="parSh" presStyleLbl="node1" presStyleIdx="2" presStyleCnt="5"/>
      <dgm:spPr/>
      <dgm:t>
        <a:bodyPr/>
        <a:lstStyle/>
        <a:p>
          <a:endParaRPr lang="en-US"/>
        </a:p>
      </dgm:t>
    </dgm:pt>
    <dgm:pt modelId="{DA2D4216-2E82-42A5-96FC-6F2E99D13E31}" type="pres">
      <dgm:prSet presAssocID="{36FFC273-59AE-451F-B071-95180E4A22A3}" presName="desTx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AF341C-D41C-4C9E-86CD-A129BA6BC165}" type="pres">
      <dgm:prSet presAssocID="{4A09BF0B-50CA-4873-842E-40A455BC1421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1CE8157-FD1A-4F19-83E8-2BBD05AE4EFE}" type="pres">
      <dgm:prSet presAssocID="{4A09BF0B-50CA-4873-842E-40A455BC1421}" presName="connTx" presStyleLbl="sibTrans2D1" presStyleIdx="2" presStyleCnt="4"/>
      <dgm:spPr/>
      <dgm:t>
        <a:bodyPr/>
        <a:lstStyle/>
        <a:p>
          <a:endParaRPr lang="en-US"/>
        </a:p>
      </dgm:t>
    </dgm:pt>
    <dgm:pt modelId="{D365E4FD-F5CB-408B-BB2C-0241AC5B5DFC}" type="pres">
      <dgm:prSet presAssocID="{27FD4021-FC38-490F-90CB-C13CE56875C1}" presName="composite" presStyleCnt="0"/>
      <dgm:spPr/>
    </dgm:pt>
    <dgm:pt modelId="{714E06D9-F9C9-498B-9091-A3BDFAA28076}" type="pres">
      <dgm:prSet presAssocID="{27FD4021-FC38-490F-90CB-C13CE56875C1}" presName="par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F2470F-0B82-4D62-9D54-6B1C5654507A}" type="pres">
      <dgm:prSet presAssocID="{27FD4021-FC38-490F-90CB-C13CE56875C1}" presName="parSh" presStyleLbl="node1" presStyleIdx="3" presStyleCnt="5"/>
      <dgm:spPr/>
      <dgm:t>
        <a:bodyPr/>
        <a:lstStyle/>
        <a:p>
          <a:endParaRPr lang="en-US"/>
        </a:p>
      </dgm:t>
    </dgm:pt>
    <dgm:pt modelId="{B74EFF62-4624-4B33-BA6A-C8A6A4BF6589}" type="pres">
      <dgm:prSet presAssocID="{27FD4021-FC38-490F-90CB-C13CE56875C1}" presName="desTx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EEAA39-E22A-4885-A5E7-9D1CC765EA14}" type="pres">
      <dgm:prSet presAssocID="{12CF1C39-AC03-414F-95AC-854F2CCE3A88}" presName="sibTrans" presStyleLbl="sibTrans2D1" presStyleIdx="3" presStyleCnt="4"/>
      <dgm:spPr/>
      <dgm:t>
        <a:bodyPr/>
        <a:lstStyle/>
        <a:p>
          <a:endParaRPr lang="en-US"/>
        </a:p>
      </dgm:t>
    </dgm:pt>
    <dgm:pt modelId="{ADB236F5-C220-47B3-841C-120DF17352ED}" type="pres">
      <dgm:prSet presAssocID="{12CF1C39-AC03-414F-95AC-854F2CCE3A88}" presName="connTx" presStyleLbl="sibTrans2D1" presStyleIdx="3" presStyleCnt="4"/>
      <dgm:spPr/>
      <dgm:t>
        <a:bodyPr/>
        <a:lstStyle/>
        <a:p>
          <a:endParaRPr lang="en-US"/>
        </a:p>
      </dgm:t>
    </dgm:pt>
    <dgm:pt modelId="{4C8D3AA9-5033-4289-867E-C4066D54368C}" type="pres">
      <dgm:prSet presAssocID="{D9B9439A-68A8-4C07-9D90-A9B289F53B5A}" presName="composite" presStyleCnt="0"/>
      <dgm:spPr/>
    </dgm:pt>
    <dgm:pt modelId="{577B2EEB-A554-4C9E-BF8B-450B866CCF7C}" type="pres">
      <dgm:prSet presAssocID="{D9B9439A-68A8-4C07-9D90-A9B289F53B5A}" presName="par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55729D-90D5-4763-A84B-831CD7760B09}" type="pres">
      <dgm:prSet presAssocID="{D9B9439A-68A8-4C07-9D90-A9B289F53B5A}" presName="parSh" presStyleLbl="node1" presStyleIdx="4" presStyleCnt="5"/>
      <dgm:spPr/>
      <dgm:t>
        <a:bodyPr/>
        <a:lstStyle/>
        <a:p>
          <a:endParaRPr lang="en-US"/>
        </a:p>
      </dgm:t>
    </dgm:pt>
    <dgm:pt modelId="{395EC87E-DA43-477C-81A7-57154DF0B714}" type="pres">
      <dgm:prSet presAssocID="{D9B9439A-68A8-4C07-9D90-A9B289F53B5A}" presName="desTx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0DA2750-CD1C-4549-8970-4FF06BC7CC32}" type="presOf" srcId="{239D648F-F196-4486-ADAA-CF20A7053EFE}" destId="{1A785518-5E70-4B37-BD80-4D3BDD14287A}" srcOrd="0" destOrd="0" presId="urn:microsoft.com/office/officeart/2005/8/layout/process3"/>
    <dgm:cxn modelId="{290BA6B2-44C2-4C40-8880-159B83070E8F}" type="presOf" srcId="{27FD4021-FC38-490F-90CB-C13CE56875C1}" destId="{19F2470F-0B82-4D62-9D54-6B1C5654507A}" srcOrd="1" destOrd="0" presId="urn:microsoft.com/office/officeart/2005/8/layout/process3"/>
    <dgm:cxn modelId="{10CE90C3-8734-4093-837A-F00FC06CDC05}" srcId="{D9B9439A-68A8-4C07-9D90-A9B289F53B5A}" destId="{D6F2C846-3579-4D40-913A-73A9787CCF0A}" srcOrd="0" destOrd="0" parTransId="{EC766D8B-1F6D-4068-956C-CCFFEEF79A26}" sibTransId="{898252BA-2186-472C-B419-18C33B7C8602}"/>
    <dgm:cxn modelId="{121299C5-84FC-4298-B4F7-3FFFE0E733D2}" srcId="{36FFC273-59AE-451F-B071-95180E4A22A3}" destId="{AF0A12FC-9328-49F7-9C55-9DD51751736D}" srcOrd="0" destOrd="0" parTransId="{72CED32C-E27D-4758-AB72-6A1E37BCDBD2}" sibTransId="{88F0915B-8A70-48DE-9641-342E62E243E6}"/>
    <dgm:cxn modelId="{1BA18FAA-E7BF-42D7-9A16-DA59F37D5954}" type="presOf" srcId="{1DCE8017-50E9-480D-9BE8-82B9A8F58FB5}" destId="{30888198-A7F8-4EEE-87E8-8442730A1582}" srcOrd="0" destOrd="0" presId="urn:microsoft.com/office/officeart/2005/8/layout/process3"/>
    <dgm:cxn modelId="{8E097D85-DF3B-4EF4-B598-E5820B4BD9F6}" srcId="{23802F0E-8CD6-4583-838E-779611C289D2}" destId="{B4DB40C0-A464-45BE-93E3-6E1817C9A1C8}" srcOrd="2" destOrd="0" parTransId="{64DAA425-F110-4967-892D-9CF468BDA28B}" sibTransId="{96247B8C-8FD4-4C6D-900A-8B639C8B0397}"/>
    <dgm:cxn modelId="{696C1DDE-0405-4A5B-BA81-A0DCE1E9E71C}" srcId="{27FD4021-FC38-490F-90CB-C13CE56875C1}" destId="{EFEDCCD2-5F88-40E2-B0ED-B2F771D04776}" srcOrd="1" destOrd="0" parTransId="{EDF4D0A6-2DF4-44C4-B590-351AA2A3E6A2}" sibTransId="{37B3AEFD-EE58-4397-B932-824E8E71FA23}"/>
    <dgm:cxn modelId="{646A6C75-2CB9-4EA9-A1BB-5C2FD2B29DE7}" type="presOf" srcId="{E7EE2858-650B-44A9-BD94-443FDAC19FF5}" destId="{61087F28-EC93-4A12-888E-6F87A48E964D}" srcOrd="1" destOrd="0" presId="urn:microsoft.com/office/officeart/2005/8/layout/process3"/>
    <dgm:cxn modelId="{8A6499B8-DB01-42A0-AA23-22CB15073A5D}" type="presOf" srcId="{838984E6-E5CA-47CA-9DAF-B740FF082794}" destId="{1A785518-5E70-4B37-BD80-4D3BDD14287A}" srcOrd="0" destOrd="3" presId="urn:microsoft.com/office/officeart/2005/8/layout/process3"/>
    <dgm:cxn modelId="{17423CDF-DA8E-41DE-B655-690FFAEAFB1F}" srcId="{D9B9439A-68A8-4C07-9D90-A9B289F53B5A}" destId="{65863A24-C1CE-49D7-8705-3EBF30A0347D}" srcOrd="2" destOrd="0" parTransId="{4AA18F38-68F9-4BAA-8BA2-E690C9351735}" sibTransId="{EC116265-FCBD-453E-BDB7-9F99A296F238}"/>
    <dgm:cxn modelId="{8E1AF210-EB64-4A68-A261-6A4C9B22BB76}" srcId="{C735A0F7-4627-4EF0-911E-1E13510A1656}" destId="{D9B9439A-68A8-4C07-9D90-A9B289F53B5A}" srcOrd="4" destOrd="0" parTransId="{0D1193CC-50F1-462A-B157-8CF6F3C891F3}" sibTransId="{28DA48F7-9EB7-4648-96C3-48E0C58E8DE4}"/>
    <dgm:cxn modelId="{63E03CDB-6676-46BE-AEFD-25C15ACF6E75}" type="presOf" srcId="{D9B9439A-68A8-4C07-9D90-A9B289F53B5A}" destId="{3B55729D-90D5-4763-A84B-831CD7760B09}" srcOrd="1" destOrd="0" presId="urn:microsoft.com/office/officeart/2005/8/layout/process3"/>
    <dgm:cxn modelId="{14BCBB86-6984-42AF-8689-BDEB707A2285}" type="presOf" srcId="{36FFC273-59AE-451F-B071-95180E4A22A3}" destId="{A9B0BC9C-C924-4B16-BB91-4D79A64A8098}" srcOrd="1" destOrd="0" presId="urn:microsoft.com/office/officeart/2005/8/layout/process3"/>
    <dgm:cxn modelId="{C8EE7A9D-CEA4-4F20-AD22-4928E153DD78}" type="presOf" srcId="{259A1898-441C-4238-8DB0-3564808168F0}" destId="{B74EFF62-4624-4B33-BA6A-C8A6A4BF6589}" srcOrd="0" destOrd="0" presId="urn:microsoft.com/office/officeart/2005/8/layout/process3"/>
    <dgm:cxn modelId="{7D172293-4DAF-4FB0-8975-4AAD68FFE2A4}" type="presOf" srcId="{4A09BF0B-50CA-4873-842E-40A455BC1421}" destId="{F1CE8157-FD1A-4F19-83E8-2BBD05AE4EFE}" srcOrd="1" destOrd="0" presId="urn:microsoft.com/office/officeart/2005/8/layout/process3"/>
    <dgm:cxn modelId="{69DCE8E9-4BBC-4923-8BA3-6AE78B7ED8D4}" type="presOf" srcId="{E7EE2858-650B-44A9-BD94-443FDAC19FF5}" destId="{B0DFA3E1-A39E-4F68-8570-AADEB602115F}" srcOrd="0" destOrd="0" presId="urn:microsoft.com/office/officeart/2005/8/layout/process3"/>
    <dgm:cxn modelId="{E31ED0BE-5D1C-4DC7-B90F-CE5B9E6885A6}" srcId="{36FFC273-59AE-451F-B071-95180E4A22A3}" destId="{E5F909C0-DD0F-4576-B967-DF73A75BC7BC}" srcOrd="2" destOrd="0" parTransId="{0550D497-A6B8-4D77-A331-404F9F44F0E2}" sibTransId="{D5E83366-7E68-47A2-93E5-E3500B073CE9}"/>
    <dgm:cxn modelId="{F4D2BAD1-7822-40A0-A308-40E515A28328}" type="presOf" srcId="{7833640C-3644-4FD4-ACB4-49D3F309A20A}" destId="{48F263FC-EB35-44BD-A224-2C10A20FF8C3}" srcOrd="0" destOrd="0" presId="urn:microsoft.com/office/officeart/2005/8/layout/process3"/>
    <dgm:cxn modelId="{5E8E384D-D445-4DEA-8FEC-3B6AACD2E2EF}" type="presOf" srcId="{5D34E0E3-603C-42E1-A97F-20E1AB536D7A}" destId="{1A785518-5E70-4B37-BD80-4D3BDD14287A}" srcOrd="0" destOrd="1" presId="urn:microsoft.com/office/officeart/2005/8/layout/process3"/>
    <dgm:cxn modelId="{138F6101-C772-408A-B051-1CAD8A71EB07}" type="presOf" srcId="{36FFC273-59AE-451F-B071-95180E4A22A3}" destId="{DC3AEE15-5090-454E-9161-6EAFDD9DC88E}" srcOrd="0" destOrd="0" presId="urn:microsoft.com/office/officeart/2005/8/layout/process3"/>
    <dgm:cxn modelId="{67245B59-4758-4BB6-A337-EBBBE636ED9D}" type="presOf" srcId="{FACE37C5-617A-4524-B2B3-EEB05F89BCCD}" destId="{DA2D4216-2E82-42A5-96FC-6F2E99D13E31}" srcOrd="0" destOrd="1" presId="urn:microsoft.com/office/officeart/2005/8/layout/process3"/>
    <dgm:cxn modelId="{3B4E61E7-93E2-4030-919E-414EBB7E6A5A}" srcId="{23802F0E-8CD6-4583-838E-779611C289D2}" destId="{239D648F-F196-4486-ADAA-CF20A7053EFE}" srcOrd="0" destOrd="0" parTransId="{3A6D7B09-7277-4D2C-95E8-137751233DCB}" sibTransId="{F18F77FE-EE09-4633-83E2-F52B469E325E}"/>
    <dgm:cxn modelId="{286EE682-438F-4A7A-8B50-154BD8251C73}" type="presOf" srcId="{23802F0E-8CD6-4583-838E-779611C289D2}" destId="{CB2351F8-513D-49ED-AC0C-8064C15B6FDA}" srcOrd="1" destOrd="0" presId="urn:microsoft.com/office/officeart/2005/8/layout/process3"/>
    <dgm:cxn modelId="{04283F42-C282-4082-AAFF-D8EBCA8516E1}" type="presOf" srcId="{42913131-999A-485E-B506-E2122F698598}" destId="{395EC87E-DA43-477C-81A7-57154DF0B714}" srcOrd="0" destOrd="1" presId="urn:microsoft.com/office/officeart/2005/8/layout/process3"/>
    <dgm:cxn modelId="{4F835C7D-3B76-49A3-B01F-0E30B293B64A}" type="presOf" srcId="{8845A502-FE64-47D4-ACC1-676E231AFD1E}" destId="{30888198-A7F8-4EEE-87E8-8442730A1582}" srcOrd="0" destOrd="1" presId="urn:microsoft.com/office/officeart/2005/8/layout/process3"/>
    <dgm:cxn modelId="{827BA9C7-3888-4660-91A6-FE7C2D34C9B4}" srcId="{27FD4021-FC38-490F-90CB-C13CE56875C1}" destId="{259A1898-441C-4238-8DB0-3564808168F0}" srcOrd="0" destOrd="0" parTransId="{82D09896-15B8-4B47-8B50-29AE215A849D}" sibTransId="{38538964-BEBB-4EE7-BC73-8F1ABA08FB58}"/>
    <dgm:cxn modelId="{9165BB24-11DF-41FB-9E47-6817AF30FA35}" srcId="{C735A0F7-4627-4EF0-911E-1E13510A1656}" destId="{23802F0E-8CD6-4583-838E-779611C289D2}" srcOrd="1" destOrd="0" parTransId="{C63A480D-F811-4846-BF91-4F860B0990E8}" sibTransId="{E7EE2858-650B-44A9-BD94-443FDAC19FF5}"/>
    <dgm:cxn modelId="{A9A0E593-DB8D-4E26-86E0-B4802AF5A86D}" type="presOf" srcId="{4A09BF0B-50CA-4873-842E-40A455BC1421}" destId="{2EAF341C-D41C-4C9E-86CD-A129BA6BC165}" srcOrd="0" destOrd="0" presId="urn:microsoft.com/office/officeart/2005/8/layout/process3"/>
    <dgm:cxn modelId="{F9F995AE-3E69-4940-9A90-A62AE20BC33A}" type="presOf" srcId="{D9B9439A-68A8-4C07-9D90-A9B289F53B5A}" destId="{577B2EEB-A554-4C9E-BF8B-450B866CCF7C}" srcOrd="0" destOrd="0" presId="urn:microsoft.com/office/officeart/2005/8/layout/process3"/>
    <dgm:cxn modelId="{8C066882-0148-4A15-AA12-08058E5E4DFC}" srcId="{23802F0E-8CD6-4583-838E-779611C289D2}" destId="{5D34E0E3-603C-42E1-A97F-20E1AB536D7A}" srcOrd="1" destOrd="0" parTransId="{509DA42E-59CF-4D8F-A315-835993027780}" sibTransId="{045BF2B9-EE4C-477A-8E77-F77A1AD8674C}"/>
    <dgm:cxn modelId="{9E726AA6-8300-41FF-B2EE-65B6F9FDF490}" srcId="{C735A0F7-4627-4EF0-911E-1E13510A1656}" destId="{7833640C-3644-4FD4-ACB4-49D3F309A20A}" srcOrd="0" destOrd="0" parTransId="{95F73B8F-DCF0-429D-B773-808F9F900D28}" sibTransId="{171D3B90-49AD-4AF5-8741-340D38D09591}"/>
    <dgm:cxn modelId="{34DC7450-EEF6-44DB-B868-18DEF8AB120E}" srcId="{23802F0E-8CD6-4583-838E-779611C289D2}" destId="{838984E6-E5CA-47CA-9DAF-B740FF082794}" srcOrd="3" destOrd="0" parTransId="{3FC496C5-3023-490A-BA3B-B4A006F3FAA7}" sibTransId="{91588737-C7DA-4CB0-B5B9-532F207B7A13}"/>
    <dgm:cxn modelId="{C23DB5E2-F985-4D42-A0F2-468CE31CF2C4}" type="presOf" srcId="{EFEDCCD2-5F88-40E2-B0ED-B2F771D04776}" destId="{B74EFF62-4624-4B33-BA6A-C8A6A4BF6589}" srcOrd="0" destOrd="1" presId="urn:microsoft.com/office/officeart/2005/8/layout/process3"/>
    <dgm:cxn modelId="{F593F36F-BBBB-4DD4-8171-B1E9743B4055}" type="presOf" srcId="{65863A24-C1CE-49D7-8705-3EBF30A0347D}" destId="{395EC87E-DA43-477C-81A7-57154DF0B714}" srcOrd="0" destOrd="2" presId="urn:microsoft.com/office/officeart/2005/8/layout/process3"/>
    <dgm:cxn modelId="{4CEC8FA4-86CB-4009-9647-AE567208671D}" type="presOf" srcId="{7833640C-3644-4FD4-ACB4-49D3F309A20A}" destId="{4699FDA3-47AB-4F43-A2C6-635D09246790}" srcOrd="1" destOrd="0" presId="urn:microsoft.com/office/officeart/2005/8/layout/process3"/>
    <dgm:cxn modelId="{F1E67C74-3BE9-457C-AF62-8D1DE74EFD53}" type="presOf" srcId="{D6F2C846-3579-4D40-913A-73A9787CCF0A}" destId="{395EC87E-DA43-477C-81A7-57154DF0B714}" srcOrd="0" destOrd="0" presId="urn:microsoft.com/office/officeart/2005/8/layout/process3"/>
    <dgm:cxn modelId="{14099039-9B76-43C2-A47A-282CE6E711C1}" type="presOf" srcId="{AF0A12FC-9328-49F7-9C55-9DD51751736D}" destId="{DA2D4216-2E82-42A5-96FC-6F2E99D13E31}" srcOrd="0" destOrd="0" presId="urn:microsoft.com/office/officeart/2005/8/layout/process3"/>
    <dgm:cxn modelId="{6CB03C7D-EBB0-470F-BE8D-7E39B936EFCE}" type="presOf" srcId="{12CF1C39-AC03-414F-95AC-854F2CCE3A88}" destId="{F4EEAA39-E22A-4885-A5E7-9D1CC765EA14}" srcOrd="0" destOrd="0" presId="urn:microsoft.com/office/officeart/2005/8/layout/process3"/>
    <dgm:cxn modelId="{C3CE3900-F55A-4F82-B87A-BC026511BF89}" type="presOf" srcId="{B4DB40C0-A464-45BE-93E3-6E1817C9A1C8}" destId="{1A785518-5E70-4B37-BD80-4D3BDD14287A}" srcOrd="0" destOrd="2" presId="urn:microsoft.com/office/officeart/2005/8/layout/process3"/>
    <dgm:cxn modelId="{0DCE1357-A18E-4DB1-B5C9-8D2B042B5AEE}" srcId="{36FFC273-59AE-451F-B071-95180E4A22A3}" destId="{FACE37C5-617A-4524-B2B3-EEB05F89BCCD}" srcOrd="1" destOrd="0" parTransId="{77713681-5FE0-4332-9D55-18A3A8B1D7EE}" sibTransId="{BD2A45C1-970B-42A6-A3F2-AE5FCBDA36E5}"/>
    <dgm:cxn modelId="{BECE5CFE-46A6-4461-BD51-BEEE32C9FD9A}" type="presOf" srcId="{74DE4538-6AF9-449B-BC20-1A2818B25BDA}" destId="{B74EFF62-4624-4B33-BA6A-C8A6A4BF6589}" srcOrd="0" destOrd="2" presId="urn:microsoft.com/office/officeart/2005/8/layout/process3"/>
    <dgm:cxn modelId="{1D63C311-D17E-4760-869E-EE7E4D9374FF}" srcId="{C735A0F7-4627-4EF0-911E-1E13510A1656}" destId="{36FFC273-59AE-451F-B071-95180E4A22A3}" srcOrd="2" destOrd="0" parTransId="{543E9CF2-41F9-41FA-A5E1-490DE5FB3339}" sibTransId="{4A09BF0B-50CA-4873-842E-40A455BC1421}"/>
    <dgm:cxn modelId="{4742AD41-682D-46FF-B6A2-8A6F4AF40E5D}" type="presOf" srcId="{171D3B90-49AD-4AF5-8741-340D38D09591}" destId="{FEA0BE5D-A255-4C49-B3C7-D8A96EFCE6B8}" srcOrd="0" destOrd="0" presId="urn:microsoft.com/office/officeart/2005/8/layout/process3"/>
    <dgm:cxn modelId="{E107ED5D-52EF-4C6F-BAAB-D4AD6556FFF7}" type="presOf" srcId="{171D3B90-49AD-4AF5-8741-340D38D09591}" destId="{CD119C33-3604-4B49-9357-87F3B34090E5}" srcOrd="1" destOrd="0" presId="urn:microsoft.com/office/officeart/2005/8/layout/process3"/>
    <dgm:cxn modelId="{285D4C93-1520-4D5C-87F3-FE7DDFE4D8C8}" srcId="{D9B9439A-68A8-4C07-9D90-A9B289F53B5A}" destId="{42913131-999A-485E-B506-E2122F698598}" srcOrd="1" destOrd="0" parTransId="{0412B846-2384-4B03-8CCF-EE94AFE4D5DD}" sibTransId="{8BD4BFD6-B535-42CB-8FD8-D386C02997F6}"/>
    <dgm:cxn modelId="{E9ACB7AE-1207-47FF-A23B-1B78DAB8CEF9}" srcId="{7833640C-3644-4FD4-ACB4-49D3F309A20A}" destId="{1DCE8017-50E9-480D-9BE8-82B9A8F58FB5}" srcOrd="0" destOrd="0" parTransId="{87FEE70D-0ED7-40D7-BD5D-876F1D39CA7B}" sibTransId="{058B274B-89C2-49E7-B504-7B2599F3BE43}"/>
    <dgm:cxn modelId="{9689AC0B-2381-47FF-9097-5DA1DADD36FD}" srcId="{C735A0F7-4627-4EF0-911E-1E13510A1656}" destId="{27FD4021-FC38-490F-90CB-C13CE56875C1}" srcOrd="3" destOrd="0" parTransId="{5CAA7B5B-D12D-4C97-BBF0-ADFB256060E6}" sibTransId="{12CF1C39-AC03-414F-95AC-854F2CCE3A88}"/>
    <dgm:cxn modelId="{E4CCBAD6-68C3-4BEB-BF9F-8EF0B43BD82C}" type="presOf" srcId="{12CF1C39-AC03-414F-95AC-854F2CCE3A88}" destId="{ADB236F5-C220-47B3-841C-120DF17352ED}" srcOrd="1" destOrd="0" presId="urn:microsoft.com/office/officeart/2005/8/layout/process3"/>
    <dgm:cxn modelId="{6E092B2D-9977-439F-8E77-648A52D294F9}" srcId="{7833640C-3644-4FD4-ACB4-49D3F309A20A}" destId="{8845A502-FE64-47D4-ACC1-676E231AFD1E}" srcOrd="1" destOrd="0" parTransId="{8EC295E6-C1D0-484A-9EBE-F03263AE744B}" sibTransId="{5CB5901A-51D8-4F3E-A002-60D5690CC590}"/>
    <dgm:cxn modelId="{DE3429F2-AE26-4A65-BB2D-9302C579C817}" type="presOf" srcId="{23802F0E-8CD6-4583-838E-779611C289D2}" destId="{304A7D0A-6C03-4950-9871-E42F79932DC1}" srcOrd="0" destOrd="0" presId="urn:microsoft.com/office/officeart/2005/8/layout/process3"/>
    <dgm:cxn modelId="{E5757DC4-D171-4B5B-9BBE-32DCF5D72910}" type="presOf" srcId="{C735A0F7-4627-4EF0-911E-1E13510A1656}" destId="{DC7730AD-81F0-46B3-ACC6-CE54F6DA8596}" srcOrd="0" destOrd="0" presId="urn:microsoft.com/office/officeart/2005/8/layout/process3"/>
    <dgm:cxn modelId="{18DB9FF0-A94C-4D83-AACC-FA40AB03A595}" type="presOf" srcId="{27FD4021-FC38-490F-90CB-C13CE56875C1}" destId="{714E06D9-F9C9-498B-9091-A3BDFAA28076}" srcOrd="0" destOrd="0" presId="urn:microsoft.com/office/officeart/2005/8/layout/process3"/>
    <dgm:cxn modelId="{5F787909-A925-4BCE-AA27-DC5FB5682154}" srcId="{27FD4021-FC38-490F-90CB-C13CE56875C1}" destId="{74DE4538-6AF9-449B-BC20-1A2818B25BDA}" srcOrd="2" destOrd="0" parTransId="{0C0D7F48-1929-4898-8FBE-950B877644BA}" sibTransId="{2F86B8EA-D00A-4455-B21F-A35552D36670}"/>
    <dgm:cxn modelId="{84201B3A-C0F7-475D-8D3C-A8EEE01F5B21}" type="presOf" srcId="{E5F909C0-DD0F-4576-B967-DF73A75BC7BC}" destId="{DA2D4216-2E82-42A5-96FC-6F2E99D13E31}" srcOrd="0" destOrd="2" presId="urn:microsoft.com/office/officeart/2005/8/layout/process3"/>
    <dgm:cxn modelId="{214E0537-215C-4518-947D-BF1BC381F927}" type="presParOf" srcId="{DC7730AD-81F0-46B3-ACC6-CE54F6DA8596}" destId="{D99626CC-5BF4-46F6-BBE6-411CC4B04536}" srcOrd="0" destOrd="0" presId="urn:microsoft.com/office/officeart/2005/8/layout/process3"/>
    <dgm:cxn modelId="{7D1B82F6-C03E-4795-A957-F76804DFDDDE}" type="presParOf" srcId="{D99626CC-5BF4-46F6-BBE6-411CC4B04536}" destId="{48F263FC-EB35-44BD-A224-2C10A20FF8C3}" srcOrd="0" destOrd="0" presId="urn:microsoft.com/office/officeart/2005/8/layout/process3"/>
    <dgm:cxn modelId="{4B4807EA-2549-472F-B9F4-D2C2CE7B8723}" type="presParOf" srcId="{D99626CC-5BF4-46F6-BBE6-411CC4B04536}" destId="{4699FDA3-47AB-4F43-A2C6-635D09246790}" srcOrd="1" destOrd="0" presId="urn:microsoft.com/office/officeart/2005/8/layout/process3"/>
    <dgm:cxn modelId="{8B3675B6-3B1E-4439-BE1F-6B991622966E}" type="presParOf" srcId="{D99626CC-5BF4-46F6-BBE6-411CC4B04536}" destId="{30888198-A7F8-4EEE-87E8-8442730A1582}" srcOrd="2" destOrd="0" presId="urn:microsoft.com/office/officeart/2005/8/layout/process3"/>
    <dgm:cxn modelId="{CBCAD0B0-AB98-4D98-A7B1-951D11CB8FA4}" type="presParOf" srcId="{DC7730AD-81F0-46B3-ACC6-CE54F6DA8596}" destId="{FEA0BE5D-A255-4C49-B3C7-D8A96EFCE6B8}" srcOrd="1" destOrd="0" presId="urn:microsoft.com/office/officeart/2005/8/layout/process3"/>
    <dgm:cxn modelId="{E2193296-7EAA-4586-93F5-EC962A21CE6C}" type="presParOf" srcId="{FEA0BE5D-A255-4C49-B3C7-D8A96EFCE6B8}" destId="{CD119C33-3604-4B49-9357-87F3B34090E5}" srcOrd="0" destOrd="0" presId="urn:microsoft.com/office/officeart/2005/8/layout/process3"/>
    <dgm:cxn modelId="{C7DA3E0C-27D5-41DE-A552-0A6A0E96CCA6}" type="presParOf" srcId="{DC7730AD-81F0-46B3-ACC6-CE54F6DA8596}" destId="{3BFA5B34-6B77-4570-9DD7-C62A0B818679}" srcOrd="2" destOrd="0" presId="urn:microsoft.com/office/officeart/2005/8/layout/process3"/>
    <dgm:cxn modelId="{49E9A0CF-25C3-49E5-877C-B15F43F05BE7}" type="presParOf" srcId="{3BFA5B34-6B77-4570-9DD7-C62A0B818679}" destId="{304A7D0A-6C03-4950-9871-E42F79932DC1}" srcOrd="0" destOrd="0" presId="urn:microsoft.com/office/officeart/2005/8/layout/process3"/>
    <dgm:cxn modelId="{F674D1C2-C967-401C-A558-C7B649BB0BB5}" type="presParOf" srcId="{3BFA5B34-6B77-4570-9DD7-C62A0B818679}" destId="{CB2351F8-513D-49ED-AC0C-8064C15B6FDA}" srcOrd="1" destOrd="0" presId="urn:microsoft.com/office/officeart/2005/8/layout/process3"/>
    <dgm:cxn modelId="{FADA6D3C-4C9D-49EF-A07F-7012F3C7002D}" type="presParOf" srcId="{3BFA5B34-6B77-4570-9DD7-C62A0B818679}" destId="{1A785518-5E70-4B37-BD80-4D3BDD14287A}" srcOrd="2" destOrd="0" presId="urn:microsoft.com/office/officeart/2005/8/layout/process3"/>
    <dgm:cxn modelId="{6F82288E-D395-4FBA-B9A8-15A8EC930BD7}" type="presParOf" srcId="{DC7730AD-81F0-46B3-ACC6-CE54F6DA8596}" destId="{B0DFA3E1-A39E-4F68-8570-AADEB602115F}" srcOrd="3" destOrd="0" presId="urn:microsoft.com/office/officeart/2005/8/layout/process3"/>
    <dgm:cxn modelId="{3895F6A6-0A70-4A39-A3C3-C8E04ECFDF8A}" type="presParOf" srcId="{B0DFA3E1-A39E-4F68-8570-AADEB602115F}" destId="{61087F28-EC93-4A12-888E-6F87A48E964D}" srcOrd="0" destOrd="0" presId="urn:microsoft.com/office/officeart/2005/8/layout/process3"/>
    <dgm:cxn modelId="{DE56BD35-0136-4CF8-BEDC-33A2E588AFE5}" type="presParOf" srcId="{DC7730AD-81F0-46B3-ACC6-CE54F6DA8596}" destId="{58A8442C-A769-4C3D-AF2A-0104BC80AE0F}" srcOrd="4" destOrd="0" presId="urn:microsoft.com/office/officeart/2005/8/layout/process3"/>
    <dgm:cxn modelId="{36A7F869-F400-4401-A85C-CF2F11C0004F}" type="presParOf" srcId="{58A8442C-A769-4C3D-AF2A-0104BC80AE0F}" destId="{DC3AEE15-5090-454E-9161-6EAFDD9DC88E}" srcOrd="0" destOrd="0" presId="urn:microsoft.com/office/officeart/2005/8/layout/process3"/>
    <dgm:cxn modelId="{DAB518E5-613A-40A0-92C2-BE6A664EBF47}" type="presParOf" srcId="{58A8442C-A769-4C3D-AF2A-0104BC80AE0F}" destId="{A9B0BC9C-C924-4B16-BB91-4D79A64A8098}" srcOrd="1" destOrd="0" presId="urn:microsoft.com/office/officeart/2005/8/layout/process3"/>
    <dgm:cxn modelId="{52C1B5B5-8397-4DB5-9EB5-71EE04327908}" type="presParOf" srcId="{58A8442C-A769-4C3D-AF2A-0104BC80AE0F}" destId="{DA2D4216-2E82-42A5-96FC-6F2E99D13E31}" srcOrd="2" destOrd="0" presId="urn:microsoft.com/office/officeart/2005/8/layout/process3"/>
    <dgm:cxn modelId="{FCAC2315-8F86-4DF9-86E0-D199AB542550}" type="presParOf" srcId="{DC7730AD-81F0-46B3-ACC6-CE54F6DA8596}" destId="{2EAF341C-D41C-4C9E-86CD-A129BA6BC165}" srcOrd="5" destOrd="0" presId="urn:microsoft.com/office/officeart/2005/8/layout/process3"/>
    <dgm:cxn modelId="{1FC25CF7-3767-4BCD-A2D4-885F41DF45D7}" type="presParOf" srcId="{2EAF341C-D41C-4C9E-86CD-A129BA6BC165}" destId="{F1CE8157-FD1A-4F19-83E8-2BBD05AE4EFE}" srcOrd="0" destOrd="0" presId="urn:microsoft.com/office/officeart/2005/8/layout/process3"/>
    <dgm:cxn modelId="{56B2B1A0-F025-474D-903B-441926953CF7}" type="presParOf" srcId="{DC7730AD-81F0-46B3-ACC6-CE54F6DA8596}" destId="{D365E4FD-F5CB-408B-BB2C-0241AC5B5DFC}" srcOrd="6" destOrd="0" presId="urn:microsoft.com/office/officeart/2005/8/layout/process3"/>
    <dgm:cxn modelId="{FB58F1A8-91CD-42C0-9E3C-150B0F35CBA9}" type="presParOf" srcId="{D365E4FD-F5CB-408B-BB2C-0241AC5B5DFC}" destId="{714E06D9-F9C9-498B-9091-A3BDFAA28076}" srcOrd="0" destOrd="0" presId="urn:microsoft.com/office/officeart/2005/8/layout/process3"/>
    <dgm:cxn modelId="{C8841147-F881-433A-9B6D-F6FA738DEA81}" type="presParOf" srcId="{D365E4FD-F5CB-408B-BB2C-0241AC5B5DFC}" destId="{19F2470F-0B82-4D62-9D54-6B1C5654507A}" srcOrd="1" destOrd="0" presId="urn:microsoft.com/office/officeart/2005/8/layout/process3"/>
    <dgm:cxn modelId="{7825FD89-D00D-4554-B3BB-E999BD9C7C34}" type="presParOf" srcId="{D365E4FD-F5CB-408B-BB2C-0241AC5B5DFC}" destId="{B74EFF62-4624-4B33-BA6A-C8A6A4BF6589}" srcOrd="2" destOrd="0" presId="urn:microsoft.com/office/officeart/2005/8/layout/process3"/>
    <dgm:cxn modelId="{7467AE63-0D5A-42A7-9CFD-3BE23FF83843}" type="presParOf" srcId="{DC7730AD-81F0-46B3-ACC6-CE54F6DA8596}" destId="{F4EEAA39-E22A-4885-A5E7-9D1CC765EA14}" srcOrd="7" destOrd="0" presId="urn:microsoft.com/office/officeart/2005/8/layout/process3"/>
    <dgm:cxn modelId="{DA537520-32BE-4C6B-84EC-CAE5B288A3C0}" type="presParOf" srcId="{F4EEAA39-E22A-4885-A5E7-9D1CC765EA14}" destId="{ADB236F5-C220-47B3-841C-120DF17352ED}" srcOrd="0" destOrd="0" presId="urn:microsoft.com/office/officeart/2005/8/layout/process3"/>
    <dgm:cxn modelId="{2F51F3E3-A626-4562-8471-78B5EEF369B5}" type="presParOf" srcId="{DC7730AD-81F0-46B3-ACC6-CE54F6DA8596}" destId="{4C8D3AA9-5033-4289-867E-C4066D54368C}" srcOrd="8" destOrd="0" presId="urn:microsoft.com/office/officeart/2005/8/layout/process3"/>
    <dgm:cxn modelId="{78D08116-40BA-4DC2-BA43-CAFE14823E78}" type="presParOf" srcId="{4C8D3AA9-5033-4289-867E-C4066D54368C}" destId="{577B2EEB-A554-4C9E-BF8B-450B866CCF7C}" srcOrd="0" destOrd="0" presId="urn:microsoft.com/office/officeart/2005/8/layout/process3"/>
    <dgm:cxn modelId="{2762204B-8D09-4152-B159-6A59C49CBF14}" type="presParOf" srcId="{4C8D3AA9-5033-4289-867E-C4066D54368C}" destId="{3B55729D-90D5-4763-A84B-831CD7760B09}" srcOrd="1" destOrd="0" presId="urn:microsoft.com/office/officeart/2005/8/layout/process3"/>
    <dgm:cxn modelId="{6F31B556-AA7A-416D-9435-025D351799F8}" type="presParOf" srcId="{4C8D3AA9-5033-4289-867E-C4066D54368C}" destId="{395EC87E-DA43-477C-81A7-57154DF0B714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effectLst/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effectLst/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effectLst/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B5DC199D-586A-481A-9043-5C9D3ED763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2332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1B21F-E348-422F-B67D-61FE6D1ED871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636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C9F2C-A94D-452B-A87B-B3B8C9E39B48}" type="slidenum">
              <a:rPr lang="en-US">
                <a:solidFill>
                  <a:srgbClr val="000000"/>
                </a:solidFill>
              </a:rPr>
              <a:pPr/>
              <a:t>27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28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C3E29-2440-45B3-B4F2-7C10A088C52D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575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FD7474-2C41-4E87-8003-62FBC3856CA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80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7.xml"/><Relationship Id="rId4" Type="http://schemas.openxmlformats.org/officeDocument/2006/relationships/image" Target="file://localhost/Users/kgammage/Documents/CustomerWork/Meatballs/NASA.gif" TargetMode="Externa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2FB00FEF-C5D6-4869-892E-40871FE665AB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9926539C-CFF3-4194-9030-BB662A4CBB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60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B3F16FB-AACB-4DA8-A421-B7ACC19EC648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48777F22-74DF-45C8-BD3A-DDFEEB7EBD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796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582EC8ED-FD5C-44BE-BBEC-0A22963098C7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6EC8A47A-1536-4976-BCBD-0988C43C5C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430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A47AF54-CF04-4833-9738-EED416C79DC1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793FDFD8-ADD8-4D8F-BA15-9FA522B611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109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C01F286C-D4B1-41A1-A8EE-FB3910AEEC63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E04F9E9C-796E-439E-99B1-69069D5581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297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157E9003-82D6-433E-8089-7ED25B0D81D6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ACA52349-DE97-424B-BB40-6354F3B483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808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69A0950-F9C7-43F0-8415-29D39B6642F9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80DE8189-F637-4D33-A3DF-78A0705296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053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C4E88539-7B59-455F-829C-656C79F52C08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C15DD870-590C-488F-AA10-D40F9B7AF6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422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6997AE5-F767-4249-A3D2-2EB7513CB347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609224C-D365-44A4-BBF5-73F57B9050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724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E1073459-C89C-4F68-89FC-898DF6249393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6E2D8FD-5408-4FA0-AB89-42C137CAC8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667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2FFDBF6B-4CB6-4C4D-8E85-8F44ADC2B668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35410D1F-82CB-4D1E-AA8F-C3FB7A0A97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528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14625" y="6480175"/>
            <a:ext cx="4891088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Helvetica" charset="0"/>
                <a:ea typeface="+mn-ea"/>
              </a:rPr>
              <a:t>PRE-DECISIONAL: For Planning and Discussion Purposes Only</a:t>
            </a:r>
          </a:p>
        </p:txBody>
      </p:sp>
      <p:pic>
        <p:nvPicPr>
          <p:cNvPr id="6" name="Picture 9" descr="Tribrand_ColorBlackText_RGB_small_04061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4088" y="4840288"/>
            <a:ext cx="3197225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914400"/>
            <a:ext cx="7772400" cy="11430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altLang="en-US" noProof="0" dirty="0" smtClean="0"/>
              <a:t>Click to edit Master title style</a:t>
            </a:r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514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0526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3672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JPL-logo_Stacked_RedBlack-RGB_small_040615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5513" y="1739900"/>
            <a:ext cx="2028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001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6EC825C8-F14C-6045-8B58-FE5605210A3E}" type="datetime4">
              <a:rPr lang="en-US" altLang="en-US"/>
              <a:pPr>
                <a:defRPr/>
              </a:pPr>
              <a:t>October 7,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73D04198-C676-4B0F-8B75-C3258C7F58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83141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6EC825C8-F14C-6045-8B58-FE5605210A3E}" type="datetime4">
              <a:rPr lang="en-US" altLang="en-US"/>
              <a:pPr>
                <a:defRPr/>
              </a:pPr>
              <a:t>October 7,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 smtClean="0">
                <a:solidFill>
                  <a:srgbClr val="000000">
                    <a:lumMod val="65000"/>
                    <a:lumOff val="35000"/>
                  </a:srgbClr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69D406B1-3FCC-41E0-97D9-7B273E6429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50180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93E4CD0D-361B-4D42-99E7-84DC7C73A262}" type="datetime4">
              <a:rPr lang="en-US" altLang="en-US"/>
              <a:pPr>
                <a:defRPr/>
              </a:pPr>
              <a:t>October 7,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81FFFEAE-5A42-4FDC-8D74-EA13F83E1A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3598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738" y="1270000"/>
            <a:ext cx="4149725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1863" y="1270000"/>
            <a:ext cx="4151312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019F53A2-034D-424F-93E0-6F580C026681}" type="datetime4">
              <a:rPr lang="en-US" altLang="en-US"/>
              <a:pPr>
                <a:defRPr/>
              </a:pPr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81DB60C9-4F04-405A-8255-2865283A665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290116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9352C385-48C2-3D41-A86D-A0915E072499}" type="datetime4">
              <a:rPr lang="en-US" altLang="en-US"/>
              <a:pPr>
                <a:defRPr/>
              </a:pPr>
              <a:t>October 7, 2016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9EBD828D-4D57-481D-9642-755652341D4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4475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2A4549C1-7A15-5C4D-8BB4-5BF3C9F70C51}" type="datetime4">
              <a:rPr lang="en-US" altLang="en-US"/>
              <a:pPr>
                <a:defRPr/>
              </a:pPr>
              <a:t>October 7, 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00A6E506-6344-4925-A3B7-4E7CAECBB4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0972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B6233DE9-9CFC-7A4B-98C8-B54797F765C0}" type="datetime4">
              <a:rPr lang="en-US" altLang="en-US"/>
              <a:pPr>
                <a:defRPr/>
              </a:pPr>
              <a:t>October 7, 2016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4D4DE22B-B3B6-4235-BAEE-724E6A39A4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67899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D96CC4B3-262E-2D41-922D-24F12A4CB779}" type="datetime4">
              <a:rPr lang="en-US" altLang="en-US"/>
              <a:pPr>
                <a:defRPr/>
              </a:pPr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26F2E61E-046A-466F-A503-A91ECB10C76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22751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DECEE569-E9D4-B743-B9D6-4AC5EC89EA46}" type="datetime4">
              <a:rPr lang="en-US" altLang="en-US"/>
              <a:pPr>
                <a:defRPr/>
              </a:pPr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 DRAFT: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C1A4C150-BD32-4686-A3AF-D96E3925E9A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46905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914400"/>
            <a:ext cx="7772400" cy="11430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altLang="en-US" noProof="0" dirty="0" smtClean="0"/>
              <a:t>Click to edit Master title style</a:t>
            </a:r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514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pic>
        <p:nvPicPr>
          <p:cNvPr id="2467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6792" name="Rectangle 8"/>
          <p:cNvSpPr>
            <a:spLocks noChangeArrowheads="1"/>
          </p:cNvSpPr>
          <p:nvPr/>
        </p:nvSpPr>
        <p:spPr bwMode="auto">
          <a:xfrm>
            <a:off x="2714338" y="6479478"/>
            <a:ext cx="489166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Helvetica" charset="0"/>
                <a:ea typeface="+mn-ea"/>
              </a:rPr>
              <a:t>PRE-DECISIONAL: For Planning and Discussion Purposes Only</a:t>
            </a:r>
          </a:p>
        </p:txBody>
      </p:sp>
      <p:pic>
        <p:nvPicPr>
          <p:cNvPr id="6" name="Picture 5" descr="Tribrand_ColorBlackText_RGB_small_04061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4101" y="4839630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1280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</p:spTree>
    <p:extLst>
      <p:ext uri="{BB962C8B-B14F-4D97-AF65-F5344CB8AC3E}">
        <p14:creationId xmlns:p14="http://schemas.microsoft.com/office/powerpoint/2010/main" val="34684022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  <p:pic>
        <p:nvPicPr>
          <p:cNvPr id="9" name="Picture 8" descr="JPL-logo_Stacked_RedBlack-RGB_small_040615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085" y="1739899"/>
            <a:ext cx="2027724" cy="110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4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7,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r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PRE-DECISIONAL DRAFT: For Planning and Discussion Purposes Only</a:t>
            </a:r>
          </a:p>
          <a:p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5041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7,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r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PRE-DECISIONAL DRAFT: For Planning and Discussion Purposes Only</a:t>
            </a:r>
          </a:p>
          <a:p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1228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E4CD0D-361B-4D42-99E7-84DC7C73A262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302BAFA6-9EF7-D840-A7D8-E9DD8DCEC4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47801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738" y="1270000"/>
            <a:ext cx="4149725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1863" y="1270000"/>
            <a:ext cx="4151312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019F53A2-034D-424F-93E0-6F580C026681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F93D33C5-6180-084F-A72F-83B5915FEE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3508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52C385-48C2-3D41-A86D-A0915E072499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1D178162-DE81-2241-BD1F-210C1C3C92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52212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2A4549C1-7A15-5C4D-8BB4-5BF3C9F70C51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CF09D8A-5BC5-834F-B545-A60BF1D3D4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26567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B6233DE9-9CFC-7A4B-98C8-B54797F765C0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77D11C57-918E-A543-A001-A7F055C025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69131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96CC4B3-262E-2D41-922D-24F12A4CB779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5060701-C63F-364C-89E1-02A5BC70912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124955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ECEE569-E9D4-B743-B9D6-4AC5EC89EA46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C096CACD-05CC-D34F-9CA7-909DC857F4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2371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914400"/>
            <a:ext cx="7772400" cy="11430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altLang="en-US" noProof="0" dirty="0" smtClean="0"/>
              <a:t>Click to edit Master title style</a:t>
            </a:r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514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pic>
        <p:nvPicPr>
          <p:cNvPr id="2467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6792" name="Rectangle 8"/>
          <p:cNvSpPr>
            <a:spLocks noChangeArrowheads="1"/>
          </p:cNvSpPr>
          <p:nvPr/>
        </p:nvSpPr>
        <p:spPr bwMode="auto">
          <a:xfrm>
            <a:off x="2714338" y="6479478"/>
            <a:ext cx="489166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Helvetica" charset="0"/>
                <a:ea typeface="+mn-ea"/>
              </a:rPr>
              <a:t>PRE-DECISIONAL: For Planning and Discussion Purposes Only</a:t>
            </a:r>
          </a:p>
        </p:txBody>
      </p:sp>
      <p:pic>
        <p:nvPicPr>
          <p:cNvPr id="6" name="Picture 5" descr="Tribrand_ColorBlackText_RGB_small_04061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4101" y="4839630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53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</p:spTree>
    <p:extLst>
      <p:ext uri="{BB962C8B-B14F-4D97-AF65-F5344CB8AC3E}">
        <p14:creationId xmlns:p14="http://schemas.microsoft.com/office/powerpoint/2010/main" val="33888095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  <p:pic>
        <p:nvPicPr>
          <p:cNvPr id="9" name="Picture 8" descr="JPL-logo_Stacked_RedBlack-RGB_small_040615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085" y="1739899"/>
            <a:ext cx="2027724" cy="110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8239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7,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r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PRE-DECISIONAL DRAFT: For Planning and Discussion Purposes Only</a:t>
            </a:r>
          </a:p>
          <a:p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2851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7,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r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PRE-DECISIONAL DRAFT: For Planning and Discussion Purposes Only</a:t>
            </a:r>
          </a:p>
          <a:p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8380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E4CD0D-361B-4D42-99E7-84DC7C73A262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302BAFA6-9EF7-D840-A7D8-E9DD8DCEC4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85607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738" y="1270000"/>
            <a:ext cx="4149725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1863" y="1270000"/>
            <a:ext cx="4151312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019F53A2-034D-424F-93E0-6F580C026681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F93D33C5-6180-084F-A72F-83B5915FEE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42993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52C385-48C2-3D41-A86D-A0915E072499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1D178162-DE81-2241-BD1F-210C1C3C92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150375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2A4549C1-7A15-5C4D-8BB4-5BF3C9F70C51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CF09D8A-5BC5-834F-B545-A60BF1D3D4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68189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B6233DE9-9CFC-7A4B-98C8-B54797F765C0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77D11C57-918E-A543-A001-A7F055C025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461425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96CC4B3-262E-2D41-922D-24F12A4CB779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5060701-C63F-364C-89E1-02A5BC70912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14316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ECEE569-E9D4-B743-B9D6-4AC5EC89EA46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r>
              <a:rPr lang="en-US" altLang="en-US"/>
              <a:t>PRE-DECISIONAL DRAFT: For Planning and Discussion Purposes Only</a:t>
            </a:r>
          </a:p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C096CACD-05CC-D34F-9CA7-909DC857F4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40540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914400"/>
            <a:ext cx="7772400" cy="11430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altLang="en-US" noProof="0" dirty="0" smtClean="0"/>
              <a:t>Click to edit Master title style</a:t>
            </a:r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514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pic>
        <p:nvPicPr>
          <p:cNvPr id="2467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Tribrand_ColorBlackText_RGB_small_040615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101" y="4839630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43352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</p:spTree>
    <p:extLst>
      <p:ext uri="{BB962C8B-B14F-4D97-AF65-F5344CB8AC3E}">
        <p14:creationId xmlns:p14="http://schemas.microsoft.com/office/powerpoint/2010/main" val="104961023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w Subhead w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5335" y="2914151"/>
            <a:ext cx="7524221" cy="430183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 b="1" baseline="0">
                <a:solidFill>
                  <a:srgbClr val="000000"/>
                </a:solidFill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Presentation Title</a:t>
            </a:r>
            <a:endParaRPr lang="en-US" dirty="0"/>
          </a:p>
        </p:txBody>
      </p:sp>
      <p:sp>
        <p:nvSpPr>
          <p:cNvPr id="6" name="Text Placeholder 20"/>
          <p:cNvSpPr>
            <a:spLocks noGrp="1"/>
          </p:cNvSpPr>
          <p:nvPr>
            <p:ph type="body" sz="quarter" idx="19" hasCustomPrompt="1"/>
          </p:nvPr>
        </p:nvSpPr>
        <p:spPr>
          <a:xfrm>
            <a:off x="926452" y="3377321"/>
            <a:ext cx="7498993" cy="31236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Subhead</a:t>
            </a:r>
          </a:p>
        </p:txBody>
      </p:sp>
      <p:sp>
        <p:nvSpPr>
          <p:cNvPr id="7" name="Text Placeholder 20"/>
          <p:cNvSpPr>
            <a:spLocks noGrp="1"/>
          </p:cNvSpPr>
          <p:nvPr>
            <p:ph type="body" sz="quarter" idx="20" hasCustomPrompt="1"/>
          </p:nvPr>
        </p:nvSpPr>
        <p:spPr>
          <a:xfrm>
            <a:off x="926452" y="3829980"/>
            <a:ext cx="7498993" cy="1235772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dirty="0" smtClean="0"/>
              <a:t>Click to Edit Name(s) of Presenter(s), Directorate/Division and Date</a:t>
            </a:r>
          </a:p>
        </p:txBody>
      </p:sp>
      <p:pic>
        <p:nvPicPr>
          <p:cNvPr id="9" name="Picture 8" descr="JPL-logo_Stacked_RedBlack-RGB_small_040615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85" y="1739899"/>
            <a:ext cx="2027724" cy="110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7693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7,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algn="r"/>
            <a:endParaRPr lang="en-US" altLang="en-US" sz="1600" i="1" smtClean="0">
              <a:solidFill>
                <a:srgbClr val="000000">
                  <a:lumMod val="65000"/>
                  <a:lumOff val="35000"/>
                </a:srgbClr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 smtClean="0">
                <a:solidFill>
                  <a:srgbClr val="000000">
                    <a:lumMod val="65000"/>
                    <a:lumOff val="35000"/>
                  </a:srgbClr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>
                  <a:lumMod val="65000"/>
                  <a:lumOff val="35000"/>
                </a:srgbClr>
              </a:solidFill>
              <a:latin typeface="Helvetica" charset="0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48288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6EC825C8-F14C-6045-8B58-FE5605210A3E}" type="datetime4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October 7, 2016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algn="r"/>
            <a:endParaRPr lang="en-US" altLang="en-US" sz="1600" i="1" smtClean="0">
              <a:solidFill>
                <a:srgbClr val="000000">
                  <a:lumMod val="65000"/>
                  <a:lumOff val="35000"/>
                </a:srgbClr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 smtClean="0">
                <a:solidFill>
                  <a:srgbClr val="000000">
                    <a:lumMod val="65000"/>
                    <a:lumOff val="35000"/>
                  </a:srgbClr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>
                  <a:lumMod val="65000"/>
                  <a:lumOff val="35000"/>
                </a:srgbClr>
              </a:solidFill>
              <a:latin typeface="Helvetica" charset="0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altLang="en-US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fld id="{7816B778-C58C-F246-93B5-4C34960B7907}" type="slidenum">
              <a:rPr lang="en-US" altLang="en-US" smtClean="0">
                <a:solidFill>
                  <a:srgbClr val="00000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n-US" altLang="en-US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14832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E4CD0D-361B-4D42-99E7-84DC7C73A262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302BAFA6-9EF7-D840-A7D8-E9DD8DCEC4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088536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9738" y="1270000"/>
            <a:ext cx="4149725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41863" y="1270000"/>
            <a:ext cx="4151312" cy="482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019F53A2-034D-424F-93E0-6F580C026681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F93D33C5-6180-084F-A72F-83B5915FEE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86217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9352C385-48C2-3D41-A86D-A0915E072499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1D178162-DE81-2241-BD1F-210C1C3C92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548236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2A4549C1-7A15-5C4D-8BB4-5BF3C9F70C51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CF09D8A-5BC5-834F-B545-A60BF1D3D4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187905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B6233DE9-9CFC-7A4B-98C8-B54797F765C0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77D11C57-918E-A543-A001-A7F055C025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2830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96CC4B3-262E-2D41-922D-24F12A4CB779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A5060701-C63F-364C-89E1-02A5BC70912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690403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DECEE569-E9D4-B743-B9D6-4AC5EC89EA46}" type="datetime4">
              <a:rPr lang="en-US" altLang="en-US"/>
              <a:pPr/>
              <a:t>October 7, 2016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384425" y="6248400"/>
            <a:ext cx="4594225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  <a:p>
            <a:pPr algn="r"/>
            <a:r>
              <a:rPr lang="en-US" altLang="en-US" sz="1600" i="1">
                <a:solidFill>
                  <a:srgbClr val="000000"/>
                </a:solidFill>
                <a:latin typeface="Helvetica" charset="0"/>
                <a:ea typeface="+mn-ea"/>
              </a:rPr>
              <a:t>PRE-DECISIONAL DRAFT: For Planning and Discussion Purposes Only</a:t>
            </a:r>
          </a:p>
          <a:p>
            <a:pPr algn="r"/>
            <a:endParaRPr lang="en-US" altLang="en-US" sz="1600" i="1">
              <a:solidFill>
                <a:srgbClr val="000000"/>
              </a:solidFill>
              <a:latin typeface="Helvetica" charset="0"/>
              <a:ea typeface="+mn-ea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  <a:p>
            <a:fld id="{C096CACD-05CC-D34F-9CA7-909DC857F4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023266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06347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980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18988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40502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96659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05493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82715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32200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75813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49440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17423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492125" y="1570038"/>
            <a:ext cx="805656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86545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462AA6-59AE-4369-B509-908C613F111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2905646" y="6521890"/>
            <a:ext cx="33327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0" dirty="0" smtClean="0">
                <a:solidFill>
                  <a:prstClr val="black"/>
                </a:solidFill>
                <a:latin typeface="Calibri"/>
                <a:ea typeface="+mn-ea"/>
              </a:rPr>
              <a:t>NASA Pre-decisional: Internal Use Only</a:t>
            </a:r>
            <a:endParaRPr lang="en-US" sz="14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4719790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080" y="1050412"/>
            <a:ext cx="7329945" cy="917575"/>
          </a:xfrm>
        </p:spPr>
        <p:txBody>
          <a:bodyPr>
            <a:noAutofit/>
          </a:bodyPr>
          <a:lstStyle>
            <a:lvl1pPr algn="l">
              <a:defRPr sz="2400" b="1">
                <a:solidFill>
                  <a:srgbClr val="F6B9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1081" y="2161641"/>
            <a:ext cx="5314478" cy="203604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  <a:latin typeface="Arial"/>
                <a:cs typeface="Arial"/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482733" y="6370706"/>
            <a:ext cx="2133600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 algn="r">
              <a:defRPr sz="75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October 7, 2016</a:t>
            </a: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61080" y="523392"/>
            <a:ext cx="180209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783" eaLnBrk="1" hangingPunct="1"/>
            <a:r>
              <a:rPr lang="en-US" sz="600" b="0" dirty="0">
                <a:solidFill>
                  <a:srgbClr val="FFFFFF"/>
                </a:solidFill>
                <a:latin typeface="Arial"/>
                <a:ea typeface="+mn-ea"/>
                <a:cs typeface="Arial"/>
              </a:rPr>
              <a:t>National Aeronautics and Space Administration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1083" y="6478771"/>
            <a:ext cx="716863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783" eaLnBrk="1" hangingPunct="1"/>
            <a:r>
              <a:rPr lang="en-US" sz="600" dirty="0" err="1">
                <a:solidFill>
                  <a:srgbClr val="FFFFFF"/>
                </a:solidFill>
                <a:latin typeface="Arial"/>
                <a:ea typeface="+mn-ea"/>
                <a:cs typeface="Arial"/>
              </a:rPr>
              <a:t>www.nasa.gov</a:t>
            </a:r>
            <a:endParaRPr lang="en-US" sz="600" dirty="0">
              <a:solidFill>
                <a:srgbClr val="FFFFFF"/>
              </a:solidFill>
              <a:latin typeface="Arial"/>
              <a:ea typeface="+mn-ea"/>
              <a:cs typeface="Arial"/>
            </a:endParaRPr>
          </a:p>
        </p:txBody>
      </p:sp>
      <p:pic>
        <p:nvPicPr>
          <p:cNvPr id="10" name="NASA.gif" descr="/Users/kgammage/Documents/CustomerWork/Meatballs/NASA.g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7891367" y="243039"/>
            <a:ext cx="863760" cy="74283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 rot="16200000">
            <a:off x="5650749" y="3578168"/>
            <a:ext cx="5119069" cy="461665"/>
          </a:xfrm>
          <a:prstGeom prst="rect">
            <a:avLst/>
          </a:prstGeom>
          <a:noFill/>
          <a:effectLst>
            <a:outerShdw blurRad="50800" dist="38100" dir="6540000">
              <a:srgbClr val="000000">
                <a:alpha val="7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dist" defTabSz="685783" eaLnBrk="1" hangingPunct="1">
              <a:spcAft>
                <a:spcPts val="450"/>
              </a:spcAft>
            </a:pPr>
            <a:r>
              <a:rPr lang="en-US" sz="2400" b="0" dirty="0" smtClean="0">
                <a:solidFill>
                  <a:srgbClr val="FFFFFF"/>
                </a:solidFill>
                <a:latin typeface="Agency FB" panose="020B0503020202020204" pitchFamily="34" charset="0"/>
                <a:ea typeface="+mn-ea"/>
              </a:rPr>
              <a:t>Model Based Engineering</a:t>
            </a:r>
            <a:endParaRPr lang="en-US" sz="2400" b="0" dirty="0">
              <a:solidFill>
                <a:srgbClr val="FFFFFF"/>
              </a:solidFill>
              <a:latin typeface="Agency FB" panose="020B0503020202020204" pitchFamily="34" charset="0"/>
              <a:ea typeface="+mn-ea"/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51587" y="5807404"/>
            <a:ext cx="3264746" cy="624870"/>
          </a:xfrm>
          <a:prstGeom prst="rect">
            <a:avLst/>
          </a:prstGeom>
          <a:ln>
            <a:noFill/>
          </a:ln>
        </p:spPr>
        <p:txBody>
          <a:bodyPr/>
          <a:lstStyle>
            <a:lvl1pPr algn="r">
              <a:defRPr lang="en-US" sz="1050" b="1" smtClean="0">
                <a:solidFill>
                  <a:srgbClr val="FBC547"/>
                </a:solidFill>
              </a:defRPr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96473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71601"/>
            <a:ext cx="8229600" cy="87271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92200"/>
            <a:ext cx="8229600" cy="3975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32832" y="6492883"/>
            <a:ext cx="553968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675" smtClean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2E2F3704-07F8-4203-BFCE-2BB280CE90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426347" y="6492883"/>
            <a:ext cx="1852587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 sz="7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October 7, 2016</a:t>
            </a: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69431" y="6492883"/>
            <a:ext cx="4898931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 algn="ctr">
              <a:defRPr lang="en-US" sz="900" smtClean="0"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0793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2F3704-07F8-4203-BFCE-2BB280CE90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smtClean="0"/>
              <a:t>October 7,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8118449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453092"/>
            <a:ext cx="4038600" cy="36730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53092"/>
            <a:ext cx="4038600" cy="36730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32832" y="6492883"/>
            <a:ext cx="553968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675" smtClean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2E2F3704-07F8-4203-BFCE-2BB280CE90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1"/>
          </p:nvPr>
        </p:nvSpPr>
        <p:spPr>
          <a:xfrm>
            <a:off x="426347" y="6492883"/>
            <a:ext cx="1852587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 sz="7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October 7, 2016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69431" y="6492883"/>
            <a:ext cx="4898931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 algn="ctr">
              <a:defRPr lang="en-US" sz="900" smtClean="0"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9497821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453092"/>
            <a:ext cx="4038600" cy="36730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53092"/>
            <a:ext cx="4038600" cy="36730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32832" y="6492883"/>
            <a:ext cx="553968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675" smtClean="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2E2F3704-07F8-4203-BFCE-2BB280CE90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1"/>
          </p:nvPr>
        </p:nvSpPr>
        <p:spPr>
          <a:xfrm>
            <a:off x="426347" y="6492883"/>
            <a:ext cx="1852587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 sz="7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October 7, 2016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69431" y="6492883"/>
            <a:ext cx="4898931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 algn="ctr">
              <a:defRPr lang="en-US" sz="900" smtClean="0"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6190788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62677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63901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81464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6670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34948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80955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81407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76909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00720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08186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716A-C78B-DC45-B827-66FAD480715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10/7/2016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F0B04-E95A-2145-8951-1CAC2F1AC8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69489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492125" y="1570038"/>
            <a:ext cx="805656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13556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462AA6-59AE-4369-B509-908C613F111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2905646" y="6521890"/>
            <a:ext cx="33327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0" dirty="0" smtClean="0">
                <a:solidFill>
                  <a:prstClr val="black"/>
                </a:solidFill>
                <a:latin typeface="Calibri"/>
                <a:ea typeface="+mn-ea"/>
              </a:rPr>
              <a:t>NASA Pre-decisional: Internal Use Only</a:t>
            </a:r>
            <a:endParaRPr lang="en-US" sz="14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58690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em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1.em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1.emf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slideLayout" Target="../slideLayouts/slideLayout90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39A0079A-0CE9-456B-B8CD-91449DC91BBD}" type="datetimeFigureOut">
              <a:rPr lang="en-US"/>
              <a:pPr>
                <a:defRPr/>
              </a:pPr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045DBA26-AC2B-4124-81DF-4D94F299E3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20" r:id="rId2"/>
    <p:sldLayoutId id="2147484021" r:id="rId3"/>
    <p:sldLayoutId id="2147484022" r:id="rId4"/>
    <p:sldLayoutId id="2147484023" r:id="rId5"/>
    <p:sldLayoutId id="2147484024" r:id="rId6"/>
    <p:sldLayoutId id="2147484025" r:id="rId7"/>
    <p:sldLayoutId id="2147484026" r:id="rId8"/>
    <p:sldLayoutId id="2147484027" r:id="rId9"/>
    <p:sldLayoutId id="2147484028" r:id="rId10"/>
    <p:sldLayoutId id="214748402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6563" y="576263"/>
            <a:ext cx="8448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9738" y="1270000"/>
            <a:ext cx="8453437" cy="482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i="0">
                <a:solidFill>
                  <a:srgbClr val="000066"/>
                </a:solidFill>
                <a:latin typeface="Helvetica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0CD7CCD2-940D-7F4F-9E37-E8CDA130F17A}" type="datetime4">
              <a:rPr lang="en-US" altLang="en-US"/>
              <a:pPr>
                <a:defRPr/>
              </a:pPr>
              <a:t>October 7, 2016</a:t>
            </a:fld>
            <a:endParaRPr lang="en-US" altLang="en-US"/>
          </a:p>
        </p:txBody>
      </p:sp>
      <p:sp>
        <p:nvSpPr>
          <p:cNvPr id="2457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84425" y="6248400"/>
            <a:ext cx="4594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i="0" dirty="0" smtClean="0">
                <a:solidFill>
                  <a:srgbClr val="000066"/>
                </a:solidFill>
                <a:latin typeface="Helvetica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r>
              <a:rPr lang="en-US" altLang="en-US"/>
              <a:t>PRE-DECISIONAL: For Planning and Discussion Purposes Only</a:t>
            </a:r>
          </a:p>
          <a:p>
            <a:pPr>
              <a:defRPr/>
            </a:pPr>
            <a:endParaRPr lang="en-US" altLang="en-US"/>
          </a:p>
        </p:txBody>
      </p:sp>
      <p:sp>
        <p:nvSpPr>
          <p:cNvPr id="2457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81825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i="0">
                <a:solidFill>
                  <a:srgbClr val="000066"/>
                </a:solidFill>
                <a:latin typeface="Helvetica" charset="0"/>
                <a:ea typeface="+mn-ea"/>
              </a:defRPr>
            </a:lvl1pPr>
          </a:lstStyle>
          <a:p>
            <a:pPr>
              <a:defRPr/>
            </a:pPr>
            <a:endParaRPr lang="en-US" altLang="en-US"/>
          </a:p>
          <a:p>
            <a:pPr>
              <a:defRPr/>
            </a:pPr>
            <a:fld id="{907C46F3-B80B-4330-9011-7B54D53763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3079" name="Picture 14" descr="Tribrand_ColorBlackText_RGB_small_040615.eps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6775" y="-23813"/>
            <a:ext cx="3197225" cy="68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42" r:id="rId1"/>
    <p:sldLayoutId id="2147484043" r:id="rId2"/>
    <p:sldLayoutId id="2147484044" r:id="rId3"/>
    <p:sldLayoutId id="2147484045" r:id="rId4"/>
    <p:sldLayoutId id="2147484046" r:id="rId5"/>
    <p:sldLayoutId id="2147484047" r:id="rId6"/>
    <p:sldLayoutId id="2147484048" r:id="rId7"/>
    <p:sldLayoutId id="2147484049" r:id="rId8"/>
    <p:sldLayoutId id="2147484050" r:id="rId9"/>
    <p:sldLayoutId id="2147484051" r:id="rId10"/>
    <p:sldLayoutId id="2147484052" r:id="rId11"/>
    <p:sldLayoutId id="2147484053" r:id="rId1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7321" y="576469"/>
            <a:ext cx="8448261" cy="51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9738" y="1270000"/>
            <a:ext cx="8453437" cy="482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endParaRPr lang="en-US" altLang="en-US">
              <a:latin typeface="Helvetica" charset="0"/>
              <a:ea typeface="+mn-ea"/>
            </a:endParaRPr>
          </a:p>
          <a:p>
            <a:fld id="{0CD7CCD2-940D-7F4F-9E37-E8CDA130F17A}" type="datetime4">
              <a:rPr lang="en-US" altLang="en-US">
                <a:latin typeface="Helvetica" charset="0"/>
                <a:ea typeface="+mn-ea"/>
              </a:rPr>
              <a:pPr/>
              <a:t>October 7, 2016</a:t>
            </a:fld>
            <a:endParaRPr lang="en-US" altLang="en-US">
              <a:latin typeface="Helvetica" charset="0"/>
              <a:ea typeface="+mn-ea"/>
            </a:endParaRPr>
          </a:p>
        </p:txBody>
      </p:sp>
      <p:sp>
        <p:nvSpPr>
          <p:cNvPr id="2457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84425" y="6248400"/>
            <a:ext cx="4594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endParaRPr lang="en-US" altLang="en-US" dirty="0">
              <a:latin typeface="Helvetica" charset="0"/>
              <a:ea typeface="+mn-ea"/>
            </a:endParaRPr>
          </a:p>
          <a:p>
            <a:r>
              <a:rPr lang="en-US" altLang="en-US" dirty="0" smtClean="0">
                <a:latin typeface="Helvetica" charset="0"/>
                <a:ea typeface="+mn-ea"/>
              </a:rPr>
              <a:t>PRE-DECISIONAL: </a:t>
            </a:r>
            <a:r>
              <a:rPr lang="en-US" altLang="en-US" dirty="0">
                <a:latin typeface="Helvetica" charset="0"/>
                <a:ea typeface="+mn-ea"/>
              </a:rPr>
              <a:t>For Planning and Discussion Purposes Only</a:t>
            </a:r>
          </a:p>
          <a:p>
            <a:endParaRPr lang="en-US" altLang="en-US" dirty="0">
              <a:latin typeface="Helvetica" charset="0"/>
              <a:ea typeface="+mn-ea"/>
            </a:endParaRPr>
          </a:p>
        </p:txBody>
      </p:sp>
      <p:sp>
        <p:nvSpPr>
          <p:cNvPr id="2457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81825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pPr algn="r"/>
            <a:endParaRPr lang="en-US" altLang="en-US">
              <a:latin typeface="Helvetica" charset="0"/>
              <a:ea typeface="+mn-ea"/>
            </a:endParaRPr>
          </a:p>
          <a:p>
            <a:pPr algn="r"/>
            <a:fld id="{68F1550E-9AA8-C44A-AE6B-59778B27D265}" type="slidenum">
              <a:rPr lang="en-US" altLang="en-US">
                <a:latin typeface="Helvetica" charset="0"/>
                <a:ea typeface="+mn-ea"/>
              </a:rPr>
              <a:pPr algn="r"/>
              <a:t>‹#›</a:t>
            </a:fld>
            <a:endParaRPr lang="en-US" altLang="en-US">
              <a:latin typeface="Helvetica" charset="0"/>
              <a:ea typeface="+mn-ea"/>
            </a:endParaRPr>
          </a:p>
        </p:txBody>
      </p:sp>
      <p:pic>
        <p:nvPicPr>
          <p:cNvPr id="15" name="Picture 14" descr="Tribrand_ColorBlackText_RGB_small_040615.eps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7546" y="-23446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854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7321" y="576469"/>
            <a:ext cx="8448261" cy="51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9738" y="1270000"/>
            <a:ext cx="8453437" cy="482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endParaRPr lang="en-US" altLang="en-US">
              <a:latin typeface="Helvetica" charset="0"/>
              <a:ea typeface="+mn-ea"/>
            </a:endParaRPr>
          </a:p>
          <a:p>
            <a:fld id="{0CD7CCD2-940D-7F4F-9E37-E8CDA130F17A}" type="datetime4">
              <a:rPr lang="en-US" altLang="en-US">
                <a:latin typeface="Helvetica" charset="0"/>
                <a:ea typeface="+mn-ea"/>
              </a:rPr>
              <a:pPr/>
              <a:t>October 7, 2016</a:t>
            </a:fld>
            <a:endParaRPr lang="en-US" altLang="en-US">
              <a:latin typeface="Helvetica" charset="0"/>
              <a:ea typeface="+mn-ea"/>
            </a:endParaRPr>
          </a:p>
        </p:txBody>
      </p:sp>
      <p:sp>
        <p:nvSpPr>
          <p:cNvPr id="2457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84425" y="6248400"/>
            <a:ext cx="4594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endParaRPr lang="en-US" altLang="en-US" dirty="0">
              <a:latin typeface="Helvetica" charset="0"/>
              <a:ea typeface="+mn-ea"/>
            </a:endParaRPr>
          </a:p>
          <a:p>
            <a:r>
              <a:rPr lang="en-US" altLang="en-US" dirty="0" smtClean="0">
                <a:latin typeface="Helvetica" charset="0"/>
                <a:ea typeface="+mn-ea"/>
              </a:rPr>
              <a:t>PRE-DECISIONAL: </a:t>
            </a:r>
            <a:r>
              <a:rPr lang="en-US" altLang="en-US" dirty="0">
                <a:latin typeface="Helvetica" charset="0"/>
                <a:ea typeface="+mn-ea"/>
              </a:rPr>
              <a:t>For Planning and Discussion Purposes Only</a:t>
            </a:r>
          </a:p>
          <a:p>
            <a:endParaRPr lang="en-US" altLang="en-US" dirty="0">
              <a:latin typeface="Helvetica" charset="0"/>
              <a:ea typeface="+mn-ea"/>
            </a:endParaRPr>
          </a:p>
        </p:txBody>
      </p:sp>
      <p:sp>
        <p:nvSpPr>
          <p:cNvPr id="2457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81825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pPr algn="r"/>
            <a:endParaRPr lang="en-US" altLang="en-US">
              <a:latin typeface="Helvetica" charset="0"/>
              <a:ea typeface="+mn-ea"/>
            </a:endParaRPr>
          </a:p>
          <a:p>
            <a:pPr algn="r"/>
            <a:fld id="{68F1550E-9AA8-C44A-AE6B-59778B27D265}" type="slidenum">
              <a:rPr lang="en-US" altLang="en-US">
                <a:latin typeface="Helvetica" charset="0"/>
                <a:ea typeface="+mn-ea"/>
              </a:rPr>
              <a:pPr algn="r"/>
              <a:t>‹#›</a:t>
            </a:fld>
            <a:endParaRPr lang="en-US" altLang="en-US">
              <a:latin typeface="Helvetica" charset="0"/>
              <a:ea typeface="+mn-ea"/>
            </a:endParaRPr>
          </a:p>
        </p:txBody>
      </p:sp>
      <p:pic>
        <p:nvPicPr>
          <p:cNvPr id="15" name="Picture 14" descr="Tribrand_ColorBlackText_RGB_small_040615.eps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7546" y="-23446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02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4" r:id="rId1"/>
    <p:sldLayoutId id="2147484095" r:id="rId2"/>
    <p:sldLayoutId id="2147484096" r:id="rId3"/>
    <p:sldLayoutId id="2147484097" r:id="rId4"/>
    <p:sldLayoutId id="2147484098" r:id="rId5"/>
    <p:sldLayoutId id="2147484099" r:id="rId6"/>
    <p:sldLayoutId id="2147484100" r:id="rId7"/>
    <p:sldLayoutId id="2147484101" r:id="rId8"/>
    <p:sldLayoutId id="2147484102" r:id="rId9"/>
    <p:sldLayoutId id="2147484103" r:id="rId10"/>
    <p:sldLayoutId id="2147484104" r:id="rId11"/>
    <p:sldLayoutId id="2147484105" r:id="rId12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7321" y="576469"/>
            <a:ext cx="8448261" cy="51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9738" y="1270000"/>
            <a:ext cx="8453437" cy="482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57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endParaRPr lang="en-US" altLang="en-US">
              <a:latin typeface="Helvetica" charset="0"/>
              <a:ea typeface="+mn-ea"/>
            </a:endParaRPr>
          </a:p>
          <a:p>
            <a:fld id="{0CD7CCD2-940D-7F4F-9E37-E8CDA130F17A}" type="datetime4">
              <a:rPr lang="en-US" altLang="en-US">
                <a:latin typeface="Helvetica" charset="0"/>
                <a:ea typeface="+mn-ea"/>
              </a:rPr>
              <a:pPr/>
              <a:t>October 7, 2016</a:t>
            </a:fld>
            <a:endParaRPr lang="en-US" altLang="en-US">
              <a:latin typeface="Helvetica" charset="0"/>
              <a:ea typeface="+mn-ea"/>
            </a:endParaRPr>
          </a:p>
        </p:txBody>
      </p:sp>
      <p:sp>
        <p:nvSpPr>
          <p:cNvPr id="2457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81825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i="0">
                <a:solidFill>
                  <a:srgbClr val="000066"/>
                </a:solidFill>
              </a:defRPr>
            </a:lvl1pPr>
          </a:lstStyle>
          <a:p>
            <a:pPr algn="r"/>
            <a:endParaRPr lang="en-US" altLang="en-US">
              <a:latin typeface="Helvetica" charset="0"/>
              <a:ea typeface="+mn-ea"/>
            </a:endParaRPr>
          </a:p>
          <a:p>
            <a:pPr algn="r"/>
            <a:fld id="{68F1550E-9AA8-C44A-AE6B-59778B27D265}" type="slidenum">
              <a:rPr lang="en-US" altLang="en-US">
                <a:latin typeface="Helvetica" charset="0"/>
                <a:ea typeface="+mn-ea"/>
              </a:rPr>
              <a:pPr algn="r"/>
              <a:t>‹#›</a:t>
            </a:fld>
            <a:endParaRPr lang="en-US" altLang="en-US">
              <a:latin typeface="Helvetica" charset="0"/>
              <a:ea typeface="+mn-ea"/>
            </a:endParaRPr>
          </a:p>
        </p:txBody>
      </p:sp>
      <p:pic>
        <p:nvPicPr>
          <p:cNvPr id="15" name="Picture 14" descr="Tribrand_ColorBlackText_RGB_small_040615.eps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546" y="-23446"/>
            <a:ext cx="3196454" cy="68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546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  <p:sldLayoutId id="2147484148" r:id="rId12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Helvetic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1DB0716A-C78B-DC45-B827-66FAD4807151}" type="datetimeFigureOut">
              <a:rPr 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10/7/2016</a:t>
            </a:fld>
            <a:endParaRPr lang="en-US" b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A1AF0B04-E95A-2145-8951-1CAC2F1AC8ED}" type="slidenum">
              <a:rPr 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3123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51" r:id="rId2"/>
    <p:sldLayoutId id="2147484152" r:id="rId3"/>
    <p:sldLayoutId id="2147484153" r:id="rId4"/>
    <p:sldLayoutId id="2147484154" r:id="rId5"/>
    <p:sldLayoutId id="2147484155" r:id="rId6"/>
    <p:sldLayoutId id="2147484156" r:id="rId7"/>
    <p:sldLayoutId id="2147484157" r:id="rId8"/>
    <p:sldLayoutId id="2147484158" r:id="rId9"/>
    <p:sldLayoutId id="2147484159" r:id="rId10"/>
    <p:sldLayoutId id="2147484160" r:id="rId11"/>
    <p:sldLayoutId id="2147484161" r:id="rId12"/>
    <p:sldLayoutId id="2147484162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41649" y="2375506"/>
            <a:ext cx="8229600" cy="4330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32832" y="6492883"/>
            <a:ext cx="553968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675" smtClean="0">
                <a:solidFill>
                  <a:srgbClr val="660066"/>
                </a:solidFill>
                <a:latin typeface="Arial"/>
                <a:cs typeface="Arial"/>
              </a:defRPr>
            </a:lvl1pPr>
          </a:lstStyle>
          <a:p>
            <a:pPr eaLnBrk="1" hangingPunct="1"/>
            <a:fld id="{2E2F3704-07F8-4203-BFCE-2BB280CE9080}" type="slidenum">
              <a:rPr lang="en-US" b="0">
                <a:ea typeface="+mn-ea"/>
              </a:rPr>
              <a:pPr eaLnBrk="1" hangingPunct="1"/>
              <a:t>‹#›</a:t>
            </a:fld>
            <a:endParaRPr lang="en-US" b="0">
              <a:ea typeface="+mn-ea"/>
            </a:endParaRPr>
          </a:p>
        </p:txBody>
      </p:sp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41649" y="1465067"/>
            <a:ext cx="8229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426347" y="6492883"/>
            <a:ext cx="1852587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 sz="750">
                <a:solidFill>
                  <a:srgbClr val="660066"/>
                </a:solidFill>
                <a:latin typeface="Arial"/>
                <a:cs typeface="Arial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0" smtClean="0">
                <a:ea typeface="+mn-ea"/>
              </a:rPr>
              <a:t>October 7, 2016</a:t>
            </a:r>
            <a:endParaRPr lang="en-US" b="0">
              <a:ea typeface="+mn-ea"/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69431" y="6492883"/>
            <a:ext cx="4898931" cy="365125"/>
          </a:xfrm>
          <a:prstGeom prst="rect">
            <a:avLst/>
          </a:prstGeom>
          <a:ln>
            <a:noFill/>
          </a:ln>
        </p:spPr>
        <p:txBody>
          <a:bodyPr/>
          <a:lstStyle>
            <a:lvl1pPr algn="ctr">
              <a:defRPr lang="en-US" sz="900" b="1" smtClean="0">
                <a:solidFill>
                  <a:srgbClr val="660066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>
              <a:latin typeface="Calibri"/>
              <a:ea typeface="+mn-e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232" y="6"/>
            <a:ext cx="9145233" cy="12668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163671" y="110139"/>
            <a:ext cx="3844095" cy="461665"/>
          </a:xfrm>
          <a:prstGeom prst="rect">
            <a:avLst/>
          </a:prstGeom>
          <a:noFill/>
          <a:effectLst>
            <a:outerShdw blurRad="50800" dist="38100" dir="6540000">
              <a:srgbClr val="000000">
                <a:alpha val="7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dist" defTabSz="685783" eaLnBrk="1" hangingPunct="1">
              <a:spcAft>
                <a:spcPts val="450"/>
              </a:spcAft>
            </a:pPr>
            <a:r>
              <a:rPr lang="en-US" sz="2400" b="0" dirty="0" smtClean="0">
                <a:solidFill>
                  <a:srgbClr val="FFFFFF"/>
                </a:solidFill>
                <a:latin typeface="Agency FB" panose="020B0503020202020204" pitchFamily="34" charset="0"/>
                <a:ea typeface="+mn-ea"/>
              </a:rPr>
              <a:t>Model Based Engineering</a:t>
            </a:r>
            <a:endParaRPr lang="en-US" sz="2400" b="0" dirty="0">
              <a:solidFill>
                <a:srgbClr val="FFFFFF"/>
              </a:solidFill>
              <a:latin typeface="Agency FB" panose="020B0503020202020204" pitchFamily="34" charset="0"/>
              <a:ea typeface="+mn-ea"/>
            </a:endParaRPr>
          </a:p>
        </p:txBody>
      </p:sp>
      <p:sp>
        <p:nvSpPr>
          <p:cNvPr id="13" name="Footer Placeholder 4"/>
          <p:cNvSpPr txBox="1">
            <a:spLocks/>
          </p:cNvSpPr>
          <p:nvPr/>
        </p:nvSpPr>
        <p:spPr>
          <a:xfrm>
            <a:off x="2721685" y="821774"/>
            <a:ext cx="6279050" cy="624870"/>
          </a:xfrm>
          <a:prstGeom prst="rect">
            <a:avLst/>
          </a:prstGeom>
          <a:ln>
            <a:noFill/>
          </a:ln>
        </p:spPr>
        <p:txBody>
          <a:bodyPr/>
          <a:lstStyle>
            <a:defPPr>
              <a:defRPr lang="en-US"/>
            </a:defPPr>
            <a:lvl1pPr marL="0" algn="r" defTabSz="457200" rtl="0" eaLnBrk="1" latinLnBrk="0" hangingPunct="1">
              <a:defRPr lang="en-US" sz="1400" b="1" kern="1200" smtClean="0">
                <a:solidFill>
                  <a:srgbClr val="FBC547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050" i="1" dirty="0"/>
              <a:t>NASA SE Webcast on Model Based Sounding Rocket</a:t>
            </a:r>
          </a:p>
        </p:txBody>
      </p:sp>
    </p:spTree>
    <p:extLst>
      <p:ext uri="{BB962C8B-B14F-4D97-AF65-F5344CB8AC3E}">
        <p14:creationId xmlns:p14="http://schemas.microsoft.com/office/powerpoint/2010/main" val="3829797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4" r:id="rId1"/>
    <p:sldLayoutId id="2147484165" r:id="rId2"/>
    <p:sldLayoutId id="2147484166" r:id="rId3"/>
    <p:sldLayoutId id="2147484167" r:id="rId4"/>
    <p:sldLayoutId id="2147484168" r:id="rId5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>
          <a:solidFill>
            <a:srgbClr val="660066"/>
          </a:solidFill>
          <a:latin typeface="Arial"/>
          <a:ea typeface="Tahoma" pitchFamily="34" charset="0"/>
          <a:cs typeface="Arial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Tahoma" pitchFamily="112" charset="0"/>
          <a:cs typeface="Tahoma" pitchFamily="11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Tahoma" pitchFamily="112" charset="0"/>
          <a:cs typeface="Tahoma" pitchFamily="11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Tahoma" pitchFamily="112" charset="0"/>
          <a:cs typeface="Tahoma" pitchFamily="11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Tahoma" pitchFamily="112" charset="0"/>
          <a:cs typeface="Tahoma" pitchFamily="112" charset="0"/>
        </a:defRPr>
      </a:lvl5pPr>
      <a:lvl6pPr marL="342892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Tahoma" pitchFamily="112" charset="0"/>
          <a:cs typeface="Tahoma" pitchFamily="112" charset="0"/>
        </a:defRPr>
      </a:lvl6pPr>
      <a:lvl7pPr marL="685783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Tahoma" pitchFamily="112" charset="0"/>
          <a:cs typeface="Tahoma" pitchFamily="112" charset="0"/>
        </a:defRPr>
      </a:lvl7pPr>
      <a:lvl8pPr marL="1028675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Tahoma" pitchFamily="112" charset="0"/>
          <a:cs typeface="Tahoma" pitchFamily="112" charset="0"/>
        </a:defRPr>
      </a:lvl8pPr>
      <a:lvl9pPr marL="1371566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Tahoma" pitchFamily="112" charset="0"/>
          <a:cs typeface="Tahoma" pitchFamily="112" charset="0"/>
        </a:defRPr>
      </a:lvl9pPr>
    </p:titleStyle>
    <p:bodyStyle>
      <a:lvl1pPr marL="129776" indent="-129776" algn="l" rtl="0" eaLnBrk="1" fontAlgn="base" hangingPunct="1">
        <a:spcBef>
          <a:spcPct val="20000"/>
        </a:spcBef>
        <a:spcAft>
          <a:spcPct val="0"/>
        </a:spcAft>
        <a:buClr>
          <a:srgbClr val="660066"/>
        </a:buClr>
        <a:buFont typeface="Arial" charset="0"/>
        <a:buChar char="•"/>
        <a:defRPr sz="1500" kern="1200">
          <a:solidFill>
            <a:schemeClr val="tx1"/>
          </a:solidFill>
          <a:latin typeface="Arial"/>
          <a:ea typeface="+mn-ea"/>
          <a:cs typeface="Arial"/>
        </a:defRPr>
      </a:lvl1pPr>
      <a:lvl2pPr marL="303602" indent="-173827" algn="l" rtl="0" eaLnBrk="1" fontAlgn="base" hangingPunct="1">
        <a:spcBef>
          <a:spcPct val="20000"/>
        </a:spcBef>
        <a:spcAft>
          <a:spcPct val="0"/>
        </a:spcAft>
        <a:buClr>
          <a:srgbClr val="660066"/>
        </a:buClr>
        <a:buFont typeface="Arial" charset="0"/>
        <a:buChar char="–"/>
        <a:defRPr sz="1500" kern="1200">
          <a:solidFill>
            <a:schemeClr val="tx1"/>
          </a:solidFill>
          <a:latin typeface="Arial"/>
          <a:ea typeface="+mn-ea"/>
          <a:cs typeface="Arial"/>
        </a:defRPr>
      </a:lvl2pPr>
      <a:lvl3pPr marL="426233" indent="-122632" algn="l" rtl="0" eaLnBrk="1" fontAlgn="base" hangingPunct="1">
        <a:spcBef>
          <a:spcPct val="20000"/>
        </a:spcBef>
        <a:spcAft>
          <a:spcPct val="0"/>
        </a:spcAft>
        <a:buClr>
          <a:srgbClr val="660066"/>
        </a:buClr>
        <a:buFont typeface="Arial" charset="0"/>
        <a:buChar char="•"/>
        <a:defRPr sz="1500" kern="1200">
          <a:solidFill>
            <a:schemeClr val="tx1"/>
          </a:solidFill>
          <a:latin typeface="Arial"/>
          <a:ea typeface="+mn-ea"/>
          <a:cs typeface="Arial"/>
        </a:defRPr>
      </a:lvl3pPr>
      <a:lvl4pPr marL="600060" indent="-173827" algn="l" rtl="0" eaLnBrk="1" fontAlgn="base" hangingPunct="1">
        <a:spcBef>
          <a:spcPct val="20000"/>
        </a:spcBef>
        <a:spcAft>
          <a:spcPct val="0"/>
        </a:spcAft>
        <a:buClr>
          <a:srgbClr val="660066"/>
        </a:buClr>
        <a:buFont typeface="Arial" charset="0"/>
        <a:buChar char="–"/>
        <a:tabLst/>
        <a:defRPr sz="1500" kern="1200">
          <a:solidFill>
            <a:schemeClr val="tx1"/>
          </a:solidFill>
          <a:latin typeface="Arial"/>
          <a:ea typeface="+mn-ea"/>
          <a:cs typeface="Arial"/>
        </a:defRPr>
      </a:lvl4pPr>
      <a:lvl5pPr marL="772697" indent="-172637" algn="l" rtl="0" eaLnBrk="1" fontAlgn="base" hangingPunct="1">
        <a:spcBef>
          <a:spcPct val="20000"/>
        </a:spcBef>
        <a:spcAft>
          <a:spcPct val="0"/>
        </a:spcAft>
        <a:buClr>
          <a:srgbClr val="660066"/>
        </a:buClr>
        <a:buFont typeface="Arial" charset="0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03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1DB0716A-C78B-DC45-B827-66FAD4807151}" type="datetimeFigureOut">
              <a:rPr 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10/7/2016</a:t>
            </a:fld>
            <a:endParaRPr lang="en-US" b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A1AF0B04-E95A-2145-8951-1CAC2F1AC8ED}" type="slidenum">
              <a:rPr lang="en-US" b="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66752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0" r:id="rId1"/>
    <p:sldLayoutId id="2147484171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  <p:sldLayoutId id="2147484181" r:id="rId12"/>
    <p:sldLayoutId id="2147484182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3.jpe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12" Type="http://schemas.openxmlformats.org/officeDocument/2006/relationships/image" Target="../media/image2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17.png"/><Relationship Id="rId11" Type="http://schemas.openxmlformats.org/officeDocument/2006/relationships/image" Target="../media/image21.jpeg"/><Relationship Id="rId5" Type="http://schemas.openxmlformats.org/officeDocument/2006/relationships/image" Target="../media/image16.jpeg"/><Relationship Id="rId10" Type="http://schemas.openxmlformats.org/officeDocument/2006/relationships/image" Target="../media/image20.jpeg"/><Relationship Id="rId4" Type="http://schemas.openxmlformats.org/officeDocument/2006/relationships/hyperlink" Target="http://upload.wikimedia.org/wikipedia/en/5/5e/XSS-11.jpg" TargetMode="External"/><Relationship Id="rId9" Type="http://schemas.openxmlformats.org/officeDocument/2006/relationships/hyperlink" Target="http://upload.wikimedia.org/wikipedia/commons/3/3a/Orbital_Express_1.j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png"/><Relationship Id="rId3" Type="http://schemas.openxmlformats.org/officeDocument/2006/relationships/image" Target="../media/image26.gif"/><Relationship Id="rId7" Type="http://schemas.openxmlformats.org/officeDocument/2006/relationships/image" Target="../media/image30.jpeg"/><Relationship Id="rId12" Type="http://schemas.openxmlformats.org/officeDocument/2006/relationships/image" Target="../media/image35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29.jpeg"/><Relationship Id="rId11" Type="http://schemas.openxmlformats.org/officeDocument/2006/relationships/image" Target="../media/image34.gif"/><Relationship Id="rId5" Type="http://schemas.openxmlformats.org/officeDocument/2006/relationships/image" Target="../media/image28.jpeg"/><Relationship Id="rId10" Type="http://schemas.openxmlformats.org/officeDocument/2006/relationships/image" Target="../media/image33.png"/><Relationship Id="rId4" Type="http://schemas.openxmlformats.org/officeDocument/2006/relationships/image" Target="../media/image27.gif"/><Relationship Id="rId9" Type="http://schemas.openxmlformats.org/officeDocument/2006/relationships/image" Target="../media/image32.png"/><Relationship Id="rId1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4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6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3" Type="http://schemas.openxmlformats.org/officeDocument/2006/relationships/image" Target="../media/image61.jpeg"/><Relationship Id="rId7" Type="http://schemas.openxmlformats.org/officeDocument/2006/relationships/image" Target="../media/image65.png"/><Relationship Id="rId12" Type="http://schemas.openxmlformats.org/officeDocument/2006/relationships/image" Target="../media/image7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63.png"/><Relationship Id="rId15" Type="http://schemas.openxmlformats.org/officeDocument/2006/relationships/image" Target="../media/image73.jpeg"/><Relationship Id="rId10" Type="http://schemas.openxmlformats.org/officeDocument/2006/relationships/image" Target="../media/image68.png"/><Relationship Id="rId4" Type="http://schemas.openxmlformats.org/officeDocument/2006/relationships/image" Target="../media/image62.jpeg"/><Relationship Id="rId9" Type="http://schemas.openxmlformats.org/officeDocument/2006/relationships/image" Target="../media/image67.png"/><Relationship Id="rId14" Type="http://schemas.openxmlformats.org/officeDocument/2006/relationships/image" Target="../media/image7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emf"/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7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80.png"/><Relationship Id="rId11" Type="http://schemas.openxmlformats.org/officeDocument/2006/relationships/image" Target="../media/image85.jpeg"/><Relationship Id="rId5" Type="http://schemas.openxmlformats.org/officeDocument/2006/relationships/image" Target="../media/image79.png"/><Relationship Id="rId10" Type="http://schemas.openxmlformats.org/officeDocument/2006/relationships/image" Target="../media/image84.png"/><Relationship Id="rId4" Type="http://schemas.openxmlformats.org/officeDocument/2006/relationships/image" Target="../media/image78.png"/><Relationship Id="rId9" Type="http://schemas.openxmlformats.org/officeDocument/2006/relationships/image" Target="../media/image8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91.jpg"/><Relationship Id="rId5" Type="http://schemas.openxmlformats.org/officeDocument/2006/relationships/image" Target="../media/image90.jpg"/><Relationship Id="rId4" Type="http://schemas.openxmlformats.org/officeDocument/2006/relationships/image" Target="../media/image89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74.xml"/><Relationship Id="rId4" Type="http://schemas.openxmlformats.org/officeDocument/2006/relationships/image" Target="../media/image94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NESC_250x250_Transparen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9208" y="5610225"/>
            <a:ext cx="1116013" cy="111601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auto">
          <a:xfrm>
            <a:off x="381000" y="1227504"/>
            <a:ext cx="8382000" cy="20111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2400" b="0">
              <a:solidFill>
                <a:prstClr val="black"/>
              </a:solidFill>
              <a:latin typeface="Times" pitchFamily="-108" charset="0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7263" y="163513"/>
            <a:ext cx="7229475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solidFill>
                  <a:prstClr val="black"/>
                </a:solidFill>
                <a:latin typeface="Calibri" panose="020F0502020204030204"/>
                <a:ea typeface="+mn-ea"/>
              </a:rPr>
              <a:t>NESC Academy Webcast</a:t>
            </a:r>
          </a:p>
        </p:txBody>
      </p:sp>
      <p:sp>
        <p:nvSpPr>
          <p:cNvPr id="40964" name="Subtitle 4"/>
          <p:cNvSpPr>
            <a:spLocks noGrp="1"/>
          </p:cNvSpPr>
          <p:nvPr>
            <p:ph type="subTitle" idx="1"/>
          </p:nvPr>
        </p:nvSpPr>
        <p:spPr>
          <a:xfrm>
            <a:off x="422275" y="1277938"/>
            <a:ext cx="8299450" cy="533400"/>
          </a:xfrm>
        </p:spPr>
        <p:txBody>
          <a:bodyPr/>
          <a:lstStyle/>
          <a:p>
            <a:pPr eaLnBrk="1" hangingPunct="1"/>
            <a:r>
              <a:rPr lang="en-US" altLang="en-US" sz="3200" dirty="0"/>
              <a:t>Moving Cross Town or Cross the Solar System, Putting the Pieces </a:t>
            </a:r>
            <a:r>
              <a:rPr lang="en-US" altLang="en-US" sz="3200" dirty="0" smtClean="0"/>
              <a:t>Together</a:t>
            </a:r>
          </a:p>
          <a:p>
            <a:pPr eaLnBrk="1" hangingPunct="1"/>
            <a:r>
              <a:rPr lang="en-US" altLang="en-US" sz="3200" dirty="0" smtClean="0"/>
              <a:t>Launch </a:t>
            </a:r>
            <a:r>
              <a:rPr lang="en-US" altLang="en-US" sz="3200" dirty="0"/>
              <a:t>Vehicle Mission Flow and Model Based Systems Engineering (MBSE)</a:t>
            </a:r>
            <a:endParaRPr lang="en-US" altLang="en-US" sz="3200" i="1" dirty="0" smtClean="0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767013" y="5610225"/>
            <a:ext cx="47212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ea typeface="ＭＳ Ｐゴシック" pitchFamily="-108" charset="-128"/>
                <a:cs typeface="ＭＳ Ｐゴシック" pitchFamily="-108" charset="-128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5pPr>
            <a:lvl6pPr marL="22860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6pPr>
            <a:lvl7pPr marL="2743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7pPr>
            <a:lvl8pPr marL="3200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8pPr>
            <a:lvl9pPr marL="3657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9pPr>
          </a:lstStyle>
          <a:p>
            <a:pPr algn="l">
              <a:defRPr/>
            </a:pPr>
            <a:r>
              <a:rPr lang="en-US" kern="0" dirty="0" smtClean="0">
                <a:solidFill>
                  <a:srgbClr val="000000"/>
                </a:solidFill>
              </a:rPr>
              <a:t>Moderated by Jon Holladay</a:t>
            </a:r>
          </a:p>
          <a:p>
            <a:pPr algn="l">
              <a:defRPr/>
            </a:pPr>
            <a:r>
              <a:rPr lang="en-US" sz="1600" b="0" kern="0" dirty="0" smtClean="0">
                <a:solidFill>
                  <a:srgbClr val="000000"/>
                </a:solidFill>
              </a:rPr>
              <a:t>NASA Technical Fellow for Systems Engineering</a:t>
            </a:r>
          </a:p>
          <a:p>
            <a:pPr algn="l">
              <a:defRPr/>
            </a:pPr>
            <a:r>
              <a:rPr lang="en-US" sz="1600" b="0" kern="0" dirty="0" smtClean="0">
                <a:solidFill>
                  <a:srgbClr val="000000"/>
                </a:solidFill>
              </a:rPr>
              <a:t>NASA Engineering &amp; Safety Center (NESC)</a:t>
            </a:r>
          </a:p>
        </p:txBody>
      </p:sp>
      <p:pic>
        <p:nvPicPr>
          <p:cNvPr id="40966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2450" y="127000"/>
            <a:ext cx="911225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248139" y="3517774"/>
            <a:ext cx="864772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ea typeface="ＭＳ Ｐゴシック" pitchFamily="-108" charset="-128"/>
                <a:cs typeface="ＭＳ Ｐゴシック" pitchFamily="-108" charset="-128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5pPr>
            <a:lvl6pPr marL="22860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6pPr>
            <a:lvl7pPr marL="2743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7pPr>
            <a:lvl8pPr marL="3200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8pPr>
            <a:lvl9pPr marL="3657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ea typeface="ＭＳ Ｐゴシック" pitchFamily="-108" charset="-128"/>
              </a:defRPr>
            </a:lvl9pPr>
          </a:lstStyle>
          <a:p>
            <a:pPr>
              <a:defRPr/>
            </a:pPr>
            <a:r>
              <a:rPr lang="en-US" sz="2800" i="1" dirty="0" smtClean="0"/>
              <a:t>Neil </a:t>
            </a:r>
            <a:r>
              <a:rPr lang="en-US" sz="2800" i="1" dirty="0" err="1" smtClean="0"/>
              <a:t>Dennehy</a:t>
            </a:r>
            <a:r>
              <a:rPr lang="en-US" sz="2800" i="1" dirty="0" smtClean="0"/>
              <a:t>, NESC</a:t>
            </a:r>
          </a:p>
          <a:p>
            <a:pPr>
              <a:defRPr/>
            </a:pPr>
            <a:r>
              <a:rPr lang="en-US" sz="2800" i="1" dirty="0" smtClean="0"/>
              <a:t>Jessica Knizhnik, GSFC</a:t>
            </a:r>
            <a:endParaRPr lang="en-US" sz="2800" i="1" dirty="0"/>
          </a:p>
          <a:p>
            <a:pPr>
              <a:defRPr/>
            </a:pPr>
            <a:endParaRPr lang="en-US" sz="2800" i="1" kern="0" dirty="0" smtClean="0">
              <a:solidFill>
                <a:srgbClr val="000000"/>
              </a:solidFill>
            </a:endParaRPr>
          </a:p>
        </p:txBody>
      </p:sp>
      <p:pic>
        <p:nvPicPr>
          <p:cNvPr id="40968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0" y="76200"/>
            <a:ext cx="1073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9" name="Text Box 4"/>
          <p:cNvSpPr txBox="1">
            <a:spLocks noChangeArrowheads="1"/>
          </p:cNvSpPr>
          <p:nvPr/>
        </p:nvSpPr>
        <p:spPr bwMode="auto">
          <a:xfrm>
            <a:off x="1568450" y="4857746"/>
            <a:ext cx="6007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0" i="1" dirty="0" smtClean="0">
                <a:latin typeface="Times New Roman" panose="02020603050405020304" pitchFamily="18" charset="0"/>
              </a:rPr>
              <a:t>October 7th, </a:t>
            </a:r>
            <a:r>
              <a:rPr lang="en-US" altLang="en-US" sz="2400" b="0" i="1" dirty="0">
                <a:latin typeface="Times New Roman" panose="02020603050405020304" pitchFamily="18" charset="0"/>
              </a:rPr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 smtClean="0">
              <a:solidFill>
                <a:prstClr val="white"/>
              </a:solidFill>
            </a:endParaRP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66700" y="369261"/>
            <a:ext cx="8902816" cy="52875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3200" b="1" dirty="0" smtClean="0">
                <a:solidFill>
                  <a:srgbClr val="FFFFFF"/>
                </a:solidFill>
              </a:rPr>
              <a:t>NASA MBSE Pathfinder Webinar Series</a:t>
            </a:r>
            <a:br>
              <a:rPr lang="en-US" sz="3200" b="1" dirty="0" smtClean="0">
                <a:solidFill>
                  <a:srgbClr val="FFFFFF"/>
                </a:solidFill>
              </a:rPr>
            </a:br>
            <a:r>
              <a:rPr lang="en-US" sz="2000" dirty="0" smtClean="0">
                <a:solidFill>
                  <a:srgbClr val="FFFFFF"/>
                </a:solidFill>
              </a:rPr>
              <a:t>Where the Art and Science of SE </a:t>
            </a:r>
            <a:r>
              <a:rPr lang="en-US" sz="2000" dirty="0">
                <a:solidFill>
                  <a:srgbClr val="FFFFFF"/>
                </a:solidFill>
              </a:rPr>
              <a:t>C</a:t>
            </a:r>
            <a:r>
              <a:rPr lang="en-US" sz="2000" dirty="0" smtClean="0">
                <a:solidFill>
                  <a:srgbClr val="FFFFFF"/>
                </a:solidFill>
              </a:rPr>
              <a:t>ome </a:t>
            </a:r>
            <a:r>
              <a:rPr lang="en-US" sz="2000" dirty="0">
                <a:solidFill>
                  <a:srgbClr val="FFFFFF"/>
                </a:solidFill>
              </a:rPr>
              <a:t>T</a:t>
            </a:r>
            <a:r>
              <a:rPr lang="en-US" sz="2000" dirty="0" smtClean="0">
                <a:solidFill>
                  <a:srgbClr val="FFFFFF"/>
                </a:solidFill>
              </a:rPr>
              <a:t>ogether</a:t>
            </a:r>
            <a:endParaRPr lang="en-US" sz="2800" dirty="0">
              <a:solidFill>
                <a:srgbClr val="FFFFFF"/>
              </a:solidFill>
            </a:endParaRPr>
          </a:p>
        </p:txBody>
      </p:sp>
      <p:pic>
        <p:nvPicPr>
          <p:cNvPr id="2" name="Picture 1" descr="nasaLogo-570x4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pic>
        <p:nvPicPr>
          <p:cNvPr id="13" name="Picture 12" descr="NESC_250x250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66699" y="1709530"/>
            <a:ext cx="8589065" cy="3836505"/>
          </a:xfrm>
          <a:prstGeom prst="rect">
            <a:avLst/>
          </a:prstGeom>
          <a:solidFill>
            <a:schemeClr val="bg1"/>
          </a:solidFill>
          <a:ln w="28575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dirty="0" smtClean="0">
                <a:solidFill>
                  <a:schemeClr val="tx1"/>
                </a:solidFill>
              </a:rPr>
              <a:t>Rendezvous &amp; Capture Systems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600" dirty="0">
              <a:solidFill>
                <a:schemeClr val="tx1"/>
              </a:solidFill>
            </a:endParaRP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>
                <a:solidFill>
                  <a:schemeClr val="tx1"/>
                </a:solidFill>
              </a:rPr>
              <a:t>Neil Dennehy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chemeClr val="tx1"/>
                </a:solidFill>
              </a:rPr>
              <a:t>NASA Technical Fellow for GN&amp;C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chemeClr val="tx1"/>
                </a:solidFill>
              </a:rPr>
              <a:t>NASA Rendezvous &amp; Capture Systems Capability Leadership Team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800" dirty="0">
              <a:solidFill>
                <a:schemeClr val="tx1"/>
              </a:solidFill>
            </a:endParaRP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>
                <a:solidFill>
                  <a:schemeClr val="tx1"/>
                </a:solidFill>
              </a:rPr>
              <a:t>7 October 2016 </a:t>
            </a:r>
          </a:p>
        </p:txBody>
      </p:sp>
    </p:spTree>
    <p:extLst>
      <p:ext uri="{BB962C8B-B14F-4D97-AF65-F5344CB8AC3E}">
        <p14:creationId xmlns:p14="http://schemas.microsoft.com/office/powerpoint/2010/main" val="128032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 smtClean="0">
              <a:solidFill>
                <a:prstClr val="white"/>
              </a:solidFill>
            </a:endParaRP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83012"/>
            <a:ext cx="8229600" cy="646331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Presentation</a:t>
            </a:r>
            <a:r>
              <a:rPr lang="en-US" sz="3600" dirty="0"/>
              <a:t> </a:t>
            </a:r>
            <a:r>
              <a:rPr lang="en-US" dirty="0"/>
              <a:t>Outline </a:t>
            </a:r>
          </a:p>
        </p:txBody>
      </p:sp>
      <p:pic>
        <p:nvPicPr>
          <p:cNvPr id="24" name="Picture 23" descr="nasaLogo-570x4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sp>
        <p:nvSpPr>
          <p:cNvPr id="26" name="Content Placeholder 2"/>
          <p:cNvSpPr>
            <a:spLocks noGrp="1"/>
          </p:cNvSpPr>
          <p:nvPr/>
        </p:nvSpPr>
        <p:spPr bwMode="auto">
          <a:xfrm>
            <a:off x="505432" y="969526"/>
            <a:ext cx="8229600" cy="52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75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105" charset="-128"/>
                <a:cs typeface="ＭＳ Ｐゴシック" pitchFamily="-105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9pPr>
          </a:lstStyle>
          <a:p>
            <a:pPr defTabSz="457200">
              <a:lnSpc>
                <a:spcPct val="80000"/>
              </a:lnSpc>
              <a:spcBef>
                <a:spcPts val="0"/>
              </a:spcBef>
            </a:pPr>
            <a:endParaRPr lang="en-US" sz="2800" b="0" dirty="0">
              <a:latin typeface="Arial Narrow"/>
              <a:ea typeface="ＭＳ Ｐゴシック"/>
            </a:endParaRPr>
          </a:p>
          <a:p>
            <a:pPr defTabSz="457200">
              <a:lnSpc>
                <a:spcPct val="150000"/>
              </a:lnSpc>
              <a:spcBef>
                <a:spcPts val="0"/>
              </a:spcBef>
            </a:pPr>
            <a:r>
              <a:rPr lang="en-US" sz="2800" b="0" dirty="0" smtClean="0">
                <a:latin typeface="Arial Narrow"/>
                <a:ea typeface="ＭＳ Ｐゴシック"/>
              </a:rPr>
              <a:t>Team</a:t>
            </a:r>
            <a:endParaRPr lang="en-US" sz="2800" b="0" dirty="0">
              <a:latin typeface="Arial Narrow"/>
              <a:ea typeface="ＭＳ Ｐゴシック"/>
            </a:endParaRPr>
          </a:p>
          <a:p>
            <a:pPr defTabSz="457200">
              <a:lnSpc>
                <a:spcPct val="150000"/>
              </a:lnSpc>
              <a:spcBef>
                <a:spcPts val="0"/>
              </a:spcBef>
            </a:pPr>
            <a:r>
              <a:rPr lang="en-US" sz="2800" b="0" dirty="0" smtClean="0">
                <a:latin typeface="Arial Narrow"/>
                <a:ea typeface="ＭＳ Ｐゴシック"/>
              </a:rPr>
              <a:t>Introduction </a:t>
            </a:r>
            <a:r>
              <a:rPr lang="en-US" sz="2800" b="0" dirty="0">
                <a:latin typeface="Arial Narrow"/>
                <a:ea typeface="ＭＳ Ｐゴシック"/>
              </a:rPr>
              <a:t>to Rendezvous &amp; Capture (RV&amp;C</a:t>
            </a:r>
            <a:r>
              <a:rPr lang="en-US" sz="2800" b="0" dirty="0" smtClean="0">
                <a:latin typeface="Arial Narrow"/>
                <a:ea typeface="ＭＳ Ｐゴシック"/>
              </a:rPr>
              <a:t>)</a:t>
            </a:r>
          </a:p>
          <a:p>
            <a:pPr defTabSz="457200">
              <a:lnSpc>
                <a:spcPct val="150000"/>
              </a:lnSpc>
              <a:spcBef>
                <a:spcPts val="0"/>
              </a:spcBef>
            </a:pPr>
            <a:r>
              <a:rPr lang="en-US" sz="2800" b="0" dirty="0" smtClean="0">
                <a:latin typeface="Arial Narrow"/>
                <a:ea typeface="ＭＳ Ｐゴシック"/>
              </a:rPr>
              <a:t>Early History of Rendezvous</a:t>
            </a:r>
            <a:endParaRPr lang="en-US" sz="2800" b="0" dirty="0">
              <a:latin typeface="Arial Narrow"/>
              <a:ea typeface="ＭＳ Ｐゴシック"/>
            </a:endParaRPr>
          </a:p>
          <a:p>
            <a:pPr defTabSz="457200">
              <a:lnSpc>
                <a:spcPct val="150000"/>
              </a:lnSpc>
              <a:spcBef>
                <a:spcPts val="0"/>
              </a:spcBef>
            </a:pPr>
            <a:r>
              <a:rPr lang="en-US" sz="2800" b="0" dirty="0" smtClean="0">
                <a:latin typeface="Arial Narrow"/>
                <a:ea typeface="ＭＳ Ｐゴシック"/>
              </a:rPr>
              <a:t>Examples </a:t>
            </a:r>
            <a:r>
              <a:rPr lang="en-US" sz="2800" b="0" dirty="0">
                <a:latin typeface="Arial Narrow"/>
                <a:ea typeface="ＭＳ Ｐゴシック"/>
              </a:rPr>
              <a:t>of on-going and future RV&amp;C missions </a:t>
            </a:r>
            <a:endParaRPr lang="en-US" sz="2800" b="0" dirty="0" smtClean="0">
              <a:latin typeface="Arial Narrow"/>
              <a:ea typeface="ＭＳ Ｐゴシック"/>
            </a:endParaRPr>
          </a:p>
          <a:p>
            <a:pPr defTabSz="457200">
              <a:lnSpc>
                <a:spcPct val="150000"/>
              </a:lnSpc>
              <a:spcBef>
                <a:spcPts val="0"/>
              </a:spcBef>
            </a:pPr>
            <a:r>
              <a:rPr lang="en-US" sz="2800" b="0" dirty="0" smtClean="0">
                <a:latin typeface="Arial Narrow"/>
                <a:ea typeface="ＭＳ Ｐゴシック"/>
              </a:rPr>
              <a:t>“</a:t>
            </a:r>
            <a:r>
              <a:rPr lang="en-US" sz="2800" b="0" dirty="0">
                <a:latin typeface="Arial Narrow"/>
                <a:ea typeface="ＭＳ Ｐゴシック"/>
              </a:rPr>
              <a:t>Integrated Systems” aspects of RV&amp;C </a:t>
            </a:r>
            <a:r>
              <a:rPr lang="en-US" sz="2800" b="0" dirty="0" smtClean="0">
                <a:latin typeface="Arial Narrow"/>
                <a:ea typeface="ＭＳ Ｐゴシック"/>
              </a:rPr>
              <a:t> </a:t>
            </a:r>
          </a:p>
          <a:p>
            <a:pPr defTabSz="457200">
              <a:lnSpc>
                <a:spcPct val="150000"/>
              </a:lnSpc>
              <a:spcBef>
                <a:spcPts val="0"/>
              </a:spcBef>
            </a:pPr>
            <a:r>
              <a:rPr lang="en-US" sz="2800" b="0" dirty="0" smtClean="0">
                <a:latin typeface="Arial Narrow"/>
                <a:ea typeface="ＭＳ Ｐゴシック"/>
              </a:rPr>
              <a:t>Some RV&amp;C </a:t>
            </a:r>
            <a:r>
              <a:rPr lang="en-US" sz="2800" b="0" dirty="0">
                <a:latin typeface="Arial Narrow"/>
                <a:ea typeface="ＭＳ Ｐゴシック"/>
              </a:rPr>
              <a:t>System </a:t>
            </a:r>
            <a:r>
              <a:rPr lang="en-US" sz="2800" b="0" dirty="0" smtClean="0">
                <a:latin typeface="Arial Narrow"/>
                <a:ea typeface="ＭＳ Ｐゴシック"/>
              </a:rPr>
              <a:t>Capability Stretch Goals </a:t>
            </a:r>
          </a:p>
          <a:p>
            <a:pPr defTabSz="457200">
              <a:lnSpc>
                <a:spcPct val="150000"/>
              </a:lnSpc>
              <a:spcBef>
                <a:spcPts val="0"/>
              </a:spcBef>
            </a:pPr>
            <a:r>
              <a:rPr lang="en-US" sz="2800" b="0" dirty="0" smtClean="0">
                <a:latin typeface="Arial Narrow"/>
                <a:ea typeface="ＭＳ Ｐゴシック"/>
              </a:rPr>
              <a:t>Some </a:t>
            </a:r>
            <a:r>
              <a:rPr lang="en-US" sz="2800" b="0" dirty="0">
                <a:latin typeface="Arial Narrow"/>
                <a:ea typeface="ＭＳ Ｐゴシック"/>
              </a:rPr>
              <a:t>i</a:t>
            </a:r>
            <a:r>
              <a:rPr lang="en-US" sz="2800" b="0" dirty="0" smtClean="0">
                <a:latin typeface="Arial Narrow"/>
                <a:ea typeface="ＭＳ Ｐゴシック"/>
              </a:rPr>
              <a:t>nitiatives needed </a:t>
            </a:r>
          </a:p>
          <a:p>
            <a:pPr defTabSz="457200">
              <a:lnSpc>
                <a:spcPct val="150000"/>
              </a:lnSpc>
              <a:spcBef>
                <a:spcPts val="0"/>
              </a:spcBef>
            </a:pPr>
            <a:r>
              <a:rPr lang="en-US" sz="2800" b="0" dirty="0" smtClean="0">
                <a:latin typeface="Arial Narrow"/>
                <a:ea typeface="ＭＳ Ｐゴシック"/>
              </a:rPr>
              <a:t>Summary  </a:t>
            </a:r>
            <a:endParaRPr lang="en-US" sz="2800" b="0" dirty="0">
              <a:latin typeface="Arial Narrow"/>
              <a:ea typeface="ＭＳ Ｐゴシック"/>
            </a:endParaRPr>
          </a:p>
          <a:p>
            <a:pPr defTabSz="457200">
              <a:lnSpc>
                <a:spcPct val="80000"/>
              </a:lnSpc>
              <a:spcBef>
                <a:spcPts val="0"/>
              </a:spcBef>
            </a:pPr>
            <a:endParaRPr lang="en-US" sz="2800" b="0" dirty="0" smtClean="0">
              <a:latin typeface="Arial Narrow"/>
              <a:ea typeface="ＭＳ Ｐゴシック"/>
            </a:endParaRPr>
          </a:p>
        </p:txBody>
      </p:sp>
      <p:pic>
        <p:nvPicPr>
          <p:cNvPr id="6" name="Picture 5" descr="NESC_250x250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96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5491" y="-67808"/>
            <a:ext cx="8567530" cy="1143000"/>
          </a:xfrm>
        </p:spPr>
        <p:txBody>
          <a:bodyPr>
            <a:noAutofit/>
          </a:bodyPr>
          <a:lstStyle/>
          <a:p>
            <a:r>
              <a:rPr lang="en-US" sz="3600" dirty="0"/>
              <a:t>NASA Rendezvous &amp; Capture </a:t>
            </a:r>
            <a:br>
              <a:rPr lang="en-US" sz="3600" dirty="0"/>
            </a:br>
            <a:r>
              <a:rPr lang="en-US" sz="3600" dirty="0"/>
              <a:t>System Capability Leadership Team (SCLT)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62AA6-59AE-4369-B509-908C613F111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54E1F959-97DB-4B9E-A9E3-36B8475C48D2}" type="slidenum">
              <a:rPr lang="en-US" b="0" smtClean="0">
                <a:solidFill>
                  <a:prstClr val="white">
                    <a:lumMod val="50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en-US" b="0" dirty="0">
              <a:solidFill>
                <a:prstClr val="white">
                  <a:lumMod val="50000"/>
                </a:prstClr>
              </a:solidFill>
            </a:endParaRPr>
          </a:p>
        </p:txBody>
      </p:sp>
      <p:graphicFrame>
        <p:nvGraphicFramePr>
          <p:cNvPr id="15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880" y="1323843"/>
          <a:ext cx="4691206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3155"/>
                <a:gridCol w="1848051"/>
              </a:tblGrid>
              <a:tr h="25755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Name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Organization</a:t>
                      </a:r>
                      <a:endParaRPr lang="en-US" sz="1400" dirty="0"/>
                    </a:p>
                  </a:txBody>
                  <a:tcPr/>
                </a:tc>
              </a:tr>
              <a:tr h="257551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Neil Dennehy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NESC/GNC/Lead</a:t>
                      </a:r>
                      <a:endParaRPr lang="en-US" sz="1400" dirty="0"/>
                    </a:p>
                  </a:txBody>
                  <a:tcPr/>
                </a:tc>
              </a:tr>
              <a:tr h="257551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Heather Hinkel/Scott Cryan (JSC)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RV&amp;C SCLT Deputy</a:t>
                      </a:r>
                      <a:endParaRPr lang="en-US" sz="1400" dirty="0"/>
                    </a:p>
                  </a:txBody>
                  <a:tcPr/>
                </a:tc>
              </a:tr>
              <a:tr h="257551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Dawn</a:t>
                      </a:r>
                      <a:r>
                        <a:rPr lang="en-US" sz="1400" baseline="0" dirty="0" smtClean="0"/>
                        <a:t> Schiable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OCE Advisor</a:t>
                      </a:r>
                      <a:endParaRPr lang="en-US" sz="1400" dirty="0"/>
                    </a:p>
                  </a:txBody>
                  <a:tcPr/>
                </a:tc>
              </a:tr>
              <a:tr h="257551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Stephanie Stilson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Advisor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732809" y="2956177"/>
            <a:ext cx="3604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0" dirty="0">
                <a:solidFill>
                  <a:srgbClr val="000000"/>
                </a:solidFill>
                <a:latin typeface="Calibri"/>
                <a:ea typeface="Calibri" panose="020F0502020204030204" pitchFamily="34" charset="0"/>
              </a:rPr>
              <a:t>Supporting Discipline </a:t>
            </a:r>
            <a:r>
              <a:rPr lang="en-US" b="0" dirty="0" smtClean="0">
                <a:solidFill>
                  <a:srgbClr val="000000"/>
                </a:solidFill>
                <a:latin typeface="Calibri"/>
                <a:ea typeface="Calibri" panose="020F0502020204030204" pitchFamily="34" charset="0"/>
              </a:rPr>
              <a:t>Level CLTs:</a:t>
            </a:r>
            <a:endParaRPr lang="en-US" b="0" dirty="0">
              <a:solidFill>
                <a:prstClr val="black"/>
              </a:solidFill>
              <a:latin typeface="Calibri"/>
              <a:ea typeface="Calibri" panose="020F050202020403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410434" y="1005840"/>
            <a:ext cx="2018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0" dirty="0" smtClean="0">
                <a:solidFill>
                  <a:srgbClr val="000000"/>
                </a:solidFill>
                <a:latin typeface="Calibri"/>
                <a:ea typeface="Calibri" panose="020F0502020204030204" pitchFamily="34" charset="0"/>
              </a:rPr>
              <a:t>Team Leadership:</a:t>
            </a:r>
            <a:endParaRPr lang="en-US" b="0" dirty="0">
              <a:solidFill>
                <a:prstClr val="black"/>
              </a:solidFill>
              <a:latin typeface="Calibri"/>
              <a:ea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137474" y="1084090"/>
            <a:ext cx="2146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0" dirty="0" smtClean="0">
                <a:solidFill>
                  <a:srgbClr val="000000"/>
                </a:solidFill>
                <a:latin typeface="Calibri"/>
                <a:ea typeface="Calibri" panose="020F0502020204030204" pitchFamily="34" charset="0"/>
              </a:rPr>
              <a:t>Team Membership:</a:t>
            </a:r>
            <a:endParaRPr lang="en-US" b="0" dirty="0">
              <a:solidFill>
                <a:prstClr val="black"/>
              </a:solidFill>
              <a:latin typeface="Calibri"/>
              <a:ea typeface="Calibri" panose="020F050202020403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5568672" y="1484714"/>
          <a:ext cx="3284410" cy="5056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8362"/>
                <a:gridCol w="1336048"/>
              </a:tblGrid>
              <a:tr h="28910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Name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Organization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34186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 smtClean="0">
                          <a:effectLst/>
                        </a:rPr>
                        <a:t>Kalmanje </a:t>
                      </a:r>
                      <a:r>
                        <a:rPr lang="en-US" sz="1300" kern="1200" dirty="0">
                          <a:effectLst/>
                        </a:rPr>
                        <a:t>Krishnakumar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 smtClean="0">
                          <a:effectLst/>
                        </a:rPr>
                        <a:t>ARC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Gary Pease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GRC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Keith DeWeese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GSFC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TBD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GSFC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Bo Naasz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HEOMD Rep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Erik Bailey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JPL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George Chen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JPL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Rudra Mukherjee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JPL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Pete Waydo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JPL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Greg Lange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JSC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James Lewis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JSC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Pete Spehar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JSC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Glenn Hines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LaRC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TBD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LaRC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Tom Bryan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MSFC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  <a:tr h="2891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Ricky Howard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1200" dirty="0">
                          <a:effectLst/>
                        </a:rPr>
                        <a:t>MSFC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2684" marR="82684" marT="41342" marB="41342"/>
                </a:tc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403120" y="147121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280691" y="3290936"/>
          <a:ext cx="4508683" cy="28775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6189"/>
                <a:gridCol w="2702494"/>
              </a:tblGrid>
              <a:tr h="2578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Name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Discipline CLT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781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Oscar Gonzalez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Avionics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781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Dan Murri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Flight Mechanics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781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Mike </a:t>
                      </a:r>
                      <a:r>
                        <a:rPr lang="en-US" sz="1400" kern="1200" dirty="0" smtClean="0">
                          <a:effectLst/>
                        </a:rPr>
                        <a:t>Dube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Mechanical </a:t>
                      </a:r>
                      <a:r>
                        <a:rPr lang="en-US" sz="1400" kern="1200" dirty="0" smtClean="0">
                          <a:effectLst/>
                        </a:rPr>
                        <a:t>Systems*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781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Curt Larsen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Loads &amp; Dynamics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781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Aron Wolf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GN&amp;C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781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Jon Holladay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Systems Engineering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781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Mike Aguilar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Software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781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effectLst/>
                        </a:rPr>
                        <a:t>Upendra </a:t>
                      </a:r>
                      <a:r>
                        <a:rPr lang="en-US" sz="1400" kern="1200" dirty="0">
                          <a:effectLst/>
                        </a:rPr>
                        <a:t>Singh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Sensors &amp; </a:t>
                      </a:r>
                      <a:r>
                        <a:rPr lang="en-US" sz="1400" kern="1200" dirty="0" smtClean="0">
                          <a:effectLst/>
                        </a:rPr>
                        <a:t>Instruments (new)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36825" y="352449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1810" y="6217920"/>
            <a:ext cx="4008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0" dirty="0" smtClean="0">
                <a:solidFill>
                  <a:prstClr val="black"/>
                </a:solidFill>
                <a:latin typeface="Calibri"/>
                <a:ea typeface="+mn-ea"/>
              </a:rPr>
              <a:t>* Brandon Robertson, Mechanical Systems TDT Deputy,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0" dirty="0" smtClean="0">
                <a:solidFill>
                  <a:prstClr val="black"/>
                </a:solidFill>
                <a:latin typeface="Calibri"/>
                <a:ea typeface="+mn-ea"/>
              </a:rPr>
              <a:t> contributed significantly to this presentation </a:t>
            </a:r>
            <a:endParaRPr lang="en-US" sz="12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8963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3"/>
          <p:cNvSpPr txBox="1">
            <a:spLocks/>
          </p:cNvSpPr>
          <p:nvPr/>
        </p:nvSpPr>
        <p:spPr bwMode="auto">
          <a:xfrm>
            <a:off x="1138351" y="123984"/>
            <a:ext cx="6867299" cy="805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9pPr>
          </a:lstStyle>
          <a:p>
            <a:pPr defTabSz="457200"/>
            <a:r>
              <a:rPr lang="en-US" sz="3600" b="0" dirty="0" smtClean="0">
                <a:solidFill>
                  <a:prstClr val="black"/>
                </a:solidFill>
              </a:rPr>
              <a:t>RV&amp;C System Capability Definitions</a:t>
            </a:r>
            <a:endParaRPr lang="en-US" sz="3600" b="0" dirty="0">
              <a:solidFill>
                <a:prstClr val="black"/>
              </a:solidFill>
            </a:endParaRPr>
          </a:p>
        </p:txBody>
      </p:sp>
      <p:sp>
        <p:nvSpPr>
          <p:cNvPr id="9" name="Slide Number Placeholder 11"/>
          <p:cNvSpPr>
            <a:spLocks noGrp="1"/>
          </p:cNvSpPr>
          <p:nvPr>
            <p:ph type="sldNum" sz="quarter" idx="4294967295"/>
          </p:nvPr>
        </p:nvSpPr>
        <p:spPr>
          <a:xfrm>
            <a:off x="6997381" y="6478366"/>
            <a:ext cx="2133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03462AA6-59AE-4369-B509-908C613F1114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0040" y="1207168"/>
            <a:ext cx="8406517" cy="5262979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1200"/>
              </a:spcAft>
              <a:buSzPct val="150000"/>
            </a:pPr>
            <a:r>
              <a:rPr lang="en-US" sz="2400" dirty="0" smtClean="0">
                <a:solidFill>
                  <a:prstClr val="black"/>
                </a:solidFill>
                <a:latin typeface="Calibri"/>
                <a:ea typeface="+mn-ea"/>
              </a:rPr>
              <a:t>Rendezvous </a:t>
            </a:r>
            <a:r>
              <a:rPr lang="en-US" sz="2400" dirty="0">
                <a:solidFill>
                  <a:prstClr val="black"/>
                </a:solidFill>
                <a:latin typeface="Calibri"/>
                <a:ea typeface="+mn-ea"/>
              </a:rPr>
              <a:t>&amp; Capture -</a:t>
            </a:r>
            <a:r>
              <a:rPr lang="en-US" sz="2400" b="0" dirty="0">
                <a:solidFill>
                  <a:prstClr val="black"/>
                </a:solidFill>
                <a:latin typeface="Calibri"/>
                <a:ea typeface="+mn-ea"/>
              </a:rPr>
              <a:t> Process of bringing a spacecraft and another space-based object 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ea typeface="+mn-ea"/>
              </a:rPr>
              <a:t>(manmade or natural body) together</a:t>
            </a:r>
          </a:p>
          <a:p>
            <a:pPr marL="854075" lvl="1" indent="-285750" defTabSz="457200" eaLnBrk="1" fontAlgn="auto" hangingPunct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1089025" algn="l"/>
              </a:tabLst>
            </a:pPr>
            <a:r>
              <a:rPr lang="en-US" sz="2000" dirty="0" smtClean="0">
                <a:solidFill>
                  <a:prstClr val="black"/>
                </a:solidFill>
                <a:latin typeface="Calibri"/>
                <a:ea typeface="+mn-ea"/>
              </a:rPr>
              <a:t>Rendezvous </a:t>
            </a:r>
            <a:r>
              <a:rPr lang="en-US" sz="2000" dirty="0">
                <a:solidFill>
                  <a:prstClr val="black"/>
                </a:solidFill>
                <a:latin typeface="Calibri"/>
                <a:ea typeface="+mn-ea"/>
              </a:rPr>
              <a:t>- </a:t>
            </a:r>
            <a:r>
              <a:rPr lang="en-US" sz="2000" b="0" dirty="0">
                <a:solidFill>
                  <a:prstClr val="black"/>
                </a:solidFill>
                <a:latin typeface="Calibri"/>
                <a:ea typeface="+mn-ea"/>
              </a:rPr>
              <a:t>Intentionally bringing two resident space objects close </a:t>
            </a:r>
            <a:r>
              <a:rPr lang="en-US" sz="2000" b="0" dirty="0" smtClean="0">
                <a:solidFill>
                  <a:prstClr val="black"/>
                </a:solidFill>
                <a:latin typeface="Calibri"/>
                <a:ea typeface="+mn-ea"/>
              </a:rPr>
              <a:t>together </a:t>
            </a:r>
            <a:r>
              <a:rPr lang="en-US" sz="2000" b="0" dirty="0">
                <a:solidFill>
                  <a:prstClr val="black"/>
                </a:solidFill>
                <a:latin typeface="Calibri"/>
                <a:ea typeface="+mn-ea"/>
              </a:rPr>
              <a:t>at a specified </a:t>
            </a:r>
            <a:r>
              <a:rPr lang="en-US" sz="2000" b="0" dirty="0" smtClean="0">
                <a:solidFill>
                  <a:prstClr val="black"/>
                </a:solidFill>
                <a:latin typeface="Calibri"/>
                <a:ea typeface="+mn-ea"/>
              </a:rPr>
              <a:t>location &amp; time</a:t>
            </a:r>
            <a:endParaRPr lang="en-US" sz="2000" b="0" dirty="0">
              <a:solidFill>
                <a:prstClr val="black"/>
              </a:solidFill>
              <a:latin typeface="Calibri"/>
              <a:ea typeface="+mn-ea"/>
            </a:endParaRPr>
          </a:p>
          <a:p>
            <a:pPr marL="854075" lvl="1" indent="-285750" defTabSz="457200" eaLnBrk="1" fontAlgn="auto" hangingPunct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1089025" algn="l"/>
              </a:tabLst>
            </a:pPr>
            <a:r>
              <a:rPr lang="en-US" sz="2000" dirty="0" smtClean="0">
                <a:solidFill>
                  <a:prstClr val="black"/>
                </a:solidFill>
                <a:latin typeface="Calibri"/>
                <a:ea typeface="+mn-ea"/>
              </a:rPr>
              <a:t>Capture</a:t>
            </a:r>
            <a:r>
              <a:rPr lang="en-US" sz="2000" b="0" dirty="0" smtClean="0">
                <a:solidFill>
                  <a:prstClr val="black"/>
                </a:solidFill>
                <a:latin typeface="Calibri"/>
                <a:ea typeface="+mn-ea"/>
              </a:rPr>
              <a:t> </a:t>
            </a:r>
            <a:r>
              <a:rPr lang="en-US" sz="2000" b="0" dirty="0">
                <a:solidFill>
                  <a:prstClr val="black"/>
                </a:solidFill>
                <a:latin typeface="Calibri"/>
                <a:ea typeface="+mn-ea"/>
              </a:rPr>
              <a:t>– Mating of two spacecraft or a spacecraft and a </a:t>
            </a:r>
            <a:r>
              <a:rPr lang="en-US" sz="2000" b="0" dirty="0" smtClean="0">
                <a:solidFill>
                  <a:prstClr val="black"/>
                </a:solidFill>
                <a:latin typeface="Calibri"/>
                <a:ea typeface="+mn-ea"/>
              </a:rPr>
              <a:t>space-based object.</a:t>
            </a:r>
            <a:r>
              <a:rPr lang="en-US" sz="2000" b="0" dirty="0">
                <a:solidFill>
                  <a:prstClr val="black"/>
                </a:solidFill>
                <a:latin typeface="Calibri"/>
                <a:ea typeface="+mn-ea"/>
              </a:rPr>
              <a:t> </a:t>
            </a:r>
            <a:endParaRPr lang="en-US" sz="2000" b="0" dirty="0" smtClean="0">
              <a:solidFill>
                <a:prstClr val="black"/>
              </a:solidFill>
              <a:latin typeface="Calibri"/>
              <a:ea typeface="+mn-ea"/>
            </a:endParaRPr>
          </a:p>
          <a:p>
            <a:pPr marL="1311275" lvl="2" indent="-285750" defTabSz="457200" eaLnBrk="1" fontAlgn="auto" hangingPunct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1089025" algn="l"/>
              </a:tabLst>
            </a:pPr>
            <a:r>
              <a:rPr lang="en-US" sz="2000" b="0" dirty="0" smtClean="0">
                <a:solidFill>
                  <a:prstClr val="black"/>
                </a:solidFill>
                <a:latin typeface="Calibri"/>
                <a:ea typeface="+mn-ea"/>
              </a:rPr>
              <a:t>Grapple, Docking, Berthing, Small Body Touch &amp; Go</a:t>
            </a:r>
            <a:r>
              <a:rPr lang="en-US" sz="2000" b="0" dirty="0">
                <a:solidFill>
                  <a:prstClr val="black"/>
                </a:solidFill>
                <a:latin typeface="Calibri"/>
                <a:ea typeface="+mn-ea"/>
              </a:rPr>
              <a:t>, Small </a:t>
            </a:r>
            <a:r>
              <a:rPr lang="en-US" sz="2000" b="0" dirty="0" smtClean="0">
                <a:solidFill>
                  <a:prstClr val="black"/>
                </a:solidFill>
                <a:latin typeface="Calibri"/>
                <a:ea typeface="+mn-ea"/>
              </a:rPr>
              <a:t>Body Descent and Landing</a:t>
            </a:r>
          </a:p>
          <a:p>
            <a:pPr marL="854075" lvl="1" indent="-285750" defTabSz="457200" eaLnBrk="1" fontAlgn="auto" hangingPunct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1089025" algn="l"/>
              </a:tabLst>
            </a:pPr>
            <a:endParaRPr lang="en-US" i="1" dirty="0">
              <a:solidFill>
                <a:prstClr val="black"/>
              </a:solidFill>
              <a:latin typeface="Calibri"/>
              <a:ea typeface="+mn-ea"/>
            </a:endParaRPr>
          </a:p>
          <a:p>
            <a:pPr marL="568325" lvl="1" defTabSz="457200" eaLnBrk="1" fontAlgn="auto" hangingPunct="1">
              <a:spcBef>
                <a:spcPts val="0"/>
              </a:spcBef>
              <a:spcAft>
                <a:spcPts val="1200"/>
              </a:spcAft>
              <a:tabLst>
                <a:tab pos="1089025" algn="l"/>
              </a:tabLst>
            </a:pPr>
            <a:r>
              <a:rPr lang="en-US" sz="1600" b="0" i="1" dirty="0" smtClean="0">
                <a:solidFill>
                  <a:prstClr val="black"/>
                </a:solidFill>
                <a:latin typeface="Calibri"/>
                <a:ea typeface="+mn-ea"/>
              </a:rPr>
              <a:t>Note:</a:t>
            </a:r>
            <a:r>
              <a:rPr lang="en-US" sz="1600" i="1" dirty="0" smtClean="0">
                <a:solidFill>
                  <a:prstClr val="black"/>
                </a:solidFill>
                <a:latin typeface="Calibri"/>
                <a:ea typeface="+mn-ea"/>
              </a:rPr>
              <a:t> </a:t>
            </a:r>
            <a:r>
              <a:rPr lang="en-US" sz="1600" b="0" i="1" dirty="0" smtClean="0">
                <a:solidFill>
                  <a:prstClr val="black"/>
                </a:solidFill>
                <a:latin typeface="Calibri"/>
                <a:ea typeface="+mn-ea"/>
              </a:rPr>
              <a:t>In the original TCAT framework Rendezvous &amp; Capture came under the higher-level category of </a:t>
            </a:r>
            <a:r>
              <a:rPr lang="en-US" sz="1600" i="1" dirty="0" smtClean="0">
                <a:solidFill>
                  <a:prstClr val="black"/>
                </a:solidFill>
                <a:latin typeface="Calibri"/>
                <a:ea typeface="+mn-ea"/>
              </a:rPr>
              <a:t>“Arrival Transportation” defined as: </a:t>
            </a:r>
            <a:r>
              <a:rPr lang="en-US" sz="1600" b="0" i="1" dirty="0" smtClean="0">
                <a:solidFill>
                  <a:prstClr val="black"/>
                </a:solidFill>
                <a:latin typeface="Calibri"/>
                <a:ea typeface="+mn-ea"/>
              </a:rPr>
              <a:t>Operations </a:t>
            </a:r>
            <a:r>
              <a:rPr lang="en-US" sz="1600" b="0" i="1" dirty="0">
                <a:solidFill>
                  <a:prstClr val="black"/>
                </a:solidFill>
                <a:latin typeface="Calibri"/>
                <a:ea typeface="+mn-ea"/>
              </a:rPr>
              <a:t>or experimental mode of transportation (vehicles) used to slow approach, connect to an object or set down on a surface.</a:t>
            </a:r>
          </a:p>
          <a:p>
            <a:pPr marL="854075" lvl="1" indent="-285750" defTabSz="457200" eaLnBrk="1" fontAlgn="auto" hangingPunct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1089025" algn="l"/>
              </a:tabLs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pic>
        <p:nvPicPr>
          <p:cNvPr id="5" name="Picture 4" descr="nasaLogo-570x4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pic>
        <p:nvPicPr>
          <p:cNvPr id="6" name="Picture 5" descr="NESC_250x250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16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97381" y="6478366"/>
            <a:ext cx="2133600" cy="365125"/>
          </a:xfrm>
          <a:prstGeom prst="rect">
            <a:avLst/>
          </a:prstGeom>
        </p:spPr>
        <p:txBody>
          <a:bodyPr/>
          <a:lstStyle/>
          <a:p>
            <a:fld id="{03462AA6-59AE-4369-B509-908C613F111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4320" y="1427669"/>
            <a:ext cx="5139427" cy="3385542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prstClr val="black"/>
                </a:solidFill>
                <a:latin typeface="Calibri"/>
                <a:ea typeface="+mn-ea"/>
              </a:rPr>
              <a:t>Small Body Touch and Go - </a:t>
            </a:r>
            <a:r>
              <a:rPr lang="en-US" b="0" dirty="0">
                <a:solidFill>
                  <a:prstClr val="black"/>
                </a:solidFill>
                <a:latin typeface="Calibri"/>
                <a:ea typeface="+mn-ea"/>
              </a:rPr>
              <a:t>Momentary </a:t>
            </a: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short duration intentional </a:t>
            </a:r>
            <a:r>
              <a:rPr lang="en-US" b="0" dirty="0">
                <a:solidFill>
                  <a:prstClr val="black"/>
                </a:solidFill>
                <a:latin typeface="Calibri"/>
                <a:ea typeface="+mn-ea"/>
              </a:rPr>
              <a:t>contact, without attachment, to a space-based object</a:t>
            </a: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. Primarily performed to gather/collect small body surface material, typically with a sampling mechanism </a:t>
            </a:r>
            <a:r>
              <a:rPr lang="en-US" b="0" i="1" u="sng" dirty="0" smtClean="0">
                <a:solidFill>
                  <a:srgbClr val="00408E"/>
                </a:solidFill>
                <a:latin typeface="Calibri"/>
                <a:ea typeface="+mn-ea"/>
              </a:rPr>
              <a:t>Examples</a:t>
            </a:r>
            <a:r>
              <a:rPr lang="en-US" b="0" i="1" dirty="0" smtClean="0">
                <a:solidFill>
                  <a:srgbClr val="00408E"/>
                </a:solidFill>
                <a:latin typeface="Calibri"/>
                <a:ea typeface="+mn-ea"/>
              </a:rPr>
              <a:t>: OSIRIS-REx Asteroid Sample Return Mission </a:t>
            </a:r>
            <a:endParaRPr lang="en-US" b="0" dirty="0" smtClean="0">
              <a:solidFill>
                <a:prstClr val="black"/>
              </a:solidFill>
              <a:latin typeface="Calibri"/>
              <a:ea typeface="+mn-ea"/>
            </a:endParaRP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prstClr val="black"/>
                </a:solidFill>
                <a:latin typeface="Calibri"/>
                <a:ea typeface="+mn-ea"/>
              </a:rPr>
              <a:t>Small Body Descent &amp; Landing </a:t>
            </a: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– </a:t>
            </a:r>
            <a:r>
              <a:rPr lang="en-US" b="0" dirty="0">
                <a:solidFill>
                  <a:prstClr val="black"/>
                </a:solidFill>
                <a:latin typeface="Calibri"/>
                <a:ea typeface="+mn-ea"/>
              </a:rPr>
              <a:t>When </a:t>
            </a: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a spacecraft approaches, then descends and lands on a low-gravity well small body . </a:t>
            </a:r>
            <a:r>
              <a:rPr lang="en-US" b="0" i="1" u="sng" dirty="0" smtClean="0">
                <a:solidFill>
                  <a:srgbClr val="00408E"/>
                </a:solidFill>
                <a:latin typeface="Calibri"/>
                <a:ea typeface="+mn-ea"/>
              </a:rPr>
              <a:t>Examples</a:t>
            </a:r>
            <a:r>
              <a:rPr lang="en-US" b="0" i="1" dirty="0" smtClean="0">
                <a:solidFill>
                  <a:srgbClr val="00408E"/>
                </a:solidFill>
                <a:latin typeface="Calibri"/>
                <a:ea typeface="+mn-ea"/>
              </a:rPr>
              <a:t>: Asteroid Redirect Mission, Robotic Segment</a:t>
            </a:r>
            <a:endParaRPr lang="en-US" b="0" dirty="0" smtClean="0">
              <a:solidFill>
                <a:prstClr val="black"/>
              </a:solidFill>
              <a:latin typeface="Calibri"/>
              <a:ea typeface="+mn-ea"/>
            </a:endParaRPr>
          </a:p>
          <a:p>
            <a:pPr lvl="2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b="0" dirty="0" smtClean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 bwMode="auto">
          <a:xfrm>
            <a:off x="548640" y="211818"/>
            <a:ext cx="7058341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9pPr>
          </a:lstStyle>
          <a:p>
            <a:pPr defTabSz="457200"/>
            <a:r>
              <a:rPr lang="en-US" sz="4000" b="0" dirty="0">
                <a:solidFill>
                  <a:prstClr val="black"/>
                </a:solidFill>
              </a:rPr>
              <a:t>Introduction of RV&amp;C Terms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56430" y="965628"/>
            <a:ext cx="8624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prstClr val="black"/>
                </a:solidFill>
                <a:latin typeface="Calibri"/>
                <a:ea typeface="+mn-ea"/>
              </a:rPr>
              <a:t>Capture</a:t>
            </a: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 </a:t>
            </a:r>
            <a:r>
              <a:rPr lang="en-US" b="0" dirty="0">
                <a:solidFill>
                  <a:prstClr val="black"/>
                </a:solidFill>
                <a:latin typeface="Calibri"/>
                <a:ea typeface="+mn-ea"/>
              </a:rPr>
              <a:t>– Mating of two spacecraft or a spacecraft and a space-based </a:t>
            </a: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object</a:t>
            </a: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pic>
        <p:nvPicPr>
          <p:cNvPr id="2052" name="Picture 4" descr="http://www.nasa.gov/sites/default/files/hpb_sampling1_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92"/>
          <a:stretch/>
        </p:blipFill>
        <p:spPr bwMode="auto">
          <a:xfrm>
            <a:off x="5627976" y="1427669"/>
            <a:ext cx="328742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484113" y="4674411"/>
            <a:ext cx="1749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Image from HH</a:t>
            </a: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540" y="3502280"/>
            <a:ext cx="3470860" cy="19494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947" y="4531974"/>
            <a:ext cx="5060075" cy="212895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389120" y="5799296"/>
            <a:ext cx="4206240" cy="73866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0" dirty="0" smtClean="0">
                <a:solidFill>
                  <a:prstClr val="black"/>
                </a:solidFill>
                <a:latin typeface="Calibri"/>
                <a:ea typeface="+mn-ea"/>
              </a:rPr>
              <a:t>Can establish dividing line between target bodies where EDL system capability applies versus where RV&amp;C system capability applies </a:t>
            </a:r>
            <a:endParaRPr lang="en-US" sz="14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4378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92758" y="-160976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“Classes” of  RV&amp;C Missions</a:t>
            </a:r>
            <a:endParaRPr lang="en-US" sz="4000" dirty="0"/>
          </a:p>
        </p:txBody>
      </p:sp>
      <p:sp>
        <p:nvSpPr>
          <p:cNvPr id="54" name="Content Placeholder 2"/>
          <p:cNvSpPr txBox="1">
            <a:spLocks/>
          </p:cNvSpPr>
          <p:nvPr/>
        </p:nvSpPr>
        <p:spPr bwMode="auto">
          <a:xfrm>
            <a:off x="117566" y="914962"/>
            <a:ext cx="8869679" cy="3401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/>
              <a:buChar char="•"/>
              <a:defRPr sz="20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800" b="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1600" b="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400" b="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 b="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1400" u="sng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RV&amp;C Missions happen in MANY different locations</a:t>
            </a:r>
          </a:p>
          <a:p>
            <a:pPr lvl="1"/>
            <a:r>
              <a:rPr lang="en-US" sz="14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Earth Reliant – ISS Visiting Vehicles, Satellite Servicing, Active Debris Removal</a:t>
            </a:r>
          </a:p>
          <a:p>
            <a:pPr lvl="1"/>
            <a:r>
              <a:rPr lang="en-US" sz="14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Proving Ground - Asteroid Redirect Mission, Cislunar Transit Habitat, Small Body/Low Gravity Field</a:t>
            </a:r>
          </a:p>
          <a:p>
            <a:pPr lvl="1"/>
            <a:r>
              <a:rPr lang="en-US" sz="14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Earth Independent – Planetary Rendezvous, Sample Return missions</a:t>
            </a:r>
          </a:p>
          <a:p>
            <a:r>
              <a:rPr lang="en-US" sz="1400" u="sng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RV&amp;C Mission Types:</a:t>
            </a:r>
          </a:p>
          <a:p>
            <a:pPr lvl="1"/>
            <a:r>
              <a:rPr lang="en-US" sz="14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Crewed vehicle – many timeline and operational constraints</a:t>
            </a:r>
          </a:p>
          <a:p>
            <a:pPr lvl="1"/>
            <a:r>
              <a:rPr lang="en-US" sz="14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Robotic vehicle – onboard processing requirements, unconstrained timeline, long operating times</a:t>
            </a:r>
          </a:p>
          <a:p>
            <a:r>
              <a:rPr lang="en-US" sz="1400" u="sng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RV&amp;C Target Types:</a:t>
            </a:r>
          </a:p>
          <a:p>
            <a:pPr lvl="1"/>
            <a:r>
              <a:rPr lang="en-US" sz="14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Cooperative: contains known features to enable RPOD (reflectors, transponder, docking target)</a:t>
            </a:r>
          </a:p>
          <a:p>
            <a:pPr lvl="1"/>
            <a:r>
              <a:rPr lang="en-US" sz="14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Non-cooperative: no features to enable AR&amp;D, could have unknown/uncontrolled attitude</a:t>
            </a:r>
          </a:p>
          <a:p>
            <a:r>
              <a:rPr lang="en-US" sz="1400" u="sng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RV&amp;C Destination Type:</a:t>
            </a:r>
          </a:p>
          <a:p>
            <a:pPr lvl="1"/>
            <a:r>
              <a:rPr lang="en-US" sz="14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Vehicle – possibly known vehicle model and spin rate, may have mechanism to allow “capture”</a:t>
            </a:r>
          </a:p>
          <a:p>
            <a:pPr lvl="1"/>
            <a:r>
              <a:rPr lang="en-US" sz="1400" kern="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Celestial Body- known or unknown model and spin rate</a:t>
            </a:r>
          </a:p>
        </p:txBody>
      </p:sp>
      <p:grpSp>
        <p:nvGrpSpPr>
          <p:cNvPr id="56" name="Group 55"/>
          <p:cNvGrpSpPr/>
          <p:nvPr/>
        </p:nvGrpSpPr>
        <p:grpSpPr>
          <a:xfrm>
            <a:off x="444771" y="4480560"/>
            <a:ext cx="8153652" cy="2292638"/>
            <a:chOff x="431708" y="3141922"/>
            <a:chExt cx="8153652" cy="2292638"/>
          </a:xfrm>
        </p:grpSpPr>
        <p:sp>
          <p:nvSpPr>
            <p:cNvPr id="57" name="TextBox 56"/>
            <p:cNvSpPr txBox="1"/>
            <p:nvPr/>
          </p:nvSpPr>
          <p:spPr>
            <a:xfrm>
              <a:off x="3066948" y="3451706"/>
              <a:ext cx="11055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hangingPunct="1">
                <a:buFont typeface="Wingdings" pitchFamily="2" charset="2"/>
                <a:buNone/>
                <a:defRPr/>
              </a:pPr>
              <a:r>
                <a:rPr lang="en-US" sz="1200" b="0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Cooperative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952506" y="4264075"/>
              <a:ext cx="145905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hangingPunct="1">
                <a:buFont typeface="Wingdings" pitchFamily="2" charset="2"/>
                <a:buNone/>
                <a:defRPr/>
              </a:pPr>
              <a:r>
                <a:rPr lang="en-US" sz="1200" b="0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Non-cooperative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898031" y="3372670"/>
              <a:ext cx="7633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hangingPunct="1">
                <a:buFont typeface="Wingdings" pitchFamily="2" charset="2"/>
                <a:buNone/>
                <a:defRPr/>
              </a:pPr>
              <a:r>
                <a:rPr lang="en-US" sz="1200" b="0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Crewed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908227" y="3934456"/>
              <a:ext cx="7531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hangingPunct="1">
                <a:buFont typeface="Wingdings" pitchFamily="2" charset="2"/>
                <a:buNone/>
                <a:defRPr/>
              </a:pPr>
              <a:r>
                <a:rPr lang="en-US" sz="1200" b="0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Robotic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5719171" y="3419520"/>
              <a:ext cx="7269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hangingPunct="1">
                <a:buFont typeface="Wingdings" pitchFamily="2" charset="2"/>
                <a:buNone/>
                <a:defRPr/>
              </a:pPr>
              <a:r>
                <a:rPr lang="en-US" sz="1200" b="0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Vehicle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5682916" y="3996786"/>
              <a:ext cx="8338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eaLnBrk="1" hangingPunct="1">
                <a:buFont typeface="Wingdings" pitchFamily="2" charset="2"/>
                <a:buNone/>
                <a:defRPr/>
              </a:pPr>
              <a:r>
                <a:rPr lang="en-US" sz="1200" b="0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Celestial</a:t>
              </a:r>
            </a:p>
            <a:p>
              <a:pPr algn="ctr" eaLnBrk="1" hangingPunct="1">
                <a:buFont typeface="Wingdings" pitchFamily="2" charset="2"/>
                <a:buNone/>
                <a:defRPr/>
              </a:pPr>
              <a:r>
                <a:rPr lang="en-US" sz="1200" b="0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Body</a:t>
              </a: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638796" y="3167963"/>
              <a:ext cx="11801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hangingPunct="1">
                <a:buFont typeface="Wingdings" pitchFamily="2" charset="2"/>
                <a:buNone/>
                <a:defRPr/>
              </a:pPr>
              <a:r>
                <a:rPr lang="en-US" sz="1200" u="sng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Destination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008979" y="3151446"/>
              <a:ext cx="121539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hangingPunct="1">
                <a:buFont typeface="Wingdings" pitchFamily="2" charset="2"/>
                <a:buNone/>
                <a:defRPr/>
              </a:pPr>
              <a:r>
                <a:rPr lang="en-US" sz="1200" u="sng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Target Type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81205" y="3141922"/>
              <a:ext cx="130035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hangingPunct="1">
                <a:buFont typeface="Wingdings" pitchFamily="2" charset="2"/>
                <a:buNone/>
                <a:defRPr/>
              </a:pPr>
              <a:r>
                <a:rPr lang="en-US" sz="1200" u="sng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Mission Type</a:t>
              </a:r>
            </a:p>
          </p:txBody>
        </p:sp>
        <p:cxnSp>
          <p:nvCxnSpPr>
            <p:cNvPr id="66" name="Straight Arrow Connector 65"/>
            <p:cNvCxnSpPr/>
            <p:nvPr/>
          </p:nvCxnSpPr>
          <p:spPr bwMode="auto">
            <a:xfrm flipV="1">
              <a:off x="4238621" y="3637515"/>
              <a:ext cx="1329509" cy="12154"/>
            </a:xfrm>
            <a:prstGeom prst="straightConnector1">
              <a:avLst/>
            </a:prstGeom>
            <a:solidFill>
              <a:srgbClr val="E1F4FF"/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67" name="Straight Arrow Connector 66"/>
            <p:cNvCxnSpPr/>
            <p:nvPr/>
          </p:nvCxnSpPr>
          <p:spPr bwMode="auto">
            <a:xfrm flipV="1">
              <a:off x="4306201" y="4213850"/>
              <a:ext cx="1214304" cy="257596"/>
            </a:xfrm>
            <a:prstGeom prst="straightConnector1">
              <a:avLst/>
            </a:prstGeom>
            <a:solidFill>
              <a:srgbClr val="E1F4FF"/>
            </a:solidFill>
            <a:ln w="19050" cap="flat" cmpd="sng" algn="ctr">
              <a:solidFill>
                <a:srgbClr val="CC3399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68" name="Straight Arrow Connector 67"/>
            <p:cNvCxnSpPr/>
            <p:nvPr/>
          </p:nvCxnSpPr>
          <p:spPr bwMode="auto">
            <a:xfrm flipV="1">
              <a:off x="4245840" y="3466063"/>
              <a:ext cx="1330151" cy="17346"/>
            </a:xfrm>
            <a:prstGeom prst="straightConnector1">
              <a:avLst/>
            </a:prstGeom>
            <a:solidFill>
              <a:srgbClr val="E1F4FF"/>
            </a:solidFill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grpSp>
          <p:nvGrpSpPr>
            <p:cNvPr id="69" name="Group 68"/>
            <p:cNvGrpSpPr/>
            <p:nvPr/>
          </p:nvGrpSpPr>
          <p:grpSpPr>
            <a:xfrm>
              <a:off x="431708" y="4453838"/>
              <a:ext cx="7198847" cy="980115"/>
              <a:chOff x="-1141071" y="3158438"/>
              <a:chExt cx="7198847" cy="980115"/>
            </a:xfrm>
          </p:grpSpPr>
          <p:sp>
            <p:nvSpPr>
              <p:cNvPr id="80" name="TextBox 79"/>
              <p:cNvSpPr txBox="1"/>
              <p:nvPr/>
            </p:nvSpPr>
            <p:spPr>
              <a:xfrm>
                <a:off x="4342242" y="3158438"/>
                <a:ext cx="171553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eaLnBrk="1" hangingPunct="1">
                  <a:buFont typeface="Wingdings" pitchFamily="2" charset="2"/>
                  <a:buNone/>
                  <a:defRPr/>
                </a:pPr>
                <a:r>
                  <a:rPr lang="en-US" sz="1200" u="sng" kern="0" dirty="0" smtClean="0">
                    <a:solidFill>
                      <a:prstClr val="black"/>
                    </a:solidFill>
                    <a:latin typeface="Verdana" pitchFamily="34" charset="0"/>
                    <a:ea typeface="+mn-ea"/>
                  </a:rPr>
                  <a:t>Example Missions</a:t>
                </a:r>
              </a:p>
            </p:txBody>
          </p:sp>
          <p:cxnSp>
            <p:nvCxnSpPr>
              <p:cNvPr id="81" name="Straight Arrow Connector 80"/>
              <p:cNvCxnSpPr/>
              <p:nvPr/>
            </p:nvCxnSpPr>
            <p:spPr bwMode="auto">
              <a:xfrm>
                <a:off x="2813416" y="3737446"/>
                <a:ext cx="1278870" cy="1"/>
              </a:xfrm>
              <a:prstGeom prst="straightConnector1">
                <a:avLst/>
              </a:prstGeom>
              <a:solidFill>
                <a:srgbClr val="E1F4FF"/>
              </a:solidFill>
              <a:ln w="1905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82" name="Straight Arrow Connector 81"/>
              <p:cNvCxnSpPr/>
              <p:nvPr/>
            </p:nvCxnSpPr>
            <p:spPr bwMode="auto">
              <a:xfrm>
                <a:off x="2813416" y="3991594"/>
                <a:ext cx="1278870" cy="0"/>
              </a:xfrm>
              <a:prstGeom prst="straightConnector1">
                <a:avLst/>
              </a:prstGeom>
              <a:solidFill>
                <a:srgbClr val="E1F4FF"/>
              </a:solidFill>
              <a:ln w="19050" cap="flat" cmpd="sng" algn="ctr">
                <a:solidFill>
                  <a:srgbClr val="CC3399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83" name="Straight Arrow Connector 82"/>
              <p:cNvCxnSpPr/>
              <p:nvPr/>
            </p:nvCxnSpPr>
            <p:spPr bwMode="auto">
              <a:xfrm flipV="1">
                <a:off x="2813416" y="3466654"/>
                <a:ext cx="1330151" cy="17346"/>
              </a:xfrm>
              <a:prstGeom prst="straightConnector1">
                <a:avLst/>
              </a:prstGeom>
              <a:solidFill>
                <a:srgbClr val="E1F4FF"/>
              </a:solidFill>
              <a:ln w="19050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84" name="TextBox 83"/>
              <p:cNvSpPr txBox="1"/>
              <p:nvPr/>
            </p:nvSpPr>
            <p:spPr>
              <a:xfrm>
                <a:off x="-266327" y="3349429"/>
                <a:ext cx="294446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eaLnBrk="1" hangingPunct="1">
                  <a:buFont typeface="Wingdings" pitchFamily="2" charset="2"/>
                  <a:buNone/>
                  <a:defRPr/>
                </a:pPr>
                <a:r>
                  <a:rPr lang="en-US" sz="1200" b="0" kern="0" dirty="0" smtClean="0">
                    <a:solidFill>
                      <a:prstClr val="black"/>
                    </a:solidFill>
                    <a:latin typeface="Verdana" pitchFamily="34" charset="0"/>
                    <a:ea typeface="+mn-ea"/>
                  </a:rPr>
                  <a:t>Crewed, cooperative, vehicle (Blue)</a:t>
                </a: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4367790" y="3328154"/>
                <a:ext cx="63511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eaLnBrk="1" hangingPunct="1">
                  <a:buFont typeface="Wingdings" pitchFamily="2" charset="2"/>
                  <a:buNone/>
                  <a:defRPr/>
                </a:pPr>
                <a:r>
                  <a:rPr lang="en-US" sz="1200" b="0" kern="0" dirty="0" smtClean="0">
                    <a:solidFill>
                      <a:prstClr val="black"/>
                    </a:solidFill>
                    <a:latin typeface="Verdana" pitchFamily="34" charset="0"/>
                    <a:ea typeface="+mn-ea"/>
                  </a:rPr>
                  <a:t>ARCM</a:t>
                </a: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-942602" y="3598947"/>
                <a:ext cx="377218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eaLnBrk="1" hangingPunct="1">
                  <a:buFont typeface="Wingdings" pitchFamily="2" charset="2"/>
                  <a:buNone/>
                  <a:defRPr/>
                </a:pPr>
                <a:r>
                  <a:rPr lang="en-US" sz="1200" b="0" kern="0" dirty="0" smtClean="0">
                    <a:solidFill>
                      <a:prstClr val="black"/>
                    </a:solidFill>
                    <a:latin typeface="Verdana" pitchFamily="34" charset="0"/>
                    <a:ea typeface="+mn-ea"/>
                  </a:rPr>
                  <a:t>Robotic, coop and Non-coop, vehicle (Orange)</a:t>
                </a: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-1141071" y="3853094"/>
                <a:ext cx="396935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eaLnBrk="1" hangingPunct="1">
                  <a:buFont typeface="Wingdings" pitchFamily="2" charset="2"/>
                  <a:buNone/>
                  <a:defRPr/>
                </a:pPr>
                <a:r>
                  <a:rPr lang="en-US" sz="1200" b="0" kern="0" dirty="0" smtClean="0">
                    <a:solidFill>
                      <a:prstClr val="black"/>
                    </a:solidFill>
                    <a:latin typeface="Verdana" pitchFamily="34" charset="0"/>
                    <a:ea typeface="+mn-ea"/>
                  </a:rPr>
                  <a:t>Robotic, Non-cooperative, Celestial Body(Purple)</a:t>
                </a: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4367790" y="3594854"/>
                <a:ext cx="157927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eaLnBrk="1" hangingPunct="1">
                  <a:buFont typeface="Wingdings" pitchFamily="2" charset="2"/>
                  <a:buNone/>
                  <a:defRPr/>
                </a:pPr>
                <a:r>
                  <a:rPr lang="en-US" sz="1200" b="0" kern="0" dirty="0" smtClean="0">
                    <a:solidFill>
                      <a:prstClr val="black"/>
                    </a:solidFill>
                    <a:latin typeface="Verdana" pitchFamily="34" charset="0"/>
                    <a:ea typeface="+mn-ea"/>
                  </a:rPr>
                  <a:t>Satellite Servicing</a:t>
                </a:r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4358265" y="3861554"/>
                <a:ext cx="168187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eaLnBrk="1" hangingPunct="1">
                  <a:buFont typeface="Wingdings" pitchFamily="2" charset="2"/>
                  <a:buNone/>
                  <a:defRPr/>
                </a:pPr>
                <a:r>
                  <a:rPr lang="en-US" sz="1200" b="0" kern="0" dirty="0" smtClean="0">
                    <a:solidFill>
                      <a:prstClr val="black"/>
                    </a:solidFill>
                    <a:latin typeface="Verdana" pitchFamily="34" charset="0"/>
                    <a:ea typeface="+mn-ea"/>
                  </a:rPr>
                  <a:t>ARRM, OSIRIS-REx</a:t>
                </a:r>
              </a:p>
            </p:txBody>
          </p:sp>
        </p:grpSp>
        <p:cxnSp>
          <p:nvCxnSpPr>
            <p:cNvPr id="70" name="Straight Arrow Connector 69"/>
            <p:cNvCxnSpPr/>
            <p:nvPr/>
          </p:nvCxnSpPr>
          <p:spPr bwMode="auto">
            <a:xfrm flipV="1">
              <a:off x="1671949" y="3639878"/>
              <a:ext cx="1278602" cy="450147"/>
            </a:xfrm>
            <a:prstGeom prst="straightConnector1">
              <a:avLst/>
            </a:prstGeom>
            <a:solidFill>
              <a:srgbClr val="E1F4FF"/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71" name="Straight Arrow Connector 70"/>
            <p:cNvCxnSpPr/>
            <p:nvPr/>
          </p:nvCxnSpPr>
          <p:spPr bwMode="auto">
            <a:xfrm>
              <a:off x="1662424" y="4197108"/>
              <a:ext cx="1167661" cy="261972"/>
            </a:xfrm>
            <a:prstGeom prst="straightConnector1">
              <a:avLst/>
            </a:prstGeom>
            <a:solidFill>
              <a:srgbClr val="E1F4FF"/>
            </a:solidFill>
            <a:ln w="19050" cap="flat" cmpd="sng" algn="ctr">
              <a:solidFill>
                <a:srgbClr val="CC3399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72" name="Straight Arrow Connector 71"/>
            <p:cNvCxnSpPr/>
            <p:nvPr/>
          </p:nvCxnSpPr>
          <p:spPr bwMode="auto">
            <a:xfrm flipV="1">
              <a:off x="1661382" y="3483446"/>
              <a:ext cx="1330151" cy="17346"/>
            </a:xfrm>
            <a:prstGeom prst="straightConnector1">
              <a:avLst/>
            </a:prstGeom>
            <a:solidFill>
              <a:srgbClr val="E1F4FF"/>
            </a:solidFill>
            <a:ln w="1905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73" name="TextBox 72"/>
            <p:cNvSpPr txBox="1"/>
            <p:nvPr/>
          </p:nvSpPr>
          <p:spPr>
            <a:xfrm>
              <a:off x="6958780" y="3850113"/>
              <a:ext cx="138050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hangingPunct="1">
                <a:buFont typeface="Wingdings" pitchFamily="2" charset="2"/>
                <a:buNone/>
                <a:defRPr/>
              </a:pPr>
              <a:r>
                <a:rPr lang="en-US" sz="1200" b="0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Planetary Moon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958780" y="4168533"/>
              <a:ext cx="13051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hangingPunct="1">
                <a:buFont typeface="Wingdings" pitchFamily="2" charset="2"/>
                <a:buNone/>
                <a:defRPr/>
              </a:pPr>
              <a:r>
                <a:rPr lang="en-US" sz="1200" b="0" kern="0" dirty="0" smtClean="0">
                  <a:solidFill>
                    <a:prstClr val="black"/>
                  </a:solidFill>
                  <a:latin typeface="Verdana" pitchFamily="34" charset="0"/>
                  <a:ea typeface="+mn-ea"/>
                </a:rPr>
                <a:t>Large Asteroid</a:t>
              </a:r>
            </a:p>
          </p:txBody>
        </p:sp>
        <p:cxnSp>
          <p:nvCxnSpPr>
            <p:cNvPr id="75" name="Straight Arrow Connector 74"/>
            <p:cNvCxnSpPr/>
            <p:nvPr/>
          </p:nvCxnSpPr>
          <p:spPr bwMode="auto">
            <a:xfrm flipV="1">
              <a:off x="6527812" y="3979559"/>
              <a:ext cx="459714" cy="149140"/>
            </a:xfrm>
            <a:prstGeom prst="straightConnector1">
              <a:avLst/>
            </a:prstGeom>
            <a:solidFill>
              <a:srgbClr val="E1F4FF"/>
            </a:solidFill>
            <a:ln w="19050" cap="flat" cmpd="sng" algn="ctr">
              <a:solidFill>
                <a:srgbClr val="CC3399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76" name="Straight Arrow Connector 75"/>
            <p:cNvCxnSpPr/>
            <p:nvPr/>
          </p:nvCxnSpPr>
          <p:spPr bwMode="auto">
            <a:xfrm>
              <a:off x="6518116" y="4141449"/>
              <a:ext cx="459714" cy="149140"/>
            </a:xfrm>
            <a:prstGeom prst="straightConnector1">
              <a:avLst/>
            </a:prstGeom>
            <a:solidFill>
              <a:srgbClr val="E1F4FF"/>
            </a:solidFill>
            <a:ln w="19050" cap="flat" cmpd="sng" algn="ctr">
              <a:solidFill>
                <a:srgbClr val="CC3399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77" name="Straight Arrow Connector 76"/>
            <p:cNvCxnSpPr/>
            <p:nvPr/>
          </p:nvCxnSpPr>
          <p:spPr bwMode="auto">
            <a:xfrm>
              <a:off x="1633849" y="4097078"/>
              <a:ext cx="1278602" cy="281779"/>
            </a:xfrm>
            <a:prstGeom prst="straightConnector1">
              <a:avLst/>
            </a:prstGeom>
            <a:solidFill>
              <a:srgbClr val="E1F4FF"/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78" name="Straight Arrow Connector 77"/>
            <p:cNvCxnSpPr/>
            <p:nvPr/>
          </p:nvCxnSpPr>
          <p:spPr bwMode="auto">
            <a:xfrm flipV="1">
              <a:off x="4289528" y="3728705"/>
              <a:ext cx="1286463" cy="664902"/>
            </a:xfrm>
            <a:prstGeom prst="straightConnector1">
              <a:avLst/>
            </a:prstGeom>
            <a:solidFill>
              <a:srgbClr val="E1F4FF"/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79" name="Rectangle 78"/>
            <p:cNvSpPr/>
            <p:nvPr/>
          </p:nvSpPr>
          <p:spPr bwMode="auto">
            <a:xfrm>
              <a:off x="466725" y="3160514"/>
              <a:ext cx="8118635" cy="2274046"/>
            </a:xfrm>
            <a:prstGeom prst="rect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  <p:txBody>
            <a:bodyPr vert="horz" wrap="square" lIns="91440" tIns="91440" rIns="91440" bIns="91440" numCol="1" rtlCol="0" anchor="t" anchorCtr="0" compatLnSpc="1">
              <a:prstTxWarp prst="textNoShape">
                <a:avLst/>
              </a:prstTxWarp>
            </a:bodyPr>
            <a:lstStyle/>
            <a:p>
              <a:pPr marL="400050" indent="-400050" defTabSz="512763" eaLnBrk="1" hangingPunct="1">
                <a:buFont typeface="Wingdings" pitchFamily="2" charset="2"/>
                <a:buNone/>
                <a:defRPr/>
              </a:pPr>
              <a:endParaRPr lang="en-US" sz="1200" kern="0" dirty="0" smtClean="0">
                <a:solidFill>
                  <a:srgbClr val="C0504D"/>
                </a:solidFill>
                <a:latin typeface="Verdana" pitchFamily="34" charset="0"/>
                <a:ea typeface="+mn-ea"/>
              </a:endParaRPr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E1F959-97DB-4B9E-A9E3-36B8475C48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62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/>
          <p:cNvSpPr txBox="1">
            <a:spLocks/>
          </p:cNvSpPr>
          <p:nvPr/>
        </p:nvSpPr>
        <p:spPr bwMode="auto">
          <a:xfrm>
            <a:off x="189527" y="266981"/>
            <a:ext cx="8844636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9pPr>
          </a:lstStyle>
          <a:p>
            <a:pPr defTabSz="457200"/>
            <a:r>
              <a:rPr lang="en-US" sz="2800" dirty="0" smtClean="0">
                <a:solidFill>
                  <a:prstClr val="black"/>
                </a:solidFill>
              </a:rPr>
              <a:t>Near Earth Rendezvous &amp; Capture Timeline (1995 – Today)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60865" y="4106858"/>
            <a:ext cx="6068541" cy="238586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61938" y="3636788"/>
            <a:ext cx="5792873" cy="242887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193289" y="2719194"/>
            <a:ext cx="2799792" cy="242888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036098" y="2337766"/>
            <a:ext cx="671513" cy="244475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prstClr val="black"/>
                </a:solidFill>
                <a:latin typeface="Calibri"/>
                <a:ea typeface="+mn-ea"/>
              </a:rPr>
              <a:t>XSS-10</a:t>
            </a: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200154" y="2338560"/>
            <a:ext cx="1808162" cy="242887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480538" y="2718401"/>
            <a:ext cx="1200837" cy="244475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prstClr val="black"/>
                </a:solidFill>
                <a:latin typeface="Calibri"/>
                <a:ea typeface="+mn-ea"/>
              </a:rPr>
              <a:t>XSS-11</a:t>
            </a: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6034216" y="3636788"/>
            <a:ext cx="3020541" cy="244475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1358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prstClr val="black"/>
                </a:solidFill>
                <a:latin typeface="Calibri"/>
                <a:ea typeface="+mn-ea"/>
              </a:rPr>
              <a:t>ATV</a:t>
            </a: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6329405" y="4106858"/>
            <a:ext cx="2725352" cy="244475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1358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prstClr val="black"/>
                </a:solidFill>
                <a:latin typeface="Calibri"/>
                <a:ea typeface="+mn-ea"/>
              </a:rPr>
              <a:t>HTV</a:t>
            </a:r>
          </a:p>
        </p:txBody>
      </p:sp>
      <p:sp>
        <p:nvSpPr>
          <p:cNvPr id="17" name="Text Box 114"/>
          <p:cNvSpPr txBox="1">
            <a:spLocks noChangeArrowheads="1"/>
          </p:cNvSpPr>
          <p:nvPr/>
        </p:nvSpPr>
        <p:spPr bwMode="auto">
          <a:xfrm>
            <a:off x="1155185" y="1965153"/>
            <a:ext cx="6300058" cy="244475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prstClr val="black"/>
                </a:solidFill>
                <a:latin typeface="Calibri"/>
                <a:ea typeface="+mn-ea"/>
              </a:rPr>
              <a:t>    </a:t>
            </a:r>
            <a:r>
              <a:rPr lang="en-US" sz="1000" dirty="0" smtClean="0">
                <a:solidFill>
                  <a:prstClr val="black"/>
                </a:solidFill>
                <a:latin typeface="Calibri"/>
                <a:ea typeface="+mn-ea"/>
              </a:rPr>
              <a:t>  </a:t>
            </a:r>
            <a:r>
              <a:rPr lang="en-US" sz="1000" dirty="0">
                <a:solidFill>
                  <a:prstClr val="black"/>
                </a:solidFill>
                <a:latin typeface="Calibri"/>
                <a:ea typeface="+mn-ea"/>
              </a:rPr>
              <a:t>Shuttle to ISS</a:t>
            </a:r>
          </a:p>
        </p:txBody>
      </p:sp>
      <p:grpSp>
        <p:nvGrpSpPr>
          <p:cNvPr id="18" name="Group 115"/>
          <p:cNvGrpSpPr>
            <a:grpSpLocks noChangeAspect="1"/>
          </p:cNvGrpSpPr>
          <p:nvPr/>
        </p:nvGrpSpPr>
        <p:grpSpPr bwMode="auto">
          <a:xfrm>
            <a:off x="3622989" y="1897918"/>
            <a:ext cx="311150" cy="458787"/>
            <a:chOff x="2086" y="682"/>
            <a:chExt cx="2203" cy="3218"/>
          </a:xfrm>
        </p:grpSpPr>
        <p:grpSp>
          <p:nvGrpSpPr>
            <p:cNvPr id="166" name="Group 116"/>
            <p:cNvGrpSpPr>
              <a:grpSpLocks noChangeAspect="1"/>
            </p:cNvGrpSpPr>
            <p:nvPr/>
          </p:nvGrpSpPr>
          <p:grpSpPr bwMode="auto">
            <a:xfrm>
              <a:off x="2086" y="1218"/>
              <a:ext cx="1105" cy="2373"/>
              <a:chOff x="1923" y="1063"/>
              <a:chExt cx="1105" cy="2373"/>
            </a:xfrm>
          </p:grpSpPr>
          <p:sp>
            <p:nvSpPr>
              <p:cNvPr id="252" name="Freeform 117"/>
              <p:cNvSpPr>
                <a:spLocks noChangeAspect="1"/>
              </p:cNvSpPr>
              <p:nvPr/>
            </p:nvSpPr>
            <p:spPr bwMode="auto">
              <a:xfrm>
                <a:off x="1923" y="1063"/>
                <a:ext cx="1105" cy="2373"/>
              </a:xfrm>
              <a:custGeom>
                <a:avLst/>
                <a:gdLst/>
                <a:ahLst/>
                <a:cxnLst>
                  <a:cxn ang="0">
                    <a:pos x="866" y="2372"/>
                  </a:cxn>
                  <a:cxn ang="0">
                    <a:pos x="1104" y="2372"/>
                  </a:cxn>
                  <a:cxn ang="0">
                    <a:pos x="1104" y="102"/>
                  </a:cxn>
                  <a:cxn ang="0">
                    <a:pos x="866" y="0"/>
                  </a:cxn>
                  <a:cxn ang="0">
                    <a:pos x="842" y="150"/>
                  </a:cxn>
                  <a:cxn ang="0">
                    <a:pos x="818" y="294"/>
                  </a:cxn>
                  <a:cxn ang="0">
                    <a:pos x="798" y="450"/>
                  </a:cxn>
                  <a:cxn ang="0">
                    <a:pos x="780" y="582"/>
                  </a:cxn>
                  <a:cxn ang="0">
                    <a:pos x="760" y="754"/>
                  </a:cxn>
                  <a:cxn ang="0">
                    <a:pos x="746" y="888"/>
                  </a:cxn>
                  <a:cxn ang="0">
                    <a:pos x="734" y="964"/>
                  </a:cxn>
                  <a:cxn ang="0">
                    <a:pos x="716" y="1050"/>
                  </a:cxn>
                  <a:cxn ang="0">
                    <a:pos x="698" y="1116"/>
                  </a:cxn>
                  <a:cxn ang="0">
                    <a:pos x="678" y="1172"/>
                  </a:cxn>
                  <a:cxn ang="0">
                    <a:pos x="656" y="1212"/>
                  </a:cxn>
                  <a:cxn ang="0">
                    <a:pos x="636" y="1250"/>
                  </a:cxn>
                  <a:cxn ang="0">
                    <a:pos x="614" y="1284"/>
                  </a:cxn>
                  <a:cxn ang="0">
                    <a:pos x="572" y="1338"/>
                  </a:cxn>
                  <a:cxn ang="0">
                    <a:pos x="522" y="1392"/>
                  </a:cxn>
                  <a:cxn ang="0">
                    <a:pos x="450" y="1464"/>
                  </a:cxn>
                  <a:cxn ang="0">
                    <a:pos x="354" y="1566"/>
                  </a:cxn>
                  <a:cxn ang="0">
                    <a:pos x="252" y="1668"/>
                  </a:cxn>
                  <a:cxn ang="0">
                    <a:pos x="180" y="1734"/>
                  </a:cxn>
                  <a:cxn ang="0">
                    <a:pos x="156" y="1764"/>
                  </a:cxn>
                  <a:cxn ang="0">
                    <a:pos x="116" y="1806"/>
                  </a:cxn>
                  <a:cxn ang="0">
                    <a:pos x="78" y="1862"/>
                  </a:cxn>
                  <a:cxn ang="0">
                    <a:pos x="56" y="1906"/>
                  </a:cxn>
                  <a:cxn ang="0">
                    <a:pos x="36" y="1964"/>
                  </a:cxn>
                  <a:cxn ang="0">
                    <a:pos x="18" y="2048"/>
                  </a:cxn>
                  <a:cxn ang="0">
                    <a:pos x="6" y="2162"/>
                  </a:cxn>
                  <a:cxn ang="0">
                    <a:pos x="0" y="2264"/>
                  </a:cxn>
                  <a:cxn ang="0">
                    <a:pos x="866" y="2372"/>
                  </a:cxn>
                </a:cxnLst>
                <a:rect l="0" t="0" r="r" b="b"/>
                <a:pathLst>
                  <a:path w="1105" h="2373">
                    <a:moveTo>
                      <a:pt x="866" y="2372"/>
                    </a:moveTo>
                    <a:lnTo>
                      <a:pt x="1104" y="2372"/>
                    </a:lnTo>
                    <a:lnTo>
                      <a:pt x="1104" y="102"/>
                    </a:lnTo>
                    <a:lnTo>
                      <a:pt x="866" y="0"/>
                    </a:lnTo>
                    <a:lnTo>
                      <a:pt x="842" y="150"/>
                    </a:lnTo>
                    <a:lnTo>
                      <a:pt x="818" y="294"/>
                    </a:lnTo>
                    <a:lnTo>
                      <a:pt x="798" y="450"/>
                    </a:lnTo>
                    <a:lnTo>
                      <a:pt x="780" y="582"/>
                    </a:lnTo>
                    <a:lnTo>
                      <a:pt x="760" y="754"/>
                    </a:lnTo>
                    <a:lnTo>
                      <a:pt x="746" y="888"/>
                    </a:lnTo>
                    <a:lnTo>
                      <a:pt x="734" y="964"/>
                    </a:lnTo>
                    <a:lnTo>
                      <a:pt x="716" y="1050"/>
                    </a:lnTo>
                    <a:lnTo>
                      <a:pt x="698" y="1116"/>
                    </a:lnTo>
                    <a:lnTo>
                      <a:pt x="678" y="1172"/>
                    </a:lnTo>
                    <a:lnTo>
                      <a:pt x="656" y="1212"/>
                    </a:lnTo>
                    <a:lnTo>
                      <a:pt x="636" y="1250"/>
                    </a:lnTo>
                    <a:lnTo>
                      <a:pt x="614" y="1284"/>
                    </a:lnTo>
                    <a:lnTo>
                      <a:pt x="572" y="1338"/>
                    </a:lnTo>
                    <a:lnTo>
                      <a:pt x="522" y="1392"/>
                    </a:lnTo>
                    <a:lnTo>
                      <a:pt x="450" y="1464"/>
                    </a:lnTo>
                    <a:lnTo>
                      <a:pt x="354" y="1566"/>
                    </a:lnTo>
                    <a:lnTo>
                      <a:pt x="252" y="1668"/>
                    </a:lnTo>
                    <a:lnTo>
                      <a:pt x="180" y="1734"/>
                    </a:lnTo>
                    <a:lnTo>
                      <a:pt x="156" y="1764"/>
                    </a:lnTo>
                    <a:lnTo>
                      <a:pt x="116" y="1806"/>
                    </a:lnTo>
                    <a:lnTo>
                      <a:pt x="78" y="1862"/>
                    </a:lnTo>
                    <a:lnTo>
                      <a:pt x="56" y="1906"/>
                    </a:lnTo>
                    <a:lnTo>
                      <a:pt x="36" y="1964"/>
                    </a:lnTo>
                    <a:lnTo>
                      <a:pt x="18" y="2048"/>
                    </a:lnTo>
                    <a:lnTo>
                      <a:pt x="6" y="2162"/>
                    </a:lnTo>
                    <a:lnTo>
                      <a:pt x="0" y="2264"/>
                    </a:lnTo>
                    <a:lnTo>
                      <a:pt x="866" y="2372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grpSp>
            <p:nvGrpSpPr>
              <p:cNvPr id="253" name="Group 118"/>
              <p:cNvGrpSpPr>
                <a:grpSpLocks noChangeAspect="1"/>
              </p:cNvGrpSpPr>
              <p:nvPr/>
            </p:nvGrpSpPr>
            <p:grpSpPr bwMode="auto">
              <a:xfrm>
                <a:off x="1933" y="1839"/>
                <a:ext cx="843" cy="1537"/>
                <a:chOff x="1933" y="1839"/>
                <a:chExt cx="843" cy="1537"/>
              </a:xfrm>
            </p:grpSpPr>
            <p:grpSp>
              <p:nvGrpSpPr>
                <p:cNvPr id="254" name="Group 119"/>
                <p:cNvGrpSpPr>
                  <a:grpSpLocks noChangeAspect="1"/>
                </p:cNvGrpSpPr>
                <p:nvPr/>
              </p:nvGrpSpPr>
              <p:grpSpPr bwMode="auto">
                <a:xfrm>
                  <a:off x="1933" y="1843"/>
                  <a:ext cx="843" cy="1533"/>
                  <a:chOff x="1933" y="1843"/>
                  <a:chExt cx="843" cy="1533"/>
                </a:xfrm>
              </p:grpSpPr>
              <p:grpSp>
                <p:nvGrpSpPr>
                  <p:cNvPr id="256" name="Group 12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947" y="1843"/>
                    <a:ext cx="825" cy="1299"/>
                    <a:chOff x="1947" y="1843"/>
                    <a:chExt cx="825" cy="1299"/>
                  </a:xfrm>
                </p:grpSpPr>
                <p:sp>
                  <p:nvSpPr>
                    <p:cNvPr id="259" name="Freeform 12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953" y="3141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260" name="Freeform 12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947" y="3117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261" name="Freeform 12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947" y="3093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262" name="Freeform 12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005" y="1843"/>
                      <a:ext cx="723" cy="124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246"/>
                        </a:cxn>
                        <a:cxn ang="0">
                          <a:pos x="12" y="1192"/>
                        </a:cxn>
                        <a:cxn ang="0">
                          <a:pos x="26" y="1146"/>
                        </a:cxn>
                        <a:cxn ang="0">
                          <a:pos x="42" y="1110"/>
                        </a:cxn>
                        <a:cxn ang="0">
                          <a:pos x="62" y="1074"/>
                        </a:cxn>
                        <a:cxn ang="0">
                          <a:pos x="86" y="1036"/>
                        </a:cxn>
                        <a:cxn ang="0">
                          <a:pos x="120" y="1000"/>
                        </a:cxn>
                        <a:cxn ang="0">
                          <a:pos x="162" y="952"/>
                        </a:cxn>
                        <a:cxn ang="0">
                          <a:pos x="212" y="904"/>
                        </a:cxn>
                        <a:cxn ang="0">
                          <a:pos x="266" y="854"/>
                        </a:cxn>
                        <a:cxn ang="0">
                          <a:pos x="330" y="790"/>
                        </a:cxn>
                        <a:cxn ang="0">
                          <a:pos x="392" y="724"/>
                        </a:cxn>
                        <a:cxn ang="0">
                          <a:pos x="444" y="670"/>
                        </a:cxn>
                        <a:cxn ang="0">
                          <a:pos x="494" y="622"/>
                        </a:cxn>
                        <a:cxn ang="0">
                          <a:pos x="532" y="580"/>
                        </a:cxn>
                        <a:cxn ang="0">
                          <a:pos x="554" y="550"/>
                        </a:cxn>
                        <a:cxn ang="0">
                          <a:pos x="580" y="520"/>
                        </a:cxn>
                        <a:cxn ang="0">
                          <a:pos x="598" y="492"/>
                        </a:cxn>
                        <a:cxn ang="0">
                          <a:pos x="620" y="454"/>
                        </a:cxn>
                        <a:cxn ang="0">
                          <a:pos x="642" y="412"/>
                        </a:cxn>
                        <a:cxn ang="0">
                          <a:pos x="660" y="366"/>
                        </a:cxn>
                        <a:cxn ang="0">
                          <a:pos x="676" y="314"/>
                        </a:cxn>
                        <a:cxn ang="0">
                          <a:pos x="690" y="260"/>
                        </a:cxn>
                        <a:cxn ang="0">
                          <a:pos x="700" y="200"/>
                        </a:cxn>
                        <a:cxn ang="0">
                          <a:pos x="708" y="140"/>
                        </a:cxn>
                        <a:cxn ang="0">
                          <a:pos x="716" y="82"/>
                        </a:cxn>
                        <a:cxn ang="0">
                          <a:pos x="722" y="28"/>
                        </a:cxn>
                        <a:cxn ang="0">
                          <a:pos x="720" y="0"/>
                        </a:cxn>
                      </a:cxnLst>
                      <a:rect l="0" t="0" r="r" b="b"/>
                      <a:pathLst>
                        <a:path w="723" h="1247">
                          <a:moveTo>
                            <a:pt x="0" y="1246"/>
                          </a:moveTo>
                          <a:lnTo>
                            <a:pt x="12" y="1192"/>
                          </a:lnTo>
                          <a:lnTo>
                            <a:pt x="26" y="1146"/>
                          </a:lnTo>
                          <a:lnTo>
                            <a:pt x="42" y="1110"/>
                          </a:lnTo>
                          <a:lnTo>
                            <a:pt x="62" y="1074"/>
                          </a:lnTo>
                          <a:lnTo>
                            <a:pt x="86" y="1036"/>
                          </a:lnTo>
                          <a:lnTo>
                            <a:pt x="120" y="1000"/>
                          </a:lnTo>
                          <a:lnTo>
                            <a:pt x="162" y="952"/>
                          </a:lnTo>
                          <a:lnTo>
                            <a:pt x="212" y="904"/>
                          </a:lnTo>
                          <a:lnTo>
                            <a:pt x="266" y="854"/>
                          </a:lnTo>
                          <a:lnTo>
                            <a:pt x="330" y="790"/>
                          </a:lnTo>
                          <a:lnTo>
                            <a:pt x="392" y="724"/>
                          </a:lnTo>
                          <a:lnTo>
                            <a:pt x="444" y="670"/>
                          </a:lnTo>
                          <a:lnTo>
                            <a:pt x="494" y="622"/>
                          </a:lnTo>
                          <a:lnTo>
                            <a:pt x="532" y="580"/>
                          </a:lnTo>
                          <a:lnTo>
                            <a:pt x="554" y="550"/>
                          </a:lnTo>
                          <a:lnTo>
                            <a:pt x="580" y="520"/>
                          </a:lnTo>
                          <a:lnTo>
                            <a:pt x="598" y="492"/>
                          </a:lnTo>
                          <a:lnTo>
                            <a:pt x="620" y="454"/>
                          </a:lnTo>
                          <a:lnTo>
                            <a:pt x="642" y="412"/>
                          </a:lnTo>
                          <a:lnTo>
                            <a:pt x="660" y="366"/>
                          </a:lnTo>
                          <a:lnTo>
                            <a:pt x="676" y="314"/>
                          </a:lnTo>
                          <a:lnTo>
                            <a:pt x="690" y="260"/>
                          </a:lnTo>
                          <a:lnTo>
                            <a:pt x="700" y="200"/>
                          </a:lnTo>
                          <a:lnTo>
                            <a:pt x="708" y="140"/>
                          </a:lnTo>
                          <a:lnTo>
                            <a:pt x="716" y="82"/>
                          </a:lnTo>
                          <a:lnTo>
                            <a:pt x="722" y="28"/>
                          </a:lnTo>
                          <a:lnTo>
                            <a:pt x="72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</p:grpSp>
              <p:sp>
                <p:nvSpPr>
                  <p:cNvPr id="257" name="Freeform 125"/>
                  <p:cNvSpPr>
                    <a:spLocks noChangeAspect="1"/>
                  </p:cNvSpPr>
                  <p:nvPr/>
                </p:nvSpPr>
                <p:spPr bwMode="auto">
                  <a:xfrm>
                    <a:off x="1933" y="3147"/>
                    <a:ext cx="843" cy="43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42"/>
                      </a:cxn>
                      <a:cxn ang="0">
                        <a:pos x="842" y="42"/>
                      </a:cxn>
                    </a:cxnLst>
                    <a:rect l="0" t="0" r="r" b="b"/>
                    <a:pathLst>
                      <a:path w="843" h="43">
                        <a:moveTo>
                          <a:pt x="0" y="0"/>
                        </a:moveTo>
                        <a:lnTo>
                          <a:pt x="0" y="42"/>
                        </a:lnTo>
                        <a:lnTo>
                          <a:pt x="842" y="42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258" name="Freeform 126"/>
                  <p:cNvSpPr>
                    <a:spLocks noChangeAspect="1"/>
                  </p:cNvSpPr>
                  <p:nvPr/>
                </p:nvSpPr>
                <p:spPr bwMode="auto">
                  <a:xfrm>
                    <a:off x="2281" y="3147"/>
                    <a:ext cx="29" cy="229"/>
                  </a:xfrm>
                  <a:custGeom>
                    <a:avLst/>
                    <a:gdLst/>
                    <a:ahLst/>
                    <a:cxnLst>
                      <a:cxn ang="0">
                        <a:pos x="0" y="222"/>
                      </a:cxn>
                      <a:cxn ang="0">
                        <a:pos x="0" y="0"/>
                      </a:cxn>
                      <a:cxn ang="0">
                        <a:pos x="28" y="0"/>
                      </a:cxn>
                      <a:cxn ang="0">
                        <a:pos x="28" y="228"/>
                      </a:cxn>
                      <a:cxn ang="0">
                        <a:pos x="0" y="222"/>
                      </a:cxn>
                    </a:cxnLst>
                    <a:rect l="0" t="0" r="r" b="b"/>
                    <a:pathLst>
                      <a:path w="29" h="229">
                        <a:moveTo>
                          <a:pt x="0" y="222"/>
                        </a:moveTo>
                        <a:lnTo>
                          <a:pt x="0" y="0"/>
                        </a:lnTo>
                        <a:lnTo>
                          <a:pt x="28" y="0"/>
                        </a:lnTo>
                        <a:lnTo>
                          <a:pt x="28" y="228"/>
                        </a:lnTo>
                        <a:lnTo>
                          <a:pt x="0" y="222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255" name="Freeform 127"/>
                <p:cNvSpPr>
                  <a:spLocks noChangeAspect="1"/>
                </p:cNvSpPr>
                <p:nvPr/>
              </p:nvSpPr>
              <p:spPr bwMode="auto">
                <a:xfrm>
                  <a:off x="2693" y="1839"/>
                  <a:ext cx="81" cy="1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1" h="1">
                      <a:moveTo>
                        <a:pt x="80" y="0"/>
                      </a:move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</p:grpSp>
        <p:grpSp>
          <p:nvGrpSpPr>
            <p:cNvPr id="167" name="Group 128"/>
            <p:cNvGrpSpPr>
              <a:grpSpLocks noChangeAspect="1"/>
            </p:cNvGrpSpPr>
            <p:nvPr/>
          </p:nvGrpSpPr>
          <p:grpSpPr bwMode="auto">
            <a:xfrm>
              <a:off x="2818" y="3160"/>
              <a:ext cx="315" cy="632"/>
              <a:chOff x="2655" y="3005"/>
              <a:chExt cx="315" cy="632"/>
            </a:xfrm>
          </p:grpSpPr>
          <p:grpSp>
            <p:nvGrpSpPr>
              <p:cNvPr id="229" name="Group 129"/>
              <p:cNvGrpSpPr>
                <a:grpSpLocks noChangeAspect="1"/>
              </p:cNvGrpSpPr>
              <p:nvPr/>
            </p:nvGrpSpPr>
            <p:grpSpPr bwMode="auto">
              <a:xfrm>
                <a:off x="2741" y="3441"/>
                <a:ext cx="187" cy="196"/>
                <a:chOff x="2741" y="3441"/>
                <a:chExt cx="187" cy="196"/>
              </a:xfrm>
            </p:grpSpPr>
            <p:sp>
              <p:nvSpPr>
                <p:cNvPr id="250" name="Freeform 130"/>
                <p:cNvSpPr>
                  <a:spLocks noChangeAspect="1"/>
                </p:cNvSpPr>
                <p:nvPr/>
              </p:nvSpPr>
              <p:spPr bwMode="auto">
                <a:xfrm>
                  <a:off x="2741" y="3441"/>
                  <a:ext cx="187" cy="171"/>
                </a:xfrm>
                <a:custGeom>
                  <a:avLst/>
                  <a:gdLst/>
                  <a:ahLst/>
                  <a:cxnLst>
                    <a:cxn ang="0">
                      <a:pos x="0" y="170"/>
                    </a:cxn>
                    <a:cxn ang="0">
                      <a:pos x="36" y="0"/>
                    </a:cxn>
                    <a:cxn ang="0">
                      <a:pos x="150" y="0"/>
                    </a:cxn>
                    <a:cxn ang="0">
                      <a:pos x="186" y="170"/>
                    </a:cxn>
                    <a:cxn ang="0">
                      <a:pos x="0" y="170"/>
                    </a:cxn>
                  </a:cxnLst>
                  <a:rect l="0" t="0" r="r" b="b"/>
                  <a:pathLst>
                    <a:path w="187" h="171">
                      <a:moveTo>
                        <a:pt x="0" y="170"/>
                      </a:moveTo>
                      <a:lnTo>
                        <a:pt x="36" y="0"/>
                      </a:lnTo>
                      <a:lnTo>
                        <a:pt x="150" y="0"/>
                      </a:lnTo>
                      <a:lnTo>
                        <a:pt x="186" y="170"/>
                      </a:lnTo>
                      <a:lnTo>
                        <a:pt x="0" y="17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251" name="Oval 131"/>
                <p:cNvSpPr>
                  <a:spLocks noChangeAspect="1" noChangeArrowheads="1"/>
                </p:cNvSpPr>
                <p:nvPr/>
              </p:nvSpPr>
              <p:spPr bwMode="auto">
                <a:xfrm>
                  <a:off x="2745" y="3589"/>
                  <a:ext cx="180" cy="4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230" name="Group 132"/>
              <p:cNvGrpSpPr>
                <a:grpSpLocks noChangeAspect="1"/>
              </p:cNvGrpSpPr>
              <p:nvPr/>
            </p:nvGrpSpPr>
            <p:grpSpPr bwMode="auto">
              <a:xfrm>
                <a:off x="2833" y="3431"/>
                <a:ext cx="116" cy="160"/>
                <a:chOff x="2833" y="3431"/>
                <a:chExt cx="116" cy="160"/>
              </a:xfrm>
            </p:grpSpPr>
            <p:sp>
              <p:nvSpPr>
                <p:cNvPr id="243" name="Rectangle 133"/>
                <p:cNvSpPr>
                  <a:spLocks noChangeAspect="1" noChangeArrowheads="1"/>
                </p:cNvSpPr>
                <p:nvPr/>
              </p:nvSpPr>
              <p:spPr bwMode="auto">
                <a:xfrm>
                  <a:off x="2833" y="3431"/>
                  <a:ext cx="116" cy="132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244" name="Oval 134"/>
                <p:cNvSpPr>
                  <a:spLocks noChangeAspect="1" noChangeArrowheads="1"/>
                </p:cNvSpPr>
                <p:nvPr/>
              </p:nvSpPr>
              <p:spPr bwMode="auto">
                <a:xfrm>
                  <a:off x="2833" y="3463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grpSp>
              <p:nvGrpSpPr>
                <p:cNvPr id="245" name="Group 135"/>
                <p:cNvGrpSpPr>
                  <a:grpSpLocks noChangeAspect="1"/>
                </p:cNvGrpSpPr>
                <p:nvPr/>
              </p:nvGrpSpPr>
              <p:grpSpPr bwMode="auto">
                <a:xfrm>
                  <a:off x="2833" y="3489"/>
                  <a:ext cx="116" cy="74"/>
                  <a:chOff x="2833" y="3489"/>
                  <a:chExt cx="116" cy="74"/>
                </a:xfrm>
              </p:grpSpPr>
              <p:sp>
                <p:nvSpPr>
                  <p:cNvPr id="247" name="Oval 13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33" y="348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248" name="Oval 13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33" y="3515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249" name="Oval 13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33" y="353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246" name="Oval 139"/>
                <p:cNvSpPr>
                  <a:spLocks noChangeAspect="1" noChangeArrowheads="1"/>
                </p:cNvSpPr>
                <p:nvPr/>
              </p:nvSpPr>
              <p:spPr bwMode="auto">
                <a:xfrm>
                  <a:off x="2833" y="3567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231" name="Group 140"/>
              <p:cNvGrpSpPr>
                <a:grpSpLocks noChangeAspect="1"/>
              </p:cNvGrpSpPr>
              <p:nvPr/>
            </p:nvGrpSpPr>
            <p:grpSpPr bwMode="auto">
              <a:xfrm>
                <a:off x="2681" y="3431"/>
                <a:ext cx="116" cy="160"/>
                <a:chOff x="2681" y="3431"/>
                <a:chExt cx="116" cy="160"/>
              </a:xfrm>
            </p:grpSpPr>
            <p:sp>
              <p:nvSpPr>
                <p:cNvPr id="236" name="Rectangle 141"/>
                <p:cNvSpPr>
                  <a:spLocks noChangeAspect="1" noChangeArrowheads="1"/>
                </p:cNvSpPr>
                <p:nvPr/>
              </p:nvSpPr>
              <p:spPr bwMode="auto">
                <a:xfrm>
                  <a:off x="2681" y="3431"/>
                  <a:ext cx="116" cy="132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237" name="Oval 142"/>
                <p:cNvSpPr>
                  <a:spLocks noChangeAspect="1" noChangeArrowheads="1"/>
                </p:cNvSpPr>
                <p:nvPr/>
              </p:nvSpPr>
              <p:spPr bwMode="auto">
                <a:xfrm>
                  <a:off x="2681" y="3463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grpSp>
              <p:nvGrpSpPr>
                <p:cNvPr id="238" name="Group 143"/>
                <p:cNvGrpSpPr>
                  <a:grpSpLocks noChangeAspect="1"/>
                </p:cNvGrpSpPr>
                <p:nvPr/>
              </p:nvGrpSpPr>
              <p:grpSpPr bwMode="auto">
                <a:xfrm>
                  <a:off x="2681" y="3489"/>
                  <a:ext cx="116" cy="74"/>
                  <a:chOff x="2681" y="3489"/>
                  <a:chExt cx="116" cy="74"/>
                </a:xfrm>
              </p:grpSpPr>
              <p:sp>
                <p:nvSpPr>
                  <p:cNvPr id="240" name="Oval 14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681" y="348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241" name="Oval 14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681" y="3515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242" name="Oval 14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681" y="353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239" name="Oval 147"/>
                <p:cNvSpPr>
                  <a:spLocks noChangeAspect="1" noChangeArrowheads="1"/>
                </p:cNvSpPr>
                <p:nvPr/>
              </p:nvSpPr>
              <p:spPr bwMode="auto">
                <a:xfrm>
                  <a:off x="2681" y="3567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232" name="Group 148"/>
              <p:cNvGrpSpPr>
                <a:grpSpLocks noChangeAspect="1"/>
              </p:cNvGrpSpPr>
              <p:nvPr/>
            </p:nvGrpSpPr>
            <p:grpSpPr bwMode="auto">
              <a:xfrm>
                <a:off x="2655" y="3005"/>
                <a:ext cx="315" cy="441"/>
                <a:chOff x="2655" y="3005"/>
                <a:chExt cx="315" cy="441"/>
              </a:xfrm>
            </p:grpSpPr>
            <p:sp>
              <p:nvSpPr>
                <p:cNvPr id="233" name="Freeform 149"/>
                <p:cNvSpPr>
                  <a:spLocks noChangeAspect="1"/>
                </p:cNvSpPr>
                <p:nvPr/>
              </p:nvSpPr>
              <p:spPr bwMode="auto">
                <a:xfrm>
                  <a:off x="2655" y="3005"/>
                  <a:ext cx="313" cy="441"/>
                </a:xfrm>
                <a:custGeom>
                  <a:avLst/>
                  <a:gdLst/>
                  <a:ahLst/>
                  <a:cxnLst>
                    <a:cxn ang="0">
                      <a:pos x="2" y="440"/>
                    </a:cxn>
                    <a:cxn ang="0">
                      <a:pos x="312" y="440"/>
                    </a:cxn>
                    <a:cxn ang="0">
                      <a:pos x="312" y="404"/>
                    </a:cxn>
                    <a:cxn ang="0">
                      <a:pos x="312" y="362"/>
                    </a:cxn>
                    <a:cxn ang="0">
                      <a:pos x="310" y="330"/>
                    </a:cxn>
                    <a:cxn ang="0">
                      <a:pos x="308" y="298"/>
                    </a:cxn>
                    <a:cxn ang="0">
                      <a:pos x="304" y="264"/>
                    </a:cxn>
                    <a:cxn ang="0">
                      <a:pos x="298" y="224"/>
                    </a:cxn>
                    <a:cxn ang="0">
                      <a:pos x="290" y="190"/>
                    </a:cxn>
                    <a:cxn ang="0">
                      <a:pos x="282" y="158"/>
                    </a:cxn>
                    <a:cxn ang="0">
                      <a:pos x="272" y="128"/>
                    </a:cxn>
                    <a:cxn ang="0">
                      <a:pos x="264" y="102"/>
                    </a:cxn>
                    <a:cxn ang="0">
                      <a:pos x="250" y="72"/>
                    </a:cxn>
                    <a:cxn ang="0">
                      <a:pos x="238" y="52"/>
                    </a:cxn>
                    <a:cxn ang="0">
                      <a:pos x="226" y="38"/>
                    </a:cxn>
                    <a:cxn ang="0">
                      <a:pos x="212" y="24"/>
                    </a:cxn>
                    <a:cxn ang="0">
                      <a:pos x="200" y="14"/>
                    </a:cxn>
                    <a:cxn ang="0">
                      <a:pos x="186" y="6"/>
                    </a:cxn>
                    <a:cxn ang="0">
                      <a:pos x="178" y="2"/>
                    </a:cxn>
                    <a:cxn ang="0">
                      <a:pos x="164" y="0"/>
                    </a:cxn>
                    <a:cxn ang="0">
                      <a:pos x="150" y="2"/>
                    </a:cxn>
                    <a:cxn ang="0">
                      <a:pos x="134" y="6"/>
                    </a:cxn>
                    <a:cxn ang="0">
                      <a:pos x="114" y="18"/>
                    </a:cxn>
                    <a:cxn ang="0">
                      <a:pos x="94" y="36"/>
                    </a:cxn>
                    <a:cxn ang="0">
                      <a:pos x="78" y="56"/>
                    </a:cxn>
                    <a:cxn ang="0">
                      <a:pos x="64" y="78"/>
                    </a:cxn>
                    <a:cxn ang="0">
                      <a:pos x="50" y="106"/>
                    </a:cxn>
                    <a:cxn ang="0">
                      <a:pos x="40" y="130"/>
                    </a:cxn>
                    <a:cxn ang="0">
                      <a:pos x="32" y="154"/>
                    </a:cxn>
                    <a:cxn ang="0">
                      <a:pos x="22" y="190"/>
                    </a:cxn>
                    <a:cxn ang="0">
                      <a:pos x="14" y="224"/>
                    </a:cxn>
                    <a:cxn ang="0">
                      <a:pos x="8" y="258"/>
                    </a:cxn>
                    <a:cxn ang="0">
                      <a:pos x="4" y="286"/>
                    </a:cxn>
                    <a:cxn ang="0">
                      <a:pos x="2" y="320"/>
                    </a:cxn>
                    <a:cxn ang="0">
                      <a:pos x="0" y="364"/>
                    </a:cxn>
                    <a:cxn ang="0">
                      <a:pos x="2" y="440"/>
                    </a:cxn>
                  </a:cxnLst>
                  <a:rect l="0" t="0" r="r" b="b"/>
                  <a:pathLst>
                    <a:path w="313" h="441">
                      <a:moveTo>
                        <a:pt x="2" y="440"/>
                      </a:moveTo>
                      <a:lnTo>
                        <a:pt x="312" y="440"/>
                      </a:lnTo>
                      <a:lnTo>
                        <a:pt x="312" y="404"/>
                      </a:lnTo>
                      <a:lnTo>
                        <a:pt x="312" y="362"/>
                      </a:lnTo>
                      <a:lnTo>
                        <a:pt x="310" y="330"/>
                      </a:lnTo>
                      <a:lnTo>
                        <a:pt x="308" y="298"/>
                      </a:lnTo>
                      <a:lnTo>
                        <a:pt x="304" y="264"/>
                      </a:lnTo>
                      <a:lnTo>
                        <a:pt x="298" y="224"/>
                      </a:lnTo>
                      <a:lnTo>
                        <a:pt x="290" y="190"/>
                      </a:lnTo>
                      <a:lnTo>
                        <a:pt x="282" y="158"/>
                      </a:lnTo>
                      <a:lnTo>
                        <a:pt x="272" y="128"/>
                      </a:lnTo>
                      <a:lnTo>
                        <a:pt x="264" y="102"/>
                      </a:lnTo>
                      <a:lnTo>
                        <a:pt x="250" y="72"/>
                      </a:lnTo>
                      <a:lnTo>
                        <a:pt x="238" y="52"/>
                      </a:lnTo>
                      <a:lnTo>
                        <a:pt x="226" y="38"/>
                      </a:lnTo>
                      <a:lnTo>
                        <a:pt x="212" y="24"/>
                      </a:lnTo>
                      <a:lnTo>
                        <a:pt x="200" y="14"/>
                      </a:lnTo>
                      <a:lnTo>
                        <a:pt x="186" y="6"/>
                      </a:lnTo>
                      <a:lnTo>
                        <a:pt x="178" y="2"/>
                      </a:lnTo>
                      <a:lnTo>
                        <a:pt x="164" y="0"/>
                      </a:lnTo>
                      <a:lnTo>
                        <a:pt x="150" y="2"/>
                      </a:lnTo>
                      <a:lnTo>
                        <a:pt x="134" y="6"/>
                      </a:lnTo>
                      <a:lnTo>
                        <a:pt x="114" y="18"/>
                      </a:lnTo>
                      <a:lnTo>
                        <a:pt x="94" y="36"/>
                      </a:lnTo>
                      <a:lnTo>
                        <a:pt x="78" y="56"/>
                      </a:lnTo>
                      <a:lnTo>
                        <a:pt x="64" y="78"/>
                      </a:lnTo>
                      <a:lnTo>
                        <a:pt x="50" y="106"/>
                      </a:lnTo>
                      <a:lnTo>
                        <a:pt x="40" y="130"/>
                      </a:lnTo>
                      <a:lnTo>
                        <a:pt x="32" y="154"/>
                      </a:lnTo>
                      <a:lnTo>
                        <a:pt x="22" y="190"/>
                      </a:lnTo>
                      <a:lnTo>
                        <a:pt x="14" y="224"/>
                      </a:lnTo>
                      <a:lnTo>
                        <a:pt x="8" y="258"/>
                      </a:lnTo>
                      <a:lnTo>
                        <a:pt x="4" y="286"/>
                      </a:lnTo>
                      <a:lnTo>
                        <a:pt x="2" y="320"/>
                      </a:lnTo>
                      <a:lnTo>
                        <a:pt x="0" y="364"/>
                      </a:lnTo>
                      <a:lnTo>
                        <a:pt x="2" y="4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234" name="Freeform 150"/>
                <p:cNvSpPr>
                  <a:spLocks noChangeAspect="1"/>
                </p:cNvSpPr>
                <p:nvPr/>
              </p:nvSpPr>
              <p:spPr bwMode="auto">
                <a:xfrm>
                  <a:off x="2763" y="3013"/>
                  <a:ext cx="139" cy="425"/>
                </a:xfrm>
                <a:custGeom>
                  <a:avLst/>
                  <a:gdLst/>
                  <a:ahLst/>
                  <a:cxnLst>
                    <a:cxn ang="0">
                      <a:pos x="0" y="424"/>
                    </a:cxn>
                    <a:cxn ang="0">
                      <a:pos x="138" y="424"/>
                    </a:cxn>
                    <a:cxn ang="0">
                      <a:pos x="138" y="389"/>
                    </a:cxn>
                    <a:cxn ang="0">
                      <a:pos x="138" y="349"/>
                    </a:cxn>
                    <a:cxn ang="0">
                      <a:pos x="138" y="318"/>
                    </a:cxn>
                    <a:cxn ang="0">
                      <a:pos x="136" y="287"/>
                    </a:cxn>
                    <a:cxn ang="0">
                      <a:pos x="134" y="254"/>
                    </a:cxn>
                    <a:cxn ang="0">
                      <a:pos x="133" y="216"/>
                    </a:cxn>
                    <a:cxn ang="0">
                      <a:pos x="129" y="183"/>
                    </a:cxn>
                    <a:cxn ang="0">
                      <a:pos x="125" y="152"/>
                    </a:cxn>
                    <a:cxn ang="0">
                      <a:pos x="120" y="123"/>
                    </a:cxn>
                    <a:cxn ang="0">
                      <a:pos x="116" y="98"/>
                    </a:cxn>
                    <a:cxn ang="0">
                      <a:pos x="111" y="69"/>
                    </a:cxn>
                    <a:cxn ang="0">
                      <a:pos x="106" y="50"/>
                    </a:cxn>
                    <a:cxn ang="0">
                      <a:pos x="100" y="37"/>
                    </a:cxn>
                    <a:cxn ang="0">
                      <a:pos x="93" y="23"/>
                    </a:cxn>
                    <a:cxn ang="0">
                      <a:pos x="88" y="13"/>
                    </a:cxn>
                    <a:cxn ang="0">
                      <a:pos x="82" y="6"/>
                    </a:cxn>
                    <a:cxn ang="0">
                      <a:pos x="79" y="2"/>
                    </a:cxn>
                    <a:cxn ang="0">
                      <a:pos x="72" y="0"/>
                    </a:cxn>
                    <a:cxn ang="0">
                      <a:pos x="66" y="2"/>
                    </a:cxn>
                    <a:cxn ang="0">
                      <a:pos x="59" y="6"/>
                    </a:cxn>
                    <a:cxn ang="0">
                      <a:pos x="50" y="17"/>
                    </a:cxn>
                    <a:cxn ang="0">
                      <a:pos x="41" y="35"/>
                    </a:cxn>
                    <a:cxn ang="0">
                      <a:pos x="34" y="54"/>
                    </a:cxn>
                    <a:cxn ang="0">
                      <a:pos x="27" y="75"/>
                    </a:cxn>
                    <a:cxn ang="0">
                      <a:pos x="22" y="102"/>
                    </a:cxn>
                    <a:cxn ang="0">
                      <a:pos x="16" y="125"/>
                    </a:cxn>
                    <a:cxn ang="0">
                      <a:pos x="13" y="148"/>
                    </a:cxn>
                    <a:cxn ang="0">
                      <a:pos x="9" y="183"/>
                    </a:cxn>
                    <a:cxn ang="0">
                      <a:pos x="5" y="216"/>
                    </a:cxn>
                    <a:cxn ang="0">
                      <a:pos x="2" y="249"/>
                    </a:cxn>
                    <a:cxn ang="0">
                      <a:pos x="0" y="276"/>
                    </a:cxn>
                    <a:cxn ang="0">
                      <a:pos x="0" y="308"/>
                    </a:cxn>
                    <a:cxn ang="0">
                      <a:pos x="0" y="351"/>
                    </a:cxn>
                    <a:cxn ang="0">
                      <a:pos x="0" y="424"/>
                    </a:cxn>
                  </a:cxnLst>
                  <a:rect l="0" t="0" r="r" b="b"/>
                  <a:pathLst>
                    <a:path w="139" h="425">
                      <a:moveTo>
                        <a:pt x="0" y="424"/>
                      </a:moveTo>
                      <a:lnTo>
                        <a:pt x="138" y="424"/>
                      </a:lnTo>
                      <a:lnTo>
                        <a:pt x="138" y="389"/>
                      </a:lnTo>
                      <a:lnTo>
                        <a:pt x="138" y="349"/>
                      </a:lnTo>
                      <a:lnTo>
                        <a:pt x="138" y="318"/>
                      </a:lnTo>
                      <a:lnTo>
                        <a:pt x="136" y="287"/>
                      </a:lnTo>
                      <a:lnTo>
                        <a:pt x="134" y="254"/>
                      </a:lnTo>
                      <a:lnTo>
                        <a:pt x="133" y="216"/>
                      </a:lnTo>
                      <a:lnTo>
                        <a:pt x="129" y="183"/>
                      </a:lnTo>
                      <a:lnTo>
                        <a:pt x="125" y="152"/>
                      </a:lnTo>
                      <a:lnTo>
                        <a:pt x="120" y="123"/>
                      </a:lnTo>
                      <a:lnTo>
                        <a:pt x="116" y="98"/>
                      </a:lnTo>
                      <a:lnTo>
                        <a:pt x="111" y="69"/>
                      </a:lnTo>
                      <a:lnTo>
                        <a:pt x="106" y="50"/>
                      </a:lnTo>
                      <a:lnTo>
                        <a:pt x="100" y="37"/>
                      </a:lnTo>
                      <a:lnTo>
                        <a:pt x="93" y="23"/>
                      </a:lnTo>
                      <a:lnTo>
                        <a:pt x="88" y="13"/>
                      </a:lnTo>
                      <a:lnTo>
                        <a:pt x="82" y="6"/>
                      </a:lnTo>
                      <a:lnTo>
                        <a:pt x="79" y="2"/>
                      </a:lnTo>
                      <a:lnTo>
                        <a:pt x="72" y="0"/>
                      </a:lnTo>
                      <a:lnTo>
                        <a:pt x="66" y="2"/>
                      </a:lnTo>
                      <a:lnTo>
                        <a:pt x="59" y="6"/>
                      </a:lnTo>
                      <a:lnTo>
                        <a:pt x="50" y="17"/>
                      </a:lnTo>
                      <a:lnTo>
                        <a:pt x="41" y="35"/>
                      </a:lnTo>
                      <a:lnTo>
                        <a:pt x="34" y="54"/>
                      </a:lnTo>
                      <a:lnTo>
                        <a:pt x="27" y="75"/>
                      </a:lnTo>
                      <a:lnTo>
                        <a:pt x="22" y="102"/>
                      </a:lnTo>
                      <a:lnTo>
                        <a:pt x="16" y="125"/>
                      </a:lnTo>
                      <a:lnTo>
                        <a:pt x="13" y="148"/>
                      </a:lnTo>
                      <a:lnTo>
                        <a:pt x="9" y="183"/>
                      </a:lnTo>
                      <a:lnTo>
                        <a:pt x="5" y="216"/>
                      </a:lnTo>
                      <a:lnTo>
                        <a:pt x="2" y="249"/>
                      </a:lnTo>
                      <a:lnTo>
                        <a:pt x="0" y="276"/>
                      </a:lnTo>
                      <a:lnTo>
                        <a:pt x="0" y="308"/>
                      </a:lnTo>
                      <a:lnTo>
                        <a:pt x="0" y="351"/>
                      </a:lnTo>
                      <a:lnTo>
                        <a:pt x="0" y="424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235" name="Freeform 151"/>
                <p:cNvSpPr>
                  <a:spLocks noChangeAspect="1"/>
                </p:cNvSpPr>
                <p:nvPr/>
              </p:nvSpPr>
              <p:spPr bwMode="auto">
                <a:xfrm>
                  <a:off x="2657" y="3005"/>
                  <a:ext cx="313" cy="441"/>
                </a:xfrm>
                <a:custGeom>
                  <a:avLst/>
                  <a:gdLst/>
                  <a:ahLst/>
                  <a:cxnLst>
                    <a:cxn ang="0">
                      <a:pos x="2" y="440"/>
                    </a:cxn>
                    <a:cxn ang="0">
                      <a:pos x="312" y="440"/>
                    </a:cxn>
                    <a:cxn ang="0">
                      <a:pos x="312" y="404"/>
                    </a:cxn>
                    <a:cxn ang="0">
                      <a:pos x="312" y="362"/>
                    </a:cxn>
                    <a:cxn ang="0">
                      <a:pos x="310" y="330"/>
                    </a:cxn>
                    <a:cxn ang="0">
                      <a:pos x="308" y="298"/>
                    </a:cxn>
                    <a:cxn ang="0">
                      <a:pos x="304" y="264"/>
                    </a:cxn>
                    <a:cxn ang="0">
                      <a:pos x="298" y="224"/>
                    </a:cxn>
                    <a:cxn ang="0">
                      <a:pos x="290" y="190"/>
                    </a:cxn>
                    <a:cxn ang="0">
                      <a:pos x="282" y="158"/>
                    </a:cxn>
                    <a:cxn ang="0">
                      <a:pos x="272" y="128"/>
                    </a:cxn>
                    <a:cxn ang="0">
                      <a:pos x="264" y="102"/>
                    </a:cxn>
                    <a:cxn ang="0">
                      <a:pos x="250" y="72"/>
                    </a:cxn>
                    <a:cxn ang="0">
                      <a:pos x="238" y="52"/>
                    </a:cxn>
                    <a:cxn ang="0">
                      <a:pos x="226" y="38"/>
                    </a:cxn>
                    <a:cxn ang="0">
                      <a:pos x="212" y="24"/>
                    </a:cxn>
                    <a:cxn ang="0">
                      <a:pos x="200" y="14"/>
                    </a:cxn>
                    <a:cxn ang="0">
                      <a:pos x="186" y="6"/>
                    </a:cxn>
                    <a:cxn ang="0">
                      <a:pos x="178" y="2"/>
                    </a:cxn>
                    <a:cxn ang="0">
                      <a:pos x="164" y="0"/>
                    </a:cxn>
                    <a:cxn ang="0">
                      <a:pos x="150" y="2"/>
                    </a:cxn>
                    <a:cxn ang="0">
                      <a:pos x="134" y="6"/>
                    </a:cxn>
                    <a:cxn ang="0">
                      <a:pos x="114" y="18"/>
                    </a:cxn>
                    <a:cxn ang="0">
                      <a:pos x="94" y="36"/>
                    </a:cxn>
                    <a:cxn ang="0">
                      <a:pos x="78" y="56"/>
                    </a:cxn>
                    <a:cxn ang="0">
                      <a:pos x="64" y="78"/>
                    </a:cxn>
                    <a:cxn ang="0">
                      <a:pos x="50" y="106"/>
                    </a:cxn>
                    <a:cxn ang="0">
                      <a:pos x="40" y="130"/>
                    </a:cxn>
                    <a:cxn ang="0">
                      <a:pos x="32" y="154"/>
                    </a:cxn>
                    <a:cxn ang="0">
                      <a:pos x="22" y="190"/>
                    </a:cxn>
                    <a:cxn ang="0">
                      <a:pos x="14" y="224"/>
                    </a:cxn>
                    <a:cxn ang="0">
                      <a:pos x="8" y="258"/>
                    </a:cxn>
                    <a:cxn ang="0">
                      <a:pos x="4" y="286"/>
                    </a:cxn>
                    <a:cxn ang="0">
                      <a:pos x="2" y="320"/>
                    </a:cxn>
                    <a:cxn ang="0">
                      <a:pos x="0" y="364"/>
                    </a:cxn>
                    <a:cxn ang="0">
                      <a:pos x="2" y="440"/>
                    </a:cxn>
                  </a:cxnLst>
                  <a:rect l="0" t="0" r="r" b="b"/>
                  <a:pathLst>
                    <a:path w="313" h="441">
                      <a:moveTo>
                        <a:pt x="2" y="440"/>
                      </a:moveTo>
                      <a:lnTo>
                        <a:pt x="312" y="440"/>
                      </a:lnTo>
                      <a:lnTo>
                        <a:pt x="312" y="404"/>
                      </a:lnTo>
                      <a:lnTo>
                        <a:pt x="312" y="362"/>
                      </a:lnTo>
                      <a:lnTo>
                        <a:pt x="310" y="330"/>
                      </a:lnTo>
                      <a:lnTo>
                        <a:pt x="308" y="298"/>
                      </a:lnTo>
                      <a:lnTo>
                        <a:pt x="304" y="264"/>
                      </a:lnTo>
                      <a:lnTo>
                        <a:pt x="298" y="224"/>
                      </a:lnTo>
                      <a:lnTo>
                        <a:pt x="290" y="190"/>
                      </a:lnTo>
                      <a:lnTo>
                        <a:pt x="282" y="158"/>
                      </a:lnTo>
                      <a:lnTo>
                        <a:pt x="272" y="128"/>
                      </a:lnTo>
                      <a:lnTo>
                        <a:pt x="264" y="102"/>
                      </a:lnTo>
                      <a:lnTo>
                        <a:pt x="250" y="72"/>
                      </a:lnTo>
                      <a:lnTo>
                        <a:pt x="238" y="52"/>
                      </a:lnTo>
                      <a:lnTo>
                        <a:pt x="226" y="38"/>
                      </a:lnTo>
                      <a:lnTo>
                        <a:pt x="212" y="24"/>
                      </a:lnTo>
                      <a:lnTo>
                        <a:pt x="200" y="14"/>
                      </a:lnTo>
                      <a:lnTo>
                        <a:pt x="186" y="6"/>
                      </a:lnTo>
                      <a:lnTo>
                        <a:pt x="178" y="2"/>
                      </a:lnTo>
                      <a:lnTo>
                        <a:pt x="164" y="0"/>
                      </a:lnTo>
                      <a:lnTo>
                        <a:pt x="150" y="2"/>
                      </a:lnTo>
                      <a:lnTo>
                        <a:pt x="134" y="6"/>
                      </a:lnTo>
                      <a:lnTo>
                        <a:pt x="114" y="18"/>
                      </a:lnTo>
                      <a:lnTo>
                        <a:pt x="94" y="36"/>
                      </a:lnTo>
                      <a:lnTo>
                        <a:pt x="78" y="56"/>
                      </a:lnTo>
                      <a:lnTo>
                        <a:pt x="64" y="78"/>
                      </a:lnTo>
                      <a:lnTo>
                        <a:pt x="50" y="106"/>
                      </a:lnTo>
                      <a:lnTo>
                        <a:pt x="40" y="130"/>
                      </a:lnTo>
                      <a:lnTo>
                        <a:pt x="32" y="154"/>
                      </a:lnTo>
                      <a:lnTo>
                        <a:pt x="22" y="190"/>
                      </a:lnTo>
                      <a:lnTo>
                        <a:pt x="14" y="224"/>
                      </a:lnTo>
                      <a:lnTo>
                        <a:pt x="8" y="258"/>
                      </a:lnTo>
                      <a:lnTo>
                        <a:pt x="4" y="286"/>
                      </a:lnTo>
                      <a:lnTo>
                        <a:pt x="2" y="320"/>
                      </a:lnTo>
                      <a:lnTo>
                        <a:pt x="0" y="364"/>
                      </a:lnTo>
                      <a:lnTo>
                        <a:pt x="2" y="4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</p:grpSp>
        <p:grpSp>
          <p:nvGrpSpPr>
            <p:cNvPr id="168" name="Group 152"/>
            <p:cNvGrpSpPr>
              <a:grpSpLocks noChangeAspect="1"/>
            </p:cNvGrpSpPr>
            <p:nvPr/>
          </p:nvGrpSpPr>
          <p:grpSpPr bwMode="auto">
            <a:xfrm>
              <a:off x="3184" y="1198"/>
              <a:ext cx="1105" cy="2373"/>
              <a:chOff x="3021" y="1043"/>
              <a:chExt cx="1105" cy="2373"/>
            </a:xfrm>
          </p:grpSpPr>
          <p:sp>
            <p:nvSpPr>
              <p:cNvPr id="218" name="Freeform 153"/>
              <p:cNvSpPr>
                <a:spLocks noChangeAspect="1"/>
              </p:cNvSpPr>
              <p:nvPr/>
            </p:nvSpPr>
            <p:spPr bwMode="auto">
              <a:xfrm>
                <a:off x="3021" y="1043"/>
                <a:ext cx="1105" cy="2373"/>
              </a:xfrm>
              <a:custGeom>
                <a:avLst/>
                <a:gdLst/>
                <a:ahLst/>
                <a:cxnLst>
                  <a:cxn ang="0">
                    <a:pos x="238" y="2372"/>
                  </a:cxn>
                  <a:cxn ang="0">
                    <a:pos x="0" y="2372"/>
                  </a:cxn>
                  <a:cxn ang="0">
                    <a:pos x="0" y="102"/>
                  </a:cxn>
                  <a:cxn ang="0">
                    <a:pos x="238" y="0"/>
                  </a:cxn>
                  <a:cxn ang="0">
                    <a:pos x="262" y="150"/>
                  </a:cxn>
                  <a:cxn ang="0">
                    <a:pos x="286" y="294"/>
                  </a:cxn>
                  <a:cxn ang="0">
                    <a:pos x="306" y="450"/>
                  </a:cxn>
                  <a:cxn ang="0">
                    <a:pos x="324" y="582"/>
                  </a:cxn>
                  <a:cxn ang="0">
                    <a:pos x="344" y="754"/>
                  </a:cxn>
                  <a:cxn ang="0">
                    <a:pos x="358" y="888"/>
                  </a:cxn>
                  <a:cxn ang="0">
                    <a:pos x="370" y="964"/>
                  </a:cxn>
                  <a:cxn ang="0">
                    <a:pos x="388" y="1050"/>
                  </a:cxn>
                  <a:cxn ang="0">
                    <a:pos x="406" y="1116"/>
                  </a:cxn>
                  <a:cxn ang="0">
                    <a:pos x="426" y="1172"/>
                  </a:cxn>
                  <a:cxn ang="0">
                    <a:pos x="448" y="1212"/>
                  </a:cxn>
                  <a:cxn ang="0">
                    <a:pos x="468" y="1250"/>
                  </a:cxn>
                  <a:cxn ang="0">
                    <a:pos x="490" y="1284"/>
                  </a:cxn>
                  <a:cxn ang="0">
                    <a:pos x="532" y="1338"/>
                  </a:cxn>
                  <a:cxn ang="0">
                    <a:pos x="582" y="1392"/>
                  </a:cxn>
                  <a:cxn ang="0">
                    <a:pos x="654" y="1464"/>
                  </a:cxn>
                  <a:cxn ang="0">
                    <a:pos x="750" y="1566"/>
                  </a:cxn>
                  <a:cxn ang="0">
                    <a:pos x="852" y="1668"/>
                  </a:cxn>
                  <a:cxn ang="0">
                    <a:pos x="924" y="1734"/>
                  </a:cxn>
                  <a:cxn ang="0">
                    <a:pos x="948" y="1764"/>
                  </a:cxn>
                  <a:cxn ang="0">
                    <a:pos x="988" y="1806"/>
                  </a:cxn>
                  <a:cxn ang="0">
                    <a:pos x="1026" y="1862"/>
                  </a:cxn>
                  <a:cxn ang="0">
                    <a:pos x="1048" y="1906"/>
                  </a:cxn>
                  <a:cxn ang="0">
                    <a:pos x="1068" y="1964"/>
                  </a:cxn>
                  <a:cxn ang="0">
                    <a:pos x="1086" y="2048"/>
                  </a:cxn>
                  <a:cxn ang="0">
                    <a:pos x="1098" y="2162"/>
                  </a:cxn>
                  <a:cxn ang="0">
                    <a:pos x="1104" y="2264"/>
                  </a:cxn>
                  <a:cxn ang="0">
                    <a:pos x="238" y="2372"/>
                  </a:cxn>
                </a:cxnLst>
                <a:rect l="0" t="0" r="r" b="b"/>
                <a:pathLst>
                  <a:path w="1105" h="2373">
                    <a:moveTo>
                      <a:pt x="238" y="2372"/>
                    </a:moveTo>
                    <a:lnTo>
                      <a:pt x="0" y="2372"/>
                    </a:lnTo>
                    <a:lnTo>
                      <a:pt x="0" y="102"/>
                    </a:lnTo>
                    <a:lnTo>
                      <a:pt x="238" y="0"/>
                    </a:lnTo>
                    <a:lnTo>
                      <a:pt x="262" y="150"/>
                    </a:lnTo>
                    <a:lnTo>
                      <a:pt x="286" y="294"/>
                    </a:lnTo>
                    <a:lnTo>
                      <a:pt x="306" y="450"/>
                    </a:lnTo>
                    <a:lnTo>
                      <a:pt x="324" y="582"/>
                    </a:lnTo>
                    <a:lnTo>
                      <a:pt x="344" y="754"/>
                    </a:lnTo>
                    <a:lnTo>
                      <a:pt x="358" y="888"/>
                    </a:lnTo>
                    <a:lnTo>
                      <a:pt x="370" y="964"/>
                    </a:lnTo>
                    <a:lnTo>
                      <a:pt x="388" y="1050"/>
                    </a:lnTo>
                    <a:lnTo>
                      <a:pt x="406" y="1116"/>
                    </a:lnTo>
                    <a:lnTo>
                      <a:pt x="426" y="1172"/>
                    </a:lnTo>
                    <a:lnTo>
                      <a:pt x="448" y="1212"/>
                    </a:lnTo>
                    <a:lnTo>
                      <a:pt x="468" y="1250"/>
                    </a:lnTo>
                    <a:lnTo>
                      <a:pt x="490" y="1284"/>
                    </a:lnTo>
                    <a:lnTo>
                      <a:pt x="532" y="1338"/>
                    </a:lnTo>
                    <a:lnTo>
                      <a:pt x="582" y="1392"/>
                    </a:lnTo>
                    <a:lnTo>
                      <a:pt x="654" y="1464"/>
                    </a:lnTo>
                    <a:lnTo>
                      <a:pt x="750" y="1566"/>
                    </a:lnTo>
                    <a:lnTo>
                      <a:pt x="852" y="1668"/>
                    </a:lnTo>
                    <a:lnTo>
                      <a:pt x="924" y="1734"/>
                    </a:lnTo>
                    <a:lnTo>
                      <a:pt x="948" y="1764"/>
                    </a:lnTo>
                    <a:lnTo>
                      <a:pt x="988" y="1806"/>
                    </a:lnTo>
                    <a:lnTo>
                      <a:pt x="1026" y="1862"/>
                    </a:lnTo>
                    <a:lnTo>
                      <a:pt x="1048" y="1906"/>
                    </a:lnTo>
                    <a:lnTo>
                      <a:pt x="1068" y="1964"/>
                    </a:lnTo>
                    <a:lnTo>
                      <a:pt x="1086" y="2048"/>
                    </a:lnTo>
                    <a:lnTo>
                      <a:pt x="1098" y="2162"/>
                    </a:lnTo>
                    <a:lnTo>
                      <a:pt x="1104" y="2264"/>
                    </a:lnTo>
                    <a:lnTo>
                      <a:pt x="238" y="2372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grpSp>
            <p:nvGrpSpPr>
              <p:cNvPr id="219" name="Group 154"/>
              <p:cNvGrpSpPr>
                <a:grpSpLocks noChangeAspect="1"/>
              </p:cNvGrpSpPr>
              <p:nvPr/>
            </p:nvGrpSpPr>
            <p:grpSpPr bwMode="auto">
              <a:xfrm>
                <a:off x="3273" y="1819"/>
                <a:ext cx="843" cy="1537"/>
                <a:chOff x="3273" y="1819"/>
                <a:chExt cx="843" cy="1537"/>
              </a:xfrm>
            </p:grpSpPr>
            <p:grpSp>
              <p:nvGrpSpPr>
                <p:cNvPr id="220" name="Group 155"/>
                <p:cNvGrpSpPr>
                  <a:grpSpLocks noChangeAspect="1"/>
                </p:cNvGrpSpPr>
                <p:nvPr/>
              </p:nvGrpSpPr>
              <p:grpSpPr bwMode="auto">
                <a:xfrm>
                  <a:off x="3273" y="1823"/>
                  <a:ext cx="843" cy="1533"/>
                  <a:chOff x="3273" y="1823"/>
                  <a:chExt cx="843" cy="1533"/>
                </a:xfrm>
              </p:grpSpPr>
              <p:grpSp>
                <p:nvGrpSpPr>
                  <p:cNvPr id="222" name="Group 156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77" y="1823"/>
                    <a:ext cx="825" cy="1299"/>
                    <a:chOff x="3277" y="1823"/>
                    <a:chExt cx="825" cy="1299"/>
                  </a:xfrm>
                </p:grpSpPr>
                <p:sp>
                  <p:nvSpPr>
                    <p:cNvPr id="225" name="Freeform 157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77" y="3121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226" name="Freeform 15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83" y="3097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227" name="Freeform 15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83" y="3073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228" name="Freeform 16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321" y="1823"/>
                      <a:ext cx="723" cy="1247"/>
                    </a:xfrm>
                    <a:custGeom>
                      <a:avLst/>
                      <a:gdLst/>
                      <a:ahLst/>
                      <a:cxnLst>
                        <a:cxn ang="0">
                          <a:pos x="722" y="1246"/>
                        </a:cxn>
                        <a:cxn ang="0">
                          <a:pos x="710" y="1192"/>
                        </a:cxn>
                        <a:cxn ang="0">
                          <a:pos x="696" y="1146"/>
                        </a:cxn>
                        <a:cxn ang="0">
                          <a:pos x="680" y="1110"/>
                        </a:cxn>
                        <a:cxn ang="0">
                          <a:pos x="660" y="1072"/>
                        </a:cxn>
                        <a:cxn ang="0">
                          <a:pos x="636" y="1036"/>
                        </a:cxn>
                        <a:cxn ang="0">
                          <a:pos x="602" y="1000"/>
                        </a:cxn>
                        <a:cxn ang="0">
                          <a:pos x="560" y="952"/>
                        </a:cxn>
                        <a:cxn ang="0">
                          <a:pos x="510" y="904"/>
                        </a:cxn>
                        <a:cxn ang="0">
                          <a:pos x="456" y="854"/>
                        </a:cxn>
                        <a:cxn ang="0">
                          <a:pos x="392" y="790"/>
                        </a:cxn>
                        <a:cxn ang="0">
                          <a:pos x="330" y="724"/>
                        </a:cxn>
                        <a:cxn ang="0">
                          <a:pos x="278" y="670"/>
                        </a:cxn>
                        <a:cxn ang="0">
                          <a:pos x="228" y="622"/>
                        </a:cxn>
                        <a:cxn ang="0">
                          <a:pos x="190" y="580"/>
                        </a:cxn>
                        <a:cxn ang="0">
                          <a:pos x="168" y="550"/>
                        </a:cxn>
                        <a:cxn ang="0">
                          <a:pos x="142" y="520"/>
                        </a:cxn>
                        <a:cxn ang="0">
                          <a:pos x="124" y="492"/>
                        </a:cxn>
                        <a:cxn ang="0">
                          <a:pos x="102" y="454"/>
                        </a:cxn>
                        <a:cxn ang="0">
                          <a:pos x="80" y="412"/>
                        </a:cxn>
                        <a:cxn ang="0">
                          <a:pos x="62" y="366"/>
                        </a:cxn>
                        <a:cxn ang="0">
                          <a:pos x="46" y="314"/>
                        </a:cxn>
                        <a:cxn ang="0">
                          <a:pos x="32" y="260"/>
                        </a:cxn>
                        <a:cxn ang="0">
                          <a:pos x="22" y="200"/>
                        </a:cxn>
                        <a:cxn ang="0">
                          <a:pos x="14" y="140"/>
                        </a:cxn>
                        <a:cxn ang="0">
                          <a:pos x="6" y="82"/>
                        </a:cxn>
                        <a:cxn ang="0">
                          <a:pos x="0" y="28"/>
                        </a:cxn>
                        <a:cxn ang="0">
                          <a:pos x="2" y="0"/>
                        </a:cxn>
                      </a:cxnLst>
                      <a:rect l="0" t="0" r="r" b="b"/>
                      <a:pathLst>
                        <a:path w="723" h="1247">
                          <a:moveTo>
                            <a:pt x="722" y="1246"/>
                          </a:moveTo>
                          <a:lnTo>
                            <a:pt x="710" y="1192"/>
                          </a:lnTo>
                          <a:lnTo>
                            <a:pt x="696" y="1146"/>
                          </a:lnTo>
                          <a:lnTo>
                            <a:pt x="680" y="1110"/>
                          </a:lnTo>
                          <a:lnTo>
                            <a:pt x="660" y="1072"/>
                          </a:lnTo>
                          <a:lnTo>
                            <a:pt x="636" y="1036"/>
                          </a:lnTo>
                          <a:lnTo>
                            <a:pt x="602" y="1000"/>
                          </a:lnTo>
                          <a:lnTo>
                            <a:pt x="560" y="952"/>
                          </a:lnTo>
                          <a:lnTo>
                            <a:pt x="510" y="904"/>
                          </a:lnTo>
                          <a:lnTo>
                            <a:pt x="456" y="854"/>
                          </a:lnTo>
                          <a:lnTo>
                            <a:pt x="392" y="790"/>
                          </a:lnTo>
                          <a:lnTo>
                            <a:pt x="330" y="724"/>
                          </a:lnTo>
                          <a:lnTo>
                            <a:pt x="278" y="670"/>
                          </a:lnTo>
                          <a:lnTo>
                            <a:pt x="228" y="622"/>
                          </a:lnTo>
                          <a:lnTo>
                            <a:pt x="190" y="580"/>
                          </a:lnTo>
                          <a:lnTo>
                            <a:pt x="168" y="550"/>
                          </a:lnTo>
                          <a:lnTo>
                            <a:pt x="142" y="520"/>
                          </a:lnTo>
                          <a:lnTo>
                            <a:pt x="124" y="492"/>
                          </a:lnTo>
                          <a:lnTo>
                            <a:pt x="102" y="454"/>
                          </a:lnTo>
                          <a:lnTo>
                            <a:pt x="80" y="412"/>
                          </a:lnTo>
                          <a:lnTo>
                            <a:pt x="62" y="366"/>
                          </a:lnTo>
                          <a:lnTo>
                            <a:pt x="46" y="314"/>
                          </a:lnTo>
                          <a:lnTo>
                            <a:pt x="32" y="260"/>
                          </a:lnTo>
                          <a:lnTo>
                            <a:pt x="22" y="200"/>
                          </a:lnTo>
                          <a:lnTo>
                            <a:pt x="14" y="140"/>
                          </a:lnTo>
                          <a:lnTo>
                            <a:pt x="6" y="82"/>
                          </a:lnTo>
                          <a:lnTo>
                            <a:pt x="0" y="28"/>
                          </a:lnTo>
                          <a:lnTo>
                            <a:pt x="2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</p:grpSp>
              <p:sp>
                <p:nvSpPr>
                  <p:cNvPr id="223" name="Freeform 161"/>
                  <p:cNvSpPr>
                    <a:spLocks noChangeAspect="1"/>
                  </p:cNvSpPr>
                  <p:nvPr/>
                </p:nvSpPr>
                <p:spPr bwMode="auto">
                  <a:xfrm>
                    <a:off x="3273" y="3127"/>
                    <a:ext cx="843" cy="43"/>
                  </a:xfrm>
                  <a:custGeom>
                    <a:avLst/>
                    <a:gdLst/>
                    <a:ahLst/>
                    <a:cxnLst>
                      <a:cxn ang="0">
                        <a:pos x="842" y="0"/>
                      </a:cxn>
                      <a:cxn ang="0">
                        <a:pos x="842" y="42"/>
                      </a:cxn>
                      <a:cxn ang="0">
                        <a:pos x="0" y="42"/>
                      </a:cxn>
                    </a:cxnLst>
                    <a:rect l="0" t="0" r="r" b="b"/>
                    <a:pathLst>
                      <a:path w="843" h="43">
                        <a:moveTo>
                          <a:pt x="842" y="0"/>
                        </a:moveTo>
                        <a:lnTo>
                          <a:pt x="842" y="42"/>
                        </a:lnTo>
                        <a:lnTo>
                          <a:pt x="0" y="42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224" name="Freeform 162"/>
                  <p:cNvSpPr>
                    <a:spLocks noChangeAspect="1"/>
                  </p:cNvSpPr>
                  <p:nvPr/>
                </p:nvSpPr>
                <p:spPr bwMode="auto">
                  <a:xfrm>
                    <a:off x="3739" y="3127"/>
                    <a:ext cx="29" cy="229"/>
                  </a:xfrm>
                  <a:custGeom>
                    <a:avLst/>
                    <a:gdLst/>
                    <a:ahLst/>
                    <a:cxnLst>
                      <a:cxn ang="0">
                        <a:pos x="28" y="222"/>
                      </a:cxn>
                      <a:cxn ang="0">
                        <a:pos x="28" y="0"/>
                      </a:cxn>
                      <a:cxn ang="0">
                        <a:pos x="0" y="0"/>
                      </a:cxn>
                      <a:cxn ang="0">
                        <a:pos x="0" y="228"/>
                      </a:cxn>
                      <a:cxn ang="0">
                        <a:pos x="28" y="222"/>
                      </a:cxn>
                    </a:cxnLst>
                    <a:rect l="0" t="0" r="r" b="b"/>
                    <a:pathLst>
                      <a:path w="29" h="229">
                        <a:moveTo>
                          <a:pt x="28" y="222"/>
                        </a:moveTo>
                        <a:lnTo>
                          <a:pt x="28" y="0"/>
                        </a:lnTo>
                        <a:lnTo>
                          <a:pt x="0" y="0"/>
                        </a:lnTo>
                        <a:lnTo>
                          <a:pt x="0" y="228"/>
                        </a:lnTo>
                        <a:lnTo>
                          <a:pt x="28" y="222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221" name="Freeform 163"/>
                <p:cNvSpPr>
                  <a:spLocks noChangeAspect="1"/>
                </p:cNvSpPr>
                <p:nvPr/>
              </p:nvSpPr>
              <p:spPr bwMode="auto">
                <a:xfrm>
                  <a:off x="3275" y="1819"/>
                  <a:ext cx="81" cy="1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1" h="1">
                      <a:moveTo>
                        <a:pt x="80" y="0"/>
                      </a:move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</p:grpSp>
        <p:grpSp>
          <p:nvGrpSpPr>
            <p:cNvPr id="169" name="Group 164"/>
            <p:cNvGrpSpPr>
              <a:grpSpLocks noChangeAspect="1"/>
            </p:cNvGrpSpPr>
            <p:nvPr/>
          </p:nvGrpSpPr>
          <p:grpSpPr bwMode="auto">
            <a:xfrm>
              <a:off x="3242" y="3140"/>
              <a:ext cx="315" cy="632"/>
              <a:chOff x="3079" y="2985"/>
              <a:chExt cx="315" cy="632"/>
            </a:xfrm>
          </p:grpSpPr>
          <p:grpSp>
            <p:nvGrpSpPr>
              <p:cNvPr id="195" name="Group 165"/>
              <p:cNvGrpSpPr>
                <a:grpSpLocks noChangeAspect="1"/>
              </p:cNvGrpSpPr>
              <p:nvPr/>
            </p:nvGrpSpPr>
            <p:grpSpPr bwMode="auto">
              <a:xfrm>
                <a:off x="3121" y="3421"/>
                <a:ext cx="187" cy="196"/>
                <a:chOff x="3121" y="3421"/>
                <a:chExt cx="187" cy="196"/>
              </a:xfrm>
            </p:grpSpPr>
            <p:sp>
              <p:nvSpPr>
                <p:cNvPr id="216" name="Freeform 166"/>
                <p:cNvSpPr>
                  <a:spLocks noChangeAspect="1"/>
                </p:cNvSpPr>
                <p:nvPr/>
              </p:nvSpPr>
              <p:spPr bwMode="auto">
                <a:xfrm>
                  <a:off x="3121" y="3421"/>
                  <a:ext cx="187" cy="171"/>
                </a:xfrm>
                <a:custGeom>
                  <a:avLst/>
                  <a:gdLst/>
                  <a:ahLst/>
                  <a:cxnLst>
                    <a:cxn ang="0">
                      <a:pos x="186" y="170"/>
                    </a:cxn>
                    <a:cxn ang="0">
                      <a:pos x="150" y="0"/>
                    </a:cxn>
                    <a:cxn ang="0">
                      <a:pos x="36" y="0"/>
                    </a:cxn>
                    <a:cxn ang="0">
                      <a:pos x="0" y="170"/>
                    </a:cxn>
                    <a:cxn ang="0">
                      <a:pos x="186" y="170"/>
                    </a:cxn>
                  </a:cxnLst>
                  <a:rect l="0" t="0" r="r" b="b"/>
                  <a:pathLst>
                    <a:path w="187" h="171">
                      <a:moveTo>
                        <a:pt x="186" y="170"/>
                      </a:moveTo>
                      <a:lnTo>
                        <a:pt x="150" y="0"/>
                      </a:lnTo>
                      <a:lnTo>
                        <a:pt x="36" y="0"/>
                      </a:lnTo>
                      <a:lnTo>
                        <a:pt x="0" y="170"/>
                      </a:lnTo>
                      <a:lnTo>
                        <a:pt x="186" y="17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217" name="Oval 167"/>
                <p:cNvSpPr>
                  <a:spLocks noChangeAspect="1" noChangeArrowheads="1"/>
                </p:cNvSpPr>
                <p:nvPr/>
              </p:nvSpPr>
              <p:spPr bwMode="auto">
                <a:xfrm>
                  <a:off x="3123" y="3569"/>
                  <a:ext cx="180" cy="4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196" name="Group 168"/>
              <p:cNvGrpSpPr>
                <a:grpSpLocks noChangeAspect="1"/>
              </p:cNvGrpSpPr>
              <p:nvPr/>
            </p:nvGrpSpPr>
            <p:grpSpPr bwMode="auto">
              <a:xfrm>
                <a:off x="3099" y="3411"/>
                <a:ext cx="116" cy="160"/>
                <a:chOff x="3099" y="3411"/>
                <a:chExt cx="116" cy="160"/>
              </a:xfrm>
            </p:grpSpPr>
            <p:sp>
              <p:nvSpPr>
                <p:cNvPr id="209" name="Rectangle 169"/>
                <p:cNvSpPr>
                  <a:spLocks noChangeAspect="1" noChangeArrowheads="1"/>
                </p:cNvSpPr>
                <p:nvPr/>
              </p:nvSpPr>
              <p:spPr bwMode="auto">
                <a:xfrm>
                  <a:off x="3099" y="3411"/>
                  <a:ext cx="116" cy="132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210" name="Oval 170"/>
                <p:cNvSpPr>
                  <a:spLocks noChangeAspect="1" noChangeArrowheads="1"/>
                </p:cNvSpPr>
                <p:nvPr/>
              </p:nvSpPr>
              <p:spPr bwMode="auto">
                <a:xfrm>
                  <a:off x="3099" y="3443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grpSp>
              <p:nvGrpSpPr>
                <p:cNvPr id="211" name="Group 171"/>
                <p:cNvGrpSpPr>
                  <a:grpSpLocks noChangeAspect="1"/>
                </p:cNvGrpSpPr>
                <p:nvPr/>
              </p:nvGrpSpPr>
              <p:grpSpPr bwMode="auto">
                <a:xfrm>
                  <a:off x="3099" y="3469"/>
                  <a:ext cx="116" cy="74"/>
                  <a:chOff x="3099" y="3469"/>
                  <a:chExt cx="116" cy="74"/>
                </a:xfrm>
              </p:grpSpPr>
              <p:sp>
                <p:nvSpPr>
                  <p:cNvPr id="213" name="Oval 17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099" y="346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214" name="Oval 17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099" y="3495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215" name="Oval 17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099" y="351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212" name="Oval 175"/>
                <p:cNvSpPr>
                  <a:spLocks noChangeAspect="1" noChangeArrowheads="1"/>
                </p:cNvSpPr>
                <p:nvPr/>
              </p:nvSpPr>
              <p:spPr bwMode="auto">
                <a:xfrm>
                  <a:off x="3099" y="3547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197" name="Group 176"/>
              <p:cNvGrpSpPr>
                <a:grpSpLocks noChangeAspect="1"/>
              </p:cNvGrpSpPr>
              <p:nvPr/>
            </p:nvGrpSpPr>
            <p:grpSpPr bwMode="auto">
              <a:xfrm>
                <a:off x="3251" y="3411"/>
                <a:ext cx="116" cy="160"/>
                <a:chOff x="3251" y="3411"/>
                <a:chExt cx="116" cy="160"/>
              </a:xfrm>
            </p:grpSpPr>
            <p:sp>
              <p:nvSpPr>
                <p:cNvPr id="202" name="Rectangle 177"/>
                <p:cNvSpPr>
                  <a:spLocks noChangeAspect="1" noChangeArrowheads="1"/>
                </p:cNvSpPr>
                <p:nvPr/>
              </p:nvSpPr>
              <p:spPr bwMode="auto">
                <a:xfrm>
                  <a:off x="3251" y="3411"/>
                  <a:ext cx="116" cy="132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203" name="Oval 178"/>
                <p:cNvSpPr>
                  <a:spLocks noChangeAspect="1" noChangeArrowheads="1"/>
                </p:cNvSpPr>
                <p:nvPr/>
              </p:nvSpPr>
              <p:spPr bwMode="auto">
                <a:xfrm>
                  <a:off x="3251" y="3443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grpSp>
              <p:nvGrpSpPr>
                <p:cNvPr id="204" name="Group 179"/>
                <p:cNvGrpSpPr>
                  <a:grpSpLocks noChangeAspect="1"/>
                </p:cNvGrpSpPr>
                <p:nvPr/>
              </p:nvGrpSpPr>
              <p:grpSpPr bwMode="auto">
                <a:xfrm>
                  <a:off x="3251" y="3469"/>
                  <a:ext cx="116" cy="74"/>
                  <a:chOff x="3251" y="3469"/>
                  <a:chExt cx="116" cy="74"/>
                </a:xfrm>
              </p:grpSpPr>
              <p:sp>
                <p:nvSpPr>
                  <p:cNvPr id="206" name="Oval 18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251" y="346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207" name="Oval 18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251" y="3495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208" name="Oval 18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251" y="351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205" name="Oval 183"/>
                <p:cNvSpPr>
                  <a:spLocks noChangeAspect="1" noChangeArrowheads="1"/>
                </p:cNvSpPr>
                <p:nvPr/>
              </p:nvSpPr>
              <p:spPr bwMode="auto">
                <a:xfrm>
                  <a:off x="3251" y="3547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198" name="Group 184"/>
              <p:cNvGrpSpPr>
                <a:grpSpLocks noChangeAspect="1"/>
              </p:cNvGrpSpPr>
              <p:nvPr/>
            </p:nvGrpSpPr>
            <p:grpSpPr bwMode="auto">
              <a:xfrm>
                <a:off x="3079" y="2985"/>
                <a:ext cx="315" cy="441"/>
                <a:chOff x="3079" y="2985"/>
                <a:chExt cx="315" cy="441"/>
              </a:xfrm>
            </p:grpSpPr>
            <p:sp>
              <p:nvSpPr>
                <p:cNvPr id="199" name="Freeform 185"/>
                <p:cNvSpPr>
                  <a:spLocks noChangeAspect="1"/>
                </p:cNvSpPr>
                <p:nvPr/>
              </p:nvSpPr>
              <p:spPr bwMode="auto">
                <a:xfrm>
                  <a:off x="3081" y="2985"/>
                  <a:ext cx="313" cy="441"/>
                </a:xfrm>
                <a:custGeom>
                  <a:avLst/>
                  <a:gdLst/>
                  <a:ahLst/>
                  <a:cxnLst>
                    <a:cxn ang="0">
                      <a:pos x="310" y="440"/>
                    </a:cxn>
                    <a:cxn ang="0">
                      <a:pos x="0" y="440"/>
                    </a:cxn>
                    <a:cxn ang="0">
                      <a:pos x="0" y="404"/>
                    </a:cxn>
                    <a:cxn ang="0">
                      <a:pos x="0" y="362"/>
                    </a:cxn>
                    <a:cxn ang="0">
                      <a:pos x="2" y="330"/>
                    </a:cxn>
                    <a:cxn ang="0">
                      <a:pos x="4" y="298"/>
                    </a:cxn>
                    <a:cxn ang="0">
                      <a:pos x="8" y="264"/>
                    </a:cxn>
                    <a:cxn ang="0">
                      <a:pos x="14" y="224"/>
                    </a:cxn>
                    <a:cxn ang="0">
                      <a:pos x="22" y="190"/>
                    </a:cxn>
                    <a:cxn ang="0">
                      <a:pos x="30" y="158"/>
                    </a:cxn>
                    <a:cxn ang="0">
                      <a:pos x="40" y="128"/>
                    </a:cxn>
                    <a:cxn ang="0">
                      <a:pos x="48" y="102"/>
                    </a:cxn>
                    <a:cxn ang="0">
                      <a:pos x="62" y="72"/>
                    </a:cxn>
                    <a:cxn ang="0">
                      <a:pos x="74" y="52"/>
                    </a:cxn>
                    <a:cxn ang="0">
                      <a:pos x="86" y="38"/>
                    </a:cxn>
                    <a:cxn ang="0">
                      <a:pos x="100" y="24"/>
                    </a:cxn>
                    <a:cxn ang="0">
                      <a:pos x="112" y="14"/>
                    </a:cxn>
                    <a:cxn ang="0">
                      <a:pos x="126" y="6"/>
                    </a:cxn>
                    <a:cxn ang="0">
                      <a:pos x="134" y="2"/>
                    </a:cxn>
                    <a:cxn ang="0">
                      <a:pos x="148" y="0"/>
                    </a:cxn>
                    <a:cxn ang="0">
                      <a:pos x="162" y="2"/>
                    </a:cxn>
                    <a:cxn ang="0">
                      <a:pos x="178" y="6"/>
                    </a:cxn>
                    <a:cxn ang="0">
                      <a:pos x="198" y="18"/>
                    </a:cxn>
                    <a:cxn ang="0">
                      <a:pos x="218" y="36"/>
                    </a:cxn>
                    <a:cxn ang="0">
                      <a:pos x="234" y="56"/>
                    </a:cxn>
                    <a:cxn ang="0">
                      <a:pos x="248" y="78"/>
                    </a:cxn>
                    <a:cxn ang="0">
                      <a:pos x="262" y="106"/>
                    </a:cxn>
                    <a:cxn ang="0">
                      <a:pos x="272" y="130"/>
                    </a:cxn>
                    <a:cxn ang="0">
                      <a:pos x="280" y="154"/>
                    </a:cxn>
                    <a:cxn ang="0">
                      <a:pos x="290" y="190"/>
                    </a:cxn>
                    <a:cxn ang="0">
                      <a:pos x="298" y="224"/>
                    </a:cxn>
                    <a:cxn ang="0">
                      <a:pos x="304" y="258"/>
                    </a:cxn>
                    <a:cxn ang="0">
                      <a:pos x="308" y="286"/>
                    </a:cxn>
                    <a:cxn ang="0">
                      <a:pos x="310" y="320"/>
                    </a:cxn>
                    <a:cxn ang="0">
                      <a:pos x="312" y="364"/>
                    </a:cxn>
                    <a:cxn ang="0">
                      <a:pos x="310" y="440"/>
                    </a:cxn>
                  </a:cxnLst>
                  <a:rect l="0" t="0" r="r" b="b"/>
                  <a:pathLst>
                    <a:path w="313" h="441">
                      <a:moveTo>
                        <a:pt x="310" y="440"/>
                      </a:moveTo>
                      <a:lnTo>
                        <a:pt x="0" y="440"/>
                      </a:lnTo>
                      <a:lnTo>
                        <a:pt x="0" y="404"/>
                      </a:lnTo>
                      <a:lnTo>
                        <a:pt x="0" y="362"/>
                      </a:lnTo>
                      <a:lnTo>
                        <a:pt x="2" y="330"/>
                      </a:lnTo>
                      <a:lnTo>
                        <a:pt x="4" y="298"/>
                      </a:lnTo>
                      <a:lnTo>
                        <a:pt x="8" y="264"/>
                      </a:lnTo>
                      <a:lnTo>
                        <a:pt x="14" y="224"/>
                      </a:lnTo>
                      <a:lnTo>
                        <a:pt x="22" y="190"/>
                      </a:lnTo>
                      <a:lnTo>
                        <a:pt x="30" y="158"/>
                      </a:lnTo>
                      <a:lnTo>
                        <a:pt x="40" y="128"/>
                      </a:lnTo>
                      <a:lnTo>
                        <a:pt x="48" y="102"/>
                      </a:lnTo>
                      <a:lnTo>
                        <a:pt x="62" y="72"/>
                      </a:lnTo>
                      <a:lnTo>
                        <a:pt x="74" y="52"/>
                      </a:lnTo>
                      <a:lnTo>
                        <a:pt x="86" y="38"/>
                      </a:lnTo>
                      <a:lnTo>
                        <a:pt x="100" y="24"/>
                      </a:lnTo>
                      <a:lnTo>
                        <a:pt x="112" y="14"/>
                      </a:lnTo>
                      <a:lnTo>
                        <a:pt x="126" y="6"/>
                      </a:lnTo>
                      <a:lnTo>
                        <a:pt x="134" y="2"/>
                      </a:lnTo>
                      <a:lnTo>
                        <a:pt x="148" y="0"/>
                      </a:lnTo>
                      <a:lnTo>
                        <a:pt x="162" y="2"/>
                      </a:lnTo>
                      <a:lnTo>
                        <a:pt x="178" y="6"/>
                      </a:lnTo>
                      <a:lnTo>
                        <a:pt x="198" y="18"/>
                      </a:lnTo>
                      <a:lnTo>
                        <a:pt x="218" y="36"/>
                      </a:lnTo>
                      <a:lnTo>
                        <a:pt x="234" y="56"/>
                      </a:lnTo>
                      <a:lnTo>
                        <a:pt x="248" y="78"/>
                      </a:lnTo>
                      <a:lnTo>
                        <a:pt x="262" y="106"/>
                      </a:lnTo>
                      <a:lnTo>
                        <a:pt x="272" y="130"/>
                      </a:lnTo>
                      <a:lnTo>
                        <a:pt x="280" y="154"/>
                      </a:lnTo>
                      <a:lnTo>
                        <a:pt x="290" y="190"/>
                      </a:lnTo>
                      <a:lnTo>
                        <a:pt x="298" y="224"/>
                      </a:lnTo>
                      <a:lnTo>
                        <a:pt x="304" y="258"/>
                      </a:lnTo>
                      <a:lnTo>
                        <a:pt x="308" y="286"/>
                      </a:lnTo>
                      <a:lnTo>
                        <a:pt x="310" y="320"/>
                      </a:lnTo>
                      <a:lnTo>
                        <a:pt x="312" y="364"/>
                      </a:lnTo>
                      <a:lnTo>
                        <a:pt x="310" y="4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200" name="Freeform 186"/>
                <p:cNvSpPr>
                  <a:spLocks noChangeAspect="1"/>
                </p:cNvSpPr>
                <p:nvPr/>
              </p:nvSpPr>
              <p:spPr bwMode="auto">
                <a:xfrm>
                  <a:off x="3147" y="2993"/>
                  <a:ext cx="139" cy="425"/>
                </a:xfrm>
                <a:custGeom>
                  <a:avLst/>
                  <a:gdLst/>
                  <a:ahLst/>
                  <a:cxnLst>
                    <a:cxn ang="0">
                      <a:pos x="138" y="424"/>
                    </a:cxn>
                    <a:cxn ang="0">
                      <a:pos x="0" y="424"/>
                    </a:cxn>
                    <a:cxn ang="0">
                      <a:pos x="0" y="389"/>
                    </a:cxn>
                    <a:cxn ang="0">
                      <a:pos x="0" y="349"/>
                    </a:cxn>
                    <a:cxn ang="0">
                      <a:pos x="0" y="318"/>
                    </a:cxn>
                    <a:cxn ang="0">
                      <a:pos x="2" y="287"/>
                    </a:cxn>
                    <a:cxn ang="0">
                      <a:pos x="4" y="254"/>
                    </a:cxn>
                    <a:cxn ang="0">
                      <a:pos x="5" y="216"/>
                    </a:cxn>
                    <a:cxn ang="0">
                      <a:pos x="9" y="183"/>
                    </a:cxn>
                    <a:cxn ang="0">
                      <a:pos x="13" y="152"/>
                    </a:cxn>
                    <a:cxn ang="0">
                      <a:pos x="18" y="123"/>
                    </a:cxn>
                    <a:cxn ang="0">
                      <a:pos x="22" y="98"/>
                    </a:cxn>
                    <a:cxn ang="0">
                      <a:pos x="27" y="69"/>
                    </a:cxn>
                    <a:cxn ang="0">
                      <a:pos x="32" y="50"/>
                    </a:cxn>
                    <a:cxn ang="0">
                      <a:pos x="38" y="37"/>
                    </a:cxn>
                    <a:cxn ang="0">
                      <a:pos x="45" y="23"/>
                    </a:cxn>
                    <a:cxn ang="0">
                      <a:pos x="50" y="13"/>
                    </a:cxn>
                    <a:cxn ang="0">
                      <a:pos x="56" y="6"/>
                    </a:cxn>
                    <a:cxn ang="0">
                      <a:pos x="59" y="2"/>
                    </a:cxn>
                    <a:cxn ang="0">
                      <a:pos x="66" y="0"/>
                    </a:cxn>
                    <a:cxn ang="0">
                      <a:pos x="72" y="2"/>
                    </a:cxn>
                    <a:cxn ang="0">
                      <a:pos x="79" y="6"/>
                    </a:cxn>
                    <a:cxn ang="0">
                      <a:pos x="88" y="17"/>
                    </a:cxn>
                    <a:cxn ang="0">
                      <a:pos x="97" y="35"/>
                    </a:cxn>
                    <a:cxn ang="0">
                      <a:pos x="104" y="54"/>
                    </a:cxn>
                    <a:cxn ang="0">
                      <a:pos x="111" y="75"/>
                    </a:cxn>
                    <a:cxn ang="0">
                      <a:pos x="116" y="102"/>
                    </a:cxn>
                    <a:cxn ang="0">
                      <a:pos x="122" y="125"/>
                    </a:cxn>
                    <a:cxn ang="0">
                      <a:pos x="125" y="148"/>
                    </a:cxn>
                    <a:cxn ang="0">
                      <a:pos x="129" y="183"/>
                    </a:cxn>
                    <a:cxn ang="0">
                      <a:pos x="133" y="216"/>
                    </a:cxn>
                    <a:cxn ang="0">
                      <a:pos x="136" y="249"/>
                    </a:cxn>
                    <a:cxn ang="0">
                      <a:pos x="138" y="276"/>
                    </a:cxn>
                    <a:cxn ang="0">
                      <a:pos x="138" y="308"/>
                    </a:cxn>
                    <a:cxn ang="0">
                      <a:pos x="138" y="351"/>
                    </a:cxn>
                    <a:cxn ang="0">
                      <a:pos x="138" y="424"/>
                    </a:cxn>
                  </a:cxnLst>
                  <a:rect l="0" t="0" r="r" b="b"/>
                  <a:pathLst>
                    <a:path w="139" h="425">
                      <a:moveTo>
                        <a:pt x="138" y="424"/>
                      </a:moveTo>
                      <a:lnTo>
                        <a:pt x="0" y="424"/>
                      </a:lnTo>
                      <a:lnTo>
                        <a:pt x="0" y="389"/>
                      </a:lnTo>
                      <a:lnTo>
                        <a:pt x="0" y="349"/>
                      </a:lnTo>
                      <a:lnTo>
                        <a:pt x="0" y="318"/>
                      </a:lnTo>
                      <a:lnTo>
                        <a:pt x="2" y="287"/>
                      </a:lnTo>
                      <a:lnTo>
                        <a:pt x="4" y="254"/>
                      </a:lnTo>
                      <a:lnTo>
                        <a:pt x="5" y="216"/>
                      </a:lnTo>
                      <a:lnTo>
                        <a:pt x="9" y="183"/>
                      </a:lnTo>
                      <a:lnTo>
                        <a:pt x="13" y="152"/>
                      </a:lnTo>
                      <a:lnTo>
                        <a:pt x="18" y="123"/>
                      </a:lnTo>
                      <a:lnTo>
                        <a:pt x="22" y="98"/>
                      </a:lnTo>
                      <a:lnTo>
                        <a:pt x="27" y="69"/>
                      </a:lnTo>
                      <a:lnTo>
                        <a:pt x="32" y="50"/>
                      </a:lnTo>
                      <a:lnTo>
                        <a:pt x="38" y="37"/>
                      </a:lnTo>
                      <a:lnTo>
                        <a:pt x="45" y="23"/>
                      </a:lnTo>
                      <a:lnTo>
                        <a:pt x="50" y="13"/>
                      </a:lnTo>
                      <a:lnTo>
                        <a:pt x="56" y="6"/>
                      </a:lnTo>
                      <a:lnTo>
                        <a:pt x="59" y="2"/>
                      </a:lnTo>
                      <a:lnTo>
                        <a:pt x="66" y="0"/>
                      </a:lnTo>
                      <a:lnTo>
                        <a:pt x="72" y="2"/>
                      </a:lnTo>
                      <a:lnTo>
                        <a:pt x="79" y="6"/>
                      </a:lnTo>
                      <a:lnTo>
                        <a:pt x="88" y="17"/>
                      </a:lnTo>
                      <a:lnTo>
                        <a:pt x="97" y="35"/>
                      </a:lnTo>
                      <a:lnTo>
                        <a:pt x="104" y="54"/>
                      </a:lnTo>
                      <a:lnTo>
                        <a:pt x="111" y="75"/>
                      </a:lnTo>
                      <a:lnTo>
                        <a:pt x="116" y="102"/>
                      </a:lnTo>
                      <a:lnTo>
                        <a:pt x="122" y="125"/>
                      </a:lnTo>
                      <a:lnTo>
                        <a:pt x="125" y="148"/>
                      </a:lnTo>
                      <a:lnTo>
                        <a:pt x="129" y="183"/>
                      </a:lnTo>
                      <a:lnTo>
                        <a:pt x="133" y="216"/>
                      </a:lnTo>
                      <a:lnTo>
                        <a:pt x="136" y="249"/>
                      </a:lnTo>
                      <a:lnTo>
                        <a:pt x="138" y="276"/>
                      </a:lnTo>
                      <a:lnTo>
                        <a:pt x="138" y="308"/>
                      </a:lnTo>
                      <a:lnTo>
                        <a:pt x="138" y="351"/>
                      </a:lnTo>
                      <a:lnTo>
                        <a:pt x="138" y="424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201" name="Freeform 187"/>
                <p:cNvSpPr>
                  <a:spLocks noChangeAspect="1"/>
                </p:cNvSpPr>
                <p:nvPr/>
              </p:nvSpPr>
              <p:spPr bwMode="auto">
                <a:xfrm>
                  <a:off x="3079" y="2985"/>
                  <a:ext cx="313" cy="441"/>
                </a:xfrm>
                <a:custGeom>
                  <a:avLst/>
                  <a:gdLst/>
                  <a:ahLst/>
                  <a:cxnLst>
                    <a:cxn ang="0">
                      <a:pos x="310" y="440"/>
                    </a:cxn>
                    <a:cxn ang="0">
                      <a:pos x="0" y="440"/>
                    </a:cxn>
                    <a:cxn ang="0">
                      <a:pos x="0" y="404"/>
                    </a:cxn>
                    <a:cxn ang="0">
                      <a:pos x="0" y="362"/>
                    </a:cxn>
                    <a:cxn ang="0">
                      <a:pos x="2" y="330"/>
                    </a:cxn>
                    <a:cxn ang="0">
                      <a:pos x="4" y="298"/>
                    </a:cxn>
                    <a:cxn ang="0">
                      <a:pos x="8" y="264"/>
                    </a:cxn>
                    <a:cxn ang="0">
                      <a:pos x="14" y="224"/>
                    </a:cxn>
                    <a:cxn ang="0">
                      <a:pos x="22" y="190"/>
                    </a:cxn>
                    <a:cxn ang="0">
                      <a:pos x="30" y="158"/>
                    </a:cxn>
                    <a:cxn ang="0">
                      <a:pos x="40" y="128"/>
                    </a:cxn>
                    <a:cxn ang="0">
                      <a:pos x="48" y="102"/>
                    </a:cxn>
                    <a:cxn ang="0">
                      <a:pos x="62" y="72"/>
                    </a:cxn>
                    <a:cxn ang="0">
                      <a:pos x="74" y="52"/>
                    </a:cxn>
                    <a:cxn ang="0">
                      <a:pos x="86" y="38"/>
                    </a:cxn>
                    <a:cxn ang="0">
                      <a:pos x="100" y="24"/>
                    </a:cxn>
                    <a:cxn ang="0">
                      <a:pos x="112" y="14"/>
                    </a:cxn>
                    <a:cxn ang="0">
                      <a:pos x="126" y="6"/>
                    </a:cxn>
                    <a:cxn ang="0">
                      <a:pos x="134" y="2"/>
                    </a:cxn>
                    <a:cxn ang="0">
                      <a:pos x="148" y="0"/>
                    </a:cxn>
                    <a:cxn ang="0">
                      <a:pos x="162" y="2"/>
                    </a:cxn>
                    <a:cxn ang="0">
                      <a:pos x="178" y="6"/>
                    </a:cxn>
                    <a:cxn ang="0">
                      <a:pos x="198" y="18"/>
                    </a:cxn>
                    <a:cxn ang="0">
                      <a:pos x="218" y="36"/>
                    </a:cxn>
                    <a:cxn ang="0">
                      <a:pos x="234" y="56"/>
                    </a:cxn>
                    <a:cxn ang="0">
                      <a:pos x="248" y="78"/>
                    </a:cxn>
                    <a:cxn ang="0">
                      <a:pos x="262" y="106"/>
                    </a:cxn>
                    <a:cxn ang="0">
                      <a:pos x="272" y="130"/>
                    </a:cxn>
                    <a:cxn ang="0">
                      <a:pos x="280" y="154"/>
                    </a:cxn>
                    <a:cxn ang="0">
                      <a:pos x="290" y="190"/>
                    </a:cxn>
                    <a:cxn ang="0">
                      <a:pos x="298" y="224"/>
                    </a:cxn>
                    <a:cxn ang="0">
                      <a:pos x="304" y="258"/>
                    </a:cxn>
                    <a:cxn ang="0">
                      <a:pos x="308" y="286"/>
                    </a:cxn>
                    <a:cxn ang="0">
                      <a:pos x="310" y="320"/>
                    </a:cxn>
                    <a:cxn ang="0">
                      <a:pos x="312" y="364"/>
                    </a:cxn>
                    <a:cxn ang="0">
                      <a:pos x="310" y="440"/>
                    </a:cxn>
                  </a:cxnLst>
                  <a:rect l="0" t="0" r="r" b="b"/>
                  <a:pathLst>
                    <a:path w="313" h="441">
                      <a:moveTo>
                        <a:pt x="310" y="440"/>
                      </a:moveTo>
                      <a:lnTo>
                        <a:pt x="0" y="440"/>
                      </a:lnTo>
                      <a:lnTo>
                        <a:pt x="0" y="404"/>
                      </a:lnTo>
                      <a:lnTo>
                        <a:pt x="0" y="362"/>
                      </a:lnTo>
                      <a:lnTo>
                        <a:pt x="2" y="330"/>
                      </a:lnTo>
                      <a:lnTo>
                        <a:pt x="4" y="298"/>
                      </a:lnTo>
                      <a:lnTo>
                        <a:pt x="8" y="264"/>
                      </a:lnTo>
                      <a:lnTo>
                        <a:pt x="14" y="224"/>
                      </a:lnTo>
                      <a:lnTo>
                        <a:pt x="22" y="190"/>
                      </a:lnTo>
                      <a:lnTo>
                        <a:pt x="30" y="158"/>
                      </a:lnTo>
                      <a:lnTo>
                        <a:pt x="40" y="128"/>
                      </a:lnTo>
                      <a:lnTo>
                        <a:pt x="48" y="102"/>
                      </a:lnTo>
                      <a:lnTo>
                        <a:pt x="62" y="72"/>
                      </a:lnTo>
                      <a:lnTo>
                        <a:pt x="74" y="52"/>
                      </a:lnTo>
                      <a:lnTo>
                        <a:pt x="86" y="38"/>
                      </a:lnTo>
                      <a:lnTo>
                        <a:pt x="100" y="24"/>
                      </a:lnTo>
                      <a:lnTo>
                        <a:pt x="112" y="14"/>
                      </a:lnTo>
                      <a:lnTo>
                        <a:pt x="126" y="6"/>
                      </a:lnTo>
                      <a:lnTo>
                        <a:pt x="134" y="2"/>
                      </a:lnTo>
                      <a:lnTo>
                        <a:pt x="148" y="0"/>
                      </a:lnTo>
                      <a:lnTo>
                        <a:pt x="162" y="2"/>
                      </a:lnTo>
                      <a:lnTo>
                        <a:pt x="178" y="6"/>
                      </a:lnTo>
                      <a:lnTo>
                        <a:pt x="198" y="18"/>
                      </a:lnTo>
                      <a:lnTo>
                        <a:pt x="218" y="36"/>
                      </a:lnTo>
                      <a:lnTo>
                        <a:pt x="234" y="56"/>
                      </a:lnTo>
                      <a:lnTo>
                        <a:pt x="248" y="78"/>
                      </a:lnTo>
                      <a:lnTo>
                        <a:pt x="262" y="106"/>
                      </a:lnTo>
                      <a:lnTo>
                        <a:pt x="272" y="130"/>
                      </a:lnTo>
                      <a:lnTo>
                        <a:pt x="280" y="154"/>
                      </a:lnTo>
                      <a:lnTo>
                        <a:pt x="290" y="190"/>
                      </a:lnTo>
                      <a:lnTo>
                        <a:pt x="298" y="224"/>
                      </a:lnTo>
                      <a:lnTo>
                        <a:pt x="304" y="258"/>
                      </a:lnTo>
                      <a:lnTo>
                        <a:pt x="308" y="286"/>
                      </a:lnTo>
                      <a:lnTo>
                        <a:pt x="310" y="320"/>
                      </a:lnTo>
                      <a:lnTo>
                        <a:pt x="312" y="364"/>
                      </a:lnTo>
                      <a:lnTo>
                        <a:pt x="310" y="4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</p:grpSp>
        <p:sp>
          <p:nvSpPr>
            <p:cNvPr id="170" name="Oval 188"/>
            <p:cNvSpPr>
              <a:spLocks noChangeAspect="1" noChangeArrowheads="1"/>
            </p:cNvSpPr>
            <p:nvPr/>
          </p:nvSpPr>
          <p:spPr bwMode="auto">
            <a:xfrm>
              <a:off x="3142" y="3152"/>
              <a:ext cx="84" cy="74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171" name="Freeform 189"/>
            <p:cNvSpPr>
              <a:spLocks noChangeAspect="1"/>
            </p:cNvSpPr>
            <p:nvPr/>
          </p:nvSpPr>
          <p:spPr bwMode="auto">
            <a:xfrm>
              <a:off x="2932" y="1458"/>
              <a:ext cx="505" cy="1669"/>
            </a:xfrm>
            <a:custGeom>
              <a:avLst/>
              <a:gdLst/>
              <a:ahLst/>
              <a:cxnLst>
                <a:cxn ang="0">
                  <a:pos x="504" y="1668"/>
                </a:cxn>
                <a:cxn ang="0">
                  <a:pos x="504" y="0"/>
                </a:cxn>
                <a:cxn ang="0">
                  <a:pos x="0" y="0"/>
                </a:cxn>
                <a:cxn ang="0">
                  <a:pos x="0" y="1668"/>
                </a:cxn>
                <a:cxn ang="0">
                  <a:pos x="504" y="1668"/>
                </a:cxn>
              </a:cxnLst>
              <a:rect l="0" t="0" r="r" b="b"/>
              <a:pathLst>
                <a:path w="505" h="1669">
                  <a:moveTo>
                    <a:pt x="504" y="1668"/>
                  </a:moveTo>
                  <a:lnTo>
                    <a:pt x="504" y="0"/>
                  </a:lnTo>
                  <a:lnTo>
                    <a:pt x="0" y="0"/>
                  </a:lnTo>
                  <a:lnTo>
                    <a:pt x="0" y="1668"/>
                  </a:lnTo>
                  <a:lnTo>
                    <a:pt x="504" y="1668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172" name="Freeform 190"/>
            <p:cNvSpPr>
              <a:spLocks noChangeAspect="1"/>
            </p:cNvSpPr>
            <p:nvPr/>
          </p:nvSpPr>
          <p:spPr bwMode="auto">
            <a:xfrm>
              <a:off x="3184" y="1462"/>
              <a:ext cx="1" cy="1665"/>
            </a:xfrm>
            <a:custGeom>
              <a:avLst/>
              <a:gdLst/>
              <a:ahLst/>
              <a:cxnLst>
                <a:cxn ang="0">
                  <a:pos x="0" y="1664"/>
                </a:cxn>
                <a:cxn ang="0">
                  <a:pos x="0" y="0"/>
                </a:cxn>
              </a:cxnLst>
              <a:rect l="0" t="0" r="r" b="b"/>
              <a:pathLst>
                <a:path w="1" h="1665">
                  <a:moveTo>
                    <a:pt x="0" y="1664"/>
                  </a:move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173" name="Freeform 191"/>
            <p:cNvSpPr>
              <a:spLocks noChangeAspect="1"/>
            </p:cNvSpPr>
            <p:nvPr/>
          </p:nvSpPr>
          <p:spPr bwMode="auto">
            <a:xfrm>
              <a:off x="2938" y="2734"/>
              <a:ext cx="493" cy="1"/>
            </a:xfrm>
            <a:custGeom>
              <a:avLst/>
              <a:gdLst/>
              <a:ahLst/>
              <a:cxnLst>
                <a:cxn ang="0">
                  <a:pos x="492" y="0"/>
                </a:cxn>
                <a:cxn ang="0">
                  <a:pos x="0" y="0"/>
                </a:cxn>
              </a:cxnLst>
              <a:rect l="0" t="0" r="r" b="b"/>
              <a:pathLst>
                <a:path w="493" h="1">
                  <a:moveTo>
                    <a:pt x="492" y="0"/>
                  </a:move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174" name="Freeform 192"/>
            <p:cNvSpPr>
              <a:spLocks noChangeAspect="1"/>
            </p:cNvSpPr>
            <p:nvPr/>
          </p:nvSpPr>
          <p:spPr bwMode="auto">
            <a:xfrm>
              <a:off x="2944" y="2310"/>
              <a:ext cx="493" cy="1"/>
            </a:xfrm>
            <a:custGeom>
              <a:avLst/>
              <a:gdLst/>
              <a:ahLst/>
              <a:cxnLst>
                <a:cxn ang="0">
                  <a:pos x="492" y="0"/>
                </a:cxn>
                <a:cxn ang="0">
                  <a:pos x="0" y="0"/>
                </a:cxn>
              </a:cxnLst>
              <a:rect l="0" t="0" r="r" b="b"/>
              <a:pathLst>
                <a:path w="493" h="1">
                  <a:moveTo>
                    <a:pt x="492" y="0"/>
                  </a:move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175" name="Freeform 193"/>
            <p:cNvSpPr>
              <a:spLocks noChangeAspect="1"/>
            </p:cNvSpPr>
            <p:nvPr/>
          </p:nvSpPr>
          <p:spPr bwMode="auto">
            <a:xfrm>
              <a:off x="2932" y="1898"/>
              <a:ext cx="493" cy="1"/>
            </a:xfrm>
            <a:custGeom>
              <a:avLst/>
              <a:gdLst/>
              <a:ahLst/>
              <a:cxnLst>
                <a:cxn ang="0">
                  <a:pos x="492" y="0"/>
                </a:cxn>
                <a:cxn ang="0">
                  <a:pos x="0" y="0"/>
                </a:cxn>
              </a:cxnLst>
              <a:rect l="0" t="0" r="r" b="b"/>
              <a:pathLst>
                <a:path w="493" h="1">
                  <a:moveTo>
                    <a:pt x="492" y="0"/>
                  </a:move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176" name="Freeform 194"/>
            <p:cNvSpPr>
              <a:spLocks noChangeAspect="1"/>
            </p:cNvSpPr>
            <p:nvPr/>
          </p:nvSpPr>
          <p:spPr bwMode="auto">
            <a:xfrm>
              <a:off x="2932" y="3076"/>
              <a:ext cx="493" cy="1"/>
            </a:xfrm>
            <a:custGeom>
              <a:avLst/>
              <a:gdLst/>
              <a:ahLst/>
              <a:cxnLst>
                <a:cxn ang="0">
                  <a:pos x="492" y="0"/>
                </a:cxn>
                <a:cxn ang="0">
                  <a:pos x="0" y="0"/>
                </a:cxn>
              </a:cxnLst>
              <a:rect l="0" t="0" r="r" b="b"/>
              <a:pathLst>
                <a:path w="493" h="1">
                  <a:moveTo>
                    <a:pt x="492" y="0"/>
                  </a:move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grpSp>
          <p:nvGrpSpPr>
            <p:cNvPr id="177" name="Group 195"/>
            <p:cNvGrpSpPr>
              <a:grpSpLocks noChangeAspect="1"/>
            </p:cNvGrpSpPr>
            <p:nvPr/>
          </p:nvGrpSpPr>
          <p:grpSpPr bwMode="auto">
            <a:xfrm>
              <a:off x="2932" y="682"/>
              <a:ext cx="505" cy="781"/>
              <a:chOff x="2769" y="527"/>
              <a:chExt cx="505" cy="781"/>
            </a:xfrm>
          </p:grpSpPr>
          <p:sp>
            <p:nvSpPr>
              <p:cNvPr id="178" name="Freeform 196"/>
              <p:cNvSpPr>
                <a:spLocks noChangeAspect="1"/>
              </p:cNvSpPr>
              <p:nvPr/>
            </p:nvSpPr>
            <p:spPr bwMode="auto">
              <a:xfrm>
                <a:off x="2769" y="527"/>
                <a:ext cx="505" cy="781"/>
              </a:xfrm>
              <a:custGeom>
                <a:avLst/>
                <a:gdLst/>
                <a:ahLst/>
                <a:cxnLst>
                  <a:cxn ang="0">
                    <a:pos x="504" y="780"/>
                  </a:cxn>
                  <a:cxn ang="0">
                    <a:pos x="504" y="684"/>
                  </a:cxn>
                  <a:cxn ang="0">
                    <a:pos x="490" y="542"/>
                  </a:cxn>
                  <a:cxn ang="0">
                    <a:pos x="476" y="438"/>
                  </a:cxn>
                  <a:cxn ang="0">
                    <a:pos x="460" y="340"/>
                  </a:cxn>
                  <a:cxn ang="0">
                    <a:pos x="440" y="262"/>
                  </a:cxn>
                  <a:cxn ang="0">
                    <a:pos x="418" y="192"/>
                  </a:cxn>
                  <a:cxn ang="0">
                    <a:pos x="392" y="130"/>
                  </a:cxn>
                  <a:cxn ang="0">
                    <a:pos x="368" y="90"/>
                  </a:cxn>
                  <a:cxn ang="0">
                    <a:pos x="338" y="48"/>
                  </a:cxn>
                  <a:cxn ang="0">
                    <a:pos x="310" y="20"/>
                  </a:cxn>
                  <a:cxn ang="0">
                    <a:pos x="292" y="10"/>
                  </a:cxn>
                  <a:cxn ang="0">
                    <a:pos x="278" y="4"/>
                  </a:cxn>
                  <a:cxn ang="0">
                    <a:pos x="250" y="0"/>
                  </a:cxn>
                  <a:cxn ang="0">
                    <a:pos x="224" y="8"/>
                  </a:cxn>
                  <a:cxn ang="0">
                    <a:pos x="196" y="22"/>
                  </a:cxn>
                  <a:cxn ang="0">
                    <a:pos x="170" y="44"/>
                  </a:cxn>
                  <a:cxn ang="0">
                    <a:pos x="138" y="88"/>
                  </a:cxn>
                  <a:cxn ang="0">
                    <a:pos x="122" y="116"/>
                  </a:cxn>
                  <a:cxn ang="0">
                    <a:pos x="92" y="184"/>
                  </a:cxn>
                  <a:cxn ang="0">
                    <a:pos x="68" y="258"/>
                  </a:cxn>
                  <a:cxn ang="0">
                    <a:pos x="46" y="348"/>
                  </a:cxn>
                  <a:cxn ang="0">
                    <a:pos x="26" y="444"/>
                  </a:cxn>
                  <a:cxn ang="0">
                    <a:pos x="12" y="558"/>
                  </a:cxn>
                  <a:cxn ang="0">
                    <a:pos x="0" y="688"/>
                  </a:cxn>
                  <a:cxn ang="0">
                    <a:pos x="0" y="780"/>
                  </a:cxn>
                  <a:cxn ang="0">
                    <a:pos x="504" y="780"/>
                  </a:cxn>
                </a:cxnLst>
                <a:rect l="0" t="0" r="r" b="b"/>
                <a:pathLst>
                  <a:path w="505" h="781">
                    <a:moveTo>
                      <a:pt x="504" y="780"/>
                    </a:moveTo>
                    <a:lnTo>
                      <a:pt x="504" y="684"/>
                    </a:lnTo>
                    <a:lnTo>
                      <a:pt x="490" y="542"/>
                    </a:lnTo>
                    <a:lnTo>
                      <a:pt x="476" y="438"/>
                    </a:lnTo>
                    <a:lnTo>
                      <a:pt x="460" y="340"/>
                    </a:lnTo>
                    <a:lnTo>
                      <a:pt x="440" y="262"/>
                    </a:lnTo>
                    <a:lnTo>
                      <a:pt x="418" y="192"/>
                    </a:lnTo>
                    <a:lnTo>
                      <a:pt x="392" y="130"/>
                    </a:lnTo>
                    <a:lnTo>
                      <a:pt x="368" y="90"/>
                    </a:lnTo>
                    <a:lnTo>
                      <a:pt x="338" y="48"/>
                    </a:lnTo>
                    <a:lnTo>
                      <a:pt x="310" y="20"/>
                    </a:lnTo>
                    <a:lnTo>
                      <a:pt x="292" y="10"/>
                    </a:lnTo>
                    <a:lnTo>
                      <a:pt x="278" y="4"/>
                    </a:lnTo>
                    <a:lnTo>
                      <a:pt x="250" y="0"/>
                    </a:lnTo>
                    <a:lnTo>
                      <a:pt x="224" y="8"/>
                    </a:lnTo>
                    <a:lnTo>
                      <a:pt x="196" y="22"/>
                    </a:lnTo>
                    <a:lnTo>
                      <a:pt x="170" y="44"/>
                    </a:lnTo>
                    <a:lnTo>
                      <a:pt x="138" y="88"/>
                    </a:lnTo>
                    <a:lnTo>
                      <a:pt x="122" y="116"/>
                    </a:lnTo>
                    <a:lnTo>
                      <a:pt x="92" y="184"/>
                    </a:lnTo>
                    <a:lnTo>
                      <a:pt x="68" y="258"/>
                    </a:lnTo>
                    <a:lnTo>
                      <a:pt x="46" y="348"/>
                    </a:lnTo>
                    <a:lnTo>
                      <a:pt x="26" y="444"/>
                    </a:lnTo>
                    <a:lnTo>
                      <a:pt x="12" y="558"/>
                    </a:lnTo>
                    <a:lnTo>
                      <a:pt x="0" y="688"/>
                    </a:lnTo>
                    <a:lnTo>
                      <a:pt x="0" y="780"/>
                    </a:lnTo>
                    <a:lnTo>
                      <a:pt x="504" y="780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179" name="Freeform 197"/>
              <p:cNvSpPr>
                <a:spLocks noChangeAspect="1"/>
              </p:cNvSpPr>
              <p:nvPr/>
            </p:nvSpPr>
            <p:spPr bwMode="auto">
              <a:xfrm>
                <a:off x="2867" y="609"/>
                <a:ext cx="307" cy="91"/>
              </a:xfrm>
              <a:custGeom>
                <a:avLst/>
                <a:gdLst/>
                <a:ahLst/>
                <a:cxnLst>
                  <a:cxn ang="0">
                    <a:pos x="284" y="32"/>
                  </a:cxn>
                  <a:cxn ang="0">
                    <a:pos x="242" y="18"/>
                  </a:cxn>
                  <a:cxn ang="0">
                    <a:pos x="200" y="6"/>
                  </a:cxn>
                  <a:cxn ang="0">
                    <a:pos x="152" y="0"/>
                  </a:cxn>
                  <a:cxn ang="0">
                    <a:pos x="118" y="4"/>
                  </a:cxn>
                  <a:cxn ang="0">
                    <a:pos x="94" y="10"/>
                  </a:cxn>
                  <a:cxn ang="0">
                    <a:pos x="70" y="18"/>
                  </a:cxn>
                  <a:cxn ang="0">
                    <a:pos x="28" y="32"/>
                  </a:cxn>
                  <a:cxn ang="0">
                    <a:pos x="0" y="90"/>
                  </a:cxn>
                  <a:cxn ang="0">
                    <a:pos x="44" y="68"/>
                  </a:cxn>
                  <a:cxn ang="0">
                    <a:pos x="98" y="48"/>
                  </a:cxn>
                  <a:cxn ang="0">
                    <a:pos x="134" y="42"/>
                  </a:cxn>
                  <a:cxn ang="0">
                    <a:pos x="160" y="42"/>
                  </a:cxn>
                  <a:cxn ang="0">
                    <a:pos x="190" y="42"/>
                  </a:cxn>
                  <a:cxn ang="0">
                    <a:pos x="220" y="48"/>
                  </a:cxn>
                  <a:cxn ang="0">
                    <a:pos x="258" y="60"/>
                  </a:cxn>
                  <a:cxn ang="0">
                    <a:pos x="280" y="68"/>
                  </a:cxn>
                  <a:cxn ang="0">
                    <a:pos x="306" y="86"/>
                  </a:cxn>
                  <a:cxn ang="0">
                    <a:pos x="284" y="32"/>
                  </a:cxn>
                </a:cxnLst>
                <a:rect l="0" t="0" r="r" b="b"/>
                <a:pathLst>
                  <a:path w="307" h="91">
                    <a:moveTo>
                      <a:pt x="284" y="32"/>
                    </a:moveTo>
                    <a:lnTo>
                      <a:pt x="242" y="18"/>
                    </a:lnTo>
                    <a:lnTo>
                      <a:pt x="200" y="6"/>
                    </a:lnTo>
                    <a:lnTo>
                      <a:pt x="152" y="0"/>
                    </a:lnTo>
                    <a:lnTo>
                      <a:pt x="118" y="4"/>
                    </a:lnTo>
                    <a:lnTo>
                      <a:pt x="94" y="10"/>
                    </a:lnTo>
                    <a:lnTo>
                      <a:pt x="70" y="18"/>
                    </a:lnTo>
                    <a:lnTo>
                      <a:pt x="28" y="32"/>
                    </a:lnTo>
                    <a:lnTo>
                      <a:pt x="0" y="90"/>
                    </a:lnTo>
                    <a:lnTo>
                      <a:pt x="44" y="68"/>
                    </a:lnTo>
                    <a:lnTo>
                      <a:pt x="98" y="48"/>
                    </a:lnTo>
                    <a:lnTo>
                      <a:pt x="134" y="42"/>
                    </a:lnTo>
                    <a:lnTo>
                      <a:pt x="160" y="42"/>
                    </a:lnTo>
                    <a:lnTo>
                      <a:pt x="190" y="42"/>
                    </a:lnTo>
                    <a:lnTo>
                      <a:pt x="220" y="48"/>
                    </a:lnTo>
                    <a:lnTo>
                      <a:pt x="258" y="60"/>
                    </a:lnTo>
                    <a:lnTo>
                      <a:pt x="280" y="68"/>
                    </a:lnTo>
                    <a:lnTo>
                      <a:pt x="306" y="86"/>
                    </a:lnTo>
                    <a:lnTo>
                      <a:pt x="284" y="32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grpSp>
            <p:nvGrpSpPr>
              <p:cNvPr id="180" name="Group 198"/>
              <p:cNvGrpSpPr>
                <a:grpSpLocks noChangeAspect="1"/>
              </p:cNvGrpSpPr>
              <p:nvPr/>
            </p:nvGrpSpPr>
            <p:grpSpPr bwMode="auto">
              <a:xfrm>
                <a:off x="2839" y="975"/>
                <a:ext cx="365" cy="157"/>
                <a:chOff x="2839" y="975"/>
                <a:chExt cx="365" cy="157"/>
              </a:xfrm>
            </p:grpSpPr>
            <p:grpSp>
              <p:nvGrpSpPr>
                <p:cNvPr id="187" name="Group 199"/>
                <p:cNvGrpSpPr>
                  <a:grpSpLocks noChangeAspect="1"/>
                </p:cNvGrpSpPr>
                <p:nvPr/>
              </p:nvGrpSpPr>
              <p:grpSpPr bwMode="auto">
                <a:xfrm>
                  <a:off x="3041" y="979"/>
                  <a:ext cx="163" cy="153"/>
                  <a:chOff x="3041" y="979"/>
                  <a:chExt cx="163" cy="153"/>
                </a:xfrm>
              </p:grpSpPr>
              <p:sp>
                <p:nvSpPr>
                  <p:cNvPr id="192" name="Freeform 200"/>
                  <p:cNvSpPr>
                    <a:spLocks noChangeAspect="1"/>
                  </p:cNvSpPr>
                  <p:nvPr/>
                </p:nvSpPr>
                <p:spPr bwMode="auto">
                  <a:xfrm>
                    <a:off x="3041" y="979"/>
                    <a:ext cx="37" cy="67"/>
                  </a:xfrm>
                  <a:custGeom>
                    <a:avLst/>
                    <a:gdLst/>
                    <a:ahLst/>
                    <a:cxnLst>
                      <a:cxn ang="0">
                        <a:pos x="35" y="8"/>
                      </a:cxn>
                      <a:cxn ang="0">
                        <a:pos x="0" y="0"/>
                      </a:cxn>
                      <a:cxn ang="0">
                        <a:pos x="0" y="58"/>
                      </a:cxn>
                      <a:cxn ang="0">
                        <a:pos x="36" y="66"/>
                      </a:cxn>
                      <a:cxn ang="0">
                        <a:pos x="35" y="8"/>
                      </a:cxn>
                    </a:cxnLst>
                    <a:rect l="0" t="0" r="r" b="b"/>
                    <a:pathLst>
                      <a:path w="37" h="67">
                        <a:moveTo>
                          <a:pt x="35" y="8"/>
                        </a:moveTo>
                        <a:lnTo>
                          <a:pt x="0" y="0"/>
                        </a:lnTo>
                        <a:lnTo>
                          <a:pt x="0" y="58"/>
                        </a:lnTo>
                        <a:lnTo>
                          <a:pt x="36" y="66"/>
                        </a:lnTo>
                        <a:lnTo>
                          <a:pt x="35" y="8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93" name="Freeform 201"/>
                  <p:cNvSpPr>
                    <a:spLocks noChangeAspect="1"/>
                  </p:cNvSpPr>
                  <p:nvPr/>
                </p:nvSpPr>
                <p:spPr bwMode="auto">
                  <a:xfrm>
                    <a:off x="3111" y="1003"/>
                    <a:ext cx="49" cy="79"/>
                  </a:xfrm>
                  <a:custGeom>
                    <a:avLst/>
                    <a:gdLst/>
                    <a:ahLst/>
                    <a:cxnLst>
                      <a:cxn ang="0">
                        <a:pos x="0" y="56"/>
                      </a:cxn>
                      <a:cxn ang="0">
                        <a:pos x="0" y="0"/>
                      </a:cxn>
                      <a:cxn ang="0">
                        <a:pos x="48" y="46"/>
                      </a:cxn>
                      <a:cxn ang="0">
                        <a:pos x="23" y="78"/>
                      </a:cxn>
                      <a:cxn ang="0">
                        <a:pos x="0" y="56"/>
                      </a:cxn>
                    </a:cxnLst>
                    <a:rect l="0" t="0" r="r" b="b"/>
                    <a:pathLst>
                      <a:path w="49" h="79">
                        <a:moveTo>
                          <a:pt x="0" y="56"/>
                        </a:moveTo>
                        <a:lnTo>
                          <a:pt x="0" y="0"/>
                        </a:lnTo>
                        <a:lnTo>
                          <a:pt x="48" y="46"/>
                        </a:lnTo>
                        <a:lnTo>
                          <a:pt x="23" y="78"/>
                        </a:lnTo>
                        <a:lnTo>
                          <a:pt x="0" y="56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94" name="Freeform 202"/>
                  <p:cNvSpPr>
                    <a:spLocks noChangeAspect="1"/>
                  </p:cNvSpPr>
                  <p:nvPr/>
                </p:nvSpPr>
                <p:spPr bwMode="auto">
                  <a:xfrm>
                    <a:off x="3151" y="1077"/>
                    <a:ext cx="53" cy="55"/>
                  </a:xfrm>
                  <a:custGeom>
                    <a:avLst/>
                    <a:gdLst/>
                    <a:ahLst/>
                    <a:cxnLst>
                      <a:cxn ang="0">
                        <a:pos x="26" y="0"/>
                      </a:cxn>
                      <a:cxn ang="0">
                        <a:pos x="0" y="23"/>
                      </a:cxn>
                      <a:cxn ang="0">
                        <a:pos x="9" y="54"/>
                      </a:cxn>
                      <a:cxn ang="0">
                        <a:pos x="52" y="48"/>
                      </a:cxn>
                      <a:cxn ang="0">
                        <a:pos x="41" y="29"/>
                      </a:cxn>
                      <a:cxn ang="0">
                        <a:pos x="26" y="0"/>
                      </a:cxn>
                    </a:cxnLst>
                    <a:rect l="0" t="0" r="r" b="b"/>
                    <a:pathLst>
                      <a:path w="53" h="55">
                        <a:moveTo>
                          <a:pt x="26" y="0"/>
                        </a:moveTo>
                        <a:lnTo>
                          <a:pt x="0" y="23"/>
                        </a:lnTo>
                        <a:lnTo>
                          <a:pt x="9" y="54"/>
                        </a:lnTo>
                        <a:lnTo>
                          <a:pt x="52" y="48"/>
                        </a:lnTo>
                        <a:lnTo>
                          <a:pt x="41" y="29"/>
                        </a:lnTo>
                        <a:lnTo>
                          <a:pt x="26" y="0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grpSp>
              <p:nvGrpSpPr>
                <p:cNvPr id="188" name="Group 203"/>
                <p:cNvGrpSpPr>
                  <a:grpSpLocks noChangeAspect="1"/>
                </p:cNvGrpSpPr>
                <p:nvPr/>
              </p:nvGrpSpPr>
              <p:grpSpPr bwMode="auto">
                <a:xfrm>
                  <a:off x="2839" y="975"/>
                  <a:ext cx="163" cy="153"/>
                  <a:chOff x="2839" y="975"/>
                  <a:chExt cx="163" cy="153"/>
                </a:xfrm>
              </p:grpSpPr>
              <p:sp>
                <p:nvSpPr>
                  <p:cNvPr id="189" name="Freeform 204"/>
                  <p:cNvSpPr>
                    <a:spLocks noChangeAspect="1"/>
                  </p:cNvSpPr>
                  <p:nvPr/>
                </p:nvSpPr>
                <p:spPr bwMode="auto">
                  <a:xfrm>
                    <a:off x="2965" y="975"/>
                    <a:ext cx="37" cy="69"/>
                  </a:xfrm>
                  <a:custGeom>
                    <a:avLst/>
                    <a:gdLst/>
                    <a:ahLst/>
                    <a:cxnLst>
                      <a:cxn ang="0">
                        <a:pos x="1" y="10"/>
                      </a:cxn>
                      <a:cxn ang="0">
                        <a:pos x="36" y="0"/>
                      </a:cxn>
                      <a:cxn ang="0">
                        <a:pos x="36" y="60"/>
                      </a:cxn>
                      <a:cxn ang="0">
                        <a:pos x="0" y="68"/>
                      </a:cxn>
                      <a:cxn ang="0">
                        <a:pos x="1" y="10"/>
                      </a:cxn>
                    </a:cxnLst>
                    <a:rect l="0" t="0" r="r" b="b"/>
                    <a:pathLst>
                      <a:path w="37" h="69">
                        <a:moveTo>
                          <a:pt x="1" y="10"/>
                        </a:moveTo>
                        <a:lnTo>
                          <a:pt x="36" y="0"/>
                        </a:lnTo>
                        <a:lnTo>
                          <a:pt x="36" y="60"/>
                        </a:lnTo>
                        <a:lnTo>
                          <a:pt x="0" y="68"/>
                        </a:lnTo>
                        <a:lnTo>
                          <a:pt x="1" y="10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90" name="Freeform 205"/>
                  <p:cNvSpPr>
                    <a:spLocks noChangeAspect="1"/>
                  </p:cNvSpPr>
                  <p:nvPr/>
                </p:nvSpPr>
                <p:spPr bwMode="auto">
                  <a:xfrm>
                    <a:off x="2883" y="1001"/>
                    <a:ext cx="49" cy="79"/>
                  </a:xfrm>
                  <a:custGeom>
                    <a:avLst/>
                    <a:gdLst/>
                    <a:ahLst/>
                    <a:cxnLst>
                      <a:cxn ang="0">
                        <a:pos x="48" y="56"/>
                      </a:cxn>
                      <a:cxn ang="0">
                        <a:pos x="48" y="0"/>
                      </a:cxn>
                      <a:cxn ang="0">
                        <a:pos x="0" y="46"/>
                      </a:cxn>
                      <a:cxn ang="0">
                        <a:pos x="26" y="78"/>
                      </a:cxn>
                      <a:cxn ang="0">
                        <a:pos x="48" y="56"/>
                      </a:cxn>
                    </a:cxnLst>
                    <a:rect l="0" t="0" r="r" b="b"/>
                    <a:pathLst>
                      <a:path w="49" h="79">
                        <a:moveTo>
                          <a:pt x="48" y="56"/>
                        </a:moveTo>
                        <a:lnTo>
                          <a:pt x="48" y="0"/>
                        </a:lnTo>
                        <a:lnTo>
                          <a:pt x="0" y="46"/>
                        </a:lnTo>
                        <a:lnTo>
                          <a:pt x="26" y="78"/>
                        </a:lnTo>
                        <a:lnTo>
                          <a:pt x="48" y="56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91" name="Freeform 206"/>
                  <p:cNvSpPr>
                    <a:spLocks noChangeAspect="1"/>
                  </p:cNvSpPr>
                  <p:nvPr/>
                </p:nvSpPr>
                <p:spPr bwMode="auto">
                  <a:xfrm>
                    <a:off x="2839" y="1073"/>
                    <a:ext cx="53" cy="55"/>
                  </a:xfrm>
                  <a:custGeom>
                    <a:avLst/>
                    <a:gdLst/>
                    <a:ahLst/>
                    <a:cxnLst>
                      <a:cxn ang="0">
                        <a:pos x="26" y="0"/>
                      </a:cxn>
                      <a:cxn ang="0">
                        <a:pos x="52" y="25"/>
                      </a:cxn>
                      <a:cxn ang="0">
                        <a:pos x="43" y="54"/>
                      </a:cxn>
                      <a:cxn ang="0">
                        <a:pos x="0" y="49"/>
                      </a:cxn>
                      <a:cxn ang="0">
                        <a:pos x="11" y="31"/>
                      </a:cxn>
                      <a:cxn ang="0">
                        <a:pos x="26" y="0"/>
                      </a:cxn>
                    </a:cxnLst>
                    <a:rect l="0" t="0" r="r" b="b"/>
                    <a:pathLst>
                      <a:path w="53" h="55">
                        <a:moveTo>
                          <a:pt x="26" y="0"/>
                        </a:moveTo>
                        <a:lnTo>
                          <a:pt x="52" y="25"/>
                        </a:lnTo>
                        <a:lnTo>
                          <a:pt x="43" y="54"/>
                        </a:lnTo>
                        <a:lnTo>
                          <a:pt x="0" y="49"/>
                        </a:lnTo>
                        <a:lnTo>
                          <a:pt x="11" y="31"/>
                        </a:lnTo>
                        <a:lnTo>
                          <a:pt x="26" y="0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</p:grpSp>
          <p:sp>
            <p:nvSpPr>
              <p:cNvPr id="181" name="Freeform 207"/>
              <p:cNvSpPr>
                <a:spLocks noChangeAspect="1"/>
              </p:cNvSpPr>
              <p:nvPr/>
            </p:nvSpPr>
            <p:spPr bwMode="auto">
              <a:xfrm>
                <a:off x="2819" y="821"/>
                <a:ext cx="415" cy="85"/>
              </a:xfrm>
              <a:custGeom>
                <a:avLst/>
                <a:gdLst/>
                <a:ahLst/>
                <a:cxnLst>
                  <a:cxn ang="0">
                    <a:pos x="414" y="84"/>
                  </a:cxn>
                  <a:cxn ang="0">
                    <a:pos x="376" y="52"/>
                  </a:cxn>
                  <a:cxn ang="0">
                    <a:pos x="336" y="30"/>
                  </a:cxn>
                  <a:cxn ang="0">
                    <a:pos x="298" y="14"/>
                  </a:cxn>
                  <a:cxn ang="0">
                    <a:pos x="246" y="0"/>
                  </a:cxn>
                  <a:cxn ang="0">
                    <a:pos x="210" y="0"/>
                  </a:cxn>
                  <a:cxn ang="0">
                    <a:pos x="160" y="4"/>
                  </a:cxn>
                  <a:cxn ang="0">
                    <a:pos x="112" y="14"/>
                  </a:cxn>
                  <a:cxn ang="0">
                    <a:pos x="74" y="28"/>
                  </a:cxn>
                  <a:cxn ang="0">
                    <a:pos x="38" y="48"/>
                  </a:cxn>
                  <a:cxn ang="0">
                    <a:pos x="0" y="76"/>
                  </a:cxn>
                </a:cxnLst>
                <a:rect l="0" t="0" r="r" b="b"/>
                <a:pathLst>
                  <a:path w="415" h="85">
                    <a:moveTo>
                      <a:pt x="414" y="84"/>
                    </a:moveTo>
                    <a:lnTo>
                      <a:pt x="376" y="52"/>
                    </a:lnTo>
                    <a:lnTo>
                      <a:pt x="336" y="30"/>
                    </a:lnTo>
                    <a:lnTo>
                      <a:pt x="298" y="14"/>
                    </a:lnTo>
                    <a:lnTo>
                      <a:pt x="246" y="0"/>
                    </a:lnTo>
                    <a:lnTo>
                      <a:pt x="210" y="0"/>
                    </a:lnTo>
                    <a:lnTo>
                      <a:pt x="160" y="4"/>
                    </a:lnTo>
                    <a:lnTo>
                      <a:pt x="112" y="14"/>
                    </a:lnTo>
                    <a:lnTo>
                      <a:pt x="74" y="28"/>
                    </a:lnTo>
                    <a:lnTo>
                      <a:pt x="38" y="48"/>
                    </a:lnTo>
                    <a:lnTo>
                      <a:pt x="0" y="76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grpSp>
            <p:nvGrpSpPr>
              <p:cNvPr id="182" name="Group 208"/>
              <p:cNvGrpSpPr>
                <a:grpSpLocks noChangeAspect="1"/>
              </p:cNvGrpSpPr>
              <p:nvPr/>
            </p:nvGrpSpPr>
            <p:grpSpPr bwMode="auto">
              <a:xfrm>
                <a:off x="2963" y="1235"/>
                <a:ext cx="115" cy="41"/>
                <a:chOff x="2963" y="1235"/>
                <a:chExt cx="115" cy="41"/>
              </a:xfrm>
            </p:grpSpPr>
            <p:sp>
              <p:nvSpPr>
                <p:cNvPr id="185" name="Freeform 209"/>
                <p:cNvSpPr>
                  <a:spLocks noChangeAspect="1"/>
                </p:cNvSpPr>
                <p:nvPr/>
              </p:nvSpPr>
              <p:spPr bwMode="auto">
                <a:xfrm>
                  <a:off x="3035" y="1235"/>
                  <a:ext cx="43" cy="41"/>
                </a:xfrm>
                <a:custGeom>
                  <a:avLst/>
                  <a:gdLst/>
                  <a:ahLst/>
                  <a:cxnLst>
                    <a:cxn ang="0">
                      <a:pos x="42" y="40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40"/>
                    </a:cxn>
                    <a:cxn ang="0">
                      <a:pos x="42" y="40"/>
                    </a:cxn>
                  </a:cxnLst>
                  <a:rect l="0" t="0" r="r" b="b"/>
                  <a:pathLst>
                    <a:path w="43" h="41">
                      <a:moveTo>
                        <a:pt x="42" y="40"/>
                      </a:move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40"/>
                      </a:lnTo>
                      <a:lnTo>
                        <a:pt x="42" y="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86" name="Freeform 210"/>
                <p:cNvSpPr>
                  <a:spLocks noChangeAspect="1"/>
                </p:cNvSpPr>
                <p:nvPr/>
              </p:nvSpPr>
              <p:spPr bwMode="auto">
                <a:xfrm>
                  <a:off x="2963" y="1235"/>
                  <a:ext cx="43" cy="41"/>
                </a:xfrm>
                <a:custGeom>
                  <a:avLst/>
                  <a:gdLst/>
                  <a:ahLst/>
                  <a:cxnLst>
                    <a:cxn ang="0">
                      <a:pos x="42" y="40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40"/>
                    </a:cxn>
                    <a:cxn ang="0">
                      <a:pos x="42" y="40"/>
                    </a:cxn>
                  </a:cxnLst>
                  <a:rect l="0" t="0" r="r" b="b"/>
                  <a:pathLst>
                    <a:path w="43" h="41">
                      <a:moveTo>
                        <a:pt x="42" y="40"/>
                      </a:move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40"/>
                      </a:lnTo>
                      <a:lnTo>
                        <a:pt x="42" y="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sp>
            <p:nvSpPr>
              <p:cNvPr id="183" name="Freeform 211"/>
              <p:cNvSpPr>
                <a:spLocks noChangeAspect="1"/>
              </p:cNvSpPr>
              <p:nvPr/>
            </p:nvSpPr>
            <p:spPr bwMode="auto">
              <a:xfrm>
                <a:off x="2949" y="709"/>
                <a:ext cx="163" cy="67"/>
              </a:xfrm>
              <a:custGeom>
                <a:avLst/>
                <a:gdLst/>
                <a:ahLst/>
                <a:cxnLst>
                  <a:cxn ang="0">
                    <a:pos x="162" y="66"/>
                  </a:cxn>
                  <a:cxn ang="0">
                    <a:pos x="158" y="18"/>
                  </a:cxn>
                  <a:cxn ang="0">
                    <a:pos x="132" y="8"/>
                  </a:cxn>
                  <a:cxn ang="0">
                    <a:pos x="102" y="0"/>
                  </a:cxn>
                  <a:cxn ang="0">
                    <a:pos x="74" y="0"/>
                  </a:cxn>
                  <a:cxn ang="0">
                    <a:pos x="36" y="2"/>
                  </a:cxn>
                  <a:cxn ang="0">
                    <a:pos x="2" y="12"/>
                  </a:cxn>
                  <a:cxn ang="0">
                    <a:pos x="0" y="66"/>
                  </a:cxn>
                  <a:cxn ang="0">
                    <a:pos x="30" y="54"/>
                  </a:cxn>
                  <a:cxn ang="0">
                    <a:pos x="60" y="48"/>
                  </a:cxn>
                  <a:cxn ang="0">
                    <a:pos x="90" y="44"/>
                  </a:cxn>
                  <a:cxn ang="0">
                    <a:pos x="116" y="50"/>
                  </a:cxn>
                  <a:cxn ang="0">
                    <a:pos x="144" y="60"/>
                  </a:cxn>
                  <a:cxn ang="0">
                    <a:pos x="162" y="66"/>
                  </a:cxn>
                </a:cxnLst>
                <a:rect l="0" t="0" r="r" b="b"/>
                <a:pathLst>
                  <a:path w="163" h="67">
                    <a:moveTo>
                      <a:pt x="162" y="66"/>
                    </a:moveTo>
                    <a:lnTo>
                      <a:pt x="158" y="18"/>
                    </a:lnTo>
                    <a:lnTo>
                      <a:pt x="132" y="8"/>
                    </a:lnTo>
                    <a:lnTo>
                      <a:pt x="102" y="0"/>
                    </a:lnTo>
                    <a:lnTo>
                      <a:pt x="74" y="0"/>
                    </a:lnTo>
                    <a:lnTo>
                      <a:pt x="36" y="2"/>
                    </a:lnTo>
                    <a:lnTo>
                      <a:pt x="2" y="12"/>
                    </a:lnTo>
                    <a:lnTo>
                      <a:pt x="0" y="66"/>
                    </a:lnTo>
                    <a:lnTo>
                      <a:pt x="30" y="54"/>
                    </a:lnTo>
                    <a:lnTo>
                      <a:pt x="60" y="48"/>
                    </a:lnTo>
                    <a:lnTo>
                      <a:pt x="90" y="44"/>
                    </a:lnTo>
                    <a:lnTo>
                      <a:pt x="116" y="50"/>
                    </a:lnTo>
                    <a:lnTo>
                      <a:pt x="144" y="60"/>
                    </a:lnTo>
                    <a:lnTo>
                      <a:pt x="162" y="66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184" name="Freeform 212"/>
              <p:cNvSpPr>
                <a:spLocks noChangeAspect="1"/>
              </p:cNvSpPr>
              <p:nvPr/>
            </p:nvSpPr>
            <p:spPr bwMode="auto">
              <a:xfrm>
                <a:off x="2769" y="949"/>
                <a:ext cx="505" cy="359"/>
              </a:xfrm>
              <a:custGeom>
                <a:avLst/>
                <a:gdLst/>
                <a:ahLst/>
                <a:cxnLst>
                  <a:cxn ang="0">
                    <a:pos x="504" y="358"/>
                  </a:cxn>
                  <a:cxn ang="0">
                    <a:pos x="504" y="314"/>
                  </a:cxn>
                  <a:cxn ang="0">
                    <a:pos x="490" y="250"/>
                  </a:cxn>
                  <a:cxn ang="0">
                    <a:pos x="476" y="202"/>
                  </a:cxn>
                  <a:cxn ang="0">
                    <a:pos x="460" y="156"/>
                  </a:cxn>
                  <a:cxn ang="0">
                    <a:pos x="440" y="120"/>
                  </a:cxn>
                  <a:cxn ang="0">
                    <a:pos x="418" y="88"/>
                  </a:cxn>
                  <a:cxn ang="0">
                    <a:pos x="392" y="60"/>
                  </a:cxn>
                  <a:cxn ang="0">
                    <a:pos x="368" y="40"/>
                  </a:cxn>
                  <a:cxn ang="0">
                    <a:pos x="338" y="22"/>
                  </a:cxn>
                  <a:cxn ang="0">
                    <a:pos x="310" y="8"/>
                  </a:cxn>
                  <a:cxn ang="0">
                    <a:pos x="292" y="4"/>
                  </a:cxn>
                  <a:cxn ang="0">
                    <a:pos x="278" y="0"/>
                  </a:cxn>
                  <a:cxn ang="0">
                    <a:pos x="250" y="0"/>
                  </a:cxn>
                  <a:cxn ang="0">
                    <a:pos x="224" y="2"/>
                  </a:cxn>
                  <a:cxn ang="0">
                    <a:pos x="196" y="10"/>
                  </a:cxn>
                  <a:cxn ang="0">
                    <a:pos x="170" y="20"/>
                  </a:cxn>
                  <a:cxn ang="0">
                    <a:pos x="138" y="40"/>
                  </a:cxn>
                  <a:cxn ang="0">
                    <a:pos x="122" y="52"/>
                  </a:cxn>
                  <a:cxn ang="0">
                    <a:pos x="92" y="84"/>
                  </a:cxn>
                  <a:cxn ang="0">
                    <a:pos x="68" y="118"/>
                  </a:cxn>
                  <a:cxn ang="0">
                    <a:pos x="46" y="160"/>
                  </a:cxn>
                  <a:cxn ang="0">
                    <a:pos x="26" y="204"/>
                  </a:cxn>
                  <a:cxn ang="0">
                    <a:pos x="12" y="256"/>
                  </a:cxn>
                  <a:cxn ang="0">
                    <a:pos x="0" y="316"/>
                  </a:cxn>
                  <a:cxn ang="0">
                    <a:pos x="0" y="358"/>
                  </a:cxn>
                  <a:cxn ang="0">
                    <a:pos x="504" y="358"/>
                  </a:cxn>
                </a:cxnLst>
                <a:rect l="0" t="0" r="r" b="b"/>
                <a:pathLst>
                  <a:path w="505" h="359">
                    <a:moveTo>
                      <a:pt x="504" y="358"/>
                    </a:moveTo>
                    <a:lnTo>
                      <a:pt x="504" y="314"/>
                    </a:lnTo>
                    <a:lnTo>
                      <a:pt x="490" y="250"/>
                    </a:lnTo>
                    <a:lnTo>
                      <a:pt x="476" y="202"/>
                    </a:lnTo>
                    <a:lnTo>
                      <a:pt x="460" y="156"/>
                    </a:lnTo>
                    <a:lnTo>
                      <a:pt x="440" y="120"/>
                    </a:lnTo>
                    <a:lnTo>
                      <a:pt x="418" y="88"/>
                    </a:lnTo>
                    <a:lnTo>
                      <a:pt x="392" y="60"/>
                    </a:lnTo>
                    <a:lnTo>
                      <a:pt x="368" y="40"/>
                    </a:lnTo>
                    <a:lnTo>
                      <a:pt x="338" y="22"/>
                    </a:lnTo>
                    <a:lnTo>
                      <a:pt x="310" y="8"/>
                    </a:lnTo>
                    <a:lnTo>
                      <a:pt x="292" y="4"/>
                    </a:lnTo>
                    <a:lnTo>
                      <a:pt x="278" y="0"/>
                    </a:lnTo>
                    <a:lnTo>
                      <a:pt x="250" y="0"/>
                    </a:lnTo>
                    <a:lnTo>
                      <a:pt x="224" y="2"/>
                    </a:lnTo>
                    <a:lnTo>
                      <a:pt x="196" y="10"/>
                    </a:lnTo>
                    <a:lnTo>
                      <a:pt x="170" y="20"/>
                    </a:lnTo>
                    <a:lnTo>
                      <a:pt x="138" y="40"/>
                    </a:lnTo>
                    <a:lnTo>
                      <a:pt x="122" y="52"/>
                    </a:lnTo>
                    <a:lnTo>
                      <a:pt x="92" y="84"/>
                    </a:lnTo>
                    <a:lnTo>
                      <a:pt x="68" y="118"/>
                    </a:lnTo>
                    <a:lnTo>
                      <a:pt x="46" y="160"/>
                    </a:lnTo>
                    <a:lnTo>
                      <a:pt x="26" y="204"/>
                    </a:lnTo>
                    <a:lnTo>
                      <a:pt x="12" y="256"/>
                    </a:lnTo>
                    <a:lnTo>
                      <a:pt x="0" y="316"/>
                    </a:lnTo>
                    <a:lnTo>
                      <a:pt x="0" y="358"/>
                    </a:lnTo>
                    <a:lnTo>
                      <a:pt x="504" y="358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</p:grpSp>
      </p:grpSp>
      <p:pic>
        <p:nvPicPr>
          <p:cNvPr id="19" name="Picture 213" descr="160554main_jsc2006e43519_high"/>
          <p:cNvPicPr>
            <a:picLocks noChangeAspect="1" noChangeArrowheads="1"/>
          </p:cNvPicPr>
          <p:nvPr/>
        </p:nvPicPr>
        <p:blipFill>
          <a:blip r:embed="rId2"/>
          <a:srcRect t="12201" b="8365"/>
          <a:stretch>
            <a:fillRect/>
          </a:stretch>
        </p:blipFill>
        <p:spPr bwMode="auto">
          <a:xfrm>
            <a:off x="4940292" y="1873636"/>
            <a:ext cx="725488" cy="4333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" name="Picture 214" descr="Xss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665" y="2281453"/>
            <a:ext cx="836612" cy="422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" name="Picture 215" descr="Image:XSS-11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69027" y="2449253"/>
            <a:ext cx="598487" cy="59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2" name="Picture 216"/>
          <p:cNvPicPr>
            <a:picLocks noChangeAspect="1" noChangeArrowheads="1"/>
          </p:cNvPicPr>
          <p:nvPr/>
        </p:nvPicPr>
        <p:blipFill>
          <a:blip r:embed="rId6"/>
          <a:srcRect l="13667" t="12852" r="14734" b="9534"/>
          <a:stretch>
            <a:fillRect/>
          </a:stretch>
        </p:blipFill>
        <p:spPr bwMode="auto">
          <a:xfrm>
            <a:off x="6120284" y="3303146"/>
            <a:ext cx="566738" cy="579437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</p:pic>
      <p:pic>
        <p:nvPicPr>
          <p:cNvPr id="23" name="Picture 21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10067" y="3965612"/>
            <a:ext cx="762000" cy="47942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</p:pic>
      <p:sp>
        <p:nvSpPr>
          <p:cNvPr id="24" name="Text Box 218"/>
          <p:cNvSpPr txBox="1">
            <a:spLocks noChangeArrowheads="1"/>
          </p:cNvSpPr>
          <p:nvPr/>
        </p:nvSpPr>
        <p:spPr bwMode="auto">
          <a:xfrm>
            <a:off x="3892129" y="2153638"/>
            <a:ext cx="844550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>
                <a:solidFill>
                  <a:prstClr val="black"/>
                </a:solidFill>
                <a:latin typeface="Calibri"/>
                <a:ea typeface="+mn-ea"/>
              </a:rPr>
              <a:t>1998 to </a:t>
            </a:r>
            <a:r>
              <a:rPr lang="en-US" sz="800" b="0" i="1" dirty="0" smtClean="0">
                <a:solidFill>
                  <a:prstClr val="black"/>
                </a:solidFill>
                <a:latin typeface="Calibri"/>
                <a:ea typeface="+mn-ea"/>
              </a:rPr>
              <a:t>2011</a:t>
            </a:r>
            <a:endParaRPr lang="en-US" sz="8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25" name="Text Box 220"/>
          <p:cNvSpPr txBox="1">
            <a:spLocks noChangeArrowheads="1"/>
          </p:cNvSpPr>
          <p:nvPr/>
        </p:nvSpPr>
        <p:spPr bwMode="auto">
          <a:xfrm>
            <a:off x="5200003" y="3134758"/>
            <a:ext cx="490970" cy="244475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prstClr val="black"/>
                </a:solidFill>
                <a:latin typeface="Calibri"/>
                <a:ea typeface="+mn-ea"/>
              </a:rPr>
              <a:t>O. E.</a:t>
            </a:r>
            <a:endParaRPr lang="en-US" sz="100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26" name="Text Box 222"/>
          <p:cNvSpPr txBox="1">
            <a:spLocks noChangeArrowheads="1"/>
          </p:cNvSpPr>
          <p:nvPr/>
        </p:nvSpPr>
        <p:spPr bwMode="auto">
          <a:xfrm>
            <a:off x="1949579" y="2520177"/>
            <a:ext cx="8445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>
                <a:solidFill>
                  <a:prstClr val="black"/>
                </a:solidFill>
                <a:latin typeface="Calibri"/>
                <a:ea typeface="+mn-ea"/>
              </a:rPr>
              <a:t>Jan 2003</a:t>
            </a:r>
          </a:p>
        </p:txBody>
      </p:sp>
      <p:sp>
        <p:nvSpPr>
          <p:cNvPr id="27" name="Text Box 223"/>
          <p:cNvSpPr txBox="1">
            <a:spLocks noChangeArrowheads="1"/>
          </p:cNvSpPr>
          <p:nvPr/>
        </p:nvSpPr>
        <p:spPr bwMode="auto">
          <a:xfrm>
            <a:off x="3420556" y="2912846"/>
            <a:ext cx="132080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 smtClean="0">
                <a:solidFill>
                  <a:prstClr val="black"/>
                </a:solidFill>
                <a:latin typeface="Calibri"/>
                <a:ea typeface="+mn-ea"/>
              </a:rPr>
              <a:t>4/2005 – 6/2006</a:t>
            </a:r>
            <a:endParaRPr lang="en-US" sz="8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28" name="Text Box 224"/>
          <p:cNvSpPr txBox="1">
            <a:spLocks noChangeArrowheads="1"/>
          </p:cNvSpPr>
          <p:nvPr/>
        </p:nvSpPr>
        <p:spPr bwMode="auto">
          <a:xfrm>
            <a:off x="4915018" y="3318736"/>
            <a:ext cx="1027113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 smtClean="0">
                <a:solidFill>
                  <a:prstClr val="black"/>
                </a:solidFill>
                <a:latin typeface="Calibri"/>
                <a:ea typeface="+mn-ea"/>
              </a:rPr>
              <a:t>3/2007 – 6/2007</a:t>
            </a:r>
            <a:endParaRPr lang="en-US" sz="8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29" name="Text Box 225"/>
          <p:cNvSpPr txBox="1">
            <a:spLocks noChangeArrowheads="1"/>
          </p:cNvSpPr>
          <p:nvPr/>
        </p:nvSpPr>
        <p:spPr bwMode="auto">
          <a:xfrm>
            <a:off x="7020611" y="3818491"/>
            <a:ext cx="1047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 smtClean="0">
                <a:solidFill>
                  <a:prstClr val="black"/>
                </a:solidFill>
                <a:latin typeface="Calibri"/>
                <a:ea typeface="+mn-ea"/>
              </a:rPr>
              <a:t>3/2008 – 2/2015</a:t>
            </a:r>
            <a:endParaRPr lang="en-US" sz="8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30" name="Text Box 226"/>
          <p:cNvSpPr txBox="1">
            <a:spLocks noChangeArrowheads="1"/>
          </p:cNvSpPr>
          <p:nvPr/>
        </p:nvSpPr>
        <p:spPr bwMode="auto">
          <a:xfrm>
            <a:off x="7269806" y="4290364"/>
            <a:ext cx="8445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 smtClean="0">
                <a:solidFill>
                  <a:prstClr val="black"/>
                </a:solidFill>
                <a:latin typeface="Calibri"/>
                <a:ea typeface="+mn-ea"/>
              </a:rPr>
              <a:t>9/2009 - today</a:t>
            </a:r>
            <a:endParaRPr lang="en-US" sz="8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32" name="Rectangle 230"/>
          <p:cNvSpPr>
            <a:spLocks noChangeArrowheads="1"/>
          </p:cNvSpPr>
          <p:nvPr/>
        </p:nvSpPr>
        <p:spPr bwMode="auto">
          <a:xfrm>
            <a:off x="193290" y="1968843"/>
            <a:ext cx="966872" cy="242888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33" name="Rectangle 231"/>
          <p:cNvSpPr>
            <a:spLocks noChangeArrowheads="1"/>
          </p:cNvSpPr>
          <p:nvPr/>
        </p:nvSpPr>
        <p:spPr bwMode="auto">
          <a:xfrm>
            <a:off x="4201298" y="3135551"/>
            <a:ext cx="995406" cy="242888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17836" y="5246606"/>
            <a:ext cx="1331743" cy="842963"/>
            <a:chOff x="4747458" y="5560449"/>
            <a:chExt cx="944563" cy="842963"/>
          </a:xfrm>
        </p:grpSpPr>
        <p:sp>
          <p:nvSpPr>
            <p:cNvPr id="8" name="Rectangle 2"/>
            <p:cNvSpPr>
              <a:spLocks noChangeArrowheads="1"/>
            </p:cNvSpPr>
            <p:nvPr/>
          </p:nvSpPr>
          <p:spPr bwMode="auto">
            <a:xfrm>
              <a:off x="4747458" y="5560449"/>
              <a:ext cx="944563" cy="84296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34" name="Rectangle 232"/>
            <p:cNvSpPr>
              <a:spLocks noChangeArrowheads="1"/>
            </p:cNvSpPr>
            <p:nvPr/>
          </p:nvSpPr>
          <p:spPr bwMode="auto">
            <a:xfrm>
              <a:off x="4818896" y="5774762"/>
              <a:ext cx="293687" cy="222250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35" name="Rectangle 233"/>
            <p:cNvSpPr>
              <a:spLocks noChangeArrowheads="1"/>
            </p:cNvSpPr>
            <p:nvPr/>
          </p:nvSpPr>
          <p:spPr bwMode="auto">
            <a:xfrm>
              <a:off x="4818896" y="6079562"/>
              <a:ext cx="293687" cy="222250"/>
            </a:xfrm>
            <a:prstGeom prst="rect">
              <a:avLst/>
            </a:prstGeom>
            <a:solidFill>
              <a:srgbClr val="66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37" name="Text Box 235"/>
            <p:cNvSpPr txBox="1">
              <a:spLocks noChangeArrowheads="1"/>
            </p:cNvSpPr>
            <p:nvPr/>
          </p:nvSpPr>
          <p:spPr bwMode="auto">
            <a:xfrm>
              <a:off x="4957008" y="5560449"/>
              <a:ext cx="558800" cy="207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457200" eaLnBrk="1" fontAlgn="auto" hangingPunct="1">
                <a:lnSpc>
                  <a:spcPct val="8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900" dirty="0">
                  <a:solidFill>
                    <a:prstClr val="black"/>
                  </a:solidFill>
                  <a:latin typeface="Calibri"/>
                  <a:ea typeface="+mn-ea"/>
                </a:rPr>
                <a:t>KEY</a:t>
              </a:r>
            </a:p>
          </p:txBody>
        </p:sp>
      </p:grpSp>
      <p:sp>
        <p:nvSpPr>
          <p:cNvPr id="41" name="Text Box 8"/>
          <p:cNvSpPr txBox="1">
            <a:spLocks noChangeArrowheads="1"/>
          </p:cNvSpPr>
          <p:nvPr/>
        </p:nvSpPr>
        <p:spPr bwMode="auto">
          <a:xfrm>
            <a:off x="6180032" y="2271155"/>
            <a:ext cx="1274762" cy="246221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prstClr val="black"/>
                </a:solidFill>
                <a:latin typeface="Calibri"/>
                <a:ea typeface="+mn-ea"/>
              </a:rPr>
              <a:t>AR&amp;D DTOs</a:t>
            </a:r>
            <a:endParaRPr lang="en-US" sz="100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42" name="Text Box 8"/>
          <p:cNvSpPr txBox="1">
            <a:spLocks noChangeArrowheads="1"/>
          </p:cNvSpPr>
          <p:nvPr/>
        </p:nvSpPr>
        <p:spPr bwMode="auto">
          <a:xfrm>
            <a:off x="3475038" y="3143242"/>
            <a:ext cx="610973" cy="246221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prstClr val="black"/>
                </a:solidFill>
                <a:latin typeface="Calibri"/>
                <a:ea typeface="+mn-ea"/>
              </a:rPr>
              <a:t>DART</a:t>
            </a:r>
            <a:endParaRPr lang="en-US" sz="100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43" name="Text Box 14"/>
          <p:cNvSpPr txBox="1">
            <a:spLocks noChangeArrowheads="1"/>
          </p:cNvSpPr>
          <p:nvPr/>
        </p:nvSpPr>
        <p:spPr bwMode="auto">
          <a:xfrm>
            <a:off x="189527" y="1226836"/>
            <a:ext cx="8865230" cy="246221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prstClr val="black"/>
                </a:solidFill>
                <a:latin typeface="Calibri"/>
                <a:ea typeface="+mn-ea"/>
              </a:rPr>
              <a:t>Soyuz and Progress to Mir and ISS</a:t>
            </a:r>
            <a:endParaRPr lang="en-US" sz="100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44" name="Text Box 219"/>
          <p:cNvSpPr txBox="1">
            <a:spLocks noChangeArrowheads="1"/>
          </p:cNvSpPr>
          <p:nvPr/>
        </p:nvSpPr>
        <p:spPr bwMode="auto">
          <a:xfrm>
            <a:off x="4199867" y="1413217"/>
            <a:ext cx="8445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 smtClean="0">
                <a:solidFill>
                  <a:prstClr val="black"/>
                </a:solidFill>
                <a:latin typeface="Calibri"/>
                <a:ea typeface="+mn-ea"/>
              </a:rPr>
              <a:t>1986-today</a:t>
            </a:r>
            <a:endParaRPr lang="en-US" sz="8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pic>
        <p:nvPicPr>
          <p:cNvPr id="45" name="Picture 44" descr="Soyuz_TMA-7_spacecraft2edit1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217" y="1173892"/>
            <a:ext cx="457200" cy="341471"/>
          </a:xfrm>
          <a:prstGeom prst="rect">
            <a:avLst/>
          </a:prstGeom>
        </p:spPr>
      </p:pic>
      <p:sp>
        <p:nvSpPr>
          <p:cNvPr id="46" name="Text Box 14"/>
          <p:cNvSpPr txBox="1">
            <a:spLocks noChangeArrowheads="1"/>
          </p:cNvSpPr>
          <p:nvPr/>
        </p:nvSpPr>
        <p:spPr bwMode="auto">
          <a:xfrm>
            <a:off x="190586" y="1558153"/>
            <a:ext cx="995363" cy="244475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prstClr val="black"/>
                </a:solidFill>
                <a:latin typeface="Calibri"/>
                <a:ea typeface="+mn-ea"/>
              </a:rPr>
              <a:t>Shuttle to Mir</a:t>
            </a:r>
          </a:p>
        </p:txBody>
      </p:sp>
      <p:grpSp>
        <p:nvGrpSpPr>
          <p:cNvPr id="47" name="Group 16"/>
          <p:cNvGrpSpPr>
            <a:grpSpLocks noChangeAspect="1"/>
          </p:cNvGrpSpPr>
          <p:nvPr/>
        </p:nvGrpSpPr>
        <p:grpSpPr bwMode="auto">
          <a:xfrm>
            <a:off x="1060106" y="1517821"/>
            <a:ext cx="311150" cy="458788"/>
            <a:chOff x="2086" y="682"/>
            <a:chExt cx="2203" cy="3218"/>
          </a:xfrm>
        </p:grpSpPr>
        <p:grpSp>
          <p:nvGrpSpPr>
            <p:cNvPr id="69" name="Group 17"/>
            <p:cNvGrpSpPr>
              <a:grpSpLocks noChangeAspect="1"/>
            </p:cNvGrpSpPr>
            <p:nvPr/>
          </p:nvGrpSpPr>
          <p:grpSpPr bwMode="auto">
            <a:xfrm>
              <a:off x="2086" y="1218"/>
              <a:ext cx="1105" cy="2373"/>
              <a:chOff x="1923" y="1063"/>
              <a:chExt cx="1105" cy="2373"/>
            </a:xfrm>
          </p:grpSpPr>
          <p:sp>
            <p:nvSpPr>
              <p:cNvPr id="155" name="Freeform 18"/>
              <p:cNvSpPr>
                <a:spLocks noChangeAspect="1"/>
              </p:cNvSpPr>
              <p:nvPr/>
            </p:nvSpPr>
            <p:spPr bwMode="auto">
              <a:xfrm>
                <a:off x="1923" y="1063"/>
                <a:ext cx="1105" cy="2373"/>
              </a:xfrm>
              <a:custGeom>
                <a:avLst/>
                <a:gdLst/>
                <a:ahLst/>
                <a:cxnLst>
                  <a:cxn ang="0">
                    <a:pos x="866" y="2372"/>
                  </a:cxn>
                  <a:cxn ang="0">
                    <a:pos x="1104" y="2372"/>
                  </a:cxn>
                  <a:cxn ang="0">
                    <a:pos x="1104" y="102"/>
                  </a:cxn>
                  <a:cxn ang="0">
                    <a:pos x="866" y="0"/>
                  </a:cxn>
                  <a:cxn ang="0">
                    <a:pos x="842" y="150"/>
                  </a:cxn>
                  <a:cxn ang="0">
                    <a:pos x="818" y="294"/>
                  </a:cxn>
                  <a:cxn ang="0">
                    <a:pos x="798" y="450"/>
                  </a:cxn>
                  <a:cxn ang="0">
                    <a:pos x="780" y="582"/>
                  </a:cxn>
                  <a:cxn ang="0">
                    <a:pos x="760" y="754"/>
                  </a:cxn>
                  <a:cxn ang="0">
                    <a:pos x="746" y="888"/>
                  </a:cxn>
                  <a:cxn ang="0">
                    <a:pos x="734" y="964"/>
                  </a:cxn>
                  <a:cxn ang="0">
                    <a:pos x="716" y="1050"/>
                  </a:cxn>
                  <a:cxn ang="0">
                    <a:pos x="698" y="1116"/>
                  </a:cxn>
                  <a:cxn ang="0">
                    <a:pos x="678" y="1172"/>
                  </a:cxn>
                  <a:cxn ang="0">
                    <a:pos x="656" y="1212"/>
                  </a:cxn>
                  <a:cxn ang="0">
                    <a:pos x="636" y="1250"/>
                  </a:cxn>
                  <a:cxn ang="0">
                    <a:pos x="614" y="1284"/>
                  </a:cxn>
                  <a:cxn ang="0">
                    <a:pos x="572" y="1338"/>
                  </a:cxn>
                  <a:cxn ang="0">
                    <a:pos x="522" y="1392"/>
                  </a:cxn>
                  <a:cxn ang="0">
                    <a:pos x="450" y="1464"/>
                  </a:cxn>
                  <a:cxn ang="0">
                    <a:pos x="354" y="1566"/>
                  </a:cxn>
                  <a:cxn ang="0">
                    <a:pos x="252" y="1668"/>
                  </a:cxn>
                  <a:cxn ang="0">
                    <a:pos x="180" y="1734"/>
                  </a:cxn>
                  <a:cxn ang="0">
                    <a:pos x="156" y="1764"/>
                  </a:cxn>
                  <a:cxn ang="0">
                    <a:pos x="116" y="1806"/>
                  </a:cxn>
                  <a:cxn ang="0">
                    <a:pos x="78" y="1862"/>
                  </a:cxn>
                  <a:cxn ang="0">
                    <a:pos x="56" y="1906"/>
                  </a:cxn>
                  <a:cxn ang="0">
                    <a:pos x="36" y="1964"/>
                  </a:cxn>
                  <a:cxn ang="0">
                    <a:pos x="18" y="2048"/>
                  </a:cxn>
                  <a:cxn ang="0">
                    <a:pos x="6" y="2162"/>
                  </a:cxn>
                  <a:cxn ang="0">
                    <a:pos x="0" y="2264"/>
                  </a:cxn>
                  <a:cxn ang="0">
                    <a:pos x="866" y="2372"/>
                  </a:cxn>
                </a:cxnLst>
                <a:rect l="0" t="0" r="r" b="b"/>
                <a:pathLst>
                  <a:path w="1105" h="2373">
                    <a:moveTo>
                      <a:pt x="866" y="2372"/>
                    </a:moveTo>
                    <a:lnTo>
                      <a:pt x="1104" y="2372"/>
                    </a:lnTo>
                    <a:lnTo>
                      <a:pt x="1104" y="102"/>
                    </a:lnTo>
                    <a:lnTo>
                      <a:pt x="866" y="0"/>
                    </a:lnTo>
                    <a:lnTo>
                      <a:pt x="842" y="150"/>
                    </a:lnTo>
                    <a:lnTo>
                      <a:pt x="818" y="294"/>
                    </a:lnTo>
                    <a:lnTo>
                      <a:pt x="798" y="450"/>
                    </a:lnTo>
                    <a:lnTo>
                      <a:pt x="780" y="582"/>
                    </a:lnTo>
                    <a:lnTo>
                      <a:pt x="760" y="754"/>
                    </a:lnTo>
                    <a:lnTo>
                      <a:pt x="746" y="888"/>
                    </a:lnTo>
                    <a:lnTo>
                      <a:pt x="734" y="964"/>
                    </a:lnTo>
                    <a:lnTo>
                      <a:pt x="716" y="1050"/>
                    </a:lnTo>
                    <a:lnTo>
                      <a:pt x="698" y="1116"/>
                    </a:lnTo>
                    <a:lnTo>
                      <a:pt x="678" y="1172"/>
                    </a:lnTo>
                    <a:lnTo>
                      <a:pt x="656" y="1212"/>
                    </a:lnTo>
                    <a:lnTo>
                      <a:pt x="636" y="1250"/>
                    </a:lnTo>
                    <a:lnTo>
                      <a:pt x="614" y="1284"/>
                    </a:lnTo>
                    <a:lnTo>
                      <a:pt x="572" y="1338"/>
                    </a:lnTo>
                    <a:lnTo>
                      <a:pt x="522" y="1392"/>
                    </a:lnTo>
                    <a:lnTo>
                      <a:pt x="450" y="1464"/>
                    </a:lnTo>
                    <a:lnTo>
                      <a:pt x="354" y="1566"/>
                    </a:lnTo>
                    <a:lnTo>
                      <a:pt x="252" y="1668"/>
                    </a:lnTo>
                    <a:lnTo>
                      <a:pt x="180" y="1734"/>
                    </a:lnTo>
                    <a:lnTo>
                      <a:pt x="156" y="1764"/>
                    </a:lnTo>
                    <a:lnTo>
                      <a:pt x="116" y="1806"/>
                    </a:lnTo>
                    <a:lnTo>
                      <a:pt x="78" y="1862"/>
                    </a:lnTo>
                    <a:lnTo>
                      <a:pt x="56" y="1906"/>
                    </a:lnTo>
                    <a:lnTo>
                      <a:pt x="36" y="1964"/>
                    </a:lnTo>
                    <a:lnTo>
                      <a:pt x="18" y="2048"/>
                    </a:lnTo>
                    <a:lnTo>
                      <a:pt x="6" y="2162"/>
                    </a:lnTo>
                    <a:lnTo>
                      <a:pt x="0" y="2264"/>
                    </a:lnTo>
                    <a:lnTo>
                      <a:pt x="866" y="2372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grpSp>
            <p:nvGrpSpPr>
              <p:cNvPr id="156" name="Group 19"/>
              <p:cNvGrpSpPr>
                <a:grpSpLocks noChangeAspect="1"/>
              </p:cNvGrpSpPr>
              <p:nvPr/>
            </p:nvGrpSpPr>
            <p:grpSpPr bwMode="auto">
              <a:xfrm>
                <a:off x="1933" y="1839"/>
                <a:ext cx="843" cy="1537"/>
                <a:chOff x="1933" y="1839"/>
                <a:chExt cx="843" cy="1537"/>
              </a:xfrm>
            </p:grpSpPr>
            <p:grpSp>
              <p:nvGrpSpPr>
                <p:cNvPr id="157" name="Group 20"/>
                <p:cNvGrpSpPr>
                  <a:grpSpLocks noChangeAspect="1"/>
                </p:cNvGrpSpPr>
                <p:nvPr/>
              </p:nvGrpSpPr>
              <p:grpSpPr bwMode="auto">
                <a:xfrm>
                  <a:off x="1933" y="1843"/>
                  <a:ext cx="843" cy="1533"/>
                  <a:chOff x="1933" y="1843"/>
                  <a:chExt cx="843" cy="1533"/>
                </a:xfrm>
              </p:grpSpPr>
              <p:grpSp>
                <p:nvGrpSpPr>
                  <p:cNvPr id="159" name="Group 2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947" y="1843"/>
                    <a:ext cx="825" cy="1299"/>
                    <a:chOff x="1947" y="1843"/>
                    <a:chExt cx="825" cy="1299"/>
                  </a:xfrm>
                </p:grpSpPr>
                <p:sp>
                  <p:nvSpPr>
                    <p:cNvPr id="162" name="Freeform 22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953" y="3141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163" name="Freeform 23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947" y="3117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164" name="Freeform 24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1947" y="3093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165" name="Freeform 25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2005" y="1843"/>
                      <a:ext cx="723" cy="124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246"/>
                        </a:cxn>
                        <a:cxn ang="0">
                          <a:pos x="12" y="1192"/>
                        </a:cxn>
                        <a:cxn ang="0">
                          <a:pos x="26" y="1146"/>
                        </a:cxn>
                        <a:cxn ang="0">
                          <a:pos x="42" y="1110"/>
                        </a:cxn>
                        <a:cxn ang="0">
                          <a:pos x="62" y="1074"/>
                        </a:cxn>
                        <a:cxn ang="0">
                          <a:pos x="86" y="1036"/>
                        </a:cxn>
                        <a:cxn ang="0">
                          <a:pos x="120" y="1000"/>
                        </a:cxn>
                        <a:cxn ang="0">
                          <a:pos x="162" y="952"/>
                        </a:cxn>
                        <a:cxn ang="0">
                          <a:pos x="212" y="904"/>
                        </a:cxn>
                        <a:cxn ang="0">
                          <a:pos x="266" y="854"/>
                        </a:cxn>
                        <a:cxn ang="0">
                          <a:pos x="330" y="790"/>
                        </a:cxn>
                        <a:cxn ang="0">
                          <a:pos x="392" y="724"/>
                        </a:cxn>
                        <a:cxn ang="0">
                          <a:pos x="444" y="670"/>
                        </a:cxn>
                        <a:cxn ang="0">
                          <a:pos x="494" y="622"/>
                        </a:cxn>
                        <a:cxn ang="0">
                          <a:pos x="532" y="580"/>
                        </a:cxn>
                        <a:cxn ang="0">
                          <a:pos x="554" y="550"/>
                        </a:cxn>
                        <a:cxn ang="0">
                          <a:pos x="580" y="520"/>
                        </a:cxn>
                        <a:cxn ang="0">
                          <a:pos x="598" y="492"/>
                        </a:cxn>
                        <a:cxn ang="0">
                          <a:pos x="620" y="454"/>
                        </a:cxn>
                        <a:cxn ang="0">
                          <a:pos x="642" y="412"/>
                        </a:cxn>
                        <a:cxn ang="0">
                          <a:pos x="660" y="366"/>
                        </a:cxn>
                        <a:cxn ang="0">
                          <a:pos x="676" y="314"/>
                        </a:cxn>
                        <a:cxn ang="0">
                          <a:pos x="690" y="260"/>
                        </a:cxn>
                        <a:cxn ang="0">
                          <a:pos x="700" y="200"/>
                        </a:cxn>
                        <a:cxn ang="0">
                          <a:pos x="708" y="140"/>
                        </a:cxn>
                        <a:cxn ang="0">
                          <a:pos x="716" y="82"/>
                        </a:cxn>
                        <a:cxn ang="0">
                          <a:pos x="722" y="28"/>
                        </a:cxn>
                        <a:cxn ang="0">
                          <a:pos x="720" y="0"/>
                        </a:cxn>
                      </a:cxnLst>
                      <a:rect l="0" t="0" r="r" b="b"/>
                      <a:pathLst>
                        <a:path w="723" h="1247">
                          <a:moveTo>
                            <a:pt x="0" y="1246"/>
                          </a:moveTo>
                          <a:lnTo>
                            <a:pt x="12" y="1192"/>
                          </a:lnTo>
                          <a:lnTo>
                            <a:pt x="26" y="1146"/>
                          </a:lnTo>
                          <a:lnTo>
                            <a:pt x="42" y="1110"/>
                          </a:lnTo>
                          <a:lnTo>
                            <a:pt x="62" y="1074"/>
                          </a:lnTo>
                          <a:lnTo>
                            <a:pt x="86" y="1036"/>
                          </a:lnTo>
                          <a:lnTo>
                            <a:pt x="120" y="1000"/>
                          </a:lnTo>
                          <a:lnTo>
                            <a:pt x="162" y="952"/>
                          </a:lnTo>
                          <a:lnTo>
                            <a:pt x="212" y="904"/>
                          </a:lnTo>
                          <a:lnTo>
                            <a:pt x="266" y="854"/>
                          </a:lnTo>
                          <a:lnTo>
                            <a:pt x="330" y="790"/>
                          </a:lnTo>
                          <a:lnTo>
                            <a:pt x="392" y="724"/>
                          </a:lnTo>
                          <a:lnTo>
                            <a:pt x="444" y="670"/>
                          </a:lnTo>
                          <a:lnTo>
                            <a:pt x="494" y="622"/>
                          </a:lnTo>
                          <a:lnTo>
                            <a:pt x="532" y="580"/>
                          </a:lnTo>
                          <a:lnTo>
                            <a:pt x="554" y="550"/>
                          </a:lnTo>
                          <a:lnTo>
                            <a:pt x="580" y="520"/>
                          </a:lnTo>
                          <a:lnTo>
                            <a:pt x="598" y="492"/>
                          </a:lnTo>
                          <a:lnTo>
                            <a:pt x="620" y="454"/>
                          </a:lnTo>
                          <a:lnTo>
                            <a:pt x="642" y="412"/>
                          </a:lnTo>
                          <a:lnTo>
                            <a:pt x="660" y="366"/>
                          </a:lnTo>
                          <a:lnTo>
                            <a:pt x="676" y="314"/>
                          </a:lnTo>
                          <a:lnTo>
                            <a:pt x="690" y="260"/>
                          </a:lnTo>
                          <a:lnTo>
                            <a:pt x="700" y="200"/>
                          </a:lnTo>
                          <a:lnTo>
                            <a:pt x="708" y="140"/>
                          </a:lnTo>
                          <a:lnTo>
                            <a:pt x="716" y="82"/>
                          </a:lnTo>
                          <a:lnTo>
                            <a:pt x="722" y="28"/>
                          </a:lnTo>
                          <a:lnTo>
                            <a:pt x="72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</p:grpSp>
              <p:sp>
                <p:nvSpPr>
                  <p:cNvPr id="160" name="Freeform 26"/>
                  <p:cNvSpPr>
                    <a:spLocks noChangeAspect="1"/>
                  </p:cNvSpPr>
                  <p:nvPr/>
                </p:nvSpPr>
                <p:spPr bwMode="auto">
                  <a:xfrm>
                    <a:off x="1933" y="3147"/>
                    <a:ext cx="843" cy="43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42"/>
                      </a:cxn>
                      <a:cxn ang="0">
                        <a:pos x="842" y="42"/>
                      </a:cxn>
                    </a:cxnLst>
                    <a:rect l="0" t="0" r="r" b="b"/>
                    <a:pathLst>
                      <a:path w="843" h="43">
                        <a:moveTo>
                          <a:pt x="0" y="0"/>
                        </a:moveTo>
                        <a:lnTo>
                          <a:pt x="0" y="42"/>
                        </a:lnTo>
                        <a:lnTo>
                          <a:pt x="842" y="42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61" name="Freeform 27"/>
                  <p:cNvSpPr>
                    <a:spLocks noChangeAspect="1"/>
                  </p:cNvSpPr>
                  <p:nvPr/>
                </p:nvSpPr>
                <p:spPr bwMode="auto">
                  <a:xfrm>
                    <a:off x="2281" y="3147"/>
                    <a:ext cx="29" cy="229"/>
                  </a:xfrm>
                  <a:custGeom>
                    <a:avLst/>
                    <a:gdLst/>
                    <a:ahLst/>
                    <a:cxnLst>
                      <a:cxn ang="0">
                        <a:pos x="0" y="222"/>
                      </a:cxn>
                      <a:cxn ang="0">
                        <a:pos x="0" y="0"/>
                      </a:cxn>
                      <a:cxn ang="0">
                        <a:pos x="28" y="0"/>
                      </a:cxn>
                      <a:cxn ang="0">
                        <a:pos x="28" y="228"/>
                      </a:cxn>
                      <a:cxn ang="0">
                        <a:pos x="0" y="222"/>
                      </a:cxn>
                    </a:cxnLst>
                    <a:rect l="0" t="0" r="r" b="b"/>
                    <a:pathLst>
                      <a:path w="29" h="229">
                        <a:moveTo>
                          <a:pt x="0" y="222"/>
                        </a:moveTo>
                        <a:lnTo>
                          <a:pt x="0" y="0"/>
                        </a:lnTo>
                        <a:lnTo>
                          <a:pt x="28" y="0"/>
                        </a:lnTo>
                        <a:lnTo>
                          <a:pt x="28" y="228"/>
                        </a:lnTo>
                        <a:lnTo>
                          <a:pt x="0" y="222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158" name="Freeform 28"/>
                <p:cNvSpPr>
                  <a:spLocks noChangeAspect="1"/>
                </p:cNvSpPr>
                <p:nvPr/>
              </p:nvSpPr>
              <p:spPr bwMode="auto">
                <a:xfrm>
                  <a:off x="2693" y="1839"/>
                  <a:ext cx="81" cy="1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1" h="1">
                      <a:moveTo>
                        <a:pt x="80" y="0"/>
                      </a:move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</p:grpSp>
        <p:grpSp>
          <p:nvGrpSpPr>
            <p:cNvPr id="70" name="Group 29"/>
            <p:cNvGrpSpPr>
              <a:grpSpLocks noChangeAspect="1"/>
            </p:cNvGrpSpPr>
            <p:nvPr/>
          </p:nvGrpSpPr>
          <p:grpSpPr bwMode="auto">
            <a:xfrm>
              <a:off x="2818" y="3160"/>
              <a:ext cx="315" cy="632"/>
              <a:chOff x="2655" y="3005"/>
              <a:chExt cx="315" cy="632"/>
            </a:xfrm>
          </p:grpSpPr>
          <p:grpSp>
            <p:nvGrpSpPr>
              <p:cNvPr id="132" name="Group 30"/>
              <p:cNvGrpSpPr>
                <a:grpSpLocks noChangeAspect="1"/>
              </p:cNvGrpSpPr>
              <p:nvPr/>
            </p:nvGrpSpPr>
            <p:grpSpPr bwMode="auto">
              <a:xfrm>
                <a:off x="2741" y="3441"/>
                <a:ext cx="187" cy="196"/>
                <a:chOff x="2741" y="3441"/>
                <a:chExt cx="187" cy="196"/>
              </a:xfrm>
            </p:grpSpPr>
            <p:sp>
              <p:nvSpPr>
                <p:cNvPr id="153" name="Freeform 31"/>
                <p:cNvSpPr>
                  <a:spLocks noChangeAspect="1"/>
                </p:cNvSpPr>
                <p:nvPr/>
              </p:nvSpPr>
              <p:spPr bwMode="auto">
                <a:xfrm>
                  <a:off x="2741" y="3441"/>
                  <a:ext cx="187" cy="171"/>
                </a:xfrm>
                <a:custGeom>
                  <a:avLst/>
                  <a:gdLst/>
                  <a:ahLst/>
                  <a:cxnLst>
                    <a:cxn ang="0">
                      <a:pos x="0" y="170"/>
                    </a:cxn>
                    <a:cxn ang="0">
                      <a:pos x="36" y="0"/>
                    </a:cxn>
                    <a:cxn ang="0">
                      <a:pos x="150" y="0"/>
                    </a:cxn>
                    <a:cxn ang="0">
                      <a:pos x="186" y="170"/>
                    </a:cxn>
                    <a:cxn ang="0">
                      <a:pos x="0" y="170"/>
                    </a:cxn>
                  </a:cxnLst>
                  <a:rect l="0" t="0" r="r" b="b"/>
                  <a:pathLst>
                    <a:path w="187" h="171">
                      <a:moveTo>
                        <a:pt x="0" y="170"/>
                      </a:moveTo>
                      <a:lnTo>
                        <a:pt x="36" y="0"/>
                      </a:lnTo>
                      <a:lnTo>
                        <a:pt x="150" y="0"/>
                      </a:lnTo>
                      <a:lnTo>
                        <a:pt x="186" y="170"/>
                      </a:lnTo>
                      <a:lnTo>
                        <a:pt x="0" y="17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54" name="Oval 32"/>
                <p:cNvSpPr>
                  <a:spLocks noChangeAspect="1" noChangeArrowheads="1"/>
                </p:cNvSpPr>
                <p:nvPr/>
              </p:nvSpPr>
              <p:spPr bwMode="auto">
                <a:xfrm>
                  <a:off x="2745" y="3589"/>
                  <a:ext cx="180" cy="4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133" name="Group 33"/>
              <p:cNvGrpSpPr>
                <a:grpSpLocks noChangeAspect="1"/>
              </p:cNvGrpSpPr>
              <p:nvPr/>
            </p:nvGrpSpPr>
            <p:grpSpPr bwMode="auto">
              <a:xfrm>
                <a:off x="2833" y="3431"/>
                <a:ext cx="116" cy="160"/>
                <a:chOff x="2833" y="3431"/>
                <a:chExt cx="116" cy="160"/>
              </a:xfrm>
            </p:grpSpPr>
            <p:sp>
              <p:nvSpPr>
                <p:cNvPr id="146" name="Rectangle 34"/>
                <p:cNvSpPr>
                  <a:spLocks noChangeAspect="1" noChangeArrowheads="1"/>
                </p:cNvSpPr>
                <p:nvPr/>
              </p:nvSpPr>
              <p:spPr bwMode="auto">
                <a:xfrm>
                  <a:off x="2833" y="3431"/>
                  <a:ext cx="116" cy="132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47" name="Oval 35"/>
                <p:cNvSpPr>
                  <a:spLocks noChangeAspect="1" noChangeArrowheads="1"/>
                </p:cNvSpPr>
                <p:nvPr/>
              </p:nvSpPr>
              <p:spPr bwMode="auto">
                <a:xfrm>
                  <a:off x="2833" y="3463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grpSp>
              <p:nvGrpSpPr>
                <p:cNvPr id="148" name="Group 36"/>
                <p:cNvGrpSpPr>
                  <a:grpSpLocks noChangeAspect="1"/>
                </p:cNvGrpSpPr>
                <p:nvPr/>
              </p:nvGrpSpPr>
              <p:grpSpPr bwMode="auto">
                <a:xfrm>
                  <a:off x="2833" y="3489"/>
                  <a:ext cx="116" cy="74"/>
                  <a:chOff x="2833" y="3489"/>
                  <a:chExt cx="116" cy="74"/>
                </a:xfrm>
              </p:grpSpPr>
              <p:sp>
                <p:nvSpPr>
                  <p:cNvPr id="150" name="Oval 3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33" y="348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51" name="Oval 3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33" y="3515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52" name="Oval 3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33" y="353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149" name="Oval 40"/>
                <p:cNvSpPr>
                  <a:spLocks noChangeAspect="1" noChangeArrowheads="1"/>
                </p:cNvSpPr>
                <p:nvPr/>
              </p:nvSpPr>
              <p:spPr bwMode="auto">
                <a:xfrm>
                  <a:off x="2833" y="3567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134" name="Group 41"/>
              <p:cNvGrpSpPr>
                <a:grpSpLocks noChangeAspect="1"/>
              </p:cNvGrpSpPr>
              <p:nvPr/>
            </p:nvGrpSpPr>
            <p:grpSpPr bwMode="auto">
              <a:xfrm>
                <a:off x="2681" y="3431"/>
                <a:ext cx="116" cy="160"/>
                <a:chOff x="2681" y="3431"/>
                <a:chExt cx="116" cy="160"/>
              </a:xfrm>
            </p:grpSpPr>
            <p:sp>
              <p:nvSpPr>
                <p:cNvPr id="139" name="Rectangle 42"/>
                <p:cNvSpPr>
                  <a:spLocks noChangeAspect="1" noChangeArrowheads="1"/>
                </p:cNvSpPr>
                <p:nvPr/>
              </p:nvSpPr>
              <p:spPr bwMode="auto">
                <a:xfrm>
                  <a:off x="2681" y="3431"/>
                  <a:ext cx="116" cy="132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40" name="Oval 43"/>
                <p:cNvSpPr>
                  <a:spLocks noChangeAspect="1" noChangeArrowheads="1"/>
                </p:cNvSpPr>
                <p:nvPr/>
              </p:nvSpPr>
              <p:spPr bwMode="auto">
                <a:xfrm>
                  <a:off x="2681" y="3463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grpSp>
              <p:nvGrpSpPr>
                <p:cNvPr id="141" name="Group 44"/>
                <p:cNvGrpSpPr>
                  <a:grpSpLocks noChangeAspect="1"/>
                </p:cNvGrpSpPr>
                <p:nvPr/>
              </p:nvGrpSpPr>
              <p:grpSpPr bwMode="auto">
                <a:xfrm>
                  <a:off x="2681" y="3489"/>
                  <a:ext cx="116" cy="74"/>
                  <a:chOff x="2681" y="3489"/>
                  <a:chExt cx="116" cy="74"/>
                </a:xfrm>
              </p:grpSpPr>
              <p:sp>
                <p:nvSpPr>
                  <p:cNvPr id="143" name="Oval 4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681" y="348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44" name="Oval 4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681" y="3515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45" name="Oval 4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681" y="353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142" name="Oval 48"/>
                <p:cNvSpPr>
                  <a:spLocks noChangeAspect="1" noChangeArrowheads="1"/>
                </p:cNvSpPr>
                <p:nvPr/>
              </p:nvSpPr>
              <p:spPr bwMode="auto">
                <a:xfrm>
                  <a:off x="2681" y="3567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135" name="Group 49"/>
              <p:cNvGrpSpPr>
                <a:grpSpLocks noChangeAspect="1"/>
              </p:cNvGrpSpPr>
              <p:nvPr/>
            </p:nvGrpSpPr>
            <p:grpSpPr bwMode="auto">
              <a:xfrm>
                <a:off x="2655" y="3005"/>
                <a:ext cx="315" cy="441"/>
                <a:chOff x="2655" y="3005"/>
                <a:chExt cx="315" cy="441"/>
              </a:xfrm>
            </p:grpSpPr>
            <p:sp>
              <p:nvSpPr>
                <p:cNvPr id="136" name="Freeform 50"/>
                <p:cNvSpPr>
                  <a:spLocks noChangeAspect="1"/>
                </p:cNvSpPr>
                <p:nvPr/>
              </p:nvSpPr>
              <p:spPr bwMode="auto">
                <a:xfrm>
                  <a:off x="2655" y="3005"/>
                  <a:ext cx="313" cy="441"/>
                </a:xfrm>
                <a:custGeom>
                  <a:avLst/>
                  <a:gdLst/>
                  <a:ahLst/>
                  <a:cxnLst>
                    <a:cxn ang="0">
                      <a:pos x="2" y="440"/>
                    </a:cxn>
                    <a:cxn ang="0">
                      <a:pos x="312" y="440"/>
                    </a:cxn>
                    <a:cxn ang="0">
                      <a:pos x="312" y="404"/>
                    </a:cxn>
                    <a:cxn ang="0">
                      <a:pos x="312" y="362"/>
                    </a:cxn>
                    <a:cxn ang="0">
                      <a:pos x="310" y="330"/>
                    </a:cxn>
                    <a:cxn ang="0">
                      <a:pos x="308" y="298"/>
                    </a:cxn>
                    <a:cxn ang="0">
                      <a:pos x="304" y="264"/>
                    </a:cxn>
                    <a:cxn ang="0">
                      <a:pos x="298" y="224"/>
                    </a:cxn>
                    <a:cxn ang="0">
                      <a:pos x="290" y="190"/>
                    </a:cxn>
                    <a:cxn ang="0">
                      <a:pos x="282" y="158"/>
                    </a:cxn>
                    <a:cxn ang="0">
                      <a:pos x="272" y="128"/>
                    </a:cxn>
                    <a:cxn ang="0">
                      <a:pos x="264" y="102"/>
                    </a:cxn>
                    <a:cxn ang="0">
                      <a:pos x="250" y="72"/>
                    </a:cxn>
                    <a:cxn ang="0">
                      <a:pos x="238" y="52"/>
                    </a:cxn>
                    <a:cxn ang="0">
                      <a:pos x="226" y="38"/>
                    </a:cxn>
                    <a:cxn ang="0">
                      <a:pos x="212" y="24"/>
                    </a:cxn>
                    <a:cxn ang="0">
                      <a:pos x="200" y="14"/>
                    </a:cxn>
                    <a:cxn ang="0">
                      <a:pos x="186" y="6"/>
                    </a:cxn>
                    <a:cxn ang="0">
                      <a:pos x="178" y="2"/>
                    </a:cxn>
                    <a:cxn ang="0">
                      <a:pos x="164" y="0"/>
                    </a:cxn>
                    <a:cxn ang="0">
                      <a:pos x="150" y="2"/>
                    </a:cxn>
                    <a:cxn ang="0">
                      <a:pos x="134" y="6"/>
                    </a:cxn>
                    <a:cxn ang="0">
                      <a:pos x="114" y="18"/>
                    </a:cxn>
                    <a:cxn ang="0">
                      <a:pos x="94" y="36"/>
                    </a:cxn>
                    <a:cxn ang="0">
                      <a:pos x="78" y="56"/>
                    </a:cxn>
                    <a:cxn ang="0">
                      <a:pos x="64" y="78"/>
                    </a:cxn>
                    <a:cxn ang="0">
                      <a:pos x="50" y="106"/>
                    </a:cxn>
                    <a:cxn ang="0">
                      <a:pos x="40" y="130"/>
                    </a:cxn>
                    <a:cxn ang="0">
                      <a:pos x="32" y="154"/>
                    </a:cxn>
                    <a:cxn ang="0">
                      <a:pos x="22" y="190"/>
                    </a:cxn>
                    <a:cxn ang="0">
                      <a:pos x="14" y="224"/>
                    </a:cxn>
                    <a:cxn ang="0">
                      <a:pos x="8" y="258"/>
                    </a:cxn>
                    <a:cxn ang="0">
                      <a:pos x="4" y="286"/>
                    </a:cxn>
                    <a:cxn ang="0">
                      <a:pos x="2" y="320"/>
                    </a:cxn>
                    <a:cxn ang="0">
                      <a:pos x="0" y="364"/>
                    </a:cxn>
                    <a:cxn ang="0">
                      <a:pos x="2" y="440"/>
                    </a:cxn>
                  </a:cxnLst>
                  <a:rect l="0" t="0" r="r" b="b"/>
                  <a:pathLst>
                    <a:path w="313" h="441">
                      <a:moveTo>
                        <a:pt x="2" y="440"/>
                      </a:moveTo>
                      <a:lnTo>
                        <a:pt x="312" y="440"/>
                      </a:lnTo>
                      <a:lnTo>
                        <a:pt x="312" y="404"/>
                      </a:lnTo>
                      <a:lnTo>
                        <a:pt x="312" y="362"/>
                      </a:lnTo>
                      <a:lnTo>
                        <a:pt x="310" y="330"/>
                      </a:lnTo>
                      <a:lnTo>
                        <a:pt x="308" y="298"/>
                      </a:lnTo>
                      <a:lnTo>
                        <a:pt x="304" y="264"/>
                      </a:lnTo>
                      <a:lnTo>
                        <a:pt x="298" y="224"/>
                      </a:lnTo>
                      <a:lnTo>
                        <a:pt x="290" y="190"/>
                      </a:lnTo>
                      <a:lnTo>
                        <a:pt x="282" y="158"/>
                      </a:lnTo>
                      <a:lnTo>
                        <a:pt x="272" y="128"/>
                      </a:lnTo>
                      <a:lnTo>
                        <a:pt x="264" y="102"/>
                      </a:lnTo>
                      <a:lnTo>
                        <a:pt x="250" y="72"/>
                      </a:lnTo>
                      <a:lnTo>
                        <a:pt x="238" y="52"/>
                      </a:lnTo>
                      <a:lnTo>
                        <a:pt x="226" y="38"/>
                      </a:lnTo>
                      <a:lnTo>
                        <a:pt x="212" y="24"/>
                      </a:lnTo>
                      <a:lnTo>
                        <a:pt x="200" y="14"/>
                      </a:lnTo>
                      <a:lnTo>
                        <a:pt x="186" y="6"/>
                      </a:lnTo>
                      <a:lnTo>
                        <a:pt x="178" y="2"/>
                      </a:lnTo>
                      <a:lnTo>
                        <a:pt x="164" y="0"/>
                      </a:lnTo>
                      <a:lnTo>
                        <a:pt x="150" y="2"/>
                      </a:lnTo>
                      <a:lnTo>
                        <a:pt x="134" y="6"/>
                      </a:lnTo>
                      <a:lnTo>
                        <a:pt x="114" y="18"/>
                      </a:lnTo>
                      <a:lnTo>
                        <a:pt x="94" y="36"/>
                      </a:lnTo>
                      <a:lnTo>
                        <a:pt x="78" y="56"/>
                      </a:lnTo>
                      <a:lnTo>
                        <a:pt x="64" y="78"/>
                      </a:lnTo>
                      <a:lnTo>
                        <a:pt x="50" y="106"/>
                      </a:lnTo>
                      <a:lnTo>
                        <a:pt x="40" y="130"/>
                      </a:lnTo>
                      <a:lnTo>
                        <a:pt x="32" y="154"/>
                      </a:lnTo>
                      <a:lnTo>
                        <a:pt x="22" y="190"/>
                      </a:lnTo>
                      <a:lnTo>
                        <a:pt x="14" y="224"/>
                      </a:lnTo>
                      <a:lnTo>
                        <a:pt x="8" y="258"/>
                      </a:lnTo>
                      <a:lnTo>
                        <a:pt x="4" y="286"/>
                      </a:lnTo>
                      <a:lnTo>
                        <a:pt x="2" y="320"/>
                      </a:lnTo>
                      <a:lnTo>
                        <a:pt x="0" y="364"/>
                      </a:lnTo>
                      <a:lnTo>
                        <a:pt x="2" y="4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37" name="Freeform 51"/>
                <p:cNvSpPr>
                  <a:spLocks noChangeAspect="1"/>
                </p:cNvSpPr>
                <p:nvPr/>
              </p:nvSpPr>
              <p:spPr bwMode="auto">
                <a:xfrm>
                  <a:off x="2763" y="3013"/>
                  <a:ext cx="139" cy="425"/>
                </a:xfrm>
                <a:custGeom>
                  <a:avLst/>
                  <a:gdLst/>
                  <a:ahLst/>
                  <a:cxnLst>
                    <a:cxn ang="0">
                      <a:pos x="0" y="424"/>
                    </a:cxn>
                    <a:cxn ang="0">
                      <a:pos x="138" y="424"/>
                    </a:cxn>
                    <a:cxn ang="0">
                      <a:pos x="138" y="389"/>
                    </a:cxn>
                    <a:cxn ang="0">
                      <a:pos x="138" y="349"/>
                    </a:cxn>
                    <a:cxn ang="0">
                      <a:pos x="138" y="318"/>
                    </a:cxn>
                    <a:cxn ang="0">
                      <a:pos x="136" y="287"/>
                    </a:cxn>
                    <a:cxn ang="0">
                      <a:pos x="134" y="254"/>
                    </a:cxn>
                    <a:cxn ang="0">
                      <a:pos x="133" y="216"/>
                    </a:cxn>
                    <a:cxn ang="0">
                      <a:pos x="129" y="183"/>
                    </a:cxn>
                    <a:cxn ang="0">
                      <a:pos x="125" y="152"/>
                    </a:cxn>
                    <a:cxn ang="0">
                      <a:pos x="120" y="123"/>
                    </a:cxn>
                    <a:cxn ang="0">
                      <a:pos x="116" y="98"/>
                    </a:cxn>
                    <a:cxn ang="0">
                      <a:pos x="111" y="69"/>
                    </a:cxn>
                    <a:cxn ang="0">
                      <a:pos x="106" y="50"/>
                    </a:cxn>
                    <a:cxn ang="0">
                      <a:pos x="100" y="37"/>
                    </a:cxn>
                    <a:cxn ang="0">
                      <a:pos x="93" y="23"/>
                    </a:cxn>
                    <a:cxn ang="0">
                      <a:pos x="88" y="13"/>
                    </a:cxn>
                    <a:cxn ang="0">
                      <a:pos x="82" y="6"/>
                    </a:cxn>
                    <a:cxn ang="0">
                      <a:pos x="79" y="2"/>
                    </a:cxn>
                    <a:cxn ang="0">
                      <a:pos x="72" y="0"/>
                    </a:cxn>
                    <a:cxn ang="0">
                      <a:pos x="66" y="2"/>
                    </a:cxn>
                    <a:cxn ang="0">
                      <a:pos x="59" y="6"/>
                    </a:cxn>
                    <a:cxn ang="0">
                      <a:pos x="50" y="17"/>
                    </a:cxn>
                    <a:cxn ang="0">
                      <a:pos x="41" y="35"/>
                    </a:cxn>
                    <a:cxn ang="0">
                      <a:pos x="34" y="54"/>
                    </a:cxn>
                    <a:cxn ang="0">
                      <a:pos x="27" y="75"/>
                    </a:cxn>
                    <a:cxn ang="0">
                      <a:pos x="22" y="102"/>
                    </a:cxn>
                    <a:cxn ang="0">
                      <a:pos x="16" y="125"/>
                    </a:cxn>
                    <a:cxn ang="0">
                      <a:pos x="13" y="148"/>
                    </a:cxn>
                    <a:cxn ang="0">
                      <a:pos x="9" y="183"/>
                    </a:cxn>
                    <a:cxn ang="0">
                      <a:pos x="5" y="216"/>
                    </a:cxn>
                    <a:cxn ang="0">
                      <a:pos x="2" y="249"/>
                    </a:cxn>
                    <a:cxn ang="0">
                      <a:pos x="0" y="276"/>
                    </a:cxn>
                    <a:cxn ang="0">
                      <a:pos x="0" y="308"/>
                    </a:cxn>
                    <a:cxn ang="0">
                      <a:pos x="0" y="351"/>
                    </a:cxn>
                    <a:cxn ang="0">
                      <a:pos x="0" y="424"/>
                    </a:cxn>
                  </a:cxnLst>
                  <a:rect l="0" t="0" r="r" b="b"/>
                  <a:pathLst>
                    <a:path w="139" h="425">
                      <a:moveTo>
                        <a:pt x="0" y="424"/>
                      </a:moveTo>
                      <a:lnTo>
                        <a:pt x="138" y="424"/>
                      </a:lnTo>
                      <a:lnTo>
                        <a:pt x="138" y="389"/>
                      </a:lnTo>
                      <a:lnTo>
                        <a:pt x="138" y="349"/>
                      </a:lnTo>
                      <a:lnTo>
                        <a:pt x="138" y="318"/>
                      </a:lnTo>
                      <a:lnTo>
                        <a:pt x="136" y="287"/>
                      </a:lnTo>
                      <a:lnTo>
                        <a:pt x="134" y="254"/>
                      </a:lnTo>
                      <a:lnTo>
                        <a:pt x="133" y="216"/>
                      </a:lnTo>
                      <a:lnTo>
                        <a:pt x="129" y="183"/>
                      </a:lnTo>
                      <a:lnTo>
                        <a:pt x="125" y="152"/>
                      </a:lnTo>
                      <a:lnTo>
                        <a:pt x="120" y="123"/>
                      </a:lnTo>
                      <a:lnTo>
                        <a:pt x="116" y="98"/>
                      </a:lnTo>
                      <a:lnTo>
                        <a:pt x="111" y="69"/>
                      </a:lnTo>
                      <a:lnTo>
                        <a:pt x="106" y="50"/>
                      </a:lnTo>
                      <a:lnTo>
                        <a:pt x="100" y="37"/>
                      </a:lnTo>
                      <a:lnTo>
                        <a:pt x="93" y="23"/>
                      </a:lnTo>
                      <a:lnTo>
                        <a:pt x="88" y="13"/>
                      </a:lnTo>
                      <a:lnTo>
                        <a:pt x="82" y="6"/>
                      </a:lnTo>
                      <a:lnTo>
                        <a:pt x="79" y="2"/>
                      </a:lnTo>
                      <a:lnTo>
                        <a:pt x="72" y="0"/>
                      </a:lnTo>
                      <a:lnTo>
                        <a:pt x="66" y="2"/>
                      </a:lnTo>
                      <a:lnTo>
                        <a:pt x="59" y="6"/>
                      </a:lnTo>
                      <a:lnTo>
                        <a:pt x="50" y="17"/>
                      </a:lnTo>
                      <a:lnTo>
                        <a:pt x="41" y="35"/>
                      </a:lnTo>
                      <a:lnTo>
                        <a:pt x="34" y="54"/>
                      </a:lnTo>
                      <a:lnTo>
                        <a:pt x="27" y="75"/>
                      </a:lnTo>
                      <a:lnTo>
                        <a:pt x="22" y="102"/>
                      </a:lnTo>
                      <a:lnTo>
                        <a:pt x="16" y="125"/>
                      </a:lnTo>
                      <a:lnTo>
                        <a:pt x="13" y="148"/>
                      </a:lnTo>
                      <a:lnTo>
                        <a:pt x="9" y="183"/>
                      </a:lnTo>
                      <a:lnTo>
                        <a:pt x="5" y="216"/>
                      </a:lnTo>
                      <a:lnTo>
                        <a:pt x="2" y="249"/>
                      </a:lnTo>
                      <a:lnTo>
                        <a:pt x="0" y="276"/>
                      </a:lnTo>
                      <a:lnTo>
                        <a:pt x="0" y="308"/>
                      </a:lnTo>
                      <a:lnTo>
                        <a:pt x="0" y="351"/>
                      </a:lnTo>
                      <a:lnTo>
                        <a:pt x="0" y="424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38" name="Freeform 52"/>
                <p:cNvSpPr>
                  <a:spLocks noChangeAspect="1"/>
                </p:cNvSpPr>
                <p:nvPr/>
              </p:nvSpPr>
              <p:spPr bwMode="auto">
                <a:xfrm>
                  <a:off x="2657" y="3005"/>
                  <a:ext cx="313" cy="441"/>
                </a:xfrm>
                <a:custGeom>
                  <a:avLst/>
                  <a:gdLst/>
                  <a:ahLst/>
                  <a:cxnLst>
                    <a:cxn ang="0">
                      <a:pos x="2" y="440"/>
                    </a:cxn>
                    <a:cxn ang="0">
                      <a:pos x="312" y="440"/>
                    </a:cxn>
                    <a:cxn ang="0">
                      <a:pos x="312" y="404"/>
                    </a:cxn>
                    <a:cxn ang="0">
                      <a:pos x="312" y="362"/>
                    </a:cxn>
                    <a:cxn ang="0">
                      <a:pos x="310" y="330"/>
                    </a:cxn>
                    <a:cxn ang="0">
                      <a:pos x="308" y="298"/>
                    </a:cxn>
                    <a:cxn ang="0">
                      <a:pos x="304" y="264"/>
                    </a:cxn>
                    <a:cxn ang="0">
                      <a:pos x="298" y="224"/>
                    </a:cxn>
                    <a:cxn ang="0">
                      <a:pos x="290" y="190"/>
                    </a:cxn>
                    <a:cxn ang="0">
                      <a:pos x="282" y="158"/>
                    </a:cxn>
                    <a:cxn ang="0">
                      <a:pos x="272" y="128"/>
                    </a:cxn>
                    <a:cxn ang="0">
                      <a:pos x="264" y="102"/>
                    </a:cxn>
                    <a:cxn ang="0">
                      <a:pos x="250" y="72"/>
                    </a:cxn>
                    <a:cxn ang="0">
                      <a:pos x="238" y="52"/>
                    </a:cxn>
                    <a:cxn ang="0">
                      <a:pos x="226" y="38"/>
                    </a:cxn>
                    <a:cxn ang="0">
                      <a:pos x="212" y="24"/>
                    </a:cxn>
                    <a:cxn ang="0">
                      <a:pos x="200" y="14"/>
                    </a:cxn>
                    <a:cxn ang="0">
                      <a:pos x="186" y="6"/>
                    </a:cxn>
                    <a:cxn ang="0">
                      <a:pos x="178" y="2"/>
                    </a:cxn>
                    <a:cxn ang="0">
                      <a:pos x="164" y="0"/>
                    </a:cxn>
                    <a:cxn ang="0">
                      <a:pos x="150" y="2"/>
                    </a:cxn>
                    <a:cxn ang="0">
                      <a:pos x="134" y="6"/>
                    </a:cxn>
                    <a:cxn ang="0">
                      <a:pos x="114" y="18"/>
                    </a:cxn>
                    <a:cxn ang="0">
                      <a:pos x="94" y="36"/>
                    </a:cxn>
                    <a:cxn ang="0">
                      <a:pos x="78" y="56"/>
                    </a:cxn>
                    <a:cxn ang="0">
                      <a:pos x="64" y="78"/>
                    </a:cxn>
                    <a:cxn ang="0">
                      <a:pos x="50" y="106"/>
                    </a:cxn>
                    <a:cxn ang="0">
                      <a:pos x="40" y="130"/>
                    </a:cxn>
                    <a:cxn ang="0">
                      <a:pos x="32" y="154"/>
                    </a:cxn>
                    <a:cxn ang="0">
                      <a:pos x="22" y="190"/>
                    </a:cxn>
                    <a:cxn ang="0">
                      <a:pos x="14" y="224"/>
                    </a:cxn>
                    <a:cxn ang="0">
                      <a:pos x="8" y="258"/>
                    </a:cxn>
                    <a:cxn ang="0">
                      <a:pos x="4" y="286"/>
                    </a:cxn>
                    <a:cxn ang="0">
                      <a:pos x="2" y="320"/>
                    </a:cxn>
                    <a:cxn ang="0">
                      <a:pos x="0" y="364"/>
                    </a:cxn>
                    <a:cxn ang="0">
                      <a:pos x="2" y="440"/>
                    </a:cxn>
                  </a:cxnLst>
                  <a:rect l="0" t="0" r="r" b="b"/>
                  <a:pathLst>
                    <a:path w="313" h="441">
                      <a:moveTo>
                        <a:pt x="2" y="440"/>
                      </a:moveTo>
                      <a:lnTo>
                        <a:pt x="312" y="440"/>
                      </a:lnTo>
                      <a:lnTo>
                        <a:pt x="312" y="404"/>
                      </a:lnTo>
                      <a:lnTo>
                        <a:pt x="312" y="362"/>
                      </a:lnTo>
                      <a:lnTo>
                        <a:pt x="310" y="330"/>
                      </a:lnTo>
                      <a:lnTo>
                        <a:pt x="308" y="298"/>
                      </a:lnTo>
                      <a:lnTo>
                        <a:pt x="304" y="264"/>
                      </a:lnTo>
                      <a:lnTo>
                        <a:pt x="298" y="224"/>
                      </a:lnTo>
                      <a:lnTo>
                        <a:pt x="290" y="190"/>
                      </a:lnTo>
                      <a:lnTo>
                        <a:pt x="282" y="158"/>
                      </a:lnTo>
                      <a:lnTo>
                        <a:pt x="272" y="128"/>
                      </a:lnTo>
                      <a:lnTo>
                        <a:pt x="264" y="102"/>
                      </a:lnTo>
                      <a:lnTo>
                        <a:pt x="250" y="72"/>
                      </a:lnTo>
                      <a:lnTo>
                        <a:pt x="238" y="52"/>
                      </a:lnTo>
                      <a:lnTo>
                        <a:pt x="226" y="38"/>
                      </a:lnTo>
                      <a:lnTo>
                        <a:pt x="212" y="24"/>
                      </a:lnTo>
                      <a:lnTo>
                        <a:pt x="200" y="14"/>
                      </a:lnTo>
                      <a:lnTo>
                        <a:pt x="186" y="6"/>
                      </a:lnTo>
                      <a:lnTo>
                        <a:pt x="178" y="2"/>
                      </a:lnTo>
                      <a:lnTo>
                        <a:pt x="164" y="0"/>
                      </a:lnTo>
                      <a:lnTo>
                        <a:pt x="150" y="2"/>
                      </a:lnTo>
                      <a:lnTo>
                        <a:pt x="134" y="6"/>
                      </a:lnTo>
                      <a:lnTo>
                        <a:pt x="114" y="18"/>
                      </a:lnTo>
                      <a:lnTo>
                        <a:pt x="94" y="36"/>
                      </a:lnTo>
                      <a:lnTo>
                        <a:pt x="78" y="56"/>
                      </a:lnTo>
                      <a:lnTo>
                        <a:pt x="64" y="78"/>
                      </a:lnTo>
                      <a:lnTo>
                        <a:pt x="50" y="106"/>
                      </a:lnTo>
                      <a:lnTo>
                        <a:pt x="40" y="130"/>
                      </a:lnTo>
                      <a:lnTo>
                        <a:pt x="32" y="154"/>
                      </a:lnTo>
                      <a:lnTo>
                        <a:pt x="22" y="190"/>
                      </a:lnTo>
                      <a:lnTo>
                        <a:pt x="14" y="224"/>
                      </a:lnTo>
                      <a:lnTo>
                        <a:pt x="8" y="258"/>
                      </a:lnTo>
                      <a:lnTo>
                        <a:pt x="4" y="286"/>
                      </a:lnTo>
                      <a:lnTo>
                        <a:pt x="2" y="320"/>
                      </a:lnTo>
                      <a:lnTo>
                        <a:pt x="0" y="364"/>
                      </a:lnTo>
                      <a:lnTo>
                        <a:pt x="2" y="4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</p:grpSp>
        <p:grpSp>
          <p:nvGrpSpPr>
            <p:cNvPr id="71" name="Group 53"/>
            <p:cNvGrpSpPr>
              <a:grpSpLocks noChangeAspect="1"/>
            </p:cNvGrpSpPr>
            <p:nvPr/>
          </p:nvGrpSpPr>
          <p:grpSpPr bwMode="auto">
            <a:xfrm>
              <a:off x="3184" y="1198"/>
              <a:ext cx="1105" cy="2373"/>
              <a:chOff x="3021" y="1043"/>
              <a:chExt cx="1105" cy="2373"/>
            </a:xfrm>
          </p:grpSpPr>
          <p:sp>
            <p:nvSpPr>
              <p:cNvPr id="121" name="Freeform 54"/>
              <p:cNvSpPr>
                <a:spLocks noChangeAspect="1"/>
              </p:cNvSpPr>
              <p:nvPr/>
            </p:nvSpPr>
            <p:spPr bwMode="auto">
              <a:xfrm>
                <a:off x="3021" y="1043"/>
                <a:ext cx="1105" cy="2373"/>
              </a:xfrm>
              <a:custGeom>
                <a:avLst/>
                <a:gdLst/>
                <a:ahLst/>
                <a:cxnLst>
                  <a:cxn ang="0">
                    <a:pos x="238" y="2372"/>
                  </a:cxn>
                  <a:cxn ang="0">
                    <a:pos x="0" y="2372"/>
                  </a:cxn>
                  <a:cxn ang="0">
                    <a:pos x="0" y="102"/>
                  </a:cxn>
                  <a:cxn ang="0">
                    <a:pos x="238" y="0"/>
                  </a:cxn>
                  <a:cxn ang="0">
                    <a:pos x="262" y="150"/>
                  </a:cxn>
                  <a:cxn ang="0">
                    <a:pos x="286" y="294"/>
                  </a:cxn>
                  <a:cxn ang="0">
                    <a:pos x="306" y="450"/>
                  </a:cxn>
                  <a:cxn ang="0">
                    <a:pos x="324" y="582"/>
                  </a:cxn>
                  <a:cxn ang="0">
                    <a:pos x="344" y="754"/>
                  </a:cxn>
                  <a:cxn ang="0">
                    <a:pos x="358" y="888"/>
                  </a:cxn>
                  <a:cxn ang="0">
                    <a:pos x="370" y="964"/>
                  </a:cxn>
                  <a:cxn ang="0">
                    <a:pos x="388" y="1050"/>
                  </a:cxn>
                  <a:cxn ang="0">
                    <a:pos x="406" y="1116"/>
                  </a:cxn>
                  <a:cxn ang="0">
                    <a:pos x="426" y="1172"/>
                  </a:cxn>
                  <a:cxn ang="0">
                    <a:pos x="448" y="1212"/>
                  </a:cxn>
                  <a:cxn ang="0">
                    <a:pos x="468" y="1250"/>
                  </a:cxn>
                  <a:cxn ang="0">
                    <a:pos x="490" y="1284"/>
                  </a:cxn>
                  <a:cxn ang="0">
                    <a:pos x="532" y="1338"/>
                  </a:cxn>
                  <a:cxn ang="0">
                    <a:pos x="582" y="1392"/>
                  </a:cxn>
                  <a:cxn ang="0">
                    <a:pos x="654" y="1464"/>
                  </a:cxn>
                  <a:cxn ang="0">
                    <a:pos x="750" y="1566"/>
                  </a:cxn>
                  <a:cxn ang="0">
                    <a:pos x="852" y="1668"/>
                  </a:cxn>
                  <a:cxn ang="0">
                    <a:pos x="924" y="1734"/>
                  </a:cxn>
                  <a:cxn ang="0">
                    <a:pos x="948" y="1764"/>
                  </a:cxn>
                  <a:cxn ang="0">
                    <a:pos x="988" y="1806"/>
                  </a:cxn>
                  <a:cxn ang="0">
                    <a:pos x="1026" y="1862"/>
                  </a:cxn>
                  <a:cxn ang="0">
                    <a:pos x="1048" y="1906"/>
                  </a:cxn>
                  <a:cxn ang="0">
                    <a:pos x="1068" y="1964"/>
                  </a:cxn>
                  <a:cxn ang="0">
                    <a:pos x="1086" y="2048"/>
                  </a:cxn>
                  <a:cxn ang="0">
                    <a:pos x="1098" y="2162"/>
                  </a:cxn>
                  <a:cxn ang="0">
                    <a:pos x="1104" y="2264"/>
                  </a:cxn>
                  <a:cxn ang="0">
                    <a:pos x="238" y="2372"/>
                  </a:cxn>
                </a:cxnLst>
                <a:rect l="0" t="0" r="r" b="b"/>
                <a:pathLst>
                  <a:path w="1105" h="2373">
                    <a:moveTo>
                      <a:pt x="238" y="2372"/>
                    </a:moveTo>
                    <a:lnTo>
                      <a:pt x="0" y="2372"/>
                    </a:lnTo>
                    <a:lnTo>
                      <a:pt x="0" y="102"/>
                    </a:lnTo>
                    <a:lnTo>
                      <a:pt x="238" y="0"/>
                    </a:lnTo>
                    <a:lnTo>
                      <a:pt x="262" y="150"/>
                    </a:lnTo>
                    <a:lnTo>
                      <a:pt x="286" y="294"/>
                    </a:lnTo>
                    <a:lnTo>
                      <a:pt x="306" y="450"/>
                    </a:lnTo>
                    <a:lnTo>
                      <a:pt x="324" y="582"/>
                    </a:lnTo>
                    <a:lnTo>
                      <a:pt x="344" y="754"/>
                    </a:lnTo>
                    <a:lnTo>
                      <a:pt x="358" y="888"/>
                    </a:lnTo>
                    <a:lnTo>
                      <a:pt x="370" y="964"/>
                    </a:lnTo>
                    <a:lnTo>
                      <a:pt x="388" y="1050"/>
                    </a:lnTo>
                    <a:lnTo>
                      <a:pt x="406" y="1116"/>
                    </a:lnTo>
                    <a:lnTo>
                      <a:pt x="426" y="1172"/>
                    </a:lnTo>
                    <a:lnTo>
                      <a:pt x="448" y="1212"/>
                    </a:lnTo>
                    <a:lnTo>
                      <a:pt x="468" y="1250"/>
                    </a:lnTo>
                    <a:lnTo>
                      <a:pt x="490" y="1284"/>
                    </a:lnTo>
                    <a:lnTo>
                      <a:pt x="532" y="1338"/>
                    </a:lnTo>
                    <a:lnTo>
                      <a:pt x="582" y="1392"/>
                    </a:lnTo>
                    <a:lnTo>
                      <a:pt x="654" y="1464"/>
                    </a:lnTo>
                    <a:lnTo>
                      <a:pt x="750" y="1566"/>
                    </a:lnTo>
                    <a:lnTo>
                      <a:pt x="852" y="1668"/>
                    </a:lnTo>
                    <a:lnTo>
                      <a:pt x="924" y="1734"/>
                    </a:lnTo>
                    <a:lnTo>
                      <a:pt x="948" y="1764"/>
                    </a:lnTo>
                    <a:lnTo>
                      <a:pt x="988" y="1806"/>
                    </a:lnTo>
                    <a:lnTo>
                      <a:pt x="1026" y="1862"/>
                    </a:lnTo>
                    <a:lnTo>
                      <a:pt x="1048" y="1906"/>
                    </a:lnTo>
                    <a:lnTo>
                      <a:pt x="1068" y="1964"/>
                    </a:lnTo>
                    <a:lnTo>
                      <a:pt x="1086" y="2048"/>
                    </a:lnTo>
                    <a:lnTo>
                      <a:pt x="1098" y="2162"/>
                    </a:lnTo>
                    <a:lnTo>
                      <a:pt x="1104" y="2264"/>
                    </a:lnTo>
                    <a:lnTo>
                      <a:pt x="238" y="2372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grpSp>
            <p:nvGrpSpPr>
              <p:cNvPr id="122" name="Group 55"/>
              <p:cNvGrpSpPr>
                <a:grpSpLocks noChangeAspect="1"/>
              </p:cNvGrpSpPr>
              <p:nvPr/>
            </p:nvGrpSpPr>
            <p:grpSpPr bwMode="auto">
              <a:xfrm>
                <a:off x="3273" y="1819"/>
                <a:ext cx="843" cy="1537"/>
                <a:chOff x="3273" y="1819"/>
                <a:chExt cx="843" cy="1537"/>
              </a:xfrm>
            </p:grpSpPr>
            <p:grpSp>
              <p:nvGrpSpPr>
                <p:cNvPr id="123" name="Group 56"/>
                <p:cNvGrpSpPr>
                  <a:grpSpLocks noChangeAspect="1"/>
                </p:cNvGrpSpPr>
                <p:nvPr/>
              </p:nvGrpSpPr>
              <p:grpSpPr bwMode="auto">
                <a:xfrm>
                  <a:off x="3273" y="1823"/>
                  <a:ext cx="843" cy="1533"/>
                  <a:chOff x="3273" y="1823"/>
                  <a:chExt cx="843" cy="1533"/>
                </a:xfrm>
              </p:grpSpPr>
              <p:grpSp>
                <p:nvGrpSpPr>
                  <p:cNvPr id="125" name="Group 57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277" y="1823"/>
                    <a:ext cx="825" cy="1299"/>
                    <a:chOff x="3277" y="1823"/>
                    <a:chExt cx="825" cy="1299"/>
                  </a:xfrm>
                </p:grpSpPr>
                <p:sp>
                  <p:nvSpPr>
                    <p:cNvPr id="128" name="Freeform 58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77" y="3121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129" name="Freeform 59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83" y="3097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130" name="Freeform 60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283" y="3073"/>
                      <a:ext cx="8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818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19" h="1">
                          <a:moveTo>
                            <a:pt x="818" y="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  <p:sp>
                  <p:nvSpPr>
                    <p:cNvPr id="131" name="Freeform 61"/>
                    <p:cNvSpPr>
                      <a:spLocks noChangeAspect="1"/>
                    </p:cNvSpPr>
                    <p:nvPr/>
                  </p:nvSpPr>
                  <p:spPr bwMode="auto">
                    <a:xfrm>
                      <a:off x="3321" y="1823"/>
                      <a:ext cx="723" cy="1247"/>
                    </a:xfrm>
                    <a:custGeom>
                      <a:avLst/>
                      <a:gdLst/>
                      <a:ahLst/>
                      <a:cxnLst>
                        <a:cxn ang="0">
                          <a:pos x="722" y="1246"/>
                        </a:cxn>
                        <a:cxn ang="0">
                          <a:pos x="710" y="1192"/>
                        </a:cxn>
                        <a:cxn ang="0">
                          <a:pos x="696" y="1146"/>
                        </a:cxn>
                        <a:cxn ang="0">
                          <a:pos x="680" y="1110"/>
                        </a:cxn>
                        <a:cxn ang="0">
                          <a:pos x="660" y="1072"/>
                        </a:cxn>
                        <a:cxn ang="0">
                          <a:pos x="636" y="1036"/>
                        </a:cxn>
                        <a:cxn ang="0">
                          <a:pos x="602" y="1000"/>
                        </a:cxn>
                        <a:cxn ang="0">
                          <a:pos x="560" y="952"/>
                        </a:cxn>
                        <a:cxn ang="0">
                          <a:pos x="510" y="904"/>
                        </a:cxn>
                        <a:cxn ang="0">
                          <a:pos x="456" y="854"/>
                        </a:cxn>
                        <a:cxn ang="0">
                          <a:pos x="392" y="790"/>
                        </a:cxn>
                        <a:cxn ang="0">
                          <a:pos x="330" y="724"/>
                        </a:cxn>
                        <a:cxn ang="0">
                          <a:pos x="278" y="670"/>
                        </a:cxn>
                        <a:cxn ang="0">
                          <a:pos x="228" y="622"/>
                        </a:cxn>
                        <a:cxn ang="0">
                          <a:pos x="190" y="580"/>
                        </a:cxn>
                        <a:cxn ang="0">
                          <a:pos x="168" y="550"/>
                        </a:cxn>
                        <a:cxn ang="0">
                          <a:pos x="142" y="520"/>
                        </a:cxn>
                        <a:cxn ang="0">
                          <a:pos x="124" y="492"/>
                        </a:cxn>
                        <a:cxn ang="0">
                          <a:pos x="102" y="454"/>
                        </a:cxn>
                        <a:cxn ang="0">
                          <a:pos x="80" y="412"/>
                        </a:cxn>
                        <a:cxn ang="0">
                          <a:pos x="62" y="366"/>
                        </a:cxn>
                        <a:cxn ang="0">
                          <a:pos x="46" y="314"/>
                        </a:cxn>
                        <a:cxn ang="0">
                          <a:pos x="32" y="260"/>
                        </a:cxn>
                        <a:cxn ang="0">
                          <a:pos x="22" y="200"/>
                        </a:cxn>
                        <a:cxn ang="0">
                          <a:pos x="14" y="140"/>
                        </a:cxn>
                        <a:cxn ang="0">
                          <a:pos x="6" y="82"/>
                        </a:cxn>
                        <a:cxn ang="0">
                          <a:pos x="0" y="28"/>
                        </a:cxn>
                        <a:cxn ang="0">
                          <a:pos x="2" y="0"/>
                        </a:cxn>
                      </a:cxnLst>
                      <a:rect l="0" t="0" r="r" b="b"/>
                      <a:pathLst>
                        <a:path w="723" h="1247">
                          <a:moveTo>
                            <a:pt x="722" y="1246"/>
                          </a:moveTo>
                          <a:lnTo>
                            <a:pt x="710" y="1192"/>
                          </a:lnTo>
                          <a:lnTo>
                            <a:pt x="696" y="1146"/>
                          </a:lnTo>
                          <a:lnTo>
                            <a:pt x="680" y="1110"/>
                          </a:lnTo>
                          <a:lnTo>
                            <a:pt x="660" y="1072"/>
                          </a:lnTo>
                          <a:lnTo>
                            <a:pt x="636" y="1036"/>
                          </a:lnTo>
                          <a:lnTo>
                            <a:pt x="602" y="1000"/>
                          </a:lnTo>
                          <a:lnTo>
                            <a:pt x="560" y="952"/>
                          </a:lnTo>
                          <a:lnTo>
                            <a:pt x="510" y="904"/>
                          </a:lnTo>
                          <a:lnTo>
                            <a:pt x="456" y="854"/>
                          </a:lnTo>
                          <a:lnTo>
                            <a:pt x="392" y="790"/>
                          </a:lnTo>
                          <a:lnTo>
                            <a:pt x="330" y="724"/>
                          </a:lnTo>
                          <a:lnTo>
                            <a:pt x="278" y="670"/>
                          </a:lnTo>
                          <a:lnTo>
                            <a:pt x="228" y="622"/>
                          </a:lnTo>
                          <a:lnTo>
                            <a:pt x="190" y="580"/>
                          </a:lnTo>
                          <a:lnTo>
                            <a:pt x="168" y="550"/>
                          </a:lnTo>
                          <a:lnTo>
                            <a:pt x="142" y="520"/>
                          </a:lnTo>
                          <a:lnTo>
                            <a:pt x="124" y="492"/>
                          </a:lnTo>
                          <a:lnTo>
                            <a:pt x="102" y="454"/>
                          </a:lnTo>
                          <a:lnTo>
                            <a:pt x="80" y="412"/>
                          </a:lnTo>
                          <a:lnTo>
                            <a:pt x="62" y="366"/>
                          </a:lnTo>
                          <a:lnTo>
                            <a:pt x="46" y="314"/>
                          </a:lnTo>
                          <a:lnTo>
                            <a:pt x="32" y="260"/>
                          </a:lnTo>
                          <a:lnTo>
                            <a:pt x="22" y="200"/>
                          </a:lnTo>
                          <a:lnTo>
                            <a:pt x="14" y="140"/>
                          </a:lnTo>
                          <a:lnTo>
                            <a:pt x="6" y="82"/>
                          </a:lnTo>
                          <a:lnTo>
                            <a:pt x="0" y="28"/>
                          </a:lnTo>
                          <a:lnTo>
                            <a:pt x="2" y="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/>
                    <a:lstStyle/>
                    <a:p>
                      <a:pPr defTabSz="4572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b="0" dirty="0">
                        <a:solidFill>
                          <a:prstClr val="black"/>
                        </a:solidFill>
                        <a:latin typeface="Calibri"/>
                        <a:ea typeface="+mn-ea"/>
                      </a:endParaRPr>
                    </a:p>
                  </p:txBody>
                </p:sp>
              </p:grpSp>
              <p:sp>
                <p:nvSpPr>
                  <p:cNvPr id="126" name="Freeform 62"/>
                  <p:cNvSpPr>
                    <a:spLocks noChangeAspect="1"/>
                  </p:cNvSpPr>
                  <p:nvPr/>
                </p:nvSpPr>
                <p:spPr bwMode="auto">
                  <a:xfrm>
                    <a:off x="3273" y="3127"/>
                    <a:ext cx="843" cy="43"/>
                  </a:xfrm>
                  <a:custGeom>
                    <a:avLst/>
                    <a:gdLst/>
                    <a:ahLst/>
                    <a:cxnLst>
                      <a:cxn ang="0">
                        <a:pos x="842" y="0"/>
                      </a:cxn>
                      <a:cxn ang="0">
                        <a:pos x="842" y="42"/>
                      </a:cxn>
                      <a:cxn ang="0">
                        <a:pos x="0" y="42"/>
                      </a:cxn>
                    </a:cxnLst>
                    <a:rect l="0" t="0" r="r" b="b"/>
                    <a:pathLst>
                      <a:path w="843" h="43">
                        <a:moveTo>
                          <a:pt x="842" y="0"/>
                        </a:moveTo>
                        <a:lnTo>
                          <a:pt x="842" y="42"/>
                        </a:lnTo>
                        <a:lnTo>
                          <a:pt x="0" y="42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27" name="Freeform 63"/>
                  <p:cNvSpPr>
                    <a:spLocks noChangeAspect="1"/>
                  </p:cNvSpPr>
                  <p:nvPr/>
                </p:nvSpPr>
                <p:spPr bwMode="auto">
                  <a:xfrm>
                    <a:off x="3739" y="3127"/>
                    <a:ext cx="29" cy="229"/>
                  </a:xfrm>
                  <a:custGeom>
                    <a:avLst/>
                    <a:gdLst/>
                    <a:ahLst/>
                    <a:cxnLst>
                      <a:cxn ang="0">
                        <a:pos x="28" y="222"/>
                      </a:cxn>
                      <a:cxn ang="0">
                        <a:pos x="28" y="0"/>
                      </a:cxn>
                      <a:cxn ang="0">
                        <a:pos x="0" y="0"/>
                      </a:cxn>
                      <a:cxn ang="0">
                        <a:pos x="0" y="228"/>
                      </a:cxn>
                      <a:cxn ang="0">
                        <a:pos x="28" y="222"/>
                      </a:cxn>
                    </a:cxnLst>
                    <a:rect l="0" t="0" r="r" b="b"/>
                    <a:pathLst>
                      <a:path w="29" h="229">
                        <a:moveTo>
                          <a:pt x="28" y="222"/>
                        </a:moveTo>
                        <a:lnTo>
                          <a:pt x="28" y="0"/>
                        </a:lnTo>
                        <a:lnTo>
                          <a:pt x="0" y="0"/>
                        </a:lnTo>
                        <a:lnTo>
                          <a:pt x="0" y="228"/>
                        </a:lnTo>
                        <a:lnTo>
                          <a:pt x="28" y="222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124" name="Freeform 64"/>
                <p:cNvSpPr>
                  <a:spLocks noChangeAspect="1"/>
                </p:cNvSpPr>
                <p:nvPr/>
              </p:nvSpPr>
              <p:spPr bwMode="auto">
                <a:xfrm>
                  <a:off x="3275" y="1819"/>
                  <a:ext cx="81" cy="1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1" h="1">
                      <a:moveTo>
                        <a:pt x="80" y="0"/>
                      </a:move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</p:grpSp>
        <p:grpSp>
          <p:nvGrpSpPr>
            <p:cNvPr id="72" name="Group 65"/>
            <p:cNvGrpSpPr>
              <a:grpSpLocks noChangeAspect="1"/>
            </p:cNvGrpSpPr>
            <p:nvPr/>
          </p:nvGrpSpPr>
          <p:grpSpPr bwMode="auto">
            <a:xfrm>
              <a:off x="3242" y="3140"/>
              <a:ext cx="315" cy="632"/>
              <a:chOff x="3079" y="2985"/>
              <a:chExt cx="315" cy="632"/>
            </a:xfrm>
          </p:grpSpPr>
          <p:grpSp>
            <p:nvGrpSpPr>
              <p:cNvPr id="98" name="Group 66"/>
              <p:cNvGrpSpPr>
                <a:grpSpLocks noChangeAspect="1"/>
              </p:cNvGrpSpPr>
              <p:nvPr/>
            </p:nvGrpSpPr>
            <p:grpSpPr bwMode="auto">
              <a:xfrm>
                <a:off x="3121" y="3421"/>
                <a:ext cx="187" cy="196"/>
                <a:chOff x="3121" y="3421"/>
                <a:chExt cx="187" cy="196"/>
              </a:xfrm>
            </p:grpSpPr>
            <p:sp>
              <p:nvSpPr>
                <p:cNvPr id="119" name="Freeform 67"/>
                <p:cNvSpPr>
                  <a:spLocks noChangeAspect="1"/>
                </p:cNvSpPr>
                <p:nvPr/>
              </p:nvSpPr>
              <p:spPr bwMode="auto">
                <a:xfrm>
                  <a:off x="3121" y="3421"/>
                  <a:ext cx="187" cy="171"/>
                </a:xfrm>
                <a:custGeom>
                  <a:avLst/>
                  <a:gdLst/>
                  <a:ahLst/>
                  <a:cxnLst>
                    <a:cxn ang="0">
                      <a:pos x="186" y="170"/>
                    </a:cxn>
                    <a:cxn ang="0">
                      <a:pos x="150" y="0"/>
                    </a:cxn>
                    <a:cxn ang="0">
                      <a:pos x="36" y="0"/>
                    </a:cxn>
                    <a:cxn ang="0">
                      <a:pos x="0" y="170"/>
                    </a:cxn>
                    <a:cxn ang="0">
                      <a:pos x="186" y="170"/>
                    </a:cxn>
                  </a:cxnLst>
                  <a:rect l="0" t="0" r="r" b="b"/>
                  <a:pathLst>
                    <a:path w="187" h="171">
                      <a:moveTo>
                        <a:pt x="186" y="170"/>
                      </a:moveTo>
                      <a:lnTo>
                        <a:pt x="150" y="0"/>
                      </a:lnTo>
                      <a:lnTo>
                        <a:pt x="36" y="0"/>
                      </a:lnTo>
                      <a:lnTo>
                        <a:pt x="0" y="170"/>
                      </a:lnTo>
                      <a:lnTo>
                        <a:pt x="186" y="17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20" name="Oval 68"/>
                <p:cNvSpPr>
                  <a:spLocks noChangeAspect="1" noChangeArrowheads="1"/>
                </p:cNvSpPr>
                <p:nvPr/>
              </p:nvSpPr>
              <p:spPr bwMode="auto">
                <a:xfrm>
                  <a:off x="3123" y="3569"/>
                  <a:ext cx="180" cy="48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99" name="Group 69"/>
              <p:cNvGrpSpPr>
                <a:grpSpLocks noChangeAspect="1"/>
              </p:cNvGrpSpPr>
              <p:nvPr/>
            </p:nvGrpSpPr>
            <p:grpSpPr bwMode="auto">
              <a:xfrm>
                <a:off x="3099" y="3411"/>
                <a:ext cx="116" cy="160"/>
                <a:chOff x="3099" y="3411"/>
                <a:chExt cx="116" cy="160"/>
              </a:xfrm>
            </p:grpSpPr>
            <p:sp>
              <p:nvSpPr>
                <p:cNvPr id="112" name="Rectangle 70"/>
                <p:cNvSpPr>
                  <a:spLocks noChangeAspect="1" noChangeArrowheads="1"/>
                </p:cNvSpPr>
                <p:nvPr/>
              </p:nvSpPr>
              <p:spPr bwMode="auto">
                <a:xfrm>
                  <a:off x="3099" y="3411"/>
                  <a:ext cx="116" cy="132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13" name="Oval 71"/>
                <p:cNvSpPr>
                  <a:spLocks noChangeAspect="1" noChangeArrowheads="1"/>
                </p:cNvSpPr>
                <p:nvPr/>
              </p:nvSpPr>
              <p:spPr bwMode="auto">
                <a:xfrm>
                  <a:off x="3099" y="3443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grpSp>
              <p:nvGrpSpPr>
                <p:cNvPr id="114" name="Group 72"/>
                <p:cNvGrpSpPr>
                  <a:grpSpLocks noChangeAspect="1"/>
                </p:cNvGrpSpPr>
                <p:nvPr/>
              </p:nvGrpSpPr>
              <p:grpSpPr bwMode="auto">
                <a:xfrm>
                  <a:off x="3099" y="3469"/>
                  <a:ext cx="116" cy="74"/>
                  <a:chOff x="3099" y="3469"/>
                  <a:chExt cx="116" cy="74"/>
                </a:xfrm>
              </p:grpSpPr>
              <p:sp>
                <p:nvSpPr>
                  <p:cNvPr id="116" name="Oval 7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099" y="346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17" name="Oval 7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099" y="3495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18" name="Oval 7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099" y="351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115" name="Oval 76"/>
                <p:cNvSpPr>
                  <a:spLocks noChangeAspect="1" noChangeArrowheads="1"/>
                </p:cNvSpPr>
                <p:nvPr/>
              </p:nvSpPr>
              <p:spPr bwMode="auto">
                <a:xfrm>
                  <a:off x="3099" y="3547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100" name="Group 77"/>
              <p:cNvGrpSpPr>
                <a:grpSpLocks noChangeAspect="1"/>
              </p:cNvGrpSpPr>
              <p:nvPr/>
            </p:nvGrpSpPr>
            <p:grpSpPr bwMode="auto">
              <a:xfrm>
                <a:off x="3251" y="3411"/>
                <a:ext cx="116" cy="160"/>
                <a:chOff x="3251" y="3411"/>
                <a:chExt cx="116" cy="160"/>
              </a:xfrm>
            </p:grpSpPr>
            <p:sp>
              <p:nvSpPr>
                <p:cNvPr id="105" name="Rectangle 78"/>
                <p:cNvSpPr>
                  <a:spLocks noChangeAspect="1" noChangeArrowheads="1"/>
                </p:cNvSpPr>
                <p:nvPr/>
              </p:nvSpPr>
              <p:spPr bwMode="auto">
                <a:xfrm>
                  <a:off x="3251" y="3411"/>
                  <a:ext cx="116" cy="132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06" name="Oval 79"/>
                <p:cNvSpPr>
                  <a:spLocks noChangeAspect="1" noChangeArrowheads="1"/>
                </p:cNvSpPr>
                <p:nvPr/>
              </p:nvSpPr>
              <p:spPr bwMode="auto">
                <a:xfrm>
                  <a:off x="3251" y="3443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grpSp>
              <p:nvGrpSpPr>
                <p:cNvPr id="107" name="Group 80"/>
                <p:cNvGrpSpPr>
                  <a:grpSpLocks noChangeAspect="1"/>
                </p:cNvGrpSpPr>
                <p:nvPr/>
              </p:nvGrpSpPr>
              <p:grpSpPr bwMode="auto">
                <a:xfrm>
                  <a:off x="3251" y="3469"/>
                  <a:ext cx="116" cy="74"/>
                  <a:chOff x="3251" y="3469"/>
                  <a:chExt cx="116" cy="74"/>
                </a:xfrm>
              </p:grpSpPr>
              <p:sp>
                <p:nvSpPr>
                  <p:cNvPr id="109" name="Oval 8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251" y="346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10" name="Oval 8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251" y="3495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111" name="Oval 8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251" y="3519"/>
                    <a:ext cx="116" cy="24"/>
                  </a:xfrm>
                  <a:prstGeom prst="ellipse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sp>
              <p:nvSpPr>
                <p:cNvPr id="108" name="Oval 84"/>
                <p:cNvSpPr>
                  <a:spLocks noChangeAspect="1" noChangeArrowheads="1"/>
                </p:cNvSpPr>
                <p:nvPr/>
              </p:nvSpPr>
              <p:spPr bwMode="auto">
                <a:xfrm>
                  <a:off x="3251" y="3547"/>
                  <a:ext cx="116" cy="24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grpSp>
            <p:nvGrpSpPr>
              <p:cNvPr id="101" name="Group 85"/>
              <p:cNvGrpSpPr>
                <a:grpSpLocks noChangeAspect="1"/>
              </p:cNvGrpSpPr>
              <p:nvPr/>
            </p:nvGrpSpPr>
            <p:grpSpPr bwMode="auto">
              <a:xfrm>
                <a:off x="3079" y="2985"/>
                <a:ext cx="315" cy="441"/>
                <a:chOff x="3079" y="2985"/>
                <a:chExt cx="315" cy="441"/>
              </a:xfrm>
            </p:grpSpPr>
            <p:sp>
              <p:nvSpPr>
                <p:cNvPr id="102" name="Freeform 86"/>
                <p:cNvSpPr>
                  <a:spLocks noChangeAspect="1"/>
                </p:cNvSpPr>
                <p:nvPr/>
              </p:nvSpPr>
              <p:spPr bwMode="auto">
                <a:xfrm>
                  <a:off x="3081" y="2985"/>
                  <a:ext cx="313" cy="441"/>
                </a:xfrm>
                <a:custGeom>
                  <a:avLst/>
                  <a:gdLst/>
                  <a:ahLst/>
                  <a:cxnLst>
                    <a:cxn ang="0">
                      <a:pos x="310" y="440"/>
                    </a:cxn>
                    <a:cxn ang="0">
                      <a:pos x="0" y="440"/>
                    </a:cxn>
                    <a:cxn ang="0">
                      <a:pos x="0" y="404"/>
                    </a:cxn>
                    <a:cxn ang="0">
                      <a:pos x="0" y="362"/>
                    </a:cxn>
                    <a:cxn ang="0">
                      <a:pos x="2" y="330"/>
                    </a:cxn>
                    <a:cxn ang="0">
                      <a:pos x="4" y="298"/>
                    </a:cxn>
                    <a:cxn ang="0">
                      <a:pos x="8" y="264"/>
                    </a:cxn>
                    <a:cxn ang="0">
                      <a:pos x="14" y="224"/>
                    </a:cxn>
                    <a:cxn ang="0">
                      <a:pos x="22" y="190"/>
                    </a:cxn>
                    <a:cxn ang="0">
                      <a:pos x="30" y="158"/>
                    </a:cxn>
                    <a:cxn ang="0">
                      <a:pos x="40" y="128"/>
                    </a:cxn>
                    <a:cxn ang="0">
                      <a:pos x="48" y="102"/>
                    </a:cxn>
                    <a:cxn ang="0">
                      <a:pos x="62" y="72"/>
                    </a:cxn>
                    <a:cxn ang="0">
                      <a:pos x="74" y="52"/>
                    </a:cxn>
                    <a:cxn ang="0">
                      <a:pos x="86" y="38"/>
                    </a:cxn>
                    <a:cxn ang="0">
                      <a:pos x="100" y="24"/>
                    </a:cxn>
                    <a:cxn ang="0">
                      <a:pos x="112" y="14"/>
                    </a:cxn>
                    <a:cxn ang="0">
                      <a:pos x="126" y="6"/>
                    </a:cxn>
                    <a:cxn ang="0">
                      <a:pos x="134" y="2"/>
                    </a:cxn>
                    <a:cxn ang="0">
                      <a:pos x="148" y="0"/>
                    </a:cxn>
                    <a:cxn ang="0">
                      <a:pos x="162" y="2"/>
                    </a:cxn>
                    <a:cxn ang="0">
                      <a:pos x="178" y="6"/>
                    </a:cxn>
                    <a:cxn ang="0">
                      <a:pos x="198" y="18"/>
                    </a:cxn>
                    <a:cxn ang="0">
                      <a:pos x="218" y="36"/>
                    </a:cxn>
                    <a:cxn ang="0">
                      <a:pos x="234" y="56"/>
                    </a:cxn>
                    <a:cxn ang="0">
                      <a:pos x="248" y="78"/>
                    </a:cxn>
                    <a:cxn ang="0">
                      <a:pos x="262" y="106"/>
                    </a:cxn>
                    <a:cxn ang="0">
                      <a:pos x="272" y="130"/>
                    </a:cxn>
                    <a:cxn ang="0">
                      <a:pos x="280" y="154"/>
                    </a:cxn>
                    <a:cxn ang="0">
                      <a:pos x="290" y="190"/>
                    </a:cxn>
                    <a:cxn ang="0">
                      <a:pos x="298" y="224"/>
                    </a:cxn>
                    <a:cxn ang="0">
                      <a:pos x="304" y="258"/>
                    </a:cxn>
                    <a:cxn ang="0">
                      <a:pos x="308" y="286"/>
                    </a:cxn>
                    <a:cxn ang="0">
                      <a:pos x="310" y="320"/>
                    </a:cxn>
                    <a:cxn ang="0">
                      <a:pos x="312" y="364"/>
                    </a:cxn>
                    <a:cxn ang="0">
                      <a:pos x="310" y="440"/>
                    </a:cxn>
                  </a:cxnLst>
                  <a:rect l="0" t="0" r="r" b="b"/>
                  <a:pathLst>
                    <a:path w="313" h="441">
                      <a:moveTo>
                        <a:pt x="310" y="440"/>
                      </a:moveTo>
                      <a:lnTo>
                        <a:pt x="0" y="440"/>
                      </a:lnTo>
                      <a:lnTo>
                        <a:pt x="0" y="404"/>
                      </a:lnTo>
                      <a:lnTo>
                        <a:pt x="0" y="362"/>
                      </a:lnTo>
                      <a:lnTo>
                        <a:pt x="2" y="330"/>
                      </a:lnTo>
                      <a:lnTo>
                        <a:pt x="4" y="298"/>
                      </a:lnTo>
                      <a:lnTo>
                        <a:pt x="8" y="264"/>
                      </a:lnTo>
                      <a:lnTo>
                        <a:pt x="14" y="224"/>
                      </a:lnTo>
                      <a:lnTo>
                        <a:pt x="22" y="190"/>
                      </a:lnTo>
                      <a:lnTo>
                        <a:pt x="30" y="158"/>
                      </a:lnTo>
                      <a:lnTo>
                        <a:pt x="40" y="128"/>
                      </a:lnTo>
                      <a:lnTo>
                        <a:pt x="48" y="102"/>
                      </a:lnTo>
                      <a:lnTo>
                        <a:pt x="62" y="72"/>
                      </a:lnTo>
                      <a:lnTo>
                        <a:pt x="74" y="52"/>
                      </a:lnTo>
                      <a:lnTo>
                        <a:pt x="86" y="38"/>
                      </a:lnTo>
                      <a:lnTo>
                        <a:pt x="100" y="24"/>
                      </a:lnTo>
                      <a:lnTo>
                        <a:pt x="112" y="14"/>
                      </a:lnTo>
                      <a:lnTo>
                        <a:pt x="126" y="6"/>
                      </a:lnTo>
                      <a:lnTo>
                        <a:pt x="134" y="2"/>
                      </a:lnTo>
                      <a:lnTo>
                        <a:pt x="148" y="0"/>
                      </a:lnTo>
                      <a:lnTo>
                        <a:pt x="162" y="2"/>
                      </a:lnTo>
                      <a:lnTo>
                        <a:pt x="178" y="6"/>
                      </a:lnTo>
                      <a:lnTo>
                        <a:pt x="198" y="18"/>
                      </a:lnTo>
                      <a:lnTo>
                        <a:pt x="218" y="36"/>
                      </a:lnTo>
                      <a:lnTo>
                        <a:pt x="234" y="56"/>
                      </a:lnTo>
                      <a:lnTo>
                        <a:pt x="248" y="78"/>
                      </a:lnTo>
                      <a:lnTo>
                        <a:pt x="262" y="106"/>
                      </a:lnTo>
                      <a:lnTo>
                        <a:pt x="272" y="130"/>
                      </a:lnTo>
                      <a:lnTo>
                        <a:pt x="280" y="154"/>
                      </a:lnTo>
                      <a:lnTo>
                        <a:pt x="290" y="190"/>
                      </a:lnTo>
                      <a:lnTo>
                        <a:pt x="298" y="224"/>
                      </a:lnTo>
                      <a:lnTo>
                        <a:pt x="304" y="258"/>
                      </a:lnTo>
                      <a:lnTo>
                        <a:pt x="308" y="286"/>
                      </a:lnTo>
                      <a:lnTo>
                        <a:pt x="310" y="320"/>
                      </a:lnTo>
                      <a:lnTo>
                        <a:pt x="312" y="364"/>
                      </a:lnTo>
                      <a:lnTo>
                        <a:pt x="310" y="4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03" name="Freeform 87"/>
                <p:cNvSpPr>
                  <a:spLocks noChangeAspect="1"/>
                </p:cNvSpPr>
                <p:nvPr/>
              </p:nvSpPr>
              <p:spPr bwMode="auto">
                <a:xfrm>
                  <a:off x="3147" y="2993"/>
                  <a:ext cx="139" cy="425"/>
                </a:xfrm>
                <a:custGeom>
                  <a:avLst/>
                  <a:gdLst/>
                  <a:ahLst/>
                  <a:cxnLst>
                    <a:cxn ang="0">
                      <a:pos x="138" y="424"/>
                    </a:cxn>
                    <a:cxn ang="0">
                      <a:pos x="0" y="424"/>
                    </a:cxn>
                    <a:cxn ang="0">
                      <a:pos x="0" y="389"/>
                    </a:cxn>
                    <a:cxn ang="0">
                      <a:pos x="0" y="349"/>
                    </a:cxn>
                    <a:cxn ang="0">
                      <a:pos x="0" y="318"/>
                    </a:cxn>
                    <a:cxn ang="0">
                      <a:pos x="2" y="287"/>
                    </a:cxn>
                    <a:cxn ang="0">
                      <a:pos x="4" y="254"/>
                    </a:cxn>
                    <a:cxn ang="0">
                      <a:pos x="5" y="216"/>
                    </a:cxn>
                    <a:cxn ang="0">
                      <a:pos x="9" y="183"/>
                    </a:cxn>
                    <a:cxn ang="0">
                      <a:pos x="13" y="152"/>
                    </a:cxn>
                    <a:cxn ang="0">
                      <a:pos x="18" y="123"/>
                    </a:cxn>
                    <a:cxn ang="0">
                      <a:pos x="22" y="98"/>
                    </a:cxn>
                    <a:cxn ang="0">
                      <a:pos x="27" y="69"/>
                    </a:cxn>
                    <a:cxn ang="0">
                      <a:pos x="32" y="50"/>
                    </a:cxn>
                    <a:cxn ang="0">
                      <a:pos x="38" y="37"/>
                    </a:cxn>
                    <a:cxn ang="0">
                      <a:pos x="45" y="23"/>
                    </a:cxn>
                    <a:cxn ang="0">
                      <a:pos x="50" y="13"/>
                    </a:cxn>
                    <a:cxn ang="0">
                      <a:pos x="56" y="6"/>
                    </a:cxn>
                    <a:cxn ang="0">
                      <a:pos x="59" y="2"/>
                    </a:cxn>
                    <a:cxn ang="0">
                      <a:pos x="66" y="0"/>
                    </a:cxn>
                    <a:cxn ang="0">
                      <a:pos x="72" y="2"/>
                    </a:cxn>
                    <a:cxn ang="0">
                      <a:pos x="79" y="6"/>
                    </a:cxn>
                    <a:cxn ang="0">
                      <a:pos x="88" y="17"/>
                    </a:cxn>
                    <a:cxn ang="0">
                      <a:pos x="97" y="35"/>
                    </a:cxn>
                    <a:cxn ang="0">
                      <a:pos x="104" y="54"/>
                    </a:cxn>
                    <a:cxn ang="0">
                      <a:pos x="111" y="75"/>
                    </a:cxn>
                    <a:cxn ang="0">
                      <a:pos x="116" y="102"/>
                    </a:cxn>
                    <a:cxn ang="0">
                      <a:pos x="122" y="125"/>
                    </a:cxn>
                    <a:cxn ang="0">
                      <a:pos x="125" y="148"/>
                    </a:cxn>
                    <a:cxn ang="0">
                      <a:pos x="129" y="183"/>
                    </a:cxn>
                    <a:cxn ang="0">
                      <a:pos x="133" y="216"/>
                    </a:cxn>
                    <a:cxn ang="0">
                      <a:pos x="136" y="249"/>
                    </a:cxn>
                    <a:cxn ang="0">
                      <a:pos x="138" y="276"/>
                    </a:cxn>
                    <a:cxn ang="0">
                      <a:pos x="138" y="308"/>
                    </a:cxn>
                    <a:cxn ang="0">
                      <a:pos x="138" y="351"/>
                    </a:cxn>
                    <a:cxn ang="0">
                      <a:pos x="138" y="424"/>
                    </a:cxn>
                  </a:cxnLst>
                  <a:rect l="0" t="0" r="r" b="b"/>
                  <a:pathLst>
                    <a:path w="139" h="425">
                      <a:moveTo>
                        <a:pt x="138" y="424"/>
                      </a:moveTo>
                      <a:lnTo>
                        <a:pt x="0" y="424"/>
                      </a:lnTo>
                      <a:lnTo>
                        <a:pt x="0" y="389"/>
                      </a:lnTo>
                      <a:lnTo>
                        <a:pt x="0" y="349"/>
                      </a:lnTo>
                      <a:lnTo>
                        <a:pt x="0" y="318"/>
                      </a:lnTo>
                      <a:lnTo>
                        <a:pt x="2" y="287"/>
                      </a:lnTo>
                      <a:lnTo>
                        <a:pt x="4" y="254"/>
                      </a:lnTo>
                      <a:lnTo>
                        <a:pt x="5" y="216"/>
                      </a:lnTo>
                      <a:lnTo>
                        <a:pt x="9" y="183"/>
                      </a:lnTo>
                      <a:lnTo>
                        <a:pt x="13" y="152"/>
                      </a:lnTo>
                      <a:lnTo>
                        <a:pt x="18" y="123"/>
                      </a:lnTo>
                      <a:lnTo>
                        <a:pt x="22" y="98"/>
                      </a:lnTo>
                      <a:lnTo>
                        <a:pt x="27" y="69"/>
                      </a:lnTo>
                      <a:lnTo>
                        <a:pt x="32" y="50"/>
                      </a:lnTo>
                      <a:lnTo>
                        <a:pt x="38" y="37"/>
                      </a:lnTo>
                      <a:lnTo>
                        <a:pt x="45" y="23"/>
                      </a:lnTo>
                      <a:lnTo>
                        <a:pt x="50" y="13"/>
                      </a:lnTo>
                      <a:lnTo>
                        <a:pt x="56" y="6"/>
                      </a:lnTo>
                      <a:lnTo>
                        <a:pt x="59" y="2"/>
                      </a:lnTo>
                      <a:lnTo>
                        <a:pt x="66" y="0"/>
                      </a:lnTo>
                      <a:lnTo>
                        <a:pt x="72" y="2"/>
                      </a:lnTo>
                      <a:lnTo>
                        <a:pt x="79" y="6"/>
                      </a:lnTo>
                      <a:lnTo>
                        <a:pt x="88" y="17"/>
                      </a:lnTo>
                      <a:lnTo>
                        <a:pt x="97" y="35"/>
                      </a:lnTo>
                      <a:lnTo>
                        <a:pt x="104" y="54"/>
                      </a:lnTo>
                      <a:lnTo>
                        <a:pt x="111" y="75"/>
                      </a:lnTo>
                      <a:lnTo>
                        <a:pt x="116" y="102"/>
                      </a:lnTo>
                      <a:lnTo>
                        <a:pt x="122" y="125"/>
                      </a:lnTo>
                      <a:lnTo>
                        <a:pt x="125" y="148"/>
                      </a:lnTo>
                      <a:lnTo>
                        <a:pt x="129" y="183"/>
                      </a:lnTo>
                      <a:lnTo>
                        <a:pt x="133" y="216"/>
                      </a:lnTo>
                      <a:lnTo>
                        <a:pt x="136" y="249"/>
                      </a:lnTo>
                      <a:lnTo>
                        <a:pt x="138" y="276"/>
                      </a:lnTo>
                      <a:lnTo>
                        <a:pt x="138" y="308"/>
                      </a:lnTo>
                      <a:lnTo>
                        <a:pt x="138" y="351"/>
                      </a:lnTo>
                      <a:lnTo>
                        <a:pt x="138" y="424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104" name="Freeform 88"/>
                <p:cNvSpPr>
                  <a:spLocks noChangeAspect="1"/>
                </p:cNvSpPr>
                <p:nvPr/>
              </p:nvSpPr>
              <p:spPr bwMode="auto">
                <a:xfrm>
                  <a:off x="3079" y="2985"/>
                  <a:ext cx="313" cy="441"/>
                </a:xfrm>
                <a:custGeom>
                  <a:avLst/>
                  <a:gdLst/>
                  <a:ahLst/>
                  <a:cxnLst>
                    <a:cxn ang="0">
                      <a:pos x="310" y="440"/>
                    </a:cxn>
                    <a:cxn ang="0">
                      <a:pos x="0" y="440"/>
                    </a:cxn>
                    <a:cxn ang="0">
                      <a:pos x="0" y="404"/>
                    </a:cxn>
                    <a:cxn ang="0">
                      <a:pos x="0" y="362"/>
                    </a:cxn>
                    <a:cxn ang="0">
                      <a:pos x="2" y="330"/>
                    </a:cxn>
                    <a:cxn ang="0">
                      <a:pos x="4" y="298"/>
                    </a:cxn>
                    <a:cxn ang="0">
                      <a:pos x="8" y="264"/>
                    </a:cxn>
                    <a:cxn ang="0">
                      <a:pos x="14" y="224"/>
                    </a:cxn>
                    <a:cxn ang="0">
                      <a:pos x="22" y="190"/>
                    </a:cxn>
                    <a:cxn ang="0">
                      <a:pos x="30" y="158"/>
                    </a:cxn>
                    <a:cxn ang="0">
                      <a:pos x="40" y="128"/>
                    </a:cxn>
                    <a:cxn ang="0">
                      <a:pos x="48" y="102"/>
                    </a:cxn>
                    <a:cxn ang="0">
                      <a:pos x="62" y="72"/>
                    </a:cxn>
                    <a:cxn ang="0">
                      <a:pos x="74" y="52"/>
                    </a:cxn>
                    <a:cxn ang="0">
                      <a:pos x="86" y="38"/>
                    </a:cxn>
                    <a:cxn ang="0">
                      <a:pos x="100" y="24"/>
                    </a:cxn>
                    <a:cxn ang="0">
                      <a:pos x="112" y="14"/>
                    </a:cxn>
                    <a:cxn ang="0">
                      <a:pos x="126" y="6"/>
                    </a:cxn>
                    <a:cxn ang="0">
                      <a:pos x="134" y="2"/>
                    </a:cxn>
                    <a:cxn ang="0">
                      <a:pos x="148" y="0"/>
                    </a:cxn>
                    <a:cxn ang="0">
                      <a:pos x="162" y="2"/>
                    </a:cxn>
                    <a:cxn ang="0">
                      <a:pos x="178" y="6"/>
                    </a:cxn>
                    <a:cxn ang="0">
                      <a:pos x="198" y="18"/>
                    </a:cxn>
                    <a:cxn ang="0">
                      <a:pos x="218" y="36"/>
                    </a:cxn>
                    <a:cxn ang="0">
                      <a:pos x="234" y="56"/>
                    </a:cxn>
                    <a:cxn ang="0">
                      <a:pos x="248" y="78"/>
                    </a:cxn>
                    <a:cxn ang="0">
                      <a:pos x="262" y="106"/>
                    </a:cxn>
                    <a:cxn ang="0">
                      <a:pos x="272" y="130"/>
                    </a:cxn>
                    <a:cxn ang="0">
                      <a:pos x="280" y="154"/>
                    </a:cxn>
                    <a:cxn ang="0">
                      <a:pos x="290" y="190"/>
                    </a:cxn>
                    <a:cxn ang="0">
                      <a:pos x="298" y="224"/>
                    </a:cxn>
                    <a:cxn ang="0">
                      <a:pos x="304" y="258"/>
                    </a:cxn>
                    <a:cxn ang="0">
                      <a:pos x="308" y="286"/>
                    </a:cxn>
                    <a:cxn ang="0">
                      <a:pos x="310" y="320"/>
                    </a:cxn>
                    <a:cxn ang="0">
                      <a:pos x="312" y="364"/>
                    </a:cxn>
                    <a:cxn ang="0">
                      <a:pos x="310" y="440"/>
                    </a:cxn>
                  </a:cxnLst>
                  <a:rect l="0" t="0" r="r" b="b"/>
                  <a:pathLst>
                    <a:path w="313" h="441">
                      <a:moveTo>
                        <a:pt x="310" y="440"/>
                      </a:moveTo>
                      <a:lnTo>
                        <a:pt x="0" y="440"/>
                      </a:lnTo>
                      <a:lnTo>
                        <a:pt x="0" y="404"/>
                      </a:lnTo>
                      <a:lnTo>
                        <a:pt x="0" y="362"/>
                      </a:lnTo>
                      <a:lnTo>
                        <a:pt x="2" y="330"/>
                      </a:lnTo>
                      <a:lnTo>
                        <a:pt x="4" y="298"/>
                      </a:lnTo>
                      <a:lnTo>
                        <a:pt x="8" y="264"/>
                      </a:lnTo>
                      <a:lnTo>
                        <a:pt x="14" y="224"/>
                      </a:lnTo>
                      <a:lnTo>
                        <a:pt x="22" y="190"/>
                      </a:lnTo>
                      <a:lnTo>
                        <a:pt x="30" y="158"/>
                      </a:lnTo>
                      <a:lnTo>
                        <a:pt x="40" y="128"/>
                      </a:lnTo>
                      <a:lnTo>
                        <a:pt x="48" y="102"/>
                      </a:lnTo>
                      <a:lnTo>
                        <a:pt x="62" y="72"/>
                      </a:lnTo>
                      <a:lnTo>
                        <a:pt x="74" y="52"/>
                      </a:lnTo>
                      <a:lnTo>
                        <a:pt x="86" y="38"/>
                      </a:lnTo>
                      <a:lnTo>
                        <a:pt x="100" y="24"/>
                      </a:lnTo>
                      <a:lnTo>
                        <a:pt x="112" y="14"/>
                      </a:lnTo>
                      <a:lnTo>
                        <a:pt x="126" y="6"/>
                      </a:lnTo>
                      <a:lnTo>
                        <a:pt x="134" y="2"/>
                      </a:lnTo>
                      <a:lnTo>
                        <a:pt x="148" y="0"/>
                      </a:lnTo>
                      <a:lnTo>
                        <a:pt x="162" y="2"/>
                      </a:lnTo>
                      <a:lnTo>
                        <a:pt x="178" y="6"/>
                      </a:lnTo>
                      <a:lnTo>
                        <a:pt x="198" y="18"/>
                      </a:lnTo>
                      <a:lnTo>
                        <a:pt x="218" y="36"/>
                      </a:lnTo>
                      <a:lnTo>
                        <a:pt x="234" y="56"/>
                      </a:lnTo>
                      <a:lnTo>
                        <a:pt x="248" y="78"/>
                      </a:lnTo>
                      <a:lnTo>
                        <a:pt x="262" y="106"/>
                      </a:lnTo>
                      <a:lnTo>
                        <a:pt x="272" y="130"/>
                      </a:lnTo>
                      <a:lnTo>
                        <a:pt x="280" y="154"/>
                      </a:lnTo>
                      <a:lnTo>
                        <a:pt x="290" y="190"/>
                      </a:lnTo>
                      <a:lnTo>
                        <a:pt x="298" y="224"/>
                      </a:lnTo>
                      <a:lnTo>
                        <a:pt x="304" y="258"/>
                      </a:lnTo>
                      <a:lnTo>
                        <a:pt x="308" y="286"/>
                      </a:lnTo>
                      <a:lnTo>
                        <a:pt x="310" y="320"/>
                      </a:lnTo>
                      <a:lnTo>
                        <a:pt x="312" y="364"/>
                      </a:lnTo>
                      <a:lnTo>
                        <a:pt x="310" y="4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</p:grpSp>
        <p:sp>
          <p:nvSpPr>
            <p:cNvPr id="73" name="Oval 89"/>
            <p:cNvSpPr>
              <a:spLocks noChangeAspect="1" noChangeArrowheads="1"/>
            </p:cNvSpPr>
            <p:nvPr/>
          </p:nvSpPr>
          <p:spPr bwMode="auto">
            <a:xfrm>
              <a:off x="3142" y="3152"/>
              <a:ext cx="84" cy="74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74" name="Freeform 90"/>
            <p:cNvSpPr>
              <a:spLocks noChangeAspect="1"/>
            </p:cNvSpPr>
            <p:nvPr/>
          </p:nvSpPr>
          <p:spPr bwMode="auto">
            <a:xfrm>
              <a:off x="2932" y="1458"/>
              <a:ext cx="505" cy="1669"/>
            </a:xfrm>
            <a:custGeom>
              <a:avLst/>
              <a:gdLst/>
              <a:ahLst/>
              <a:cxnLst>
                <a:cxn ang="0">
                  <a:pos x="504" y="1668"/>
                </a:cxn>
                <a:cxn ang="0">
                  <a:pos x="504" y="0"/>
                </a:cxn>
                <a:cxn ang="0">
                  <a:pos x="0" y="0"/>
                </a:cxn>
                <a:cxn ang="0">
                  <a:pos x="0" y="1668"/>
                </a:cxn>
                <a:cxn ang="0">
                  <a:pos x="504" y="1668"/>
                </a:cxn>
              </a:cxnLst>
              <a:rect l="0" t="0" r="r" b="b"/>
              <a:pathLst>
                <a:path w="505" h="1669">
                  <a:moveTo>
                    <a:pt x="504" y="1668"/>
                  </a:moveTo>
                  <a:lnTo>
                    <a:pt x="504" y="0"/>
                  </a:lnTo>
                  <a:lnTo>
                    <a:pt x="0" y="0"/>
                  </a:lnTo>
                  <a:lnTo>
                    <a:pt x="0" y="1668"/>
                  </a:lnTo>
                  <a:lnTo>
                    <a:pt x="504" y="1668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75" name="Freeform 91"/>
            <p:cNvSpPr>
              <a:spLocks noChangeAspect="1"/>
            </p:cNvSpPr>
            <p:nvPr/>
          </p:nvSpPr>
          <p:spPr bwMode="auto">
            <a:xfrm>
              <a:off x="3184" y="1462"/>
              <a:ext cx="1" cy="1665"/>
            </a:xfrm>
            <a:custGeom>
              <a:avLst/>
              <a:gdLst/>
              <a:ahLst/>
              <a:cxnLst>
                <a:cxn ang="0">
                  <a:pos x="0" y="1664"/>
                </a:cxn>
                <a:cxn ang="0">
                  <a:pos x="0" y="0"/>
                </a:cxn>
              </a:cxnLst>
              <a:rect l="0" t="0" r="r" b="b"/>
              <a:pathLst>
                <a:path w="1" h="1665">
                  <a:moveTo>
                    <a:pt x="0" y="1664"/>
                  </a:move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76" name="Freeform 92"/>
            <p:cNvSpPr>
              <a:spLocks noChangeAspect="1"/>
            </p:cNvSpPr>
            <p:nvPr/>
          </p:nvSpPr>
          <p:spPr bwMode="auto">
            <a:xfrm>
              <a:off x="2938" y="2734"/>
              <a:ext cx="493" cy="1"/>
            </a:xfrm>
            <a:custGeom>
              <a:avLst/>
              <a:gdLst/>
              <a:ahLst/>
              <a:cxnLst>
                <a:cxn ang="0">
                  <a:pos x="492" y="0"/>
                </a:cxn>
                <a:cxn ang="0">
                  <a:pos x="0" y="0"/>
                </a:cxn>
              </a:cxnLst>
              <a:rect l="0" t="0" r="r" b="b"/>
              <a:pathLst>
                <a:path w="493" h="1">
                  <a:moveTo>
                    <a:pt x="492" y="0"/>
                  </a:move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77" name="Freeform 93"/>
            <p:cNvSpPr>
              <a:spLocks noChangeAspect="1"/>
            </p:cNvSpPr>
            <p:nvPr/>
          </p:nvSpPr>
          <p:spPr bwMode="auto">
            <a:xfrm>
              <a:off x="2944" y="2310"/>
              <a:ext cx="493" cy="1"/>
            </a:xfrm>
            <a:custGeom>
              <a:avLst/>
              <a:gdLst/>
              <a:ahLst/>
              <a:cxnLst>
                <a:cxn ang="0">
                  <a:pos x="492" y="0"/>
                </a:cxn>
                <a:cxn ang="0">
                  <a:pos x="0" y="0"/>
                </a:cxn>
              </a:cxnLst>
              <a:rect l="0" t="0" r="r" b="b"/>
              <a:pathLst>
                <a:path w="493" h="1">
                  <a:moveTo>
                    <a:pt x="492" y="0"/>
                  </a:move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78" name="Freeform 94"/>
            <p:cNvSpPr>
              <a:spLocks noChangeAspect="1"/>
            </p:cNvSpPr>
            <p:nvPr/>
          </p:nvSpPr>
          <p:spPr bwMode="auto">
            <a:xfrm>
              <a:off x="2932" y="1898"/>
              <a:ext cx="493" cy="1"/>
            </a:xfrm>
            <a:custGeom>
              <a:avLst/>
              <a:gdLst/>
              <a:ahLst/>
              <a:cxnLst>
                <a:cxn ang="0">
                  <a:pos x="492" y="0"/>
                </a:cxn>
                <a:cxn ang="0">
                  <a:pos x="0" y="0"/>
                </a:cxn>
              </a:cxnLst>
              <a:rect l="0" t="0" r="r" b="b"/>
              <a:pathLst>
                <a:path w="493" h="1">
                  <a:moveTo>
                    <a:pt x="492" y="0"/>
                  </a:move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79" name="Freeform 95"/>
            <p:cNvSpPr>
              <a:spLocks noChangeAspect="1"/>
            </p:cNvSpPr>
            <p:nvPr/>
          </p:nvSpPr>
          <p:spPr bwMode="auto">
            <a:xfrm>
              <a:off x="2932" y="3076"/>
              <a:ext cx="493" cy="1"/>
            </a:xfrm>
            <a:custGeom>
              <a:avLst/>
              <a:gdLst/>
              <a:ahLst/>
              <a:cxnLst>
                <a:cxn ang="0">
                  <a:pos x="492" y="0"/>
                </a:cxn>
                <a:cxn ang="0">
                  <a:pos x="0" y="0"/>
                </a:cxn>
              </a:cxnLst>
              <a:rect l="0" t="0" r="r" b="b"/>
              <a:pathLst>
                <a:path w="493" h="1">
                  <a:moveTo>
                    <a:pt x="492" y="0"/>
                  </a:move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grpSp>
          <p:nvGrpSpPr>
            <p:cNvPr id="80" name="Group 96"/>
            <p:cNvGrpSpPr>
              <a:grpSpLocks noChangeAspect="1"/>
            </p:cNvGrpSpPr>
            <p:nvPr/>
          </p:nvGrpSpPr>
          <p:grpSpPr bwMode="auto">
            <a:xfrm>
              <a:off x="2932" y="682"/>
              <a:ext cx="505" cy="781"/>
              <a:chOff x="2769" y="527"/>
              <a:chExt cx="505" cy="781"/>
            </a:xfrm>
          </p:grpSpPr>
          <p:sp>
            <p:nvSpPr>
              <p:cNvPr id="81" name="Freeform 97"/>
              <p:cNvSpPr>
                <a:spLocks noChangeAspect="1"/>
              </p:cNvSpPr>
              <p:nvPr/>
            </p:nvSpPr>
            <p:spPr bwMode="auto">
              <a:xfrm>
                <a:off x="2769" y="527"/>
                <a:ext cx="505" cy="781"/>
              </a:xfrm>
              <a:custGeom>
                <a:avLst/>
                <a:gdLst/>
                <a:ahLst/>
                <a:cxnLst>
                  <a:cxn ang="0">
                    <a:pos x="504" y="780"/>
                  </a:cxn>
                  <a:cxn ang="0">
                    <a:pos x="504" y="684"/>
                  </a:cxn>
                  <a:cxn ang="0">
                    <a:pos x="490" y="542"/>
                  </a:cxn>
                  <a:cxn ang="0">
                    <a:pos x="476" y="438"/>
                  </a:cxn>
                  <a:cxn ang="0">
                    <a:pos x="460" y="340"/>
                  </a:cxn>
                  <a:cxn ang="0">
                    <a:pos x="440" y="262"/>
                  </a:cxn>
                  <a:cxn ang="0">
                    <a:pos x="418" y="192"/>
                  </a:cxn>
                  <a:cxn ang="0">
                    <a:pos x="392" y="130"/>
                  </a:cxn>
                  <a:cxn ang="0">
                    <a:pos x="368" y="90"/>
                  </a:cxn>
                  <a:cxn ang="0">
                    <a:pos x="338" y="48"/>
                  </a:cxn>
                  <a:cxn ang="0">
                    <a:pos x="310" y="20"/>
                  </a:cxn>
                  <a:cxn ang="0">
                    <a:pos x="292" y="10"/>
                  </a:cxn>
                  <a:cxn ang="0">
                    <a:pos x="278" y="4"/>
                  </a:cxn>
                  <a:cxn ang="0">
                    <a:pos x="250" y="0"/>
                  </a:cxn>
                  <a:cxn ang="0">
                    <a:pos x="224" y="8"/>
                  </a:cxn>
                  <a:cxn ang="0">
                    <a:pos x="196" y="22"/>
                  </a:cxn>
                  <a:cxn ang="0">
                    <a:pos x="170" y="44"/>
                  </a:cxn>
                  <a:cxn ang="0">
                    <a:pos x="138" y="88"/>
                  </a:cxn>
                  <a:cxn ang="0">
                    <a:pos x="122" y="116"/>
                  </a:cxn>
                  <a:cxn ang="0">
                    <a:pos x="92" y="184"/>
                  </a:cxn>
                  <a:cxn ang="0">
                    <a:pos x="68" y="258"/>
                  </a:cxn>
                  <a:cxn ang="0">
                    <a:pos x="46" y="348"/>
                  </a:cxn>
                  <a:cxn ang="0">
                    <a:pos x="26" y="444"/>
                  </a:cxn>
                  <a:cxn ang="0">
                    <a:pos x="12" y="558"/>
                  </a:cxn>
                  <a:cxn ang="0">
                    <a:pos x="0" y="688"/>
                  </a:cxn>
                  <a:cxn ang="0">
                    <a:pos x="0" y="780"/>
                  </a:cxn>
                  <a:cxn ang="0">
                    <a:pos x="504" y="780"/>
                  </a:cxn>
                </a:cxnLst>
                <a:rect l="0" t="0" r="r" b="b"/>
                <a:pathLst>
                  <a:path w="505" h="781">
                    <a:moveTo>
                      <a:pt x="504" y="780"/>
                    </a:moveTo>
                    <a:lnTo>
                      <a:pt x="504" y="684"/>
                    </a:lnTo>
                    <a:lnTo>
                      <a:pt x="490" y="542"/>
                    </a:lnTo>
                    <a:lnTo>
                      <a:pt x="476" y="438"/>
                    </a:lnTo>
                    <a:lnTo>
                      <a:pt x="460" y="340"/>
                    </a:lnTo>
                    <a:lnTo>
                      <a:pt x="440" y="262"/>
                    </a:lnTo>
                    <a:lnTo>
                      <a:pt x="418" y="192"/>
                    </a:lnTo>
                    <a:lnTo>
                      <a:pt x="392" y="130"/>
                    </a:lnTo>
                    <a:lnTo>
                      <a:pt x="368" y="90"/>
                    </a:lnTo>
                    <a:lnTo>
                      <a:pt x="338" y="48"/>
                    </a:lnTo>
                    <a:lnTo>
                      <a:pt x="310" y="20"/>
                    </a:lnTo>
                    <a:lnTo>
                      <a:pt x="292" y="10"/>
                    </a:lnTo>
                    <a:lnTo>
                      <a:pt x="278" y="4"/>
                    </a:lnTo>
                    <a:lnTo>
                      <a:pt x="250" y="0"/>
                    </a:lnTo>
                    <a:lnTo>
                      <a:pt x="224" y="8"/>
                    </a:lnTo>
                    <a:lnTo>
                      <a:pt x="196" y="22"/>
                    </a:lnTo>
                    <a:lnTo>
                      <a:pt x="170" y="44"/>
                    </a:lnTo>
                    <a:lnTo>
                      <a:pt x="138" y="88"/>
                    </a:lnTo>
                    <a:lnTo>
                      <a:pt x="122" y="116"/>
                    </a:lnTo>
                    <a:lnTo>
                      <a:pt x="92" y="184"/>
                    </a:lnTo>
                    <a:lnTo>
                      <a:pt x="68" y="258"/>
                    </a:lnTo>
                    <a:lnTo>
                      <a:pt x="46" y="348"/>
                    </a:lnTo>
                    <a:lnTo>
                      <a:pt x="26" y="444"/>
                    </a:lnTo>
                    <a:lnTo>
                      <a:pt x="12" y="558"/>
                    </a:lnTo>
                    <a:lnTo>
                      <a:pt x="0" y="688"/>
                    </a:lnTo>
                    <a:lnTo>
                      <a:pt x="0" y="780"/>
                    </a:lnTo>
                    <a:lnTo>
                      <a:pt x="504" y="780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82" name="Freeform 98"/>
              <p:cNvSpPr>
                <a:spLocks noChangeAspect="1"/>
              </p:cNvSpPr>
              <p:nvPr/>
            </p:nvSpPr>
            <p:spPr bwMode="auto">
              <a:xfrm>
                <a:off x="2867" y="609"/>
                <a:ext cx="307" cy="91"/>
              </a:xfrm>
              <a:custGeom>
                <a:avLst/>
                <a:gdLst/>
                <a:ahLst/>
                <a:cxnLst>
                  <a:cxn ang="0">
                    <a:pos x="284" y="32"/>
                  </a:cxn>
                  <a:cxn ang="0">
                    <a:pos x="242" y="18"/>
                  </a:cxn>
                  <a:cxn ang="0">
                    <a:pos x="200" y="6"/>
                  </a:cxn>
                  <a:cxn ang="0">
                    <a:pos x="152" y="0"/>
                  </a:cxn>
                  <a:cxn ang="0">
                    <a:pos x="118" y="4"/>
                  </a:cxn>
                  <a:cxn ang="0">
                    <a:pos x="94" y="10"/>
                  </a:cxn>
                  <a:cxn ang="0">
                    <a:pos x="70" y="18"/>
                  </a:cxn>
                  <a:cxn ang="0">
                    <a:pos x="28" y="32"/>
                  </a:cxn>
                  <a:cxn ang="0">
                    <a:pos x="0" y="90"/>
                  </a:cxn>
                  <a:cxn ang="0">
                    <a:pos x="44" y="68"/>
                  </a:cxn>
                  <a:cxn ang="0">
                    <a:pos x="98" y="48"/>
                  </a:cxn>
                  <a:cxn ang="0">
                    <a:pos x="134" y="42"/>
                  </a:cxn>
                  <a:cxn ang="0">
                    <a:pos x="160" y="42"/>
                  </a:cxn>
                  <a:cxn ang="0">
                    <a:pos x="190" y="42"/>
                  </a:cxn>
                  <a:cxn ang="0">
                    <a:pos x="220" y="48"/>
                  </a:cxn>
                  <a:cxn ang="0">
                    <a:pos x="258" y="60"/>
                  </a:cxn>
                  <a:cxn ang="0">
                    <a:pos x="280" y="68"/>
                  </a:cxn>
                  <a:cxn ang="0">
                    <a:pos x="306" y="86"/>
                  </a:cxn>
                  <a:cxn ang="0">
                    <a:pos x="284" y="32"/>
                  </a:cxn>
                </a:cxnLst>
                <a:rect l="0" t="0" r="r" b="b"/>
                <a:pathLst>
                  <a:path w="307" h="91">
                    <a:moveTo>
                      <a:pt x="284" y="32"/>
                    </a:moveTo>
                    <a:lnTo>
                      <a:pt x="242" y="18"/>
                    </a:lnTo>
                    <a:lnTo>
                      <a:pt x="200" y="6"/>
                    </a:lnTo>
                    <a:lnTo>
                      <a:pt x="152" y="0"/>
                    </a:lnTo>
                    <a:lnTo>
                      <a:pt x="118" y="4"/>
                    </a:lnTo>
                    <a:lnTo>
                      <a:pt x="94" y="10"/>
                    </a:lnTo>
                    <a:lnTo>
                      <a:pt x="70" y="18"/>
                    </a:lnTo>
                    <a:lnTo>
                      <a:pt x="28" y="32"/>
                    </a:lnTo>
                    <a:lnTo>
                      <a:pt x="0" y="90"/>
                    </a:lnTo>
                    <a:lnTo>
                      <a:pt x="44" y="68"/>
                    </a:lnTo>
                    <a:lnTo>
                      <a:pt x="98" y="48"/>
                    </a:lnTo>
                    <a:lnTo>
                      <a:pt x="134" y="42"/>
                    </a:lnTo>
                    <a:lnTo>
                      <a:pt x="160" y="42"/>
                    </a:lnTo>
                    <a:lnTo>
                      <a:pt x="190" y="42"/>
                    </a:lnTo>
                    <a:lnTo>
                      <a:pt x="220" y="48"/>
                    </a:lnTo>
                    <a:lnTo>
                      <a:pt x="258" y="60"/>
                    </a:lnTo>
                    <a:lnTo>
                      <a:pt x="280" y="68"/>
                    </a:lnTo>
                    <a:lnTo>
                      <a:pt x="306" y="86"/>
                    </a:lnTo>
                    <a:lnTo>
                      <a:pt x="284" y="32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grpSp>
            <p:nvGrpSpPr>
              <p:cNvPr id="83" name="Group 99"/>
              <p:cNvGrpSpPr>
                <a:grpSpLocks noChangeAspect="1"/>
              </p:cNvGrpSpPr>
              <p:nvPr/>
            </p:nvGrpSpPr>
            <p:grpSpPr bwMode="auto">
              <a:xfrm>
                <a:off x="2839" y="975"/>
                <a:ext cx="365" cy="157"/>
                <a:chOff x="2839" y="975"/>
                <a:chExt cx="365" cy="157"/>
              </a:xfrm>
            </p:grpSpPr>
            <p:grpSp>
              <p:nvGrpSpPr>
                <p:cNvPr id="90" name="Group 100"/>
                <p:cNvGrpSpPr>
                  <a:grpSpLocks noChangeAspect="1"/>
                </p:cNvGrpSpPr>
                <p:nvPr/>
              </p:nvGrpSpPr>
              <p:grpSpPr bwMode="auto">
                <a:xfrm>
                  <a:off x="3041" y="979"/>
                  <a:ext cx="163" cy="153"/>
                  <a:chOff x="3041" y="979"/>
                  <a:chExt cx="163" cy="153"/>
                </a:xfrm>
              </p:grpSpPr>
              <p:sp>
                <p:nvSpPr>
                  <p:cNvPr id="95" name="Freeform 101"/>
                  <p:cNvSpPr>
                    <a:spLocks noChangeAspect="1"/>
                  </p:cNvSpPr>
                  <p:nvPr/>
                </p:nvSpPr>
                <p:spPr bwMode="auto">
                  <a:xfrm>
                    <a:off x="3041" y="979"/>
                    <a:ext cx="37" cy="67"/>
                  </a:xfrm>
                  <a:custGeom>
                    <a:avLst/>
                    <a:gdLst/>
                    <a:ahLst/>
                    <a:cxnLst>
                      <a:cxn ang="0">
                        <a:pos x="35" y="8"/>
                      </a:cxn>
                      <a:cxn ang="0">
                        <a:pos x="0" y="0"/>
                      </a:cxn>
                      <a:cxn ang="0">
                        <a:pos x="0" y="58"/>
                      </a:cxn>
                      <a:cxn ang="0">
                        <a:pos x="36" y="66"/>
                      </a:cxn>
                      <a:cxn ang="0">
                        <a:pos x="35" y="8"/>
                      </a:cxn>
                    </a:cxnLst>
                    <a:rect l="0" t="0" r="r" b="b"/>
                    <a:pathLst>
                      <a:path w="37" h="67">
                        <a:moveTo>
                          <a:pt x="35" y="8"/>
                        </a:moveTo>
                        <a:lnTo>
                          <a:pt x="0" y="0"/>
                        </a:lnTo>
                        <a:lnTo>
                          <a:pt x="0" y="58"/>
                        </a:lnTo>
                        <a:lnTo>
                          <a:pt x="36" y="66"/>
                        </a:lnTo>
                        <a:lnTo>
                          <a:pt x="35" y="8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96" name="Freeform 102"/>
                  <p:cNvSpPr>
                    <a:spLocks noChangeAspect="1"/>
                  </p:cNvSpPr>
                  <p:nvPr/>
                </p:nvSpPr>
                <p:spPr bwMode="auto">
                  <a:xfrm>
                    <a:off x="3111" y="1003"/>
                    <a:ext cx="49" cy="79"/>
                  </a:xfrm>
                  <a:custGeom>
                    <a:avLst/>
                    <a:gdLst/>
                    <a:ahLst/>
                    <a:cxnLst>
                      <a:cxn ang="0">
                        <a:pos x="0" y="56"/>
                      </a:cxn>
                      <a:cxn ang="0">
                        <a:pos x="0" y="0"/>
                      </a:cxn>
                      <a:cxn ang="0">
                        <a:pos x="48" y="46"/>
                      </a:cxn>
                      <a:cxn ang="0">
                        <a:pos x="23" y="78"/>
                      </a:cxn>
                      <a:cxn ang="0">
                        <a:pos x="0" y="56"/>
                      </a:cxn>
                    </a:cxnLst>
                    <a:rect l="0" t="0" r="r" b="b"/>
                    <a:pathLst>
                      <a:path w="49" h="79">
                        <a:moveTo>
                          <a:pt x="0" y="56"/>
                        </a:moveTo>
                        <a:lnTo>
                          <a:pt x="0" y="0"/>
                        </a:lnTo>
                        <a:lnTo>
                          <a:pt x="48" y="46"/>
                        </a:lnTo>
                        <a:lnTo>
                          <a:pt x="23" y="78"/>
                        </a:lnTo>
                        <a:lnTo>
                          <a:pt x="0" y="56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97" name="Freeform 103"/>
                  <p:cNvSpPr>
                    <a:spLocks noChangeAspect="1"/>
                  </p:cNvSpPr>
                  <p:nvPr/>
                </p:nvSpPr>
                <p:spPr bwMode="auto">
                  <a:xfrm>
                    <a:off x="3151" y="1077"/>
                    <a:ext cx="53" cy="55"/>
                  </a:xfrm>
                  <a:custGeom>
                    <a:avLst/>
                    <a:gdLst/>
                    <a:ahLst/>
                    <a:cxnLst>
                      <a:cxn ang="0">
                        <a:pos x="26" y="0"/>
                      </a:cxn>
                      <a:cxn ang="0">
                        <a:pos x="0" y="23"/>
                      </a:cxn>
                      <a:cxn ang="0">
                        <a:pos x="9" y="54"/>
                      </a:cxn>
                      <a:cxn ang="0">
                        <a:pos x="52" y="48"/>
                      </a:cxn>
                      <a:cxn ang="0">
                        <a:pos x="41" y="29"/>
                      </a:cxn>
                      <a:cxn ang="0">
                        <a:pos x="26" y="0"/>
                      </a:cxn>
                    </a:cxnLst>
                    <a:rect l="0" t="0" r="r" b="b"/>
                    <a:pathLst>
                      <a:path w="53" h="55">
                        <a:moveTo>
                          <a:pt x="26" y="0"/>
                        </a:moveTo>
                        <a:lnTo>
                          <a:pt x="0" y="23"/>
                        </a:lnTo>
                        <a:lnTo>
                          <a:pt x="9" y="54"/>
                        </a:lnTo>
                        <a:lnTo>
                          <a:pt x="52" y="48"/>
                        </a:lnTo>
                        <a:lnTo>
                          <a:pt x="41" y="29"/>
                        </a:lnTo>
                        <a:lnTo>
                          <a:pt x="26" y="0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  <p:grpSp>
              <p:nvGrpSpPr>
                <p:cNvPr id="91" name="Group 104"/>
                <p:cNvGrpSpPr>
                  <a:grpSpLocks noChangeAspect="1"/>
                </p:cNvGrpSpPr>
                <p:nvPr/>
              </p:nvGrpSpPr>
              <p:grpSpPr bwMode="auto">
                <a:xfrm>
                  <a:off x="2839" y="975"/>
                  <a:ext cx="163" cy="153"/>
                  <a:chOff x="2839" y="975"/>
                  <a:chExt cx="163" cy="153"/>
                </a:xfrm>
              </p:grpSpPr>
              <p:sp>
                <p:nvSpPr>
                  <p:cNvPr id="92" name="Freeform 105"/>
                  <p:cNvSpPr>
                    <a:spLocks noChangeAspect="1"/>
                  </p:cNvSpPr>
                  <p:nvPr/>
                </p:nvSpPr>
                <p:spPr bwMode="auto">
                  <a:xfrm>
                    <a:off x="2965" y="975"/>
                    <a:ext cx="37" cy="69"/>
                  </a:xfrm>
                  <a:custGeom>
                    <a:avLst/>
                    <a:gdLst/>
                    <a:ahLst/>
                    <a:cxnLst>
                      <a:cxn ang="0">
                        <a:pos x="1" y="10"/>
                      </a:cxn>
                      <a:cxn ang="0">
                        <a:pos x="36" y="0"/>
                      </a:cxn>
                      <a:cxn ang="0">
                        <a:pos x="36" y="60"/>
                      </a:cxn>
                      <a:cxn ang="0">
                        <a:pos x="0" y="68"/>
                      </a:cxn>
                      <a:cxn ang="0">
                        <a:pos x="1" y="10"/>
                      </a:cxn>
                    </a:cxnLst>
                    <a:rect l="0" t="0" r="r" b="b"/>
                    <a:pathLst>
                      <a:path w="37" h="69">
                        <a:moveTo>
                          <a:pt x="1" y="10"/>
                        </a:moveTo>
                        <a:lnTo>
                          <a:pt x="36" y="0"/>
                        </a:lnTo>
                        <a:lnTo>
                          <a:pt x="36" y="60"/>
                        </a:lnTo>
                        <a:lnTo>
                          <a:pt x="0" y="68"/>
                        </a:lnTo>
                        <a:lnTo>
                          <a:pt x="1" y="10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93" name="Freeform 106"/>
                  <p:cNvSpPr>
                    <a:spLocks noChangeAspect="1"/>
                  </p:cNvSpPr>
                  <p:nvPr/>
                </p:nvSpPr>
                <p:spPr bwMode="auto">
                  <a:xfrm>
                    <a:off x="2883" y="1001"/>
                    <a:ext cx="49" cy="79"/>
                  </a:xfrm>
                  <a:custGeom>
                    <a:avLst/>
                    <a:gdLst/>
                    <a:ahLst/>
                    <a:cxnLst>
                      <a:cxn ang="0">
                        <a:pos x="48" y="56"/>
                      </a:cxn>
                      <a:cxn ang="0">
                        <a:pos x="48" y="0"/>
                      </a:cxn>
                      <a:cxn ang="0">
                        <a:pos x="0" y="46"/>
                      </a:cxn>
                      <a:cxn ang="0">
                        <a:pos x="26" y="78"/>
                      </a:cxn>
                      <a:cxn ang="0">
                        <a:pos x="48" y="56"/>
                      </a:cxn>
                    </a:cxnLst>
                    <a:rect l="0" t="0" r="r" b="b"/>
                    <a:pathLst>
                      <a:path w="49" h="79">
                        <a:moveTo>
                          <a:pt x="48" y="56"/>
                        </a:moveTo>
                        <a:lnTo>
                          <a:pt x="48" y="0"/>
                        </a:lnTo>
                        <a:lnTo>
                          <a:pt x="0" y="46"/>
                        </a:lnTo>
                        <a:lnTo>
                          <a:pt x="26" y="78"/>
                        </a:lnTo>
                        <a:lnTo>
                          <a:pt x="48" y="56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  <p:sp>
                <p:nvSpPr>
                  <p:cNvPr id="94" name="Freeform 107"/>
                  <p:cNvSpPr>
                    <a:spLocks noChangeAspect="1"/>
                  </p:cNvSpPr>
                  <p:nvPr/>
                </p:nvSpPr>
                <p:spPr bwMode="auto">
                  <a:xfrm>
                    <a:off x="2839" y="1073"/>
                    <a:ext cx="53" cy="55"/>
                  </a:xfrm>
                  <a:custGeom>
                    <a:avLst/>
                    <a:gdLst/>
                    <a:ahLst/>
                    <a:cxnLst>
                      <a:cxn ang="0">
                        <a:pos x="26" y="0"/>
                      </a:cxn>
                      <a:cxn ang="0">
                        <a:pos x="52" y="25"/>
                      </a:cxn>
                      <a:cxn ang="0">
                        <a:pos x="43" y="54"/>
                      </a:cxn>
                      <a:cxn ang="0">
                        <a:pos x="0" y="49"/>
                      </a:cxn>
                      <a:cxn ang="0">
                        <a:pos x="11" y="31"/>
                      </a:cxn>
                      <a:cxn ang="0">
                        <a:pos x="26" y="0"/>
                      </a:cxn>
                    </a:cxnLst>
                    <a:rect l="0" t="0" r="r" b="b"/>
                    <a:pathLst>
                      <a:path w="53" h="55">
                        <a:moveTo>
                          <a:pt x="26" y="0"/>
                        </a:moveTo>
                        <a:lnTo>
                          <a:pt x="52" y="25"/>
                        </a:lnTo>
                        <a:lnTo>
                          <a:pt x="43" y="54"/>
                        </a:lnTo>
                        <a:lnTo>
                          <a:pt x="0" y="49"/>
                        </a:lnTo>
                        <a:lnTo>
                          <a:pt x="11" y="31"/>
                        </a:lnTo>
                        <a:lnTo>
                          <a:pt x="26" y="0"/>
                        </a:lnTo>
                      </a:path>
                    </a:pathLst>
                  </a:custGeom>
                  <a:solidFill>
                    <a:schemeClr val="bg1"/>
                  </a:solidFill>
                  <a:ln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 defTabSz="457200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</a:pPr>
                    <a:endParaRPr lang="en-US" b="0" dirty="0">
                      <a:solidFill>
                        <a:prstClr val="black"/>
                      </a:solidFill>
                      <a:latin typeface="Calibri"/>
                      <a:ea typeface="+mn-ea"/>
                    </a:endParaRPr>
                  </a:p>
                </p:txBody>
              </p:sp>
            </p:grpSp>
          </p:grpSp>
          <p:sp>
            <p:nvSpPr>
              <p:cNvPr id="84" name="Freeform 108"/>
              <p:cNvSpPr>
                <a:spLocks noChangeAspect="1"/>
              </p:cNvSpPr>
              <p:nvPr/>
            </p:nvSpPr>
            <p:spPr bwMode="auto">
              <a:xfrm>
                <a:off x="2819" y="821"/>
                <a:ext cx="415" cy="85"/>
              </a:xfrm>
              <a:custGeom>
                <a:avLst/>
                <a:gdLst/>
                <a:ahLst/>
                <a:cxnLst>
                  <a:cxn ang="0">
                    <a:pos x="414" y="84"/>
                  </a:cxn>
                  <a:cxn ang="0">
                    <a:pos x="376" y="52"/>
                  </a:cxn>
                  <a:cxn ang="0">
                    <a:pos x="336" y="30"/>
                  </a:cxn>
                  <a:cxn ang="0">
                    <a:pos x="298" y="14"/>
                  </a:cxn>
                  <a:cxn ang="0">
                    <a:pos x="246" y="0"/>
                  </a:cxn>
                  <a:cxn ang="0">
                    <a:pos x="210" y="0"/>
                  </a:cxn>
                  <a:cxn ang="0">
                    <a:pos x="160" y="4"/>
                  </a:cxn>
                  <a:cxn ang="0">
                    <a:pos x="112" y="14"/>
                  </a:cxn>
                  <a:cxn ang="0">
                    <a:pos x="74" y="28"/>
                  </a:cxn>
                  <a:cxn ang="0">
                    <a:pos x="38" y="48"/>
                  </a:cxn>
                  <a:cxn ang="0">
                    <a:pos x="0" y="76"/>
                  </a:cxn>
                </a:cxnLst>
                <a:rect l="0" t="0" r="r" b="b"/>
                <a:pathLst>
                  <a:path w="415" h="85">
                    <a:moveTo>
                      <a:pt x="414" y="84"/>
                    </a:moveTo>
                    <a:lnTo>
                      <a:pt x="376" y="52"/>
                    </a:lnTo>
                    <a:lnTo>
                      <a:pt x="336" y="30"/>
                    </a:lnTo>
                    <a:lnTo>
                      <a:pt x="298" y="14"/>
                    </a:lnTo>
                    <a:lnTo>
                      <a:pt x="246" y="0"/>
                    </a:lnTo>
                    <a:lnTo>
                      <a:pt x="210" y="0"/>
                    </a:lnTo>
                    <a:lnTo>
                      <a:pt x="160" y="4"/>
                    </a:lnTo>
                    <a:lnTo>
                      <a:pt x="112" y="14"/>
                    </a:lnTo>
                    <a:lnTo>
                      <a:pt x="74" y="28"/>
                    </a:lnTo>
                    <a:lnTo>
                      <a:pt x="38" y="48"/>
                    </a:lnTo>
                    <a:lnTo>
                      <a:pt x="0" y="76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grpSp>
            <p:nvGrpSpPr>
              <p:cNvPr id="85" name="Group 109"/>
              <p:cNvGrpSpPr>
                <a:grpSpLocks noChangeAspect="1"/>
              </p:cNvGrpSpPr>
              <p:nvPr/>
            </p:nvGrpSpPr>
            <p:grpSpPr bwMode="auto">
              <a:xfrm>
                <a:off x="2963" y="1235"/>
                <a:ext cx="115" cy="41"/>
                <a:chOff x="2963" y="1235"/>
                <a:chExt cx="115" cy="41"/>
              </a:xfrm>
            </p:grpSpPr>
            <p:sp>
              <p:nvSpPr>
                <p:cNvPr id="88" name="Freeform 110"/>
                <p:cNvSpPr>
                  <a:spLocks noChangeAspect="1"/>
                </p:cNvSpPr>
                <p:nvPr/>
              </p:nvSpPr>
              <p:spPr bwMode="auto">
                <a:xfrm>
                  <a:off x="3035" y="1235"/>
                  <a:ext cx="43" cy="41"/>
                </a:xfrm>
                <a:custGeom>
                  <a:avLst/>
                  <a:gdLst/>
                  <a:ahLst/>
                  <a:cxnLst>
                    <a:cxn ang="0">
                      <a:pos x="42" y="40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40"/>
                    </a:cxn>
                    <a:cxn ang="0">
                      <a:pos x="42" y="40"/>
                    </a:cxn>
                  </a:cxnLst>
                  <a:rect l="0" t="0" r="r" b="b"/>
                  <a:pathLst>
                    <a:path w="43" h="41">
                      <a:moveTo>
                        <a:pt x="42" y="40"/>
                      </a:move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40"/>
                      </a:lnTo>
                      <a:lnTo>
                        <a:pt x="42" y="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89" name="Freeform 111"/>
                <p:cNvSpPr>
                  <a:spLocks noChangeAspect="1"/>
                </p:cNvSpPr>
                <p:nvPr/>
              </p:nvSpPr>
              <p:spPr bwMode="auto">
                <a:xfrm>
                  <a:off x="2963" y="1235"/>
                  <a:ext cx="43" cy="41"/>
                </a:xfrm>
                <a:custGeom>
                  <a:avLst/>
                  <a:gdLst/>
                  <a:ahLst/>
                  <a:cxnLst>
                    <a:cxn ang="0">
                      <a:pos x="42" y="40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40"/>
                    </a:cxn>
                    <a:cxn ang="0">
                      <a:pos x="42" y="40"/>
                    </a:cxn>
                  </a:cxnLst>
                  <a:rect l="0" t="0" r="r" b="b"/>
                  <a:pathLst>
                    <a:path w="43" h="41">
                      <a:moveTo>
                        <a:pt x="42" y="40"/>
                      </a:move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40"/>
                      </a:lnTo>
                      <a:lnTo>
                        <a:pt x="42" y="40"/>
                      </a:lnTo>
                    </a:path>
                  </a:pathLst>
                </a:custGeom>
                <a:solidFill>
                  <a:schemeClr val="bg1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b="0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</p:grpSp>
          <p:sp>
            <p:nvSpPr>
              <p:cNvPr id="86" name="Freeform 112"/>
              <p:cNvSpPr>
                <a:spLocks noChangeAspect="1"/>
              </p:cNvSpPr>
              <p:nvPr/>
            </p:nvSpPr>
            <p:spPr bwMode="auto">
              <a:xfrm>
                <a:off x="2949" y="709"/>
                <a:ext cx="163" cy="67"/>
              </a:xfrm>
              <a:custGeom>
                <a:avLst/>
                <a:gdLst/>
                <a:ahLst/>
                <a:cxnLst>
                  <a:cxn ang="0">
                    <a:pos x="162" y="66"/>
                  </a:cxn>
                  <a:cxn ang="0">
                    <a:pos x="158" y="18"/>
                  </a:cxn>
                  <a:cxn ang="0">
                    <a:pos x="132" y="8"/>
                  </a:cxn>
                  <a:cxn ang="0">
                    <a:pos x="102" y="0"/>
                  </a:cxn>
                  <a:cxn ang="0">
                    <a:pos x="74" y="0"/>
                  </a:cxn>
                  <a:cxn ang="0">
                    <a:pos x="36" y="2"/>
                  </a:cxn>
                  <a:cxn ang="0">
                    <a:pos x="2" y="12"/>
                  </a:cxn>
                  <a:cxn ang="0">
                    <a:pos x="0" y="66"/>
                  </a:cxn>
                  <a:cxn ang="0">
                    <a:pos x="30" y="54"/>
                  </a:cxn>
                  <a:cxn ang="0">
                    <a:pos x="60" y="48"/>
                  </a:cxn>
                  <a:cxn ang="0">
                    <a:pos x="90" y="44"/>
                  </a:cxn>
                  <a:cxn ang="0">
                    <a:pos x="116" y="50"/>
                  </a:cxn>
                  <a:cxn ang="0">
                    <a:pos x="144" y="60"/>
                  </a:cxn>
                  <a:cxn ang="0">
                    <a:pos x="162" y="66"/>
                  </a:cxn>
                </a:cxnLst>
                <a:rect l="0" t="0" r="r" b="b"/>
                <a:pathLst>
                  <a:path w="163" h="67">
                    <a:moveTo>
                      <a:pt x="162" y="66"/>
                    </a:moveTo>
                    <a:lnTo>
                      <a:pt x="158" y="18"/>
                    </a:lnTo>
                    <a:lnTo>
                      <a:pt x="132" y="8"/>
                    </a:lnTo>
                    <a:lnTo>
                      <a:pt x="102" y="0"/>
                    </a:lnTo>
                    <a:lnTo>
                      <a:pt x="74" y="0"/>
                    </a:lnTo>
                    <a:lnTo>
                      <a:pt x="36" y="2"/>
                    </a:lnTo>
                    <a:lnTo>
                      <a:pt x="2" y="12"/>
                    </a:lnTo>
                    <a:lnTo>
                      <a:pt x="0" y="66"/>
                    </a:lnTo>
                    <a:lnTo>
                      <a:pt x="30" y="54"/>
                    </a:lnTo>
                    <a:lnTo>
                      <a:pt x="60" y="48"/>
                    </a:lnTo>
                    <a:lnTo>
                      <a:pt x="90" y="44"/>
                    </a:lnTo>
                    <a:lnTo>
                      <a:pt x="116" y="50"/>
                    </a:lnTo>
                    <a:lnTo>
                      <a:pt x="144" y="60"/>
                    </a:lnTo>
                    <a:lnTo>
                      <a:pt x="162" y="66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87" name="Freeform 113"/>
              <p:cNvSpPr>
                <a:spLocks noChangeAspect="1"/>
              </p:cNvSpPr>
              <p:nvPr/>
            </p:nvSpPr>
            <p:spPr bwMode="auto">
              <a:xfrm>
                <a:off x="2769" y="949"/>
                <a:ext cx="505" cy="359"/>
              </a:xfrm>
              <a:custGeom>
                <a:avLst/>
                <a:gdLst/>
                <a:ahLst/>
                <a:cxnLst>
                  <a:cxn ang="0">
                    <a:pos x="504" y="358"/>
                  </a:cxn>
                  <a:cxn ang="0">
                    <a:pos x="504" y="314"/>
                  </a:cxn>
                  <a:cxn ang="0">
                    <a:pos x="490" y="250"/>
                  </a:cxn>
                  <a:cxn ang="0">
                    <a:pos x="476" y="202"/>
                  </a:cxn>
                  <a:cxn ang="0">
                    <a:pos x="460" y="156"/>
                  </a:cxn>
                  <a:cxn ang="0">
                    <a:pos x="440" y="120"/>
                  </a:cxn>
                  <a:cxn ang="0">
                    <a:pos x="418" y="88"/>
                  </a:cxn>
                  <a:cxn ang="0">
                    <a:pos x="392" y="60"/>
                  </a:cxn>
                  <a:cxn ang="0">
                    <a:pos x="368" y="40"/>
                  </a:cxn>
                  <a:cxn ang="0">
                    <a:pos x="338" y="22"/>
                  </a:cxn>
                  <a:cxn ang="0">
                    <a:pos x="310" y="8"/>
                  </a:cxn>
                  <a:cxn ang="0">
                    <a:pos x="292" y="4"/>
                  </a:cxn>
                  <a:cxn ang="0">
                    <a:pos x="278" y="0"/>
                  </a:cxn>
                  <a:cxn ang="0">
                    <a:pos x="250" y="0"/>
                  </a:cxn>
                  <a:cxn ang="0">
                    <a:pos x="224" y="2"/>
                  </a:cxn>
                  <a:cxn ang="0">
                    <a:pos x="196" y="10"/>
                  </a:cxn>
                  <a:cxn ang="0">
                    <a:pos x="170" y="20"/>
                  </a:cxn>
                  <a:cxn ang="0">
                    <a:pos x="138" y="40"/>
                  </a:cxn>
                  <a:cxn ang="0">
                    <a:pos x="122" y="52"/>
                  </a:cxn>
                  <a:cxn ang="0">
                    <a:pos x="92" y="84"/>
                  </a:cxn>
                  <a:cxn ang="0">
                    <a:pos x="68" y="118"/>
                  </a:cxn>
                  <a:cxn ang="0">
                    <a:pos x="46" y="160"/>
                  </a:cxn>
                  <a:cxn ang="0">
                    <a:pos x="26" y="204"/>
                  </a:cxn>
                  <a:cxn ang="0">
                    <a:pos x="12" y="256"/>
                  </a:cxn>
                  <a:cxn ang="0">
                    <a:pos x="0" y="316"/>
                  </a:cxn>
                  <a:cxn ang="0">
                    <a:pos x="0" y="358"/>
                  </a:cxn>
                  <a:cxn ang="0">
                    <a:pos x="504" y="358"/>
                  </a:cxn>
                </a:cxnLst>
                <a:rect l="0" t="0" r="r" b="b"/>
                <a:pathLst>
                  <a:path w="505" h="359">
                    <a:moveTo>
                      <a:pt x="504" y="358"/>
                    </a:moveTo>
                    <a:lnTo>
                      <a:pt x="504" y="314"/>
                    </a:lnTo>
                    <a:lnTo>
                      <a:pt x="490" y="250"/>
                    </a:lnTo>
                    <a:lnTo>
                      <a:pt x="476" y="202"/>
                    </a:lnTo>
                    <a:lnTo>
                      <a:pt x="460" y="156"/>
                    </a:lnTo>
                    <a:lnTo>
                      <a:pt x="440" y="120"/>
                    </a:lnTo>
                    <a:lnTo>
                      <a:pt x="418" y="88"/>
                    </a:lnTo>
                    <a:lnTo>
                      <a:pt x="392" y="60"/>
                    </a:lnTo>
                    <a:lnTo>
                      <a:pt x="368" y="40"/>
                    </a:lnTo>
                    <a:lnTo>
                      <a:pt x="338" y="22"/>
                    </a:lnTo>
                    <a:lnTo>
                      <a:pt x="310" y="8"/>
                    </a:lnTo>
                    <a:lnTo>
                      <a:pt x="292" y="4"/>
                    </a:lnTo>
                    <a:lnTo>
                      <a:pt x="278" y="0"/>
                    </a:lnTo>
                    <a:lnTo>
                      <a:pt x="250" y="0"/>
                    </a:lnTo>
                    <a:lnTo>
                      <a:pt x="224" y="2"/>
                    </a:lnTo>
                    <a:lnTo>
                      <a:pt x="196" y="10"/>
                    </a:lnTo>
                    <a:lnTo>
                      <a:pt x="170" y="20"/>
                    </a:lnTo>
                    <a:lnTo>
                      <a:pt x="138" y="40"/>
                    </a:lnTo>
                    <a:lnTo>
                      <a:pt x="122" y="52"/>
                    </a:lnTo>
                    <a:lnTo>
                      <a:pt x="92" y="84"/>
                    </a:lnTo>
                    <a:lnTo>
                      <a:pt x="68" y="118"/>
                    </a:lnTo>
                    <a:lnTo>
                      <a:pt x="46" y="160"/>
                    </a:lnTo>
                    <a:lnTo>
                      <a:pt x="26" y="204"/>
                    </a:lnTo>
                    <a:lnTo>
                      <a:pt x="12" y="256"/>
                    </a:lnTo>
                    <a:lnTo>
                      <a:pt x="0" y="316"/>
                    </a:lnTo>
                    <a:lnTo>
                      <a:pt x="0" y="358"/>
                    </a:lnTo>
                    <a:lnTo>
                      <a:pt x="504" y="358"/>
                    </a:lnTo>
                  </a:path>
                </a:pathLst>
              </a:custGeom>
              <a:solidFill>
                <a:schemeClr val="bg1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en-US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</p:grpSp>
      </p:grpSp>
      <p:sp>
        <p:nvSpPr>
          <p:cNvPr id="48" name="Text Box 219"/>
          <p:cNvSpPr txBox="1">
            <a:spLocks noChangeArrowheads="1"/>
          </p:cNvSpPr>
          <p:nvPr/>
        </p:nvSpPr>
        <p:spPr bwMode="auto">
          <a:xfrm>
            <a:off x="265992" y="1748223"/>
            <a:ext cx="8445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>
                <a:solidFill>
                  <a:prstClr val="black"/>
                </a:solidFill>
                <a:latin typeface="Calibri"/>
                <a:ea typeface="+mn-ea"/>
              </a:rPr>
              <a:t>1995-1998</a:t>
            </a:r>
          </a:p>
        </p:txBody>
      </p:sp>
      <p:sp>
        <p:nvSpPr>
          <p:cNvPr id="49" name="Text Box 222"/>
          <p:cNvSpPr txBox="1">
            <a:spLocks noChangeArrowheads="1"/>
          </p:cNvSpPr>
          <p:nvPr/>
        </p:nvSpPr>
        <p:spPr bwMode="auto">
          <a:xfrm>
            <a:off x="3358249" y="3331602"/>
            <a:ext cx="8445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 smtClean="0">
                <a:solidFill>
                  <a:prstClr val="black"/>
                </a:solidFill>
                <a:latin typeface="Calibri"/>
                <a:ea typeface="+mn-ea"/>
              </a:rPr>
              <a:t>4/2005</a:t>
            </a:r>
            <a:endParaRPr lang="en-US" sz="8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50" name="Rectangle 7"/>
          <p:cNvSpPr>
            <a:spLocks noChangeArrowheads="1"/>
          </p:cNvSpPr>
          <p:nvPr/>
        </p:nvSpPr>
        <p:spPr bwMode="auto">
          <a:xfrm>
            <a:off x="1663743" y="3143120"/>
            <a:ext cx="1808162" cy="242887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51" name="Text Box 222"/>
          <p:cNvSpPr txBox="1">
            <a:spLocks noChangeArrowheads="1"/>
          </p:cNvSpPr>
          <p:nvPr/>
        </p:nvSpPr>
        <p:spPr bwMode="auto">
          <a:xfrm>
            <a:off x="1970216" y="3147624"/>
            <a:ext cx="103947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 smtClean="0">
                <a:solidFill>
                  <a:prstClr val="black"/>
                </a:solidFill>
                <a:latin typeface="Calibri"/>
                <a:ea typeface="+mn-ea"/>
              </a:rPr>
              <a:t>6/2001 to Launch</a:t>
            </a:r>
            <a:endParaRPr lang="en-US" sz="8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164757" y="1022472"/>
            <a:ext cx="8869406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1016000" eaLnBrk="1" fontAlgn="auto" hangingPunct="1">
              <a:spcBef>
                <a:spcPts val="0"/>
              </a:spcBef>
              <a:spcAft>
                <a:spcPts val="0"/>
              </a:spcAft>
              <a:tabLst>
                <a:tab pos="685800" algn="l"/>
                <a:tab pos="1716088" algn="l"/>
                <a:tab pos="3144838" algn="l"/>
                <a:tab pos="4572000" algn="l"/>
                <a:tab pos="5945188" algn="l"/>
                <a:tab pos="6515100" algn="l"/>
                <a:tab pos="7770813" algn="l"/>
                <a:tab pos="8285163" algn="l"/>
              </a:tabLst>
            </a:pPr>
            <a:r>
              <a:rPr lang="en-US" sz="1050" dirty="0" smtClean="0">
                <a:solidFill>
                  <a:prstClr val="black"/>
                </a:solidFill>
                <a:latin typeface="Calibri"/>
                <a:ea typeface="+mn-ea"/>
              </a:rPr>
              <a:t>1995	1998	2003	2005	2007	2009	2010	2013	today</a:t>
            </a:r>
            <a:endParaRPr lang="en-US" sz="105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53" name="Text Box 12"/>
          <p:cNvSpPr txBox="1">
            <a:spLocks noChangeArrowheads="1"/>
          </p:cNvSpPr>
          <p:nvPr/>
        </p:nvSpPr>
        <p:spPr bwMode="auto">
          <a:xfrm rot="16200000">
            <a:off x="331531" y="3650861"/>
            <a:ext cx="478524" cy="215444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1358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dirty="0" smtClean="0">
                <a:solidFill>
                  <a:prstClr val="black"/>
                </a:solidFill>
                <a:latin typeface="Calibri"/>
                <a:ea typeface="+mn-ea"/>
              </a:rPr>
              <a:t>ARPK</a:t>
            </a:r>
            <a:endParaRPr lang="en-US" sz="80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54" name="Text Box 12"/>
          <p:cNvSpPr txBox="1">
            <a:spLocks noChangeArrowheads="1"/>
          </p:cNvSpPr>
          <p:nvPr/>
        </p:nvSpPr>
        <p:spPr bwMode="auto">
          <a:xfrm rot="16200000">
            <a:off x="648688" y="3645369"/>
            <a:ext cx="478524" cy="215444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1358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dirty="0" smtClean="0">
                <a:solidFill>
                  <a:prstClr val="black"/>
                </a:solidFill>
                <a:latin typeface="Calibri"/>
                <a:ea typeface="+mn-ea"/>
              </a:rPr>
              <a:t>ARPK</a:t>
            </a:r>
            <a:endParaRPr lang="en-US" sz="80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55" name="Text Box 12"/>
          <p:cNvSpPr txBox="1">
            <a:spLocks noChangeArrowheads="1"/>
          </p:cNvSpPr>
          <p:nvPr/>
        </p:nvSpPr>
        <p:spPr bwMode="auto">
          <a:xfrm rot="16200000">
            <a:off x="993305" y="3646742"/>
            <a:ext cx="478524" cy="215444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13589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dirty="0" smtClean="0">
                <a:solidFill>
                  <a:prstClr val="black"/>
                </a:solidFill>
                <a:latin typeface="Calibri"/>
                <a:ea typeface="+mn-ea"/>
              </a:rPr>
              <a:t>ARPK</a:t>
            </a:r>
            <a:endParaRPr lang="en-US" sz="80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56" name="Text Box 14"/>
          <p:cNvSpPr txBox="1">
            <a:spLocks noChangeArrowheads="1"/>
          </p:cNvSpPr>
          <p:nvPr/>
        </p:nvSpPr>
        <p:spPr bwMode="auto">
          <a:xfrm>
            <a:off x="853398" y="4099514"/>
            <a:ext cx="633569" cy="246221"/>
          </a:xfrm>
          <a:prstGeom prst="rect">
            <a:avLst/>
          </a:prstGeom>
          <a:solidFill>
            <a:srgbClr val="66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prstClr val="black"/>
                </a:solidFill>
                <a:latin typeface="Calibri"/>
                <a:ea typeface="+mn-ea"/>
              </a:rPr>
              <a:t>ETS-VII</a:t>
            </a:r>
            <a:endParaRPr lang="en-US" sz="100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pic>
        <p:nvPicPr>
          <p:cNvPr id="57" name="Picture 221" descr="Image:Orbital Express 1.jpg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353609" y="3103353"/>
            <a:ext cx="647700" cy="485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8" name="Text Box 224"/>
          <p:cNvSpPr txBox="1">
            <a:spLocks noChangeArrowheads="1"/>
          </p:cNvSpPr>
          <p:nvPr/>
        </p:nvSpPr>
        <p:spPr bwMode="auto">
          <a:xfrm>
            <a:off x="6303857" y="2448280"/>
            <a:ext cx="1027113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 smtClean="0">
                <a:solidFill>
                  <a:prstClr val="black"/>
                </a:solidFill>
                <a:latin typeface="Calibri"/>
                <a:ea typeface="+mn-ea"/>
              </a:rPr>
              <a:t>7/2009 – 7/2011</a:t>
            </a:r>
            <a:endParaRPr lang="en-US" sz="8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744890" y="4337880"/>
            <a:ext cx="8400486" cy="2207157"/>
            <a:chOff x="744890" y="4430480"/>
            <a:chExt cx="8400486" cy="2207157"/>
          </a:xfrm>
        </p:grpSpPr>
        <p:pic>
          <p:nvPicPr>
            <p:cNvPr id="7" name="Picture 6" descr="Cygnus_Orb-D1.5.jpg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5838" y="5851608"/>
              <a:ext cx="870857" cy="457200"/>
            </a:xfrm>
            <a:prstGeom prst="rect">
              <a:avLst/>
            </a:prstGeom>
          </p:spPr>
        </p:pic>
        <p:sp>
          <p:nvSpPr>
            <p:cNvPr id="31" name="Text Box 227"/>
            <p:cNvSpPr txBox="1">
              <a:spLocks noChangeArrowheads="1"/>
            </p:cNvSpPr>
            <p:nvPr/>
          </p:nvSpPr>
          <p:spPr bwMode="auto">
            <a:xfrm>
              <a:off x="3473622" y="4680694"/>
              <a:ext cx="2682283" cy="246221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000" dirty="0">
                  <a:solidFill>
                    <a:prstClr val="black"/>
                  </a:solidFill>
                  <a:latin typeface="Calibri"/>
                  <a:ea typeface="+mn-ea"/>
                </a:rPr>
                <a:t>ETDP </a:t>
              </a:r>
              <a:r>
                <a:rPr lang="en-US" sz="1000" dirty="0" smtClean="0">
                  <a:solidFill>
                    <a:prstClr val="black"/>
                  </a:solidFill>
                  <a:latin typeface="Calibri"/>
                  <a:ea typeface="+mn-ea"/>
                </a:rPr>
                <a:t>and SOMD AR&amp;D Ground Testing</a:t>
              </a:r>
              <a:endParaRPr lang="en-US" sz="100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38" name="Text Box 259"/>
            <p:cNvSpPr txBox="1">
              <a:spLocks noChangeArrowheads="1"/>
            </p:cNvSpPr>
            <p:nvPr/>
          </p:nvSpPr>
          <p:spPr bwMode="auto">
            <a:xfrm>
              <a:off x="2979351" y="5147740"/>
              <a:ext cx="1139055" cy="244475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000" dirty="0" smtClean="0">
                  <a:solidFill>
                    <a:prstClr val="black"/>
                  </a:solidFill>
                  <a:latin typeface="Calibri"/>
                  <a:ea typeface="+mn-ea"/>
                </a:rPr>
                <a:t>HRVDM</a:t>
              </a:r>
              <a:endParaRPr lang="en-US" sz="100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pic>
          <p:nvPicPr>
            <p:cNvPr id="39" name="Picture 270" descr="hrvdm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5451862" y="5008040"/>
              <a:ext cx="695325" cy="523875"/>
            </a:xfrm>
            <a:prstGeom prst="rect">
              <a:avLst/>
            </a:prstGeom>
            <a:noFill/>
          </p:spPr>
        </p:pic>
        <p:sp>
          <p:nvSpPr>
            <p:cNvPr id="40" name="Text Box 8"/>
            <p:cNvSpPr txBox="1">
              <a:spLocks noChangeArrowheads="1"/>
            </p:cNvSpPr>
            <p:nvPr/>
          </p:nvSpPr>
          <p:spPr bwMode="auto">
            <a:xfrm rot="16200000">
              <a:off x="6064438" y="5162255"/>
              <a:ext cx="494271" cy="215444"/>
            </a:xfrm>
            <a:prstGeom prst="rect">
              <a:avLst/>
            </a:prstGeom>
            <a:solidFill>
              <a:srgbClr val="66FF9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 smtClean="0">
                  <a:solidFill>
                    <a:prstClr val="black"/>
                  </a:solidFill>
                  <a:latin typeface="Calibri"/>
                  <a:ea typeface="+mn-ea"/>
                </a:rPr>
                <a:t>SM4</a:t>
              </a:r>
              <a:endParaRPr lang="en-US" sz="80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59" name="Text Box 222"/>
            <p:cNvSpPr txBox="1">
              <a:spLocks noChangeArrowheads="1"/>
            </p:cNvSpPr>
            <p:nvPr/>
          </p:nvSpPr>
          <p:spPr bwMode="auto">
            <a:xfrm>
              <a:off x="5889298" y="5474805"/>
              <a:ext cx="844550" cy="214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800" b="0" i="1" dirty="0" smtClean="0">
                  <a:solidFill>
                    <a:prstClr val="black"/>
                  </a:solidFill>
                  <a:latin typeface="Calibri"/>
                  <a:ea typeface="+mn-ea"/>
                </a:rPr>
                <a:t>5/2009</a:t>
              </a:r>
              <a:endParaRPr lang="en-US" sz="800" b="0" i="1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60" name="Text Box 222"/>
            <p:cNvSpPr txBox="1">
              <a:spLocks noChangeArrowheads="1"/>
            </p:cNvSpPr>
            <p:nvPr/>
          </p:nvSpPr>
          <p:spPr bwMode="auto">
            <a:xfrm>
              <a:off x="3126603" y="5332015"/>
              <a:ext cx="844550" cy="214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800" b="0" i="1" dirty="0" smtClean="0">
                  <a:solidFill>
                    <a:prstClr val="black"/>
                  </a:solidFill>
                  <a:latin typeface="Calibri"/>
                  <a:ea typeface="+mn-ea"/>
                </a:rPr>
                <a:t>2004 - 2005</a:t>
              </a:r>
              <a:endParaRPr lang="en-US" sz="800" b="0" i="1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61" name="Text Box 222"/>
            <p:cNvSpPr txBox="1">
              <a:spLocks noChangeArrowheads="1"/>
            </p:cNvSpPr>
            <p:nvPr/>
          </p:nvSpPr>
          <p:spPr bwMode="auto">
            <a:xfrm>
              <a:off x="4392488" y="4859710"/>
              <a:ext cx="844550" cy="214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800" b="0" i="1" dirty="0" smtClean="0">
                  <a:solidFill>
                    <a:prstClr val="black"/>
                  </a:solidFill>
                  <a:latin typeface="Calibri"/>
                  <a:ea typeface="+mn-ea"/>
                </a:rPr>
                <a:t>2005 - 2009</a:t>
              </a:r>
              <a:endParaRPr lang="en-US" sz="800" b="0" i="1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62" name="Text Box 13"/>
            <p:cNvSpPr txBox="1">
              <a:spLocks noChangeArrowheads="1"/>
            </p:cNvSpPr>
            <p:nvPr/>
          </p:nvSpPr>
          <p:spPr bwMode="auto">
            <a:xfrm>
              <a:off x="6896401" y="5433135"/>
              <a:ext cx="2176163" cy="244475"/>
            </a:xfrm>
            <a:prstGeom prst="rect">
              <a:avLst/>
            </a:prstGeom>
            <a:solidFill>
              <a:srgbClr val="66FF9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13589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000" dirty="0" smtClean="0">
                  <a:solidFill>
                    <a:prstClr val="black"/>
                  </a:solidFill>
                  <a:latin typeface="Calibri"/>
                  <a:ea typeface="+mn-ea"/>
                </a:rPr>
                <a:t>Dragon</a:t>
              </a:r>
              <a:endParaRPr lang="en-US" sz="100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63" name="Text Box 226"/>
            <p:cNvSpPr txBox="1">
              <a:spLocks noChangeArrowheads="1"/>
            </p:cNvSpPr>
            <p:nvPr/>
          </p:nvSpPr>
          <p:spPr bwMode="auto">
            <a:xfrm>
              <a:off x="7477126" y="5628216"/>
              <a:ext cx="1014713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800" b="0" i="1" dirty="0" smtClean="0">
                  <a:solidFill>
                    <a:prstClr val="black"/>
                  </a:solidFill>
                  <a:latin typeface="Calibri"/>
                  <a:ea typeface="+mn-ea"/>
                </a:rPr>
                <a:t>12/2010 - today</a:t>
              </a:r>
              <a:endParaRPr lang="en-US" sz="800" b="0" i="1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64" name="Text Box 13"/>
            <p:cNvSpPr txBox="1">
              <a:spLocks noChangeArrowheads="1"/>
            </p:cNvSpPr>
            <p:nvPr/>
          </p:nvSpPr>
          <p:spPr bwMode="auto">
            <a:xfrm>
              <a:off x="8375135" y="5846398"/>
              <a:ext cx="698802" cy="244475"/>
            </a:xfrm>
            <a:prstGeom prst="rect">
              <a:avLst/>
            </a:prstGeom>
            <a:solidFill>
              <a:srgbClr val="66FF9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13589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000" dirty="0" smtClean="0">
                  <a:solidFill>
                    <a:prstClr val="black"/>
                  </a:solidFill>
                  <a:latin typeface="Calibri"/>
                  <a:ea typeface="+mn-ea"/>
                </a:rPr>
                <a:t>Cygnus</a:t>
              </a:r>
              <a:endParaRPr lang="en-US" sz="100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65" name="Text Box 226"/>
            <p:cNvSpPr txBox="1">
              <a:spLocks noChangeArrowheads="1"/>
            </p:cNvSpPr>
            <p:nvPr/>
          </p:nvSpPr>
          <p:spPr bwMode="auto">
            <a:xfrm>
              <a:off x="8130663" y="6023038"/>
              <a:ext cx="1014713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800" b="0" i="1" dirty="0">
                  <a:solidFill>
                    <a:prstClr val="black"/>
                  </a:solidFill>
                  <a:latin typeface="Calibri"/>
                  <a:ea typeface="+mn-ea"/>
                </a:rPr>
                <a:t>9</a:t>
              </a:r>
              <a:r>
                <a:rPr lang="en-US" sz="800" b="0" i="1" dirty="0" smtClean="0">
                  <a:solidFill>
                    <a:prstClr val="black"/>
                  </a:solidFill>
                  <a:latin typeface="Calibri"/>
                  <a:ea typeface="+mn-ea"/>
                </a:rPr>
                <a:t>/2013 - today</a:t>
              </a:r>
              <a:endParaRPr lang="en-US" sz="800" b="0" i="1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pic>
          <p:nvPicPr>
            <p:cNvPr id="66" name="Picture 65" descr="COTS2Dragon.6.jpg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0584" y="5336245"/>
              <a:ext cx="505368" cy="457200"/>
            </a:xfrm>
            <a:prstGeom prst="rect">
              <a:avLst/>
            </a:prstGeom>
          </p:spPr>
        </p:pic>
        <p:sp>
          <p:nvSpPr>
            <p:cNvPr id="67" name="Text Box 227"/>
            <p:cNvSpPr txBox="1">
              <a:spLocks noChangeArrowheads="1"/>
            </p:cNvSpPr>
            <p:nvPr/>
          </p:nvSpPr>
          <p:spPr bwMode="auto">
            <a:xfrm>
              <a:off x="7527500" y="6391416"/>
              <a:ext cx="1550954" cy="246221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000" dirty="0" smtClean="0">
                  <a:solidFill>
                    <a:prstClr val="black"/>
                  </a:solidFill>
                  <a:latin typeface="Calibri"/>
                  <a:ea typeface="+mn-ea"/>
                </a:rPr>
                <a:t>Orion &amp; SSCO ground</a:t>
              </a:r>
              <a:endParaRPr lang="en-US" sz="100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267" name="Text Box 222"/>
            <p:cNvSpPr txBox="1">
              <a:spLocks noChangeArrowheads="1"/>
            </p:cNvSpPr>
            <p:nvPr/>
          </p:nvSpPr>
          <p:spPr bwMode="auto">
            <a:xfrm>
              <a:off x="744890" y="4430480"/>
              <a:ext cx="84455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800" b="0" i="1" dirty="0" smtClean="0">
                  <a:solidFill>
                    <a:prstClr val="black"/>
                  </a:solidFill>
                  <a:latin typeface="Calibri"/>
                  <a:ea typeface="+mn-ea"/>
                </a:rPr>
                <a:t>1997- 2002</a:t>
              </a:r>
              <a:endParaRPr lang="en-US" sz="800" b="0" i="1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68" name="Text Box 222"/>
          <p:cNvSpPr txBox="1">
            <a:spLocks noChangeArrowheads="1"/>
          </p:cNvSpPr>
          <p:nvPr/>
        </p:nvSpPr>
        <p:spPr bwMode="auto">
          <a:xfrm>
            <a:off x="7880702" y="6489407"/>
            <a:ext cx="8445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i="1" dirty="0" smtClean="0">
                <a:solidFill>
                  <a:prstClr val="black"/>
                </a:solidFill>
                <a:latin typeface="Calibri"/>
                <a:ea typeface="+mn-ea"/>
              </a:rPr>
              <a:t>2011 - today</a:t>
            </a:r>
            <a:endParaRPr lang="en-US" sz="8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263" name="Text Box 222"/>
          <p:cNvSpPr txBox="1">
            <a:spLocks noChangeArrowheads="1"/>
          </p:cNvSpPr>
          <p:nvPr/>
        </p:nvSpPr>
        <p:spPr bwMode="auto">
          <a:xfrm>
            <a:off x="1090118" y="2678208"/>
            <a:ext cx="179845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dirty="0" smtClean="0">
                <a:solidFill>
                  <a:prstClr val="black"/>
                </a:solidFill>
                <a:latin typeface="Calibri"/>
                <a:ea typeface="+mn-ea"/>
              </a:rPr>
              <a:t>Experimental Satellite System</a:t>
            </a:r>
            <a:endParaRPr lang="en-US" sz="8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264" name="Text Box 222"/>
          <p:cNvSpPr txBox="1">
            <a:spLocks noChangeArrowheads="1"/>
          </p:cNvSpPr>
          <p:nvPr/>
        </p:nvSpPr>
        <p:spPr bwMode="auto">
          <a:xfrm>
            <a:off x="4744602" y="2927092"/>
            <a:ext cx="103947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b="0" dirty="0" smtClean="0">
                <a:solidFill>
                  <a:prstClr val="black"/>
                </a:solidFill>
                <a:latin typeface="Calibri"/>
                <a:ea typeface="+mn-ea"/>
              </a:rPr>
              <a:t>Orbital Express</a:t>
            </a:r>
            <a:endParaRPr lang="en-US" sz="8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36" name="Text Box 234"/>
          <p:cNvSpPr txBox="1">
            <a:spLocks noChangeArrowheads="1"/>
          </p:cNvSpPr>
          <p:nvPr/>
        </p:nvSpPr>
        <p:spPr bwMode="auto">
          <a:xfrm>
            <a:off x="1082279" y="5406731"/>
            <a:ext cx="844550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45720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800" b="0" dirty="0">
                <a:solidFill>
                  <a:prstClr val="black"/>
                </a:solidFill>
                <a:latin typeface="Calibri"/>
                <a:ea typeface="+mn-ea"/>
              </a:rPr>
              <a:t>Ground Activities</a:t>
            </a:r>
          </a:p>
          <a:p>
            <a:pPr defTabSz="45720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</a:pPr>
            <a:endParaRPr lang="en-US" sz="800" b="0" dirty="0">
              <a:solidFill>
                <a:prstClr val="black"/>
              </a:solidFill>
              <a:latin typeface="Calibri"/>
              <a:ea typeface="+mn-ea"/>
            </a:endParaRPr>
          </a:p>
          <a:p>
            <a:pPr defTabSz="457200" eaLnBrk="1" fontAlgn="auto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800" b="0" dirty="0">
                <a:solidFill>
                  <a:prstClr val="black"/>
                </a:solidFill>
                <a:latin typeface="Calibri"/>
                <a:ea typeface="+mn-ea"/>
              </a:rPr>
              <a:t>Flight Missions</a:t>
            </a:r>
          </a:p>
        </p:txBody>
      </p:sp>
    </p:spTree>
    <p:extLst>
      <p:ext uri="{BB962C8B-B14F-4D97-AF65-F5344CB8AC3E}">
        <p14:creationId xmlns:p14="http://schemas.microsoft.com/office/powerpoint/2010/main" val="239746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28495" y="268357"/>
            <a:ext cx="8515131" cy="6377472"/>
            <a:chOff x="328495" y="268357"/>
            <a:chExt cx="8515131" cy="637747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8495" y="268357"/>
              <a:ext cx="8515131" cy="637747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408E"/>
              </a:solidFill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8513965" y="6226074"/>
              <a:ext cx="26615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219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Rectangle 312"/>
          <p:cNvSpPr/>
          <p:nvPr/>
        </p:nvSpPr>
        <p:spPr bwMode="auto">
          <a:xfrm>
            <a:off x="7746067" y="1309724"/>
            <a:ext cx="798124" cy="47998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310" name="Rectangle 309"/>
          <p:cNvSpPr/>
          <p:nvPr/>
        </p:nvSpPr>
        <p:spPr bwMode="auto">
          <a:xfrm>
            <a:off x="6023940" y="1322904"/>
            <a:ext cx="551991" cy="48059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309" name="Rectangle 308"/>
          <p:cNvSpPr/>
          <p:nvPr/>
        </p:nvSpPr>
        <p:spPr bwMode="auto">
          <a:xfrm>
            <a:off x="3881941" y="1322904"/>
            <a:ext cx="1588305" cy="480598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308" name="Rectangle 307"/>
          <p:cNvSpPr/>
          <p:nvPr/>
        </p:nvSpPr>
        <p:spPr bwMode="auto">
          <a:xfrm>
            <a:off x="2054159" y="1322904"/>
            <a:ext cx="645682" cy="48059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265" name="Rectangle 264"/>
          <p:cNvSpPr/>
          <p:nvPr/>
        </p:nvSpPr>
        <p:spPr bwMode="auto">
          <a:xfrm>
            <a:off x="7375340" y="966267"/>
            <a:ext cx="999107" cy="48059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492" y="236963"/>
            <a:ext cx="7385006" cy="598407"/>
          </a:xfrm>
        </p:spPr>
        <p:txBody>
          <a:bodyPr>
            <a:noAutofit/>
          </a:bodyPr>
          <a:lstStyle/>
          <a:p>
            <a:r>
              <a:rPr lang="en-US" sz="4000" dirty="0" smtClean="0"/>
              <a:t>Deep Space Rendezvous Timeline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1024291" y="1288585"/>
            <a:ext cx="6335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b="0" dirty="0" smtClean="0">
                <a:solidFill>
                  <a:prstClr val="black"/>
                </a:solidFill>
                <a:latin typeface="Calibri"/>
                <a:ea typeface="+mn-ea"/>
              </a:rPr>
              <a:t>Ulysses</a:t>
            </a:r>
            <a:endParaRPr lang="en-US" sz="10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99046" y="1562757"/>
            <a:ext cx="5613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b="0" dirty="0" smtClean="0">
                <a:solidFill>
                  <a:prstClr val="black"/>
                </a:solidFill>
                <a:latin typeface="Calibri"/>
                <a:ea typeface="+mn-ea"/>
              </a:rPr>
              <a:t>SOHO</a:t>
            </a:r>
            <a:endParaRPr lang="en-US" sz="10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17378" y="1562757"/>
            <a:ext cx="6607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0" dirty="0" smtClean="0">
                <a:solidFill>
                  <a:prstClr val="black"/>
                </a:solidFill>
                <a:latin typeface="Calibri"/>
                <a:ea typeface="+mn-ea"/>
              </a:rPr>
              <a:t>Galileo</a:t>
            </a:r>
            <a:endParaRPr lang="en-US" sz="12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68332" y="1225012"/>
            <a:ext cx="10806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0" dirty="0" smtClean="0">
                <a:solidFill>
                  <a:prstClr val="black"/>
                </a:solidFill>
                <a:latin typeface="Calibri"/>
                <a:ea typeface="+mn-ea"/>
              </a:rPr>
              <a:t>Voyager 1&amp;2</a:t>
            </a:r>
            <a:endParaRPr lang="en-US" sz="12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166872" y="1334937"/>
            <a:ext cx="9252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0" dirty="0" smtClean="0">
                <a:solidFill>
                  <a:prstClr val="black"/>
                </a:solidFill>
                <a:latin typeface="Calibri"/>
                <a:ea typeface="+mn-ea"/>
              </a:rPr>
              <a:t>Pioneer 10</a:t>
            </a:r>
            <a:endParaRPr lang="en-US" sz="12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1101862" y="3298258"/>
            <a:ext cx="283664" cy="113079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596492" y="3771710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Stereo A&amp;B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>
            <a:off x="1109370" y="4050783"/>
            <a:ext cx="3712" cy="2078109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24" name="Straight Arrow Connector 23"/>
          <p:cNvCxnSpPr/>
          <p:nvPr/>
        </p:nvCxnSpPr>
        <p:spPr bwMode="auto">
          <a:xfrm>
            <a:off x="863068" y="4050783"/>
            <a:ext cx="4117" cy="2078109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1101862" y="2964887"/>
            <a:ext cx="11220" cy="721731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none"/>
          </a:ln>
          <a:effectLst/>
        </p:spPr>
      </p:cxnSp>
      <p:cxnSp>
        <p:nvCxnSpPr>
          <p:cNvPr id="31" name="Straight Connector 30"/>
          <p:cNvCxnSpPr/>
          <p:nvPr/>
        </p:nvCxnSpPr>
        <p:spPr bwMode="auto">
          <a:xfrm>
            <a:off x="1010295" y="3686618"/>
            <a:ext cx="18681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Straight Arrow Connector 26"/>
          <p:cNvCxnSpPr/>
          <p:nvPr/>
        </p:nvCxnSpPr>
        <p:spPr bwMode="auto">
          <a:xfrm>
            <a:off x="1330418" y="1764455"/>
            <a:ext cx="41561" cy="4364437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38" name="Straight Arrow Connector 37"/>
          <p:cNvCxnSpPr/>
          <p:nvPr/>
        </p:nvCxnSpPr>
        <p:spPr bwMode="auto">
          <a:xfrm flipH="1">
            <a:off x="1517046" y="1463839"/>
            <a:ext cx="6780" cy="3290229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none"/>
          </a:ln>
          <a:effectLst/>
        </p:spPr>
      </p:cxnSp>
      <p:cxnSp>
        <p:nvCxnSpPr>
          <p:cNvPr id="40" name="Straight Connector 39"/>
          <p:cNvCxnSpPr/>
          <p:nvPr/>
        </p:nvCxnSpPr>
        <p:spPr bwMode="auto">
          <a:xfrm>
            <a:off x="1423641" y="4754068"/>
            <a:ext cx="18681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51" name="Picture 12" descr="http://sci.esa.int/science-e-media/img/2a/THIRD_ORBIT_REV2007_BW_EXT-4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605" y="2701183"/>
            <a:ext cx="850649" cy="601679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6" name="Straight Arrow Connector 45"/>
          <p:cNvCxnSpPr/>
          <p:nvPr/>
        </p:nvCxnSpPr>
        <p:spPr bwMode="auto">
          <a:xfrm>
            <a:off x="858951" y="1463839"/>
            <a:ext cx="8234" cy="1380495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none"/>
          </a:ln>
          <a:effectLst/>
        </p:spPr>
      </p:cxnSp>
      <p:cxnSp>
        <p:nvCxnSpPr>
          <p:cNvPr id="48" name="Straight Connector 47"/>
          <p:cNvCxnSpPr/>
          <p:nvPr/>
        </p:nvCxnSpPr>
        <p:spPr bwMode="auto">
          <a:xfrm>
            <a:off x="767217" y="2823641"/>
            <a:ext cx="18681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4102" name="Picture 6" descr="http://soho.nascom.nasa.gov/about/images/halo_orbi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13" y="2010566"/>
            <a:ext cx="774737" cy="563837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Rectangle 51"/>
          <p:cNvSpPr/>
          <p:nvPr/>
        </p:nvSpPr>
        <p:spPr bwMode="auto">
          <a:xfrm>
            <a:off x="1521277" y="3383971"/>
            <a:ext cx="860569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MESSENGER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53" name="Straight Arrow Connector 52"/>
          <p:cNvCxnSpPr/>
          <p:nvPr/>
        </p:nvCxnSpPr>
        <p:spPr bwMode="auto">
          <a:xfrm flipH="1">
            <a:off x="1841775" y="5168164"/>
            <a:ext cx="11688" cy="960728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sp>
        <p:nvSpPr>
          <p:cNvPr id="55" name="Oval 54"/>
          <p:cNvSpPr/>
          <p:nvPr/>
        </p:nvSpPr>
        <p:spPr bwMode="auto">
          <a:xfrm>
            <a:off x="1783631" y="3606712"/>
            <a:ext cx="140246" cy="173905"/>
          </a:xfrm>
          <a:prstGeom prst="ellipse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61" name="Straight Arrow Connector 60"/>
          <p:cNvCxnSpPr/>
          <p:nvPr/>
        </p:nvCxnSpPr>
        <p:spPr bwMode="auto">
          <a:xfrm flipH="1">
            <a:off x="2379038" y="3780617"/>
            <a:ext cx="2808" cy="2348275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lg" len="lg"/>
            <a:tailEnd type="triangle"/>
          </a:ln>
          <a:effectLst/>
        </p:spPr>
      </p:cxnSp>
      <p:pic>
        <p:nvPicPr>
          <p:cNvPr id="4104" name="Picture 8" descr="http://www.ajax.ehu.es/VEX/Mission_Diary/Medium/Interplanetary-Orbit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793" y="4049078"/>
            <a:ext cx="566745" cy="566745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Rectangle 65"/>
          <p:cNvSpPr/>
          <p:nvPr/>
        </p:nvSpPr>
        <p:spPr bwMode="auto">
          <a:xfrm>
            <a:off x="2049794" y="3528076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8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Venus Express</a:t>
            </a:r>
          </a:p>
          <a:p>
            <a:pPr>
              <a:lnSpc>
                <a:spcPts val="800"/>
              </a:lnSpc>
            </a:pP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pPr>
              <a:lnSpc>
                <a:spcPts val="8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67" name="Straight Arrow Connector 66"/>
          <p:cNvCxnSpPr/>
          <p:nvPr/>
        </p:nvCxnSpPr>
        <p:spPr bwMode="auto">
          <a:xfrm flipH="1">
            <a:off x="2209286" y="4939002"/>
            <a:ext cx="5858" cy="1160042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rgbClr val="7030A0"/>
            </a:solidFill>
            <a:prstDash val="sysDot"/>
            <a:round/>
            <a:headEnd type="none" w="lg" len="lg"/>
            <a:tailEnd type="triangle"/>
          </a:ln>
          <a:effectLst/>
        </p:spPr>
      </p:cxnSp>
      <p:sp>
        <p:nvSpPr>
          <p:cNvPr id="71" name="Rectangle 70"/>
          <p:cNvSpPr/>
          <p:nvPr/>
        </p:nvSpPr>
        <p:spPr bwMode="auto">
          <a:xfrm>
            <a:off x="1717499" y="4698235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000" dirty="0" err="1" smtClean="0">
                <a:solidFill>
                  <a:srgbClr val="7030A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Akatsuki</a:t>
            </a:r>
            <a:endParaRPr lang="en-US" sz="1000" dirty="0">
              <a:solidFill>
                <a:srgbClr val="7030A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73" name="Straight Arrow Connector 72"/>
          <p:cNvCxnSpPr/>
          <p:nvPr/>
        </p:nvCxnSpPr>
        <p:spPr bwMode="auto">
          <a:xfrm flipH="1">
            <a:off x="1858385" y="3766647"/>
            <a:ext cx="291" cy="1389283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ysDot"/>
            <a:round/>
            <a:headEnd type="none" w="lg" len="lg"/>
            <a:tailEnd type="none"/>
          </a:ln>
          <a:effectLst/>
        </p:spPr>
      </p:cxnSp>
      <p:cxnSp>
        <p:nvCxnSpPr>
          <p:cNvPr id="75" name="Straight Arrow Connector 74"/>
          <p:cNvCxnSpPr/>
          <p:nvPr/>
        </p:nvCxnSpPr>
        <p:spPr bwMode="auto">
          <a:xfrm>
            <a:off x="2508768" y="4905703"/>
            <a:ext cx="4265" cy="1226641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rgbClr val="7030A0"/>
            </a:solidFill>
            <a:prstDash val="solid"/>
            <a:round/>
            <a:headEnd type="none" w="lg" len="lg"/>
            <a:tailEnd type="triangle"/>
          </a:ln>
          <a:effectLst/>
        </p:spPr>
      </p:cxnSp>
      <p:sp>
        <p:nvSpPr>
          <p:cNvPr id="77" name="Rectangle 76"/>
          <p:cNvSpPr/>
          <p:nvPr/>
        </p:nvSpPr>
        <p:spPr bwMode="auto">
          <a:xfrm>
            <a:off x="2253814" y="4698235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000" dirty="0" smtClean="0">
                <a:solidFill>
                  <a:srgbClr val="7030A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IKAROS</a:t>
            </a:r>
            <a:endParaRPr lang="en-US" sz="1000" dirty="0">
              <a:solidFill>
                <a:srgbClr val="7030A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82" name="Rectangle 81"/>
          <p:cNvSpPr/>
          <p:nvPr/>
        </p:nvSpPr>
        <p:spPr bwMode="auto">
          <a:xfrm>
            <a:off x="4289938" y="3573240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MRO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84" name="Straight Arrow Connector 83"/>
          <p:cNvCxnSpPr/>
          <p:nvPr/>
        </p:nvCxnSpPr>
        <p:spPr bwMode="auto">
          <a:xfrm>
            <a:off x="6293930" y="3655709"/>
            <a:ext cx="4207" cy="2433771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sp>
        <p:nvSpPr>
          <p:cNvPr id="88" name="Rectangle 87"/>
          <p:cNvSpPr/>
          <p:nvPr/>
        </p:nvSpPr>
        <p:spPr bwMode="auto">
          <a:xfrm>
            <a:off x="4089904" y="3030831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Mars</a:t>
            </a:r>
          </a:p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Express</a:t>
            </a:r>
          </a:p>
          <a:p>
            <a:pPr>
              <a:lnSpc>
                <a:spcPts val="900"/>
              </a:lnSpc>
            </a:pPr>
            <a:endParaRPr lang="en-US" sz="1000" dirty="0">
              <a:solidFill>
                <a:srgbClr val="4F81BD">
                  <a:lumMod val="60000"/>
                  <a:lumOff val="40000"/>
                </a:srgb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pPr>
              <a:lnSpc>
                <a:spcPts val="900"/>
              </a:lnSpc>
            </a:pPr>
            <a:r>
              <a:rPr lang="en-US" sz="1000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srgbClr val="4F81BD">
                  <a:lumMod val="60000"/>
                  <a:lumOff val="40000"/>
                </a:srgb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4109" name="Straight Connector 4108"/>
          <p:cNvCxnSpPr/>
          <p:nvPr/>
        </p:nvCxnSpPr>
        <p:spPr bwMode="auto">
          <a:xfrm>
            <a:off x="4679618" y="3820417"/>
            <a:ext cx="5489" cy="300912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92" name="Straight Arrow Connector 91"/>
          <p:cNvCxnSpPr/>
          <p:nvPr/>
        </p:nvCxnSpPr>
        <p:spPr bwMode="auto">
          <a:xfrm>
            <a:off x="4446801" y="3599325"/>
            <a:ext cx="5960" cy="2499719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96" name="Straight Connector 95"/>
          <p:cNvCxnSpPr/>
          <p:nvPr/>
        </p:nvCxnSpPr>
        <p:spPr bwMode="auto">
          <a:xfrm>
            <a:off x="4899083" y="3383971"/>
            <a:ext cx="5762" cy="309693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97" name="Straight Arrow Connector 96"/>
          <p:cNvCxnSpPr/>
          <p:nvPr/>
        </p:nvCxnSpPr>
        <p:spPr bwMode="auto">
          <a:xfrm>
            <a:off x="4899083" y="3693664"/>
            <a:ext cx="522" cy="2405380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sp>
        <p:nvSpPr>
          <p:cNvPr id="100" name="Rectangle 99"/>
          <p:cNvSpPr/>
          <p:nvPr/>
        </p:nvSpPr>
        <p:spPr bwMode="auto">
          <a:xfrm>
            <a:off x="4570983" y="2991040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Mars</a:t>
            </a:r>
          </a:p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Exploration Rovers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4115" name="Oval 4114"/>
          <p:cNvSpPr/>
          <p:nvPr/>
        </p:nvSpPr>
        <p:spPr bwMode="auto">
          <a:xfrm>
            <a:off x="5044921" y="4252204"/>
            <a:ext cx="45719" cy="77084"/>
          </a:xfrm>
          <a:prstGeom prst="ellipse">
            <a:avLst/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102" name="Straight Connector 101"/>
          <p:cNvCxnSpPr/>
          <p:nvPr/>
        </p:nvCxnSpPr>
        <p:spPr bwMode="auto">
          <a:xfrm>
            <a:off x="5071538" y="4329288"/>
            <a:ext cx="0" cy="187883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4117" name="Straight Connector 4116"/>
          <p:cNvCxnSpPr/>
          <p:nvPr/>
        </p:nvCxnSpPr>
        <p:spPr bwMode="auto">
          <a:xfrm>
            <a:off x="5062237" y="4527926"/>
            <a:ext cx="90218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9" name="Rectangle 108"/>
          <p:cNvSpPr/>
          <p:nvPr/>
        </p:nvSpPr>
        <p:spPr bwMode="auto">
          <a:xfrm>
            <a:off x="4716676" y="3907369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8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Phoenix</a:t>
            </a:r>
          </a:p>
          <a:p>
            <a:pPr algn="ctr">
              <a:lnSpc>
                <a:spcPts val="8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Mars </a:t>
            </a:r>
          </a:p>
          <a:p>
            <a:pPr algn="ctr">
              <a:lnSpc>
                <a:spcPts val="8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Lander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110" name="Straight Arrow Connector 109"/>
          <p:cNvCxnSpPr/>
          <p:nvPr/>
        </p:nvCxnSpPr>
        <p:spPr bwMode="auto">
          <a:xfrm>
            <a:off x="5303314" y="2171691"/>
            <a:ext cx="3005" cy="1914221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none"/>
          </a:ln>
          <a:effectLst/>
        </p:spPr>
      </p:cxnSp>
      <p:cxnSp>
        <p:nvCxnSpPr>
          <p:cNvPr id="111" name="Straight Connector 110"/>
          <p:cNvCxnSpPr/>
          <p:nvPr/>
        </p:nvCxnSpPr>
        <p:spPr bwMode="auto">
          <a:xfrm>
            <a:off x="5229386" y="4093802"/>
            <a:ext cx="159734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4" name="Straight Connector 113"/>
          <p:cNvCxnSpPr/>
          <p:nvPr/>
        </p:nvCxnSpPr>
        <p:spPr bwMode="auto">
          <a:xfrm>
            <a:off x="5306507" y="1878589"/>
            <a:ext cx="0" cy="300992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16" name="Rectangle 115"/>
          <p:cNvSpPr/>
          <p:nvPr/>
        </p:nvSpPr>
        <p:spPr bwMode="auto">
          <a:xfrm>
            <a:off x="4880927" y="1474384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Mars</a:t>
            </a:r>
          </a:p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Global Surveyor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118" name="Straight Arrow Connector 117"/>
          <p:cNvCxnSpPr/>
          <p:nvPr/>
        </p:nvCxnSpPr>
        <p:spPr bwMode="auto">
          <a:xfrm>
            <a:off x="3570846" y="3248068"/>
            <a:ext cx="1294" cy="702514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none"/>
          </a:ln>
          <a:effectLst/>
        </p:spPr>
      </p:cxnSp>
      <p:cxnSp>
        <p:nvCxnSpPr>
          <p:cNvPr id="119" name="Straight Connector 118"/>
          <p:cNvCxnSpPr/>
          <p:nvPr/>
        </p:nvCxnSpPr>
        <p:spPr bwMode="auto">
          <a:xfrm>
            <a:off x="3475412" y="3957578"/>
            <a:ext cx="18681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4" name="TextBox 73"/>
          <p:cNvSpPr txBox="1"/>
          <p:nvPr/>
        </p:nvSpPr>
        <p:spPr>
          <a:xfrm>
            <a:off x="3292484" y="3019829"/>
            <a:ext cx="65594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 smtClean="0">
                <a:solidFill>
                  <a:prstClr val="black"/>
                </a:solidFill>
                <a:latin typeface="Calibri"/>
                <a:ea typeface="+mn-ea"/>
              </a:rPr>
              <a:t>Smart 1</a:t>
            </a:r>
            <a:endParaRPr lang="en-US" sz="105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cxnSp>
        <p:nvCxnSpPr>
          <p:cNvPr id="127" name="Straight Arrow Connector 126"/>
          <p:cNvCxnSpPr/>
          <p:nvPr/>
        </p:nvCxnSpPr>
        <p:spPr bwMode="auto">
          <a:xfrm>
            <a:off x="8763209" y="4050783"/>
            <a:ext cx="5825" cy="1971522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ysDot"/>
            <a:round/>
            <a:headEnd type="none" w="lg" len="lg"/>
            <a:tailEnd type="triangle"/>
          </a:ln>
          <a:effectLst/>
        </p:spPr>
      </p:cxnSp>
      <p:pic>
        <p:nvPicPr>
          <p:cNvPr id="85" name="Picture 10" descr="http://www.nasa.gov/images/content/167885main_1stereo450px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87" y="5101861"/>
            <a:ext cx="952082" cy="58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3" name="Group 92"/>
          <p:cNvGrpSpPr/>
          <p:nvPr/>
        </p:nvGrpSpPr>
        <p:grpSpPr>
          <a:xfrm>
            <a:off x="2728244" y="4141373"/>
            <a:ext cx="186810" cy="455541"/>
            <a:chOff x="9421604" y="5707344"/>
            <a:chExt cx="186810" cy="709510"/>
          </a:xfrm>
        </p:grpSpPr>
        <p:cxnSp>
          <p:nvCxnSpPr>
            <p:cNvPr id="139" name="Straight Arrow Connector 138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rgbClr val="FF0000"/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140" name="Straight Connector 139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46" name="Group 145"/>
          <p:cNvGrpSpPr/>
          <p:nvPr/>
        </p:nvGrpSpPr>
        <p:grpSpPr>
          <a:xfrm>
            <a:off x="4336890" y="2291917"/>
            <a:ext cx="186810" cy="288312"/>
            <a:chOff x="9421604" y="5707344"/>
            <a:chExt cx="186810" cy="709510"/>
          </a:xfrm>
        </p:grpSpPr>
        <p:cxnSp>
          <p:nvCxnSpPr>
            <p:cNvPr id="147" name="Straight Arrow Connector 146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tx1"/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148" name="Straight Connector 147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49" name="Group 148"/>
          <p:cNvGrpSpPr/>
          <p:nvPr/>
        </p:nvGrpSpPr>
        <p:grpSpPr>
          <a:xfrm>
            <a:off x="4005035" y="2526942"/>
            <a:ext cx="186810" cy="882718"/>
            <a:chOff x="9421604" y="5707344"/>
            <a:chExt cx="186810" cy="709510"/>
          </a:xfrm>
        </p:grpSpPr>
        <p:cxnSp>
          <p:nvCxnSpPr>
            <p:cNvPr id="150" name="Straight Arrow Connector 149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151" name="Straight Connector 150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52" name="Group 151"/>
          <p:cNvGrpSpPr/>
          <p:nvPr/>
        </p:nvGrpSpPr>
        <p:grpSpPr>
          <a:xfrm>
            <a:off x="4720902" y="2571760"/>
            <a:ext cx="186810" cy="267954"/>
            <a:chOff x="9421604" y="5707344"/>
            <a:chExt cx="186810" cy="709510"/>
          </a:xfrm>
        </p:grpSpPr>
        <p:cxnSp>
          <p:nvCxnSpPr>
            <p:cNvPr id="153" name="Straight Arrow Connector 152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tx1"/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154" name="Straight Connector 153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55" name="Group 154"/>
          <p:cNvGrpSpPr/>
          <p:nvPr/>
        </p:nvGrpSpPr>
        <p:grpSpPr>
          <a:xfrm>
            <a:off x="3498179" y="4152904"/>
            <a:ext cx="186810" cy="491967"/>
            <a:chOff x="9421604" y="5707344"/>
            <a:chExt cx="186810" cy="709510"/>
          </a:xfrm>
        </p:grpSpPr>
        <p:cxnSp>
          <p:nvCxnSpPr>
            <p:cNvPr id="156" name="Straight Arrow Connector 155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157" name="Straight Connector 156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59" name="Rectangle 158"/>
          <p:cNvSpPr/>
          <p:nvPr/>
        </p:nvSpPr>
        <p:spPr bwMode="auto">
          <a:xfrm>
            <a:off x="2543160" y="3957767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800"/>
              </a:lnSpc>
            </a:pPr>
            <a:r>
              <a:rPr lang="en-US" sz="1000" dirty="0" err="1" smtClean="0">
                <a:solidFill>
                  <a:srgbClr val="FF000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Chang’e</a:t>
            </a:r>
            <a:r>
              <a:rPr lang="en-US" sz="1000" dirty="0" smtClean="0">
                <a:solidFill>
                  <a:srgbClr val="FF000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1</a:t>
            </a:r>
            <a:endParaRPr lang="en-US" sz="1000" dirty="0">
              <a:solidFill>
                <a:srgbClr val="FF000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160" name="Rectangle 159"/>
          <p:cNvSpPr/>
          <p:nvPr/>
        </p:nvSpPr>
        <p:spPr bwMode="auto">
          <a:xfrm>
            <a:off x="2672479" y="4750034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800"/>
              </a:lnSpc>
            </a:pPr>
            <a:r>
              <a:rPr lang="en-US" sz="800" dirty="0" err="1" smtClean="0">
                <a:solidFill>
                  <a:srgbClr val="FF000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Chang’e</a:t>
            </a:r>
            <a:r>
              <a:rPr lang="en-US" sz="800" dirty="0" smtClean="0">
                <a:solidFill>
                  <a:srgbClr val="FF000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3</a:t>
            </a:r>
            <a:endParaRPr lang="en-US" sz="800" dirty="0">
              <a:solidFill>
                <a:srgbClr val="FF000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162" name="Straight Arrow Connector 161"/>
          <p:cNvCxnSpPr/>
          <p:nvPr/>
        </p:nvCxnSpPr>
        <p:spPr bwMode="auto">
          <a:xfrm flipH="1">
            <a:off x="2823678" y="4860028"/>
            <a:ext cx="6518" cy="1239016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rgbClr val="FF0000"/>
            </a:solidFill>
            <a:prstDash val="solid"/>
            <a:round/>
            <a:headEnd type="none" w="lg" len="lg"/>
            <a:tailEnd type="triangle"/>
          </a:ln>
          <a:effectLst/>
        </p:spPr>
      </p:cxnSp>
      <p:grpSp>
        <p:nvGrpSpPr>
          <p:cNvPr id="165" name="Group 164"/>
          <p:cNvGrpSpPr/>
          <p:nvPr/>
        </p:nvGrpSpPr>
        <p:grpSpPr>
          <a:xfrm>
            <a:off x="2966965" y="4287111"/>
            <a:ext cx="186810" cy="315166"/>
            <a:chOff x="9421604" y="5707344"/>
            <a:chExt cx="186810" cy="709510"/>
          </a:xfrm>
        </p:grpSpPr>
        <p:cxnSp>
          <p:nvCxnSpPr>
            <p:cNvPr id="166" name="Straight Arrow Connector 165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rgbClr val="00B050"/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167" name="Straight Connector 166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68" name="Rectangle 167"/>
          <p:cNvSpPr/>
          <p:nvPr/>
        </p:nvSpPr>
        <p:spPr bwMode="auto">
          <a:xfrm>
            <a:off x="2704047" y="4155133"/>
            <a:ext cx="934819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800"/>
              </a:lnSpc>
            </a:pPr>
            <a:r>
              <a:rPr lang="en-US" sz="800" dirty="0" err="1" smtClean="0">
                <a:solidFill>
                  <a:srgbClr val="00B05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Chandrayaan</a:t>
            </a:r>
            <a:r>
              <a:rPr lang="en-US" sz="800" dirty="0" smtClean="0">
                <a:solidFill>
                  <a:srgbClr val="00B05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1</a:t>
            </a:r>
            <a:endParaRPr lang="en-US" sz="800" dirty="0">
              <a:solidFill>
                <a:srgbClr val="00B05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169" name="Rectangle 168"/>
          <p:cNvSpPr/>
          <p:nvPr/>
        </p:nvSpPr>
        <p:spPr bwMode="auto">
          <a:xfrm>
            <a:off x="3211038" y="3989041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800"/>
              </a:lnSpc>
            </a:pPr>
            <a:r>
              <a:rPr lang="en-US" sz="1000" dirty="0" smtClean="0">
                <a:solidFill>
                  <a:srgbClr val="7030A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Selene</a:t>
            </a:r>
            <a:endParaRPr lang="en-US" sz="1000" dirty="0">
              <a:solidFill>
                <a:srgbClr val="7030A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170" name="Rectangle 169"/>
          <p:cNvSpPr/>
          <p:nvPr/>
        </p:nvSpPr>
        <p:spPr bwMode="auto">
          <a:xfrm>
            <a:off x="2684779" y="5298312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800"/>
              </a:lnSpc>
            </a:pPr>
            <a:r>
              <a:rPr lang="en-US" sz="800" dirty="0" err="1" smtClean="0">
                <a:solidFill>
                  <a:srgbClr val="FF000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Chang’e</a:t>
            </a:r>
            <a:r>
              <a:rPr lang="en-US" sz="800" dirty="0" smtClean="0">
                <a:solidFill>
                  <a:srgbClr val="FF000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3</a:t>
            </a:r>
            <a:endParaRPr lang="en-US" sz="800" dirty="0">
              <a:solidFill>
                <a:srgbClr val="FF000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171" name="Straight Arrow Connector 170"/>
          <p:cNvCxnSpPr/>
          <p:nvPr/>
        </p:nvCxnSpPr>
        <p:spPr bwMode="auto">
          <a:xfrm flipH="1">
            <a:off x="3054516" y="5469930"/>
            <a:ext cx="3281" cy="645697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rgbClr val="FF0000"/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173" name="Straight Arrow Connector 172"/>
          <p:cNvCxnSpPr/>
          <p:nvPr/>
        </p:nvCxnSpPr>
        <p:spPr bwMode="auto">
          <a:xfrm flipH="1">
            <a:off x="3317439" y="4647549"/>
            <a:ext cx="1032" cy="1468078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sp>
        <p:nvSpPr>
          <p:cNvPr id="175" name="Rectangle 174"/>
          <p:cNvSpPr/>
          <p:nvPr/>
        </p:nvSpPr>
        <p:spPr bwMode="auto">
          <a:xfrm>
            <a:off x="3117508" y="4370682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LRO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grpSp>
        <p:nvGrpSpPr>
          <p:cNvPr id="176" name="Group 175"/>
          <p:cNvGrpSpPr/>
          <p:nvPr/>
        </p:nvGrpSpPr>
        <p:grpSpPr>
          <a:xfrm>
            <a:off x="3479635" y="5480376"/>
            <a:ext cx="186810" cy="261558"/>
            <a:chOff x="9421604" y="5707344"/>
            <a:chExt cx="186810" cy="709510"/>
          </a:xfrm>
        </p:grpSpPr>
        <p:cxnSp>
          <p:nvCxnSpPr>
            <p:cNvPr id="177" name="Straight Arrow Connector 176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178" name="Straight Connector 177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79" name="Rectangle 178"/>
          <p:cNvSpPr/>
          <p:nvPr/>
        </p:nvSpPr>
        <p:spPr bwMode="auto">
          <a:xfrm>
            <a:off x="3324043" y="5275781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LADEE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180" name="Rectangle 179"/>
          <p:cNvSpPr/>
          <p:nvPr/>
        </p:nvSpPr>
        <p:spPr bwMode="auto">
          <a:xfrm>
            <a:off x="3325562" y="4803456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GRAIL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grpSp>
        <p:nvGrpSpPr>
          <p:cNvPr id="181" name="Group 180"/>
          <p:cNvGrpSpPr/>
          <p:nvPr/>
        </p:nvGrpSpPr>
        <p:grpSpPr>
          <a:xfrm>
            <a:off x="3486174" y="5005779"/>
            <a:ext cx="186810" cy="261558"/>
            <a:chOff x="9421604" y="5707344"/>
            <a:chExt cx="186810" cy="709510"/>
          </a:xfrm>
        </p:grpSpPr>
        <p:cxnSp>
          <p:nvCxnSpPr>
            <p:cNvPr id="182" name="Straight Arrow Connector 181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183" name="Straight Connector 182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184" name="Straight Connector 183"/>
          <p:cNvCxnSpPr/>
          <p:nvPr/>
        </p:nvCxnSpPr>
        <p:spPr bwMode="auto">
          <a:xfrm>
            <a:off x="4086534" y="5097413"/>
            <a:ext cx="2" cy="268091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85" name="Straight Arrow Connector 184"/>
          <p:cNvCxnSpPr/>
          <p:nvPr/>
        </p:nvCxnSpPr>
        <p:spPr bwMode="auto">
          <a:xfrm flipH="1">
            <a:off x="4086535" y="5365504"/>
            <a:ext cx="6555" cy="733540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sp>
        <p:nvSpPr>
          <p:cNvPr id="189" name="Rectangle 188"/>
          <p:cNvSpPr/>
          <p:nvPr/>
        </p:nvSpPr>
        <p:spPr bwMode="auto">
          <a:xfrm>
            <a:off x="3902003" y="4842080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MSL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196" name="Straight Connector 195"/>
          <p:cNvCxnSpPr/>
          <p:nvPr/>
        </p:nvCxnSpPr>
        <p:spPr bwMode="auto">
          <a:xfrm>
            <a:off x="4460994" y="3354797"/>
            <a:ext cx="5489" cy="300912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>
                <a:lumMod val="60000"/>
                <a:lumOff val="4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98" name="Straight Connector 197"/>
          <p:cNvCxnSpPr/>
          <p:nvPr/>
        </p:nvCxnSpPr>
        <p:spPr bwMode="auto">
          <a:xfrm>
            <a:off x="4097723" y="2316972"/>
            <a:ext cx="5489" cy="300912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rgbClr val="FF9900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99" name="TextBox 198"/>
          <p:cNvSpPr txBox="1"/>
          <p:nvPr/>
        </p:nvSpPr>
        <p:spPr>
          <a:xfrm>
            <a:off x="3696045" y="2090359"/>
            <a:ext cx="64312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 err="1" smtClean="0">
                <a:solidFill>
                  <a:srgbClr val="7030A0"/>
                </a:solidFill>
                <a:latin typeface="Calibri"/>
                <a:ea typeface="+mn-ea"/>
              </a:rPr>
              <a:t>Nozomi</a:t>
            </a:r>
            <a:endParaRPr lang="en-US" sz="1050" b="0" dirty="0">
              <a:solidFill>
                <a:srgbClr val="7030A0"/>
              </a:solidFill>
              <a:latin typeface="Calibri"/>
              <a:ea typeface="+mn-ea"/>
            </a:endParaRPr>
          </a:p>
        </p:txBody>
      </p:sp>
      <p:sp>
        <p:nvSpPr>
          <p:cNvPr id="200" name="TextBox 199"/>
          <p:cNvSpPr txBox="1"/>
          <p:nvPr/>
        </p:nvSpPr>
        <p:spPr>
          <a:xfrm>
            <a:off x="4191845" y="2096622"/>
            <a:ext cx="49885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 smtClean="0">
                <a:solidFill>
                  <a:prstClr val="black"/>
                </a:solidFill>
                <a:latin typeface="Calibri"/>
                <a:ea typeface="+mn-ea"/>
              </a:rPr>
              <a:t>MCO</a:t>
            </a:r>
            <a:endParaRPr lang="en-US" sz="105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grpSp>
        <p:nvGrpSpPr>
          <p:cNvPr id="201" name="Group 200"/>
          <p:cNvGrpSpPr/>
          <p:nvPr/>
        </p:nvGrpSpPr>
        <p:grpSpPr>
          <a:xfrm>
            <a:off x="3479635" y="2304532"/>
            <a:ext cx="186810" cy="258441"/>
            <a:chOff x="9421604" y="5707344"/>
            <a:chExt cx="186810" cy="709510"/>
          </a:xfrm>
        </p:grpSpPr>
        <p:cxnSp>
          <p:nvCxnSpPr>
            <p:cNvPr id="202" name="Straight Arrow Connector 201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tx1"/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203" name="Straight Connector 202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04" name="TextBox 203"/>
          <p:cNvSpPr txBox="1"/>
          <p:nvPr/>
        </p:nvSpPr>
        <p:spPr>
          <a:xfrm>
            <a:off x="3011570" y="1931544"/>
            <a:ext cx="8018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b="0" dirty="0" smtClean="0">
                <a:solidFill>
                  <a:prstClr val="black"/>
                </a:solidFill>
                <a:latin typeface="Calibri"/>
                <a:ea typeface="+mn-ea"/>
              </a:rPr>
              <a:t>Lunar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b="0" dirty="0" smtClean="0">
                <a:solidFill>
                  <a:prstClr val="black"/>
                </a:solidFill>
                <a:latin typeface="Calibri"/>
                <a:ea typeface="+mn-ea"/>
              </a:rPr>
              <a:t>Prospector</a:t>
            </a:r>
            <a:endParaRPr lang="en-US" sz="10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cxnSp>
        <p:nvCxnSpPr>
          <p:cNvPr id="205" name="Straight Connector 204"/>
          <p:cNvCxnSpPr/>
          <p:nvPr/>
        </p:nvCxnSpPr>
        <p:spPr bwMode="auto">
          <a:xfrm>
            <a:off x="4817968" y="1878589"/>
            <a:ext cx="5489" cy="300912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21" name="Straight Connector 120"/>
          <p:cNvCxnSpPr/>
          <p:nvPr/>
        </p:nvCxnSpPr>
        <p:spPr bwMode="auto">
          <a:xfrm>
            <a:off x="4740527" y="2161955"/>
            <a:ext cx="157927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8" name="Rectangle 207"/>
          <p:cNvSpPr/>
          <p:nvPr/>
        </p:nvSpPr>
        <p:spPr bwMode="auto">
          <a:xfrm>
            <a:off x="4225940" y="1589999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Mars</a:t>
            </a:r>
          </a:p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Pathfinder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211" name="Straight Arrow Connector 210"/>
          <p:cNvCxnSpPr/>
          <p:nvPr/>
        </p:nvCxnSpPr>
        <p:spPr bwMode="auto">
          <a:xfrm flipH="1">
            <a:off x="5075458" y="5790406"/>
            <a:ext cx="6554" cy="308638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213" name="Straight Connector 212"/>
          <p:cNvCxnSpPr/>
          <p:nvPr/>
        </p:nvCxnSpPr>
        <p:spPr bwMode="auto">
          <a:xfrm>
            <a:off x="5303880" y="5524687"/>
            <a:ext cx="2" cy="268091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214" name="Straight Connector 213"/>
          <p:cNvCxnSpPr/>
          <p:nvPr/>
        </p:nvCxnSpPr>
        <p:spPr bwMode="auto">
          <a:xfrm>
            <a:off x="5082292" y="5517904"/>
            <a:ext cx="2" cy="268091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215" name="Straight Arrow Connector 214"/>
          <p:cNvCxnSpPr/>
          <p:nvPr/>
        </p:nvCxnSpPr>
        <p:spPr bwMode="auto">
          <a:xfrm flipH="1">
            <a:off x="5300603" y="5787224"/>
            <a:ext cx="6554" cy="308638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sp>
        <p:nvSpPr>
          <p:cNvPr id="216" name="Rectangle 215"/>
          <p:cNvSpPr/>
          <p:nvPr/>
        </p:nvSpPr>
        <p:spPr bwMode="auto">
          <a:xfrm>
            <a:off x="4871127" y="5293763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Maven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217" name="Rectangle 216"/>
          <p:cNvSpPr/>
          <p:nvPr/>
        </p:nvSpPr>
        <p:spPr bwMode="auto">
          <a:xfrm>
            <a:off x="5225141" y="5258733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lnSpc>
                <a:spcPts val="8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Mars</a:t>
            </a:r>
          </a:p>
          <a:p>
            <a:pPr>
              <a:lnSpc>
                <a:spcPts val="8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Orbiter</a:t>
            </a:r>
          </a:p>
          <a:p>
            <a:pPr>
              <a:lnSpc>
                <a:spcPts val="800"/>
              </a:lnSpc>
            </a:pP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pPr>
              <a:lnSpc>
                <a:spcPts val="8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218" name="Straight Connector 217"/>
          <p:cNvCxnSpPr/>
          <p:nvPr/>
        </p:nvCxnSpPr>
        <p:spPr bwMode="auto">
          <a:xfrm flipH="1">
            <a:off x="5785097" y="5097413"/>
            <a:ext cx="10699" cy="924892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20" name="Straight Arrow Connector 219"/>
          <p:cNvCxnSpPr/>
          <p:nvPr/>
        </p:nvCxnSpPr>
        <p:spPr bwMode="auto">
          <a:xfrm flipH="1">
            <a:off x="5775956" y="5871416"/>
            <a:ext cx="6554" cy="224446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226" name="Straight Arrow Connector 225"/>
          <p:cNvCxnSpPr/>
          <p:nvPr/>
        </p:nvCxnSpPr>
        <p:spPr bwMode="auto">
          <a:xfrm>
            <a:off x="7912748" y="1306272"/>
            <a:ext cx="38447" cy="4743818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229" name="Straight Arrow Connector 228"/>
          <p:cNvCxnSpPr/>
          <p:nvPr/>
        </p:nvCxnSpPr>
        <p:spPr bwMode="auto">
          <a:xfrm>
            <a:off x="4679618" y="4141373"/>
            <a:ext cx="11082" cy="1955877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/>
            </a:solidFill>
            <a:prstDash val="solid"/>
            <a:round/>
            <a:headEnd type="none" w="lg" len="lg"/>
            <a:tailEnd type="triangle"/>
          </a:ln>
          <a:effectLst/>
        </p:spPr>
      </p:cxnSp>
      <p:grpSp>
        <p:nvGrpSpPr>
          <p:cNvPr id="230" name="Group 229"/>
          <p:cNvGrpSpPr/>
          <p:nvPr/>
        </p:nvGrpSpPr>
        <p:grpSpPr>
          <a:xfrm>
            <a:off x="5707375" y="1818557"/>
            <a:ext cx="155046" cy="1587472"/>
            <a:chOff x="9421604" y="5707344"/>
            <a:chExt cx="186810" cy="709510"/>
          </a:xfrm>
        </p:grpSpPr>
        <p:cxnSp>
          <p:nvCxnSpPr>
            <p:cNvPr id="231" name="Straight Arrow Connector 230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tx1"/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232" name="Straight Connector 231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233" name="Straight Connector 232"/>
          <p:cNvCxnSpPr/>
          <p:nvPr/>
        </p:nvCxnSpPr>
        <p:spPr bwMode="auto">
          <a:xfrm>
            <a:off x="5786955" y="1379205"/>
            <a:ext cx="2" cy="268091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pic>
        <p:nvPicPr>
          <p:cNvPr id="131" name="Picture 130"/>
          <p:cNvPicPr>
            <a:picLocks noChangeAspect="1"/>
          </p:cNvPicPr>
          <p:nvPr/>
        </p:nvPicPr>
        <p:blipFill rotWithShape="1">
          <a:blip r:embed="rId6"/>
          <a:srcRect r="11138" b="915"/>
          <a:stretch/>
        </p:blipFill>
        <p:spPr>
          <a:xfrm>
            <a:off x="5687339" y="5197943"/>
            <a:ext cx="593689" cy="537463"/>
          </a:xfrm>
          <a:prstGeom prst="rect">
            <a:avLst/>
          </a:prstGeom>
        </p:spPr>
      </p:pic>
      <p:cxnSp>
        <p:nvCxnSpPr>
          <p:cNvPr id="235" name="Straight Connector 234"/>
          <p:cNvCxnSpPr/>
          <p:nvPr/>
        </p:nvCxnSpPr>
        <p:spPr bwMode="auto">
          <a:xfrm>
            <a:off x="6293930" y="2063563"/>
            <a:ext cx="0" cy="1592146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237" name="TextBox 236"/>
          <p:cNvSpPr txBox="1"/>
          <p:nvPr/>
        </p:nvSpPr>
        <p:spPr>
          <a:xfrm>
            <a:off x="5945123" y="1817618"/>
            <a:ext cx="6864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0" dirty="0" smtClean="0">
                <a:solidFill>
                  <a:prstClr val="black"/>
                </a:solidFill>
                <a:latin typeface="Calibri"/>
                <a:ea typeface="+mn-ea"/>
              </a:rPr>
              <a:t>Cassini</a:t>
            </a:r>
            <a:endParaRPr lang="en-US" sz="12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cxnSp>
        <p:nvCxnSpPr>
          <p:cNvPr id="238" name="Straight Connector 237"/>
          <p:cNvCxnSpPr/>
          <p:nvPr/>
        </p:nvCxnSpPr>
        <p:spPr bwMode="auto">
          <a:xfrm>
            <a:off x="6704739" y="3377620"/>
            <a:ext cx="7022" cy="529749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6">
                <a:lumMod val="60000"/>
                <a:lumOff val="4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41" name="Group 240"/>
          <p:cNvGrpSpPr/>
          <p:nvPr/>
        </p:nvGrpSpPr>
        <p:grpSpPr>
          <a:xfrm>
            <a:off x="6614845" y="3900394"/>
            <a:ext cx="186810" cy="1038607"/>
            <a:chOff x="9421604" y="5707344"/>
            <a:chExt cx="186810" cy="709510"/>
          </a:xfrm>
        </p:grpSpPr>
        <p:cxnSp>
          <p:nvCxnSpPr>
            <p:cNvPr id="242" name="Straight Arrow Connector 241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243" name="Straight Connector 242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44" name="Rectangle 243"/>
          <p:cNvSpPr/>
          <p:nvPr/>
        </p:nvSpPr>
        <p:spPr bwMode="auto">
          <a:xfrm>
            <a:off x="6420079" y="3136691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srgbClr val="7030A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MINERVA</a:t>
            </a:r>
          </a:p>
          <a:p>
            <a:endParaRPr lang="en-US" sz="1000" dirty="0">
              <a:solidFill>
                <a:srgbClr val="7030A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srgbClr val="7030A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srgbClr val="7030A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pic>
        <p:nvPicPr>
          <p:cNvPr id="245" name="Picture 24" descr="http://www.askamathematician.com/wp-content/uploads/2010/05/galileo-trajectory-brows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572" y="2317450"/>
            <a:ext cx="721748" cy="56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7" name="Group 246"/>
          <p:cNvGrpSpPr/>
          <p:nvPr/>
        </p:nvGrpSpPr>
        <p:grpSpPr>
          <a:xfrm>
            <a:off x="7368979" y="3606712"/>
            <a:ext cx="186810" cy="1505013"/>
            <a:chOff x="9421604" y="5707344"/>
            <a:chExt cx="186810" cy="709510"/>
          </a:xfrm>
        </p:grpSpPr>
        <p:cxnSp>
          <p:nvCxnSpPr>
            <p:cNvPr id="248" name="Straight Arrow Connector 247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249" name="Straight Connector 248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250" name="Straight Connector 249"/>
          <p:cNvCxnSpPr/>
          <p:nvPr/>
        </p:nvCxnSpPr>
        <p:spPr bwMode="auto">
          <a:xfrm>
            <a:off x="7459650" y="2538451"/>
            <a:ext cx="0" cy="1060874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252" name="Straight Connector 251"/>
          <p:cNvCxnSpPr/>
          <p:nvPr/>
        </p:nvCxnSpPr>
        <p:spPr bwMode="auto">
          <a:xfrm>
            <a:off x="7247411" y="3578316"/>
            <a:ext cx="1362" cy="2207679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>
                <a:lumMod val="60000"/>
                <a:lumOff val="4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254" name="Straight Arrow Connector 253"/>
          <p:cNvCxnSpPr/>
          <p:nvPr/>
        </p:nvCxnSpPr>
        <p:spPr bwMode="auto">
          <a:xfrm flipH="1">
            <a:off x="7247982" y="5779903"/>
            <a:ext cx="6554" cy="308638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255" name="Straight Arrow Connector 254"/>
          <p:cNvCxnSpPr/>
          <p:nvPr/>
        </p:nvCxnSpPr>
        <p:spPr bwMode="auto">
          <a:xfrm flipH="1">
            <a:off x="6710522" y="5883693"/>
            <a:ext cx="2101" cy="199892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257" name="Straight Connector 256"/>
          <p:cNvCxnSpPr/>
          <p:nvPr/>
        </p:nvCxnSpPr>
        <p:spPr bwMode="auto">
          <a:xfrm>
            <a:off x="6713461" y="5749647"/>
            <a:ext cx="2" cy="268091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6">
                <a:lumMod val="60000"/>
                <a:lumOff val="4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260" name="Rectangle 259"/>
          <p:cNvSpPr/>
          <p:nvPr/>
        </p:nvSpPr>
        <p:spPr bwMode="auto">
          <a:xfrm>
            <a:off x="6348714" y="5535362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srgbClr val="7030A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MASCOT</a:t>
            </a:r>
          </a:p>
          <a:p>
            <a:endParaRPr lang="en-US" sz="1000" dirty="0">
              <a:solidFill>
                <a:srgbClr val="7030A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srgbClr val="7030A0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srgbClr val="7030A0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261" name="Straight Connector 260"/>
          <p:cNvCxnSpPr/>
          <p:nvPr/>
        </p:nvCxnSpPr>
        <p:spPr bwMode="auto">
          <a:xfrm>
            <a:off x="6931947" y="4219158"/>
            <a:ext cx="9981" cy="1011513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>
                <a:lumMod val="95000"/>
                <a:lumOff val="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262" name="Straight Arrow Connector 261"/>
          <p:cNvCxnSpPr/>
          <p:nvPr/>
        </p:nvCxnSpPr>
        <p:spPr bwMode="auto">
          <a:xfrm>
            <a:off x="6922341" y="4896354"/>
            <a:ext cx="0" cy="1177882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lg" len="lg"/>
            <a:tailEnd type="triangle"/>
          </a:ln>
          <a:effectLst/>
        </p:spPr>
      </p:cxnSp>
      <p:sp>
        <p:nvSpPr>
          <p:cNvPr id="267" name="Rectangle 266"/>
          <p:cNvSpPr/>
          <p:nvPr/>
        </p:nvSpPr>
        <p:spPr bwMode="auto">
          <a:xfrm>
            <a:off x="6683914" y="4020984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Dawn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pic>
        <p:nvPicPr>
          <p:cNvPr id="268" name="Picture 4" descr="http://dawn.jpl.nasa.gov/mission/images/trajec_02_08_10_hi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191" y="4862781"/>
            <a:ext cx="655684" cy="655684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9" name="Rectangle 268"/>
          <p:cNvSpPr/>
          <p:nvPr/>
        </p:nvSpPr>
        <p:spPr bwMode="auto">
          <a:xfrm>
            <a:off x="6880761" y="3354797"/>
            <a:ext cx="603855" cy="20637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Rosetta</a:t>
            </a:r>
          </a:p>
          <a:p>
            <a:endParaRPr lang="en-US" sz="1000" dirty="0">
              <a:solidFill>
                <a:srgbClr val="4F81BD">
                  <a:lumMod val="60000"/>
                  <a:lumOff val="40000"/>
                </a:srgb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srgbClr val="4F81BD">
                  <a:lumMod val="60000"/>
                  <a:lumOff val="40000"/>
                </a:srgb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grpSp>
        <p:nvGrpSpPr>
          <p:cNvPr id="271" name="Group 270"/>
          <p:cNvGrpSpPr/>
          <p:nvPr/>
        </p:nvGrpSpPr>
        <p:grpSpPr>
          <a:xfrm>
            <a:off x="7546064" y="3780617"/>
            <a:ext cx="186810" cy="1737287"/>
            <a:chOff x="9421604" y="5707344"/>
            <a:chExt cx="186810" cy="709510"/>
          </a:xfrm>
        </p:grpSpPr>
        <p:cxnSp>
          <p:nvCxnSpPr>
            <p:cNvPr id="272" name="Straight Arrow Connector 271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273" name="Straight Connector 272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pic>
        <p:nvPicPr>
          <p:cNvPr id="246" name="Picture 18" descr="http://upload.wikimedia.org/wikipedia/commons/e/e8/Stardust_-_mission_trajectory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53411" y="4041993"/>
            <a:ext cx="660586" cy="534177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" name="Picture 16" descr="http://upload.wikimedia.org/wikipedia/commons/b/b0/Diagram_of_NASA_Deep_Impact_probe_trajectory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480" y="4727749"/>
            <a:ext cx="581939" cy="50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4" name="Rectangle 273"/>
          <p:cNvSpPr/>
          <p:nvPr/>
        </p:nvSpPr>
        <p:spPr bwMode="auto">
          <a:xfrm>
            <a:off x="7449259" y="3460375"/>
            <a:ext cx="603855" cy="20637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lnSpc>
                <a:spcPts val="900"/>
              </a:lnSpc>
            </a:pPr>
            <a:r>
              <a:rPr lang="en-US" sz="10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Deep Impact</a:t>
            </a:r>
          </a:p>
          <a:p>
            <a:endParaRPr lang="en-US" sz="1000" dirty="0">
              <a:solidFill>
                <a:srgbClr val="4F81BD">
                  <a:lumMod val="60000"/>
                  <a:lumOff val="40000"/>
                </a:srgb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srgbClr val="4F81BD">
                  <a:lumMod val="60000"/>
                  <a:lumOff val="40000"/>
                </a:srgb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grpSp>
        <p:nvGrpSpPr>
          <p:cNvPr id="275" name="Group 274"/>
          <p:cNvGrpSpPr/>
          <p:nvPr/>
        </p:nvGrpSpPr>
        <p:grpSpPr>
          <a:xfrm>
            <a:off x="8185794" y="1562758"/>
            <a:ext cx="186810" cy="1908126"/>
            <a:chOff x="9421604" y="5707344"/>
            <a:chExt cx="186810" cy="709510"/>
          </a:xfrm>
        </p:grpSpPr>
        <p:cxnSp>
          <p:nvCxnSpPr>
            <p:cNvPr id="276" name="Straight Arrow Connector 275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277" name="Straight Connector 276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>
                  <a:lumMod val="95000"/>
                  <a:lumOff val="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278" name="Straight Arrow Connector 277"/>
          <p:cNvCxnSpPr/>
          <p:nvPr/>
        </p:nvCxnSpPr>
        <p:spPr bwMode="auto">
          <a:xfrm>
            <a:off x="8443676" y="2090359"/>
            <a:ext cx="0" cy="3983877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280" name="Straight Arrow Connector 279"/>
          <p:cNvCxnSpPr/>
          <p:nvPr/>
        </p:nvCxnSpPr>
        <p:spPr bwMode="auto">
          <a:xfrm>
            <a:off x="8279199" y="4640020"/>
            <a:ext cx="0" cy="1431222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lg" len="lg"/>
            <a:tailEnd type="triangle"/>
          </a:ln>
          <a:effectLst/>
        </p:spPr>
      </p:cxnSp>
      <p:cxnSp>
        <p:nvCxnSpPr>
          <p:cNvPr id="282" name="Straight Arrow Connector 281"/>
          <p:cNvCxnSpPr/>
          <p:nvPr/>
        </p:nvCxnSpPr>
        <p:spPr bwMode="auto">
          <a:xfrm>
            <a:off x="8124145" y="1461403"/>
            <a:ext cx="6923" cy="4609839"/>
          </a:xfrm>
          <a:prstGeom prst="straightConnector1">
            <a:avLst/>
          </a:prstGeom>
          <a:solidFill>
            <a:schemeClr val="accent1"/>
          </a:solidFill>
          <a:ln w="6985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lg" len="lg"/>
            <a:tailEnd type="triangle"/>
          </a:ln>
          <a:effectLst/>
        </p:spPr>
      </p:cxnSp>
      <p:sp>
        <p:nvSpPr>
          <p:cNvPr id="285" name="Rectangle 284"/>
          <p:cNvSpPr/>
          <p:nvPr/>
        </p:nvSpPr>
        <p:spPr bwMode="auto">
          <a:xfrm>
            <a:off x="8286209" y="1912575"/>
            <a:ext cx="603855" cy="20637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lnSpc>
                <a:spcPts val="900"/>
              </a:lnSpc>
            </a:pPr>
            <a:r>
              <a:rPr lang="en-US" sz="10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ACE</a:t>
            </a:r>
          </a:p>
          <a:p>
            <a:endParaRPr lang="en-US" sz="1000" dirty="0">
              <a:solidFill>
                <a:srgbClr val="4F81BD">
                  <a:lumMod val="60000"/>
                  <a:lumOff val="40000"/>
                </a:srgb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srgbClr val="4F81BD">
                  <a:lumMod val="60000"/>
                  <a:lumOff val="40000"/>
                </a:srgb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pic>
        <p:nvPicPr>
          <p:cNvPr id="251" name="Picture 20" descr="http://www.srl.caltech.edu/ACE/images/lissajous.gi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917" y="2200104"/>
            <a:ext cx="671684" cy="60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9" name="Rectangle 288"/>
          <p:cNvSpPr/>
          <p:nvPr/>
        </p:nvSpPr>
        <p:spPr bwMode="auto">
          <a:xfrm>
            <a:off x="8362858" y="3727482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New</a:t>
            </a:r>
          </a:p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Horizons</a:t>
            </a:r>
          </a:p>
          <a:p>
            <a:pPr algn="ctr">
              <a:lnSpc>
                <a:spcPts val="900"/>
              </a:lnSpc>
            </a:pP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pPr algn="ctr">
              <a:lnSpc>
                <a:spcPts val="900"/>
              </a:lnSpc>
            </a:pPr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290" name="Rectangle 289"/>
          <p:cNvSpPr/>
          <p:nvPr/>
        </p:nvSpPr>
        <p:spPr bwMode="auto">
          <a:xfrm>
            <a:off x="7189824" y="2352747"/>
            <a:ext cx="670055" cy="20637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lnSpc>
                <a:spcPts val="900"/>
              </a:lnSpc>
            </a:pPr>
            <a:r>
              <a:rPr lang="en-US" sz="10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Stardust</a:t>
            </a:r>
          </a:p>
          <a:p>
            <a:endParaRPr lang="en-US" sz="1000" dirty="0">
              <a:solidFill>
                <a:srgbClr val="4F81BD">
                  <a:lumMod val="60000"/>
                  <a:lumOff val="40000"/>
                </a:srgb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srgbClr val="4F81BD">
                  <a:lumMod val="60000"/>
                  <a:lumOff val="40000"/>
                </a:srgb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293" name="Rectangle 292"/>
          <p:cNvSpPr/>
          <p:nvPr/>
        </p:nvSpPr>
        <p:spPr bwMode="auto">
          <a:xfrm>
            <a:off x="7885858" y="4457632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900"/>
              </a:lnSpc>
            </a:pPr>
            <a:r>
              <a:rPr lang="en-US" sz="800" dirty="0" err="1" smtClean="0">
                <a:solidFill>
                  <a:prstClr val="black">
                    <a:lumMod val="95000"/>
                    <a:lumOff val="5000"/>
                  </a:prstClr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Kepler</a:t>
            </a:r>
            <a:endParaRPr lang="en-US" sz="800" dirty="0" smtClean="0">
              <a:solidFill>
                <a:prstClr val="black">
                  <a:lumMod val="95000"/>
                  <a:lumOff val="5000"/>
                </a:prstClr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pPr algn="ctr">
              <a:lnSpc>
                <a:spcPts val="900"/>
              </a:lnSpc>
            </a:pPr>
            <a:endParaRPr lang="en-US" sz="8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pPr algn="ctr">
              <a:lnSpc>
                <a:spcPts val="900"/>
              </a:lnSpc>
            </a:pPr>
            <a:r>
              <a:rPr lang="en-US" sz="8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8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294" name="TextBox 293"/>
          <p:cNvSpPr txBox="1"/>
          <p:nvPr/>
        </p:nvSpPr>
        <p:spPr>
          <a:xfrm>
            <a:off x="721693" y="2781636"/>
            <a:ext cx="6527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b="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Calibri"/>
                <a:ea typeface="+mn-ea"/>
              </a:rPr>
              <a:t>Genesis</a:t>
            </a:r>
            <a:endParaRPr lang="en-US" sz="1000" b="0" dirty="0">
              <a:solidFill>
                <a:prstClr val="black">
                  <a:lumMod val="95000"/>
                  <a:lumOff val="5000"/>
                </a:prstClr>
              </a:solidFill>
              <a:latin typeface="Calibri"/>
              <a:ea typeface="+mn-ea"/>
            </a:endParaRPr>
          </a:p>
        </p:txBody>
      </p:sp>
      <p:grpSp>
        <p:nvGrpSpPr>
          <p:cNvPr id="295" name="Group 294"/>
          <p:cNvGrpSpPr/>
          <p:nvPr/>
        </p:nvGrpSpPr>
        <p:grpSpPr>
          <a:xfrm>
            <a:off x="6574655" y="2534146"/>
            <a:ext cx="186810" cy="433876"/>
            <a:chOff x="9421604" y="5707344"/>
            <a:chExt cx="186810" cy="709510"/>
          </a:xfrm>
        </p:grpSpPr>
        <p:cxnSp>
          <p:nvCxnSpPr>
            <p:cNvPr id="296" name="Straight Arrow Connector 295"/>
            <p:cNvCxnSpPr/>
            <p:nvPr/>
          </p:nvCxnSpPr>
          <p:spPr bwMode="auto">
            <a:xfrm>
              <a:off x="9517038" y="5707344"/>
              <a:ext cx="1294" cy="702514"/>
            </a:xfrm>
            <a:prstGeom prst="straightConnector1">
              <a:avLst/>
            </a:prstGeom>
            <a:solidFill>
              <a:schemeClr val="accent1"/>
            </a:solidFill>
            <a:ln w="69850" cap="flat" cmpd="sng" algn="ctr">
              <a:solidFill>
                <a:schemeClr val="tx1"/>
              </a:solidFill>
              <a:prstDash val="solid"/>
              <a:round/>
              <a:headEnd type="none" w="lg" len="lg"/>
              <a:tailEnd type="none"/>
            </a:ln>
            <a:effectLst/>
          </p:spPr>
        </p:cxnSp>
        <p:cxnSp>
          <p:nvCxnSpPr>
            <p:cNvPr id="297" name="Straight Connector 296"/>
            <p:cNvCxnSpPr/>
            <p:nvPr/>
          </p:nvCxnSpPr>
          <p:spPr bwMode="auto">
            <a:xfrm>
              <a:off x="9421604" y="6416854"/>
              <a:ext cx="186810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298" name="Straight Connector 297"/>
          <p:cNvCxnSpPr/>
          <p:nvPr/>
        </p:nvCxnSpPr>
        <p:spPr bwMode="auto">
          <a:xfrm>
            <a:off x="6670089" y="2291917"/>
            <a:ext cx="0" cy="300992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299" name="TextBox 298"/>
          <p:cNvSpPr txBox="1"/>
          <p:nvPr/>
        </p:nvSpPr>
        <p:spPr>
          <a:xfrm>
            <a:off x="6273526" y="2013532"/>
            <a:ext cx="65114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b="0" dirty="0" smtClean="0">
                <a:solidFill>
                  <a:prstClr val="black"/>
                </a:solidFill>
                <a:latin typeface="Calibri"/>
                <a:ea typeface="+mn-ea"/>
              </a:rPr>
              <a:t>Deep</a:t>
            </a:r>
          </a:p>
          <a:p>
            <a:pPr algn="ctr" defTabSz="457200" eaLnBrk="1" fontAlgn="auto" hangingPunct="1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b="0" dirty="0" smtClean="0">
                <a:solidFill>
                  <a:prstClr val="black"/>
                </a:solidFill>
                <a:latin typeface="Calibri"/>
                <a:ea typeface="+mn-ea"/>
              </a:rPr>
              <a:t>Space 1</a:t>
            </a:r>
            <a:endParaRPr lang="en-US" sz="10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300" name="TextBox 299"/>
          <p:cNvSpPr txBox="1"/>
          <p:nvPr/>
        </p:nvSpPr>
        <p:spPr>
          <a:xfrm>
            <a:off x="6552162" y="1536228"/>
            <a:ext cx="540533" cy="208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b="0" dirty="0" smtClean="0">
                <a:solidFill>
                  <a:prstClr val="black"/>
                </a:solidFill>
                <a:latin typeface="Calibri"/>
                <a:ea typeface="+mn-ea"/>
              </a:rPr>
              <a:t>NEAR</a:t>
            </a:r>
            <a:endParaRPr lang="en-US" sz="10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cxnSp>
        <p:nvCxnSpPr>
          <p:cNvPr id="301" name="Straight Connector 300"/>
          <p:cNvCxnSpPr/>
          <p:nvPr/>
        </p:nvCxnSpPr>
        <p:spPr bwMode="auto">
          <a:xfrm flipH="1">
            <a:off x="6847121" y="1899852"/>
            <a:ext cx="608" cy="845457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303" name="Straight Connector 302"/>
          <p:cNvCxnSpPr/>
          <p:nvPr/>
        </p:nvCxnSpPr>
        <p:spPr bwMode="auto">
          <a:xfrm>
            <a:off x="6764414" y="2780093"/>
            <a:ext cx="157927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304" name="Picture 8" descr="http://near.jhuapl.edu/NewMissionDesign/straj.gi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770" y="1715653"/>
            <a:ext cx="930048" cy="630864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5" name="Picture 18" descr="http://upload.wikimedia.org/wikipedia/commons/e/e8/Stardust_-_mission_trajectory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987" y="2541496"/>
            <a:ext cx="811795" cy="656452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0" name="TextBox 269"/>
          <p:cNvSpPr txBox="1"/>
          <p:nvPr/>
        </p:nvSpPr>
        <p:spPr>
          <a:xfrm>
            <a:off x="834661" y="1039289"/>
            <a:ext cx="8185767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</a:rPr>
              <a:t>Sun          Mercury  Venus              Moon                           Mars                    Jupiter  Saturn  Comets/Asteroids  Solar Sys    Pluto</a:t>
            </a:r>
            <a:endParaRPr lang="en-US" sz="1300" dirty="0">
              <a:solidFill>
                <a:prstClr val="black"/>
              </a:solidFill>
              <a:latin typeface="Arial Narrow" panose="020B0606020202030204" pitchFamily="34" charset="0"/>
              <a:ea typeface="+mn-ea"/>
            </a:endParaRPr>
          </a:p>
        </p:txBody>
      </p:sp>
      <p:pic>
        <p:nvPicPr>
          <p:cNvPr id="35" name="Picture 22" descr="Genesis Mission Trajectory and Flight Plan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67" y="3076667"/>
            <a:ext cx="823661" cy="486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9" name="Table 278"/>
          <p:cNvGraphicFramePr>
            <a:graphicFrameLocks noGrp="1"/>
          </p:cNvGraphicFramePr>
          <p:nvPr>
            <p:extLst/>
          </p:nvPr>
        </p:nvGraphicFramePr>
        <p:xfrm>
          <a:off x="129737" y="1303565"/>
          <a:ext cx="478813" cy="48253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8813"/>
              </a:tblGrid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1994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1995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1996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1997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1998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1999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2000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2001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2002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2003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2004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2005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2006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2007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2008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2009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2010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2011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2012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2013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2014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  <a:tr h="2193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2015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81" marR="7481" marT="7481" marB="0" anchor="b"/>
                </a:tc>
              </a:tr>
            </a:tbl>
          </a:graphicData>
        </a:graphic>
      </p:graphicFrame>
      <p:sp>
        <p:nvSpPr>
          <p:cNvPr id="281" name="Rectangle 280"/>
          <p:cNvSpPr/>
          <p:nvPr/>
        </p:nvSpPr>
        <p:spPr bwMode="auto">
          <a:xfrm>
            <a:off x="625267" y="993846"/>
            <a:ext cx="8395674" cy="5163162"/>
          </a:xfrm>
          <a:prstGeom prst="rect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322" name="Rectangle 321"/>
          <p:cNvSpPr/>
          <p:nvPr/>
        </p:nvSpPr>
        <p:spPr bwMode="auto">
          <a:xfrm>
            <a:off x="5549524" y="4879879"/>
            <a:ext cx="800702" cy="3458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Juno</a:t>
            </a:r>
          </a:p>
          <a:p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  <a:p>
            <a:r>
              <a:rPr lang="en-US" sz="1000" dirty="0" smtClean="0">
                <a:solidFill>
                  <a:prstClr val="black"/>
                </a:solidFill>
                <a:latin typeface="Arial Narrow" panose="020B0606020202030204" pitchFamily="34" charset="0"/>
                <a:ea typeface="ＭＳ Ｐゴシック" pitchFamily="30" charset="-128"/>
                <a:cs typeface="ＭＳ Ｐゴシック" pitchFamily="30" charset="-128"/>
              </a:rPr>
              <a:t> </a:t>
            </a:r>
            <a:endParaRPr lang="en-US" sz="1000" dirty="0">
              <a:solidFill>
                <a:prstClr val="black"/>
              </a:solidFill>
              <a:latin typeface="Arial Narrow" panose="020B0606020202030204" pitchFamily="34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292" name="TextBox 291"/>
          <p:cNvSpPr txBox="1"/>
          <p:nvPr/>
        </p:nvSpPr>
        <p:spPr>
          <a:xfrm>
            <a:off x="786731" y="6133284"/>
            <a:ext cx="650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Legend:      NASA        </a:t>
            </a:r>
            <a:r>
              <a:rPr lang="en-US" b="0" dirty="0" smtClean="0">
                <a:solidFill>
                  <a:srgbClr val="0070C0"/>
                </a:solidFill>
                <a:latin typeface="Calibri"/>
                <a:ea typeface="+mn-ea"/>
              </a:rPr>
              <a:t>ESA/Europe</a:t>
            </a: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              </a:t>
            </a:r>
            <a:r>
              <a:rPr lang="en-US" b="0" dirty="0" smtClean="0">
                <a:solidFill>
                  <a:srgbClr val="7030A0"/>
                </a:solidFill>
                <a:latin typeface="Calibri"/>
                <a:ea typeface="+mn-ea"/>
              </a:rPr>
              <a:t>Japan           </a:t>
            </a:r>
            <a:r>
              <a:rPr lang="en-US" b="0" dirty="0" smtClean="0">
                <a:solidFill>
                  <a:srgbClr val="FF0000"/>
                </a:solidFill>
                <a:latin typeface="Calibri"/>
                <a:ea typeface="+mn-ea"/>
              </a:rPr>
              <a:t>China</a:t>
            </a:r>
            <a:r>
              <a:rPr lang="en-US" b="0" dirty="0" smtClean="0">
                <a:solidFill>
                  <a:srgbClr val="FF9900"/>
                </a:solidFill>
                <a:latin typeface="Calibri"/>
                <a:ea typeface="+mn-ea"/>
              </a:rPr>
              <a:t>    </a:t>
            </a: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   </a:t>
            </a:r>
            <a:endParaRPr lang="en-US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302" name="Rectangle 301"/>
          <p:cNvSpPr/>
          <p:nvPr/>
        </p:nvSpPr>
        <p:spPr bwMode="auto">
          <a:xfrm>
            <a:off x="1680283" y="6225617"/>
            <a:ext cx="173180" cy="18466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rPr>
              <a:t>  </a:t>
            </a:r>
            <a:endParaRPr lang="en-US" sz="2400" dirty="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325" name="Rectangle 324"/>
          <p:cNvSpPr/>
          <p:nvPr/>
        </p:nvSpPr>
        <p:spPr bwMode="auto">
          <a:xfrm>
            <a:off x="2628854" y="6237479"/>
            <a:ext cx="173180" cy="184666"/>
          </a:xfrm>
          <a:prstGeom prst="rect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rPr>
              <a:t>  </a:t>
            </a:r>
            <a:endParaRPr lang="en-US" sz="2400" dirty="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326" name="Rectangle 325"/>
          <p:cNvSpPr/>
          <p:nvPr/>
        </p:nvSpPr>
        <p:spPr bwMode="auto">
          <a:xfrm>
            <a:off x="5585239" y="6220757"/>
            <a:ext cx="173180" cy="184666"/>
          </a:xfrm>
          <a:prstGeom prst="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rPr>
              <a:t>  </a:t>
            </a:r>
            <a:endParaRPr lang="en-US" sz="2400" dirty="0">
              <a:solidFill>
                <a:srgbClr val="FF0000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327" name="Rectangle 326"/>
          <p:cNvSpPr/>
          <p:nvPr/>
        </p:nvSpPr>
        <p:spPr bwMode="auto">
          <a:xfrm>
            <a:off x="4430295" y="6231203"/>
            <a:ext cx="173180" cy="18466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rPr>
              <a:t>  </a:t>
            </a:r>
            <a:endParaRPr lang="en-US" sz="2400" dirty="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52162" y="6398316"/>
            <a:ext cx="2274618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b="0" dirty="0" smtClean="0">
                <a:solidFill>
                  <a:prstClr val="black"/>
                </a:solidFill>
              </a:rPr>
              <a:t>Dashed lines represent travel time prior to active science</a:t>
            </a:r>
            <a:endParaRPr lang="en-US" sz="1000" b="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6288" y="6506103"/>
            <a:ext cx="2117887" cy="24622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>
              <a:defRPr sz="1200"/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b="0" dirty="0" smtClean="0">
                <a:solidFill>
                  <a:prstClr val="black"/>
                </a:solidFill>
              </a:rPr>
              <a:t>Recent Russian </a:t>
            </a:r>
            <a:r>
              <a:rPr lang="en-US" sz="1000" b="0" dirty="0">
                <a:solidFill>
                  <a:prstClr val="black"/>
                </a:solidFill>
              </a:rPr>
              <a:t>data not available</a:t>
            </a:r>
          </a:p>
        </p:txBody>
      </p:sp>
      <p:sp>
        <p:nvSpPr>
          <p:cNvPr id="18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72434" y="6521944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6" name="Rectangle 185"/>
          <p:cNvSpPr/>
          <p:nvPr/>
        </p:nvSpPr>
        <p:spPr>
          <a:xfrm>
            <a:off x="3040185" y="6544957"/>
            <a:ext cx="3094892" cy="2856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8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087" y="238540"/>
            <a:ext cx="8694574" cy="625171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3040185" y="6544957"/>
            <a:ext cx="3094892" cy="2856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4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692" y="-24176"/>
            <a:ext cx="8514108" cy="1143000"/>
          </a:xfrm>
        </p:spPr>
        <p:txBody>
          <a:bodyPr>
            <a:noAutofit/>
          </a:bodyPr>
          <a:lstStyle/>
          <a:p>
            <a:r>
              <a:rPr lang="en-US" sz="4000" dirty="0" smtClean="0"/>
              <a:t>Multiple RV&amp;C Related Operational </a:t>
            </a:r>
            <a:br>
              <a:rPr lang="en-US" sz="4000" dirty="0" smtClean="0"/>
            </a:br>
            <a:r>
              <a:rPr lang="en-US" sz="4000" dirty="0" smtClean="0"/>
              <a:t>and Development Activities On-Going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E1F959-97DB-4B9E-A9E3-36B8475C48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46156" y="1310514"/>
            <a:ext cx="2810944" cy="2439248"/>
            <a:chOff x="630316" y="5028808"/>
            <a:chExt cx="1994296" cy="1632075"/>
          </a:xfrm>
        </p:grpSpPr>
        <p:sp>
          <p:nvSpPr>
            <p:cNvPr id="8" name="TextBox 7"/>
            <p:cNvSpPr txBox="1"/>
            <p:nvPr/>
          </p:nvSpPr>
          <p:spPr>
            <a:xfrm>
              <a:off x="630316" y="6475546"/>
              <a:ext cx="1994296" cy="185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0" dirty="0" smtClean="0">
                  <a:solidFill>
                    <a:prstClr val="black"/>
                  </a:solidFill>
                  <a:latin typeface="Calibri"/>
                  <a:ea typeface="+mn-ea"/>
                </a:rPr>
                <a:t>SpaceX Cargo Resupply</a:t>
              </a:r>
              <a:endParaRPr lang="en-US" sz="1200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583" y="5028808"/>
              <a:ext cx="1746456" cy="1449558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-970055" y="3858107"/>
            <a:ext cx="4572000" cy="2556729"/>
            <a:chOff x="-453350" y="3865641"/>
            <a:chExt cx="4572000" cy="255672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9546" y="4327306"/>
              <a:ext cx="2126209" cy="2095064"/>
            </a:xfrm>
            <a:prstGeom prst="rect">
              <a:avLst/>
            </a:prstGeom>
          </p:spPr>
        </p:pic>
        <p:sp>
          <p:nvSpPr>
            <p:cNvPr id="12" name="Rectangle 11"/>
            <p:cNvSpPr/>
            <p:nvPr/>
          </p:nvSpPr>
          <p:spPr>
            <a:xfrm>
              <a:off x="-453350" y="3865641"/>
              <a:ext cx="4572000" cy="461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0" dirty="0">
                  <a:solidFill>
                    <a:prstClr val="black"/>
                  </a:solidFill>
                  <a:latin typeface="Calibri"/>
                  <a:ea typeface="+mn-ea"/>
                </a:rPr>
                <a:t>International Docking </a:t>
              </a:r>
              <a:r>
                <a:rPr lang="en-US" sz="1200" b="0" dirty="0" smtClean="0">
                  <a:solidFill>
                    <a:prstClr val="black"/>
                  </a:solidFill>
                  <a:latin typeface="Calibri"/>
                  <a:ea typeface="+mn-ea"/>
                </a:rPr>
                <a:t>Adapter </a:t>
              </a:r>
            </a:p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0" dirty="0" smtClean="0">
                  <a:solidFill>
                    <a:prstClr val="black"/>
                  </a:solidFill>
                  <a:latin typeface="Calibri"/>
                  <a:ea typeface="+mn-ea"/>
                </a:rPr>
                <a:t>Converting </a:t>
              </a:r>
              <a:r>
                <a:rPr lang="en-US" sz="1200" b="0" dirty="0">
                  <a:solidFill>
                    <a:prstClr val="black"/>
                  </a:solidFill>
                  <a:latin typeface="Calibri"/>
                  <a:ea typeface="+mn-ea"/>
                </a:rPr>
                <a:t>ISS APAS/PMA to NDSB1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835786" y="1300202"/>
            <a:ext cx="3287424" cy="2362140"/>
            <a:chOff x="3087606" y="1296087"/>
            <a:chExt cx="3287424" cy="2362140"/>
          </a:xfrm>
        </p:grpSpPr>
        <p:pic>
          <p:nvPicPr>
            <p:cNvPr id="10" name="Picture 4" descr="http://www.nasa.gov/sites/default/files/hpb_sampling1_0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992"/>
            <a:stretch/>
          </p:blipFill>
          <p:spPr bwMode="auto">
            <a:xfrm>
              <a:off x="3087606" y="1829427"/>
              <a:ext cx="3287424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13"/>
            <p:cNvSpPr/>
            <p:nvPr/>
          </p:nvSpPr>
          <p:spPr>
            <a:xfrm>
              <a:off x="3212341" y="1296087"/>
              <a:ext cx="303795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0" dirty="0" smtClean="0">
                  <a:solidFill>
                    <a:prstClr val="black"/>
                  </a:solidFill>
                  <a:latin typeface="Calibri"/>
                  <a:ea typeface="+mn-ea"/>
                </a:rPr>
                <a:t>New Frontiers OSIRIS-Rex Asteroid Sample Return Mission Poised for September Launch </a:t>
              </a:r>
              <a:endParaRPr lang="en-US" sz="1200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101193" y="1228239"/>
            <a:ext cx="3037954" cy="2519065"/>
            <a:chOff x="3145267" y="3719476"/>
            <a:chExt cx="3037954" cy="2519065"/>
          </a:xfrm>
        </p:grpSpPr>
        <p:sp>
          <p:nvSpPr>
            <p:cNvPr id="17" name="Rectangle 16"/>
            <p:cNvSpPr/>
            <p:nvPr/>
          </p:nvSpPr>
          <p:spPr>
            <a:xfrm>
              <a:off x="3145267" y="5776876"/>
              <a:ext cx="303795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0" dirty="0" smtClean="0">
                  <a:solidFill>
                    <a:prstClr val="black"/>
                  </a:solidFill>
                  <a:latin typeface="Calibri"/>
                  <a:ea typeface="+mn-ea"/>
                </a:rPr>
                <a:t>Restore-L Spacecraft Servicing Technology Demonstration Mission </a:t>
              </a:r>
              <a:endParaRPr lang="en-US" sz="1200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pic>
          <p:nvPicPr>
            <p:cNvPr id="1026" name="Picture 2" descr="Restore-L servicer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8131" y="3719476"/>
              <a:ext cx="2746375" cy="2121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2228226" y="4561884"/>
            <a:ext cx="3200188" cy="2185212"/>
            <a:chOff x="2634308" y="3949703"/>
            <a:chExt cx="3200188" cy="2185212"/>
          </a:xfrm>
        </p:grpSpPr>
        <p:sp>
          <p:nvSpPr>
            <p:cNvPr id="21" name="Rectangle 20"/>
            <p:cNvSpPr/>
            <p:nvPr/>
          </p:nvSpPr>
          <p:spPr>
            <a:xfrm>
              <a:off x="2634308" y="3949703"/>
              <a:ext cx="320018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0" dirty="0" smtClean="0">
                  <a:solidFill>
                    <a:prstClr val="black"/>
                  </a:solidFill>
                  <a:latin typeface="Calibri"/>
                  <a:ea typeface="+mn-ea"/>
                </a:rPr>
                <a:t>Asteroid Robotic Redirect Mission (ARRM)</a:t>
              </a:r>
              <a:endParaRPr lang="en-US" sz="1200" b="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0521" y="4191815"/>
              <a:ext cx="2159000" cy="1943100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4169983" y="4923524"/>
            <a:ext cx="3200188" cy="1739681"/>
            <a:chOff x="5119521" y="4470103"/>
            <a:chExt cx="3200188" cy="1739681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60720" y="4736050"/>
              <a:ext cx="1842168" cy="1473734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5119521" y="4470103"/>
              <a:ext cx="320018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0" dirty="0" smtClean="0">
                  <a:solidFill>
                    <a:prstClr val="black"/>
                  </a:solidFill>
                  <a:latin typeface="Calibri"/>
                  <a:ea typeface="+mn-ea"/>
                </a:rPr>
                <a:t>Raven (ISS)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217920" y="3858107"/>
            <a:ext cx="3200188" cy="2507959"/>
            <a:chOff x="6123210" y="3927605"/>
            <a:chExt cx="3200188" cy="2507959"/>
          </a:xfrm>
        </p:grpSpPr>
        <p:sp>
          <p:nvSpPr>
            <p:cNvPr id="20" name="Rectangle 19"/>
            <p:cNvSpPr/>
            <p:nvPr/>
          </p:nvSpPr>
          <p:spPr>
            <a:xfrm>
              <a:off x="6123210" y="3927605"/>
              <a:ext cx="320018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0" dirty="0" smtClean="0">
                  <a:solidFill>
                    <a:prstClr val="black"/>
                  </a:solidFill>
                  <a:latin typeface="Calibri"/>
                  <a:ea typeface="+mn-ea"/>
                </a:rPr>
                <a:t>Orion</a:t>
              </a:r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53368" y="4198321"/>
              <a:ext cx="2707064" cy="22372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7475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918042"/>
            <a:ext cx="9144000" cy="59399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9697"/>
            <a:ext cx="9143999" cy="8382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New Generation of Spacecraft  Coming Online Soon</a:t>
            </a:r>
            <a:endParaRPr lang="en-US" sz="3200" b="1" dirty="0"/>
          </a:p>
        </p:txBody>
      </p:sp>
      <p:grpSp>
        <p:nvGrpSpPr>
          <p:cNvPr id="11" name="Group 10"/>
          <p:cNvGrpSpPr/>
          <p:nvPr/>
        </p:nvGrpSpPr>
        <p:grpSpPr>
          <a:xfrm>
            <a:off x="141579" y="979384"/>
            <a:ext cx="8860841" cy="5625828"/>
            <a:chOff x="137160" y="1045315"/>
            <a:chExt cx="8860841" cy="562582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045315"/>
              <a:ext cx="5233283" cy="2930638"/>
            </a:xfrm>
            <a:prstGeom prst="rect">
              <a:avLst/>
            </a:prstGeom>
          </p:spPr>
        </p:pic>
        <p:grpSp>
          <p:nvGrpSpPr>
            <p:cNvPr id="10" name="Group 9"/>
            <p:cNvGrpSpPr/>
            <p:nvPr/>
          </p:nvGrpSpPr>
          <p:grpSpPr>
            <a:xfrm>
              <a:off x="137160" y="1892422"/>
              <a:ext cx="8860841" cy="4778721"/>
              <a:chOff x="137160" y="1892422"/>
              <a:chExt cx="8860841" cy="4778721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39856" y="3739515"/>
                <a:ext cx="3858145" cy="2889885"/>
              </a:xfrm>
              <a:prstGeom prst="rect">
                <a:avLst/>
              </a:prstGeom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7160" y="3859363"/>
                <a:ext cx="4998720" cy="2811780"/>
              </a:xfrm>
              <a:prstGeom prst="rect">
                <a:avLst/>
              </a:prstGeom>
            </p:spPr>
          </p:pic>
          <p:sp>
            <p:nvSpPr>
              <p:cNvPr id="6" name="TextBox 5"/>
              <p:cNvSpPr txBox="1"/>
              <p:nvPr/>
            </p:nvSpPr>
            <p:spPr>
              <a:xfrm>
                <a:off x="3840480" y="1892422"/>
                <a:ext cx="1736374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FF0000"/>
                    </a:solidFill>
                    <a:latin typeface="Calibri"/>
                    <a:ea typeface="+mn-ea"/>
                  </a:rPr>
                  <a:t>NASA</a:t>
                </a:r>
              </a:p>
              <a:p>
                <a:pPr algn="ctr"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FF0000"/>
                    </a:solidFill>
                    <a:latin typeface="Calibri"/>
                    <a:ea typeface="+mn-ea"/>
                  </a:rPr>
                  <a:t>Orion MPCV</a:t>
                </a:r>
              </a:p>
              <a:p>
                <a:pPr algn="ctr"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FF0000"/>
                    </a:solidFill>
                    <a:latin typeface="Calibri"/>
                    <a:ea typeface="+mn-ea"/>
                  </a:rPr>
                  <a:t>(EM-1 in 2018)</a:t>
                </a:r>
                <a:endParaRPr lang="en-US" dirty="0">
                  <a:solidFill>
                    <a:srgbClr val="FF0000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7726680" y="5394960"/>
                <a:ext cx="112082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FF0000"/>
                    </a:solidFill>
                    <a:latin typeface="Calibri"/>
                    <a:ea typeface="+mn-ea"/>
                  </a:rPr>
                  <a:t>SpaceX</a:t>
                </a:r>
              </a:p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FF0000"/>
                    </a:solidFill>
                    <a:latin typeface="Calibri"/>
                    <a:ea typeface="+mn-ea"/>
                  </a:rPr>
                  <a:t>Dragon2</a:t>
                </a:r>
                <a:endParaRPr lang="en-US" dirty="0">
                  <a:solidFill>
                    <a:srgbClr val="FF0000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1790689" y="5901154"/>
                <a:ext cx="110799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FF0000"/>
                    </a:solidFill>
                    <a:latin typeface="Calibri"/>
                    <a:ea typeface="+mn-ea"/>
                  </a:rPr>
                  <a:t>Boeing</a:t>
                </a:r>
              </a:p>
              <a:p>
                <a:pPr algn="ctr"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FF0000"/>
                    </a:solidFill>
                    <a:latin typeface="Calibri"/>
                    <a:ea typeface="+mn-ea"/>
                  </a:rPr>
                  <a:t>CTS-100</a:t>
                </a:r>
                <a:endParaRPr lang="en-US" dirty="0">
                  <a:solidFill>
                    <a:srgbClr val="FF0000"/>
                  </a:solidFill>
                  <a:latin typeface="Calibri"/>
                  <a:ea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6021953" y="1598127"/>
            <a:ext cx="3019177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Currently have an unprecedented </a:t>
            </a:r>
            <a:r>
              <a:rPr lang="en-US" b="0" dirty="0">
                <a:solidFill>
                  <a:prstClr val="black"/>
                </a:solidFill>
                <a:latin typeface="Calibri"/>
                <a:ea typeface="+mn-ea"/>
              </a:rPr>
              <a:t>level of </a:t>
            </a: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 </a:t>
            </a:r>
            <a:r>
              <a:rPr lang="en-US" b="0" dirty="0">
                <a:solidFill>
                  <a:prstClr val="black"/>
                </a:solidFill>
                <a:latin typeface="Calibri"/>
                <a:ea typeface="+mn-ea"/>
              </a:rPr>
              <a:t>spacecraft </a:t>
            </a:r>
            <a:r>
              <a:rPr lang="en-US" b="0" dirty="0" smtClean="0">
                <a:solidFill>
                  <a:prstClr val="black"/>
                </a:solidFill>
                <a:latin typeface="Calibri"/>
                <a:ea typeface="+mn-ea"/>
              </a:rPr>
              <a:t>system </a:t>
            </a:r>
            <a:r>
              <a:rPr lang="en-US" b="0" dirty="0">
                <a:solidFill>
                  <a:prstClr val="black"/>
                </a:solidFill>
                <a:latin typeface="Calibri"/>
                <a:ea typeface="+mn-ea"/>
              </a:rPr>
              <a:t>development at NASA </a:t>
            </a:r>
          </a:p>
        </p:txBody>
      </p:sp>
    </p:spTree>
    <p:extLst>
      <p:ext uri="{BB962C8B-B14F-4D97-AF65-F5344CB8AC3E}">
        <p14:creationId xmlns:p14="http://schemas.microsoft.com/office/powerpoint/2010/main" val="342761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68690"/>
            <a:ext cx="9144000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/>
              <a:t>Rendezvous, Proximity Operations and Docking  Represent Driving Spacecraft Piloting Challenges 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E1F959-97DB-4B9E-A9E3-36B8475C48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5131" y="1220372"/>
            <a:ext cx="2727189" cy="28346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028" y="1306990"/>
            <a:ext cx="3312441" cy="247225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8640" y="3836714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0" dirty="0" smtClean="0">
                <a:solidFill>
                  <a:prstClr val="black"/>
                </a:solidFill>
                <a:latin typeface="Calibri"/>
                <a:ea typeface="+mn-ea"/>
              </a:rPr>
              <a:t>Engineering display of Orion docking camera view</a:t>
            </a:r>
            <a:endParaRPr lang="en-US" sz="14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32690" y="4029288"/>
            <a:ext cx="342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0" dirty="0" smtClean="0">
                <a:solidFill>
                  <a:prstClr val="black"/>
                </a:solidFill>
                <a:latin typeface="Calibri"/>
                <a:ea typeface="+mn-ea"/>
              </a:rPr>
              <a:t>Engineering PFD showing docking rates and offsets</a:t>
            </a:r>
            <a:endParaRPr lang="en-US" sz="1400" b="0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195" y="4436544"/>
            <a:ext cx="4297680" cy="19663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03235" y="4508448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0" i="1" dirty="0">
                <a:solidFill>
                  <a:prstClr val="black"/>
                </a:solidFill>
                <a:latin typeface="Calibri"/>
                <a:ea typeface="+mn-ea"/>
              </a:rPr>
              <a:t>From ISS </a:t>
            </a:r>
            <a:r>
              <a:rPr lang="en-US" sz="1200" b="0" i="1" dirty="0" smtClean="0">
                <a:solidFill>
                  <a:prstClr val="black"/>
                </a:solidFill>
                <a:latin typeface="Calibri"/>
                <a:ea typeface="+mn-ea"/>
              </a:rPr>
              <a:t>to </a:t>
            </a:r>
            <a:r>
              <a:rPr lang="en-US" sz="1200" b="0" i="1" dirty="0">
                <a:solidFill>
                  <a:prstClr val="black"/>
                </a:solidFill>
                <a:latin typeface="Calibri"/>
                <a:ea typeface="+mn-ea"/>
              </a:rPr>
              <a:t>COTS Interface Requirements Doc </a:t>
            </a:r>
            <a:r>
              <a:rPr lang="en-US" sz="1200" b="0" i="1" dirty="0" smtClean="0">
                <a:solidFill>
                  <a:prstClr val="black"/>
                </a:solidFill>
                <a:latin typeface="Calibri"/>
                <a:ea typeface="+mn-ea"/>
              </a:rPr>
              <a:t>SSP_50808</a:t>
            </a:r>
            <a:endParaRPr lang="en-US" sz="12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32320" y="1829574"/>
            <a:ext cx="1874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0" i="1" dirty="0">
                <a:solidFill>
                  <a:prstClr val="black"/>
                </a:solidFill>
                <a:latin typeface="Calibri"/>
                <a:ea typeface="+mn-ea"/>
              </a:rPr>
              <a:t>From </a:t>
            </a:r>
            <a:r>
              <a:rPr lang="en-US" sz="1200" b="0" i="1" dirty="0" smtClean="0">
                <a:solidFill>
                  <a:prstClr val="black"/>
                </a:solidFill>
                <a:latin typeface="Calibri"/>
                <a:ea typeface="+mn-ea"/>
              </a:rPr>
              <a:t>Stephens, Vox, Bilimoria, Mueller, Brazzel, Spehar, “Orion Handling Qualities During ISS Proximity Operations and Docking”</a:t>
            </a:r>
            <a:endParaRPr lang="en-US" sz="1200" b="0" i="1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12" name="Content Placeholder 1"/>
          <p:cNvSpPr>
            <a:spLocks noGrp="1"/>
          </p:cNvSpPr>
          <p:nvPr>
            <p:ph idx="1"/>
          </p:nvPr>
        </p:nvSpPr>
        <p:spPr>
          <a:xfrm>
            <a:off x="5267391" y="5150512"/>
            <a:ext cx="3367378" cy="1575749"/>
          </a:xfrm>
          <a:solidFill>
            <a:srgbClr val="FFFF99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000" b="1" dirty="0" smtClean="0"/>
              <a:t>RV&amp;C </a:t>
            </a:r>
            <a:r>
              <a:rPr lang="en-US" sz="2000" b="1" dirty="0"/>
              <a:t>S</a:t>
            </a:r>
            <a:r>
              <a:rPr lang="en-US" sz="2000" b="1" dirty="0" smtClean="0"/>
              <a:t>ystems Engineering analyses will need to be done to trade automated tasks versus crew performed tasks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82013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-76284" y="1465096"/>
            <a:ext cx="2016651" cy="1291776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prstClr val="white"/>
              </a:solidFill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1554480" y="1874520"/>
            <a:ext cx="5715000" cy="2607000"/>
          </a:xfrm>
          <a:custGeom>
            <a:avLst/>
            <a:gdLst>
              <a:gd name="connsiteX0" fmla="*/ 962762 w 5976982"/>
              <a:gd name="connsiteY0" fmla="*/ 222211 h 2852656"/>
              <a:gd name="connsiteX1" fmla="*/ 394001 w 5976982"/>
              <a:gd name="connsiteY1" fmla="*/ 253374 h 2852656"/>
              <a:gd name="connsiteX2" fmla="*/ 409583 w 5976982"/>
              <a:gd name="connsiteY2" fmla="*/ 2567292 h 2852656"/>
              <a:gd name="connsiteX3" fmla="*/ 5575179 w 5976982"/>
              <a:gd name="connsiteY3" fmla="*/ 2559501 h 2852656"/>
              <a:gd name="connsiteX4" fmla="*/ 5567388 w 5976982"/>
              <a:gd name="connsiteY4" fmla="*/ 245583 h 2852656"/>
              <a:gd name="connsiteX5" fmla="*/ 5006418 w 5976982"/>
              <a:gd name="connsiteY5" fmla="*/ 237792 h 2852656"/>
              <a:gd name="connsiteX6" fmla="*/ 4733724 w 5976982"/>
              <a:gd name="connsiteY6" fmla="*/ 1694704 h 2852656"/>
              <a:gd name="connsiteX7" fmla="*/ 1212082 w 5976982"/>
              <a:gd name="connsiteY7" fmla="*/ 1694704 h 2852656"/>
              <a:gd name="connsiteX8" fmla="*/ 962762 w 5976982"/>
              <a:gd name="connsiteY8" fmla="*/ 222211 h 285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76982" h="2852656">
                <a:moveTo>
                  <a:pt x="962762" y="222211"/>
                </a:moveTo>
                <a:cubicBezTo>
                  <a:pt x="826415" y="-18011"/>
                  <a:pt x="486198" y="-137473"/>
                  <a:pt x="394001" y="253374"/>
                </a:cubicBezTo>
                <a:cubicBezTo>
                  <a:pt x="301804" y="644221"/>
                  <a:pt x="-453947" y="2182938"/>
                  <a:pt x="409583" y="2567292"/>
                </a:cubicBezTo>
                <a:cubicBezTo>
                  <a:pt x="1273113" y="2951646"/>
                  <a:pt x="4715545" y="2946452"/>
                  <a:pt x="5575179" y="2559501"/>
                </a:cubicBezTo>
                <a:cubicBezTo>
                  <a:pt x="6434813" y="2172550"/>
                  <a:pt x="5662181" y="632534"/>
                  <a:pt x="5567388" y="245583"/>
                </a:cubicBezTo>
                <a:cubicBezTo>
                  <a:pt x="5472595" y="-141368"/>
                  <a:pt x="5145362" y="-3728"/>
                  <a:pt x="5006418" y="237792"/>
                </a:cubicBezTo>
                <a:cubicBezTo>
                  <a:pt x="4867474" y="479312"/>
                  <a:pt x="5366113" y="1451885"/>
                  <a:pt x="4733724" y="1694704"/>
                </a:cubicBezTo>
                <a:cubicBezTo>
                  <a:pt x="4101335" y="1937523"/>
                  <a:pt x="1843173" y="1938821"/>
                  <a:pt x="1212082" y="1694704"/>
                </a:cubicBezTo>
                <a:cubicBezTo>
                  <a:pt x="580991" y="1450587"/>
                  <a:pt x="1099109" y="462433"/>
                  <a:pt x="962762" y="222211"/>
                </a:cubicBezTo>
                <a:close/>
              </a:path>
            </a:pathLst>
          </a:custGeom>
          <a:solidFill>
            <a:srgbClr val="FFCC66">
              <a:alpha val="50000"/>
            </a:srgbClr>
          </a:solidFill>
          <a:ln>
            <a:solidFill>
              <a:srgbClr val="000000"/>
            </a:solidFill>
            <a:prstDash val="dash"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-174918" y="16759"/>
            <a:ext cx="9362661" cy="1143000"/>
          </a:xfrm>
        </p:spPr>
        <p:txBody>
          <a:bodyPr>
            <a:noAutofit/>
          </a:bodyPr>
          <a:lstStyle/>
          <a:p>
            <a:r>
              <a:rPr lang="en-US" sz="3200" dirty="0"/>
              <a:t>RV&amp;C System Capability </a:t>
            </a:r>
            <a:r>
              <a:rPr lang="en-US" sz="3200" dirty="0" smtClean="0"/>
              <a:t>Achieved Through </a:t>
            </a:r>
            <a:br>
              <a:rPr lang="en-US" sz="3200" dirty="0" smtClean="0"/>
            </a:br>
            <a:r>
              <a:rPr lang="en-US" sz="3200" dirty="0" smtClean="0"/>
              <a:t>Discipline-level ‘Building Block’ Products &amp; Services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62AA6-59AE-4369-B509-908C613F1114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91440" y="1371600"/>
            <a:ext cx="8823960" cy="4351020"/>
            <a:chOff x="243086" y="1035873"/>
            <a:chExt cx="8823960" cy="4351020"/>
          </a:xfrm>
        </p:grpSpPr>
        <p:sp>
          <p:nvSpPr>
            <p:cNvPr id="2" name="TextBox 1"/>
            <p:cNvSpPr txBox="1"/>
            <p:nvPr/>
          </p:nvSpPr>
          <p:spPr>
            <a:xfrm>
              <a:off x="2711966" y="1035873"/>
              <a:ext cx="3719688" cy="1077218"/>
            </a:xfrm>
            <a:prstGeom prst="rect">
              <a:avLst/>
            </a:prstGeom>
            <a:solidFill>
              <a:srgbClr val="92D050"/>
            </a:solidFill>
            <a:ln w="19050">
              <a:solidFill>
                <a:schemeClr val="tx1"/>
              </a:solidFill>
              <a:prstDash val="solid"/>
            </a:ln>
          </p:spPr>
          <p:txBody>
            <a:bodyPr wrap="none" rtlCol="0">
              <a:spAutoFit/>
            </a:bodyPr>
            <a:lstStyle/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200" dirty="0" smtClean="0">
                  <a:solidFill>
                    <a:prstClr val="black"/>
                  </a:solidFill>
                  <a:latin typeface="Calibri"/>
                  <a:ea typeface="+mn-ea"/>
                </a:rPr>
                <a:t>NASA’s RV&amp;C </a:t>
              </a:r>
            </a:p>
            <a:p>
              <a:pPr algn="ctr"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200" dirty="0" smtClean="0">
                  <a:solidFill>
                    <a:prstClr val="black"/>
                  </a:solidFill>
                  <a:latin typeface="Calibri"/>
                  <a:ea typeface="+mn-ea"/>
                </a:rPr>
                <a:t>System Capability </a:t>
              </a:r>
              <a:endParaRPr lang="en-US" sz="3200" dirty="0">
                <a:solidFill>
                  <a:prstClr val="black"/>
                </a:solidFill>
                <a:latin typeface="Calibri"/>
                <a:ea typeface="+mn-ea"/>
              </a:endParaRPr>
            </a:p>
          </p:txBody>
        </p:sp>
        <p:sp>
          <p:nvSpPr>
            <p:cNvPr id="6" name="Rounded Rectangle 5"/>
            <p:cNvSpPr/>
            <p:nvPr/>
          </p:nvSpPr>
          <p:spPr bwMode="auto">
            <a:xfrm>
              <a:off x="243086" y="1355913"/>
              <a:ext cx="1647128" cy="876300"/>
            </a:xfrm>
            <a:prstGeom prst="roundRect">
              <a:avLst/>
            </a:prstGeom>
            <a:solidFill>
              <a:schemeClr val="bg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Arial" pitchFamily="30" charset="0"/>
                  <a:ea typeface="ＭＳ Ｐゴシック" pitchFamily="30" charset="-128"/>
                  <a:cs typeface="ＭＳ Ｐゴシック" pitchFamily="30" charset="-128"/>
                </a:rPr>
                <a:t>Systems Engineering Discipline</a:t>
              </a:r>
              <a:endParaRPr lang="en-US" dirty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endParaRPr>
            </a:p>
          </p:txBody>
        </p:sp>
        <p:sp>
          <p:nvSpPr>
            <p:cNvPr id="10" name="Rounded Rectangle 9"/>
            <p:cNvSpPr/>
            <p:nvPr/>
          </p:nvSpPr>
          <p:spPr bwMode="auto">
            <a:xfrm>
              <a:off x="243086" y="4144833"/>
              <a:ext cx="1634233" cy="958156"/>
            </a:xfrm>
            <a:prstGeom prst="roundRect">
              <a:avLst/>
            </a:prstGeom>
            <a:solidFill>
              <a:schemeClr val="bg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Arial" pitchFamily="30" charset="0"/>
                  <a:ea typeface="ＭＳ Ｐゴシック" pitchFamily="30" charset="-128"/>
                  <a:cs typeface="ＭＳ Ｐゴシック" pitchFamily="30" charset="-128"/>
                </a:rPr>
                <a:t>GN&amp;C Discipline</a:t>
              </a:r>
              <a:endParaRPr lang="en-US" dirty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endParaRPr>
            </a:p>
          </p:txBody>
        </p:sp>
        <p:sp>
          <p:nvSpPr>
            <p:cNvPr id="11" name="Rounded Rectangle 10"/>
            <p:cNvSpPr/>
            <p:nvPr/>
          </p:nvSpPr>
          <p:spPr bwMode="auto">
            <a:xfrm>
              <a:off x="3854966" y="4510593"/>
              <a:ext cx="1606185" cy="876300"/>
            </a:xfrm>
            <a:prstGeom prst="roundRect">
              <a:avLst/>
            </a:prstGeom>
            <a:solidFill>
              <a:schemeClr val="bg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Arial" pitchFamily="30" charset="0"/>
                  <a:ea typeface="ＭＳ Ｐゴシック" pitchFamily="30" charset="-128"/>
                  <a:cs typeface="ＭＳ Ｐゴシック" pitchFamily="30" charset="-128"/>
                </a:rPr>
                <a:t>Mechanical </a:t>
              </a:r>
            </a:p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Arial" pitchFamily="30" charset="0"/>
                  <a:ea typeface="ＭＳ Ｐゴシック" pitchFamily="30" charset="-128"/>
                  <a:cs typeface="ＭＳ Ｐゴシック" pitchFamily="30" charset="-128"/>
                </a:rPr>
                <a:t>Systems  Discipline</a:t>
              </a:r>
              <a:endParaRPr lang="en-US" dirty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endParaRPr>
            </a:p>
          </p:txBody>
        </p:sp>
        <p:sp>
          <p:nvSpPr>
            <p:cNvPr id="12" name="Rounded Rectangle 11"/>
            <p:cNvSpPr/>
            <p:nvPr/>
          </p:nvSpPr>
          <p:spPr bwMode="auto">
            <a:xfrm>
              <a:off x="5912366" y="4510593"/>
              <a:ext cx="1508760" cy="876300"/>
            </a:xfrm>
            <a:prstGeom prst="roundRect">
              <a:avLst/>
            </a:prstGeom>
            <a:solidFill>
              <a:schemeClr val="bg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Arial" pitchFamily="30" charset="0"/>
                  <a:ea typeface="ＭＳ Ｐゴシック" pitchFamily="30" charset="-128"/>
                  <a:cs typeface="ＭＳ Ｐゴシック" pitchFamily="30" charset="-128"/>
                </a:rPr>
                <a:t>Flight Mechanics Discipline</a:t>
              </a:r>
              <a:endParaRPr lang="en-US" dirty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endParaRPr>
            </a:p>
          </p:txBody>
        </p:sp>
        <p:sp>
          <p:nvSpPr>
            <p:cNvPr id="13" name="Rounded Rectangle 12"/>
            <p:cNvSpPr/>
            <p:nvPr/>
          </p:nvSpPr>
          <p:spPr bwMode="auto">
            <a:xfrm>
              <a:off x="7604006" y="2727513"/>
              <a:ext cx="1427983" cy="876300"/>
            </a:xfrm>
            <a:prstGeom prst="roundRect">
              <a:avLst/>
            </a:prstGeom>
            <a:solidFill>
              <a:schemeClr val="bg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Arial" pitchFamily="30" charset="0"/>
                  <a:ea typeface="ＭＳ Ｐゴシック" pitchFamily="30" charset="-128"/>
                  <a:cs typeface="ＭＳ Ｐゴシック" pitchFamily="30" charset="-128"/>
                </a:rPr>
                <a:t>Avionics Discipline</a:t>
              </a:r>
              <a:endParaRPr lang="en-US" dirty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endParaRPr>
            </a:p>
          </p:txBody>
        </p:sp>
        <p:cxnSp>
          <p:nvCxnSpPr>
            <p:cNvPr id="7" name="Straight Arrow Connector 6"/>
            <p:cNvCxnSpPr>
              <a:stCxn id="32" idx="3"/>
            </p:cNvCxnSpPr>
            <p:nvPr/>
          </p:nvCxnSpPr>
          <p:spPr bwMode="auto">
            <a:xfrm flipV="1">
              <a:off x="1678048" y="2178873"/>
              <a:ext cx="1125358" cy="1066801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4" name="Straight Arrow Connector 13"/>
            <p:cNvCxnSpPr>
              <a:stCxn id="44" idx="0"/>
            </p:cNvCxnSpPr>
            <p:nvPr/>
          </p:nvCxnSpPr>
          <p:spPr bwMode="auto">
            <a:xfrm flipV="1">
              <a:off x="2880235" y="2178873"/>
              <a:ext cx="883291" cy="2229047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5" name="Straight Arrow Connector 14"/>
            <p:cNvCxnSpPr>
              <a:stCxn id="11" idx="0"/>
            </p:cNvCxnSpPr>
            <p:nvPr/>
          </p:nvCxnSpPr>
          <p:spPr bwMode="auto">
            <a:xfrm flipH="1" flipV="1">
              <a:off x="4495046" y="2178874"/>
              <a:ext cx="163013" cy="2331719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6" name="Straight Arrow Connector 15"/>
            <p:cNvCxnSpPr>
              <a:stCxn id="12" idx="0"/>
            </p:cNvCxnSpPr>
            <p:nvPr/>
          </p:nvCxnSpPr>
          <p:spPr bwMode="auto">
            <a:xfrm flipH="1" flipV="1">
              <a:off x="5135127" y="2178873"/>
              <a:ext cx="1531619" cy="233172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9" name="Straight Arrow Connector 18"/>
            <p:cNvCxnSpPr>
              <a:stCxn id="13" idx="1"/>
            </p:cNvCxnSpPr>
            <p:nvPr/>
          </p:nvCxnSpPr>
          <p:spPr bwMode="auto">
            <a:xfrm flipH="1" flipV="1">
              <a:off x="6140966" y="2178873"/>
              <a:ext cx="1463040" cy="98679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7" name="Rounded Rectangle 26"/>
            <p:cNvSpPr/>
            <p:nvPr/>
          </p:nvSpPr>
          <p:spPr bwMode="auto">
            <a:xfrm>
              <a:off x="7558286" y="1355913"/>
              <a:ext cx="1434962" cy="1051561"/>
            </a:xfrm>
            <a:prstGeom prst="roundRect">
              <a:avLst/>
            </a:prstGeom>
            <a:solidFill>
              <a:schemeClr val="bg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Arial" pitchFamily="30" charset="0"/>
                  <a:ea typeface="ＭＳ Ｐゴシック" pitchFamily="30" charset="-128"/>
                  <a:cs typeface="ＭＳ Ｐゴシック" pitchFamily="30" charset="-128"/>
                </a:rPr>
                <a:t>Loads &amp; Dynamics Discipline</a:t>
              </a:r>
              <a:endParaRPr lang="en-US" dirty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endParaRPr>
            </a:p>
          </p:txBody>
        </p:sp>
        <p:cxnSp>
          <p:nvCxnSpPr>
            <p:cNvPr id="29" name="Straight Arrow Connector 28"/>
            <p:cNvCxnSpPr>
              <a:stCxn id="27" idx="1"/>
            </p:cNvCxnSpPr>
            <p:nvPr/>
          </p:nvCxnSpPr>
          <p:spPr bwMode="auto">
            <a:xfrm flipH="1" flipV="1">
              <a:off x="6506726" y="1538793"/>
              <a:ext cx="1051560" cy="342901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32" name="Rounded Rectangle 31"/>
            <p:cNvSpPr/>
            <p:nvPr/>
          </p:nvSpPr>
          <p:spPr bwMode="auto">
            <a:xfrm>
              <a:off x="243086" y="2864673"/>
              <a:ext cx="1434962" cy="762001"/>
            </a:xfrm>
            <a:prstGeom prst="roundRect">
              <a:avLst/>
            </a:prstGeom>
            <a:solidFill>
              <a:schemeClr val="bg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Arial" pitchFamily="30" charset="0"/>
                  <a:ea typeface="ＭＳ Ｐゴシック" pitchFamily="30" charset="-128"/>
                  <a:cs typeface="ＭＳ Ｐゴシック" pitchFamily="30" charset="-128"/>
                </a:rPr>
                <a:t>Software Discipline</a:t>
              </a:r>
              <a:endParaRPr lang="en-US" dirty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endParaRPr>
            </a:p>
          </p:txBody>
        </p:sp>
        <p:cxnSp>
          <p:nvCxnSpPr>
            <p:cNvPr id="30" name="Straight Arrow Connector 29"/>
            <p:cNvCxnSpPr>
              <a:stCxn id="6" idx="3"/>
            </p:cNvCxnSpPr>
            <p:nvPr/>
          </p:nvCxnSpPr>
          <p:spPr bwMode="auto">
            <a:xfrm flipV="1">
              <a:off x="1890214" y="1538794"/>
              <a:ext cx="730312" cy="255269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37" name="Rounded Rectangle 36"/>
            <p:cNvSpPr/>
            <p:nvPr/>
          </p:nvSpPr>
          <p:spPr bwMode="auto">
            <a:xfrm>
              <a:off x="7558286" y="4144833"/>
              <a:ext cx="1508760" cy="876300"/>
            </a:xfrm>
            <a:prstGeom prst="roundRect">
              <a:avLst/>
            </a:prstGeom>
            <a:solidFill>
              <a:schemeClr val="bg2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Arial" pitchFamily="30" charset="0"/>
                  <a:ea typeface="ＭＳ Ｐゴシック" pitchFamily="30" charset="-128"/>
                  <a:cs typeface="ＭＳ Ｐゴシック" pitchFamily="30" charset="-128"/>
                </a:rPr>
                <a:t>Robotics  </a:t>
              </a:r>
            </a:p>
            <a:p>
              <a:pPr algn="ctr"/>
              <a:r>
                <a:rPr lang="en-US" dirty="0" smtClean="0">
                  <a:solidFill>
                    <a:prstClr val="black"/>
                  </a:solidFill>
                  <a:latin typeface="Arial" pitchFamily="30" charset="0"/>
                  <a:ea typeface="ＭＳ Ｐゴシック" pitchFamily="30" charset="-128"/>
                  <a:cs typeface="ＭＳ Ｐゴシック" pitchFamily="30" charset="-128"/>
                </a:rPr>
                <a:t>Discipline</a:t>
              </a:r>
              <a:endParaRPr lang="en-US" dirty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endParaRPr>
            </a:p>
          </p:txBody>
        </p:sp>
      </p:grpSp>
      <p:sp>
        <p:nvSpPr>
          <p:cNvPr id="31" name="Content Placeholder 1"/>
          <p:cNvSpPr>
            <a:spLocks noGrp="1"/>
          </p:cNvSpPr>
          <p:nvPr>
            <p:ph idx="1"/>
          </p:nvPr>
        </p:nvSpPr>
        <p:spPr>
          <a:xfrm>
            <a:off x="405169" y="5932029"/>
            <a:ext cx="8418543" cy="808001"/>
          </a:xfrm>
          <a:solidFill>
            <a:srgbClr val="FFFF99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200" b="1" dirty="0" smtClean="0"/>
              <a:t>RV&amp;C </a:t>
            </a:r>
            <a:r>
              <a:rPr lang="en-US" sz="2200" b="1" dirty="0"/>
              <a:t>S</a:t>
            </a:r>
            <a:r>
              <a:rPr lang="en-US" sz="2200" b="1" dirty="0" smtClean="0"/>
              <a:t>ystems Engineering </a:t>
            </a:r>
            <a:r>
              <a:rPr lang="en-US" sz="2200" b="1" dirty="0"/>
              <a:t>and </a:t>
            </a:r>
            <a:r>
              <a:rPr lang="en-US" sz="2200" b="1" dirty="0" smtClean="0"/>
              <a:t>Systems Integration </a:t>
            </a:r>
            <a:r>
              <a:rPr lang="en-US" sz="2200" b="1" dirty="0"/>
              <a:t>of multiple </a:t>
            </a:r>
            <a:endParaRPr lang="en-US" sz="2200" b="1" dirty="0" smtClean="0"/>
          </a:p>
          <a:p>
            <a:pPr marL="0" indent="0" algn="ctr">
              <a:buNone/>
            </a:pPr>
            <a:r>
              <a:rPr lang="en-US" sz="2200" b="1" dirty="0"/>
              <a:t>d</a:t>
            </a:r>
            <a:r>
              <a:rPr lang="en-US" sz="2200" b="1" dirty="0" smtClean="0"/>
              <a:t>iscipline-specific subsystems is critical to mission success</a:t>
            </a:r>
            <a:endParaRPr lang="en-US" sz="22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286000" y="3840480"/>
            <a:ext cx="4069080" cy="369332"/>
          </a:xfrm>
          <a:prstGeom prst="rect">
            <a:avLst/>
          </a:prstGeom>
          <a:solidFill>
            <a:srgbClr val="FFCC66">
              <a:alpha val="24000"/>
            </a:srgbClr>
          </a:solidFill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prstClr val="black"/>
                </a:solidFill>
                <a:latin typeface="Calibri"/>
                <a:ea typeface="+mn-ea"/>
              </a:rPr>
              <a:t>Autonomous Mission Management</a:t>
            </a:r>
            <a:endParaRPr lang="en-US" dirty="0">
              <a:solidFill>
                <a:prstClr val="black"/>
              </a:solidFill>
              <a:latin typeface="Calibri"/>
              <a:ea typeface="+mn-ea"/>
            </a:endParaRPr>
          </a:p>
        </p:txBody>
      </p:sp>
      <p:cxnSp>
        <p:nvCxnSpPr>
          <p:cNvPr id="38" name="Straight Arrow Connector 37"/>
          <p:cNvCxnSpPr/>
          <p:nvPr/>
        </p:nvCxnSpPr>
        <p:spPr bwMode="auto">
          <a:xfrm>
            <a:off x="5532120" y="2514600"/>
            <a:ext cx="1874520" cy="196596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sp>
        <p:nvSpPr>
          <p:cNvPr id="44" name="Rounded Rectangle 43"/>
          <p:cNvSpPr/>
          <p:nvPr/>
        </p:nvSpPr>
        <p:spPr bwMode="auto">
          <a:xfrm>
            <a:off x="1922915" y="4743647"/>
            <a:ext cx="1611348" cy="1111832"/>
          </a:xfrm>
          <a:prstGeom prst="roundRect">
            <a:avLst/>
          </a:prstGeom>
          <a:solidFill>
            <a:schemeClr val="bg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>
                <a:solidFill>
                  <a:prstClr val="black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rPr>
              <a:t>Sensors &amp; Instruments  Discipline</a:t>
            </a:r>
            <a:endParaRPr lang="en-US" dirty="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cxnSp>
        <p:nvCxnSpPr>
          <p:cNvPr id="33" name="Straight Arrow Connector 32"/>
          <p:cNvCxnSpPr>
            <a:stCxn id="10" idx="3"/>
          </p:cNvCxnSpPr>
          <p:nvPr/>
        </p:nvCxnSpPr>
        <p:spPr bwMode="auto">
          <a:xfrm flipV="1">
            <a:off x="1725673" y="2514600"/>
            <a:ext cx="1291847" cy="244503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02928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250" y="168067"/>
            <a:ext cx="8074550" cy="731520"/>
          </a:xfrm>
        </p:spPr>
        <p:txBody>
          <a:bodyPr>
            <a:noAutofit/>
          </a:bodyPr>
          <a:lstStyle/>
          <a:p>
            <a:r>
              <a:rPr lang="en-US" sz="3400" dirty="0"/>
              <a:t>RV&amp;C System Capability Achieved Through Discipline-level ‘Building </a:t>
            </a:r>
            <a:r>
              <a:rPr lang="en-US" sz="3400" dirty="0" smtClean="0"/>
              <a:t>Block’ Capabilities </a:t>
            </a:r>
            <a:endParaRPr lang="en-US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564" y="1372485"/>
            <a:ext cx="4526280" cy="5120640"/>
          </a:xfrm>
        </p:spPr>
        <p:txBody>
          <a:bodyPr>
            <a:normAutofit fontScale="62500" lnSpcReduction="20000"/>
          </a:bodyPr>
          <a:lstStyle/>
          <a:p>
            <a:r>
              <a:rPr lang="en-US" sz="3400" dirty="0" smtClean="0"/>
              <a:t>Systems Engineering Discipline</a:t>
            </a:r>
          </a:p>
          <a:p>
            <a:pPr lvl="1"/>
            <a:r>
              <a:rPr lang="en-US" sz="2200" b="1" dirty="0">
                <a:solidFill>
                  <a:srgbClr val="FF0000"/>
                </a:solidFill>
              </a:rPr>
              <a:t>Requirements definition</a:t>
            </a:r>
          </a:p>
          <a:p>
            <a:pPr lvl="1"/>
            <a:r>
              <a:rPr lang="en-US" sz="2200" b="1" dirty="0" smtClean="0">
                <a:solidFill>
                  <a:srgbClr val="FF0000"/>
                </a:solidFill>
              </a:rPr>
              <a:t>Concept of Operations (CONOPS)</a:t>
            </a:r>
          </a:p>
          <a:p>
            <a:pPr lvl="1"/>
            <a:r>
              <a:rPr lang="en-US" sz="2200" b="1" dirty="0" smtClean="0">
                <a:solidFill>
                  <a:srgbClr val="FF0000"/>
                </a:solidFill>
              </a:rPr>
              <a:t>Architectural  development &amp; evaluation</a:t>
            </a:r>
            <a:endParaRPr lang="en-US" sz="2200" b="1" dirty="0">
              <a:solidFill>
                <a:srgbClr val="FF0000"/>
              </a:solidFill>
            </a:endParaRPr>
          </a:p>
          <a:p>
            <a:pPr lvl="1"/>
            <a:r>
              <a:rPr lang="en-US" sz="1900" dirty="0" smtClean="0"/>
              <a:t>Trade </a:t>
            </a:r>
            <a:r>
              <a:rPr lang="en-US" sz="1900" dirty="0"/>
              <a:t>Study methods &amp; tools</a:t>
            </a:r>
          </a:p>
          <a:p>
            <a:pPr lvl="1"/>
            <a:r>
              <a:rPr lang="en-US" sz="1900" dirty="0"/>
              <a:t>Fault </a:t>
            </a:r>
            <a:r>
              <a:rPr lang="en-US" sz="1900" dirty="0" smtClean="0"/>
              <a:t>Tolerance</a:t>
            </a:r>
          </a:p>
          <a:p>
            <a:pPr lvl="1"/>
            <a:r>
              <a:rPr lang="en-US" sz="1900" dirty="0" smtClean="0"/>
              <a:t>Integration</a:t>
            </a:r>
            <a:endParaRPr lang="en-US" sz="1900" dirty="0"/>
          </a:p>
          <a:p>
            <a:pPr lvl="1"/>
            <a:r>
              <a:rPr lang="en-US" sz="1900" dirty="0"/>
              <a:t>Overall System V&amp;V</a:t>
            </a:r>
          </a:p>
          <a:p>
            <a:pPr lvl="1"/>
            <a:endParaRPr lang="en-US" sz="1800" dirty="0" smtClean="0"/>
          </a:p>
          <a:p>
            <a:r>
              <a:rPr lang="en-US" sz="3400" dirty="0" smtClean="0"/>
              <a:t>Mechanical Systems Discipline</a:t>
            </a:r>
          </a:p>
          <a:p>
            <a:pPr lvl="1"/>
            <a:r>
              <a:rPr lang="en-US" sz="1900" dirty="0"/>
              <a:t>Design of Capture Mechanisms for: Docking, Berthing, Grappling, Sampling</a:t>
            </a:r>
          </a:p>
          <a:p>
            <a:pPr marL="457200" lvl="1" indent="0">
              <a:buNone/>
            </a:pPr>
            <a:endParaRPr lang="en-US" sz="1800" dirty="0" smtClean="0"/>
          </a:p>
          <a:p>
            <a:pPr marL="457200" lvl="1" indent="0">
              <a:buNone/>
            </a:pPr>
            <a:endParaRPr lang="en-US" sz="1800" dirty="0" smtClean="0"/>
          </a:p>
          <a:p>
            <a:r>
              <a:rPr lang="en-US" sz="3400" dirty="0" smtClean="0"/>
              <a:t>Guidance, Navigation, and Control (GN&amp;C)</a:t>
            </a:r>
          </a:p>
          <a:p>
            <a:pPr lvl="1"/>
            <a:r>
              <a:rPr lang="en-US" sz="1900" dirty="0"/>
              <a:t>GN&amp;C subsystem </a:t>
            </a:r>
            <a:r>
              <a:rPr lang="en-US" sz="1900" dirty="0" smtClean="0"/>
              <a:t>architecture and design for RV&amp;C missions</a:t>
            </a:r>
            <a:endParaRPr lang="en-US" sz="1900" dirty="0"/>
          </a:p>
          <a:p>
            <a:pPr lvl="1"/>
            <a:r>
              <a:rPr lang="en-US" sz="1900" dirty="0"/>
              <a:t>Relative Navigation Sensors &amp; Algorithms </a:t>
            </a:r>
          </a:p>
          <a:p>
            <a:pPr lvl="1"/>
            <a:r>
              <a:rPr lang="en-US" sz="1900" dirty="0"/>
              <a:t>Closed-loop flight control</a:t>
            </a:r>
          </a:p>
          <a:p>
            <a:pPr lvl="1"/>
            <a:endParaRPr lang="en-US" sz="1800" dirty="0" smtClean="0"/>
          </a:p>
          <a:p>
            <a:r>
              <a:rPr lang="en-US" sz="3400" dirty="0" smtClean="0"/>
              <a:t>Flight Mechanics Discipline </a:t>
            </a:r>
          </a:p>
          <a:p>
            <a:pPr lvl="1"/>
            <a:r>
              <a:rPr lang="en-US" sz="1900" dirty="0"/>
              <a:t>Trajectory optimization</a:t>
            </a:r>
          </a:p>
          <a:p>
            <a:pPr lvl="1"/>
            <a:r>
              <a:rPr lang="en-US" sz="1900" dirty="0"/>
              <a:t>End-to-End Performance Evaluations </a:t>
            </a:r>
          </a:p>
          <a:p>
            <a:endParaRPr lang="en-US" sz="19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09657" y="6519079"/>
            <a:ext cx="2133600" cy="365125"/>
          </a:xfrm>
        </p:spPr>
        <p:txBody>
          <a:bodyPr/>
          <a:lstStyle/>
          <a:p>
            <a:pPr>
              <a:defRPr/>
            </a:pPr>
            <a:fld id="{54E1F959-97DB-4B9E-A9E3-36B8475C48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681332" y="1372485"/>
            <a:ext cx="4526280" cy="512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2pPr>
            <a:lvl3pPr marL="10858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ヒラギノ角ゴ Pro W3" pitchFamily="-97" charset="-128"/>
                <a:cs typeface="ヒラギノ角ゴ Pro W3" pitchFamily="-97" charset="-128"/>
              </a:defRPr>
            </a:lvl3pPr>
            <a:lvl4pPr marL="1428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ヒラギノ角ゴ Pro W3" pitchFamily="-97" charset="-128"/>
              </a:defRPr>
            </a:lvl4pPr>
            <a:lvl5pPr marL="1771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pitchFamily="-112" charset="-128"/>
                <a:cs typeface="ＭＳ Ｐゴシック" pitchFamily="-112" charset="-128"/>
              </a:defRPr>
            </a:lvl5pPr>
            <a:lvl6pPr marL="22288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6860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1432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004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defTabSz="457200"/>
            <a:r>
              <a:rPr lang="en-US" sz="2600" b="0" dirty="0">
                <a:solidFill>
                  <a:prstClr val="black"/>
                </a:solidFill>
              </a:rPr>
              <a:t>Software Discipline </a:t>
            </a:r>
          </a:p>
          <a:p>
            <a:pPr lvl="1" defTabSz="457200"/>
            <a:r>
              <a:rPr lang="en-US" sz="1500" b="0" dirty="0">
                <a:solidFill>
                  <a:prstClr val="black"/>
                </a:solidFill>
              </a:rPr>
              <a:t>Flight software (FSW) design &amp; development</a:t>
            </a:r>
          </a:p>
          <a:p>
            <a:pPr lvl="1" defTabSz="457200"/>
            <a:r>
              <a:rPr lang="en-US" sz="1500" b="0" dirty="0">
                <a:solidFill>
                  <a:prstClr val="black"/>
                </a:solidFill>
              </a:rPr>
              <a:t>FSW V&amp;V </a:t>
            </a:r>
          </a:p>
          <a:p>
            <a:pPr lvl="1" defTabSz="457200"/>
            <a:r>
              <a:rPr lang="en-US" sz="1500" b="0" dirty="0">
                <a:solidFill>
                  <a:prstClr val="black"/>
                </a:solidFill>
              </a:rPr>
              <a:t>Image processing software </a:t>
            </a:r>
          </a:p>
          <a:p>
            <a:endParaRPr lang="en-US" sz="1800" b="0" kern="0" dirty="0" smtClean="0">
              <a:solidFill>
                <a:prstClr val="black"/>
              </a:solidFill>
            </a:endParaRPr>
          </a:p>
          <a:p>
            <a:r>
              <a:rPr lang="en-US" sz="2600" b="0" kern="0" dirty="0" smtClean="0">
                <a:solidFill>
                  <a:prstClr val="black"/>
                </a:solidFill>
              </a:rPr>
              <a:t>Loads &amp; Dynamics Discipline </a:t>
            </a:r>
          </a:p>
          <a:p>
            <a:pPr lvl="1"/>
            <a:r>
              <a:rPr lang="en-US" sz="1500" b="0" kern="0" dirty="0" smtClean="0">
                <a:solidFill>
                  <a:prstClr val="black"/>
                </a:solidFill>
              </a:rPr>
              <a:t>Docking loads analysis   </a:t>
            </a:r>
          </a:p>
          <a:p>
            <a:pPr lvl="1"/>
            <a:r>
              <a:rPr lang="en-US" sz="1500" b="0" kern="0" dirty="0" smtClean="0">
                <a:solidFill>
                  <a:prstClr val="black"/>
                </a:solidFill>
              </a:rPr>
              <a:t>Landing loads analysis  </a:t>
            </a:r>
          </a:p>
          <a:p>
            <a:endParaRPr lang="en-US" sz="1600" b="0" kern="0" dirty="0">
              <a:solidFill>
                <a:prstClr val="black"/>
              </a:solidFill>
            </a:endParaRPr>
          </a:p>
          <a:p>
            <a:r>
              <a:rPr lang="en-US" sz="2600" b="0" kern="0" dirty="0" smtClean="0">
                <a:solidFill>
                  <a:prstClr val="black"/>
                </a:solidFill>
              </a:rPr>
              <a:t>Sensor &amp; Instruments Discipline</a:t>
            </a:r>
          </a:p>
          <a:p>
            <a:pPr lvl="1"/>
            <a:r>
              <a:rPr lang="en-US" sz="1600" b="0" kern="0" dirty="0" smtClean="0">
                <a:solidFill>
                  <a:prstClr val="black"/>
                </a:solidFill>
              </a:rPr>
              <a:t>Sensor detector technology </a:t>
            </a:r>
          </a:p>
          <a:p>
            <a:pPr marL="457200" lvl="1" indent="0">
              <a:buFontTx/>
              <a:buNone/>
            </a:pPr>
            <a:r>
              <a:rPr lang="en-US" sz="1800" b="0" kern="0" dirty="0" smtClean="0">
                <a:solidFill>
                  <a:prstClr val="black"/>
                </a:solidFill>
              </a:rPr>
              <a:t> </a:t>
            </a:r>
          </a:p>
          <a:p>
            <a:r>
              <a:rPr lang="en-US" sz="2600" b="0" kern="0" dirty="0" smtClean="0">
                <a:solidFill>
                  <a:prstClr val="black"/>
                </a:solidFill>
              </a:rPr>
              <a:t>Robotics Discipline</a:t>
            </a:r>
          </a:p>
          <a:p>
            <a:pPr lvl="1"/>
            <a:r>
              <a:rPr lang="en-US" sz="1600" b="0" kern="0" dirty="0" smtClean="0">
                <a:solidFill>
                  <a:prstClr val="black"/>
                </a:solidFill>
              </a:rPr>
              <a:t>Mechanisms</a:t>
            </a:r>
          </a:p>
          <a:p>
            <a:pPr lvl="1"/>
            <a:r>
              <a:rPr lang="en-US" sz="1600" b="0" kern="0" dirty="0" smtClean="0">
                <a:solidFill>
                  <a:prstClr val="black"/>
                </a:solidFill>
              </a:rPr>
              <a:t>Path planning</a:t>
            </a:r>
          </a:p>
          <a:p>
            <a:endParaRPr lang="en-US" sz="2600" b="0" kern="0" dirty="0" smtClean="0">
              <a:solidFill>
                <a:prstClr val="black"/>
              </a:solidFill>
            </a:endParaRPr>
          </a:p>
          <a:p>
            <a:r>
              <a:rPr lang="en-US" sz="2600" b="0" kern="0" dirty="0" smtClean="0">
                <a:solidFill>
                  <a:prstClr val="black"/>
                </a:solidFill>
              </a:rPr>
              <a:t>Avionics Discipline</a:t>
            </a:r>
          </a:p>
          <a:p>
            <a:pPr lvl="1"/>
            <a:r>
              <a:rPr lang="en-US" sz="1600" b="0" kern="0" dirty="0">
                <a:solidFill>
                  <a:prstClr val="black"/>
                </a:solidFill>
              </a:rPr>
              <a:t>Avionics architectures </a:t>
            </a:r>
          </a:p>
          <a:p>
            <a:pPr lvl="1"/>
            <a:r>
              <a:rPr lang="en-US" sz="1600" b="0" kern="0" dirty="0">
                <a:solidFill>
                  <a:prstClr val="black"/>
                </a:solidFill>
              </a:rPr>
              <a:t>Flight processors</a:t>
            </a:r>
          </a:p>
          <a:p>
            <a:pPr lvl="1"/>
            <a:r>
              <a:rPr lang="en-US" sz="1600" b="0" kern="0" dirty="0">
                <a:solidFill>
                  <a:prstClr val="black"/>
                </a:solidFill>
              </a:rPr>
              <a:t>Dedicated image </a:t>
            </a:r>
            <a:r>
              <a:rPr lang="en-US" sz="1600" b="0" kern="0" dirty="0" smtClean="0">
                <a:solidFill>
                  <a:prstClr val="black"/>
                </a:solidFill>
              </a:rPr>
              <a:t>processors for </a:t>
            </a:r>
            <a:r>
              <a:rPr lang="en-US" sz="1600" b="0" kern="0" dirty="0" err="1" smtClean="0">
                <a:solidFill>
                  <a:prstClr val="black"/>
                </a:solidFill>
              </a:rPr>
              <a:t>OpNav</a:t>
            </a:r>
            <a:r>
              <a:rPr lang="en-US" sz="1600" b="0" kern="0" dirty="0" smtClean="0">
                <a:solidFill>
                  <a:prstClr val="black"/>
                </a:solidFill>
              </a:rPr>
              <a:t> functions</a:t>
            </a:r>
          </a:p>
        </p:txBody>
      </p:sp>
    </p:spTree>
    <p:extLst>
      <p:ext uri="{BB962C8B-B14F-4D97-AF65-F5344CB8AC3E}">
        <p14:creationId xmlns:p14="http://schemas.microsoft.com/office/powerpoint/2010/main" val="326730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 bwMode="auto">
          <a:xfrm>
            <a:off x="3749040" y="1130598"/>
            <a:ext cx="1371600" cy="5669915"/>
          </a:xfrm>
          <a:prstGeom prst="ellipse">
            <a:avLst/>
          </a:prstGeom>
          <a:solidFill>
            <a:srgbClr val="FFEFE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209" y="95736"/>
            <a:ext cx="8875643" cy="1143000"/>
          </a:xfrm>
        </p:spPr>
        <p:txBody>
          <a:bodyPr>
            <a:noAutofit/>
          </a:bodyPr>
          <a:lstStyle/>
          <a:p>
            <a:r>
              <a:rPr lang="en-US" sz="3400" dirty="0" smtClean="0"/>
              <a:t>Analysis of Selected NASA DRMs Reveals RV&amp;C as Commonly Needed System Capability   </a:t>
            </a:r>
            <a:endParaRPr lang="en-US" sz="3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09660" y="6526828"/>
            <a:ext cx="2133600" cy="365125"/>
          </a:xfrm>
        </p:spPr>
        <p:txBody>
          <a:bodyPr/>
          <a:lstStyle/>
          <a:p>
            <a:pPr>
              <a:defRPr/>
            </a:pPr>
            <a:fld id="{54E1F959-97DB-4B9E-A9E3-36B8475C48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" y="1359198"/>
            <a:ext cx="7406640" cy="527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19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174" y="31322"/>
            <a:ext cx="8388626" cy="1143000"/>
          </a:xfrm>
        </p:spPr>
        <p:txBody>
          <a:bodyPr>
            <a:noAutofit/>
          </a:bodyPr>
          <a:lstStyle/>
          <a:p>
            <a:r>
              <a:rPr lang="en-US" sz="3600" dirty="0" smtClean="0"/>
              <a:t>Some Postulated RV&amp;C Capability Stretch Goals to Drive Out Technology Needs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80" y="1170429"/>
            <a:ext cx="8412480" cy="4526280"/>
          </a:xfrm>
        </p:spPr>
        <p:txBody>
          <a:bodyPr>
            <a:normAutofit/>
          </a:bodyPr>
          <a:lstStyle/>
          <a:p>
            <a:r>
              <a:rPr lang="en-US" sz="1800" dirty="0" smtClean="0"/>
              <a:t>As a way to focus RV&amp;C strategic planning, and to aid in identifying critical technologies needed for future missions, some candidate stretch goals for NASA RV&amp;C system capabilities are:  </a:t>
            </a:r>
          </a:p>
          <a:p>
            <a:pPr marL="0" indent="0">
              <a:buNone/>
            </a:pPr>
            <a:endParaRPr lang="en-US" sz="1800" dirty="0" smtClean="0"/>
          </a:p>
          <a:p>
            <a:pPr lvl="1"/>
            <a:r>
              <a:rPr lang="en-US" sz="1800" u="sng" dirty="0"/>
              <a:t>S</a:t>
            </a:r>
            <a:r>
              <a:rPr lang="en-US" sz="1800" u="sng" dirty="0" smtClean="0"/>
              <a:t>cience Mission Stretch Goal: </a:t>
            </a:r>
          </a:p>
          <a:p>
            <a:pPr lvl="2"/>
            <a:r>
              <a:rPr lang="en-US" sz="1800" dirty="0" smtClean="0">
                <a:solidFill>
                  <a:srgbClr val="0070C0"/>
                </a:solidFill>
              </a:rPr>
              <a:t>Capability for autonomous </a:t>
            </a:r>
            <a:r>
              <a:rPr lang="en-US" sz="1800" dirty="0">
                <a:solidFill>
                  <a:srgbClr val="0070C0"/>
                </a:solidFill>
              </a:rPr>
              <a:t>rendezvous, proximity operations, and scientific interactions (e.g. sampling) with unknown, uncharacterized and uncooperative natural body targets of interest at deep space distances without reliance on Earth </a:t>
            </a:r>
            <a:r>
              <a:rPr lang="en-US" sz="1800" dirty="0" smtClean="0">
                <a:solidFill>
                  <a:srgbClr val="0070C0"/>
                </a:solidFill>
              </a:rPr>
              <a:t>support</a:t>
            </a:r>
          </a:p>
          <a:p>
            <a:pPr lvl="2"/>
            <a:endParaRPr lang="en-US" sz="1600" u="sng" dirty="0" smtClean="0"/>
          </a:p>
          <a:p>
            <a:pPr lvl="1"/>
            <a:r>
              <a:rPr lang="en-US" sz="1800" u="sng" dirty="0" smtClean="0"/>
              <a:t>Human Spaceflight Mission Goals:</a:t>
            </a:r>
          </a:p>
          <a:p>
            <a:pPr lvl="2"/>
            <a:r>
              <a:rPr lang="en-US" sz="1800" dirty="0" smtClean="0">
                <a:solidFill>
                  <a:srgbClr val="0070C0"/>
                </a:solidFill>
              </a:rPr>
              <a:t>Capability for autonomous in-space assembly of crewed vehicles, power and propulsion modules, long term habitats, multi-purpose space platforms in cislunar and deep space regimes</a:t>
            </a:r>
          </a:p>
          <a:p>
            <a:pPr marL="457200" lvl="1" indent="0">
              <a:buNone/>
            </a:pPr>
            <a:endParaRPr lang="en-US" sz="1600" dirty="0"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25154" y="6503581"/>
            <a:ext cx="2133600" cy="365125"/>
          </a:xfrm>
        </p:spPr>
        <p:txBody>
          <a:bodyPr/>
          <a:lstStyle/>
          <a:p>
            <a:pPr>
              <a:defRPr/>
            </a:pPr>
            <a:fld id="{54E1F959-97DB-4B9E-A9E3-36B8475C48D2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18</a:t>
            </a:fld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1985" y="5710019"/>
            <a:ext cx="7811469" cy="769441"/>
          </a:xfrm>
          <a:prstGeom prst="rect">
            <a:avLst/>
          </a:prstGeom>
          <a:solidFill>
            <a:srgbClr val="FFFF99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solidFill>
                  <a:prstClr val="black"/>
                </a:solidFill>
              </a:rPr>
              <a:t>Overarching theme: Building System Capabilities to Enable 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solidFill>
                  <a:prstClr val="black"/>
                </a:solidFill>
              </a:rPr>
              <a:t>NASA RV&amp;C Missions </a:t>
            </a:r>
            <a:r>
              <a:rPr lang="en-US" sz="2200" u="sng" dirty="0">
                <a:solidFill>
                  <a:prstClr val="black"/>
                </a:solidFill>
              </a:rPr>
              <a:t>Anytime/Anywhere</a:t>
            </a:r>
            <a:r>
              <a:rPr lang="en-US" sz="2200" dirty="0">
                <a:solidFill>
                  <a:prstClr val="black"/>
                </a:solidFill>
              </a:rPr>
              <a:t> in Solar System </a:t>
            </a:r>
          </a:p>
        </p:txBody>
      </p:sp>
    </p:spTree>
    <p:extLst>
      <p:ext uri="{BB962C8B-B14F-4D97-AF65-F5344CB8AC3E}">
        <p14:creationId xmlns:p14="http://schemas.microsoft.com/office/powerpoint/2010/main" val="221829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prstClr val="black"/>
              </a:solidFill>
              <a:latin typeface="Arial" pitchFamily="30" charset="0"/>
              <a:ea typeface="ＭＳ Ｐゴシック" pitchFamily="30" charset="-128"/>
              <a:cs typeface="ＭＳ Ｐゴシック" pitchFamily="30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796" y="-49070"/>
            <a:ext cx="9321592" cy="695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54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97381" y="6478366"/>
            <a:ext cx="2133600" cy="365125"/>
          </a:xfrm>
          <a:prstGeom prst="rect">
            <a:avLst/>
          </a:prstGeom>
        </p:spPr>
        <p:txBody>
          <a:bodyPr/>
          <a:lstStyle/>
          <a:p>
            <a:fld id="{03462AA6-59AE-4369-B509-908C613F111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 bwMode="auto">
          <a:xfrm>
            <a:off x="457198" y="39450"/>
            <a:ext cx="7859217" cy="804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9pPr>
          </a:lstStyle>
          <a:p>
            <a:pPr defTabSz="457200"/>
            <a:r>
              <a:rPr lang="en-US" sz="2800" dirty="0" smtClean="0">
                <a:solidFill>
                  <a:prstClr val="black"/>
                </a:solidFill>
              </a:rPr>
              <a:t>Lessons Learned from ISS Rendezvous Can Inform Our Future Cislunar Proving Ground Plans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67" name="コンテンツ プレースホルダー 2"/>
          <p:cNvSpPr txBox="1">
            <a:spLocks/>
          </p:cNvSpPr>
          <p:nvPr/>
        </p:nvSpPr>
        <p:spPr>
          <a:xfrm>
            <a:off x="104459" y="4451485"/>
            <a:ext cx="8993821" cy="1508667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  <a:ln>
            <a:solidFill>
              <a:srgbClr val="1F497D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6213" indent="-176213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ja-JP" sz="1600" b="0" dirty="0" smtClean="0">
                <a:solidFill>
                  <a:sysClr val="windowText" lastClr="000000"/>
                </a:solidFill>
              </a:rPr>
              <a:t>There are currently 6 visiting vehicles operated each with unique </a:t>
            </a:r>
          </a:p>
          <a:p>
            <a:pPr marL="576263" lvl="1" indent="-176213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altLang="ja-JP" sz="1600" b="0" dirty="0" smtClean="0">
                <a:solidFill>
                  <a:sysClr val="windowText" lastClr="000000"/>
                </a:solidFill>
              </a:rPr>
              <a:t>approach/departure techniques</a:t>
            </a:r>
          </a:p>
          <a:p>
            <a:pPr marL="576263" lvl="1" indent="-176213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altLang="ja-JP" sz="1600" b="0" dirty="0" smtClean="0">
                <a:solidFill>
                  <a:sysClr val="windowText" lastClr="000000"/>
                </a:solidFill>
              </a:rPr>
              <a:t>navigation equipment and communications equipment, etc.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ja-JP" sz="1600" b="0" dirty="0" smtClean="0">
                <a:solidFill>
                  <a:sysClr val="windowText" lastClr="000000"/>
                </a:solidFill>
              </a:rPr>
              <a:t>There are some issues identified such as reflector interferences, function-duplicated equipment and specific operations to each visiting vehicle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23528" y="813024"/>
            <a:ext cx="8856984" cy="3667296"/>
            <a:chOff x="323528" y="813024"/>
            <a:chExt cx="8856984" cy="3667296"/>
          </a:xfrm>
        </p:grpSpPr>
        <p:sp>
          <p:nvSpPr>
            <p:cNvPr id="87" name="テキスト ボックス 27"/>
            <p:cNvSpPr txBox="1"/>
            <p:nvPr/>
          </p:nvSpPr>
          <p:spPr>
            <a:xfrm>
              <a:off x="7452320" y="3880156"/>
              <a:ext cx="172819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kumimoji="1" lang="en-US" altLang="ja-JP" sz="1100" b="0" dirty="0" smtClean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rPr>
                <a:t>VDM: Videometer</a:t>
              </a:r>
              <a:endParaRPr kumimoji="1" lang="ja-JP" altLang="en-US" sz="1100" b="0" dirty="0">
                <a:solidFill>
                  <a:prstClr val="black"/>
                </a:solidFill>
                <a:latin typeface="Calibri"/>
                <a:ea typeface="ＭＳ Ｐゴシック" panose="020B0600070205080204" pitchFamily="34" charset="-128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kumimoji="1" lang="en-US" altLang="ja-JP" sz="1100" b="0" dirty="0" smtClean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rPr>
                <a:t>VVT: Visual Video Target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kumimoji="1" lang="en-US" altLang="ja-JP" sz="1100" b="0" dirty="0" smtClean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rPr>
                <a:t>TGM: Telegoniometer</a:t>
              </a:r>
              <a:endParaRPr kumimoji="1" lang="ja-JP" altLang="en-US" sz="1100" b="0" dirty="0">
                <a:solidFill>
                  <a:prstClr val="black"/>
                </a:solidFill>
                <a:latin typeface="Calibri"/>
                <a:ea typeface="ＭＳ Ｐゴシック" panose="020B0600070205080204" pitchFamily="34" charset="-128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23528" y="813024"/>
              <a:ext cx="8280920" cy="3535509"/>
              <a:chOff x="323528" y="1051560"/>
              <a:chExt cx="8280920" cy="3535509"/>
            </a:xfrm>
          </p:grpSpPr>
          <p:sp>
            <p:nvSpPr>
              <p:cNvPr id="59" name="正方形/長方形 47"/>
              <p:cNvSpPr/>
              <p:nvPr/>
            </p:nvSpPr>
            <p:spPr>
              <a:xfrm>
                <a:off x="5580112" y="1723078"/>
                <a:ext cx="1872208" cy="1440160"/>
              </a:xfrm>
              <a:prstGeom prst="rect">
                <a:avLst/>
              </a:prstGeom>
              <a:solidFill>
                <a:srgbClr val="F79646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ja-JP" altLang="en-US" b="0" kern="0" dirty="0" smtClean="0">
                  <a:solidFill>
                    <a:prstClr val="white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60" name="正方形/長方形 46"/>
              <p:cNvSpPr/>
              <p:nvPr/>
            </p:nvSpPr>
            <p:spPr>
              <a:xfrm>
                <a:off x="5580112" y="3397665"/>
                <a:ext cx="1872208" cy="720080"/>
              </a:xfrm>
              <a:prstGeom prst="rect">
                <a:avLst/>
              </a:prstGeom>
              <a:solidFill>
                <a:srgbClr val="F79646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ja-JP" altLang="en-US" b="0" kern="0" dirty="0" smtClean="0">
                  <a:solidFill>
                    <a:prstClr val="white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61" name="正方形/長方形 45"/>
              <p:cNvSpPr/>
              <p:nvPr/>
            </p:nvSpPr>
            <p:spPr>
              <a:xfrm>
                <a:off x="1547664" y="3553404"/>
                <a:ext cx="1872208" cy="576064"/>
              </a:xfrm>
              <a:prstGeom prst="rect">
                <a:avLst/>
              </a:prstGeom>
              <a:solidFill>
                <a:srgbClr val="9BBB59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ja-JP" altLang="en-US" b="0" kern="0" dirty="0" smtClean="0">
                  <a:solidFill>
                    <a:prstClr val="white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62" name="正方形/長方形 44"/>
              <p:cNvSpPr/>
              <p:nvPr/>
            </p:nvSpPr>
            <p:spPr>
              <a:xfrm>
                <a:off x="1547664" y="2553675"/>
                <a:ext cx="1872208" cy="720080"/>
              </a:xfrm>
              <a:prstGeom prst="rect">
                <a:avLst/>
              </a:prstGeom>
              <a:solidFill>
                <a:srgbClr val="9BBB59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ja-JP" altLang="en-US" b="0" kern="0" dirty="0" smtClean="0">
                  <a:solidFill>
                    <a:prstClr val="white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63" name="正方形/長方形 43"/>
              <p:cNvSpPr/>
              <p:nvPr/>
            </p:nvSpPr>
            <p:spPr>
              <a:xfrm>
                <a:off x="1547664" y="1711355"/>
                <a:ext cx="1872208" cy="576064"/>
              </a:xfrm>
              <a:prstGeom prst="rect">
                <a:avLst/>
              </a:prstGeom>
              <a:solidFill>
                <a:srgbClr val="9BBB59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ja-JP" altLang="en-US" b="0" kern="0" dirty="0" smtClean="0">
                  <a:solidFill>
                    <a:prstClr val="white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64" name="テキスト ボックス 17"/>
              <p:cNvSpPr txBox="1"/>
              <p:nvPr/>
            </p:nvSpPr>
            <p:spPr>
              <a:xfrm>
                <a:off x="1619672" y="2553675"/>
                <a:ext cx="216024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DragonEye/	  (HHL)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05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Thermal imager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-	  CUCU</a:t>
                </a:r>
                <a:endParaRPr kumimoji="1" lang="ja-JP" altLang="en-US" sz="1400" b="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65" name="テキスト ボックス 9"/>
              <p:cNvSpPr txBox="1"/>
              <p:nvPr/>
            </p:nvSpPr>
            <p:spPr>
              <a:xfrm>
                <a:off x="1619672" y="1711355"/>
                <a:ext cx="20162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RVS      	  Reflector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-	  PROX</a:t>
                </a:r>
                <a:endParaRPr kumimoji="1" lang="ja-JP" altLang="en-US" sz="1400" b="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pic>
            <p:nvPicPr>
              <p:cNvPr id="66" name="Picture 12" descr="http://space.skyrocket.de/img_sat/htv-1__2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2" y="1639347"/>
                <a:ext cx="964112" cy="6480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8" name="Picture 6" descr="P-024-0007-1206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2186850"/>
                <a:ext cx="2017877" cy="1152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9" name="テキスト ボックス 4"/>
              <p:cNvSpPr txBox="1"/>
              <p:nvPr/>
            </p:nvSpPr>
            <p:spPr>
              <a:xfrm>
                <a:off x="3419872" y="1156607"/>
                <a:ext cx="5760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600" dirty="0" smtClean="0">
                    <a:solidFill>
                      <a:prstClr val="white"/>
                    </a:solidFill>
                    <a:latin typeface="Calibri"/>
                    <a:ea typeface="ＭＳ Ｐゴシック" panose="020B0600070205080204" pitchFamily="34" charset="-128"/>
                  </a:rPr>
                  <a:t>ISS</a:t>
                </a:r>
                <a:endParaRPr kumimoji="1" lang="ja-JP" altLang="en-US" sz="1600" dirty="0">
                  <a:solidFill>
                    <a:prstClr val="white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70" name="テキスト ボックス 6"/>
              <p:cNvSpPr txBox="1"/>
              <p:nvPr/>
            </p:nvSpPr>
            <p:spPr>
              <a:xfrm>
                <a:off x="467544" y="1351315"/>
                <a:ext cx="5760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600" dirty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HTV</a:t>
                </a:r>
                <a:endParaRPr kumimoji="1" lang="ja-JP" altLang="en-US" sz="160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71" name="テキスト ボックス 7"/>
              <p:cNvSpPr txBox="1"/>
              <p:nvPr/>
            </p:nvSpPr>
            <p:spPr>
              <a:xfrm>
                <a:off x="1619672" y="1073336"/>
                <a:ext cx="15841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b="0" u="sng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Capture - CBM</a:t>
                </a:r>
                <a:endParaRPr kumimoji="1" lang="ja-JP" altLang="en-US" b="0" u="sng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72" name="テキスト ボックス 8"/>
              <p:cNvSpPr txBox="1"/>
              <p:nvPr/>
            </p:nvSpPr>
            <p:spPr>
              <a:xfrm>
                <a:off x="5796136" y="1051560"/>
                <a:ext cx="252028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b="0" u="sng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Docking – Docking Port</a:t>
                </a:r>
                <a:endParaRPr kumimoji="1" lang="ja-JP" altLang="en-US" b="0" u="sng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pic>
            <p:nvPicPr>
              <p:cNvPr id="73" name="Picture 8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97456" y="1651070"/>
                <a:ext cx="936104" cy="7164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4" name="Picture 16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1560" y="2553675"/>
                <a:ext cx="864096" cy="714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5" name="Picture 4" descr="http://space.skyrocket.de/img_sat/progress-m-48__1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97456" y="2587174"/>
                <a:ext cx="1106992" cy="5760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6" name="Picture 16" descr="http://space.skyrocket.de/img_sat/atv-2__1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24328" y="3381479"/>
                <a:ext cx="936105" cy="7024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7" name="Picture 10" descr="http://space.skyrocket.de/img_sat/cygnus-pcm__1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1180" y="3517636"/>
                <a:ext cx="1064476" cy="6838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8" name="テキスト ボックス 18"/>
              <p:cNvSpPr txBox="1"/>
              <p:nvPr/>
            </p:nvSpPr>
            <p:spPr>
              <a:xfrm>
                <a:off x="1619672" y="3589644"/>
                <a:ext cx="20162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TriDAR      	  Reflector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-	  PROX</a:t>
                </a:r>
                <a:endParaRPr kumimoji="1" lang="ja-JP" altLang="en-US" sz="1400" b="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79" name="テキスト ボックス 19"/>
              <p:cNvSpPr txBox="1"/>
              <p:nvPr/>
            </p:nvSpPr>
            <p:spPr>
              <a:xfrm>
                <a:off x="7425448" y="1363038"/>
                <a:ext cx="72008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60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Soyuz</a:t>
                </a:r>
                <a:endParaRPr kumimoji="1" lang="ja-JP" altLang="en-US" sz="160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80" name="テキスト ボックス 20"/>
              <p:cNvSpPr txBox="1"/>
              <p:nvPr/>
            </p:nvSpPr>
            <p:spPr>
              <a:xfrm>
                <a:off x="7425448" y="2320628"/>
                <a:ext cx="100811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60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Progress</a:t>
                </a:r>
                <a:endParaRPr kumimoji="1" lang="ja-JP" altLang="en-US" sz="160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81" name="テキスト ボックス 21"/>
              <p:cNvSpPr txBox="1"/>
              <p:nvPr/>
            </p:nvSpPr>
            <p:spPr>
              <a:xfrm>
                <a:off x="6228184" y="2155126"/>
                <a:ext cx="10081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Kurs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(TORU)</a:t>
                </a:r>
                <a:endParaRPr kumimoji="1" lang="ja-JP" altLang="en-US" sz="1400" b="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82" name="左中かっこ 22"/>
              <p:cNvSpPr/>
              <p:nvPr/>
            </p:nvSpPr>
            <p:spPr>
              <a:xfrm>
                <a:off x="7164288" y="1723078"/>
                <a:ext cx="144016" cy="1368152"/>
              </a:xfrm>
              <a:prstGeom prst="leftBrace">
                <a:avLst/>
              </a:prstGeom>
              <a:noFill/>
              <a:ln w="952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ja-JP" altLang="en-US" b="0" kern="0" dirty="0" smtClean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83" name="テキスト ボックス 23"/>
              <p:cNvSpPr txBox="1"/>
              <p:nvPr/>
            </p:nvSpPr>
            <p:spPr>
              <a:xfrm>
                <a:off x="7452320" y="3131119"/>
                <a:ext cx="64807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60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ATV</a:t>
                </a:r>
                <a:endParaRPr kumimoji="1" lang="ja-JP" altLang="en-US" sz="160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84" name="テキスト ボックス 24"/>
              <p:cNvSpPr txBox="1"/>
              <p:nvPr/>
            </p:nvSpPr>
            <p:spPr>
              <a:xfrm>
                <a:off x="539552" y="2265643"/>
                <a:ext cx="100811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60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Dragon</a:t>
                </a:r>
                <a:endParaRPr kumimoji="1" lang="ja-JP" altLang="en-US" sz="160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85" name="テキスト ボックス 25"/>
              <p:cNvSpPr txBox="1"/>
              <p:nvPr/>
            </p:nvSpPr>
            <p:spPr>
              <a:xfrm>
                <a:off x="323528" y="3214850"/>
                <a:ext cx="100811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60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Cygnus</a:t>
                </a:r>
                <a:endParaRPr kumimoji="1" lang="ja-JP" altLang="en-US" sz="160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86" name="テキスト ボックス 26"/>
              <p:cNvSpPr txBox="1"/>
              <p:nvPr/>
            </p:nvSpPr>
            <p:spPr>
              <a:xfrm>
                <a:off x="5724128" y="3379081"/>
                <a:ext cx="1728192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VVT	VDM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-</a:t>
                </a:r>
                <a:r>
                  <a:rPr kumimoji="1" lang="en-US" altLang="ja-JP" sz="1400" b="0" dirty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	</a:t>
                </a: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TGM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(Kurs-P</a:t>
                </a:r>
                <a:r>
                  <a:rPr kumimoji="1" lang="en-US" altLang="ja-JP" sz="1400" b="0" dirty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	</a:t>
                </a: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Kurs-A)</a:t>
                </a:r>
                <a:endParaRPr kumimoji="1" lang="en-US" altLang="ja-JP" sz="1400" b="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88" name="テキスト ボックス 33"/>
              <p:cNvSpPr txBox="1"/>
              <p:nvPr/>
            </p:nvSpPr>
            <p:spPr>
              <a:xfrm>
                <a:off x="1547664" y="1423323"/>
                <a:ext cx="201622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  (Vehicle)           (ISS)</a:t>
                </a:r>
              </a:p>
            </p:txBody>
          </p:sp>
          <p:sp>
            <p:nvSpPr>
              <p:cNvPr id="89" name="テキスト ボックス 34"/>
              <p:cNvSpPr txBox="1"/>
              <p:nvPr/>
            </p:nvSpPr>
            <p:spPr>
              <a:xfrm>
                <a:off x="5796136" y="1435046"/>
                <a:ext cx="201622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4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(ISS)           (Vehicle)</a:t>
                </a:r>
              </a:p>
            </p:txBody>
          </p:sp>
          <p:cxnSp>
            <p:nvCxnSpPr>
              <p:cNvPr id="90" name="直線コネクタ 36"/>
              <p:cNvCxnSpPr/>
              <p:nvPr/>
            </p:nvCxnSpPr>
            <p:spPr>
              <a:xfrm>
                <a:off x="2627784" y="1577392"/>
                <a:ext cx="0" cy="2552076"/>
              </a:xfrm>
              <a:prstGeom prst="line">
                <a:avLst/>
              </a:prstGeom>
              <a:noFill/>
              <a:ln w="9525" cap="flat" cmpd="sng" algn="ctr">
                <a:solidFill>
                  <a:sysClr val="windowText" lastClr="000000"/>
                </a:solidFill>
                <a:prstDash val="dash"/>
              </a:ln>
              <a:effectLst/>
            </p:spPr>
          </p:cxnSp>
          <p:cxnSp>
            <p:nvCxnSpPr>
              <p:cNvPr id="91" name="直線コネクタ 37"/>
              <p:cNvCxnSpPr/>
              <p:nvPr/>
            </p:nvCxnSpPr>
            <p:spPr>
              <a:xfrm>
                <a:off x="6444208" y="2731190"/>
                <a:ext cx="0" cy="1534073"/>
              </a:xfrm>
              <a:prstGeom prst="line">
                <a:avLst/>
              </a:prstGeom>
              <a:noFill/>
              <a:ln w="9525" cap="flat" cmpd="sng" algn="ctr">
                <a:solidFill>
                  <a:sysClr val="windowText" lastClr="000000"/>
                </a:solidFill>
                <a:prstDash val="dash"/>
              </a:ln>
              <a:effectLst/>
            </p:spPr>
          </p:cxnSp>
          <p:cxnSp>
            <p:nvCxnSpPr>
              <p:cNvPr id="92" name="直線コネクタ 39"/>
              <p:cNvCxnSpPr/>
              <p:nvPr/>
            </p:nvCxnSpPr>
            <p:spPr>
              <a:xfrm>
                <a:off x="6444208" y="1507054"/>
                <a:ext cx="0" cy="648072"/>
              </a:xfrm>
              <a:prstGeom prst="line">
                <a:avLst/>
              </a:prstGeom>
              <a:noFill/>
              <a:ln w="9525" cap="flat" cmpd="sng" algn="ctr">
                <a:solidFill>
                  <a:sysClr val="windowText" lastClr="000000"/>
                </a:solidFill>
                <a:prstDash val="dash"/>
              </a:ln>
              <a:effectLst/>
            </p:spPr>
          </p:cxnSp>
          <p:sp>
            <p:nvSpPr>
              <p:cNvPr id="93" name="テキスト ボックス 38"/>
              <p:cNvSpPr txBox="1"/>
              <p:nvPr/>
            </p:nvSpPr>
            <p:spPr>
              <a:xfrm>
                <a:off x="395536" y="4156182"/>
                <a:ext cx="324036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100" b="0" dirty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PROX: HTV Proximity Communication System</a:t>
                </a:r>
                <a:endParaRPr kumimoji="1" lang="ja-JP" altLang="en-US" sz="1100" b="0" dirty="0">
                  <a:solidFill>
                    <a:prstClr val="black"/>
                  </a:solidFill>
                  <a:latin typeface="Calibri"/>
                  <a:ea typeface="ＭＳ Ｐゴシック" panose="020B0600070205080204" pitchFamily="34" charset="-128"/>
                </a:endParaRP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kumimoji="1" lang="en-US" altLang="ja-JP" sz="1100" b="0" dirty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CUCU</a:t>
                </a:r>
                <a:r>
                  <a:rPr kumimoji="1" lang="en-US" altLang="ja-JP" sz="1100" b="0" dirty="0" smtClean="0">
                    <a:solidFill>
                      <a:prstClr val="black"/>
                    </a:solidFill>
                    <a:latin typeface="Calibri"/>
                    <a:ea typeface="ＭＳ Ｐゴシック" panose="020B0600070205080204" pitchFamily="34" charset="-128"/>
                  </a:rPr>
                  <a:t>: COTS UHF Communications Unit</a:t>
                </a:r>
              </a:p>
            </p:txBody>
          </p:sp>
        </p:grpSp>
      </p:grpSp>
      <p:sp>
        <p:nvSpPr>
          <p:cNvPr id="39" name="TextBox 38"/>
          <p:cNvSpPr txBox="1"/>
          <p:nvPr/>
        </p:nvSpPr>
        <p:spPr>
          <a:xfrm>
            <a:off x="585221" y="6044710"/>
            <a:ext cx="8129155" cy="769441"/>
          </a:xfrm>
          <a:prstGeom prst="rect">
            <a:avLst/>
          </a:prstGeom>
          <a:solidFill>
            <a:srgbClr val="FFFF99"/>
          </a:solidFill>
          <a:ln>
            <a:solidFill>
              <a:srgbClr val="00FF00"/>
            </a:solidFill>
          </a:ln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ja-JP" sz="2200" dirty="0">
                <a:solidFill>
                  <a:sysClr val="windowText" lastClr="000000"/>
                </a:solidFill>
                <a:latin typeface="Calibri"/>
                <a:ea typeface="ＭＳ Ｐゴシック" panose="020B0600070205080204" pitchFamily="34" charset="-128"/>
              </a:rPr>
              <a:t>Need to leverage our ISS RV&amp;C lessons learned for our future missions in the Cis-Lunar Proving Ground</a:t>
            </a:r>
            <a:endParaRPr kumimoji="1" lang="en-US" altLang="ja-JP" sz="2200" dirty="0">
              <a:solidFill>
                <a:sysClr val="windowText" lastClr="000000"/>
              </a:solidFill>
              <a:latin typeface="Calibri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7085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3642"/>
            <a:ext cx="8229600" cy="1143000"/>
          </a:xfrm>
        </p:spPr>
        <p:txBody>
          <a:bodyPr>
            <a:noAutofit/>
          </a:bodyPr>
          <a:lstStyle/>
          <a:p>
            <a:r>
              <a:rPr lang="en-US" sz="4000" dirty="0" smtClean="0"/>
              <a:t>“Warehouse” Concept for Re-Usable RV&amp;C Commodities 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783" y="2136915"/>
            <a:ext cx="4244007" cy="3150704"/>
          </a:xfrm>
        </p:spPr>
        <p:txBody>
          <a:bodyPr>
            <a:normAutofit/>
          </a:bodyPr>
          <a:lstStyle/>
          <a:p>
            <a:r>
              <a:rPr lang="en-US" sz="2400" dirty="0" smtClean="0"/>
              <a:t>NASA </a:t>
            </a:r>
            <a:r>
              <a:rPr lang="en-US" sz="2400" dirty="0"/>
              <a:t>AR&amp;D </a:t>
            </a:r>
            <a:r>
              <a:rPr lang="en-US" sz="2400" dirty="0" err="1"/>
              <a:t>CoP’s</a:t>
            </a:r>
            <a:r>
              <a:rPr lang="en-US" sz="2400" dirty="0"/>
              <a:t> White Paper issued </a:t>
            </a:r>
            <a:r>
              <a:rPr lang="en-US" sz="2400" dirty="0" smtClean="0"/>
              <a:t>in February 2012 proposed a “warehouse” strategy to break the unaffordable </a:t>
            </a:r>
            <a:r>
              <a:rPr lang="en-US" sz="2400" i="1" dirty="0" smtClean="0"/>
              <a:t>“new mission – clean sheet of paper to design” </a:t>
            </a:r>
            <a:r>
              <a:rPr lang="en-US" sz="2400" dirty="0" smtClean="0"/>
              <a:t>syndrome</a:t>
            </a:r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5" name="Picture 4"/>
          <p:cNvPicPr/>
          <p:nvPr/>
        </p:nvPicPr>
        <p:blipFill>
          <a:blip r:embed="rId2"/>
          <a:srcRect l="58492" t="8378" r="19848" b="16521"/>
          <a:stretch>
            <a:fillRect/>
          </a:stretch>
        </p:blipFill>
        <p:spPr bwMode="auto">
          <a:xfrm>
            <a:off x="4581939" y="1600200"/>
            <a:ext cx="3963680" cy="47074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7210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Picture 7" descr="Background Art.JPG"/>
          <p:cNvPicPr>
            <a:picLocks noChangeAspect="1"/>
          </p:cNvPicPr>
          <p:nvPr/>
        </p:nvPicPr>
        <p:blipFill rotWithShape="1">
          <a:blip r:embed="rId3" cstate="email">
            <a:lum brigh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792503"/>
            <a:ext cx="9144000" cy="6065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Rectangle 41"/>
          <p:cNvSpPr/>
          <p:nvPr/>
        </p:nvSpPr>
        <p:spPr bwMode="auto">
          <a:xfrm>
            <a:off x="-14019" y="-7502"/>
            <a:ext cx="9144000" cy="6858000"/>
          </a:xfrm>
          <a:prstGeom prst="rect">
            <a:avLst/>
          </a:prstGeom>
          <a:solidFill>
            <a:srgbClr val="0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sz="2400" b="0" dirty="0">
              <a:solidFill>
                <a:prstClr val="black"/>
              </a:solidFill>
              <a:latin typeface="Arial" pitchFamily="-106" charset="0"/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6481729" y="6028879"/>
            <a:ext cx="2170361" cy="750628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058" tIns="41029" rIns="82058" bIns="41029" numCol="1" rtlCol="0" anchor="ctr" anchorCtr="0" compatLnSpc="1">
            <a:prstTxWarp prst="textNoShape">
              <a:avLst/>
            </a:prstTxWarp>
          </a:bodyPr>
          <a:lstStyle/>
          <a:p>
            <a:pPr algn="ctr" defTabSz="820583"/>
            <a:r>
              <a:rPr lang="en-US" sz="1000" b="0" i="1" dirty="0" smtClean="0">
                <a:solidFill>
                  <a:schemeClr val="bg1"/>
                </a:solidFill>
                <a:latin typeface="55 Helvetica Roman" pitchFamily="1" charset="0"/>
                <a:ea typeface="+mn-ea"/>
              </a:rPr>
              <a:t>Note: this graphic adapted from original Ben Reed Restore-L chart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5452" y="224188"/>
            <a:ext cx="6820834" cy="609600"/>
          </a:xfrm>
          <a:solidFill>
            <a:srgbClr val="000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RV&amp;C system-level capabilities </a:t>
            </a:r>
            <a:b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enable multiple NASA missions </a:t>
            </a:r>
            <a:endParaRPr lang="en-US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4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3776A780-10FE-4E42-BE68-83B3A2A2C4B5}" type="slidenum">
              <a:rPr lang="en-US" smtClean="0">
                <a:solidFill>
                  <a:srgbClr val="FFFFFF"/>
                </a:solidFill>
              </a:rPr>
              <a:pPr/>
              <a:t>22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83060" y="6293769"/>
            <a:ext cx="1345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srgbClr val="FFC000"/>
                </a:solidFill>
                <a:latin typeface="Calibri"/>
                <a:ea typeface="+mn-ea"/>
              </a:rPr>
              <a:t>Orbital Debris Mitigation </a:t>
            </a:r>
            <a:endParaRPr lang="en-US" sz="1200" dirty="0">
              <a:solidFill>
                <a:srgbClr val="FFC000"/>
              </a:solidFill>
              <a:latin typeface="Calibri"/>
              <a:ea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78923" y="4596547"/>
            <a:ext cx="1117472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srgbClr val="FFC000"/>
                </a:solidFill>
                <a:latin typeface="Calibri"/>
                <a:ea typeface="+mn-ea"/>
              </a:rPr>
              <a:t>Government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srgbClr val="FFC000"/>
                </a:solidFill>
                <a:latin typeface="Calibri"/>
                <a:ea typeface="+mn-ea"/>
              </a:rPr>
              <a:t>Fleet Management</a:t>
            </a:r>
            <a:endParaRPr lang="en-US" sz="1200" dirty="0">
              <a:solidFill>
                <a:srgbClr val="FFC000"/>
              </a:solidFill>
              <a:latin typeface="Calibri"/>
              <a:ea typeface="+mn-ea"/>
            </a:endParaRPr>
          </a:p>
        </p:txBody>
      </p:sp>
      <p:cxnSp>
        <p:nvCxnSpPr>
          <p:cNvPr id="68" name="Straight Arrow Connector 67"/>
          <p:cNvCxnSpPr/>
          <p:nvPr/>
        </p:nvCxnSpPr>
        <p:spPr bwMode="auto">
          <a:xfrm flipH="1" flipV="1">
            <a:off x="1156643" y="4842275"/>
            <a:ext cx="317510" cy="46494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51" name="Straight Arrow Connector 50"/>
          <p:cNvCxnSpPr/>
          <p:nvPr/>
        </p:nvCxnSpPr>
        <p:spPr bwMode="auto">
          <a:xfrm flipV="1">
            <a:off x="1859701" y="2504872"/>
            <a:ext cx="558883" cy="273431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9" name="Straight Arrow Connector 48"/>
          <p:cNvCxnSpPr/>
          <p:nvPr/>
        </p:nvCxnSpPr>
        <p:spPr bwMode="auto">
          <a:xfrm flipV="1">
            <a:off x="2035632" y="4189689"/>
            <a:ext cx="821723" cy="104574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0" name="TextBox 39"/>
          <p:cNvSpPr txBox="1"/>
          <p:nvPr/>
        </p:nvSpPr>
        <p:spPr>
          <a:xfrm>
            <a:off x="5911998" y="5808726"/>
            <a:ext cx="16159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srgbClr val="FFC000"/>
                </a:solidFill>
                <a:latin typeface="Calibri"/>
                <a:ea typeface="+mn-ea"/>
              </a:rPr>
              <a:t>Propellant Depot</a:t>
            </a:r>
            <a:endParaRPr lang="en-US" sz="1200" dirty="0">
              <a:solidFill>
                <a:srgbClr val="FFC000"/>
              </a:solidFill>
              <a:latin typeface="Calibri"/>
              <a:ea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12425" y="4155246"/>
            <a:ext cx="1314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srgbClr val="FFC000"/>
                </a:solidFill>
                <a:latin typeface="Calibri"/>
                <a:ea typeface="+mn-ea"/>
              </a:rPr>
              <a:t>Observatory Servicing</a:t>
            </a:r>
            <a:endParaRPr lang="en-US" sz="1200" dirty="0">
              <a:solidFill>
                <a:srgbClr val="FFC000"/>
              </a:solidFill>
              <a:latin typeface="Calibri"/>
              <a:ea typeface="+mn-ea"/>
            </a:endParaRPr>
          </a:p>
        </p:txBody>
      </p:sp>
      <p:cxnSp>
        <p:nvCxnSpPr>
          <p:cNvPr id="62" name="Straight Arrow Connector 61"/>
          <p:cNvCxnSpPr/>
          <p:nvPr/>
        </p:nvCxnSpPr>
        <p:spPr bwMode="auto">
          <a:xfrm>
            <a:off x="2540188" y="5693226"/>
            <a:ext cx="2102066" cy="19027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0" name="TextBox 69"/>
          <p:cNvSpPr txBox="1"/>
          <p:nvPr/>
        </p:nvSpPr>
        <p:spPr>
          <a:xfrm>
            <a:off x="7381824" y="5331789"/>
            <a:ext cx="111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FFC000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/>
                <a:ea typeface="+mn-ea"/>
              </a:rPr>
              <a:t>Planetary Defense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7764" y="1361846"/>
            <a:ext cx="1752217" cy="1314164"/>
          </a:xfrm>
          <a:prstGeom prst="rect">
            <a:avLst/>
          </a:prstGeom>
        </p:spPr>
      </p:pic>
      <p:pic>
        <p:nvPicPr>
          <p:cNvPr id="41" name="Picture 10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870" y="2415140"/>
            <a:ext cx="1456898" cy="106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13" descr="Asteroid Ida and Its Moon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42747" y="4694356"/>
            <a:ext cx="941642" cy="658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8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03667" y="5397903"/>
            <a:ext cx="969367" cy="74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19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015853">
            <a:off x="3814345" y="6001050"/>
            <a:ext cx="577701" cy="956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788405" y="2051253"/>
            <a:ext cx="1557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srgbClr val="FFC000"/>
                </a:solidFill>
                <a:latin typeface="Calibri"/>
                <a:ea typeface="+mn-ea"/>
              </a:rPr>
              <a:t>Human Exploration</a:t>
            </a:r>
            <a:endParaRPr lang="en-US" sz="1200" dirty="0">
              <a:solidFill>
                <a:srgbClr val="FFC000"/>
              </a:solidFill>
              <a:latin typeface="Calibri"/>
              <a:ea typeface="+mn-ea"/>
            </a:endParaRPr>
          </a:p>
        </p:txBody>
      </p:sp>
      <p:cxnSp>
        <p:nvCxnSpPr>
          <p:cNvPr id="47" name="Straight Arrow Connector 46"/>
          <p:cNvCxnSpPr/>
          <p:nvPr/>
        </p:nvCxnSpPr>
        <p:spPr bwMode="auto">
          <a:xfrm flipV="1">
            <a:off x="2364922" y="2539782"/>
            <a:ext cx="4996138" cy="287654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 flipV="1">
            <a:off x="2452512" y="3766608"/>
            <a:ext cx="3839348" cy="170811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50" name="Straight Arrow Connector 49"/>
          <p:cNvCxnSpPr/>
          <p:nvPr/>
        </p:nvCxnSpPr>
        <p:spPr bwMode="auto">
          <a:xfrm flipV="1">
            <a:off x="2510905" y="5064840"/>
            <a:ext cx="4473803" cy="49747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3" name="TextBox 32"/>
          <p:cNvSpPr txBox="1"/>
          <p:nvPr/>
        </p:nvSpPr>
        <p:spPr>
          <a:xfrm>
            <a:off x="4834268" y="2381834"/>
            <a:ext cx="116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FFC000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/>
                <a:ea typeface="+mn-ea"/>
              </a:rPr>
              <a:t>Asteroid  Redirection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028879"/>
            <a:ext cx="3389922" cy="829122"/>
          </a:xfrm>
          <a:prstGeom prst="rect">
            <a:avLst/>
          </a:prstGeom>
        </p:spPr>
      </p:pic>
      <p:cxnSp>
        <p:nvCxnSpPr>
          <p:cNvPr id="48" name="Straight Arrow Connector 47"/>
          <p:cNvCxnSpPr/>
          <p:nvPr/>
        </p:nvCxnSpPr>
        <p:spPr bwMode="auto">
          <a:xfrm>
            <a:off x="2425701" y="5891297"/>
            <a:ext cx="1243189" cy="49775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52" name="Picture 5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279" y="3637754"/>
            <a:ext cx="1176867" cy="959350"/>
          </a:xfrm>
          <a:prstGeom prst="rect">
            <a:avLst/>
          </a:prstGeom>
        </p:spPr>
      </p:pic>
      <p:pic>
        <p:nvPicPr>
          <p:cNvPr id="45" name="Picture 44" descr="Restore_ARM_V2 copy.jpg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396712">
            <a:off x="5033973" y="1133984"/>
            <a:ext cx="811985" cy="1169488"/>
          </a:xfrm>
          <a:prstGeom prst="rect">
            <a:avLst/>
          </a:prstGeom>
        </p:spPr>
      </p:pic>
      <p:pic>
        <p:nvPicPr>
          <p:cNvPr id="53" name="Picture 52" descr="Orion_black-background1.jp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0503" y="1034658"/>
            <a:ext cx="1061867" cy="1031774"/>
          </a:xfrm>
          <a:prstGeom prst="rect">
            <a:avLst/>
          </a:prstGeom>
          <a:ln>
            <a:noFill/>
          </a:ln>
        </p:spPr>
      </p:pic>
      <p:sp>
        <p:nvSpPr>
          <p:cNvPr id="74" name="TextBox 73"/>
          <p:cNvSpPr txBox="1"/>
          <p:nvPr/>
        </p:nvSpPr>
        <p:spPr>
          <a:xfrm>
            <a:off x="7599709" y="2634468"/>
            <a:ext cx="1314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srgbClr val="FFC000"/>
                </a:solidFill>
                <a:latin typeface="Calibri"/>
                <a:ea typeface="+mn-ea"/>
              </a:rPr>
              <a:t>On-orbit Assembly</a:t>
            </a:r>
            <a:endParaRPr lang="en-US" sz="1200" dirty="0">
              <a:solidFill>
                <a:srgbClr val="FFC000"/>
              </a:solidFill>
              <a:latin typeface="Calibri"/>
              <a:ea typeface="+mn-ea"/>
            </a:endParaRPr>
          </a:p>
        </p:txBody>
      </p:sp>
      <p:cxnSp>
        <p:nvCxnSpPr>
          <p:cNvPr id="55" name="Straight Arrow Connector 54"/>
          <p:cNvCxnSpPr/>
          <p:nvPr/>
        </p:nvCxnSpPr>
        <p:spPr bwMode="auto">
          <a:xfrm flipH="1" flipV="1">
            <a:off x="1487395" y="3801422"/>
            <a:ext cx="143702" cy="148333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56" name="Picture 55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6095" y="2303096"/>
            <a:ext cx="1719150" cy="1289363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2539538" y="3441493"/>
            <a:ext cx="13436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srgbClr val="FFC000"/>
                </a:solidFill>
                <a:latin typeface="Calibri"/>
                <a:ea typeface="+mn-ea"/>
              </a:rPr>
              <a:t>Infrastructure Inspection and Maintenance</a:t>
            </a:r>
            <a:endParaRPr lang="en-US" sz="1200" dirty="0">
              <a:solidFill>
                <a:srgbClr val="FFC000"/>
              </a:solidFill>
              <a:latin typeface="Calibri"/>
              <a:ea typeface="+mn-ea"/>
            </a:endParaRPr>
          </a:p>
        </p:txBody>
      </p:sp>
      <p:cxnSp>
        <p:nvCxnSpPr>
          <p:cNvPr id="76" name="Straight Arrow Connector 75"/>
          <p:cNvCxnSpPr/>
          <p:nvPr/>
        </p:nvCxnSpPr>
        <p:spPr bwMode="auto">
          <a:xfrm flipV="1">
            <a:off x="2229420" y="2934450"/>
            <a:ext cx="2923774" cy="243453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7" name="TextBox 16"/>
          <p:cNvSpPr txBox="1"/>
          <p:nvPr/>
        </p:nvSpPr>
        <p:spPr>
          <a:xfrm>
            <a:off x="795886" y="3273617"/>
            <a:ext cx="1575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srgbClr val="FFC000"/>
                </a:solidFill>
                <a:latin typeface="Calibri"/>
                <a:ea typeface="+mn-ea"/>
              </a:rPr>
              <a:t>Commercial Enterprise</a:t>
            </a:r>
            <a:endParaRPr lang="en-US" sz="1200" dirty="0">
              <a:solidFill>
                <a:srgbClr val="FFC000"/>
              </a:solidFill>
              <a:latin typeface="Calibri"/>
              <a:ea typeface="+mn-e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9521" y="68858"/>
            <a:ext cx="1328781" cy="876996"/>
          </a:xfrm>
          <a:prstGeom prst="rect">
            <a:avLst/>
          </a:prstGeom>
        </p:spPr>
      </p:pic>
      <p:cxnSp>
        <p:nvCxnSpPr>
          <p:cNvPr id="59" name="Straight Arrow Connector 58"/>
          <p:cNvCxnSpPr/>
          <p:nvPr/>
        </p:nvCxnSpPr>
        <p:spPr bwMode="auto">
          <a:xfrm flipV="1">
            <a:off x="2290607" y="1213404"/>
            <a:ext cx="5477045" cy="418454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60" name="TextBox 59"/>
          <p:cNvSpPr txBox="1"/>
          <p:nvPr/>
        </p:nvSpPr>
        <p:spPr>
          <a:xfrm>
            <a:off x="7098617" y="896959"/>
            <a:ext cx="14456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200" b="1">
                <a:solidFill>
                  <a:srgbClr val="FFC000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Calibri"/>
                <a:ea typeface="+mn-ea"/>
              </a:rPr>
              <a:t>Journey to Mars</a:t>
            </a:r>
            <a:endParaRPr lang="en-US" dirty="0">
              <a:latin typeface="Calibri"/>
              <a:ea typeface="+mn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60213" y="5443748"/>
            <a:ext cx="1831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Calibri"/>
                <a:ea typeface="+mn-ea"/>
              </a:rPr>
              <a:t>RV&amp;C System Capability</a:t>
            </a:r>
            <a:endParaRPr lang="en-US" dirty="0">
              <a:solidFill>
                <a:srgbClr val="4F81BD">
                  <a:lumMod val="60000"/>
                  <a:lumOff val="40000"/>
                </a:srgbClr>
              </a:solidFill>
              <a:latin typeface="Calibri"/>
              <a:ea typeface="+mn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21912" y="6454588"/>
            <a:ext cx="20527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100" b="0" i="1" dirty="0" smtClean="0">
                <a:solidFill>
                  <a:srgbClr val="000000"/>
                </a:solidFill>
                <a:latin typeface="Calibri"/>
                <a:ea typeface="+mn-ea"/>
              </a:rPr>
              <a:t>NASA Internal – Do not distribute</a:t>
            </a:r>
            <a:endParaRPr lang="en-US" sz="1100" b="0" i="1" dirty="0">
              <a:solidFill>
                <a:srgbClr val="000000"/>
              </a:solidFill>
              <a:latin typeface="Calibri"/>
              <a:ea typeface="+mn-ea"/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5573" y="3140897"/>
            <a:ext cx="2114348" cy="1025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3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 xmlns:p14="http://schemas.microsoft.com/office/powerpoint/2010/main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97381" y="6478366"/>
            <a:ext cx="2133600" cy="365125"/>
          </a:xfrm>
          <a:prstGeom prst="rect">
            <a:avLst/>
          </a:prstGeom>
        </p:spPr>
        <p:txBody>
          <a:bodyPr/>
          <a:lstStyle/>
          <a:p>
            <a:fld id="{03462AA6-59AE-4369-B509-908C613F111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 bwMode="auto">
          <a:xfrm>
            <a:off x="492757" y="413327"/>
            <a:ext cx="7458076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FFE42C"/>
                </a:solidFill>
                <a:latin typeface="Arial" pitchFamily="30" charset="0"/>
                <a:ea typeface="ＭＳ Ｐゴシック" pitchFamily="30" charset="-128"/>
                <a:cs typeface="ＭＳ Ｐゴシック" pitchFamily="30" charset="-128"/>
              </a:defRPr>
            </a:lvl9pPr>
          </a:lstStyle>
          <a:p>
            <a:pPr defTabSz="457200"/>
            <a:r>
              <a:rPr lang="en-US" sz="4000" dirty="0" smtClean="0">
                <a:solidFill>
                  <a:prstClr val="black"/>
                </a:solidFill>
              </a:rPr>
              <a:t>Needed Initiatives Going Forward </a:t>
            </a:r>
            <a:endParaRPr lang="en-US" sz="4000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7199" y="1380362"/>
            <a:ext cx="8368749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457200"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v-SE" sz="2400" b="0" dirty="0" smtClean="0">
                <a:solidFill>
                  <a:prstClr val="black"/>
                </a:solidFill>
                <a:latin typeface="Calibri"/>
                <a:ea typeface="+mn-ea"/>
              </a:rPr>
              <a:t>Technology developments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sv-SE" sz="2400" i="1" dirty="0">
                <a:solidFill>
                  <a:prstClr val="black"/>
                </a:solidFill>
                <a:latin typeface="Calibri"/>
                <a:ea typeface="+mn-ea"/>
              </a:rPr>
              <a:t>	</a:t>
            </a:r>
            <a:r>
              <a:rPr lang="sv-SE" sz="2400" i="1" dirty="0" smtClean="0">
                <a:solidFill>
                  <a:prstClr val="black"/>
                </a:solidFill>
                <a:latin typeface="Calibri"/>
                <a:ea typeface="+mn-ea"/>
              </a:rPr>
              <a:t>Relative navigation sensors are RV&amp;C #1 technology priority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sv-SE" sz="2400" i="1" dirty="0">
                <a:solidFill>
                  <a:prstClr val="black"/>
                </a:solidFill>
                <a:latin typeface="Calibri"/>
                <a:ea typeface="+mn-ea"/>
              </a:rPr>
              <a:t>	</a:t>
            </a:r>
            <a:r>
              <a:rPr lang="sv-SE" sz="2400" i="1" dirty="0" smtClean="0">
                <a:solidFill>
                  <a:prstClr val="black"/>
                </a:solidFill>
                <a:latin typeface="Calibri"/>
                <a:ea typeface="+mn-ea"/>
              </a:rPr>
              <a:t>Autonomy for Mars and Deep Space architectures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sv-SE" sz="2400" i="1" dirty="0" smtClean="0">
                <a:solidFill>
                  <a:prstClr val="black"/>
                </a:solidFill>
                <a:latin typeface="Calibri"/>
                <a:ea typeface="+mn-ea"/>
              </a:rPr>
              <a:t>	Flight demos critically needed for system level testing </a:t>
            </a:r>
          </a:p>
          <a:p>
            <a:pPr marL="342900" indent="-342900" defTabSz="457200"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v-SE" sz="2400" i="1" dirty="0">
                <a:solidFill>
                  <a:prstClr val="black"/>
                </a:solidFill>
                <a:latin typeface="Calibri"/>
                <a:ea typeface="+mn-ea"/>
              </a:rPr>
              <a:t>	</a:t>
            </a:r>
            <a:r>
              <a:rPr lang="sv-SE" sz="2400" b="0" dirty="0" smtClean="0">
                <a:solidFill>
                  <a:prstClr val="black"/>
                </a:solidFill>
                <a:latin typeface="Calibri"/>
                <a:ea typeface="+mn-ea"/>
              </a:rPr>
              <a:t>Docking standard developments </a:t>
            </a:r>
          </a:p>
          <a:p>
            <a:pPr lvl="1" defTabSz="45720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en-US" sz="2400" i="1" dirty="0">
                <a:solidFill>
                  <a:prstClr val="black"/>
                </a:solidFill>
                <a:latin typeface="Calibri"/>
                <a:ea typeface="+mn-ea"/>
              </a:rPr>
              <a:t>Develop a standard docking interface to enable exploration collaboration </a:t>
            </a:r>
            <a:r>
              <a:rPr lang="en-US" sz="2400" i="1" dirty="0" smtClean="0">
                <a:solidFill>
                  <a:prstClr val="black"/>
                </a:solidFill>
                <a:latin typeface="Calibri"/>
                <a:ea typeface="+mn-ea"/>
              </a:rPr>
              <a:t>and interoperability between </a:t>
            </a:r>
            <a:r>
              <a:rPr lang="en-US" sz="2400" i="1" dirty="0">
                <a:solidFill>
                  <a:prstClr val="black"/>
                </a:solidFill>
                <a:latin typeface="Calibri"/>
                <a:ea typeface="+mn-ea"/>
              </a:rPr>
              <a:t>partners using different spacecraft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sv-SE" sz="1400" b="0" dirty="0">
              <a:solidFill>
                <a:prstClr val="black"/>
              </a:solidFill>
              <a:latin typeface="Calibri"/>
              <a:ea typeface="+mn-ea"/>
            </a:endParaRP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0" dirty="0" smtClean="0">
              <a:solidFill>
                <a:prstClr val="black"/>
              </a:solidFill>
              <a:latin typeface="Calibri"/>
              <a:ea typeface="+mn-ea"/>
            </a:endParaRP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400" b="0" dirty="0">
              <a:solidFill>
                <a:srgbClr val="FF0000"/>
              </a:solidFill>
              <a:latin typeface="Calibri"/>
              <a:ea typeface="+mn-ea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885669" y="5010972"/>
            <a:ext cx="7372662" cy="1401279"/>
            <a:chOff x="940143" y="4774830"/>
            <a:chExt cx="7372662" cy="1401279"/>
          </a:xfrm>
        </p:grpSpPr>
        <p:grpSp>
          <p:nvGrpSpPr>
            <p:cNvPr id="12" name="Group 11"/>
            <p:cNvGrpSpPr/>
            <p:nvPr/>
          </p:nvGrpSpPr>
          <p:grpSpPr>
            <a:xfrm>
              <a:off x="3403575" y="4912648"/>
              <a:ext cx="1863011" cy="1259732"/>
              <a:chOff x="2647855" y="4774830"/>
              <a:chExt cx="1863011" cy="1259732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777924" y="4774830"/>
                <a:ext cx="1602875" cy="1002463"/>
              </a:xfrm>
              <a:prstGeom prst="rect">
                <a:avLst/>
              </a:prstGeom>
            </p:spPr>
          </p:pic>
          <p:sp>
            <p:nvSpPr>
              <p:cNvPr id="8" name="TextBox 7"/>
              <p:cNvSpPr txBox="1"/>
              <p:nvPr/>
            </p:nvSpPr>
            <p:spPr>
              <a:xfrm>
                <a:off x="2647855" y="5788341"/>
                <a:ext cx="1863011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000" b="0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International Docking Adapter</a:t>
                </a:r>
                <a:endParaRPr lang="en-US" sz="1000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5681957" y="4774830"/>
              <a:ext cx="2630848" cy="1397550"/>
              <a:chOff x="4688821" y="4625964"/>
              <a:chExt cx="2630848" cy="1397550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04193" y="4625964"/>
                <a:ext cx="1800105" cy="1151329"/>
              </a:xfrm>
              <a:prstGeom prst="rect">
                <a:avLst/>
              </a:prstGeom>
              <a:effectLst>
                <a:softEdge rad="63500"/>
              </a:effectLst>
            </p:spPr>
          </p:pic>
          <p:sp>
            <p:nvSpPr>
              <p:cNvPr id="10" name="TextBox 9"/>
              <p:cNvSpPr txBox="1"/>
              <p:nvPr/>
            </p:nvSpPr>
            <p:spPr>
              <a:xfrm>
                <a:off x="4688821" y="5777293"/>
                <a:ext cx="2630848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000" b="0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Future: Two IDSS Compatible Ports on ISS</a:t>
                </a:r>
                <a:endParaRPr lang="en-US" sz="1000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40143" y="4774830"/>
              <a:ext cx="2255746" cy="1401279"/>
              <a:chOff x="457199" y="5158103"/>
              <a:chExt cx="2255746" cy="1401279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457199" y="6313161"/>
                <a:ext cx="225574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1000" b="0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Current: Pressurized Mating Adapter</a:t>
                </a:r>
                <a:endParaRPr lang="en-US" sz="1000" b="0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0711" y="5158103"/>
                <a:ext cx="1742054" cy="1155058"/>
              </a:xfrm>
              <a:prstGeom prst="rect">
                <a:avLst/>
              </a:prstGeom>
              <a:effectLst>
                <a:softEdge rad="63500"/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</p:pic>
        </p:grpSp>
      </p:grpSp>
    </p:spTree>
    <p:extLst>
      <p:ext uri="{BB962C8B-B14F-4D97-AF65-F5344CB8AC3E}">
        <p14:creationId xmlns:p14="http://schemas.microsoft.com/office/powerpoint/2010/main" val="298797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 smtClean="0">
              <a:solidFill>
                <a:prstClr val="white"/>
              </a:solidFill>
            </a:endParaRP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632322"/>
            <a:ext cx="8902816" cy="528755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Summary  </a:t>
            </a:r>
            <a:br>
              <a:rPr lang="en-US" dirty="0"/>
            </a:br>
            <a:r>
              <a:rPr lang="en-US" dirty="0"/>
              <a:t> </a:t>
            </a:r>
          </a:p>
        </p:txBody>
      </p:sp>
      <p:pic>
        <p:nvPicPr>
          <p:cNvPr id="2" name="Picture 1" descr="nasaLogo-570x45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157780"/>
            <a:ext cx="1086687" cy="857911"/>
          </a:xfrm>
          <a:prstGeom prst="rect">
            <a:avLst/>
          </a:prstGeom>
        </p:spPr>
      </p:pic>
      <p:pic>
        <p:nvPicPr>
          <p:cNvPr id="13" name="Picture 12" descr="NESC_250x250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967" y="157780"/>
            <a:ext cx="910167" cy="910167"/>
          </a:xfrm>
          <a:prstGeom prst="rect">
            <a:avLst/>
          </a:prstGeom>
        </p:spPr>
      </p:pic>
      <p:sp>
        <p:nvSpPr>
          <p:cNvPr id="11" name="Content Placeholder 2"/>
          <p:cNvSpPr>
            <a:spLocks noGrp="1"/>
          </p:cNvSpPr>
          <p:nvPr/>
        </p:nvSpPr>
        <p:spPr bwMode="auto">
          <a:xfrm>
            <a:off x="505432" y="1195637"/>
            <a:ext cx="8229600" cy="52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75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105" charset="-128"/>
                <a:cs typeface="ＭＳ Ｐゴシック" pitchFamily="-105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ea typeface="ＭＳ Ｐゴシック" pitchFamily="-105" charset="-128"/>
              </a:defRPr>
            </a:lvl9pPr>
          </a:lstStyle>
          <a:p>
            <a:pPr defTabSz="457200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800" dirty="0">
              <a:latin typeface="Arial Narrow"/>
              <a:ea typeface="ＭＳ Ｐゴシック"/>
            </a:endParaRPr>
          </a:p>
          <a:p>
            <a:pPr defTabSz="457200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i="1" dirty="0"/>
              <a:t>RV&amp;C system-level </a:t>
            </a:r>
            <a:r>
              <a:rPr lang="en-US" sz="2400" i="1" dirty="0" smtClean="0"/>
              <a:t>capabilities enable </a:t>
            </a:r>
            <a:r>
              <a:rPr lang="en-US" sz="2400" i="1" dirty="0"/>
              <a:t>multiple NASA </a:t>
            </a:r>
            <a:r>
              <a:rPr lang="en-US" sz="2400" i="1" dirty="0" smtClean="0"/>
              <a:t>missions, for both HEOMD and SMD</a:t>
            </a:r>
            <a:endParaRPr lang="sv-SE" sz="2400" i="1" dirty="0"/>
          </a:p>
          <a:p>
            <a:pPr defTabSz="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i="1" dirty="0" smtClean="0"/>
              <a:t>RV&amp;C </a:t>
            </a:r>
            <a:r>
              <a:rPr lang="en-US" sz="2400" i="1" dirty="0"/>
              <a:t>Systems Engineering and Systems Integration of multiple </a:t>
            </a:r>
            <a:r>
              <a:rPr lang="en-US" sz="2400" i="1" dirty="0" smtClean="0"/>
              <a:t>discipline-specific </a:t>
            </a:r>
            <a:r>
              <a:rPr lang="en-US" sz="2400" i="1" dirty="0"/>
              <a:t>subsystems </a:t>
            </a:r>
            <a:r>
              <a:rPr lang="en-US" sz="2400" i="1" dirty="0" smtClean="0"/>
              <a:t>will be  </a:t>
            </a:r>
            <a:r>
              <a:rPr lang="en-US" sz="2400" i="1" dirty="0"/>
              <a:t>critical to mission </a:t>
            </a:r>
            <a:r>
              <a:rPr lang="en-US" sz="2400" i="1" dirty="0" smtClean="0"/>
              <a:t>success</a:t>
            </a:r>
            <a:endParaRPr lang="sv-SE" sz="2400" i="1" dirty="0" smtClean="0"/>
          </a:p>
          <a:p>
            <a:pPr defTabSz="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v-SE" sz="2400" i="1" dirty="0" smtClean="0"/>
              <a:t>Relative </a:t>
            </a:r>
            <a:r>
              <a:rPr lang="sv-SE" sz="2400" i="1" dirty="0"/>
              <a:t>navigation sensors are RV&amp;C #1 technology priority</a:t>
            </a:r>
          </a:p>
          <a:p>
            <a:pPr defTabSz="4572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v-SE" sz="2400" i="1" dirty="0" smtClean="0"/>
              <a:t>Autonomy will be for </a:t>
            </a:r>
            <a:r>
              <a:rPr lang="sv-SE" sz="2400" i="1" dirty="0"/>
              <a:t>Mars and Deep Space architectures</a:t>
            </a:r>
          </a:p>
          <a:p>
            <a:pPr defTabSz="457200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400" i="1" dirty="0" smtClean="0">
              <a:latin typeface="Arial Narrow"/>
              <a:ea typeface="ＭＳ Ｐゴシック"/>
            </a:endParaRPr>
          </a:p>
          <a:p>
            <a:pPr defTabSz="457200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i="1" dirty="0" smtClean="0"/>
              <a:t>International </a:t>
            </a:r>
            <a:r>
              <a:rPr lang="en-US" sz="2400" i="1" dirty="0"/>
              <a:t>Standards </a:t>
            </a:r>
            <a:r>
              <a:rPr lang="en-US" sz="2400" i="1" dirty="0" smtClean="0"/>
              <a:t>for RV&amp;C (e.g. docking interfaces) Will Promote </a:t>
            </a:r>
            <a:r>
              <a:rPr lang="en-US" sz="2400" i="1" dirty="0"/>
              <a:t>Interoperability</a:t>
            </a:r>
            <a:endParaRPr lang="sv-SE" sz="2400" i="1" dirty="0"/>
          </a:p>
          <a:p>
            <a:pPr defTabSz="457200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400" dirty="0">
              <a:latin typeface="Arial Narrow"/>
              <a:ea typeface="ＭＳ Ｐゴシック"/>
            </a:endParaRPr>
          </a:p>
          <a:p>
            <a:pPr defTabSz="457200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400" dirty="0" smtClean="0">
              <a:latin typeface="Arial Narrow"/>
              <a:ea typeface="ＭＳ Ｐゴシック"/>
            </a:endParaRPr>
          </a:p>
          <a:p>
            <a:pPr marL="0" indent="0" defTabSz="457200">
              <a:lnSpc>
                <a:spcPct val="80000"/>
              </a:lnSpc>
              <a:spcBef>
                <a:spcPts val="0"/>
              </a:spcBef>
              <a:buFontTx/>
              <a:buNone/>
            </a:pPr>
            <a:endParaRPr lang="en-US" sz="2800" dirty="0">
              <a:latin typeface="Arial Narrow"/>
              <a:ea typeface="ＭＳ Ｐゴシック"/>
            </a:endParaRPr>
          </a:p>
          <a:p>
            <a:pPr marL="0" indent="0" defTabSz="457200">
              <a:lnSpc>
                <a:spcPct val="80000"/>
              </a:lnSpc>
              <a:spcBef>
                <a:spcPts val="0"/>
              </a:spcBef>
              <a:buFontTx/>
              <a:buNone/>
            </a:pPr>
            <a:endParaRPr lang="sv-SE" sz="2800" i="1" dirty="0"/>
          </a:p>
          <a:p>
            <a:pPr defTabSz="457200">
              <a:lnSpc>
                <a:spcPct val="8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800" dirty="0">
              <a:latin typeface="Arial Narrow"/>
              <a:ea typeface="ＭＳ Ｐゴシック"/>
            </a:endParaRPr>
          </a:p>
          <a:p>
            <a:pPr marL="0" indent="0" defTabSz="457200">
              <a:lnSpc>
                <a:spcPct val="80000"/>
              </a:lnSpc>
              <a:spcBef>
                <a:spcPts val="0"/>
              </a:spcBef>
              <a:buFontTx/>
              <a:buNone/>
            </a:pPr>
            <a:r>
              <a:rPr lang="en-US" sz="2800" b="0" dirty="0" smtClean="0">
                <a:latin typeface="Arial Narrow"/>
                <a:ea typeface="ＭＳ Ｐゴシック"/>
              </a:rPr>
              <a:t> </a:t>
            </a:r>
            <a:endParaRPr lang="en-US" sz="2800" b="0" dirty="0">
              <a:latin typeface="Arial Narrow"/>
              <a:ea typeface="ＭＳ Ｐゴシック"/>
            </a:endParaRPr>
          </a:p>
          <a:p>
            <a:pPr marL="0" indent="0" defTabSz="457200">
              <a:lnSpc>
                <a:spcPct val="80000"/>
              </a:lnSpc>
              <a:spcBef>
                <a:spcPts val="0"/>
              </a:spcBef>
              <a:buFontTx/>
              <a:buNone/>
            </a:pPr>
            <a:endParaRPr lang="en-US" sz="2800" b="0" dirty="0" smtClean="0">
              <a:latin typeface="Arial Narrow"/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423813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Model Based Sounding Rocket Overview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261082" y="2478479"/>
            <a:ext cx="7690934" cy="1438664"/>
          </a:xfrm>
        </p:spPr>
        <p:txBody>
          <a:bodyPr>
            <a:normAutofit lnSpcReduction="10000"/>
          </a:bodyPr>
          <a:lstStyle/>
          <a:p>
            <a:r>
              <a:rPr lang="en-US" b="1" dirty="0"/>
              <a:t>Team Members:</a:t>
            </a:r>
          </a:p>
          <a:p>
            <a:r>
              <a:rPr lang="en-US" dirty="0"/>
              <a:t>Edward </a:t>
            </a:r>
            <a:r>
              <a:rPr lang="en-US" dirty="0" smtClean="0"/>
              <a:t>Amatucci (GSFC), Nathaniel Barley (DoD), Kevin Bonanne (JPL), </a:t>
            </a:r>
            <a:r>
              <a:rPr lang="en-US" dirty="0"/>
              <a:t>Rebecca </a:t>
            </a:r>
            <a:r>
              <a:rPr lang="en-US" dirty="0" smtClean="0"/>
              <a:t>Deschamp (SSC), </a:t>
            </a:r>
            <a:r>
              <a:rPr lang="en-US" dirty="0"/>
              <a:t>Jessica </a:t>
            </a:r>
            <a:r>
              <a:rPr lang="en-US" dirty="0" smtClean="0"/>
              <a:t>Knizhnik (GSFC), David Kotsifakis (GSFC-WFF), Geethesh Kukkala (DoD), </a:t>
            </a:r>
            <a:r>
              <a:rPr lang="en-US" dirty="0"/>
              <a:t>Denise McGarity (GSFC),</a:t>
            </a:r>
            <a:r>
              <a:rPr lang="en-US" dirty="0" smtClean="0"/>
              <a:t> Ted Mills (HQ), Damon </a:t>
            </a:r>
            <a:r>
              <a:rPr lang="en-US" dirty="0" err="1" smtClean="0"/>
              <a:t>Ollison</a:t>
            </a:r>
            <a:r>
              <a:rPr lang="en-US" dirty="0" smtClean="0"/>
              <a:t> (DoD) and Allen Wong (DoD)</a:t>
            </a:r>
            <a:endParaRPr lang="en-US" dirty="0"/>
          </a:p>
          <a:p>
            <a:endParaRPr lang="en-US" dirty="0"/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261082" y="3917143"/>
            <a:ext cx="7690934" cy="1471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rmAutofit lnSpcReduction="10000"/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60066"/>
              </a:buClr>
              <a:buFont typeface="Arial" charset="0"/>
              <a:buNone/>
              <a:defRPr sz="2400" kern="1200">
                <a:solidFill>
                  <a:srgbClr val="FFFFFF"/>
                </a:solidFill>
                <a:latin typeface="Arial"/>
                <a:ea typeface="+mn-ea"/>
                <a:cs typeface="Arial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60066"/>
              </a:buClr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/>
                <a:ea typeface="+mn-ea"/>
                <a:cs typeface="Arial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60066"/>
              </a:buClr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/>
                <a:ea typeface="+mn-ea"/>
                <a:cs typeface="Arial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60066"/>
              </a:buClr>
              <a:buFont typeface="Arial" charset="0"/>
              <a:buNone/>
              <a:tabLst/>
              <a:defRPr sz="2000" kern="1200">
                <a:solidFill>
                  <a:schemeClr val="tx1">
                    <a:tint val="75000"/>
                  </a:schemeClr>
                </a:solidFill>
                <a:latin typeface="Arial"/>
                <a:ea typeface="+mn-ea"/>
                <a:cs typeface="Arial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660066"/>
              </a:buClr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Arial"/>
                <a:ea typeface="+mn-ea"/>
                <a:cs typeface="Arial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783"/>
            <a:r>
              <a:rPr lang="en-US" sz="1800" dirty="0"/>
              <a:t>With Input From:</a:t>
            </a:r>
          </a:p>
          <a:p>
            <a:pPr defTabSz="685783"/>
            <a:r>
              <a:rPr lang="en-US" sz="1800" b="0" dirty="0"/>
              <a:t>Tyesia Alexander (DoD), Randy </a:t>
            </a:r>
            <a:r>
              <a:rPr lang="en-US" sz="1800" b="0" dirty="0" err="1"/>
              <a:t>Brackins</a:t>
            </a:r>
            <a:r>
              <a:rPr lang="en-US" sz="1800" b="0" dirty="0"/>
              <a:t> (MSFC), Tracee Gilbert (DoD), Brian Hall (GSFC-WFF), </a:t>
            </a:r>
            <a:r>
              <a:rPr lang="en-US" sz="1800" b="0" dirty="0" smtClean="0"/>
              <a:t>Giovanni </a:t>
            </a:r>
            <a:r>
              <a:rPr lang="en-US" sz="1800" b="0" dirty="0"/>
              <a:t>Rosanova (GSFC-WFF), Carolina Restrepo (JSC), Scott Schwinger (GSFC), Philomena Zimmerman (DoD) and the NASA Sounding Rocket Operations Contract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7,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6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Goals and Objectives</a:t>
            </a:r>
          </a:p>
          <a:p>
            <a:r>
              <a:rPr lang="en-US" dirty="0" smtClean="0"/>
              <a:t>Project Approach</a:t>
            </a:r>
          </a:p>
          <a:p>
            <a:r>
              <a:rPr lang="en-US" dirty="0" smtClean="0"/>
              <a:t>Model Showcase</a:t>
            </a:r>
          </a:p>
          <a:p>
            <a:r>
              <a:rPr lang="en-US" dirty="0" smtClean="0"/>
              <a:t>Value and Findings</a:t>
            </a:r>
          </a:p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smtClean="0"/>
              <a:t>October 7, 2016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E2F3704-07F8-4203-BFCE-2BB280CE9080}" type="slidenum">
              <a:rPr lang="en-US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48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4520164" y="4232272"/>
            <a:ext cx="4548661" cy="2560883"/>
            <a:chOff x="989461" y="3015731"/>
            <a:chExt cx="4548661" cy="2560883"/>
          </a:xfrm>
        </p:grpSpPr>
        <p:sp>
          <p:nvSpPr>
            <p:cNvPr id="16" name="Oval 15"/>
            <p:cNvSpPr/>
            <p:nvPr/>
          </p:nvSpPr>
          <p:spPr>
            <a:xfrm>
              <a:off x="1862239" y="3345855"/>
              <a:ext cx="2784763" cy="1672937"/>
            </a:xfrm>
            <a:prstGeom prst="ellipse">
              <a:avLst/>
            </a:prstGeom>
            <a:gradFill>
              <a:gsLst>
                <a:gs pos="0">
                  <a:schemeClr val="accent6">
                    <a:lumMod val="0"/>
                    <a:lumOff val="100000"/>
                  </a:schemeClr>
                </a:gs>
                <a:gs pos="0">
                  <a:schemeClr val="accent6">
                    <a:lumMod val="0"/>
                    <a:lumOff val="100000"/>
                  </a:schemeClr>
                </a:gs>
                <a:gs pos="69000">
                  <a:schemeClr val="accent6">
                    <a:lumMod val="10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>
                <a:solidFill>
                  <a:srgbClr val="000000"/>
                </a:solidFill>
              </a:endParaRPr>
            </a:p>
          </p:txBody>
        </p:sp>
        <p:sp>
          <p:nvSpPr>
            <p:cNvPr id="18" name="Left-Right Arrow 17"/>
            <p:cNvSpPr/>
            <p:nvPr/>
          </p:nvSpPr>
          <p:spPr>
            <a:xfrm>
              <a:off x="3636789" y="3907709"/>
              <a:ext cx="822960" cy="457200"/>
            </a:xfrm>
            <a:prstGeom prst="leftRightArrow">
              <a:avLst/>
            </a:prstGeom>
            <a:solidFill>
              <a:srgbClr val="00FF00"/>
            </a:solidFill>
            <a:ln/>
            <a:scene3d>
              <a:camera prst="perspectiveRelaxed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>
                <a:solidFill>
                  <a:srgbClr val="000000"/>
                </a:solidFill>
              </a:endParaRPr>
            </a:p>
          </p:txBody>
        </p:sp>
        <p:sp>
          <p:nvSpPr>
            <p:cNvPr id="19" name="Left-Right Arrow 18"/>
            <p:cNvSpPr/>
            <p:nvPr/>
          </p:nvSpPr>
          <p:spPr>
            <a:xfrm>
              <a:off x="2042663" y="3927367"/>
              <a:ext cx="822960" cy="457200"/>
            </a:xfrm>
            <a:prstGeom prst="leftRightArrow">
              <a:avLst/>
            </a:prstGeom>
            <a:solidFill>
              <a:srgbClr val="00FF00"/>
            </a:solidFill>
            <a:ln/>
            <a:scene3d>
              <a:camera prst="perspectiveRelaxed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>
                <a:solidFill>
                  <a:srgbClr val="000000"/>
                </a:solidFill>
              </a:endParaRPr>
            </a:p>
          </p:txBody>
        </p:sp>
        <p:sp>
          <p:nvSpPr>
            <p:cNvPr id="20" name="Left-Right Arrow 19"/>
            <p:cNvSpPr/>
            <p:nvPr/>
          </p:nvSpPr>
          <p:spPr>
            <a:xfrm>
              <a:off x="3368410" y="3575229"/>
              <a:ext cx="822960" cy="457200"/>
            </a:xfrm>
            <a:prstGeom prst="leftRightArrow">
              <a:avLst/>
            </a:prstGeom>
            <a:solidFill>
              <a:srgbClr val="00FF00"/>
            </a:solidFill>
            <a:ln/>
            <a:scene3d>
              <a:camera prst="isometricTopUp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>
                <a:solidFill>
                  <a:srgbClr val="000000"/>
                </a:solidFill>
              </a:endParaRPr>
            </a:p>
          </p:txBody>
        </p:sp>
        <p:sp>
          <p:nvSpPr>
            <p:cNvPr id="21" name="Left-Right Arrow 20"/>
            <p:cNvSpPr/>
            <p:nvPr/>
          </p:nvSpPr>
          <p:spPr>
            <a:xfrm>
              <a:off x="2309277" y="3620750"/>
              <a:ext cx="822960" cy="457200"/>
            </a:xfrm>
            <a:prstGeom prst="leftRightArrow">
              <a:avLst/>
            </a:prstGeom>
            <a:solidFill>
              <a:srgbClr val="00FF00"/>
            </a:solidFill>
            <a:ln/>
            <a:scene3d>
              <a:camera prst="isometricBottomDown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>
                <a:solidFill>
                  <a:srgbClr val="000000"/>
                </a:solidFill>
              </a:endParaRPr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864095" y="3759343"/>
              <a:ext cx="781050" cy="762000"/>
            </a:xfrm>
            <a:prstGeom prst="rect">
              <a:avLst/>
            </a:prstGeom>
          </p:spPr>
        </p:pic>
        <p:sp>
          <p:nvSpPr>
            <p:cNvPr id="23" name="Left-Right Arrow 22"/>
            <p:cNvSpPr/>
            <p:nvPr/>
          </p:nvSpPr>
          <p:spPr>
            <a:xfrm>
              <a:off x="3366186" y="4268671"/>
              <a:ext cx="822960" cy="457200"/>
            </a:xfrm>
            <a:prstGeom prst="leftRightArrow">
              <a:avLst/>
            </a:prstGeom>
            <a:solidFill>
              <a:srgbClr val="00FF00"/>
            </a:solidFill>
            <a:ln/>
            <a:scene3d>
              <a:camera prst="isometricBottomDown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>
                <a:solidFill>
                  <a:srgbClr val="000000"/>
                </a:solidFill>
              </a:endParaRPr>
            </a:p>
          </p:txBody>
        </p:sp>
        <p:sp>
          <p:nvSpPr>
            <p:cNvPr id="24" name="Left-Right Arrow 23"/>
            <p:cNvSpPr/>
            <p:nvPr/>
          </p:nvSpPr>
          <p:spPr>
            <a:xfrm>
              <a:off x="2327699" y="4243026"/>
              <a:ext cx="822960" cy="457200"/>
            </a:xfrm>
            <a:prstGeom prst="leftRightArrow">
              <a:avLst/>
            </a:prstGeom>
            <a:solidFill>
              <a:srgbClr val="00FF00"/>
            </a:solidFill>
            <a:ln/>
            <a:scene3d>
              <a:camera prst="isometricTopUp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>
                <a:solidFill>
                  <a:srgbClr val="000000"/>
                </a:solidFill>
              </a:endParaRPr>
            </a:p>
          </p:txBody>
        </p:sp>
        <p:sp>
          <p:nvSpPr>
            <p:cNvPr id="25" name="Up-Down Arrow 24"/>
            <p:cNvSpPr/>
            <p:nvPr/>
          </p:nvSpPr>
          <p:spPr>
            <a:xfrm>
              <a:off x="3006836" y="4182323"/>
              <a:ext cx="457200" cy="822960"/>
            </a:xfrm>
            <a:prstGeom prst="upDownArrow">
              <a:avLst/>
            </a:prstGeom>
            <a:solidFill>
              <a:srgbClr val="00FF00"/>
            </a:solidFill>
            <a:scene3d>
              <a:camera prst="perspectiveRelaxed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b="0">
                <a:solidFill>
                  <a:srgbClr val="000000"/>
                </a:solidFill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987748" y="4885204"/>
              <a:ext cx="581025" cy="55245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021083" y="4545331"/>
              <a:ext cx="381000" cy="57150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475823" y="3906098"/>
              <a:ext cx="523875" cy="55245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040598" y="3188723"/>
              <a:ext cx="400050" cy="62865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040898" y="3141154"/>
              <a:ext cx="466725" cy="590550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612471" y="3868480"/>
              <a:ext cx="447675" cy="647700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030651" y="4560178"/>
              <a:ext cx="400050" cy="619125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4353642" y="3137876"/>
              <a:ext cx="72994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400" i="1" dirty="0" smtClean="0">
                  <a:solidFill>
                    <a:srgbClr val="000000"/>
                  </a:solidFill>
                  <a:latin typeface="Calibri"/>
                  <a:ea typeface="+mn-ea"/>
                </a:rPr>
                <a:t>Science</a:t>
              </a:r>
              <a:endParaRPr lang="en-US" sz="1400" i="1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676835" y="3015731"/>
              <a:ext cx="47840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400" i="1" dirty="0" smtClean="0">
                  <a:solidFill>
                    <a:srgbClr val="000000"/>
                  </a:solidFill>
                  <a:latin typeface="Calibri"/>
                  <a:ea typeface="+mn-ea"/>
                </a:rPr>
                <a:t>Test</a:t>
              </a:r>
              <a:endParaRPr lang="en-US" sz="1400" i="1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527909" y="3679123"/>
              <a:ext cx="101021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400" i="1" dirty="0" smtClean="0">
                  <a:solidFill>
                    <a:srgbClr val="000000"/>
                  </a:solidFill>
                  <a:latin typeface="Calibri"/>
                  <a:ea typeface="+mn-ea"/>
                </a:rPr>
                <a:t>Assemblies</a:t>
              </a:r>
              <a:endParaRPr lang="en-US" sz="1400" i="1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251870" y="4940005"/>
              <a:ext cx="68320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400" i="1" dirty="0" smtClean="0">
                  <a:solidFill>
                    <a:srgbClr val="000000"/>
                  </a:solidFill>
                  <a:latin typeface="Calibri"/>
                  <a:ea typeface="+mn-ea"/>
                </a:rPr>
                <a:t>Others</a:t>
              </a:r>
              <a:endParaRPr lang="en-US" sz="1400" i="1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182044" y="5268837"/>
              <a:ext cx="10413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400" i="1" dirty="0" smtClean="0">
                  <a:solidFill>
                    <a:srgbClr val="000000"/>
                  </a:solidFill>
                  <a:latin typeface="Calibri"/>
                  <a:ea typeface="+mn-ea"/>
                </a:rPr>
                <a:t>Subsystems</a:t>
              </a:r>
              <a:endParaRPr lang="en-US" sz="1400" i="1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106998" y="4560178"/>
              <a:ext cx="101181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400" i="1" dirty="0" smtClean="0">
                  <a:solidFill>
                    <a:srgbClr val="000000"/>
                  </a:solidFill>
                  <a:latin typeface="Calibri"/>
                  <a:ea typeface="+mn-ea"/>
                </a:rPr>
                <a:t>Operations</a:t>
              </a:r>
              <a:endParaRPr lang="en-US" sz="1400" i="1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989461" y="3714590"/>
              <a:ext cx="78271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400" i="1" dirty="0" smtClean="0">
                  <a:solidFill>
                    <a:srgbClr val="000000"/>
                  </a:solidFill>
                  <a:latin typeface="Calibri"/>
                  <a:ea typeface="+mn-ea"/>
                </a:rPr>
                <a:t>Systems</a:t>
              </a:r>
              <a:endParaRPr lang="en-US" sz="1400" i="1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6732"/>
            <a:ext cx="8001000" cy="749300"/>
          </a:xfrm>
        </p:spPr>
        <p:txBody>
          <a:bodyPr/>
          <a:lstStyle/>
          <a:p>
            <a:r>
              <a:rPr lang="en-US" b="1" dirty="0" smtClean="0"/>
              <a:t>Future State of System Modeling</a:t>
            </a:r>
            <a:endParaRPr lang="en-US" b="1" dirty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685800" y="1864656"/>
            <a:ext cx="7772400" cy="1300716"/>
          </a:xfrm>
        </p:spPr>
        <p:txBody>
          <a:bodyPr/>
          <a:lstStyle/>
          <a:p>
            <a:pPr lvl="0">
              <a:spcBef>
                <a:spcPts val="600"/>
              </a:spcBef>
              <a:defRPr/>
            </a:pPr>
            <a:r>
              <a:rPr lang="en-US" sz="2000" dirty="0" smtClean="0"/>
              <a:t>Future:  Information is in a system model that includes specification, design, analysis, and verification information and can be viewed from many different perspectives.</a:t>
            </a:r>
            <a:endParaRPr lang="en-US" sz="2000" dirty="0"/>
          </a:p>
        </p:txBody>
      </p:sp>
      <p:sp>
        <p:nvSpPr>
          <p:cNvPr id="10" name="Text Placeholder 6"/>
          <p:cNvSpPr txBox="1">
            <a:spLocks/>
          </p:cNvSpPr>
          <p:nvPr/>
        </p:nvSpPr>
        <p:spPr bwMode="auto">
          <a:xfrm>
            <a:off x="609600" y="3384492"/>
            <a:ext cx="4040188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b="0" kern="0" dirty="0" smtClean="0">
                <a:solidFill>
                  <a:srgbClr val="000000"/>
                </a:solidFill>
                <a:latin typeface="Helvetica"/>
                <a:ea typeface="ＭＳ Ｐゴシック" pitchFamily="-105" charset="-128"/>
                <a:cs typeface="Helvetica"/>
              </a:rPr>
              <a:t>Today:  </a:t>
            </a:r>
            <a:r>
              <a:rPr lang="en-US" b="0" kern="0" dirty="0" smtClean="0">
                <a:solidFill>
                  <a:srgbClr val="800000"/>
                </a:solidFill>
                <a:latin typeface="Helvetica"/>
                <a:ea typeface="ＭＳ Ｐゴシック" pitchFamily="-105" charset="-128"/>
                <a:cs typeface="Helvetica"/>
              </a:rPr>
              <a:t>Stand-alone models related through non-linked documents.</a:t>
            </a:r>
          </a:p>
        </p:txBody>
      </p:sp>
      <p:sp>
        <p:nvSpPr>
          <p:cNvPr id="11" name="Text Placeholder 8"/>
          <p:cNvSpPr txBox="1">
            <a:spLocks/>
          </p:cNvSpPr>
          <p:nvPr/>
        </p:nvSpPr>
        <p:spPr>
          <a:xfrm>
            <a:off x="4800600" y="3384174"/>
            <a:ext cx="4038601" cy="990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US" b="0" kern="0" dirty="0" smtClean="0">
                <a:solidFill>
                  <a:srgbClr val="000000"/>
                </a:solidFill>
                <a:latin typeface="Helvetica"/>
                <a:ea typeface="ＭＳ Ｐゴシック" pitchFamily="-105" charset="-128"/>
                <a:cs typeface="Helvetica"/>
              </a:rPr>
              <a:t>Future:  </a:t>
            </a:r>
            <a:r>
              <a:rPr lang="en-US" b="0" kern="0" dirty="0" smtClean="0">
                <a:solidFill>
                  <a:srgbClr val="800000"/>
                </a:solidFill>
                <a:latin typeface="Helvetica"/>
                <a:ea typeface="ＭＳ Ｐゴシック" pitchFamily="-105" charset="-128"/>
                <a:cs typeface="Helvetica"/>
              </a:rPr>
              <a:t>Shared system model with multiple views, and connected to discipline models.</a:t>
            </a:r>
          </a:p>
        </p:txBody>
      </p:sp>
      <p:pic>
        <p:nvPicPr>
          <p:cNvPr id="12" name="Picture 6" descr="DB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9600" y="4560425"/>
            <a:ext cx="3524596" cy="2024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AutoShape 5"/>
          <p:cNvSpPr>
            <a:spLocks noChangeArrowheads="1"/>
          </p:cNvSpPr>
          <p:nvPr/>
        </p:nvSpPr>
        <p:spPr bwMode="auto">
          <a:xfrm>
            <a:off x="4191000" y="5136774"/>
            <a:ext cx="914400" cy="6096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eaLnBrk="1" hangingPunct="1"/>
            <a:endParaRPr lang="en-US" sz="2200" b="0" dirty="0">
              <a:solidFill>
                <a:srgbClr val="000000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599" y="6555971"/>
            <a:ext cx="428402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800" b="0" dirty="0">
                <a:solidFill>
                  <a:srgbClr val="000000"/>
                </a:solidFill>
                <a:latin typeface="Calibri"/>
                <a:ea typeface="ＭＳ Ｐゴシック" pitchFamily="-105" charset="-128"/>
              </a:rPr>
              <a:t>Adapted from </a:t>
            </a:r>
            <a:r>
              <a:rPr lang="en-US" sz="800" b="0" i="1" dirty="0">
                <a:solidFill>
                  <a:srgbClr val="000000"/>
                </a:solidFill>
                <a:latin typeface="Calibri"/>
                <a:ea typeface="ＭＳ Ｐゴシック" pitchFamily="-105" charset="-128"/>
              </a:rPr>
              <a:t>“</a:t>
            </a:r>
            <a:r>
              <a:rPr lang="en-US" sz="800" b="0" i="1" dirty="0">
                <a:solidFill>
                  <a:srgbClr val="000000"/>
                </a:solidFill>
                <a:latin typeface="Calibri"/>
                <a:ea typeface="ＭＳ Ｐゴシック" pitchFamily="-105" charset="-128"/>
                <a:hlinkClick r:id=""/>
              </a:rPr>
              <a:t>Systems Engineering with Models: An Introduction</a:t>
            </a:r>
            <a:r>
              <a:rPr lang="en-US" sz="800" b="0" i="1" dirty="0">
                <a:solidFill>
                  <a:srgbClr val="000000"/>
                </a:solidFill>
                <a:latin typeface="Calibri"/>
                <a:ea typeface="ＭＳ Ｐゴシック" pitchFamily="-105" charset="-128"/>
              </a:rPr>
              <a:t>,”</a:t>
            </a:r>
            <a:r>
              <a:rPr lang="en-US" sz="800" b="0" dirty="0">
                <a:solidFill>
                  <a:srgbClr val="000000"/>
                </a:solidFill>
                <a:latin typeface="Calibri"/>
                <a:ea typeface="ＭＳ Ｐゴシック" pitchFamily="-105" charset="-128"/>
              </a:rPr>
              <a:t> Todd Bayer, et al. JPL</a:t>
            </a:r>
            <a:endParaRPr lang="en-US" sz="800" b="0" i="1" dirty="0">
              <a:solidFill>
                <a:srgbClr val="000000"/>
              </a:solidFill>
              <a:latin typeface="Calibri"/>
              <a:ea typeface="ＭＳ Ｐゴシック" pitchFamily="-105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B4D012B-1E16-4CE7-BBE8-169B0015CF5C}" type="slidenum">
              <a:rPr lang="en-US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88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Goals and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884" indent="-342884" algn="just">
              <a:buFont typeface="+mj-lt"/>
              <a:buAutoNum type="arabicPeriod"/>
              <a:tabLst>
                <a:tab pos="342884" algn="l"/>
              </a:tabLst>
            </a:pPr>
            <a:r>
              <a:rPr lang="en-US" dirty="0" smtClean="0">
                <a:ea typeface="Times New Roman" panose="02020603050405020304" pitchFamily="18" charset="0"/>
              </a:rPr>
              <a:t>Evaluate and </a:t>
            </a:r>
            <a:r>
              <a:rPr lang="en-US" b="1" dirty="0" smtClean="0">
                <a:ea typeface="Times New Roman" panose="02020603050405020304" pitchFamily="18" charset="0"/>
              </a:rPr>
              <a:t>characterize the benefits </a:t>
            </a:r>
            <a:r>
              <a:rPr lang="en-US" dirty="0" smtClean="0">
                <a:ea typeface="Times New Roman" panose="02020603050405020304" pitchFamily="18" charset="0"/>
              </a:rPr>
              <a:t>of adopting a model centric approach to flight system development at NASA</a:t>
            </a:r>
          </a:p>
          <a:p>
            <a:pPr marL="342884" indent="-342884" algn="just">
              <a:buFont typeface="+mj-lt"/>
              <a:buAutoNum type="arabicPeriod"/>
              <a:tabLst>
                <a:tab pos="342884" algn="l"/>
              </a:tabLst>
            </a:pPr>
            <a:r>
              <a:rPr lang="en-US" dirty="0" smtClean="0">
                <a:ea typeface="Times New Roman" panose="02020603050405020304" pitchFamily="18" charset="0"/>
              </a:rPr>
              <a:t>Develop</a:t>
            </a:r>
            <a:r>
              <a:rPr lang="en-US" b="1" dirty="0" smtClean="0">
                <a:ea typeface="Times New Roman" panose="02020603050405020304" pitchFamily="18" charset="0"/>
              </a:rPr>
              <a:t> Measures of Success </a:t>
            </a:r>
            <a:r>
              <a:rPr lang="en-US" dirty="0" smtClean="0">
                <a:ea typeface="Times New Roman" panose="02020603050405020304" pitchFamily="18" charset="0"/>
              </a:rPr>
              <a:t>to compare project performance (technical, and programmatic) between the heritage document centric approach vs a cross discipline model centric approach</a:t>
            </a:r>
          </a:p>
          <a:p>
            <a:pPr marL="342884" indent="-342884" algn="just">
              <a:buFont typeface="+mj-lt"/>
              <a:buAutoNum type="arabicPeriod"/>
              <a:tabLst>
                <a:tab pos="342884" algn="l"/>
              </a:tabLst>
            </a:pPr>
            <a:r>
              <a:rPr lang="en-US" b="1" dirty="0" smtClean="0">
                <a:ea typeface="Times New Roman" panose="02020603050405020304" pitchFamily="18" charset="0"/>
              </a:rPr>
              <a:t>Shadow existing sounding rocket project(s) </a:t>
            </a:r>
            <a:r>
              <a:rPr lang="en-US" dirty="0" smtClean="0">
                <a:ea typeface="Times New Roman" panose="02020603050405020304" pitchFamily="18" charset="0"/>
              </a:rPr>
              <a:t>with model centric tools and methods</a:t>
            </a:r>
          </a:p>
          <a:p>
            <a:pPr marL="342884" indent="-342884" algn="just">
              <a:buFont typeface="+mj-lt"/>
              <a:buAutoNum type="arabicPeriod"/>
              <a:tabLst>
                <a:tab pos="342884" algn="l"/>
              </a:tabLst>
            </a:pPr>
            <a:r>
              <a:rPr lang="en-US" b="1" dirty="0" smtClean="0">
                <a:ea typeface="Times New Roman" panose="02020603050405020304" pitchFamily="18" charset="0"/>
              </a:rPr>
              <a:t>Mature system level models </a:t>
            </a:r>
            <a:r>
              <a:rPr lang="en-US" dirty="0" smtClean="0">
                <a:ea typeface="Times New Roman" panose="02020603050405020304" pitchFamily="18" charset="0"/>
              </a:rPr>
              <a:t>to a point of critical path use on upcoming project(s) </a:t>
            </a:r>
          </a:p>
          <a:p>
            <a:pPr marL="342884" indent="-342884" algn="just">
              <a:buFont typeface="+mj-lt"/>
              <a:buAutoNum type="arabicPeriod"/>
              <a:tabLst>
                <a:tab pos="342884" algn="l"/>
              </a:tabLst>
            </a:pPr>
            <a:r>
              <a:rPr lang="en-US" dirty="0" smtClean="0">
                <a:ea typeface="Times New Roman" panose="02020603050405020304" pitchFamily="18" charset="0"/>
              </a:rPr>
              <a:t>Establish a </a:t>
            </a:r>
            <a:r>
              <a:rPr lang="en-US" b="1" dirty="0" smtClean="0">
                <a:ea typeface="Times New Roman" panose="02020603050405020304" pitchFamily="18" charset="0"/>
              </a:rPr>
              <a:t>framework for the future implementation </a:t>
            </a:r>
            <a:r>
              <a:rPr lang="en-US" dirty="0" smtClean="0">
                <a:ea typeface="Times New Roman" panose="02020603050405020304" pitchFamily="18" charset="0"/>
              </a:rPr>
              <a:t>of a model centric approach to current and future NASA projects  </a:t>
            </a:r>
          </a:p>
          <a:p>
            <a:pPr marL="342884" indent="-342884" algn="just">
              <a:buFont typeface="+mj-lt"/>
              <a:buAutoNum type="arabicPeriod"/>
              <a:tabLst>
                <a:tab pos="342884" algn="l"/>
              </a:tabLst>
            </a:pPr>
            <a:r>
              <a:rPr lang="en-US" dirty="0" smtClean="0">
                <a:ea typeface="Times New Roman" panose="02020603050405020304" pitchFamily="18" charset="0"/>
              </a:rPr>
              <a:t>Create and maintain a </a:t>
            </a:r>
            <a:r>
              <a:rPr lang="en-US" b="1" dirty="0" smtClean="0">
                <a:ea typeface="Times New Roman" panose="02020603050405020304" pitchFamily="18" charset="0"/>
              </a:rPr>
              <a:t>trained and capable workforce </a:t>
            </a:r>
            <a:r>
              <a:rPr lang="en-US" dirty="0" smtClean="0">
                <a:ea typeface="Times New Roman" panose="02020603050405020304" pitchFamily="18" charset="0"/>
              </a:rPr>
              <a:t>for the future implementation of model based tools and methods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3D4D4D0-C4AA-4839-A5AF-9B76E7FC9EF4}" type="slidenum">
              <a:rPr lang="en-US"/>
              <a:pPr/>
              <a:t>28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7,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67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Sounding Rockets?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92200"/>
            <a:ext cx="3688924" cy="39754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Data is abundant</a:t>
            </a:r>
          </a:p>
          <a:p>
            <a:pPr lvl="1"/>
            <a:r>
              <a:rPr lang="en-US" dirty="0"/>
              <a:t>Sounding Rockets quickly process through a mission lifecycle</a:t>
            </a:r>
          </a:p>
          <a:p>
            <a:pPr lvl="2"/>
            <a:r>
              <a:rPr lang="en-US" dirty="0"/>
              <a:t>Multiple full missions can utilize the model centric approach within a short period of time</a:t>
            </a:r>
          </a:p>
          <a:p>
            <a:pPr lvl="1"/>
            <a:r>
              <a:rPr lang="en-US" dirty="0"/>
              <a:t>Sounding Rockets are a heritage program with a large catalog of data</a:t>
            </a:r>
          </a:p>
          <a:p>
            <a:pPr lvl="2"/>
            <a:r>
              <a:rPr lang="en-US" dirty="0"/>
              <a:t>Allows for comparison against multiple document centric missions</a:t>
            </a:r>
          </a:p>
          <a:p>
            <a:r>
              <a:rPr lang="en-US" dirty="0"/>
              <a:t>Sounding Rockets are well understood with fewer complex parts</a:t>
            </a:r>
          </a:p>
          <a:p>
            <a:pPr lvl="1"/>
            <a:r>
              <a:rPr lang="en-US" dirty="0"/>
              <a:t>Focus is on understanding and implementing MBE, not on design and technology development</a:t>
            </a:r>
          </a:p>
          <a:p>
            <a:r>
              <a:rPr lang="en-US" dirty="0"/>
              <a:t>The Sounding Rocket Project Lifecycle flow mirrors the NPR 7120 flow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E2F3704-07F8-4203-BFCE-2BB280CE9080}" type="slidenum">
              <a:rPr lang="en-US"/>
              <a:pPr/>
              <a:t>29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smtClean="0"/>
              <a:t>October 7, 2016</a:t>
            </a:r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rcRect l="-100" b="28229"/>
          <a:stretch>
            <a:fillRect/>
          </a:stretch>
        </p:blipFill>
        <p:spPr>
          <a:xfrm>
            <a:off x="4063930" y="2178610"/>
            <a:ext cx="5080073" cy="2000123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4117707" y="4271787"/>
            <a:ext cx="4928462" cy="804878"/>
            <a:chOff x="5323666" y="5250139"/>
            <a:chExt cx="6571283" cy="1073169"/>
          </a:xfrm>
        </p:grpSpPr>
        <p:sp>
          <p:nvSpPr>
            <p:cNvPr id="8" name="Rectangle 7"/>
            <p:cNvSpPr/>
            <p:nvPr/>
          </p:nvSpPr>
          <p:spPr>
            <a:xfrm>
              <a:off x="9911168" y="5815739"/>
              <a:ext cx="1883042" cy="50627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729781" y="5817030"/>
              <a:ext cx="1224365" cy="50627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191574" y="5819613"/>
              <a:ext cx="1522707" cy="50369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323666" y="5306012"/>
              <a:ext cx="805913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Systems Engineering Sub Phases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366287" y="5900805"/>
              <a:ext cx="759417" cy="3077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Meeting/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Activity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191573" y="5282919"/>
              <a:ext cx="747793" cy="3693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Pre-MIC Mission Planning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962613" y="5284865"/>
              <a:ext cx="740045" cy="3693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Reqs Definition Conceptual Design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733655" y="5284505"/>
              <a:ext cx="1235989" cy="369332"/>
            </a:xfrm>
            <a:prstGeom prst="rect">
              <a:avLst/>
            </a:prstGeom>
            <a:solidFill>
              <a:srgbClr val="F8A15A"/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Flight Systems and GSE Design and Analysis Detailed Design Phase/Mission Planning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981268" y="5254032"/>
              <a:ext cx="395207" cy="430886"/>
            </a:xfrm>
            <a:prstGeom prst="rect">
              <a:avLst/>
            </a:prstGeom>
            <a:solidFill>
              <a:srgbClr val="2FA760"/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Flight HW and GSE </a:t>
              </a:r>
              <a:r>
                <a:rPr lang="en-US" sz="300" dirty="0" err="1">
                  <a:solidFill>
                    <a:srgbClr val="000000"/>
                  </a:solidFill>
                  <a:latin typeface="Calibri"/>
                  <a:ea typeface="+mn-ea"/>
                </a:rPr>
                <a:t>Fab</a:t>
              </a: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403597" y="5250139"/>
              <a:ext cx="461073" cy="430886"/>
            </a:xfrm>
            <a:prstGeom prst="rect">
              <a:avLst/>
            </a:prstGeom>
            <a:solidFill>
              <a:srgbClr val="2FA760"/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I&amp;T Environmental Testing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9911168" y="5277201"/>
              <a:ext cx="524912" cy="369332"/>
            </a:xfrm>
            <a:prstGeom prst="rect">
              <a:avLst/>
            </a:prstGeom>
            <a:solidFill>
              <a:srgbClr val="B756BE"/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HW Assembly Pre-Launch Ops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0482578" y="5277927"/>
              <a:ext cx="1303885" cy="369332"/>
            </a:xfrm>
            <a:prstGeom prst="rect">
              <a:avLst/>
            </a:prstGeom>
            <a:solidFill>
              <a:srgbClr val="B756BE"/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Post-Launch Operations and Analysis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300" dirty="0">
                <a:solidFill>
                  <a:srgbClr val="000000"/>
                </a:solidFill>
                <a:latin typeface="Calibri"/>
                <a:ea typeface="+mn-ea"/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6900620" y="5823488"/>
              <a:ext cx="127861" cy="108488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7653580" y="5809282"/>
              <a:ext cx="127861" cy="91698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>
              <a:off x="8383291" y="5822197"/>
              <a:ext cx="127861" cy="108488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8985143" y="5814447"/>
              <a:ext cx="864031" cy="506278"/>
            </a:xfrm>
            <a:prstGeom prst="rect">
              <a:avLst/>
            </a:prstGeom>
            <a:solidFill>
              <a:srgbClr val="A4E6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896027" y="5823490"/>
              <a:ext cx="127861" cy="108488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9360974" y="5831236"/>
              <a:ext cx="127861" cy="81367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>
              <a:off x="9726045" y="5828653"/>
              <a:ext cx="127861" cy="108488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070883" y="5824779"/>
              <a:ext cx="127861" cy="108488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30047" y="5827362"/>
              <a:ext cx="127861" cy="108488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10565107" y="5826071"/>
              <a:ext cx="127861" cy="108488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30" name="Isosceles Triangle 29"/>
            <p:cNvSpPr/>
            <p:nvPr/>
          </p:nvSpPr>
          <p:spPr>
            <a:xfrm>
              <a:off x="11039957" y="5829946"/>
              <a:ext cx="127861" cy="108488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1637934" y="5826071"/>
              <a:ext cx="127861" cy="108488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100" b="0">
                <a:solidFill>
                  <a:srgbClr val="000000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598405" y="5950151"/>
              <a:ext cx="74779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Mission Initiation Conference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347487" y="5951443"/>
              <a:ext cx="747793" cy="184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Reqs </a:t>
              </a:r>
              <a:r>
                <a:rPr lang="en-US" sz="300" dirty="0" err="1">
                  <a:solidFill>
                    <a:srgbClr val="000000"/>
                  </a:solidFill>
                  <a:latin typeface="Calibri"/>
                  <a:ea typeface="+mn-ea"/>
                </a:rPr>
                <a:t>Defnition</a:t>
              </a: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 Meeting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207643" y="5970819"/>
              <a:ext cx="51790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PDR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(optional)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742337" y="5982447"/>
              <a:ext cx="47915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Design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Review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9098798" y="5966945"/>
              <a:ext cx="61088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Pre-Integration Review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9617562" y="5970821"/>
              <a:ext cx="382289" cy="184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MRR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9834537" y="5966945"/>
              <a:ext cx="59151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FRR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(optional)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0137616" y="5974695"/>
              <a:ext cx="448159" cy="184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Launch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0428208" y="5943699"/>
              <a:ext cx="440409" cy="30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Lessons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Learned Review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0953428" y="5951449"/>
              <a:ext cx="46753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200" dirty="0">
                  <a:solidFill>
                    <a:srgbClr val="000000"/>
                  </a:solidFill>
                  <a:latin typeface="Calibri"/>
                  <a:ea typeface="+mn-ea"/>
                </a:rPr>
                <a:t>Attitude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200" dirty="0">
                  <a:solidFill>
                    <a:srgbClr val="000000"/>
                  </a:solidFill>
                  <a:latin typeface="Calibri"/>
                  <a:ea typeface="+mn-ea"/>
                </a:rPr>
                <a:t>Data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200" dirty="0">
                  <a:solidFill>
                    <a:srgbClr val="000000"/>
                  </a:solidFill>
                  <a:latin typeface="Calibri"/>
                  <a:ea typeface="+mn-ea"/>
                </a:rPr>
                <a:t>to PI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1553989" y="6016024"/>
              <a:ext cx="34096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300" dirty="0">
                  <a:solidFill>
                    <a:srgbClr val="000000"/>
                  </a:solidFill>
                  <a:latin typeface="Calibri"/>
                  <a:ea typeface="+mn-ea"/>
                </a:rPr>
                <a:t>MCR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9610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1926"/>
            <a:ext cx="9144000" cy="35388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1924"/>
            <a:ext cx="9144000" cy="35388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1922"/>
            <a:ext cx="9144000" cy="353882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Scope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86070-4E96-41EB-9B03-522C60653CD4}" type="slidenum">
              <a:rPr lang="en-US"/>
              <a:pPr/>
              <a:t>30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 defTabSz="68578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October 7, 2016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1920"/>
            <a:ext cx="9144000" cy="35388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1920"/>
            <a:ext cx="9144000" cy="353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55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Approach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171450" y="2175272"/>
          <a:ext cx="8229600" cy="2981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Slide Number Placeholder 1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3D4D4D0-C4AA-4839-A5AF-9B76E7FC9EF4}" type="slidenum">
              <a:rPr lang="en-US"/>
              <a:pPr/>
              <a:t>31</a:t>
            </a:fld>
            <a:endParaRPr lang="en-US"/>
          </a:p>
        </p:txBody>
      </p:sp>
      <p:sp>
        <p:nvSpPr>
          <p:cNvPr id="6" name="Left-Right Arrow 5"/>
          <p:cNvSpPr/>
          <p:nvPr/>
        </p:nvSpPr>
        <p:spPr>
          <a:xfrm>
            <a:off x="0" y="5675573"/>
            <a:ext cx="9127114" cy="537730"/>
          </a:xfrm>
          <a:prstGeom prst="left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dirty="0">
                <a:solidFill>
                  <a:srgbClr val="000000"/>
                </a:solidFill>
              </a:rPr>
              <a:t>Capture Lessons Learned Throughout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392257" y="3189746"/>
            <a:ext cx="108325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119746" y="3836182"/>
            <a:ext cx="108325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865418" y="3314476"/>
            <a:ext cx="108325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595505" y="3432597"/>
            <a:ext cx="108325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317798" y="3557100"/>
            <a:ext cx="108325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Diamond 18"/>
          <p:cNvSpPr/>
          <p:nvPr/>
        </p:nvSpPr>
        <p:spPr>
          <a:xfrm>
            <a:off x="3365355" y="4704433"/>
            <a:ext cx="348096" cy="342143"/>
          </a:xfrm>
          <a:prstGeom prst="diamon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20" name="Diamond 19"/>
          <p:cNvSpPr/>
          <p:nvPr/>
        </p:nvSpPr>
        <p:spPr>
          <a:xfrm>
            <a:off x="5096741" y="4704433"/>
            <a:ext cx="348096" cy="342143"/>
          </a:xfrm>
          <a:prstGeom prst="diamon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21" name="Diamond 20"/>
          <p:cNvSpPr/>
          <p:nvPr/>
        </p:nvSpPr>
        <p:spPr>
          <a:xfrm>
            <a:off x="6828126" y="4704433"/>
            <a:ext cx="348096" cy="342143"/>
          </a:xfrm>
          <a:prstGeom prst="diamon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22" name="Diamond 21"/>
          <p:cNvSpPr/>
          <p:nvPr/>
        </p:nvSpPr>
        <p:spPr>
          <a:xfrm>
            <a:off x="8491320" y="4704432"/>
            <a:ext cx="348096" cy="342143"/>
          </a:xfrm>
          <a:prstGeom prst="diamon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23" name="Diamond 22"/>
          <p:cNvSpPr/>
          <p:nvPr/>
        </p:nvSpPr>
        <p:spPr>
          <a:xfrm>
            <a:off x="1631372" y="4704433"/>
            <a:ext cx="348096" cy="342143"/>
          </a:xfrm>
          <a:prstGeom prst="diamon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28091" y="5052691"/>
            <a:ext cx="9546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>
                <a:solidFill>
                  <a:srgbClr val="000000"/>
                </a:solidFill>
                <a:latin typeface="Calibri"/>
                <a:ea typeface="+mn-ea"/>
              </a:rPr>
              <a:t>Release Model Iteration 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62074" y="5043086"/>
            <a:ext cx="9546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>
                <a:solidFill>
                  <a:srgbClr val="000000"/>
                </a:solidFill>
                <a:latin typeface="Calibri"/>
                <a:ea typeface="+mn-ea"/>
              </a:rPr>
              <a:t>Release Model Iteration 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789345" y="5043086"/>
            <a:ext cx="9546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>
                <a:solidFill>
                  <a:srgbClr val="000000"/>
                </a:solidFill>
                <a:latin typeface="Calibri"/>
                <a:ea typeface="+mn-ea"/>
              </a:rPr>
              <a:t>Release Model Iteration 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24845" y="5043086"/>
            <a:ext cx="9546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>
                <a:solidFill>
                  <a:srgbClr val="000000"/>
                </a:solidFill>
                <a:latin typeface="Calibri"/>
                <a:ea typeface="+mn-ea"/>
              </a:rPr>
              <a:t>Release Model Iteration 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72450" y="5051797"/>
            <a:ext cx="9546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>
                <a:solidFill>
                  <a:srgbClr val="000000"/>
                </a:solidFill>
                <a:latin typeface="Calibri"/>
                <a:ea typeface="+mn-ea"/>
              </a:rPr>
              <a:t>Release Model Iteration 5</a:t>
            </a:r>
          </a:p>
        </p:txBody>
      </p:sp>
      <p:sp>
        <p:nvSpPr>
          <p:cNvPr id="3" name="Rectangle 2"/>
          <p:cNvSpPr/>
          <p:nvPr/>
        </p:nvSpPr>
        <p:spPr>
          <a:xfrm>
            <a:off x="392257" y="2831978"/>
            <a:ext cx="1083252" cy="202410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7,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57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8939" y="3829471"/>
            <a:ext cx="4395050" cy="20231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79" y="2490453"/>
            <a:ext cx="8217131" cy="82919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560" y="1483534"/>
            <a:ext cx="8104041" cy="654539"/>
          </a:xfrm>
        </p:spPr>
        <p:txBody>
          <a:bodyPr/>
          <a:lstStyle/>
          <a:p>
            <a:r>
              <a:rPr lang="en-US" dirty="0" smtClean="0"/>
              <a:t>MUSIC Sounding Rocket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560" y="3753040"/>
            <a:ext cx="4414610" cy="2598146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Milliner 46.011 was the 1st flight of the </a:t>
            </a:r>
            <a:r>
              <a:rPr lang="en-US" b="1" dirty="0"/>
              <a:t>Multi User Suborbital Instrument Carrier (MUSIC) </a:t>
            </a:r>
            <a:r>
              <a:rPr lang="en-US" dirty="0"/>
              <a:t>level </a:t>
            </a:r>
            <a:r>
              <a:rPr lang="en-US" dirty="0" smtClean="0"/>
              <a:t>mission</a:t>
            </a:r>
            <a:endParaRPr lang="en-US" dirty="0"/>
          </a:p>
          <a:p>
            <a:pPr defTabSz="685783"/>
            <a:r>
              <a:rPr lang="en-US" dirty="0" smtClean="0"/>
              <a:t>Provided </a:t>
            </a:r>
            <a:r>
              <a:rPr lang="en-US" dirty="0"/>
              <a:t>NASA Applied Engineering and Technology Directorate (AETD) </a:t>
            </a:r>
            <a:r>
              <a:rPr lang="en-US" b="1" dirty="0"/>
              <a:t>engineering personnel experience </a:t>
            </a:r>
            <a:r>
              <a:rPr lang="en-US" dirty="0"/>
              <a:t>in</a:t>
            </a:r>
          </a:p>
          <a:p>
            <a:pPr lvl="1" defTabSz="685783"/>
            <a:r>
              <a:rPr lang="en-US" dirty="0"/>
              <a:t>Developing sounding rocket technology</a:t>
            </a:r>
          </a:p>
          <a:p>
            <a:pPr lvl="1" defTabSz="685783"/>
            <a:r>
              <a:rPr lang="en-US" dirty="0"/>
              <a:t>Conducting systems engineering processes</a:t>
            </a:r>
          </a:p>
          <a:p>
            <a:pPr lvl="1" defTabSz="685783"/>
            <a:r>
              <a:rPr lang="en-US" dirty="0"/>
              <a:t>Testing NASA AETD experiments</a:t>
            </a:r>
          </a:p>
          <a:p>
            <a:pPr defTabSz="685783"/>
            <a:r>
              <a:rPr lang="en-US" dirty="0"/>
              <a:t>Includes</a:t>
            </a:r>
          </a:p>
          <a:p>
            <a:pPr lvl="1" defTabSz="685783"/>
            <a:r>
              <a:rPr lang="en-US" dirty="0"/>
              <a:t>Standard payload carrier with predefined mechanical, telemetry, power and attitude control capabilities </a:t>
            </a:r>
          </a:p>
          <a:p>
            <a:pPr lvl="1" defTabSz="685783"/>
            <a:r>
              <a:rPr lang="en-US" dirty="0"/>
              <a:t>Sealed section carries AETD experiments/instruments </a:t>
            </a:r>
          </a:p>
          <a:p>
            <a:pPr lvl="1" defTabSz="685783"/>
            <a:r>
              <a:rPr lang="en-US" dirty="0"/>
              <a:t>Wet section carries West Virginia University's Undergraduate Student Instrument Project (USIP)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A247C0AC-2637-4C52-A212-D254A324CBA2}" type="slidenum">
              <a:rPr lang="en-US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7, 2016</a:t>
            </a:r>
            <a:endParaRPr lang="en-US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8300302" y="2274964"/>
            <a:ext cx="386499" cy="3780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7791256" y="2327833"/>
            <a:ext cx="410066" cy="4383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717210" y="2181951"/>
            <a:ext cx="586819" cy="564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5781958" y="2003854"/>
            <a:ext cx="636293" cy="6622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 rot="2641820">
            <a:off x="7784462" y="2049853"/>
            <a:ext cx="123835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b="0" dirty="0">
                <a:solidFill>
                  <a:srgbClr val="000000"/>
                </a:solidFill>
                <a:latin typeface="Calibri"/>
                <a:ea typeface="+mn-ea"/>
              </a:rPr>
              <a:t>Motor Adapter</a:t>
            </a:r>
          </a:p>
        </p:txBody>
      </p:sp>
      <p:sp>
        <p:nvSpPr>
          <p:cNvPr id="31" name="TextBox 30"/>
          <p:cNvSpPr txBox="1"/>
          <p:nvPr/>
        </p:nvSpPr>
        <p:spPr>
          <a:xfrm rot="2581838">
            <a:off x="7827281" y="2289525"/>
            <a:ext cx="50206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b="0" dirty="0">
                <a:solidFill>
                  <a:srgbClr val="000000"/>
                </a:solidFill>
                <a:latin typeface="Calibri"/>
                <a:ea typeface="+mn-ea"/>
              </a:rPr>
              <a:t>Skirt</a:t>
            </a:r>
          </a:p>
        </p:txBody>
      </p:sp>
      <p:sp>
        <p:nvSpPr>
          <p:cNvPr id="32" name="TextBox 31"/>
          <p:cNvSpPr txBox="1"/>
          <p:nvPr/>
        </p:nvSpPr>
        <p:spPr>
          <a:xfrm rot="2756226">
            <a:off x="6573747" y="2177790"/>
            <a:ext cx="99578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b="0" dirty="0" err="1">
                <a:solidFill>
                  <a:srgbClr val="000000"/>
                </a:solidFill>
                <a:latin typeface="Calibri"/>
                <a:ea typeface="+mn-ea"/>
              </a:rPr>
              <a:t>Exp</a:t>
            </a:r>
            <a:r>
              <a:rPr lang="en-US" sz="1350" b="0" dirty="0">
                <a:solidFill>
                  <a:srgbClr val="000000"/>
                </a:solidFill>
                <a:latin typeface="Calibri"/>
                <a:ea typeface="+mn-ea"/>
              </a:rPr>
              <a:t> Section</a:t>
            </a:r>
          </a:p>
        </p:txBody>
      </p:sp>
      <p:sp>
        <p:nvSpPr>
          <p:cNvPr id="34" name="TextBox 33"/>
          <p:cNvSpPr txBox="1"/>
          <p:nvPr/>
        </p:nvSpPr>
        <p:spPr>
          <a:xfrm rot="2937333">
            <a:off x="5798605" y="2096336"/>
            <a:ext cx="74642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b="0" dirty="0">
                <a:solidFill>
                  <a:srgbClr val="000000"/>
                </a:solidFill>
                <a:latin typeface="Calibri"/>
                <a:ea typeface="+mn-ea"/>
              </a:rPr>
              <a:t>TM Wet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5176890" y="2084929"/>
            <a:ext cx="685800" cy="685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 rot="2787300">
            <a:off x="5270479" y="2048152"/>
            <a:ext cx="41710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b="0" dirty="0">
                <a:solidFill>
                  <a:srgbClr val="000000"/>
                </a:solidFill>
                <a:latin typeface="Calibri"/>
                <a:ea typeface="+mn-ea"/>
              </a:rPr>
              <a:t>TM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V="1">
            <a:off x="1951349" y="2958390"/>
            <a:ext cx="897903" cy="4485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 rot="19965571">
            <a:off x="1509465" y="3154677"/>
            <a:ext cx="88376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b="0" dirty="0">
                <a:solidFill>
                  <a:srgbClr val="000000"/>
                </a:solidFill>
                <a:latin typeface="Calibri"/>
                <a:ea typeface="+mn-ea"/>
              </a:rPr>
              <a:t>Nosecone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V="1">
            <a:off x="3221392" y="3110758"/>
            <a:ext cx="643379" cy="387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 rot="19730743">
            <a:off x="2776837" y="3288881"/>
            <a:ext cx="82945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b="0" dirty="0">
                <a:solidFill>
                  <a:srgbClr val="000000"/>
                </a:solidFill>
                <a:latin typeface="Calibri"/>
                <a:ea typeface="+mn-ea"/>
              </a:rPr>
              <a:t>Recovery</a:t>
            </a: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4302100" y="2245871"/>
            <a:ext cx="579633" cy="5974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 rot="2915230">
            <a:off x="4424148" y="2262719"/>
            <a:ext cx="455894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b="0" dirty="0">
                <a:solidFill>
                  <a:srgbClr val="000000"/>
                </a:solidFill>
                <a:latin typeface="Calibri"/>
                <a:ea typeface="+mn-ea"/>
              </a:rPr>
              <a:t>ACS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6" t="1233" r="25636" b="-1233"/>
          <a:stretch/>
        </p:blipFill>
        <p:spPr>
          <a:xfrm>
            <a:off x="7561409" y="3292263"/>
            <a:ext cx="1477785" cy="2179734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5359139" y="5212433"/>
            <a:ext cx="1748684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b="0" dirty="0">
                <a:solidFill>
                  <a:srgbClr val="000000"/>
                </a:solidFill>
                <a:latin typeface="Calibri"/>
                <a:ea typeface="+mn-ea"/>
              </a:rPr>
              <a:t>Experiment Data Time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 flipH="1">
            <a:off x="5201083" y="5362005"/>
            <a:ext cx="215021" cy="537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5201081" y="5320134"/>
            <a:ext cx="1719" cy="33860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7136446" y="5296930"/>
            <a:ext cx="1719" cy="33860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V="1">
            <a:off x="6988288" y="5362005"/>
            <a:ext cx="149879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715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Engineering Model Goals</a:t>
            </a:r>
            <a:r>
              <a:rPr lang="en-US" dirty="0"/>
              <a:t>, Objectives and Deliverables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sz="1800" dirty="0"/>
              <a:t>GOAL: </a:t>
            </a:r>
          </a:p>
          <a:p>
            <a:pPr lvl="1"/>
            <a:r>
              <a:rPr lang="en-US" sz="1500" dirty="0"/>
              <a:t>To create an interconnected system model of the </a:t>
            </a:r>
            <a:r>
              <a:rPr lang="fr-FR" sz="1500" dirty="0"/>
              <a:t>Multiple User Suborbital Instrument Carrier (</a:t>
            </a:r>
            <a:r>
              <a:rPr lang="en-US" sz="1500" dirty="0"/>
              <a:t>MUSIC) sounding rocket project based off of the information presented during MUSIC’s Design Review (DR)</a:t>
            </a:r>
          </a:p>
          <a:p>
            <a:r>
              <a:rPr lang="en-US" sz="1800" dirty="0"/>
              <a:t>ADDITIONAL OBJECTIVES:</a:t>
            </a:r>
          </a:p>
          <a:p>
            <a:pPr lvl="1"/>
            <a:r>
              <a:rPr lang="en-US" sz="1500" dirty="0"/>
              <a:t>Link individual models to each other to create interconnected system model</a:t>
            </a:r>
          </a:p>
          <a:p>
            <a:pPr lvl="1"/>
            <a:r>
              <a:rPr lang="en-US" sz="1500" dirty="0"/>
              <a:t>Identify useful physics based models to link to system model</a:t>
            </a:r>
          </a:p>
          <a:p>
            <a:pPr lvl="1"/>
            <a:r>
              <a:rPr lang="en-US" sz="1500" dirty="0"/>
              <a:t>Identify views useful to the customer</a:t>
            </a:r>
          </a:p>
          <a:p>
            <a:pPr lvl="1"/>
            <a:r>
              <a:rPr lang="en-US" sz="1500" dirty="0"/>
              <a:t>Identify missing linkages through model </a:t>
            </a:r>
            <a:r>
              <a:rPr lang="en-US" sz="1500" dirty="0" smtClean="0"/>
              <a:t>analysis</a:t>
            </a:r>
            <a:endParaRPr lang="en-US" sz="15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/>
              <a:t>DELIVERABLES:</a:t>
            </a:r>
          </a:p>
          <a:p>
            <a:pPr lvl="1"/>
            <a:r>
              <a:rPr lang="en-US" dirty="0"/>
              <a:t>Requirements Model</a:t>
            </a:r>
          </a:p>
          <a:p>
            <a:pPr lvl="2"/>
            <a:r>
              <a:rPr lang="en-US" dirty="0" smtClean="0"/>
              <a:t>Three </a:t>
            </a:r>
            <a:r>
              <a:rPr lang="en-US" dirty="0"/>
              <a:t>levels of abstraction </a:t>
            </a:r>
            <a:endParaRPr lang="en-US" dirty="0" smtClean="0"/>
          </a:p>
          <a:p>
            <a:pPr lvl="1"/>
            <a:r>
              <a:rPr lang="en-US" dirty="0" smtClean="0"/>
              <a:t>Concept </a:t>
            </a:r>
            <a:r>
              <a:rPr lang="en-US" dirty="0"/>
              <a:t>of Operations (</a:t>
            </a:r>
            <a:r>
              <a:rPr lang="en-US" dirty="0" err="1"/>
              <a:t>ConOps</a:t>
            </a:r>
            <a:r>
              <a:rPr lang="en-US" dirty="0"/>
              <a:t>) Model</a:t>
            </a:r>
          </a:p>
          <a:p>
            <a:pPr lvl="2"/>
            <a:r>
              <a:rPr lang="en-US" dirty="0"/>
              <a:t>Two levels of abstraction </a:t>
            </a:r>
            <a:endParaRPr lang="en-US" dirty="0" smtClean="0"/>
          </a:p>
          <a:p>
            <a:pPr lvl="1"/>
            <a:r>
              <a:rPr lang="en-US" dirty="0" smtClean="0"/>
              <a:t>Architecture </a:t>
            </a:r>
            <a:r>
              <a:rPr lang="en-US" dirty="0"/>
              <a:t>Model</a:t>
            </a:r>
          </a:p>
          <a:p>
            <a:pPr lvl="2"/>
            <a:r>
              <a:rPr lang="en-US" dirty="0" smtClean="0"/>
              <a:t>Three </a:t>
            </a:r>
            <a:r>
              <a:rPr lang="en-US" dirty="0"/>
              <a:t>levels of abstraction </a:t>
            </a:r>
            <a:endParaRPr lang="en-US" dirty="0" smtClean="0"/>
          </a:p>
          <a:p>
            <a:pPr lvl="1"/>
            <a:r>
              <a:rPr lang="en-US" dirty="0" smtClean="0"/>
              <a:t>Data </a:t>
            </a:r>
            <a:r>
              <a:rPr lang="en-US" dirty="0"/>
              <a:t>Import and Export</a:t>
            </a:r>
          </a:p>
          <a:p>
            <a:pPr lvl="2"/>
            <a:r>
              <a:rPr lang="en-US" dirty="0"/>
              <a:t>Review Documentation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E2F3704-07F8-4203-BFCE-2BB280CE9080}" type="slidenum">
              <a:rPr lang="en-US"/>
              <a:pPr/>
              <a:t>33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smtClean="0"/>
              <a:t>October 7,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34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57199" y="4609076"/>
            <a:ext cx="4034901" cy="15696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14308" indent="-214308" defTabSz="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/>
                <a:ea typeface="+mn-ea"/>
              </a:rPr>
              <a:t>One data source, when modeled and linked correctly;</a:t>
            </a:r>
          </a:p>
          <a:p>
            <a:pPr marL="214308" indent="-214308" defTabSz="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/>
                <a:ea typeface="+mn-ea"/>
              </a:rPr>
              <a:t>Same information can be displayed, but now data is linked across disciplines;</a:t>
            </a:r>
          </a:p>
          <a:p>
            <a:pPr marL="214308" indent="-214308" defTabSz="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/>
                <a:ea typeface="+mn-ea"/>
              </a:rPr>
              <a:t>May help communications outside of NSROC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Document and Model Comparison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92200"/>
            <a:ext cx="8229600" cy="1895715"/>
          </a:xfrm>
        </p:spPr>
        <p:txBody>
          <a:bodyPr/>
          <a:lstStyle/>
          <a:p>
            <a:r>
              <a:rPr lang="en-US" dirty="0"/>
              <a:t>171 subsections identified in the MUSIC DR package.  Of those, about 7% were not planned on being modeled (Experiment, Safety,…).</a:t>
            </a:r>
          </a:p>
          <a:p>
            <a:r>
              <a:rPr lang="en-US" dirty="0"/>
              <a:t>At mid-September 2016, Team 4 has modeled (or placeholder exists for) over 90% of the documents. </a:t>
            </a:r>
          </a:p>
          <a:p>
            <a:pPr lvl="3"/>
            <a:r>
              <a:rPr lang="en-US" sz="1350" dirty="0"/>
              <a:t>Requirements were modeled, some down to the part level (as well as analysis level).</a:t>
            </a:r>
          </a:p>
          <a:p>
            <a:pPr lvl="3"/>
            <a:r>
              <a:rPr lang="en-US" sz="1350" dirty="0"/>
              <a:t>Main item missing was Risk – usually it is downloaded from NSROC database and concerns addressed between RDM and DR.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E2F3704-07F8-4203-BFCE-2BB280CE9080}" type="slidenum">
              <a:rPr lang="en-US"/>
              <a:pPr/>
              <a:t>34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 smtClean="0"/>
              <a:t>October 7, 2016</a:t>
            </a:r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82480" y="4169833"/>
            <a:ext cx="3352200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defTabSz="342892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0" u="sng" dirty="0">
                <a:solidFill>
                  <a:srgbClr val="000000"/>
                </a:solidFill>
                <a:ea typeface="+mn-ea"/>
                <a:cs typeface="Arial" panose="020B0604020202020204" pitchFamily="34" charset="0"/>
              </a:rPr>
              <a:t>Advantage of Model Based DR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95231" y="4169833"/>
            <a:ext cx="3775393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defTabSz="342892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0" u="sng" dirty="0">
                <a:solidFill>
                  <a:srgbClr val="000000"/>
                </a:solidFill>
                <a:ea typeface="+mn-ea"/>
                <a:cs typeface="Arial" panose="020B0604020202020204" pitchFamily="34" charset="0"/>
              </a:rPr>
              <a:t>Advantage of Document Based DR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231" y="4609076"/>
            <a:ext cx="4034901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14308" indent="-214308" defTabSz="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/>
                <a:ea typeface="+mn-ea"/>
              </a:rPr>
              <a:t>Does not require any learning curve;</a:t>
            </a:r>
          </a:p>
          <a:p>
            <a:pPr marL="214308" indent="-214308" defTabSz="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/>
                <a:ea typeface="+mn-ea"/>
              </a:rPr>
              <a:t>Current practice</a:t>
            </a:r>
          </a:p>
          <a:p>
            <a:pPr marL="214308" indent="-214308" defTabSz="34289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600" b="0" dirty="0">
              <a:solidFill>
                <a:srgbClr val="000000"/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7536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Program Model Goals and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Model Sounding Rocket Program Office operations to include:</a:t>
            </a:r>
          </a:p>
          <a:p>
            <a:pPr lvl="1"/>
            <a:r>
              <a:rPr lang="en-US" sz="1800" dirty="0"/>
              <a:t>M</a:t>
            </a:r>
            <a:r>
              <a:rPr lang="en-US" sz="1800" dirty="0" smtClean="0"/>
              <a:t>ission lifecycle process</a:t>
            </a:r>
          </a:p>
          <a:p>
            <a:pPr lvl="1"/>
            <a:r>
              <a:rPr lang="en-US" sz="1800" dirty="0" smtClean="0"/>
              <a:t>Program domain architecture </a:t>
            </a:r>
            <a:endParaRPr lang="en-US" sz="1800" dirty="0"/>
          </a:p>
          <a:p>
            <a:r>
              <a:rPr lang="en-US" sz="1800" dirty="0" smtClean="0"/>
              <a:t>Identify methods for measuring SRPO </a:t>
            </a:r>
          </a:p>
          <a:p>
            <a:pPr lvl="1"/>
            <a:r>
              <a:rPr lang="en-US" sz="1800" dirty="0" smtClean="0"/>
              <a:t>Cost</a:t>
            </a:r>
          </a:p>
          <a:p>
            <a:pPr lvl="1"/>
            <a:r>
              <a:rPr lang="en-US" sz="1800" dirty="0" smtClean="0"/>
              <a:t>Schedule</a:t>
            </a:r>
          </a:p>
          <a:p>
            <a:pPr lvl="1"/>
            <a:r>
              <a:rPr lang="en-US" sz="1800" dirty="0" smtClean="0"/>
              <a:t>Risk</a:t>
            </a:r>
          </a:p>
          <a:p>
            <a:pPr lvl="1"/>
            <a:r>
              <a:rPr lang="en-US" sz="1800" dirty="0"/>
              <a:t>T</a:t>
            </a:r>
            <a:r>
              <a:rPr lang="en-US" sz="1800" dirty="0" smtClean="0"/>
              <a:t>echnical performance</a:t>
            </a:r>
          </a:p>
          <a:p>
            <a:r>
              <a:rPr lang="en-US" sz="1800" dirty="0" smtClean="0"/>
              <a:t>Identify critical interactions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A247C0AC-2637-4C52-A212-D254A324CBA2}" type="slidenum">
              <a:rPr lang="en-US"/>
              <a:pPr>
                <a:defRPr/>
              </a:pPr>
              <a:t>35</a:t>
            </a:fld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7,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93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188" y="1317701"/>
            <a:ext cx="8229600" cy="838200"/>
          </a:xfrm>
        </p:spPr>
        <p:txBody>
          <a:bodyPr/>
          <a:lstStyle/>
          <a:p>
            <a:pPr algn="ctr"/>
            <a:r>
              <a:rPr lang="en-US" dirty="0" smtClean="0"/>
              <a:t>Measurement Methodology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47C0AC-2637-4C52-A212-D254A324CBA2}" type="slidenum">
              <a:rPr lang="en-US"/>
              <a:pPr>
                <a:defRPr/>
              </a:pPr>
              <a:t>36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0684" y="2194560"/>
            <a:ext cx="4460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0" dirty="0" smtClean="0">
                <a:solidFill>
                  <a:srgbClr val="000000"/>
                </a:solidFill>
                <a:latin typeface="Calibri"/>
                <a:ea typeface="+mn-ea"/>
              </a:rPr>
              <a:t>Items requiring programmatic measurement:</a:t>
            </a:r>
          </a:p>
          <a:p>
            <a:pPr marL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0" dirty="0" smtClean="0">
                <a:solidFill>
                  <a:srgbClr val="000000"/>
                </a:solidFill>
                <a:latin typeface="Calibri"/>
                <a:ea typeface="+mn-ea"/>
              </a:rPr>
              <a:t>	Labor Hours</a:t>
            </a:r>
          </a:p>
          <a:p>
            <a:pPr marL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rgbClr val="000000"/>
                </a:solidFill>
                <a:latin typeface="Calibri"/>
                <a:ea typeface="+mn-ea"/>
              </a:rPr>
              <a:t>	</a:t>
            </a:r>
            <a:r>
              <a:rPr lang="en-US" b="0" dirty="0" smtClean="0">
                <a:solidFill>
                  <a:srgbClr val="000000"/>
                </a:solidFill>
                <a:latin typeface="Calibri"/>
                <a:ea typeface="+mn-ea"/>
              </a:rPr>
              <a:t>Schedule Capacity</a:t>
            </a:r>
          </a:p>
          <a:p>
            <a:pPr marL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rgbClr val="000000"/>
                </a:solidFill>
                <a:latin typeface="Calibri"/>
                <a:ea typeface="+mn-ea"/>
              </a:rPr>
              <a:t>	</a:t>
            </a:r>
            <a:r>
              <a:rPr lang="en-US" b="0" dirty="0" smtClean="0">
                <a:solidFill>
                  <a:srgbClr val="000000"/>
                </a:solidFill>
                <a:latin typeface="Calibri"/>
                <a:ea typeface="+mn-ea"/>
              </a:rPr>
              <a:t>Success Rate</a:t>
            </a:r>
          </a:p>
          <a:p>
            <a:pPr marL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0" dirty="0" smtClean="0">
                <a:solidFill>
                  <a:srgbClr val="000000"/>
                </a:solidFill>
                <a:latin typeface="Calibri"/>
                <a:ea typeface="+mn-ea"/>
              </a:rPr>
              <a:t>	Complexity</a:t>
            </a:r>
          </a:p>
          <a:p>
            <a:pPr marL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rgbClr val="000000"/>
                </a:solidFill>
                <a:latin typeface="Calibri"/>
                <a:ea typeface="+mn-ea"/>
              </a:rPr>
              <a:t>	</a:t>
            </a:r>
            <a:r>
              <a:rPr lang="en-US" b="0" dirty="0" smtClean="0">
                <a:solidFill>
                  <a:srgbClr val="000000"/>
                </a:solidFill>
                <a:latin typeface="Calibri"/>
                <a:ea typeface="+mn-ea"/>
              </a:rPr>
              <a:t>Heritage Level</a:t>
            </a:r>
          </a:p>
          <a:p>
            <a:pPr marL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0" dirty="0">
                <a:solidFill>
                  <a:srgbClr val="000000"/>
                </a:solidFill>
                <a:latin typeface="Calibri"/>
                <a:ea typeface="+mn-ea"/>
              </a:rPr>
              <a:t>	</a:t>
            </a:r>
            <a:r>
              <a:rPr lang="en-US" b="0" dirty="0" smtClean="0">
                <a:solidFill>
                  <a:srgbClr val="000000"/>
                </a:solidFill>
                <a:latin typeface="Calibri"/>
                <a:ea typeface="+mn-ea"/>
              </a:rPr>
              <a:t>Mission Cadence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srgbClr val="000000"/>
              </a:solidFill>
              <a:latin typeface="Calibri"/>
              <a:ea typeface="+mn-ea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424737" y="2835773"/>
            <a:ext cx="620417" cy="254337"/>
            <a:chOff x="4774" y="592233"/>
            <a:chExt cx="1077281" cy="467787"/>
          </a:xfrm>
        </p:grpSpPr>
        <p:sp>
          <p:nvSpPr>
            <p:cNvPr id="7" name="Rounded Rectangle 6"/>
            <p:cNvSpPr/>
            <p:nvPr/>
          </p:nvSpPr>
          <p:spPr>
            <a:xfrm>
              <a:off x="4774" y="592233"/>
              <a:ext cx="1077281" cy="46778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4"/>
            <p:cNvSpPr/>
            <p:nvPr/>
          </p:nvSpPr>
          <p:spPr>
            <a:xfrm>
              <a:off x="4774" y="592233"/>
              <a:ext cx="1077281" cy="3118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6896" tIns="56896" rIns="56896" bIns="30480" numCol="1" spcCol="1270" anchor="t" anchorCtr="0">
              <a:noAutofit/>
            </a:bodyPr>
            <a:lstStyle/>
            <a:p>
              <a:pPr algn="ctr" defTabSz="355600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sz="800" b="0" dirty="0" smtClean="0">
                  <a:solidFill>
                    <a:srgbClr val="000000"/>
                  </a:solidFill>
                </a:rPr>
                <a:t>Labor Hours</a:t>
              </a:r>
              <a:endParaRPr lang="en-US" sz="800" b="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739093" y="2813828"/>
            <a:ext cx="1077282" cy="298229"/>
            <a:chOff x="4773" y="592233"/>
            <a:chExt cx="1077282" cy="467787"/>
          </a:xfrm>
        </p:grpSpPr>
        <p:sp>
          <p:nvSpPr>
            <p:cNvPr id="10" name="Rounded Rectangle 9"/>
            <p:cNvSpPr/>
            <p:nvPr/>
          </p:nvSpPr>
          <p:spPr>
            <a:xfrm>
              <a:off x="4773" y="592233"/>
              <a:ext cx="1077281" cy="46778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ounded Rectangle 4"/>
            <p:cNvSpPr/>
            <p:nvPr/>
          </p:nvSpPr>
          <p:spPr>
            <a:xfrm>
              <a:off x="4774" y="592233"/>
              <a:ext cx="1077281" cy="3118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6896" tIns="56896" rIns="56896" bIns="30480" numCol="1" spcCol="1270" anchor="t" anchorCtr="0">
              <a:noAutofit/>
            </a:bodyPr>
            <a:lstStyle/>
            <a:p>
              <a:pPr defTabSz="355600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sz="1050" dirty="0" smtClean="0">
                  <a:solidFill>
                    <a:srgbClr val="000000"/>
                  </a:solidFill>
                </a:rPr>
                <a:t>Allocated Budget</a:t>
              </a:r>
              <a:endParaRPr lang="en-US" sz="1050" dirty="0">
                <a:solidFill>
                  <a:srgbClr val="000000"/>
                </a:solidFill>
              </a:endParaRPr>
            </a:p>
          </p:txBody>
        </p:sp>
      </p:grpSp>
      <p:cxnSp>
        <p:nvCxnSpPr>
          <p:cNvPr id="12" name="Straight Arrow Connector 11"/>
          <p:cNvCxnSpPr/>
          <p:nvPr/>
        </p:nvCxnSpPr>
        <p:spPr>
          <a:xfrm>
            <a:off x="6868915" y="2954911"/>
            <a:ext cx="518652" cy="0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7424737" y="3500121"/>
            <a:ext cx="620417" cy="350112"/>
            <a:chOff x="4774" y="592233"/>
            <a:chExt cx="1077281" cy="467787"/>
          </a:xfrm>
        </p:grpSpPr>
        <p:sp>
          <p:nvSpPr>
            <p:cNvPr id="14" name="Rounded Rectangle 13"/>
            <p:cNvSpPr/>
            <p:nvPr/>
          </p:nvSpPr>
          <p:spPr>
            <a:xfrm>
              <a:off x="4774" y="592233"/>
              <a:ext cx="1077281" cy="46778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ounded Rectangle 4"/>
            <p:cNvSpPr/>
            <p:nvPr/>
          </p:nvSpPr>
          <p:spPr>
            <a:xfrm>
              <a:off x="4774" y="592233"/>
              <a:ext cx="1077281" cy="3118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6896" tIns="56896" rIns="56896" bIns="30480" numCol="1" spcCol="1270" anchor="t" anchorCtr="0">
              <a:noAutofit/>
            </a:bodyPr>
            <a:lstStyle/>
            <a:p>
              <a:pPr algn="ctr" defTabSz="355600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sz="800" b="0" dirty="0" smtClean="0">
                  <a:solidFill>
                    <a:srgbClr val="000000"/>
                  </a:solidFill>
                </a:rPr>
                <a:t>Schedule Capacity</a:t>
              </a:r>
              <a:endParaRPr lang="en-US" sz="800" b="0" dirty="0">
                <a:solidFill>
                  <a:srgbClr val="000000"/>
                </a:solidFill>
              </a:endParaRPr>
            </a:p>
          </p:txBody>
        </p:sp>
      </p:grpSp>
      <p:cxnSp>
        <p:nvCxnSpPr>
          <p:cNvPr id="16" name="Straight Arrow Connector 15"/>
          <p:cNvCxnSpPr/>
          <p:nvPr/>
        </p:nvCxnSpPr>
        <p:spPr>
          <a:xfrm flipH="1">
            <a:off x="7128241" y="3675177"/>
            <a:ext cx="259326" cy="0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5708884" y="3515779"/>
            <a:ext cx="620417" cy="334454"/>
            <a:chOff x="4774" y="592233"/>
            <a:chExt cx="1077281" cy="467787"/>
          </a:xfrm>
        </p:grpSpPr>
        <p:sp>
          <p:nvSpPr>
            <p:cNvPr id="19" name="Rounded Rectangle 18"/>
            <p:cNvSpPr/>
            <p:nvPr/>
          </p:nvSpPr>
          <p:spPr>
            <a:xfrm>
              <a:off x="4774" y="592233"/>
              <a:ext cx="1077281" cy="46778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unded Rectangle 4"/>
            <p:cNvSpPr/>
            <p:nvPr/>
          </p:nvSpPr>
          <p:spPr>
            <a:xfrm>
              <a:off x="4774" y="592233"/>
              <a:ext cx="1077281" cy="3118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6896" tIns="56896" rIns="56896" bIns="30480" numCol="1" spcCol="1270" anchor="t" anchorCtr="0">
              <a:noAutofit/>
            </a:bodyPr>
            <a:lstStyle/>
            <a:p>
              <a:pPr algn="ctr" defTabSz="355600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sz="1000" dirty="0" smtClean="0">
                  <a:solidFill>
                    <a:srgbClr val="000000"/>
                  </a:solidFill>
                </a:rPr>
                <a:t>Mission Cadence</a:t>
              </a:r>
              <a:endParaRPr lang="en-US" sz="10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092422" y="5880001"/>
            <a:ext cx="620417" cy="335562"/>
            <a:chOff x="4774" y="592233"/>
            <a:chExt cx="1077281" cy="467787"/>
          </a:xfrm>
        </p:grpSpPr>
        <p:sp>
          <p:nvSpPr>
            <p:cNvPr id="23" name="Rounded Rectangle 22"/>
            <p:cNvSpPr/>
            <p:nvPr/>
          </p:nvSpPr>
          <p:spPr>
            <a:xfrm>
              <a:off x="4774" y="592233"/>
              <a:ext cx="1077281" cy="467787"/>
            </a:xfrm>
            <a:prstGeom prst="roundRect">
              <a:avLst>
                <a:gd name="adj" fmla="val 10000"/>
              </a:avLst>
            </a:prstGeom>
            <a:solidFill>
              <a:srgbClr val="FFFF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Rounded Rectangle 4"/>
            <p:cNvSpPr/>
            <p:nvPr/>
          </p:nvSpPr>
          <p:spPr>
            <a:xfrm>
              <a:off x="4774" y="592233"/>
              <a:ext cx="1077281" cy="3118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6896" tIns="56896" rIns="56896" bIns="30480" numCol="1" spcCol="1270" anchor="t" anchorCtr="0">
              <a:no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solidFill>
                    <a:srgbClr val="000000"/>
                  </a:solidFill>
                </a:rPr>
                <a:t>Success Rate</a:t>
              </a:r>
            </a:p>
          </p:txBody>
        </p:sp>
      </p:grpSp>
      <p:cxnSp>
        <p:nvCxnSpPr>
          <p:cNvPr id="25" name="Straight Arrow Connector 24"/>
          <p:cNvCxnSpPr/>
          <p:nvPr/>
        </p:nvCxnSpPr>
        <p:spPr>
          <a:xfrm>
            <a:off x="7840526" y="3164782"/>
            <a:ext cx="6037" cy="286021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Pentagon 31"/>
          <p:cNvSpPr/>
          <p:nvPr/>
        </p:nvSpPr>
        <p:spPr>
          <a:xfrm flipH="1">
            <a:off x="6598237" y="3525373"/>
            <a:ext cx="564043" cy="265387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700" dirty="0" smtClean="0">
                <a:solidFill>
                  <a:srgbClr val="000000"/>
                </a:solidFill>
              </a:rPr>
              <a:t>Success Rate</a:t>
            </a:r>
            <a:endParaRPr lang="en-US" sz="700" dirty="0">
              <a:solidFill>
                <a:srgbClr val="000000"/>
              </a:solidFill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6338912" y="3662862"/>
            <a:ext cx="259326" cy="0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4864217" y="2322357"/>
            <a:ext cx="5531" cy="4140292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5814494" y="4296746"/>
            <a:ext cx="11785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dirty="0" smtClean="0">
                <a:solidFill>
                  <a:srgbClr val="000000"/>
                </a:solidFill>
                <a:latin typeface="Calibri"/>
                <a:ea typeface="+mn-ea"/>
              </a:rPr>
              <a:t>Independent Variables: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 smtClean="0">
                <a:solidFill>
                  <a:srgbClr val="000000"/>
                </a:solidFill>
                <a:latin typeface="Calibri"/>
                <a:ea typeface="+mn-ea"/>
              </a:rPr>
              <a:t>Allocated Budget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 smtClean="0">
                <a:solidFill>
                  <a:srgbClr val="000000"/>
                </a:solidFill>
                <a:latin typeface="Calibri"/>
                <a:ea typeface="+mn-ea"/>
              </a:rPr>
              <a:t>Success Rate*</a:t>
            </a:r>
            <a:endParaRPr lang="en-US" sz="800" dirty="0">
              <a:solidFill>
                <a:srgbClr val="000000"/>
              </a:solidFill>
              <a:latin typeface="Calibri"/>
              <a:ea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162280" y="4257315"/>
            <a:ext cx="1127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dirty="0" smtClean="0">
                <a:solidFill>
                  <a:srgbClr val="000000"/>
                </a:solidFill>
                <a:latin typeface="Calibri"/>
                <a:ea typeface="+mn-ea"/>
              </a:rPr>
              <a:t>Dependent Variables: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 smtClean="0">
                <a:solidFill>
                  <a:srgbClr val="000000"/>
                </a:solidFill>
                <a:latin typeface="Calibri"/>
                <a:ea typeface="+mn-ea"/>
              </a:rPr>
              <a:t>Labor Hours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 smtClean="0">
                <a:solidFill>
                  <a:srgbClr val="000000"/>
                </a:solidFill>
                <a:latin typeface="Calibri"/>
                <a:ea typeface="+mn-ea"/>
              </a:rPr>
              <a:t>Schedule Capacity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 smtClean="0">
                <a:solidFill>
                  <a:srgbClr val="000000"/>
                </a:solidFill>
                <a:latin typeface="Calibri"/>
                <a:ea typeface="+mn-ea"/>
              </a:rPr>
              <a:t>Mission Cadence#</a:t>
            </a:r>
            <a:endParaRPr lang="en-US" sz="800" dirty="0">
              <a:solidFill>
                <a:srgbClr val="000000"/>
              </a:solidFill>
              <a:latin typeface="Calibri"/>
              <a:ea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767964" y="4688201"/>
            <a:ext cx="13096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700" b="0" dirty="0" smtClean="0">
                <a:solidFill>
                  <a:srgbClr val="000000"/>
                </a:solidFill>
                <a:latin typeface="Calibri"/>
                <a:ea typeface="+mn-ea"/>
              </a:rPr>
              <a:t>*Success Rate is a moderator, not necessarily a direct factor</a:t>
            </a:r>
            <a:endParaRPr lang="en-US" sz="700" b="0" dirty="0">
              <a:solidFill>
                <a:srgbClr val="000000"/>
              </a:solidFill>
              <a:latin typeface="Calibri"/>
              <a:ea typeface="+mn-ea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149213" y="4752559"/>
            <a:ext cx="130968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700" b="0" dirty="0" smtClean="0">
                <a:solidFill>
                  <a:srgbClr val="000000"/>
                </a:solidFill>
                <a:latin typeface="Calibri"/>
                <a:ea typeface="+mn-ea"/>
              </a:rPr>
              <a:t>#Mission Cadence, or mission ‘capability’, is the desired output of the program.</a:t>
            </a:r>
            <a:endParaRPr lang="en-US" sz="700" b="0" dirty="0">
              <a:solidFill>
                <a:srgbClr val="000000"/>
              </a:solidFill>
              <a:latin typeface="Calibri"/>
              <a:ea typeface="+mn-ea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 bwMode="auto">
          <a:xfrm>
            <a:off x="4371193" y="2116711"/>
            <a:ext cx="4995444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rgbClr val="660066"/>
                </a:solidFill>
                <a:latin typeface="Arial"/>
                <a:ea typeface="Tahoma" pitchFamily="34" charset="0"/>
                <a:cs typeface="Arial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9pPr>
          </a:lstStyle>
          <a:p>
            <a:pPr algn="ctr"/>
            <a:r>
              <a:rPr lang="en-US" sz="1600" dirty="0" smtClean="0"/>
              <a:t>Sounding Rocket Resourcing Cycle</a:t>
            </a:r>
            <a:endParaRPr lang="en-US" sz="16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6730108" y="5890156"/>
            <a:ext cx="620417" cy="367810"/>
            <a:chOff x="4774" y="592233"/>
            <a:chExt cx="1077281" cy="467787"/>
          </a:xfrm>
        </p:grpSpPr>
        <p:sp>
          <p:nvSpPr>
            <p:cNvPr id="49" name="Rounded Rectangle 48"/>
            <p:cNvSpPr/>
            <p:nvPr/>
          </p:nvSpPr>
          <p:spPr>
            <a:xfrm>
              <a:off x="4774" y="592233"/>
              <a:ext cx="1077281" cy="46778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Rounded Rectangle 4"/>
            <p:cNvSpPr/>
            <p:nvPr/>
          </p:nvSpPr>
          <p:spPr>
            <a:xfrm>
              <a:off x="4774" y="592233"/>
              <a:ext cx="1077281" cy="3118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6896" tIns="56896" rIns="56896" bIns="30480" numCol="1" spcCol="1270" anchor="t" anchorCtr="0">
              <a:noAutofit/>
            </a:bodyPr>
            <a:lstStyle/>
            <a:p>
              <a:pPr algn="ctr" defTabSz="355600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sz="800" b="0" dirty="0" smtClean="0">
                  <a:solidFill>
                    <a:srgbClr val="000000"/>
                  </a:solidFill>
                </a:rPr>
                <a:t>Heritage Level</a:t>
              </a:r>
              <a:endParaRPr lang="en-US" sz="800" b="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282360" y="5868212"/>
            <a:ext cx="839385" cy="276282"/>
            <a:chOff x="4773" y="592233"/>
            <a:chExt cx="1077282" cy="467787"/>
          </a:xfrm>
        </p:grpSpPr>
        <p:sp>
          <p:nvSpPr>
            <p:cNvPr id="52" name="Rounded Rectangle 51"/>
            <p:cNvSpPr/>
            <p:nvPr/>
          </p:nvSpPr>
          <p:spPr>
            <a:xfrm>
              <a:off x="4773" y="592233"/>
              <a:ext cx="1077281" cy="46778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Rounded Rectangle 4"/>
            <p:cNvSpPr/>
            <p:nvPr/>
          </p:nvSpPr>
          <p:spPr>
            <a:xfrm>
              <a:off x="4774" y="592233"/>
              <a:ext cx="1077281" cy="3118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6896" tIns="56896" rIns="56896" bIns="30480" numCol="1" spcCol="1270" anchor="t" anchorCtr="0">
              <a:noAutofit/>
            </a:bodyPr>
            <a:lstStyle/>
            <a:p>
              <a:pPr algn="ctr" defTabSz="355600" eaLnBrk="1" fontAlgn="auto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sz="1050" dirty="0" smtClean="0">
                  <a:solidFill>
                    <a:srgbClr val="000000"/>
                  </a:solidFill>
                </a:rPr>
                <a:t>Complexity</a:t>
              </a:r>
              <a:endParaRPr lang="en-US" sz="1050" dirty="0">
                <a:solidFill>
                  <a:srgbClr val="000000"/>
                </a:solidFill>
              </a:endParaRPr>
            </a:p>
          </p:txBody>
        </p:sp>
      </p:grpSp>
      <p:cxnSp>
        <p:nvCxnSpPr>
          <p:cNvPr id="54" name="Straight Arrow Connector 53"/>
          <p:cNvCxnSpPr/>
          <p:nvPr/>
        </p:nvCxnSpPr>
        <p:spPr>
          <a:xfrm>
            <a:off x="6174286" y="6009294"/>
            <a:ext cx="518652" cy="0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itle 1"/>
          <p:cNvSpPr txBox="1">
            <a:spLocks/>
          </p:cNvSpPr>
          <p:nvPr/>
        </p:nvSpPr>
        <p:spPr bwMode="auto">
          <a:xfrm>
            <a:off x="5182470" y="5168057"/>
            <a:ext cx="3621101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rgbClr val="660066"/>
                </a:solidFill>
                <a:latin typeface="Arial"/>
                <a:ea typeface="Tahoma" pitchFamily="34" charset="0"/>
                <a:cs typeface="Arial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ahoma" pitchFamily="112" charset="0"/>
                <a:cs typeface="Tahoma" pitchFamily="112" charset="0"/>
              </a:defRPr>
            </a:lvl9pPr>
          </a:lstStyle>
          <a:p>
            <a:pPr algn="ctr"/>
            <a:r>
              <a:rPr lang="en-US" sz="1600" dirty="0" smtClean="0"/>
              <a:t>Resourcing Cycle Influencers</a:t>
            </a:r>
            <a:endParaRPr lang="en-US" sz="1600" dirty="0"/>
          </a:p>
        </p:txBody>
      </p:sp>
      <p:cxnSp>
        <p:nvCxnSpPr>
          <p:cNvPr id="63" name="Straight Arrow Connector 62"/>
          <p:cNvCxnSpPr/>
          <p:nvPr/>
        </p:nvCxnSpPr>
        <p:spPr>
          <a:xfrm flipV="1">
            <a:off x="7428556" y="6025668"/>
            <a:ext cx="603231" cy="4838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4864217" y="5260680"/>
            <a:ext cx="3814272" cy="0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174171" y="4392504"/>
            <a:ext cx="4499825" cy="2062103"/>
          </a:xfrm>
          <a:prstGeom prst="rect">
            <a:avLst/>
          </a:prstGeom>
          <a:solidFill>
            <a:schemeClr val="accent1">
              <a:lumMod val="9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i="1" dirty="0" smtClean="0">
                <a:solidFill>
                  <a:srgbClr val="000000"/>
                </a:solidFill>
                <a:latin typeface="Calibri"/>
                <a:ea typeface="+mn-ea"/>
              </a:rPr>
              <a:t>Labor hours are at rate that is contractually determined, and labor hours available for assigned projects is part of the sum hours available determined by level of effort allocated budget.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600" i="1" dirty="0">
              <a:solidFill>
                <a:srgbClr val="000000"/>
              </a:solidFill>
              <a:latin typeface="Calibri"/>
              <a:ea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600" i="1" dirty="0" smtClean="0">
                <a:solidFill>
                  <a:srgbClr val="000000"/>
                </a:solidFill>
                <a:latin typeface="Calibri"/>
                <a:ea typeface="+mn-ea"/>
              </a:rPr>
              <a:t>Success rate can vary with complexity of a project, and can determine if the project is appropriate for a level of effort program.</a:t>
            </a:r>
            <a:endParaRPr lang="en-US" sz="1600" i="1" dirty="0">
              <a:solidFill>
                <a:srgbClr val="000000"/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5504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Immediate Value and Innovations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Created an </a:t>
            </a:r>
            <a:r>
              <a:rPr lang="en-US" b="1" dirty="0">
                <a:solidFill>
                  <a:schemeClr val="bg1"/>
                </a:solidFill>
              </a:rPr>
              <a:t>accurate model</a:t>
            </a:r>
            <a:r>
              <a:rPr lang="en-US" dirty="0">
                <a:solidFill>
                  <a:schemeClr val="bg1"/>
                </a:solidFill>
              </a:rPr>
              <a:t> of </a:t>
            </a:r>
            <a:r>
              <a:rPr lang="en-US" dirty="0" smtClean="0">
                <a:solidFill>
                  <a:schemeClr val="bg1"/>
                </a:solidFill>
              </a:rPr>
              <a:t>requirements, concept of operations and architecture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Held </a:t>
            </a:r>
            <a:r>
              <a:rPr lang="en-US" dirty="0">
                <a:solidFill>
                  <a:schemeClr val="bg1"/>
                </a:solidFill>
              </a:rPr>
              <a:t>a </a:t>
            </a:r>
            <a:r>
              <a:rPr lang="en-US" b="1" dirty="0">
                <a:solidFill>
                  <a:schemeClr val="bg1"/>
                </a:solidFill>
              </a:rPr>
              <a:t>Technical Interchange Meeting </a:t>
            </a:r>
            <a:r>
              <a:rPr lang="en-US" dirty="0">
                <a:solidFill>
                  <a:schemeClr val="bg1"/>
                </a:solidFill>
              </a:rPr>
              <a:t>with the Sounding Rocket Program Office 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Using </a:t>
            </a:r>
            <a:r>
              <a:rPr lang="en-US" b="1" dirty="0">
                <a:solidFill>
                  <a:schemeClr val="bg1"/>
                </a:solidFill>
              </a:rPr>
              <a:t>MBSE to identify problems with document-based approach for Sounding Rocket Program</a:t>
            </a:r>
          </a:p>
          <a:p>
            <a:pPr lvl="1"/>
            <a:r>
              <a:rPr lang="en-US" b="1" dirty="0">
                <a:solidFill>
                  <a:schemeClr val="bg1"/>
                </a:solidFill>
              </a:rPr>
              <a:t>Inconsistencies and missing information in the documentation </a:t>
            </a:r>
            <a:r>
              <a:rPr lang="en-US" dirty="0">
                <a:solidFill>
                  <a:schemeClr val="bg1"/>
                </a:solidFill>
              </a:rPr>
              <a:t>were found and discussed with SRPO</a:t>
            </a:r>
          </a:p>
          <a:p>
            <a:pPr>
              <a:spcBef>
                <a:spcPts val="0"/>
              </a:spcBef>
            </a:pPr>
            <a:r>
              <a:rPr lang="en-US" dirty="0" smtClean="0">
                <a:solidFill>
                  <a:schemeClr val="bg1"/>
                </a:solidFill>
              </a:rPr>
              <a:t>Developed </a:t>
            </a:r>
            <a:r>
              <a:rPr lang="en-US" b="1" dirty="0">
                <a:solidFill>
                  <a:schemeClr val="bg1"/>
                </a:solidFill>
              </a:rPr>
              <a:t>glossary</a:t>
            </a:r>
            <a:r>
              <a:rPr lang="en-US" dirty="0">
                <a:solidFill>
                  <a:schemeClr val="bg1"/>
                </a:solidFill>
              </a:rPr>
              <a:t> for the sounding rocket parts</a:t>
            </a:r>
          </a:p>
          <a:p>
            <a:pPr lvl="1">
              <a:spcBef>
                <a:spcPts val="0"/>
              </a:spcBef>
            </a:pPr>
            <a:r>
              <a:rPr lang="en-US" dirty="0">
                <a:solidFill>
                  <a:schemeClr val="bg1"/>
                </a:solidFill>
              </a:rPr>
              <a:t>Frequently found many names to describe the same </a:t>
            </a:r>
            <a:r>
              <a:rPr lang="en-US" dirty="0" smtClean="0">
                <a:solidFill>
                  <a:schemeClr val="bg1"/>
                </a:solidFill>
              </a:rPr>
              <a:t>thing</a:t>
            </a:r>
            <a:endParaRPr lang="en-US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n-US" b="1" dirty="0">
                <a:solidFill>
                  <a:schemeClr val="bg1"/>
                </a:solidFill>
              </a:rPr>
              <a:t>Defined the interfaces between experiments and rocket</a:t>
            </a:r>
          </a:p>
          <a:p>
            <a:pPr lvl="1">
              <a:spcBef>
                <a:spcPts val="0"/>
              </a:spcBef>
            </a:pPr>
            <a:r>
              <a:rPr lang="en-US" b="1" dirty="0">
                <a:solidFill>
                  <a:schemeClr val="bg1"/>
                </a:solidFill>
              </a:rPr>
              <a:t>Not thoroughly defined in the documentation</a:t>
            </a:r>
          </a:p>
          <a:p>
            <a:pPr lvl="1">
              <a:spcBef>
                <a:spcPts val="0"/>
              </a:spcBef>
            </a:pPr>
            <a:r>
              <a:rPr lang="en-US" dirty="0">
                <a:solidFill>
                  <a:schemeClr val="bg1"/>
                </a:solidFill>
              </a:rPr>
              <a:t>Enables easier communication between experimenters and sounding rocket </a:t>
            </a:r>
            <a:r>
              <a:rPr lang="en-US" dirty="0" smtClean="0">
                <a:solidFill>
                  <a:schemeClr val="bg1"/>
                </a:solidFill>
              </a:rPr>
              <a:t>engineers</a:t>
            </a:r>
            <a:endParaRPr lang="en-US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n-US" dirty="0">
                <a:solidFill>
                  <a:schemeClr val="bg1"/>
                </a:solidFill>
              </a:rPr>
              <a:t>Created a </a:t>
            </a:r>
            <a:r>
              <a:rPr lang="en-US" b="1" dirty="0">
                <a:solidFill>
                  <a:schemeClr val="bg1"/>
                </a:solidFill>
              </a:rPr>
              <a:t>generic sounding rocket model </a:t>
            </a:r>
            <a:r>
              <a:rPr lang="en-US" dirty="0">
                <a:solidFill>
                  <a:schemeClr val="bg1"/>
                </a:solidFill>
              </a:rPr>
              <a:t>that can serve as an </a:t>
            </a:r>
            <a:r>
              <a:rPr lang="en-US" b="1" dirty="0" smtClean="0">
                <a:solidFill>
                  <a:schemeClr val="bg1"/>
                </a:solidFill>
              </a:rPr>
              <a:t>example for </a:t>
            </a:r>
            <a:r>
              <a:rPr lang="en-US" dirty="0" smtClean="0">
                <a:solidFill>
                  <a:schemeClr val="bg1"/>
                </a:solidFill>
              </a:rPr>
              <a:t>other </a:t>
            </a:r>
            <a:r>
              <a:rPr lang="en-US" dirty="0">
                <a:solidFill>
                  <a:schemeClr val="bg1"/>
                </a:solidFill>
              </a:rPr>
              <a:t>programs and projects having </a:t>
            </a:r>
            <a:r>
              <a:rPr lang="en-US" b="1" dirty="0">
                <a:solidFill>
                  <a:schemeClr val="bg1"/>
                </a:solidFill>
              </a:rPr>
              <a:t>multiple configuration </a:t>
            </a:r>
            <a:r>
              <a:rPr lang="en-US" b="1" dirty="0" smtClean="0">
                <a:solidFill>
                  <a:schemeClr val="bg1"/>
                </a:solidFill>
              </a:rPr>
              <a:t>options</a:t>
            </a:r>
            <a:endParaRPr lang="en-US" b="1" dirty="0">
              <a:solidFill>
                <a:schemeClr val="bg1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dirty="0">
                <a:solidFill>
                  <a:schemeClr val="bg1"/>
                </a:solidFill>
              </a:rPr>
              <a:t>Multiple options for payload sections, launch vehicle sections, and experiment </a:t>
            </a:r>
            <a:r>
              <a:rPr lang="en-US" dirty="0" smtClean="0">
                <a:solidFill>
                  <a:schemeClr val="bg1"/>
                </a:solidFill>
              </a:rPr>
              <a:t>interfaces</a:t>
            </a:r>
          </a:p>
          <a:p>
            <a:pPr>
              <a:spcBef>
                <a:spcPts val="0"/>
              </a:spcBef>
            </a:pPr>
            <a:r>
              <a:rPr lang="en-US" dirty="0" smtClean="0">
                <a:solidFill>
                  <a:schemeClr val="bg1"/>
                </a:solidFill>
              </a:rPr>
              <a:t>Conducted </a:t>
            </a:r>
            <a:r>
              <a:rPr lang="en-US" b="1" dirty="0" smtClean="0">
                <a:solidFill>
                  <a:schemeClr val="bg1"/>
                </a:solidFill>
              </a:rPr>
              <a:t>model review with experienced Systems Engineers</a:t>
            </a:r>
            <a:endParaRPr lang="en-US" b="1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7686070-4E96-41EB-9B03-522C60653CD4}" type="slidenum">
              <a:rPr lang="en-US"/>
              <a:pPr/>
              <a:t>37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7,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447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Sounding Rocket Project and Program Findings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MUSIC Findings</a:t>
            </a:r>
          </a:p>
          <a:p>
            <a:pPr lvl="1"/>
            <a:r>
              <a:rPr lang="en-US" dirty="0"/>
              <a:t>Modeling rigor allows for documentation of implied information</a:t>
            </a:r>
          </a:p>
          <a:p>
            <a:pPr lvl="2"/>
            <a:r>
              <a:rPr lang="en-US" dirty="0"/>
              <a:t>Missing activities identified</a:t>
            </a:r>
          </a:p>
          <a:p>
            <a:pPr lvl="2"/>
            <a:r>
              <a:rPr lang="en-US" dirty="0"/>
              <a:t>Hidden requirements revealed</a:t>
            </a:r>
          </a:p>
          <a:p>
            <a:pPr lvl="2"/>
            <a:r>
              <a:rPr lang="en-US" dirty="0"/>
              <a:t>Missing document pages found</a:t>
            </a:r>
          </a:p>
          <a:p>
            <a:pPr lvl="2"/>
            <a:r>
              <a:rPr lang="en-US" dirty="0"/>
              <a:t>Structure to include physical and functional </a:t>
            </a:r>
            <a:r>
              <a:rPr lang="en-US" dirty="0" smtClean="0"/>
              <a:t>breakdowns</a:t>
            </a:r>
          </a:p>
          <a:p>
            <a:pPr lvl="2"/>
            <a:r>
              <a:rPr lang="en-US" dirty="0" smtClean="0"/>
              <a:t>Interface </a:t>
            </a:r>
            <a:r>
              <a:rPr lang="en-US" dirty="0"/>
              <a:t>between experiments and rocket is not thoroughly defined</a:t>
            </a:r>
          </a:p>
          <a:p>
            <a:pPr lvl="2"/>
            <a:r>
              <a:rPr lang="en-US" dirty="0" smtClean="0"/>
              <a:t>The </a:t>
            </a:r>
            <a:r>
              <a:rPr lang="en-US" dirty="0"/>
              <a:t>Sounding Rocket Program frequently uses many names to describe the same thing</a:t>
            </a:r>
          </a:p>
          <a:p>
            <a:pPr lvl="2"/>
            <a:r>
              <a:rPr lang="en-US" dirty="0" smtClean="0"/>
              <a:t>Requirements </a:t>
            </a:r>
            <a:r>
              <a:rPr lang="en-US" dirty="0"/>
              <a:t>don’t completely track with test plan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SRPO Findings</a:t>
            </a:r>
          </a:p>
          <a:p>
            <a:pPr lvl="1"/>
            <a:r>
              <a:rPr lang="en-US" dirty="0"/>
              <a:t>Re-examination of current processes</a:t>
            </a:r>
          </a:p>
          <a:p>
            <a:pPr lvl="2"/>
            <a:r>
              <a:rPr lang="en-US" dirty="0"/>
              <a:t>Analysis tools</a:t>
            </a:r>
          </a:p>
          <a:p>
            <a:pPr lvl="2"/>
            <a:r>
              <a:rPr lang="en-US" dirty="0"/>
              <a:t>Potential for information import from discipline models (i.e.: part libraries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A </a:t>
            </a:r>
            <a:r>
              <a:rPr lang="en-US" dirty="0"/>
              <a:t>template for designing and trading during the early stages of development might be useful to SRPO</a:t>
            </a:r>
          </a:p>
          <a:p>
            <a:pPr lvl="1"/>
            <a:r>
              <a:rPr lang="en-US" dirty="0"/>
              <a:t>The SRPO could likely benefit the most from using MBSE to define interfaces between NSROC and </a:t>
            </a:r>
          </a:p>
          <a:p>
            <a:pPr lvl="2"/>
            <a:r>
              <a:rPr lang="en-US" dirty="0"/>
              <a:t>The Experimenter</a:t>
            </a:r>
          </a:p>
          <a:p>
            <a:pPr lvl="2"/>
            <a:r>
              <a:rPr lang="en-US" dirty="0"/>
              <a:t>The Range</a:t>
            </a:r>
          </a:p>
          <a:p>
            <a:pPr lvl="2"/>
            <a:r>
              <a:rPr lang="en-US" dirty="0"/>
              <a:t>Safety </a:t>
            </a:r>
          </a:p>
          <a:p>
            <a:pPr lvl="2"/>
            <a:r>
              <a:rPr lang="en-US" dirty="0"/>
              <a:t>The SRPO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A247C0AC-2637-4C52-A212-D254A324CBA2}" type="slidenum">
              <a:rPr lang="en-US"/>
              <a:pPr>
                <a:defRPr/>
              </a:pPr>
              <a:t>38</a:t>
            </a:fld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7,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34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171450" y="2175272"/>
          <a:ext cx="8229600" cy="2981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Slide Number Placeholder 1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3D4D4D0-C4AA-4839-A5AF-9B76E7FC9EF4}" type="slidenum">
              <a:rPr lang="en-US"/>
              <a:pPr/>
              <a:t>39</a:t>
            </a:fld>
            <a:endParaRPr lang="en-US"/>
          </a:p>
        </p:txBody>
      </p:sp>
      <p:sp>
        <p:nvSpPr>
          <p:cNvPr id="6" name="Left-Right Arrow 5"/>
          <p:cNvSpPr/>
          <p:nvPr/>
        </p:nvSpPr>
        <p:spPr>
          <a:xfrm>
            <a:off x="0" y="5654379"/>
            <a:ext cx="9127114" cy="537730"/>
          </a:xfrm>
          <a:prstGeom prst="left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350" dirty="0">
                <a:solidFill>
                  <a:srgbClr val="000000"/>
                </a:solidFill>
              </a:rPr>
              <a:t>Capture Lessons Learned Throughout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392257" y="3198621"/>
            <a:ext cx="108325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119746" y="3836182"/>
            <a:ext cx="108325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865418" y="3314478"/>
            <a:ext cx="108325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595505" y="3432597"/>
            <a:ext cx="108325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317798" y="3557100"/>
            <a:ext cx="108325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Diamond 18"/>
          <p:cNvSpPr/>
          <p:nvPr/>
        </p:nvSpPr>
        <p:spPr>
          <a:xfrm>
            <a:off x="3365355" y="4704433"/>
            <a:ext cx="348096" cy="342143"/>
          </a:xfrm>
          <a:prstGeom prst="diamon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20" name="Diamond 19"/>
          <p:cNvSpPr/>
          <p:nvPr/>
        </p:nvSpPr>
        <p:spPr>
          <a:xfrm>
            <a:off x="5096741" y="4704433"/>
            <a:ext cx="348096" cy="342143"/>
          </a:xfrm>
          <a:prstGeom prst="diamon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21" name="Diamond 20"/>
          <p:cNvSpPr/>
          <p:nvPr/>
        </p:nvSpPr>
        <p:spPr>
          <a:xfrm>
            <a:off x="6828126" y="4704433"/>
            <a:ext cx="348096" cy="342143"/>
          </a:xfrm>
          <a:prstGeom prst="diamon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22" name="Diamond 21"/>
          <p:cNvSpPr/>
          <p:nvPr/>
        </p:nvSpPr>
        <p:spPr>
          <a:xfrm>
            <a:off x="8491320" y="4704432"/>
            <a:ext cx="348096" cy="342143"/>
          </a:xfrm>
          <a:prstGeom prst="diamon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23" name="Diamond 22"/>
          <p:cNvSpPr/>
          <p:nvPr/>
        </p:nvSpPr>
        <p:spPr>
          <a:xfrm>
            <a:off x="1631372" y="4704433"/>
            <a:ext cx="348096" cy="342143"/>
          </a:xfrm>
          <a:prstGeom prst="diamon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28091" y="5052691"/>
            <a:ext cx="9546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>
                <a:solidFill>
                  <a:srgbClr val="000000"/>
                </a:solidFill>
                <a:latin typeface="Calibri"/>
                <a:ea typeface="+mn-ea"/>
              </a:rPr>
              <a:t>Release Model Iteration 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62074" y="5043086"/>
            <a:ext cx="9546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>
                <a:solidFill>
                  <a:srgbClr val="000000"/>
                </a:solidFill>
                <a:latin typeface="Calibri"/>
                <a:ea typeface="+mn-ea"/>
              </a:rPr>
              <a:t>Release Model Iteration 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789345" y="5043086"/>
            <a:ext cx="9546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>
                <a:solidFill>
                  <a:srgbClr val="000000"/>
                </a:solidFill>
                <a:latin typeface="Calibri"/>
                <a:ea typeface="+mn-ea"/>
              </a:rPr>
              <a:t>Release Model Iteration 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24845" y="5043086"/>
            <a:ext cx="9546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>
                <a:solidFill>
                  <a:srgbClr val="000000"/>
                </a:solidFill>
                <a:latin typeface="Calibri"/>
                <a:ea typeface="+mn-ea"/>
              </a:rPr>
              <a:t>Release Model Iteration 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72450" y="5051797"/>
            <a:ext cx="9546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b="0" dirty="0">
                <a:solidFill>
                  <a:srgbClr val="000000"/>
                </a:solidFill>
                <a:latin typeface="Calibri"/>
                <a:ea typeface="+mn-ea"/>
              </a:rPr>
              <a:t>Release Model Iteration 5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119746" y="2840853"/>
            <a:ext cx="1083252" cy="2015231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350" b="0">
              <a:solidFill>
                <a:srgbClr val="000000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October 7,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14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 bwMode="auto">
          <a:xfrm>
            <a:off x="228906" y="1716389"/>
            <a:ext cx="8686189" cy="58102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  <a:r>
              <a:rPr lang="en-US" sz="3600" b="0" dirty="0">
                <a:latin typeface="+mn-lt"/>
                <a:ea typeface="+mn-ea"/>
              </a:rPr>
              <a:t>Upcoming</a:t>
            </a:r>
            <a:r>
              <a:rPr lang="en-US" sz="3600" b="0" dirty="0">
                <a:solidFill>
                  <a:prstClr val="black"/>
                </a:solidFill>
                <a:latin typeface="+mn-lt"/>
                <a:ea typeface="+mn-ea"/>
              </a:rPr>
              <a:t> Systems Engineering Webcasts</a:t>
            </a:r>
          </a:p>
        </p:txBody>
      </p:sp>
      <p:sp>
        <p:nvSpPr>
          <p:cNvPr id="80899" name="TextBox 12"/>
          <p:cNvSpPr txBox="1">
            <a:spLocks noChangeArrowheads="1"/>
          </p:cNvSpPr>
          <p:nvPr/>
        </p:nvSpPr>
        <p:spPr bwMode="auto">
          <a:xfrm>
            <a:off x="957263" y="163513"/>
            <a:ext cx="72294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Questions?</a:t>
            </a:r>
          </a:p>
        </p:txBody>
      </p:sp>
      <p:pic>
        <p:nvPicPr>
          <p:cNvPr id="80900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2450" y="127000"/>
            <a:ext cx="911225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1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0" y="76200"/>
            <a:ext cx="1073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2" name="Content Placeholder 2"/>
          <p:cNvSpPr>
            <a:spLocks noGrp="1"/>
          </p:cNvSpPr>
          <p:nvPr/>
        </p:nvSpPr>
        <p:spPr bwMode="auto">
          <a:xfrm>
            <a:off x="504825" y="2674033"/>
            <a:ext cx="8229600" cy="291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sz="1000" b="0" dirty="0">
              <a:latin typeface="Arial Narrow" panose="020B0606020202030204" pitchFamily="34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dirty="0" smtClean="0">
                <a:latin typeface="Arial Narrow" panose="020B0606020202030204" pitchFamily="34" charset="0"/>
              </a:rPr>
              <a:t>10/28 </a:t>
            </a:r>
            <a:r>
              <a:rPr lang="en-US" altLang="en-US" dirty="0">
                <a:latin typeface="Arial Narrow" panose="020B0606020202030204" pitchFamily="34" charset="0"/>
              </a:rPr>
              <a:t>SE Tech Topic: NASA MBSE Pathfinder, Lessons Learned Harvest</a:t>
            </a: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sz="2400" b="0" i="1" dirty="0">
                <a:latin typeface="Arial Narrow" panose="020B0606020202030204" pitchFamily="34" charset="0"/>
              </a:rPr>
              <a:t>Overview/Explanation of NASA/OCE Cloud: 20-30 min (A. West)</a:t>
            </a: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sz="2400" b="0" i="1" dirty="0">
                <a:latin typeface="Arial Narrow" panose="020B0606020202030204" pitchFamily="34" charset="0"/>
              </a:rPr>
              <a:t>MBSE Response, MBSE Implementation Take-</a:t>
            </a:r>
            <a:r>
              <a:rPr lang="en-US" altLang="en-US" sz="2400" b="0" i="1" dirty="0" err="1">
                <a:latin typeface="Arial Narrow" panose="020B0606020202030204" pitchFamily="34" charset="0"/>
              </a:rPr>
              <a:t>Aways</a:t>
            </a:r>
            <a:r>
              <a:rPr lang="en-US" altLang="en-US" sz="2400" b="0" i="1" dirty="0">
                <a:latin typeface="Arial Narrow" panose="020B0606020202030204" pitchFamily="34" charset="0"/>
              </a:rPr>
              <a:t>: 30 min (K. Weiland) </a:t>
            </a: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V&amp;VRR">
  <a:themeElements>
    <a:clrScheme name="V&amp;VR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&amp;VRR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lnDef>
  </a:objectDefaults>
  <a:extraClrSchemeLst>
    <a:extraClrScheme>
      <a:clrScheme name="V&amp;VR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&amp;VR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V&amp;VRR">
  <a:themeElements>
    <a:clrScheme name="V&amp;VR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&amp;VRR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lnDef>
  </a:objectDefaults>
  <a:extraClrSchemeLst>
    <a:extraClrScheme>
      <a:clrScheme name="V&amp;VR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&amp;VR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V&amp;VRR">
  <a:themeElements>
    <a:clrScheme name="V&amp;VR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&amp;VRR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lnDef>
  </a:objectDefaults>
  <a:extraClrSchemeLst>
    <a:extraClrScheme>
      <a:clrScheme name="V&amp;VR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&amp;VR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V&amp;VRR">
  <a:themeElements>
    <a:clrScheme name="V&amp;VR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&amp;VRR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600" b="1" i="1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Helvetica" charset="0"/>
          </a:defRPr>
        </a:defPPr>
      </a:lstStyle>
    </a:lnDef>
  </a:objectDefaults>
  <a:extraClrSchemeLst>
    <a:extraClrScheme>
      <a:clrScheme name="V&amp;VR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&amp;VR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&amp;VR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Theme2">
  <a:themeElements>
    <a:clrScheme name="moon">
      <a:dk1>
        <a:srgbClr val="000000"/>
      </a:dk1>
      <a:lt1>
        <a:srgbClr val="000000"/>
      </a:lt1>
      <a:dk2>
        <a:srgbClr val="1F497D"/>
      </a:dk2>
      <a:lt2>
        <a:srgbClr val="324161"/>
      </a:lt2>
      <a:accent1>
        <a:srgbClr val="BED6EF"/>
      </a:accent1>
      <a:accent2>
        <a:srgbClr val="8B591E"/>
      </a:accent2>
      <a:accent3>
        <a:srgbClr val="000000"/>
      </a:accent3>
      <a:accent4>
        <a:srgbClr val="8064A2"/>
      </a:accent4>
      <a:accent5>
        <a:srgbClr val="4BACC6"/>
      </a:accent5>
      <a:accent6>
        <a:srgbClr val="F79646"/>
      </a:accent6>
      <a:hlink>
        <a:srgbClr val="707070"/>
      </a:hlink>
      <a:folHlink>
        <a:srgbClr val="5C2C0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530117BD-3AD1-43D0-B15C-EDDC3C7CD2DE}" vid="{FCF1C613-086C-44BB-93A4-7094305A90C8}"/>
    </a:ext>
  </a:extLst>
</a:theme>
</file>

<file path=ppt/theme/theme8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23181</TotalTime>
  <Words>3360</Words>
  <Application>Microsoft Office PowerPoint</Application>
  <PresentationFormat>On-screen Show (4:3)</PresentationFormat>
  <Paragraphs>792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40</vt:i4>
      </vt:variant>
    </vt:vector>
  </HeadingPairs>
  <TitlesOfParts>
    <vt:vector size="62" baseType="lpstr">
      <vt:lpstr>MS PGothic</vt:lpstr>
      <vt:lpstr>MS PGothic</vt:lpstr>
      <vt:lpstr>55 Helvetica Roman</vt:lpstr>
      <vt:lpstr>Agency FB</vt:lpstr>
      <vt:lpstr>Arial</vt:lpstr>
      <vt:lpstr>Arial Narrow</vt:lpstr>
      <vt:lpstr>Calibri</vt:lpstr>
      <vt:lpstr>Calibri Light</vt:lpstr>
      <vt:lpstr>Helvetica</vt:lpstr>
      <vt:lpstr>Tahoma</vt:lpstr>
      <vt:lpstr>Times</vt:lpstr>
      <vt:lpstr>Times New Roman</vt:lpstr>
      <vt:lpstr>Verdana</vt:lpstr>
      <vt:lpstr>Wingdings</vt:lpstr>
      <vt:lpstr>1_Office Theme</vt:lpstr>
      <vt:lpstr>1_V&amp;VRR</vt:lpstr>
      <vt:lpstr>2_V&amp;VRR</vt:lpstr>
      <vt:lpstr>3_V&amp;VRR</vt:lpstr>
      <vt:lpstr>4_V&amp;VRR</vt:lpstr>
      <vt:lpstr>Office Theme</vt:lpstr>
      <vt:lpstr>Theme2</vt:lpstr>
      <vt:lpstr>2_Office Theme</vt:lpstr>
      <vt:lpstr>PowerPoint Presentation</vt:lpstr>
      <vt:lpstr>NASA MBSE Pathfinder Webinar Series Where the Art and Science of SE Come Together</vt:lpstr>
      <vt:lpstr>Presentation Outline </vt:lpstr>
      <vt:lpstr>NASA Rendezvous &amp; Capture  System Capability Leadership Team (SCLT)</vt:lpstr>
      <vt:lpstr>PowerPoint Presentation</vt:lpstr>
      <vt:lpstr>PowerPoint Presentation</vt:lpstr>
      <vt:lpstr>“Classes” of  RV&amp;C Missions</vt:lpstr>
      <vt:lpstr>PowerPoint Presentation</vt:lpstr>
      <vt:lpstr>PowerPoint Presentation</vt:lpstr>
      <vt:lpstr>Deep Space Rendezvous Timeline</vt:lpstr>
      <vt:lpstr>PowerPoint Presentation</vt:lpstr>
      <vt:lpstr>Multiple RV&amp;C Related Operational  and Development Activities On-Going</vt:lpstr>
      <vt:lpstr>New Generation of Spacecraft  Coming Online Soon</vt:lpstr>
      <vt:lpstr>Rendezvous, Proximity Operations and Docking  Represent Driving Spacecraft Piloting Challenges </vt:lpstr>
      <vt:lpstr>RV&amp;C System Capability Achieved Through  Discipline-level ‘Building Block’ Products &amp; Services </vt:lpstr>
      <vt:lpstr>RV&amp;C System Capability Achieved Through Discipline-level ‘Building Block’ Capabilities </vt:lpstr>
      <vt:lpstr>Analysis of Selected NASA DRMs Reveals RV&amp;C as Commonly Needed System Capability   </vt:lpstr>
      <vt:lpstr>Some Postulated RV&amp;C Capability Stretch Goals to Drive Out Technology Needs </vt:lpstr>
      <vt:lpstr>PowerPoint Presentation</vt:lpstr>
      <vt:lpstr>PowerPoint Presentation</vt:lpstr>
      <vt:lpstr>“Warehouse” Concept for Re-Usable RV&amp;C Commodities  </vt:lpstr>
      <vt:lpstr>RV&amp;C system-level capabilities  enable multiple NASA missions </vt:lpstr>
      <vt:lpstr>PowerPoint Presentation</vt:lpstr>
      <vt:lpstr>Summary    </vt:lpstr>
      <vt:lpstr>Model Based Sounding Rocket Overview</vt:lpstr>
      <vt:lpstr>Agenda</vt:lpstr>
      <vt:lpstr>Future State of System Modeling</vt:lpstr>
      <vt:lpstr>Goals and Objectives</vt:lpstr>
      <vt:lpstr>Why Sounding Rockets?</vt:lpstr>
      <vt:lpstr>Project Scope</vt:lpstr>
      <vt:lpstr>Approach</vt:lpstr>
      <vt:lpstr>MUSIC Sounding Rocket</vt:lpstr>
      <vt:lpstr>Engineering Model Goals, Objectives and Deliverables</vt:lpstr>
      <vt:lpstr>Document and Model Comparison</vt:lpstr>
      <vt:lpstr>Program Model Goals and Objectives</vt:lpstr>
      <vt:lpstr>Measurement Methodology</vt:lpstr>
      <vt:lpstr>Immediate Value and Innovations</vt:lpstr>
      <vt:lpstr>Sounding Rocket Project and Program Findings</vt:lpstr>
      <vt:lpstr>Next Steps</vt:lpstr>
      <vt:lpstr>PowerPoint Presentation</vt:lpstr>
    </vt:vector>
  </TitlesOfParts>
  <Company>Brigham and Women's Hospital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Laura Barger</dc:creator>
  <cp:lastModifiedBy>Batchelder, Ian H. (LARC-C1)[LITES]</cp:lastModifiedBy>
  <cp:revision>210</cp:revision>
  <dcterms:created xsi:type="dcterms:W3CDTF">2008-02-19T19:21:01Z</dcterms:created>
  <dcterms:modified xsi:type="dcterms:W3CDTF">2016-10-07T14:34:35Z</dcterms:modified>
</cp:coreProperties>
</file>