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80" r:id="rId3"/>
    <p:sldId id="298" r:id="rId4"/>
    <p:sldId id="299" r:id="rId5"/>
    <p:sldId id="300" r:id="rId6"/>
    <p:sldId id="301" r:id="rId7"/>
    <p:sldId id="302" r:id="rId8"/>
    <p:sldId id="303" r:id="rId9"/>
    <p:sldId id="304" r:id="rId10"/>
    <p:sldId id="305" r:id="rId11"/>
    <p:sldId id="306" r:id="rId12"/>
    <p:sldId id="307" r:id="rId13"/>
    <p:sldId id="308" r:id="rId14"/>
    <p:sldId id="309" r:id="rId15"/>
    <p:sldId id="310" r:id="rId16"/>
    <p:sldId id="311" r:id="rId17"/>
    <p:sldId id="312" r:id="rId18"/>
    <p:sldId id="29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000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2" autoAdjust="0"/>
    <p:restoredTop sz="94643" autoAdjust="0"/>
  </p:normalViewPr>
  <p:slideViewPr>
    <p:cSldViewPr>
      <p:cViewPr varScale="1">
        <p:scale>
          <a:sx n="95" d="100"/>
          <a:sy n="95" d="100"/>
        </p:scale>
        <p:origin x="-36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62AEC6-63A6-4065-8A6A-0F620A1EABE3}" type="datetimeFigureOut">
              <a:rPr lang="en-US" smtClean="0"/>
              <a:pPr/>
              <a:t>11/1/2011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CB1343-7C3B-4511-9290-56B7AA1B392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5000">
              <a:schemeClr val="bg1">
                <a:tint val="45000"/>
                <a:shade val="99000"/>
                <a:satMod val="350000"/>
              </a:schemeClr>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sp>
        <p:nvSpPr>
          <p:cNvPr id="12" name="Rectangle 11"/>
          <p:cNvSpPr/>
          <p:nvPr/>
        </p:nvSpPr>
        <p:spPr>
          <a:xfrm>
            <a:off x="0" y="6553200"/>
            <a:ext cx="91440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a:t>
            </a:r>
            <a:r>
              <a:rPr lang="en-US" sz="4000" b="1" cap="all" baseline="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 </a:t>
            </a: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Online</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1" i="1" dirty="0" smtClean="0">
                <a:latin typeface="+mj-lt"/>
              </a:rPr>
              <a:t>Learning from the Past, Looking to the Future</a:t>
            </a:r>
            <a:endParaRPr lang="en-US" sz="1200" b="1" i="1" dirty="0">
              <a:latin typeface="+mj-lt"/>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hf hdr="0" ft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05000" y="4114800"/>
            <a:ext cx="6400800" cy="2057400"/>
          </a:xfrm>
        </p:spPr>
        <p:txBody>
          <a:bodyPr/>
          <a:lstStyle/>
          <a:p>
            <a:r>
              <a:rPr lang="en-US" sz="1600" dirty="0" smtClean="0"/>
              <a:t>James R. (Jim) Beaty, PhD - NASA Langley Research Center</a:t>
            </a:r>
            <a:br>
              <a:rPr lang="en-US" sz="1600" dirty="0" smtClean="0"/>
            </a:br>
            <a:r>
              <a:rPr lang="en-US" sz="1600" dirty="0" smtClean="0"/>
              <a:t>Vehicle Analysis Branch, Systems Analysis &amp; Concepts Directorate</a:t>
            </a:r>
            <a:br>
              <a:rPr lang="en-US" sz="1600" dirty="0" smtClean="0"/>
            </a:br>
            <a:r>
              <a:rPr lang="en-US" sz="1600" dirty="0" smtClean="0"/>
              <a:t>Bldg 1209, Room 128B, M/S 451</a:t>
            </a:r>
          </a:p>
          <a:p>
            <a:r>
              <a:rPr lang="en-US" sz="1600" dirty="0" smtClean="0"/>
              <a:t>1 North Dryden Street</a:t>
            </a:r>
            <a:br>
              <a:rPr lang="en-US" sz="1600" dirty="0" smtClean="0"/>
            </a:br>
            <a:r>
              <a:rPr lang="en-US" sz="1600" dirty="0" smtClean="0"/>
              <a:t>Hampton, VA 23681</a:t>
            </a:r>
            <a:br>
              <a:rPr lang="en-US" sz="1600" dirty="0" smtClean="0"/>
            </a:br>
            <a:r>
              <a:rPr lang="en-US" sz="1600" dirty="0" smtClean="0"/>
              <a:t>757-864-1322</a:t>
            </a:r>
          </a:p>
          <a:p>
            <a:r>
              <a:rPr lang="en-US" sz="1600" dirty="0" smtClean="0"/>
              <a:t>James.R.Beaty@nasa.gov</a:t>
            </a:r>
            <a:br>
              <a:rPr lang="en-US" sz="1600" dirty="0" smtClean="0"/>
            </a:br>
            <a:endParaRPr lang="en-US" dirty="0"/>
          </a:p>
        </p:txBody>
      </p:sp>
      <p:sp>
        <p:nvSpPr>
          <p:cNvPr id="4" name="Slide Number Placeholder 3"/>
          <p:cNvSpPr>
            <a:spLocks noGrp="1"/>
          </p:cNvSpPr>
          <p:nvPr>
            <p:ph type="sldNum" sz="quarter" idx="4"/>
          </p:nvPr>
        </p:nvSpPr>
        <p:spPr/>
        <p:txBody>
          <a:bodyPr/>
          <a:lstStyle/>
          <a:p>
            <a:r>
              <a:rPr lang="en-US" dirty="0" smtClean="0"/>
              <a:t>Page: </a:t>
            </a:r>
            <a:fld id="{A8E54F2D-3D2C-43C8-A605-2CA5B98B9581}" type="slidenum">
              <a:rPr lang="en-US" smtClean="0"/>
              <a:pPr/>
              <a:t>1</a:t>
            </a:fld>
            <a:endParaRPr lang="en-US" dirty="0"/>
          </a:p>
        </p:txBody>
      </p:sp>
      <p:sp>
        <p:nvSpPr>
          <p:cNvPr id="5" name="Rectangle 2"/>
          <p:cNvSpPr>
            <a:spLocks noGrp="1" noChangeArrowheads="1"/>
          </p:cNvSpPr>
          <p:nvPr>
            <p:ph type="ctrTitle"/>
          </p:nvPr>
        </p:nvSpPr>
        <p:spPr>
          <a:xfrm>
            <a:off x="304800" y="1371600"/>
            <a:ext cx="8382000" cy="1470024"/>
          </a:xfrm>
        </p:spPr>
        <p:txBody>
          <a:bodyPr/>
          <a:lstStyle/>
          <a:p>
            <a:r>
              <a:rPr lang="en-US" sz="4000" i="0" dirty="0" smtClean="0"/>
              <a:t>Introduction </a:t>
            </a:r>
            <a:r>
              <a:rPr lang="en-US" sz="4000" dirty="0" smtClean="0"/>
              <a:t>to Digital Signal Processing (DSP)</a:t>
            </a:r>
            <a:r>
              <a:rPr lang="en-US" sz="4000" i="0" dirty="0" smtClean="0"/>
              <a:t/>
            </a:r>
            <a:br>
              <a:rPr lang="en-US" sz="4000" i="0" dirty="0" smtClean="0"/>
            </a:br>
            <a:r>
              <a:rPr lang="en-US" sz="2000" i="0" dirty="0" smtClean="0"/>
              <a:t>  </a:t>
            </a:r>
            <a:r>
              <a:rPr lang="en-US" sz="2000" dirty="0" smtClean="0"/>
              <a:t> </a:t>
            </a:r>
            <a:br>
              <a:rPr lang="en-US" sz="2000" dirty="0" smtClean="0"/>
            </a:br>
            <a:r>
              <a:rPr lang="en-US" sz="4800" dirty="0" smtClean="0"/>
              <a:t> </a:t>
            </a:r>
            <a:r>
              <a:rPr lang="en-US" sz="3200" b="1" dirty="0" smtClean="0">
                <a:latin typeface="Garamond" pitchFamily="18" charset="0"/>
              </a:rPr>
              <a:t>Part 4 of 4 (“Typical GN&amp;C Applications”)</a:t>
            </a:r>
            <a:endParaRPr lang="en-US" sz="3200" b="1" i="0" dirty="0" smtClean="0"/>
          </a:p>
        </p:txBody>
      </p:sp>
      <p:pic>
        <p:nvPicPr>
          <p:cNvPr id="6" name="Picture 3" descr="C:\Users\jbeaty1\Pictures\KOGDIrectoryPhotoCropped.jpg"/>
          <p:cNvPicPr>
            <a:picLocks noChangeAspect="1" noChangeArrowheads="1"/>
          </p:cNvPicPr>
          <p:nvPr/>
        </p:nvPicPr>
        <p:blipFill>
          <a:blip r:embed="rId2" cstate="print"/>
          <a:srcRect/>
          <a:stretch>
            <a:fillRect/>
          </a:stretch>
        </p:blipFill>
        <p:spPr bwMode="auto">
          <a:xfrm>
            <a:off x="304801" y="4114801"/>
            <a:ext cx="1601480" cy="1828800"/>
          </a:xfrm>
          <a:prstGeom prst="rect">
            <a:avLst/>
          </a:prstGeom>
          <a:noFill/>
        </p:spPr>
      </p:pic>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r>
              <a:rPr lang="en-US" sz="3200" dirty="0" smtClean="0"/>
              <a:t/>
            </a:r>
            <a:br>
              <a:rPr lang="en-US" sz="3200" dirty="0" smtClean="0"/>
            </a:br>
            <a:endParaRPr lang="en-US" sz="3200" dirty="0"/>
          </a:p>
        </p:txBody>
      </p:sp>
      <p:sp>
        <p:nvSpPr>
          <p:cNvPr id="3" name="Content Placeholder 2"/>
          <p:cNvSpPr>
            <a:spLocks noGrp="1"/>
          </p:cNvSpPr>
          <p:nvPr>
            <p:ph idx="1"/>
          </p:nvPr>
        </p:nvSpPr>
        <p:spPr>
          <a:xfrm>
            <a:off x="457200" y="1600200"/>
            <a:ext cx="8458200" cy="4144964"/>
          </a:xfrm>
        </p:spPr>
        <p:txBody>
          <a:bodyPr/>
          <a:lstStyle/>
          <a:p>
            <a:r>
              <a:rPr lang="en-US" sz="2000" dirty="0" smtClean="0"/>
              <a:t>Part 1, “Mathematical Concepts”</a:t>
            </a:r>
          </a:p>
          <a:p>
            <a:pPr lvl="1"/>
            <a:r>
              <a:rPr lang="en-US" sz="1800" dirty="0" smtClean="0"/>
              <a:t>Definitions, mathematical pre-requisites, and application techniques</a:t>
            </a:r>
          </a:p>
          <a:p>
            <a:pPr lvl="2"/>
            <a:r>
              <a:rPr lang="en-US" sz="1200" dirty="0" smtClean="0"/>
              <a:t>Fourier transforms and convolution</a:t>
            </a:r>
          </a:p>
          <a:p>
            <a:pPr lvl="2"/>
            <a:r>
              <a:rPr lang="en-US" sz="1200" dirty="0" smtClean="0"/>
              <a:t>Discrete Fourier transforms (DFT) and Fast Fourier transforms (FFT)</a:t>
            </a:r>
          </a:p>
          <a:p>
            <a:pPr lvl="2"/>
            <a:r>
              <a:rPr lang="en-US" sz="1200" dirty="0" smtClean="0"/>
              <a:t>Shannon Sampling Theorem and data aliasing</a:t>
            </a:r>
          </a:p>
          <a:p>
            <a:r>
              <a:rPr lang="en-US" sz="2000" dirty="0" smtClean="0"/>
              <a:t>Part 2, “Power Spectral Density Basics”</a:t>
            </a:r>
          </a:p>
          <a:p>
            <a:pPr marL="742886" lvl="3" indent="-318380"/>
            <a:r>
              <a:rPr lang="en-US" sz="1600" dirty="0" smtClean="0"/>
              <a:t>Power Spectral Density (PSD) to estimate spectral characteristics of waveforms</a:t>
            </a:r>
          </a:p>
          <a:p>
            <a:pPr marL="742886" lvl="3" indent="-318380"/>
            <a:r>
              <a:rPr lang="en-US" sz="1600" dirty="0" smtClean="0"/>
              <a:t>PSD Demonstration</a:t>
            </a:r>
          </a:p>
          <a:p>
            <a:r>
              <a:rPr lang="en-US" sz="2000" dirty="0" smtClean="0"/>
              <a:t>Part 3 “Implementing Discrete Filters”</a:t>
            </a:r>
          </a:p>
          <a:p>
            <a:pPr lvl="1"/>
            <a:r>
              <a:rPr lang="en-US" sz="1600" dirty="0" smtClean="0"/>
              <a:t>Converting from continuous Laplace domain filters to discrete Z-domain filters (Tustin’s rule, or bilinear transformation)</a:t>
            </a:r>
          </a:p>
          <a:p>
            <a:pPr lvl="1"/>
            <a:r>
              <a:rPr lang="en-US" sz="1600" dirty="0" smtClean="0"/>
              <a:t>Recursive filter implementations for discrete filters</a:t>
            </a:r>
          </a:p>
          <a:p>
            <a:r>
              <a:rPr lang="en-US" sz="2000" b="1" dirty="0" smtClean="0"/>
              <a:t>Part 4 “Typical GN&amp;C Applications”</a:t>
            </a:r>
          </a:p>
          <a:p>
            <a:pPr lvl="1"/>
            <a:r>
              <a:rPr lang="en-US" sz="1200" dirty="0" smtClean="0"/>
              <a:t>Normalized frequency</a:t>
            </a:r>
          </a:p>
          <a:p>
            <a:pPr lvl="1"/>
            <a:r>
              <a:rPr lang="en-US" sz="1200" dirty="0" smtClean="0"/>
              <a:t>Methods to verify transfer function magnitude/phase of discrete filters using DFT (or FFT)</a:t>
            </a:r>
          </a:p>
          <a:p>
            <a:pPr lvl="1"/>
            <a:r>
              <a:rPr lang="en-US" sz="1200" dirty="0" smtClean="0"/>
              <a:t>Example use of discrete filter to implement a notch filter</a:t>
            </a:r>
          </a:p>
          <a:p>
            <a:pPr lvl="1"/>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a:t>
            </a:fld>
            <a:endParaRPr lang="en-US" dirty="0"/>
          </a:p>
        </p:txBody>
      </p:sp>
      <p:sp>
        <p:nvSpPr>
          <p:cNvPr id="5" name="Right Arrow 4"/>
          <p:cNvSpPr/>
          <p:nvPr/>
        </p:nvSpPr>
        <p:spPr>
          <a:xfrm rot="10800000">
            <a:off x="8538584" y="5077967"/>
            <a:ext cx="533399"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Normalized Frequency</a:t>
            </a:r>
            <a:endParaRPr lang="en-US" dirty="0"/>
          </a:p>
        </p:txBody>
      </p:sp>
      <p:sp>
        <p:nvSpPr>
          <p:cNvPr id="3" name="Content Placeholder 2"/>
          <p:cNvSpPr>
            <a:spLocks noGrp="1"/>
          </p:cNvSpPr>
          <p:nvPr>
            <p:ph idx="1"/>
          </p:nvPr>
        </p:nvSpPr>
        <p:spPr>
          <a:xfrm>
            <a:off x="457200" y="1676400"/>
            <a:ext cx="8229600" cy="4144964"/>
          </a:xfrm>
        </p:spPr>
        <p:txBody>
          <a:bodyPr/>
          <a:lstStyle/>
          <a:p>
            <a:r>
              <a:rPr lang="en-US" sz="1800" dirty="0" smtClean="0"/>
              <a:t>One of the most confusing concepts of digital signal processing in general, and DFTs / FFTs in particular, is the concept of normalized frequency</a:t>
            </a:r>
          </a:p>
          <a:p>
            <a:r>
              <a:rPr lang="en-US" sz="1800" dirty="0" smtClean="0"/>
              <a:t>A Laplace domain filter specifies the filter response in terms of a natural frequency (also known as “corner” frequency)</a:t>
            </a:r>
          </a:p>
          <a:p>
            <a:pPr lvl="1"/>
            <a:r>
              <a:rPr lang="en-US" sz="1400" dirty="0" smtClean="0"/>
              <a:t>usually in units of radians/second, if </a:t>
            </a:r>
            <a:r>
              <a:rPr lang="en-US" sz="1400" dirty="0" smtClean="0">
                <a:latin typeface="Symbol" pitchFamily="18" charset="2"/>
              </a:rPr>
              <a:t>w</a:t>
            </a:r>
            <a:r>
              <a:rPr lang="en-US" sz="1400" dirty="0" smtClean="0"/>
              <a:t>, or </a:t>
            </a:r>
            <a:r>
              <a:rPr lang="en-US" sz="1400" dirty="0" err="1" smtClean="0">
                <a:latin typeface="Symbol" pitchFamily="18" charset="2"/>
              </a:rPr>
              <a:t>w</a:t>
            </a:r>
            <a:r>
              <a:rPr lang="en-US" sz="1400" baseline="-25000" dirty="0" err="1" smtClean="0"/>
              <a:t>n</a:t>
            </a:r>
            <a:r>
              <a:rPr lang="en-US" sz="1400" dirty="0" smtClean="0"/>
              <a:t> is used to denote the filter frequency</a:t>
            </a:r>
          </a:p>
          <a:p>
            <a:pPr lvl="1"/>
            <a:r>
              <a:rPr lang="en-US" sz="1400" dirty="0" smtClean="0"/>
              <a:t>sometimes in hertz (cycles/second), if f or f</a:t>
            </a:r>
            <a:r>
              <a:rPr lang="en-US" sz="1400" baseline="-25000" dirty="0" smtClean="0"/>
              <a:t>n</a:t>
            </a:r>
            <a:r>
              <a:rPr lang="en-US" sz="1400" dirty="0" smtClean="0"/>
              <a:t> is used to denote the filter frequency</a:t>
            </a:r>
          </a:p>
          <a:p>
            <a:r>
              <a:rPr lang="en-US" sz="1800" dirty="0" smtClean="0"/>
              <a:t>When Laplace domain filters are converted to discrete filters, the calculations for the discrete filter coefficients contain terms like “</a:t>
            </a:r>
            <a:r>
              <a:rPr lang="en-US" sz="1800" dirty="0" err="1" smtClean="0">
                <a:latin typeface="Symbol" pitchFamily="18" charset="2"/>
              </a:rPr>
              <a:t>w</a:t>
            </a:r>
            <a:r>
              <a:rPr lang="en-US" sz="1800" dirty="0" err="1" smtClean="0"/>
              <a:t>T</a:t>
            </a:r>
            <a:r>
              <a:rPr lang="en-US" sz="1800" dirty="0" smtClean="0"/>
              <a:t>/2”</a:t>
            </a:r>
          </a:p>
          <a:p>
            <a:r>
              <a:rPr lang="en-US" sz="1800" dirty="0" smtClean="0"/>
              <a:t>The discrete filter is entirely described by the normalized frequency, which is the ratio of the “natural frequency” of the filter (in hertz) divided by the update frequency (in hertz), of the discrete filter:</a:t>
            </a:r>
          </a:p>
          <a:p>
            <a:pPr lvl="1"/>
            <a:r>
              <a:rPr lang="en-US" sz="1600" dirty="0" err="1" smtClean="0"/>
              <a:t>f</a:t>
            </a:r>
            <a:r>
              <a:rPr lang="en-US" sz="1600" baseline="-25000" dirty="0" err="1" smtClean="0"/>
              <a:t>S</a:t>
            </a:r>
            <a:r>
              <a:rPr lang="en-US" sz="1600" dirty="0" smtClean="0"/>
              <a:t> (the sample frequency in hertz) =  1 / ( T, seconds per sample ) </a:t>
            </a:r>
          </a:p>
          <a:p>
            <a:pPr lvl="1"/>
            <a:r>
              <a:rPr lang="en-US" sz="1600" dirty="0" smtClean="0"/>
              <a:t>Now, since T = 1 / </a:t>
            </a:r>
            <a:r>
              <a:rPr lang="en-US" sz="1600" dirty="0" err="1" smtClean="0"/>
              <a:t>f</a:t>
            </a:r>
            <a:r>
              <a:rPr lang="en-US" sz="1600" baseline="-25000" dirty="0" err="1" smtClean="0"/>
              <a:t>S</a:t>
            </a:r>
            <a:r>
              <a:rPr lang="en-US" sz="1600" dirty="0" smtClean="0"/>
              <a:t>, then </a:t>
            </a:r>
            <a:r>
              <a:rPr lang="en-US" sz="1600" dirty="0" err="1" smtClean="0">
                <a:latin typeface="Symbol" pitchFamily="18" charset="2"/>
              </a:rPr>
              <a:t>w</a:t>
            </a:r>
            <a:r>
              <a:rPr lang="en-US" sz="1600" dirty="0" err="1" smtClean="0"/>
              <a:t>T</a:t>
            </a:r>
            <a:r>
              <a:rPr lang="en-US" sz="1600" dirty="0" smtClean="0"/>
              <a:t>/2 = 2</a:t>
            </a:r>
            <a:r>
              <a:rPr lang="en-US" sz="1600" dirty="0" smtClean="0">
                <a:latin typeface="Symbol" pitchFamily="18" charset="2"/>
              </a:rPr>
              <a:t>p</a:t>
            </a:r>
            <a:r>
              <a:rPr lang="en-US" sz="1600" dirty="0" smtClean="0"/>
              <a:t>f </a:t>
            </a:r>
            <a:r>
              <a:rPr lang="en-US" sz="1600" dirty="0" smtClean="0">
                <a:latin typeface="Symbol" pitchFamily="18" charset="2"/>
              </a:rPr>
              <a:t>/</a:t>
            </a:r>
            <a:r>
              <a:rPr lang="en-US" sz="1600" dirty="0" err="1" smtClean="0"/>
              <a:t>f</a:t>
            </a:r>
            <a:r>
              <a:rPr lang="en-US" sz="1600" baseline="-25000" dirty="0" err="1" smtClean="0"/>
              <a:t>S</a:t>
            </a:r>
            <a:r>
              <a:rPr lang="en-US" sz="1600" baseline="-25000" dirty="0" smtClean="0"/>
              <a:t> </a:t>
            </a:r>
            <a:r>
              <a:rPr lang="en-US" sz="1600" dirty="0" smtClean="0"/>
              <a:t>/2, = </a:t>
            </a:r>
            <a:r>
              <a:rPr lang="en-US" sz="1600" dirty="0" smtClean="0">
                <a:latin typeface="Symbol" pitchFamily="18" charset="2"/>
              </a:rPr>
              <a:t>p (</a:t>
            </a:r>
            <a:r>
              <a:rPr lang="en-US" sz="1600" dirty="0" smtClean="0"/>
              <a:t>f</a:t>
            </a:r>
            <a:r>
              <a:rPr lang="en-US" sz="1600" dirty="0" smtClean="0">
                <a:latin typeface="Symbol" pitchFamily="18" charset="2"/>
              </a:rPr>
              <a:t>/ </a:t>
            </a:r>
            <a:r>
              <a:rPr lang="en-US" sz="1600" dirty="0" err="1" smtClean="0"/>
              <a:t>f</a:t>
            </a:r>
            <a:r>
              <a:rPr lang="en-US" sz="1600" baseline="-25000" dirty="0" err="1" smtClean="0"/>
              <a:t>S</a:t>
            </a:r>
            <a:r>
              <a:rPr lang="en-US" sz="1600" dirty="0" smtClean="0"/>
              <a:t>), and ( f / </a:t>
            </a:r>
            <a:r>
              <a:rPr lang="en-US" sz="1600" dirty="0" err="1" smtClean="0"/>
              <a:t>f</a:t>
            </a:r>
            <a:r>
              <a:rPr lang="en-US" sz="1600" baseline="-25000" dirty="0" err="1" smtClean="0"/>
              <a:t>S</a:t>
            </a:r>
            <a:r>
              <a:rPr lang="en-US" sz="1600" dirty="0" smtClean="0"/>
              <a:t> ) = the normalized frequency</a:t>
            </a:r>
          </a:p>
          <a:p>
            <a:r>
              <a:rPr lang="en-US" sz="1800" dirty="0" smtClean="0"/>
              <a:t>So, “</a:t>
            </a:r>
            <a:r>
              <a:rPr lang="en-US" sz="1800" dirty="0" err="1" smtClean="0">
                <a:latin typeface="Symbol" pitchFamily="18" charset="2"/>
              </a:rPr>
              <a:t>w</a:t>
            </a:r>
            <a:r>
              <a:rPr lang="en-US" sz="1800" dirty="0" err="1" smtClean="0"/>
              <a:t>T</a:t>
            </a:r>
            <a:r>
              <a:rPr lang="en-US" sz="1800" dirty="0" smtClean="0"/>
              <a:t>/2” shown in the equations which define the filter coefficients can be replaced with normalized frequency multiplied by </a:t>
            </a:r>
            <a:r>
              <a:rPr lang="en-US" sz="1800" dirty="0" smtClean="0">
                <a:latin typeface="Symbol" pitchFamily="18" charset="2"/>
              </a:rPr>
              <a:t>p</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3</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Normalized Frequency - Continued</a:t>
            </a:r>
            <a:endParaRPr lang="en-US" dirty="0"/>
          </a:p>
        </p:txBody>
      </p:sp>
      <p:sp>
        <p:nvSpPr>
          <p:cNvPr id="7" name="Content Placeholder 6"/>
          <p:cNvSpPr>
            <a:spLocks noGrp="1"/>
          </p:cNvSpPr>
          <p:nvPr>
            <p:ph idx="1"/>
          </p:nvPr>
        </p:nvSpPr>
        <p:spPr/>
        <p:txBody>
          <a:bodyPr>
            <a:normAutofit/>
          </a:bodyPr>
          <a:lstStyle/>
          <a:p>
            <a:r>
              <a:rPr lang="en-US" sz="1800" dirty="0" smtClean="0"/>
              <a:t>When a DFT (or FFT) is computed for an input sequence, the output frequency is normalized to the sample frequency, (f / </a:t>
            </a:r>
            <a:r>
              <a:rPr lang="en-US" sz="1800" dirty="0" err="1" smtClean="0"/>
              <a:t>f</a:t>
            </a:r>
            <a:r>
              <a:rPr lang="en-US" sz="1800" baseline="-25000" dirty="0" err="1" smtClean="0"/>
              <a:t>S</a:t>
            </a:r>
            <a:r>
              <a:rPr lang="en-US" sz="1800" dirty="0" smtClean="0"/>
              <a:t>)</a:t>
            </a:r>
          </a:p>
          <a:p>
            <a:pPr lvl="1"/>
            <a:r>
              <a:rPr lang="en-US" sz="1800" dirty="0" smtClean="0"/>
              <a:t>For entirely real sequences, the range of normalized frequencies is 0 to 0.5</a:t>
            </a:r>
          </a:p>
          <a:p>
            <a:pPr lvl="1"/>
            <a:r>
              <a:rPr lang="en-US" sz="1800" dirty="0" smtClean="0"/>
              <a:t>For complex sequences, the range of normalized frequencies is </a:t>
            </a:r>
            <a:r>
              <a:rPr lang="en-US" sz="1800" dirty="0" smtClean="0">
                <a:cs typeface="Arial" pitchFamily="34" charset="0"/>
              </a:rPr>
              <a:t>±0.5</a:t>
            </a:r>
          </a:p>
          <a:p>
            <a:pPr lvl="1"/>
            <a:r>
              <a:rPr lang="en-US" sz="1800" dirty="0" smtClean="0">
                <a:cs typeface="Arial" pitchFamily="34" charset="0"/>
              </a:rPr>
              <a:t>A normalized frequency of 0.5 represents the </a:t>
            </a:r>
            <a:r>
              <a:rPr lang="en-US" sz="1800" b="1" i="1" dirty="0" smtClean="0">
                <a:cs typeface="Arial" pitchFamily="34" charset="0"/>
              </a:rPr>
              <a:t>Nyquist frequency</a:t>
            </a:r>
            <a:r>
              <a:rPr lang="en-US" sz="1800" dirty="0" smtClean="0">
                <a:cs typeface="Arial" pitchFamily="34" charset="0"/>
              </a:rPr>
              <a:t>, or half the sample frequency</a:t>
            </a:r>
          </a:p>
          <a:p>
            <a:pPr lvl="1"/>
            <a:r>
              <a:rPr lang="en-US" sz="1800" dirty="0" smtClean="0">
                <a:cs typeface="Arial" pitchFamily="34" charset="0"/>
              </a:rPr>
              <a:t>A discrete filter cannot implement frequencies above the Nyquist frequency</a:t>
            </a:r>
          </a:p>
          <a:p>
            <a:r>
              <a:rPr lang="en-US" sz="1800" dirty="0" smtClean="0">
                <a:cs typeface="Arial" pitchFamily="34" charset="0"/>
              </a:rPr>
              <a:t>To convert the normalized frequency computed by the DFT (or FFT) of a signal into “real” frequency (e.g. – hertz, or radians/second), the output normalized frequency must be multiplied by the sample frequency, </a:t>
            </a:r>
            <a:r>
              <a:rPr lang="en-US" sz="1800" dirty="0" err="1" smtClean="0">
                <a:cs typeface="Arial" pitchFamily="34" charset="0"/>
              </a:rPr>
              <a:t>f</a:t>
            </a:r>
            <a:r>
              <a:rPr lang="en-US" sz="1800" baseline="-25000" dirty="0" err="1" smtClean="0">
                <a:cs typeface="Arial" pitchFamily="34" charset="0"/>
              </a:rPr>
              <a:t>S</a:t>
            </a:r>
            <a:r>
              <a:rPr lang="en-US" sz="1800" dirty="0" smtClean="0">
                <a:cs typeface="Arial" pitchFamily="34" charset="0"/>
              </a:rPr>
              <a:t> = 1/T, (for output in hertz), or 2</a:t>
            </a:r>
            <a:r>
              <a:rPr lang="en-US" sz="1800" dirty="0" smtClean="0">
                <a:latin typeface="Symbol" pitchFamily="18" charset="2"/>
                <a:cs typeface="Arial" pitchFamily="34" charset="0"/>
              </a:rPr>
              <a:t>p</a:t>
            </a:r>
            <a:r>
              <a:rPr lang="en-US" sz="1800" dirty="0" smtClean="0">
                <a:cs typeface="Arial" pitchFamily="34" charset="0"/>
              </a:rPr>
              <a:t> times the sample frequency (for output in radians per second)</a:t>
            </a:r>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4</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Frequency Warping</a:t>
            </a:r>
            <a:endParaRPr lang="en-US" dirty="0"/>
          </a:p>
        </p:txBody>
      </p:sp>
      <p:sp>
        <p:nvSpPr>
          <p:cNvPr id="3" name="Content Placeholder 2"/>
          <p:cNvSpPr>
            <a:spLocks noGrp="1"/>
          </p:cNvSpPr>
          <p:nvPr>
            <p:ph idx="1"/>
          </p:nvPr>
        </p:nvSpPr>
        <p:spPr>
          <a:xfrm>
            <a:off x="457200" y="1600200"/>
            <a:ext cx="8305800" cy="4144964"/>
          </a:xfrm>
        </p:spPr>
        <p:txBody>
          <a:bodyPr/>
          <a:lstStyle/>
          <a:p>
            <a:r>
              <a:rPr lang="en-US" sz="1800" dirty="0" smtClean="0"/>
              <a:t>As just described, discrete filter implementations are limited to frequencies less than the “</a:t>
            </a:r>
            <a:r>
              <a:rPr lang="en-US" sz="1800" b="1" i="1" dirty="0" smtClean="0"/>
              <a:t>Nyquist frequency”</a:t>
            </a:r>
            <a:r>
              <a:rPr lang="en-US" sz="1800" dirty="0" smtClean="0"/>
              <a:t>, which is half of the sample frequency for the discrete filter</a:t>
            </a:r>
          </a:p>
          <a:p>
            <a:r>
              <a:rPr lang="en-US" sz="1800" dirty="0" smtClean="0"/>
              <a:t>For filter frequencies that approach this upper limit, the approximation used for Tustin’s rule may cause the discrete filter’s frequency response to differ from its continuous filter counterpart, which is caused by “</a:t>
            </a:r>
            <a:r>
              <a:rPr lang="en-US" sz="1800" b="1" i="1" dirty="0" smtClean="0"/>
              <a:t>frequency warping”</a:t>
            </a:r>
            <a:r>
              <a:rPr lang="en-US" sz="1800" dirty="0" smtClean="0"/>
              <a:t> </a:t>
            </a:r>
          </a:p>
          <a:p>
            <a:r>
              <a:rPr lang="en-US" sz="1800" dirty="0" smtClean="0"/>
              <a:t>Frequency warping can be counteracted by a technique known as “</a:t>
            </a:r>
            <a:r>
              <a:rPr lang="en-US" sz="1800" b="1" i="1" dirty="0" smtClean="0"/>
              <a:t>pre-warping</a:t>
            </a:r>
            <a:r>
              <a:rPr lang="en-US" sz="1800" dirty="0" smtClean="0"/>
              <a:t>” the filter corner frequencies</a:t>
            </a:r>
          </a:p>
          <a:p>
            <a:r>
              <a:rPr lang="en-US" sz="1800" dirty="0" smtClean="0"/>
              <a:t>In this technique, the corner frequencies of the continuous filter, </a:t>
            </a:r>
            <a:r>
              <a:rPr lang="en-US" sz="1800" dirty="0" err="1" smtClean="0">
                <a:latin typeface="Symbol" pitchFamily="18" charset="2"/>
              </a:rPr>
              <a:t>w</a:t>
            </a:r>
            <a:r>
              <a:rPr lang="en-US" sz="1800" baseline="-25000" dirty="0" err="1" smtClean="0"/>
              <a:t>n</a:t>
            </a:r>
            <a:r>
              <a:rPr lang="en-US" sz="1800" dirty="0" smtClean="0"/>
              <a:t>, can be pre-warped to the discrete frequency, </a:t>
            </a:r>
            <a:r>
              <a:rPr lang="en-US" sz="1800" dirty="0" smtClean="0">
                <a:latin typeface="Symbol" pitchFamily="18" charset="2"/>
              </a:rPr>
              <a:t>w</a:t>
            </a:r>
            <a:r>
              <a:rPr lang="en-US" sz="1800" baseline="-25000" dirty="0" smtClean="0"/>
              <a:t>d</a:t>
            </a:r>
            <a:r>
              <a:rPr lang="en-US" sz="1800" dirty="0" smtClean="0"/>
              <a:t>, using the equation:</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5</a:t>
            </a:fld>
            <a:endParaRPr lang="en-US" dirty="0"/>
          </a:p>
        </p:txBody>
      </p:sp>
      <p:graphicFrame>
        <p:nvGraphicFramePr>
          <p:cNvPr id="1026" name="Object 2"/>
          <p:cNvGraphicFramePr>
            <a:graphicFrameLocks noChangeAspect="1"/>
          </p:cNvGraphicFramePr>
          <p:nvPr/>
        </p:nvGraphicFramePr>
        <p:xfrm>
          <a:off x="2209799" y="4419601"/>
          <a:ext cx="4605971" cy="2057400"/>
        </p:xfrm>
        <a:graphic>
          <a:graphicData uri="http://schemas.openxmlformats.org/presentationml/2006/ole">
            <p:oleObj spid="_x0000_s1026" name="Equation" r:id="rId4" imgW="3809880" imgH="1701720" progId="Equation.3">
              <p:embed/>
            </p:oleObj>
          </a:graphicData>
        </a:graphic>
      </p:graphicFrame>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Frequency Warping</a:t>
            </a:r>
            <a:br>
              <a:rPr lang="en-US" dirty="0" smtClean="0"/>
            </a:br>
            <a:r>
              <a:rPr lang="en-US" dirty="0" smtClean="0"/>
              <a:t>- Continued</a:t>
            </a:r>
            <a:endParaRPr lang="en-US" dirty="0"/>
          </a:p>
        </p:txBody>
      </p:sp>
      <p:sp>
        <p:nvSpPr>
          <p:cNvPr id="3" name="Content Placeholder 2"/>
          <p:cNvSpPr>
            <a:spLocks noGrp="1"/>
          </p:cNvSpPr>
          <p:nvPr>
            <p:ph idx="1"/>
          </p:nvPr>
        </p:nvSpPr>
        <p:spPr>
          <a:xfrm>
            <a:off x="457200" y="2286000"/>
            <a:ext cx="8229600" cy="4144964"/>
          </a:xfrm>
        </p:spPr>
        <p:txBody>
          <a:bodyPr/>
          <a:lstStyle/>
          <a:p>
            <a:r>
              <a:rPr lang="en-US" sz="1800" dirty="0" smtClean="0"/>
              <a:t>Using the pre-warping equation on the previous slide, the discrete frequency, </a:t>
            </a:r>
            <a:r>
              <a:rPr lang="en-US" sz="1800" dirty="0" smtClean="0">
                <a:latin typeface="Symbol" pitchFamily="18" charset="2"/>
              </a:rPr>
              <a:t>w</a:t>
            </a:r>
            <a:r>
              <a:rPr lang="en-US" sz="1800" baseline="-25000" dirty="0" smtClean="0"/>
              <a:t>d</a:t>
            </a:r>
            <a:r>
              <a:rPr lang="en-US" sz="1800" dirty="0" smtClean="0"/>
              <a:t>, can be computed, and used instead of the continuous frequency, </a:t>
            </a:r>
            <a:r>
              <a:rPr lang="en-US" sz="1800" dirty="0" err="1" smtClean="0">
                <a:latin typeface="Symbol" pitchFamily="18" charset="2"/>
              </a:rPr>
              <a:t>w</a:t>
            </a:r>
            <a:r>
              <a:rPr lang="en-US" sz="1800" baseline="-25000" dirty="0" err="1" smtClean="0"/>
              <a:t>n</a:t>
            </a:r>
            <a:r>
              <a:rPr lang="en-US" sz="1800" dirty="0" smtClean="0"/>
              <a:t> </a:t>
            </a:r>
          </a:p>
          <a:p>
            <a:r>
              <a:rPr lang="en-US" sz="1800" dirty="0" smtClean="0"/>
              <a:t>This “pre-warping” of the frequency will cause the discrete filter to have the </a:t>
            </a:r>
            <a:r>
              <a:rPr lang="en-US" sz="1800" b="1" i="1" dirty="0" smtClean="0"/>
              <a:t>exact</a:t>
            </a:r>
            <a:r>
              <a:rPr lang="en-US" sz="1800" dirty="0" smtClean="0"/>
              <a:t> gain and phase as the continuous filter at the desired corner frequency</a:t>
            </a:r>
          </a:p>
          <a:p>
            <a:pPr lvl="1"/>
            <a:r>
              <a:rPr lang="en-US" sz="1600" dirty="0" smtClean="0"/>
              <a:t>However, the gain / phase at other points may still be different than the continuous filter</a:t>
            </a:r>
          </a:p>
          <a:p>
            <a:pPr lvl="1"/>
            <a:r>
              <a:rPr lang="en-US" sz="1600" dirty="0" smtClean="0"/>
              <a:t>The “match” of the gain / phase overall may be worse than the digital filter without pre-warping (except at the specified frequency)</a:t>
            </a:r>
          </a:p>
          <a:p>
            <a:pPr lvl="1"/>
            <a:r>
              <a:rPr lang="en-US" sz="1600" dirty="0" smtClean="0"/>
              <a:t>The need to match the frequency response at a specific frequency can be very important for filters such as notch filters, in which a slight mismatch of the frequency response at other frequencies may not be as important as the need to match the gain/phase at the desired notch frequency</a:t>
            </a:r>
          </a:p>
          <a:p>
            <a:r>
              <a:rPr lang="en-US" sz="1800" dirty="0" smtClean="0"/>
              <a:t>For example, consider a first-order lag transfer function with corner frequency, f</a:t>
            </a:r>
            <a:r>
              <a:rPr lang="en-US" sz="1800" baseline="-25000" dirty="0" smtClean="0"/>
              <a:t>n</a:t>
            </a:r>
            <a:r>
              <a:rPr lang="en-US" sz="1800" dirty="0" smtClean="0"/>
              <a:t> = 15 </a:t>
            </a:r>
            <a:r>
              <a:rPr lang="en-US" sz="1800" dirty="0" err="1" smtClean="0"/>
              <a:t>hz</a:t>
            </a:r>
            <a:r>
              <a:rPr lang="en-US" sz="1800" dirty="0" smtClean="0"/>
              <a:t> with a discrete sample time of 50 </a:t>
            </a:r>
            <a:r>
              <a:rPr lang="en-US" sz="1800" dirty="0" err="1" smtClean="0"/>
              <a:t>hz</a:t>
            </a:r>
            <a:endParaRPr lang="en-US" sz="1800" dirty="0" smtClean="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6</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Frequency Warping</a:t>
            </a:r>
            <a:br>
              <a:rPr lang="en-US" dirty="0" smtClean="0"/>
            </a:br>
            <a:r>
              <a:rPr lang="en-US" dirty="0" smtClean="0"/>
              <a:t>1</a:t>
            </a:r>
            <a:r>
              <a:rPr lang="en-US" baseline="30000" dirty="0" smtClean="0"/>
              <a:t>st</a:t>
            </a:r>
            <a:r>
              <a:rPr lang="en-US" dirty="0" smtClean="0"/>
              <a:t> order low pass example</a:t>
            </a: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7</a:t>
            </a:fld>
            <a:endParaRPr lang="en-US" dirty="0"/>
          </a:p>
        </p:txBody>
      </p:sp>
      <p:pic>
        <p:nvPicPr>
          <p:cNvPr id="2050" name="Picture 2"/>
          <p:cNvPicPr>
            <a:picLocks noGrp="1" noChangeAspect="1" noChangeArrowheads="1"/>
          </p:cNvPicPr>
          <p:nvPr>
            <p:ph idx="1"/>
          </p:nvPr>
        </p:nvPicPr>
        <p:blipFill>
          <a:blip r:embed="rId3" cstate="print"/>
          <a:srcRect/>
          <a:stretch>
            <a:fillRect/>
          </a:stretch>
        </p:blipFill>
        <p:spPr bwMode="auto">
          <a:xfrm>
            <a:off x="304800" y="2286794"/>
            <a:ext cx="6048375" cy="4143375"/>
          </a:xfrm>
          <a:prstGeom prst="rect">
            <a:avLst/>
          </a:prstGeom>
          <a:noFill/>
          <a:ln w="9525">
            <a:noFill/>
            <a:miter lim="800000"/>
            <a:headEnd/>
            <a:tailEnd/>
          </a:ln>
        </p:spPr>
      </p:pic>
      <p:sp>
        <p:nvSpPr>
          <p:cNvPr id="6" name="Line 7"/>
          <p:cNvSpPr>
            <a:spLocks noChangeShapeType="1"/>
          </p:cNvSpPr>
          <p:nvPr/>
        </p:nvSpPr>
        <p:spPr bwMode="auto">
          <a:xfrm flipH="1">
            <a:off x="2895600" y="3200400"/>
            <a:ext cx="533400" cy="228600"/>
          </a:xfrm>
          <a:prstGeom prst="line">
            <a:avLst/>
          </a:prstGeom>
          <a:noFill/>
          <a:ln w="9525">
            <a:solidFill>
              <a:schemeClr val="tx1"/>
            </a:solidFill>
            <a:round/>
            <a:headEnd type="triangle" w="med" len="med"/>
            <a:tailEnd/>
          </a:ln>
          <a:effectLst/>
        </p:spPr>
        <p:txBody>
          <a:bodyPr/>
          <a:lstStyle/>
          <a:p>
            <a:endParaRPr lang="en-US"/>
          </a:p>
        </p:txBody>
      </p:sp>
      <p:sp>
        <p:nvSpPr>
          <p:cNvPr id="7" name="Line 8"/>
          <p:cNvSpPr>
            <a:spLocks noChangeShapeType="1"/>
          </p:cNvSpPr>
          <p:nvPr/>
        </p:nvSpPr>
        <p:spPr bwMode="auto">
          <a:xfrm flipH="1" flipV="1">
            <a:off x="2895600" y="3429000"/>
            <a:ext cx="533400" cy="1828800"/>
          </a:xfrm>
          <a:prstGeom prst="line">
            <a:avLst/>
          </a:prstGeom>
          <a:noFill/>
          <a:ln w="9525">
            <a:solidFill>
              <a:schemeClr val="tx1"/>
            </a:solidFill>
            <a:round/>
            <a:headEnd type="triangle" w="med" len="med"/>
            <a:tailEnd/>
          </a:ln>
          <a:effectLst/>
        </p:spPr>
        <p:txBody>
          <a:bodyPr/>
          <a:lstStyle/>
          <a:p>
            <a:endParaRPr lang="en-US"/>
          </a:p>
        </p:txBody>
      </p:sp>
      <p:sp>
        <p:nvSpPr>
          <p:cNvPr id="8" name="Text Box 9"/>
          <p:cNvSpPr txBox="1">
            <a:spLocks noChangeArrowheads="1"/>
          </p:cNvSpPr>
          <p:nvPr/>
        </p:nvSpPr>
        <p:spPr bwMode="auto">
          <a:xfrm>
            <a:off x="1219200" y="3124200"/>
            <a:ext cx="1585913" cy="822325"/>
          </a:xfrm>
          <a:prstGeom prst="rect">
            <a:avLst/>
          </a:prstGeom>
          <a:solidFill>
            <a:schemeClr val="bg1"/>
          </a:solidFill>
          <a:ln w="15875">
            <a:solidFill>
              <a:schemeClr val="accent1">
                <a:shade val="50000"/>
              </a:schemeClr>
            </a:solidFill>
            <a:miter lim="800000"/>
            <a:headEnd/>
            <a:tailEnd/>
          </a:ln>
          <a:effectLst/>
        </p:spPr>
        <p:txBody>
          <a:bodyPr wrap="none">
            <a:spAutoFit/>
          </a:bodyPr>
          <a:lstStyle/>
          <a:p>
            <a:r>
              <a:rPr lang="en-US" sz="1200" dirty="0"/>
              <a:t>Note Exact match</a:t>
            </a:r>
          </a:p>
          <a:p>
            <a:r>
              <a:rPr lang="en-US" sz="1200" dirty="0"/>
              <a:t>of gain / phase at</a:t>
            </a:r>
          </a:p>
          <a:p>
            <a:r>
              <a:rPr lang="en-US" sz="1200" dirty="0"/>
              <a:t>15 </a:t>
            </a:r>
            <a:r>
              <a:rPr lang="en-US" sz="1200" dirty="0" err="1"/>
              <a:t>hz</a:t>
            </a:r>
            <a:r>
              <a:rPr lang="en-US" sz="1200" dirty="0"/>
              <a:t> for pre-warped</a:t>
            </a:r>
          </a:p>
          <a:p>
            <a:r>
              <a:rPr lang="en-US" sz="1200" dirty="0"/>
              <a:t>discrete filter</a:t>
            </a:r>
          </a:p>
        </p:txBody>
      </p:sp>
      <p:cxnSp>
        <p:nvCxnSpPr>
          <p:cNvPr id="10" name="Straight Connector 9"/>
          <p:cNvCxnSpPr/>
          <p:nvPr/>
        </p:nvCxnSpPr>
        <p:spPr>
          <a:xfrm>
            <a:off x="4698440" y="2590800"/>
            <a:ext cx="0" cy="335280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943600" y="2514600"/>
            <a:ext cx="3200400" cy="830997"/>
          </a:xfrm>
          <a:prstGeom prst="rect">
            <a:avLst/>
          </a:prstGeom>
          <a:noFill/>
        </p:spPr>
        <p:txBody>
          <a:bodyPr wrap="square" rtlCol="0">
            <a:spAutoFit/>
          </a:bodyPr>
          <a:lstStyle/>
          <a:p>
            <a:r>
              <a:rPr lang="en-US" sz="1600" dirty="0" smtClean="0"/>
              <a:t>f</a:t>
            </a:r>
            <a:r>
              <a:rPr lang="en-US" sz="1600" baseline="-25000" dirty="0" smtClean="0"/>
              <a:t>n</a:t>
            </a:r>
            <a:r>
              <a:rPr lang="en-US" sz="1600" dirty="0" smtClean="0"/>
              <a:t> = 15 </a:t>
            </a:r>
            <a:r>
              <a:rPr lang="en-US" sz="1600" dirty="0" err="1" smtClean="0"/>
              <a:t>hz</a:t>
            </a:r>
            <a:endParaRPr lang="en-US" sz="1600" dirty="0" smtClean="0"/>
          </a:p>
          <a:p>
            <a:r>
              <a:rPr lang="en-US" sz="1600" dirty="0" err="1" smtClean="0">
                <a:latin typeface="Symbol" pitchFamily="18" charset="2"/>
              </a:rPr>
              <a:t>w</a:t>
            </a:r>
            <a:r>
              <a:rPr lang="en-US" sz="1600" baseline="-25000" dirty="0" err="1" smtClean="0"/>
              <a:t>n</a:t>
            </a:r>
            <a:r>
              <a:rPr lang="en-US" sz="1600" dirty="0" smtClean="0"/>
              <a:t> = 2</a:t>
            </a:r>
            <a:r>
              <a:rPr lang="en-US" sz="1600" dirty="0" smtClean="0">
                <a:latin typeface="Symbol" pitchFamily="18" charset="2"/>
              </a:rPr>
              <a:t>p</a:t>
            </a:r>
            <a:r>
              <a:rPr lang="en-US" sz="1600" dirty="0" smtClean="0"/>
              <a:t>f</a:t>
            </a:r>
            <a:r>
              <a:rPr lang="en-US" sz="1600" baseline="-25000" dirty="0" smtClean="0"/>
              <a:t>n</a:t>
            </a:r>
            <a:r>
              <a:rPr lang="en-US" sz="1600" dirty="0" smtClean="0"/>
              <a:t> = 94.248 </a:t>
            </a:r>
            <a:r>
              <a:rPr lang="en-US" sz="1600" dirty="0" err="1" smtClean="0"/>
              <a:t>rad</a:t>
            </a:r>
            <a:r>
              <a:rPr lang="en-US" sz="1600" dirty="0" smtClean="0"/>
              <a:t>/sec</a:t>
            </a:r>
          </a:p>
          <a:p>
            <a:r>
              <a:rPr lang="en-US" sz="1600" dirty="0" smtClean="0">
                <a:latin typeface="Symbol" pitchFamily="18" charset="2"/>
              </a:rPr>
              <a:t>w</a:t>
            </a:r>
            <a:r>
              <a:rPr lang="en-US" sz="1600" baseline="-25000" dirty="0" smtClean="0"/>
              <a:t>d</a:t>
            </a:r>
            <a:r>
              <a:rPr lang="en-US" sz="1600" dirty="0" smtClean="0"/>
              <a:t> = 2/T tan( </a:t>
            </a:r>
            <a:r>
              <a:rPr lang="en-US" sz="1600" dirty="0" err="1" smtClean="0">
                <a:latin typeface="Symbol" pitchFamily="18" charset="2"/>
              </a:rPr>
              <a:t>p</a:t>
            </a:r>
            <a:r>
              <a:rPr lang="en-US" sz="1600" dirty="0" err="1" smtClean="0"/>
              <a:t>f</a:t>
            </a:r>
            <a:r>
              <a:rPr lang="en-US" sz="1600" baseline="-25000" dirty="0" err="1" smtClean="0"/>
              <a:t>c</a:t>
            </a:r>
            <a:r>
              <a:rPr lang="en-US" sz="1600" dirty="0" smtClean="0"/>
              <a:t>) = 137.638 </a:t>
            </a:r>
            <a:r>
              <a:rPr lang="en-US" sz="1600" dirty="0" err="1" smtClean="0"/>
              <a:t>rad</a:t>
            </a:r>
            <a:r>
              <a:rPr lang="en-US" sz="1600" dirty="0" smtClean="0"/>
              <a:t>/sec</a:t>
            </a:r>
            <a:endParaRPr lang="en-US" sz="1600"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Techniques to Verify Transfer Function of a Discrete Filter</a:t>
            </a:r>
            <a:endParaRPr lang="en-US" dirty="0"/>
          </a:p>
        </p:txBody>
      </p:sp>
      <p:sp>
        <p:nvSpPr>
          <p:cNvPr id="3" name="Content Placeholder 2"/>
          <p:cNvSpPr>
            <a:spLocks noGrp="1"/>
          </p:cNvSpPr>
          <p:nvPr>
            <p:ph idx="1"/>
          </p:nvPr>
        </p:nvSpPr>
        <p:spPr>
          <a:xfrm>
            <a:off x="457200" y="2155376"/>
            <a:ext cx="8229600" cy="4144964"/>
          </a:xfrm>
        </p:spPr>
        <p:txBody>
          <a:bodyPr/>
          <a:lstStyle/>
          <a:p>
            <a:r>
              <a:rPr lang="en-US" sz="1800" dirty="0" smtClean="0"/>
              <a:t>DFT (or FFT) can be used to verify the transfer function frequency response (magnitude/phase versus frequency) of discrete filters</a:t>
            </a:r>
          </a:p>
          <a:p>
            <a:pPr lvl="1"/>
            <a:r>
              <a:rPr lang="en-US" sz="1600" dirty="0" smtClean="0"/>
              <a:t>Compute the impulse response (also called the “</a:t>
            </a:r>
            <a:r>
              <a:rPr lang="en-US" sz="1600" b="1" i="1" dirty="0" smtClean="0"/>
              <a:t>filter kernel</a:t>
            </a:r>
            <a:r>
              <a:rPr lang="en-US" sz="1600" dirty="0" smtClean="0"/>
              <a:t>”) of the discrete filter by passing a N sample impulse response (=1 for sample 1, =0 samples 2-N) through the filter</a:t>
            </a:r>
          </a:p>
          <a:p>
            <a:pPr lvl="2"/>
            <a:r>
              <a:rPr lang="en-US" sz="1600" dirty="0" smtClean="0"/>
              <a:t>Via recursion:     x = </a:t>
            </a:r>
            <a:r>
              <a:rPr lang="en-US" sz="1600" dirty="0" err="1" smtClean="0"/>
              <a:t>recursive_filter</a:t>
            </a:r>
            <a:r>
              <a:rPr lang="en-US" sz="1600" dirty="0" smtClean="0"/>
              <a:t>( Impulse , a , b );</a:t>
            </a:r>
          </a:p>
          <a:p>
            <a:pPr lvl="2"/>
            <a:r>
              <a:rPr lang="en-US" sz="1600" dirty="0" smtClean="0"/>
              <a:t>where a and b are the digital filter’s numerator and denominator polynomial coefficients (described in Part 3 of 4 of this topic)</a:t>
            </a:r>
          </a:p>
          <a:p>
            <a:pPr lvl="2"/>
            <a:r>
              <a:rPr lang="en-US" sz="1600" b="1" i="1" dirty="0" smtClean="0"/>
              <a:t>Make sure that you know how denominator polynomial coefficients, b, are defined!</a:t>
            </a:r>
          </a:p>
          <a:p>
            <a:pPr lvl="1"/>
            <a:r>
              <a:rPr lang="en-US" sz="1600" dirty="0" smtClean="0"/>
              <a:t>Use discrete Fourier transform (DFT) to compute </a:t>
            </a:r>
            <a:r>
              <a:rPr lang="en-US" sz="1600" dirty="0" smtClean="0"/>
              <a:t>the frequency response of the filter’s impulse response, x, or </a:t>
            </a:r>
            <a:r>
              <a:rPr lang="en-US" sz="1600" b="1" i="1" dirty="0" smtClean="0"/>
              <a:t>filter kernel</a:t>
            </a:r>
            <a:r>
              <a:rPr lang="en-US" sz="1600" dirty="0" smtClean="0"/>
              <a:t>:</a:t>
            </a:r>
          </a:p>
          <a:p>
            <a:pPr lvl="2"/>
            <a:r>
              <a:rPr lang="en-US" sz="1600" dirty="0" smtClean="0"/>
              <a:t>Via “brute force” summation method (</a:t>
            </a:r>
            <a:r>
              <a:rPr lang="en-US" sz="1600" b="1" dirty="0" smtClean="0">
                <a:solidFill>
                  <a:srgbClr val="FF3300"/>
                </a:solidFill>
              </a:rPr>
              <a:t>VERY SLOW !!!</a:t>
            </a:r>
            <a:r>
              <a:rPr lang="en-US" sz="1600" dirty="0" smtClean="0"/>
              <a:t>) :</a:t>
            </a:r>
          </a:p>
          <a:p>
            <a:pPr lvl="3"/>
            <a:r>
              <a:rPr lang="en-US" sz="1600" dirty="0" smtClean="0"/>
              <a:t>[</a:t>
            </a:r>
            <a:r>
              <a:rPr lang="en-US" sz="1600" dirty="0" err="1" smtClean="0"/>
              <a:t>mag,phase,freq</a:t>
            </a:r>
            <a:r>
              <a:rPr lang="en-US" sz="1600" dirty="0" smtClean="0"/>
              <a:t>] = </a:t>
            </a:r>
            <a:r>
              <a:rPr lang="en-US" sz="1600" dirty="0" err="1" smtClean="0"/>
              <a:t>dft</a:t>
            </a:r>
            <a:r>
              <a:rPr lang="en-US" sz="1600" dirty="0" smtClean="0"/>
              <a:t>( x , N );</a:t>
            </a:r>
          </a:p>
          <a:p>
            <a:pPr lvl="2"/>
            <a:r>
              <a:rPr lang="en-US" sz="1600" dirty="0" smtClean="0"/>
              <a:t>Via DFT using FFT (</a:t>
            </a:r>
            <a:r>
              <a:rPr lang="en-US" sz="1600" b="1" dirty="0" smtClean="0"/>
              <a:t>VERY FAST !!!</a:t>
            </a:r>
            <a:r>
              <a:rPr lang="en-US" sz="1600" dirty="0" smtClean="0"/>
              <a:t>) :          </a:t>
            </a:r>
          </a:p>
          <a:p>
            <a:pPr lvl="3"/>
            <a:r>
              <a:rPr lang="en-US" sz="1600" dirty="0" smtClean="0"/>
              <a:t>[</a:t>
            </a:r>
            <a:r>
              <a:rPr lang="en-US" sz="1600" dirty="0" err="1" smtClean="0"/>
              <a:t>mag,phase,freq</a:t>
            </a:r>
            <a:r>
              <a:rPr lang="en-US" sz="1600" dirty="0" smtClean="0"/>
              <a:t>] = </a:t>
            </a:r>
            <a:r>
              <a:rPr lang="en-US" sz="1600" dirty="0" err="1" smtClean="0"/>
              <a:t>dft_fft</a:t>
            </a:r>
            <a:r>
              <a:rPr lang="en-US" sz="1600" dirty="0" smtClean="0"/>
              <a:t>( x , N );</a:t>
            </a:r>
          </a:p>
          <a:p>
            <a:pPr lvl="3"/>
            <a:r>
              <a:rPr lang="en-US" sz="1600" dirty="0" smtClean="0"/>
              <a:t>Much faster than brute force DFT method (faster by order of N log</a:t>
            </a:r>
            <a:r>
              <a:rPr lang="en-US" sz="1600" baseline="-25000" dirty="0" smtClean="0"/>
              <a:t>e</a:t>
            </a:r>
            <a:r>
              <a:rPr lang="en-US" sz="1600" dirty="0" smtClean="0"/>
              <a:t>(N) )</a:t>
            </a:r>
            <a:endParaRPr lang="en-US" sz="1600"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8</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for Verification of Transfer Function</a:t>
            </a:r>
            <a:endParaRPr lang="en-US" dirty="0"/>
          </a:p>
        </p:txBody>
      </p:sp>
      <p:sp>
        <p:nvSpPr>
          <p:cNvPr id="3" name="Content Placeholder 2"/>
          <p:cNvSpPr>
            <a:spLocks noGrp="1"/>
          </p:cNvSpPr>
          <p:nvPr>
            <p:ph idx="1"/>
          </p:nvPr>
        </p:nvSpPr>
        <p:spPr>
          <a:xfrm>
            <a:off x="457200" y="2057400"/>
            <a:ext cx="8229600" cy="4144964"/>
          </a:xfrm>
        </p:spPr>
        <p:txBody>
          <a:bodyPr/>
          <a:lstStyle/>
          <a:p>
            <a:r>
              <a:rPr lang="en-US" sz="1600" dirty="0" smtClean="0"/>
              <a:t>Example:  notch filter with </a:t>
            </a:r>
            <a:r>
              <a:rPr lang="en-US" sz="1600" dirty="0" err="1" smtClean="0"/>
              <a:t>lowpass</a:t>
            </a:r>
            <a:r>
              <a:rPr lang="en-US" sz="1600" dirty="0" smtClean="0"/>
              <a:t>:</a:t>
            </a:r>
          </a:p>
          <a:p>
            <a:pPr lvl="1">
              <a:buNone/>
            </a:pPr>
            <a:r>
              <a:rPr lang="en-US" sz="1200" b="1" dirty="0" smtClean="0"/>
              <a:t>% low pass filter discrete coefficients:</a:t>
            </a:r>
          </a:p>
          <a:p>
            <a:pPr lvl="1">
              <a:buNone/>
            </a:pPr>
            <a:r>
              <a:rPr lang="de-DE" sz="1200" b="1" dirty="0" smtClean="0"/>
              <a:t>	al = 1.0e-02  * [ 2.54234646    5.08469292     2.54234646  0   0 ];</a:t>
            </a:r>
          </a:p>
          <a:p>
            <a:pPr lvl="1">
              <a:buNone/>
            </a:pPr>
            <a:r>
              <a:rPr lang="de-DE" sz="1200" b="1" dirty="0" smtClean="0"/>
              <a:t>	bl =                  [ 1.501043369 -0.602737225   0   0 ];</a:t>
            </a:r>
          </a:p>
          <a:p>
            <a:pPr lvl="1">
              <a:buNone/>
            </a:pPr>
            <a:r>
              <a:rPr lang="de-DE" sz="1200" b="1" dirty="0" smtClean="0"/>
              <a:t>% notch filter discrete coefficients:</a:t>
            </a:r>
          </a:p>
          <a:p>
            <a:pPr lvl="1">
              <a:buNone/>
            </a:pPr>
            <a:r>
              <a:rPr lang="de-DE" sz="1200" b="1" dirty="0" smtClean="0"/>
              <a:t>	an = [ 0.9024681335    -3.5026519614     5.2034846577    -3.5026519614   0.9024681336 ];</a:t>
            </a:r>
          </a:p>
          <a:p>
            <a:pPr lvl="1">
              <a:buNone/>
            </a:pPr>
            <a:r>
              <a:rPr lang="de-DE" sz="1200" b="1" dirty="0" smtClean="0"/>
              <a:t>	bn = [ 3.68352427976  -5.19672754635   3.32581338106  -0.815728911280 ];</a:t>
            </a:r>
            <a:endParaRPr lang="en-US" sz="1200" b="1" dirty="0" smtClean="0"/>
          </a:p>
          <a:p>
            <a:pPr lvl="1">
              <a:buNone/>
            </a:pPr>
            <a:r>
              <a:rPr lang="en-US" sz="1200" b="1" dirty="0" smtClean="0"/>
              <a:t>% define the update frequency (50 hertz) and sample time, T</a:t>
            </a:r>
          </a:p>
          <a:p>
            <a:pPr lvl="1">
              <a:buNone/>
            </a:pPr>
            <a:r>
              <a:rPr lang="en-US" sz="1200" b="1" dirty="0" smtClean="0"/>
              <a:t>	</a:t>
            </a:r>
            <a:r>
              <a:rPr lang="en-US" sz="1200" b="1" dirty="0" err="1" smtClean="0"/>
              <a:t>fs</a:t>
            </a:r>
            <a:r>
              <a:rPr lang="en-US" sz="1200" b="1" dirty="0" smtClean="0"/>
              <a:t>=50;  , T=1/</a:t>
            </a:r>
            <a:r>
              <a:rPr lang="en-US" sz="1200" b="1" dirty="0" err="1" smtClean="0"/>
              <a:t>fs</a:t>
            </a:r>
            <a:r>
              <a:rPr lang="en-US" sz="1200" b="1" dirty="0" smtClean="0"/>
              <a:t>;</a:t>
            </a:r>
          </a:p>
          <a:p>
            <a:pPr lvl="1">
              <a:buNone/>
            </a:pPr>
            <a:r>
              <a:rPr lang="en-US" sz="1200" b="1" dirty="0" smtClean="0"/>
              <a:t>% define 4096 point impulse response function (zero everywhere except first point)</a:t>
            </a:r>
          </a:p>
          <a:p>
            <a:pPr lvl="1">
              <a:buNone/>
            </a:pPr>
            <a:r>
              <a:rPr lang="en-US" sz="1200" b="1" dirty="0" smtClean="0"/>
              <a:t>	impulse = zeros(size([1:4096]));  ,  impulse(1) = 1;</a:t>
            </a:r>
          </a:p>
          <a:p>
            <a:pPr lvl="1">
              <a:buNone/>
            </a:pPr>
            <a:r>
              <a:rPr lang="en-US" sz="1200" b="1" dirty="0" smtClean="0"/>
              <a:t>% define the 4096 point impulse response of the notch filter and the </a:t>
            </a:r>
            <a:r>
              <a:rPr lang="en-US" sz="1200" b="1" dirty="0" err="1" smtClean="0"/>
              <a:t>lowpass</a:t>
            </a:r>
            <a:r>
              <a:rPr lang="en-US" sz="1200" b="1" dirty="0" smtClean="0"/>
              <a:t> filter</a:t>
            </a:r>
          </a:p>
          <a:p>
            <a:pPr lvl="1">
              <a:buNone/>
            </a:pPr>
            <a:r>
              <a:rPr lang="en-US" sz="1200" b="1" dirty="0" smtClean="0"/>
              <a:t>	</a:t>
            </a:r>
            <a:r>
              <a:rPr lang="en-US" sz="1200" b="1" dirty="0" err="1" smtClean="0"/>
              <a:t>xn</a:t>
            </a:r>
            <a:r>
              <a:rPr lang="en-US" sz="1200" b="1" dirty="0" smtClean="0"/>
              <a:t> = </a:t>
            </a:r>
            <a:r>
              <a:rPr lang="en-US" sz="1200" b="1" dirty="0" err="1" smtClean="0"/>
              <a:t>recursive_filter</a:t>
            </a:r>
            <a:r>
              <a:rPr lang="en-US" sz="1200" b="1" dirty="0" smtClean="0"/>
              <a:t>(impulse , an , </a:t>
            </a:r>
            <a:r>
              <a:rPr lang="en-US" sz="1200" b="1" dirty="0" err="1" smtClean="0"/>
              <a:t>bn</a:t>
            </a:r>
            <a:r>
              <a:rPr lang="en-US" sz="1200" b="1" dirty="0" smtClean="0"/>
              <a:t> );</a:t>
            </a:r>
          </a:p>
          <a:p>
            <a:pPr lvl="1">
              <a:buNone/>
            </a:pPr>
            <a:r>
              <a:rPr lang="en-US" sz="1200" b="1" dirty="0" smtClean="0"/>
              <a:t>	xl  = </a:t>
            </a:r>
            <a:r>
              <a:rPr lang="en-US" sz="1200" b="1" dirty="0" err="1" smtClean="0"/>
              <a:t>recursive_filter</a:t>
            </a:r>
            <a:r>
              <a:rPr lang="en-US" sz="1200" b="1" dirty="0" smtClean="0"/>
              <a:t>(impulse , al , </a:t>
            </a:r>
            <a:r>
              <a:rPr lang="en-US" sz="1200" b="1" dirty="0" err="1" smtClean="0"/>
              <a:t>bl</a:t>
            </a:r>
            <a:r>
              <a:rPr lang="en-US" sz="1200" b="1" dirty="0" smtClean="0"/>
              <a:t> );</a:t>
            </a:r>
          </a:p>
          <a:p>
            <a:pPr lvl="1">
              <a:buNone/>
            </a:pPr>
            <a:r>
              <a:rPr lang="en-US" sz="1200" b="1" dirty="0" smtClean="0"/>
              <a:t>% compute the frequency response of the notch filter and the </a:t>
            </a:r>
            <a:r>
              <a:rPr lang="en-US" sz="1200" b="1" dirty="0" err="1" smtClean="0"/>
              <a:t>lowpass</a:t>
            </a:r>
            <a:r>
              <a:rPr lang="en-US" sz="1200" b="1" dirty="0" smtClean="0"/>
              <a:t> filter</a:t>
            </a:r>
          </a:p>
          <a:p>
            <a:pPr lvl="1">
              <a:buNone/>
            </a:pPr>
            <a:r>
              <a:rPr lang="en-US" sz="1200" b="1" dirty="0" smtClean="0"/>
              <a:t>	[</a:t>
            </a:r>
            <a:r>
              <a:rPr lang="en-US" sz="1200" b="1" dirty="0" err="1" smtClean="0"/>
              <a:t>magn,phasen,freqn</a:t>
            </a:r>
            <a:r>
              <a:rPr lang="en-US" sz="1200" b="1" dirty="0" smtClean="0"/>
              <a:t>]=</a:t>
            </a:r>
            <a:r>
              <a:rPr lang="en-US" sz="1200" b="1" dirty="0" err="1" smtClean="0"/>
              <a:t>dft_fft</a:t>
            </a:r>
            <a:r>
              <a:rPr lang="en-US" sz="1200" b="1" dirty="0" smtClean="0"/>
              <a:t>(xn,4096);</a:t>
            </a:r>
          </a:p>
          <a:p>
            <a:pPr lvl="1">
              <a:buNone/>
            </a:pPr>
            <a:r>
              <a:rPr lang="en-US" sz="1200" b="1" dirty="0" smtClean="0"/>
              <a:t>	[</a:t>
            </a:r>
            <a:r>
              <a:rPr lang="en-US" sz="1200" b="1" dirty="0" err="1" smtClean="0"/>
              <a:t>magl,phasel,freql</a:t>
            </a:r>
            <a:r>
              <a:rPr lang="en-US" sz="1200" b="1" dirty="0" smtClean="0"/>
              <a:t>]=</a:t>
            </a:r>
            <a:r>
              <a:rPr lang="en-US" sz="1200" b="1" dirty="0" err="1" smtClean="0"/>
              <a:t>dft_fft</a:t>
            </a:r>
            <a:r>
              <a:rPr lang="en-US" sz="1200" b="1" dirty="0" smtClean="0"/>
              <a:t>(xl,4096);</a:t>
            </a:r>
          </a:p>
          <a:p>
            <a:pPr lvl="1">
              <a:buNone/>
            </a:pPr>
            <a:r>
              <a:rPr lang="en-US" sz="1200" b="1" dirty="0" smtClean="0"/>
              <a:t>% combine the magnitude and phase of each of the filters for the overall filter transfer function:</a:t>
            </a:r>
          </a:p>
          <a:p>
            <a:pPr lvl="1">
              <a:buNone/>
            </a:pPr>
            <a:r>
              <a:rPr lang="en-US" sz="1200" b="1" dirty="0" smtClean="0"/>
              <a:t>	</a:t>
            </a:r>
            <a:r>
              <a:rPr lang="en-US" sz="1200" b="1" dirty="0" err="1" smtClean="0"/>
              <a:t>mag</a:t>
            </a:r>
            <a:r>
              <a:rPr lang="en-US" sz="1200" b="1" dirty="0" smtClean="0"/>
              <a:t> = </a:t>
            </a:r>
            <a:r>
              <a:rPr lang="en-US" sz="1200" b="1" dirty="0" err="1" smtClean="0"/>
              <a:t>magn</a:t>
            </a:r>
            <a:r>
              <a:rPr lang="en-US" sz="1200" b="1" dirty="0" smtClean="0"/>
              <a:t> + </a:t>
            </a:r>
            <a:r>
              <a:rPr lang="en-US" sz="1200" b="1" dirty="0" err="1" smtClean="0"/>
              <a:t>magl</a:t>
            </a:r>
            <a:r>
              <a:rPr lang="en-US" sz="1200" b="1" dirty="0" smtClean="0"/>
              <a:t>;</a:t>
            </a:r>
          </a:p>
          <a:p>
            <a:pPr lvl="1">
              <a:buNone/>
            </a:pPr>
            <a:r>
              <a:rPr lang="en-US" sz="1200" b="1" dirty="0" smtClean="0"/>
              <a:t>	phase = </a:t>
            </a:r>
            <a:r>
              <a:rPr lang="en-US" sz="1200" b="1" dirty="0" err="1" smtClean="0"/>
              <a:t>phasen</a:t>
            </a:r>
            <a:r>
              <a:rPr lang="en-US" sz="1200" b="1" dirty="0" smtClean="0"/>
              <a:t> + </a:t>
            </a:r>
            <a:r>
              <a:rPr lang="en-US" sz="1200" b="1" dirty="0" err="1" smtClean="0"/>
              <a:t>phasel</a:t>
            </a:r>
            <a:r>
              <a:rPr lang="en-US" sz="1200" b="1" dirty="0" smtClean="0"/>
              <a:t>;</a:t>
            </a:r>
            <a:endParaRPr lang="en-US" sz="1200" b="1"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9</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62000"/>
            <a:ext cx="8229600" cy="1143000"/>
          </a:xfrm>
        </p:spPr>
        <p:txBody>
          <a:bodyPr/>
          <a:lstStyle/>
          <a:p>
            <a:r>
              <a:rPr lang="en-US" dirty="0" smtClean="0"/>
              <a:t>Calculated Frequency Response </a:t>
            </a:r>
            <a:br>
              <a:rPr lang="en-US" dirty="0" smtClean="0"/>
            </a:br>
            <a:r>
              <a:rPr lang="en-US" sz="3200" dirty="0" smtClean="0"/>
              <a:t>of Notch/</a:t>
            </a:r>
            <a:r>
              <a:rPr lang="en-US" sz="3200" dirty="0" err="1" smtClean="0"/>
              <a:t>Lowpass</a:t>
            </a:r>
            <a:r>
              <a:rPr lang="en-US" sz="3200" dirty="0" smtClean="0"/>
              <a:t> Discrete Filter</a:t>
            </a:r>
            <a:endParaRPr lang="en-US" sz="3200"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10</a:t>
            </a:fld>
            <a:endParaRPr lang="en-US" dirty="0"/>
          </a:p>
        </p:txBody>
      </p:sp>
      <p:grpSp>
        <p:nvGrpSpPr>
          <p:cNvPr id="8" name="Content Placeholder 7"/>
          <p:cNvGrpSpPr>
            <a:grpSpLocks noGrp="1"/>
          </p:cNvGrpSpPr>
          <p:nvPr>
            <p:ph idx="1"/>
          </p:nvPr>
        </p:nvGrpSpPr>
        <p:grpSpPr>
          <a:xfrm>
            <a:off x="457200" y="1981200"/>
            <a:ext cx="8229600" cy="4144963"/>
            <a:chOff x="1128713" y="2005446"/>
            <a:chExt cx="6900862" cy="4349317"/>
          </a:xfrm>
        </p:grpSpPr>
        <p:grpSp>
          <p:nvGrpSpPr>
            <p:cNvPr id="9" name="Group 7"/>
            <p:cNvGrpSpPr/>
            <p:nvPr/>
          </p:nvGrpSpPr>
          <p:grpSpPr>
            <a:xfrm>
              <a:off x="1128713" y="2005446"/>
              <a:ext cx="6900862" cy="4349317"/>
              <a:chOff x="1128713" y="2005446"/>
              <a:chExt cx="6900862" cy="4349317"/>
            </a:xfrm>
          </p:grpSpPr>
          <p:pic>
            <p:nvPicPr>
              <p:cNvPr id="11" name="Picture 8"/>
              <p:cNvPicPr>
                <a:picLocks noChangeAspect="1" noChangeArrowheads="1"/>
              </p:cNvPicPr>
              <p:nvPr/>
            </p:nvPicPr>
            <p:blipFill>
              <a:blip r:embed="rId3" cstate="print"/>
              <a:srcRect/>
              <a:stretch>
                <a:fillRect/>
              </a:stretch>
            </p:blipFill>
            <p:spPr bwMode="auto">
              <a:xfrm>
                <a:off x="1128713" y="4030663"/>
                <a:ext cx="6886575" cy="2324100"/>
              </a:xfrm>
              <a:prstGeom prst="rect">
                <a:avLst/>
              </a:prstGeom>
              <a:noFill/>
              <a:ln w="9525">
                <a:noFill/>
                <a:miter lim="800000"/>
                <a:headEnd/>
                <a:tailEnd/>
              </a:ln>
              <a:effectLst/>
            </p:spPr>
          </p:pic>
          <p:pic>
            <p:nvPicPr>
              <p:cNvPr id="12" name="Picture 5"/>
              <p:cNvPicPr>
                <a:picLocks noChangeAspect="1" noChangeArrowheads="1"/>
              </p:cNvPicPr>
              <p:nvPr/>
            </p:nvPicPr>
            <p:blipFill>
              <a:blip r:embed="rId4" cstate="print"/>
              <a:srcRect/>
              <a:stretch>
                <a:fillRect/>
              </a:stretch>
            </p:blipFill>
            <p:spPr bwMode="auto">
              <a:xfrm>
                <a:off x="1143000" y="2005446"/>
                <a:ext cx="6886575" cy="2247900"/>
              </a:xfrm>
              <a:prstGeom prst="rect">
                <a:avLst/>
              </a:prstGeom>
              <a:noFill/>
              <a:ln w="9525">
                <a:noFill/>
                <a:miter lim="800000"/>
                <a:headEnd/>
                <a:tailEnd/>
              </a:ln>
              <a:effectLst/>
            </p:spPr>
          </p:pic>
        </p:grpSp>
        <p:sp>
          <p:nvSpPr>
            <p:cNvPr id="10" name="Rectangle 9"/>
            <p:cNvSpPr/>
            <p:nvPr/>
          </p:nvSpPr>
          <p:spPr bwMode="auto">
            <a:xfrm>
              <a:off x="2362200" y="2102427"/>
              <a:ext cx="4876800" cy="15240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grpSp>
      <p:cxnSp>
        <p:nvCxnSpPr>
          <p:cNvPr id="14" name="Straight Connector 13"/>
          <p:cNvCxnSpPr/>
          <p:nvPr/>
        </p:nvCxnSpPr>
        <p:spPr>
          <a:xfrm>
            <a:off x="4363496" y="2326192"/>
            <a:ext cx="0" cy="350520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472552" y="2193888"/>
            <a:ext cx="1833002" cy="276999"/>
          </a:xfrm>
          <a:prstGeom prst="rect">
            <a:avLst/>
          </a:prstGeom>
          <a:solidFill>
            <a:schemeClr val="bg1"/>
          </a:solidFill>
          <a:ln>
            <a:solidFill>
              <a:schemeClr val="tx1"/>
            </a:solidFill>
          </a:ln>
        </p:spPr>
        <p:txBody>
          <a:bodyPr wrap="none" rtlCol="0">
            <a:spAutoFit/>
          </a:bodyPr>
          <a:lstStyle/>
          <a:p>
            <a:r>
              <a:rPr lang="en-US" sz="1200" b="1" dirty="0" smtClean="0"/>
              <a:t>Center of notch at 2hertz</a:t>
            </a:r>
            <a:endParaRPr lang="en-US" sz="1200" b="1" dirty="0"/>
          </a:p>
        </p:txBody>
      </p:sp>
      <p:cxnSp>
        <p:nvCxnSpPr>
          <p:cNvPr id="18" name="Straight Arrow Connector 17"/>
          <p:cNvCxnSpPr/>
          <p:nvPr/>
        </p:nvCxnSpPr>
        <p:spPr>
          <a:xfrm flipV="1">
            <a:off x="3276600" y="5105400"/>
            <a:ext cx="457200" cy="304800"/>
          </a:xfrm>
          <a:prstGeom prst="straightConnector1">
            <a:avLst/>
          </a:prstGeom>
          <a:ln w="158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1792792" y="2971800"/>
            <a:ext cx="1985927" cy="461665"/>
          </a:xfrm>
          <a:prstGeom prst="rect">
            <a:avLst/>
          </a:prstGeom>
          <a:solidFill>
            <a:schemeClr val="bg1"/>
          </a:solidFill>
          <a:ln>
            <a:solidFill>
              <a:schemeClr val="tx1"/>
            </a:solidFill>
          </a:ln>
        </p:spPr>
        <p:txBody>
          <a:bodyPr wrap="square" rtlCol="0">
            <a:spAutoFit/>
          </a:bodyPr>
          <a:lstStyle/>
          <a:p>
            <a:r>
              <a:rPr lang="en-US" sz="1200" b="1" dirty="0" smtClean="0"/>
              <a:t>Minimum attenuation in notch = -26dB @ 1.95 </a:t>
            </a:r>
            <a:r>
              <a:rPr lang="en-US" sz="1200" b="1" dirty="0" err="1" smtClean="0"/>
              <a:t>hz</a:t>
            </a:r>
            <a:endParaRPr lang="en-US" sz="1200" b="1" dirty="0"/>
          </a:p>
        </p:txBody>
      </p:sp>
      <p:cxnSp>
        <p:nvCxnSpPr>
          <p:cNvPr id="21" name="Straight Arrow Connector 20"/>
          <p:cNvCxnSpPr/>
          <p:nvPr/>
        </p:nvCxnSpPr>
        <p:spPr>
          <a:xfrm>
            <a:off x="3799952" y="3190352"/>
            <a:ext cx="533400" cy="0"/>
          </a:xfrm>
          <a:prstGeom prst="straightConnector1">
            <a:avLst/>
          </a:prstGeom>
          <a:ln w="158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676400" y="5257800"/>
            <a:ext cx="1604927" cy="461665"/>
          </a:xfrm>
          <a:prstGeom prst="rect">
            <a:avLst/>
          </a:prstGeom>
          <a:solidFill>
            <a:schemeClr val="bg1"/>
          </a:solidFill>
          <a:ln>
            <a:solidFill>
              <a:schemeClr val="tx1"/>
            </a:solidFill>
          </a:ln>
        </p:spPr>
        <p:txBody>
          <a:bodyPr wrap="square" rtlCol="0">
            <a:spAutoFit/>
          </a:bodyPr>
          <a:lstStyle/>
          <a:p>
            <a:r>
              <a:rPr lang="en-US" sz="1200" b="1" dirty="0" smtClean="0"/>
              <a:t>Phase @ 1 </a:t>
            </a:r>
            <a:r>
              <a:rPr lang="en-US" sz="1200" b="1" dirty="0" err="1" smtClean="0"/>
              <a:t>hz</a:t>
            </a:r>
            <a:r>
              <a:rPr lang="en-US" sz="1200" b="1" dirty="0" smtClean="0"/>
              <a:t> = -65.7°</a:t>
            </a:r>
          </a:p>
          <a:p>
            <a:r>
              <a:rPr lang="en-US" sz="1200" b="1" dirty="0" smtClean="0"/>
              <a:t>(more on this later!)</a:t>
            </a:r>
            <a:endParaRPr lang="en-US" sz="1200" b="1" dirty="0"/>
          </a:p>
        </p:txBody>
      </p:sp>
      <p:cxnSp>
        <p:nvCxnSpPr>
          <p:cNvPr id="17" name="Straight Arrow Connector 16"/>
          <p:cNvCxnSpPr/>
          <p:nvPr/>
        </p:nvCxnSpPr>
        <p:spPr>
          <a:xfrm>
            <a:off x="4419600" y="3190352"/>
            <a:ext cx="1600200" cy="0"/>
          </a:xfrm>
          <a:prstGeom prst="straightConnector1">
            <a:avLst/>
          </a:prstGeom>
          <a:ln w="158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of Using Discrete </a:t>
            </a:r>
            <a:br>
              <a:rPr lang="en-US" dirty="0" smtClean="0"/>
            </a:br>
            <a:r>
              <a:rPr lang="en-US" dirty="0" smtClean="0"/>
              <a:t>Notch Filter</a:t>
            </a:r>
            <a:endParaRPr lang="en-US" dirty="0"/>
          </a:p>
        </p:txBody>
      </p:sp>
      <p:sp>
        <p:nvSpPr>
          <p:cNvPr id="3" name="Content Placeholder 2"/>
          <p:cNvSpPr>
            <a:spLocks noGrp="1"/>
          </p:cNvSpPr>
          <p:nvPr>
            <p:ph idx="1"/>
          </p:nvPr>
        </p:nvSpPr>
        <p:spPr>
          <a:xfrm>
            <a:off x="457200" y="2286000"/>
            <a:ext cx="8534400" cy="4144964"/>
          </a:xfrm>
        </p:spPr>
        <p:txBody>
          <a:bodyPr/>
          <a:lstStyle/>
          <a:p>
            <a:r>
              <a:rPr lang="en-US" sz="1800" dirty="0" smtClean="0"/>
              <a:t>Now, from the previous example, we will demonstrate how to use such a notch / </a:t>
            </a:r>
            <a:r>
              <a:rPr lang="en-US" sz="1800" dirty="0" err="1" smtClean="0"/>
              <a:t>lowpass</a:t>
            </a:r>
            <a:r>
              <a:rPr lang="en-US" sz="1800" dirty="0" smtClean="0"/>
              <a:t> </a:t>
            </a:r>
            <a:r>
              <a:rPr lang="en-US" sz="1800" dirty="0" smtClean="0"/>
              <a:t>filter to remove some frequency content at the location of the notch and above the low pass frequency </a:t>
            </a:r>
            <a:r>
              <a:rPr lang="en-US" sz="1800" dirty="0" err="1" smtClean="0"/>
              <a:t>rolloff</a:t>
            </a:r>
            <a:endParaRPr lang="en-US" sz="1800" dirty="0" smtClean="0"/>
          </a:p>
          <a:p>
            <a:r>
              <a:rPr lang="en-US" sz="1800" dirty="0" smtClean="0"/>
              <a:t>From our computed frequency response of the digital filter, we showed that the notch is centered at 2hz with at least 26 dB of </a:t>
            </a:r>
            <a:r>
              <a:rPr lang="en-US" sz="1800" dirty="0" smtClean="0"/>
              <a:t>attenuation, and that the </a:t>
            </a:r>
            <a:r>
              <a:rPr lang="en-US" sz="1800" dirty="0" err="1" smtClean="0"/>
              <a:t>lowpass</a:t>
            </a:r>
            <a:r>
              <a:rPr lang="en-US" sz="1800" dirty="0" smtClean="0"/>
              <a:t> attenuation is also at least 26 dB for frequencies at 10 </a:t>
            </a:r>
            <a:r>
              <a:rPr lang="en-US" sz="1800" dirty="0" err="1" smtClean="0"/>
              <a:t>hz</a:t>
            </a:r>
            <a:r>
              <a:rPr lang="en-US" sz="1800" dirty="0" smtClean="0"/>
              <a:t> and above</a:t>
            </a:r>
            <a:endParaRPr lang="en-US" sz="1800" dirty="0" smtClean="0"/>
          </a:p>
          <a:p>
            <a:r>
              <a:rPr lang="en-US" sz="1800" dirty="0" smtClean="0"/>
              <a:t>Create 2048 point input test waveform with three sinusoid components:</a:t>
            </a:r>
          </a:p>
          <a:p>
            <a:pPr marL="401638" lvl="1" indent="0"/>
            <a:r>
              <a:rPr lang="en-US" sz="1600" dirty="0" smtClean="0"/>
              <a:t>  Amplitude of 2 at 1 </a:t>
            </a:r>
            <a:r>
              <a:rPr lang="en-US" sz="1600" dirty="0" err="1" smtClean="0"/>
              <a:t>hz</a:t>
            </a:r>
            <a:r>
              <a:rPr lang="en-US" sz="1600" dirty="0" smtClean="0"/>
              <a:t> (normalized frequency of 0.02 for filter operating at 50 </a:t>
            </a:r>
            <a:r>
              <a:rPr lang="en-US" sz="1600" dirty="0" err="1" smtClean="0"/>
              <a:t>hz</a:t>
            </a:r>
            <a:r>
              <a:rPr lang="en-US" sz="1600" dirty="0" smtClean="0"/>
              <a:t>) ( below the  </a:t>
            </a:r>
          </a:p>
          <a:p>
            <a:pPr marL="401638" lvl="1" indent="0">
              <a:buNone/>
            </a:pPr>
            <a:r>
              <a:rPr lang="en-US" sz="1600" dirty="0" smtClean="0"/>
              <a:t>    </a:t>
            </a:r>
            <a:r>
              <a:rPr lang="en-US" sz="1600" dirty="0" err="1" smtClean="0"/>
              <a:t>lowpass</a:t>
            </a:r>
            <a:r>
              <a:rPr lang="en-US" sz="1600" dirty="0" smtClean="0"/>
              <a:t> filter cutoff frequency)</a:t>
            </a:r>
          </a:p>
          <a:p>
            <a:pPr marL="401638" lvl="1" indent="0"/>
            <a:r>
              <a:rPr lang="en-US" sz="1600" dirty="0" smtClean="0"/>
              <a:t>  Amplitude of 4 at 2hz (normalized frequency of 0.04) ( at the center of the notch filter </a:t>
            </a:r>
          </a:p>
          <a:p>
            <a:pPr marL="401638" lvl="1" indent="0">
              <a:buNone/>
            </a:pPr>
            <a:r>
              <a:rPr lang="en-US" sz="1600" dirty="0" smtClean="0"/>
              <a:t>    frequency)</a:t>
            </a:r>
          </a:p>
          <a:p>
            <a:pPr marL="401638" lvl="1" indent="0"/>
            <a:r>
              <a:rPr lang="en-US" sz="1600" dirty="0" smtClean="0"/>
              <a:t>  Amplitude of 1 at 10hz (normalized frequency of 0.2) ( above the </a:t>
            </a:r>
            <a:r>
              <a:rPr lang="en-US" sz="1600" dirty="0" err="1" smtClean="0"/>
              <a:t>lowpass</a:t>
            </a:r>
            <a:r>
              <a:rPr lang="en-US" sz="1600" dirty="0" smtClean="0"/>
              <a:t> filter cutoff </a:t>
            </a:r>
          </a:p>
          <a:p>
            <a:pPr marL="401638" lvl="1" indent="0">
              <a:buNone/>
            </a:pPr>
            <a:r>
              <a:rPr lang="en-US" sz="1600" dirty="0" smtClean="0"/>
              <a:t>    frequency)</a:t>
            </a:r>
          </a:p>
          <a:p>
            <a:pPr marL="401638" lvl="1" indent="0">
              <a:buFont typeface="Wingdings" pitchFamily="2" charset="2"/>
              <a:buNone/>
            </a:pPr>
            <a:r>
              <a:rPr lang="en-US" sz="1600" dirty="0" smtClean="0"/>
              <a:t>	</a:t>
            </a:r>
            <a:r>
              <a:rPr lang="en-US" sz="1400" dirty="0" smtClean="0"/>
              <a:t>x = 2*sin( 2*pi * 0.02 * [0:2047] ) + 4*sin( 2*pi * 0.04 * [0:2047]) + 1*sin( 2*pi * 0.2 * [0:2047])</a:t>
            </a:r>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11</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of Using Discrete </a:t>
            </a:r>
            <a:br>
              <a:rPr lang="en-US" dirty="0" smtClean="0"/>
            </a:br>
            <a:r>
              <a:rPr lang="en-US" dirty="0" smtClean="0"/>
              <a:t>Notch Filter</a:t>
            </a:r>
            <a:endParaRPr lang="en-US" dirty="0"/>
          </a:p>
        </p:txBody>
      </p:sp>
      <p:sp>
        <p:nvSpPr>
          <p:cNvPr id="3" name="Content Placeholder 2"/>
          <p:cNvSpPr>
            <a:spLocks noGrp="1"/>
          </p:cNvSpPr>
          <p:nvPr>
            <p:ph idx="1"/>
          </p:nvPr>
        </p:nvSpPr>
        <p:spPr>
          <a:xfrm>
            <a:off x="457200" y="2057400"/>
            <a:ext cx="8534400" cy="4144964"/>
          </a:xfrm>
        </p:spPr>
        <p:txBody>
          <a:bodyPr/>
          <a:lstStyle/>
          <a:p>
            <a:r>
              <a:rPr lang="en-US" sz="2000" dirty="0" smtClean="0"/>
              <a:t>Once filtered with the discrete filter, we should see the following characteristics:</a:t>
            </a:r>
          </a:p>
          <a:p>
            <a:pPr lvl="1"/>
            <a:r>
              <a:rPr lang="en-US" sz="1800" dirty="0" smtClean="0"/>
              <a:t>the high frequency component (10 </a:t>
            </a:r>
            <a:r>
              <a:rPr lang="en-US" sz="1800" dirty="0" err="1" smtClean="0"/>
              <a:t>hz</a:t>
            </a:r>
            <a:r>
              <a:rPr lang="en-US" sz="1800" dirty="0" smtClean="0"/>
              <a:t>, or 0.2 normalized frequency) should be attenuated by approximately -26 dB ( 0.05 amplitude )</a:t>
            </a:r>
          </a:p>
          <a:p>
            <a:pPr lvl="1"/>
            <a:r>
              <a:rPr lang="en-US" sz="1800" dirty="0" smtClean="0"/>
              <a:t>the component within the notch filter (2 </a:t>
            </a:r>
            <a:r>
              <a:rPr lang="en-US" sz="1800" dirty="0" err="1" smtClean="0"/>
              <a:t>hz</a:t>
            </a:r>
            <a:r>
              <a:rPr lang="en-US" sz="1800" dirty="0" smtClean="0"/>
              <a:t>, or 0.04 normalized frequency) should </a:t>
            </a:r>
            <a:r>
              <a:rPr lang="en-US" sz="1800" dirty="0" smtClean="0"/>
              <a:t>also be </a:t>
            </a:r>
            <a:r>
              <a:rPr lang="en-US" sz="1800" dirty="0" smtClean="0"/>
              <a:t>attenuated by approximately -</a:t>
            </a:r>
            <a:r>
              <a:rPr lang="en-US" sz="1800" dirty="0" smtClean="0"/>
              <a:t>26dB</a:t>
            </a:r>
            <a:endParaRPr lang="en-US" sz="1800" dirty="0" smtClean="0"/>
          </a:p>
          <a:p>
            <a:pPr lvl="1"/>
            <a:r>
              <a:rPr lang="en-US" sz="1800" dirty="0" smtClean="0"/>
              <a:t>the low frequency component (1 </a:t>
            </a:r>
            <a:r>
              <a:rPr lang="en-US" sz="1800" dirty="0" err="1" smtClean="0"/>
              <a:t>hz</a:t>
            </a:r>
            <a:r>
              <a:rPr lang="en-US" sz="1800" dirty="0" smtClean="0"/>
              <a:t>, or 0.02 normalized frequency) should pass through with little or no attenuation, but with some phase lag (-65.7° shown earlier)</a:t>
            </a:r>
            <a:endParaRPr lang="en-US" sz="1600" dirty="0" smtClean="0"/>
          </a:p>
          <a:p>
            <a:pPr lvl="1"/>
            <a:r>
              <a:rPr lang="en-US" sz="1600" dirty="0" smtClean="0"/>
              <a:t>Compute 2048-point impulse response of the discrete filter, by convolving the input signal with the total filter’s impulse response (e.g. – the “</a:t>
            </a:r>
            <a:r>
              <a:rPr lang="en-US" sz="1600" b="1" i="1" dirty="0" smtClean="0"/>
              <a:t>filter kernel</a:t>
            </a:r>
            <a:r>
              <a:rPr lang="en-US" sz="1600" dirty="0" smtClean="0"/>
              <a:t>” )</a:t>
            </a:r>
          </a:p>
          <a:p>
            <a:pPr lvl="1"/>
            <a:r>
              <a:rPr lang="en-US" sz="1600" dirty="0" smtClean="0"/>
              <a:t>Filter the input waveform with the discrete filter, using the </a:t>
            </a:r>
            <a:r>
              <a:rPr lang="en-US" sz="1600" dirty="0" err="1" smtClean="0"/>
              <a:t>fft</a:t>
            </a:r>
            <a:r>
              <a:rPr lang="en-US" sz="1600" dirty="0" smtClean="0"/>
              <a:t> form of the convolution operation (see </a:t>
            </a:r>
            <a:r>
              <a:rPr lang="en-US" sz="1600" dirty="0" err="1" smtClean="0"/>
              <a:t>Matlab</a:t>
            </a:r>
            <a:r>
              <a:rPr lang="en-US" sz="1600" dirty="0" smtClean="0"/>
              <a:t> function “</a:t>
            </a:r>
            <a:r>
              <a:rPr lang="en-US" sz="1600" b="1" i="1" dirty="0" err="1" smtClean="0"/>
              <a:t>convolv_fft.m</a:t>
            </a:r>
            <a:r>
              <a:rPr lang="en-US" sz="1600" dirty="0" smtClean="0"/>
              <a:t>”)</a:t>
            </a:r>
          </a:p>
          <a:p>
            <a:pPr lvl="1">
              <a:buFont typeface="Wingdings" pitchFamily="2" charset="2"/>
              <a:buNone/>
            </a:pPr>
            <a:r>
              <a:rPr lang="en-US" sz="1600" dirty="0" smtClean="0"/>
              <a:t>		</a:t>
            </a:r>
            <a:r>
              <a:rPr lang="en-US" sz="1400" b="1" dirty="0" err="1" smtClean="0"/>
              <a:t>filter_notch</a:t>
            </a:r>
            <a:r>
              <a:rPr lang="en-US" sz="1400" b="1" dirty="0" smtClean="0"/>
              <a:t> </a:t>
            </a:r>
            <a:r>
              <a:rPr lang="en-US" sz="1400" b="1" dirty="0" smtClean="0"/>
              <a:t>= </a:t>
            </a:r>
            <a:r>
              <a:rPr lang="en-US" sz="1400" b="1" dirty="0" err="1" smtClean="0"/>
              <a:t>recursive_filter</a:t>
            </a:r>
            <a:r>
              <a:rPr lang="en-US" sz="1400" b="1" dirty="0" smtClean="0"/>
              <a:t>( impulse , an , </a:t>
            </a:r>
            <a:r>
              <a:rPr lang="en-US" sz="1400" b="1" dirty="0" err="1" smtClean="0"/>
              <a:t>bn</a:t>
            </a:r>
            <a:r>
              <a:rPr lang="en-US" sz="1400" b="1" dirty="0" smtClean="0"/>
              <a:t> );</a:t>
            </a:r>
          </a:p>
          <a:p>
            <a:pPr lvl="1">
              <a:buFont typeface="Wingdings" pitchFamily="2" charset="2"/>
              <a:buNone/>
            </a:pPr>
            <a:r>
              <a:rPr lang="en-US" sz="1400" b="1" dirty="0" smtClean="0"/>
              <a:t>		</a:t>
            </a:r>
            <a:r>
              <a:rPr lang="en-US" sz="1400" b="1" dirty="0" err="1" smtClean="0"/>
              <a:t>filter_notch_lowpass</a:t>
            </a:r>
            <a:r>
              <a:rPr lang="en-US" sz="1400" b="1" dirty="0" smtClean="0"/>
              <a:t> </a:t>
            </a:r>
            <a:r>
              <a:rPr lang="en-US" sz="1400" b="1" dirty="0" smtClean="0"/>
              <a:t>= </a:t>
            </a:r>
            <a:r>
              <a:rPr lang="en-US" sz="1400" b="1" dirty="0" err="1" smtClean="0"/>
              <a:t>recursive_filter</a:t>
            </a:r>
            <a:r>
              <a:rPr lang="en-US" sz="1400" b="1" dirty="0" smtClean="0"/>
              <a:t>( </a:t>
            </a:r>
            <a:r>
              <a:rPr lang="en-US" sz="1400" b="1" dirty="0" err="1" smtClean="0"/>
              <a:t>filter_notch</a:t>
            </a:r>
            <a:r>
              <a:rPr lang="en-US" sz="1400" b="1" dirty="0" smtClean="0"/>
              <a:t> </a:t>
            </a:r>
            <a:r>
              <a:rPr lang="en-US" sz="1400" b="1" dirty="0" smtClean="0"/>
              <a:t>, al , </a:t>
            </a:r>
            <a:r>
              <a:rPr lang="en-US" sz="1400" b="1" dirty="0" err="1" smtClean="0"/>
              <a:t>bl</a:t>
            </a:r>
            <a:r>
              <a:rPr lang="en-US" sz="1400" b="1" dirty="0" smtClean="0"/>
              <a:t> );</a:t>
            </a:r>
          </a:p>
          <a:p>
            <a:pPr lvl="1">
              <a:buFont typeface="Wingdings" pitchFamily="2" charset="2"/>
              <a:buNone/>
            </a:pPr>
            <a:r>
              <a:rPr lang="en-US" sz="1400" dirty="0" smtClean="0"/>
              <a:t>		</a:t>
            </a:r>
            <a:r>
              <a:rPr lang="en-US" sz="1400" dirty="0" err="1" smtClean="0"/>
              <a:t>x_filtered</a:t>
            </a:r>
            <a:r>
              <a:rPr lang="en-US" sz="1400" dirty="0" smtClean="0"/>
              <a:t> = </a:t>
            </a:r>
            <a:r>
              <a:rPr lang="en-US" sz="1400" dirty="0" err="1" smtClean="0"/>
              <a:t>convolv_fft</a:t>
            </a:r>
            <a:r>
              <a:rPr lang="en-US" sz="1400" dirty="0" smtClean="0"/>
              <a:t>( x , </a:t>
            </a:r>
            <a:r>
              <a:rPr lang="en-US" sz="1400" dirty="0" err="1" smtClean="0"/>
              <a:t>filter_notch_lowpass</a:t>
            </a:r>
            <a:r>
              <a:rPr lang="en-US" sz="1400" dirty="0" smtClean="0"/>
              <a:t> </a:t>
            </a:r>
            <a:r>
              <a:rPr lang="en-US" sz="1400" dirty="0" smtClean="0"/>
              <a:t>);</a:t>
            </a:r>
          </a:p>
          <a:p>
            <a:endParaRPr lang="en-US" sz="1600"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12</a:t>
            </a:fld>
            <a:endParaRPr lang="en-US" dirty="0"/>
          </a:p>
        </p:txBody>
      </p:sp>
      <p:cxnSp>
        <p:nvCxnSpPr>
          <p:cNvPr id="8" name="Straight Arrow Connector 7"/>
          <p:cNvCxnSpPr/>
          <p:nvPr/>
        </p:nvCxnSpPr>
        <p:spPr>
          <a:xfrm flipH="1">
            <a:off x="6400800" y="5867400"/>
            <a:ext cx="381000" cy="0"/>
          </a:xfrm>
          <a:prstGeom prst="straightConnector1">
            <a:avLst/>
          </a:prstGeom>
          <a:ln w="158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781800" y="5486400"/>
            <a:ext cx="2233304" cy="830997"/>
          </a:xfrm>
          <a:prstGeom prst="rect">
            <a:avLst/>
          </a:prstGeom>
          <a:noFill/>
        </p:spPr>
        <p:txBody>
          <a:bodyPr wrap="none" rtlCol="0">
            <a:spAutoFit/>
          </a:bodyPr>
          <a:lstStyle/>
          <a:p>
            <a:r>
              <a:rPr lang="en-US" sz="1200" b="1" dirty="0" smtClean="0"/>
              <a:t>Note successive calls</a:t>
            </a:r>
          </a:p>
          <a:p>
            <a:r>
              <a:rPr lang="en-US" sz="1200" b="1" dirty="0" smtClean="0"/>
              <a:t>to recursive filter, which</a:t>
            </a:r>
          </a:p>
          <a:p>
            <a:r>
              <a:rPr lang="en-US" sz="1200" b="1" dirty="0" smtClean="0"/>
              <a:t>cascades the notch and </a:t>
            </a:r>
            <a:r>
              <a:rPr lang="en-US" sz="1200" b="1" dirty="0" err="1" smtClean="0"/>
              <a:t>lowpass</a:t>
            </a:r>
            <a:endParaRPr lang="en-US" sz="1200" b="1" dirty="0" smtClean="0"/>
          </a:p>
          <a:p>
            <a:r>
              <a:rPr lang="en-US" sz="1200" b="1" dirty="0" smtClean="0"/>
              <a:t> filters together</a:t>
            </a:r>
            <a:endParaRPr lang="en-US" sz="1200" b="1"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p:cNvPicPr>
            <a:picLocks noGrp="1" noChangeAspect="1" noChangeArrowheads="1"/>
          </p:cNvPicPr>
          <p:nvPr>
            <p:ph sz="half" idx="2"/>
          </p:nvPr>
        </p:nvPicPr>
        <p:blipFill>
          <a:blip r:embed="rId3" cstate="print"/>
          <a:stretch>
            <a:fillRect/>
          </a:stretch>
        </p:blipFill>
        <p:spPr bwMode="auto">
          <a:xfrm>
            <a:off x="4137416" y="2356956"/>
            <a:ext cx="5012702" cy="3739044"/>
          </a:xfrm>
          <a:prstGeom prst="rect">
            <a:avLst/>
          </a:prstGeom>
          <a:noFill/>
          <a:ln w="9525">
            <a:noFill/>
            <a:miter lim="800000"/>
            <a:headEnd/>
            <a:tailEnd/>
          </a:ln>
        </p:spPr>
      </p:pic>
      <p:sp>
        <p:nvSpPr>
          <p:cNvPr id="2" name="Title 1"/>
          <p:cNvSpPr>
            <a:spLocks noGrp="1"/>
          </p:cNvSpPr>
          <p:nvPr>
            <p:ph type="title"/>
          </p:nvPr>
        </p:nvSpPr>
        <p:spPr>
          <a:xfrm>
            <a:off x="457200" y="685800"/>
            <a:ext cx="8229600" cy="685800"/>
          </a:xfrm>
        </p:spPr>
        <p:txBody>
          <a:bodyPr/>
          <a:lstStyle/>
          <a:p>
            <a:r>
              <a:rPr lang="en-US" dirty="0" smtClean="0"/>
              <a:t>Output of Notch / </a:t>
            </a:r>
            <a:r>
              <a:rPr lang="en-US" dirty="0" err="1" smtClean="0"/>
              <a:t>Lowpass</a:t>
            </a:r>
            <a:r>
              <a:rPr lang="en-US" dirty="0" smtClean="0"/>
              <a:t> Discrete Filter</a:t>
            </a: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13</a:t>
            </a:fld>
            <a:endParaRPr lang="en-US" dirty="0"/>
          </a:p>
        </p:txBody>
      </p:sp>
      <p:cxnSp>
        <p:nvCxnSpPr>
          <p:cNvPr id="7" name="Straight Connector 6"/>
          <p:cNvCxnSpPr/>
          <p:nvPr/>
        </p:nvCxnSpPr>
        <p:spPr>
          <a:xfrm>
            <a:off x="7059715" y="4986665"/>
            <a:ext cx="0" cy="38100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7212115" y="4998393"/>
            <a:ext cx="0" cy="38100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668667" y="5381897"/>
            <a:ext cx="997389" cy="276999"/>
          </a:xfrm>
          <a:prstGeom prst="rect">
            <a:avLst/>
          </a:prstGeom>
          <a:solidFill>
            <a:schemeClr val="bg1"/>
          </a:solidFill>
          <a:ln w="9525">
            <a:solidFill>
              <a:schemeClr val="tx1"/>
            </a:solidFill>
          </a:ln>
        </p:spPr>
        <p:txBody>
          <a:bodyPr wrap="none" rtlCol="0">
            <a:spAutoFit/>
          </a:bodyPr>
          <a:lstStyle/>
          <a:p>
            <a:r>
              <a:rPr lang="en-US" sz="1200" b="1" dirty="0" smtClean="0"/>
              <a:t>9 sample lag</a:t>
            </a:r>
            <a:endParaRPr lang="en-US" sz="1200" b="1" dirty="0"/>
          </a:p>
        </p:txBody>
      </p:sp>
      <p:sp>
        <p:nvSpPr>
          <p:cNvPr id="13" name="Content Placeholder 12"/>
          <p:cNvSpPr>
            <a:spLocks noGrp="1"/>
          </p:cNvSpPr>
          <p:nvPr>
            <p:ph sz="half" idx="1"/>
          </p:nvPr>
        </p:nvSpPr>
        <p:spPr>
          <a:xfrm>
            <a:off x="152400" y="1981200"/>
            <a:ext cx="4191000" cy="4267200"/>
          </a:xfrm>
        </p:spPr>
        <p:txBody>
          <a:bodyPr>
            <a:normAutofit/>
          </a:bodyPr>
          <a:lstStyle/>
          <a:p>
            <a:r>
              <a:rPr lang="en-US" sz="1800" dirty="0" smtClean="0"/>
              <a:t>Top right plot shows original signal, x[n] in red, and output of notch / </a:t>
            </a:r>
            <a:r>
              <a:rPr lang="en-US" sz="1800" dirty="0" err="1" smtClean="0"/>
              <a:t>lowpass</a:t>
            </a:r>
            <a:r>
              <a:rPr lang="en-US" sz="1800" dirty="0" smtClean="0"/>
              <a:t> discrete filter in blue</a:t>
            </a:r>
          </a:p>
          <a:p>
            <a:r>
              <a:rPr lang="en-US" sz="1800" dirty="0" smtClean="0"/>
              <a:t>Bottom right plot shows only the 0.02 normalized frequency component of x[n] and its filtering with the notch/</a:t>
            </a:r>
            <a:r>
              <a:rPr lang="en-US" sz="1800" dirty="0" err="1" smtClean="0"/>
              <a:t>lowpass</a:t>
            </a:r>
            <a:r>
              <a:rPr lang="en-US" sz="1800" dirty="0" smtClean="0"/>
              <a:t> discrete filter</a:t>
            </a:r>
          </a:p>
          <a:p>
            <a:pPr lvl="1"/>
            <a:r>
              <a:rPr lang="en-US" sz="1400" dirty="0" smtClean="0"/>
              <a:t>The lower plot shows essentially no attenuation of the 1 </a:t>
            </a:r>
            <a:r>
              <a:rPr lang="en-US" sz="1400" dirty="0" err="1" smtClean="0"/>
              <a:t>hz</a:t>
            </a:r>
            <a:r>
              <a:rPr lang="en-US" sz="1400" dirty="0" smtClean="0"/>
              <a:t> (0.02 normalized frequency) signal, as expected</a:t>
            </a:r>
          </a:p>
          <a:p>
            <a:pPr lvl="1"/>
            <a:r>
              <a:rPr lang="en-US" sz="1400" dirty="0" smtClean="0"/>
              <a:t>The lower plot shows a 9 sample lag between the 0.02 normalized filter sinusoid and its filtered value, as expected (see below)</a:t>
            </a:r>
          </a:p>
          <a:p>
            <a:pPr lvl="1"/>
            <a:r>
              <a:rPr lang="en-US" sz="1400" dirty="0" smtClean="0"/>
              <a:t>The predicted phase lag of the filter at 1 </a:t>
            </a:r>
            <a:r>
              <a:rPr lang="en-US" sz="1400" dirty="0" err="1" smtClean="0"/>
              <a:t>hz</a:t>
            </a:r>
            <a:r>
              <a:rPr lang="en-US" sz="1400" dirty="0" smtClean="0"/>
              <a:t> (0.02 normalized filter for filter running at 50 hertz) is 65.7°</a:t>
            </a:r>
          </a:p>
          <a:p>
            <a:pPr lvl="1"/>
            <a:r>
              <a:rPr lang="en-US" sz="1400" dirty="0" smtClean="0"/>
              <a:t>( 65.7° phase lag / 360°/cycle ) * ( 50 samples /cycle ) = 9 samples lag</a:t>
            </a:r>
            <a:endParaRPr lang="en-US" sz="1400"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685800"/>
          </a:xfrm>
        </p:spPr>
        <p:txBody>
          <a:bodyPr/>
          <a:lstStyle/>
          <a:p>
            <a:r>
              <a:rPr lang="en-US" dirty="0" smtClean="0"/>
              <a:t>Output of Notch / </a:t>
            </a:r>
            <a:r>
              <a:rPr lang="en-US" dirty="0" err="1" smtClean="0"/>
              <a:t>Lowpass</a:t>
            </a:r>
            <a:r>
              <a:rPr lang="en-US" dirty="0" smtClean="0"/>
              <a:t> Discrete Filter</a:t>
            </a: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14</a:t>
            </a:fld>
            <a:endParaRPr lang="en-US" dirty="0"/>
          </a:p>
        </p:txBody>
      </p:sp>
      <p:sp>
        <p:nvSpPr>
          <p:cNvPr id="13" name="Content Placeholder 12"/>
          <p:cNvSpPr>
            <a:spLocks noGrp="1"/>
          </p:cNvSpPr>
          <p:nvPr>
            <p:ph sz="half" idx="1"/>
          </p:nvPr>
        </p:nvSpPr>
        <p:spPr>
          <a:xfrm>
            <a:off x="152400" y="1981200"/>
            <a:ext cx="4191000" cy="4267200"/>
          </a:xfrm>
        </p:spPr>
        <p:txBody>
          <a:bodyPr>
            <a:normAutofit/>
          </a:bodyPr>
          <a:lstStyle/>
          <a:p>
            <a:r>
              <a:rPr lang="en-US" sz="1800" dirty="0" smtClean="0"/>
              <a:t>Compute PSD of the unfiltered signal, x[n], and compare with PSD of x[n] filtered by the notch / </a:t>
            </a:r>
            <a:r>
              <a:rPr lang="en-US" sz="1800" dirty="0" err="1" smtClean="0"/>
              <a:t>lowpass</a:t>
            </a:r>
            <a:r>
              <a:rPr lang="en-US" sz="1800" dirty="0" smtClean="0"/>
              <a:t> filter</a:t>
            </a:r>
          </a:p>
          <a:p>
            <a:r>
              <a:rPr lang="en-US" sz="1800" dirty="0" smtClean="0"/>
              <a:t>Note that the original signal, x[n] exhibits peaks at 1, 2, and 10 hertz (0.020, 0.040, 0.20 normalized frequency for sample frequency of 50 </a:t>
            </a:r>
            <a:r>
              <a:rPr lang="en-US" sz="1800" dirty="0" err="1" smtClean="0"/>
              <a:t>hz</a:t>
            </a:r>
            <a:r>
              <a:rPr lang="en-US" sz="1800" dirty="0" smtClean="0"/>
              <a:t>), as expected</a:t>
            </a:r>
          </a:p>
          <a:p>
            <a:r>
              <a:rPr lang="en-US" sz="1800" dirty="0" smtClean="0"/>
              <a:t>Note that the filtered signal (blue line) shows no content except for the low frequency 20 hertz signal, which is expected, since the </a:t>
            </a:r>
            <a:r>
              <a:rPr lang="en-US" sz="1800" dirty="0" err="1" smtClean="0"/>
              <a:t>lowpass</a:t>
            </a:r>
            <a:r>
              <a:rPr lang="en-US" sz="1800" dirty="0" smtClean="0"/>
              <a:t> does not attenuate that frequency, but the notch and low pass attenuate the other frequencies</a:t>
            </a:r>
            <a:endParaRPr lang="en-US" sz="1400" dirty="0"/>
          </a:p>
        </p:txBody>
      </p:sp>
      <p:pic>
        <p:nvPicPr>
          <p:cNvPr id="4100" name="Picture 4"/>
          <p:cNvPicPr>
            <a:picLocks noGrp="1" noChangeAspect="1" noChangeArrowheads="1"/>
          </p:cNvPicPr>
          <p:nvPr>
            <p:ph sz="half" idx="2"/>
          </p:nvPr>
        </p:nvPicPr>
        <p:blipFill>
          <a:blip r:embed="rId3" cstate="print"/>
          <a:srcRect/>
          <a:stretch>
            <a:fillRect/>
          </a:stretch>
        </p:blipFill>
        <p:spPr bwMode="auto">
          <a:xfrm>
            <a:off x="4149725" y="2373541"/>
            <a:ext cx="4987925" cy="370635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p:cNvPicPr>
            <a:picLocks noGrp="1" noChangeAspect="1" noChangeArrowheads="1"/>
          </p:cNvPicPr>
          <p:nvPr>
            <p:ph sz="half" idx="2"/>
          </p:nvPr>
        </p:nvPicPr>
        <p:blipFill>
          <a:blip r:embed="rId3" cstate="print"/>
          <a:srcRect/>
          <a:stretch>
            <a:fillRect/>
          </a:stretch>
        </p:blipFill>
        <p:spPr bwMode="auto">
          <a:xfrm>
            <a:off x="4198938" y="2391343"/>
            <a:ext cx="4889500" cy="3670752"/>
          </a:xfrm>
          <a:prstGeom prst="rect">
            <a:avLst/>
          </a:prstGeom>
          <a:noFill/>
          <a:ln w="9525">
            <a:noFill/>
            <a:miter lim="800000"/>
            <a:headEnd/>
            <a:tailEnd/>
          </a:ln>
        </p:spPr>
      </p:pic>
      <p:sp>
        <p:nvSpPr>
          <p:cNvPr id="2" name="Title 1"/>
          <p:cNvSpPr>
            <a:spLocks noGrp="1"/>
          </p:cNvSpPr>
          <p:nvPr>
            <p:ph type="title"/>
          </p:nvPr>
        </p:nvSpPr>
        <p:spPr>
          <a:xfrm>
            <a:off x="914400" y="685800"/>
            <a:ext cx="8229600" cy="685800"/>
          </a:xfrm>
        </p:spPr>
        <p:txBody>
          <a:bodyPr/>
          <a:lstStyle/>
          <a:p>
            <a:r>
              <a:rPr lang="en-US" dirty="0" smtClean="0"/>
              <a:t>Frequency Response of original signal, x[n] and filtered signal</a:t>
            </a: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15</a:t>
            </a:fld>
            <a:endParaRPr lang="en-US" dirty="0"/>
          </a:p>
        </p:txBody>
      </p:sp>
      <p:sp>
        <p:nvSpPr>
          <p:cNvPr id="13" name="Content Placeholder 12"/>
          <p:cNvSpPr>
            <a:spLocks noGrp="1"/>
          </p:cNvSpPr>
          <p:nvPr>
            <p:ph sz="half" idx="1"/>
          </p:nvPr>
        </p:nvSpPr>
        <p:spPr>
          <a:xfrm>
            <a:off x="152400" y="1981200"/>
            <a:ext cx="4191000" cy="4267200"/>
          </a:xfrm>
        </p:spPr>
        <p:txBody>
          <a:bodyPr>
            <a:normAutofit/>
          </a:bodyPr>
          <a:lstStyle/>
          <a:p>
            <a:r>
              <a:rPr lang="en-US" sz="1800" dirty="0" smtClean="0"/>
              <a:t>Compute 1024 point DFT of the unfiltered signal, x[n], and compare magnitude with that of x[n] filtered by the notch / </a:t>
            </a:r>
            <a:r>
              <a:rPr lang="en-US" sz="1800" dirty="0" err="1" smtClean="0"/>
              <a:t>lowpass</a:t>
            </a:r>
            <a:r>
              <a:rPr lang="en-US" sz="1800" dirty="0" smtClean="0"/>
              <a:t> filter</a:t>
            </a:r>
          </a:p>
          <a:p>
            <a:r>
              <a:rPr lang="en-US" sz="1800" dirty="0" smtClean="0"/>
              <a:t>Note very little attenuation in magnitude at low frequency (1 </a:t>
            </a:r>
            <a:r>
              <a:rPr lang="en-US" sz="1800" dirty="0" err="1" smtClean="0"/>
              <a:t>hz</a:t>
            </a:r>
            <a:r>
              <a:rPr lang="en-US" sz="1800" dirty="0" smtClean="0"/>
              <a:t>), as expected</a:t>
            </a:r>
          </a:p>
          <a:p>
            <a:r>
              <a:rPr lang="en-US" sz="1800" dirty="0" smtClean="0"/>
              <a:t>Note that the sharp attenuation at the 2 </a:t>
            </a:r>
            <a:r>
              <a:rPr lang="en-US" sz="1800" dirty="0" err="1" smtClean="0"/>
              <a:t>hz</a:t>
            </a:r>
            <a:r>
              <a:rPr lang="en-US" sz="1800" dirty="0" smtClean="0"/>
              <a:t> notch location of &gt;26 dB, as expected</a:t>
            </a:r>
          </a:p>
          <a:p>
            <a:r>
              <a:rPr lang="en-US" sz="1800" dirty="0" smtClean="0"/>
              <a:t>Note the wider region of attenuation for the higher frequencies above 2 </a:t>
            </a:r>
            <a:r>
              <a:rPr lang="en-US" sz="1800" dirty="0" err="1" smtClean="0"/>
              <a:t>hz</a:t>
            </a:r>
            <a:r>
              <a:rPr lang="en-US" sz="1800" dirty="0" smtClean="0"/>
              <a:t>, with &gt;26dB at 10 hertz, as expected</a:t>
            </a:r>
            <a:endParaRPr lang="en-US" sz="1400"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914400" y="762000"/>
            <a:ext cx="8229600" cy="1143000"/>
          </a:xfrm>
        </p:spPr>
        <p:txBody>
          <a:bodyPr/>
          <a:lstStyle/>
          <a:p>
            <a:r>
              <a:rPr lang="en-US" dirty="0" smtClean="0"/>
              <a:t>Comments on Previous Example</a:t>
            </a:r>
            <a:endParaRPr lang="en-US" dirty="0"/>
          </a:p>
        </p:txBody>
      </p:sp>
      <p:sp>
        <p:nvSpPr>
          <p:cNvPr id="7" name="Content Placeholder 6"/>
          <p:cNvSpPr>
            <a:spLocks noGrp="1"/>
          </p:cNvSpPr>
          <p:nvPr>
            <p:ph idx="1"/>
          </p:nvPr>
        </p:nvSpPr>
        <p:spPr>
          <a:xfrm>
            <a:off x="457200" y="1535728"/>
            <a:ext cx="8229600" cy="4144964"/>
          </a:xfrm>
        </p:spPr>
        <p:txBody>
          <a:bodyPr/>
          <a:lstStyle/>
          <a:p>
            <a:pPr lvl="1"/>
            <a:r>
              <a:rPr lang="en-US" sz="1800" dirty="0" smtClean="0"/>
              <a:t>The previous example implemented the filter as the </a:t>
            </a:r>
            <a:r>
              <a:rPr lang="en-US" sz="1800" b="1" i="1" dirty="0" smtClean="0"/>
              <a:t>convolution</a:t>
            </a:r>
            <a:r>
              <a:rPr lang="en-US" sz="1800" dirty="0" smtClean="0"/>
              <a:t> of the input signal x[n] with the impulse response of the filter (e.g. – the “</a:t>
            </a:r>
            <a:r>
              <a:rPr lang="en-US" sz="1800" b="1" i="1" dirty="0" smtClean="0"/>
              <a:t>filter kernel</a:t>
            </a:r>
            <a:r>
              <a:rPr lang="en-US" sz="1800" dirty="0" smtClean="0"/>
              <a:t>”)</a:t>
            </a:r>
          </a:p>
          <a:p>
            <a:pPr lvl="1"/>
            <a:r>
              <a:rPr lang="en-US" sz="1800" dirty="0" smtClean="0"/>
              <a:t>It also used an FFT form of convolution </a:t>
            </a:r>
            <a:r>
              <a:rPr lang="en-US" sz="1800" b="1" i="1" dirty="0" smtClean="0"/>
              <a:t>(“</a:t>
            </a:r>
            <a:r>
              <a:rPr lang="en-US" sz="1800" b="1" i="1" dirty="0" err="1" smtClean="0"/>
              <a:t>convolv_fft.m</a:t>
            </a:r>
            <a:r>
              <a:rPr lang="en-US" sz="1800" b="1" i="1" dirty="0" smtClean="0"/>
              <a:t>”)</a:t>
            </a:r>
          </a:p>
          <a:p>
            <a:pPr lvl="1"/>
            <a:r>
              <a:rPr lang="en-US" sz="1800" dirty="0" smtClean="0"/>
              <a:t>Recall from an earlier slide that convolution can be implemented as the inverse DFT of the product of the DFT of each input signal:</a:t>
            </a:r>
          </a:p>
          <a:p>
            <a:pPr lvl="2"/>
            <a:r>
              <a:rPr lang="en-US" sz="1600" dirty="0" smtClean="0"/>
              <a:t>The convolution theorem is key to digital signal processing.  It states that the inverse Fourier transform of the product of the Fourier transforms of f and g is proportional to the convolution of f and g (e.g. - </a:t>
            </a:r>
            <a:r>
              <a:rPr lang="en-US" sz="1600" i="1" dirty="0" smtClean="0">
                <a:cs typeface="Arial" pitchFamily="34" charset="0"/>
              </a:rPr>
              <a:t>f * g</a:t>
            </a:r>
            <a:r>
              <a:rPr lang="en-US" sz="1600" dirty="0" smtClean="0"/>
              <a:t> ):</a:t>
            </a:r>
            <a:endParaRPr lang="en-US" sz="1600" i="1" dirty="0" smtClean="0">
              <a:cs typeface="Arial" pitchFamily="34" charset="0"/>
            </a:endParaRPr>
          </a:p>
          <a:p>
            <a:pPr marL="1909763" lvl="4" indent="-593725">
              <a:buFontTx/>
              <a:buNone/>
            </a:pPr>
            <a:r>
              <a:rPr lang="en-US" sz="1600" i="1" dirty="0" smtClean="0">
                <a:latin typeface="Blackadder ITC" pitchFamily="82" charset="0"/>
                <a:cs typeface="Arial" pitchFamily="34" charset="0"/>
              </a:rPr>
              <a:t>F  </a:t>
            </a:r>
            <a:r>
              <a:rPr lang="en-US" sz="1600" i="1" dirty="0" smtClean="0">
                <a:cs typeface="Arial" pitchFamily="34" charset="0"/>
              </a:rPr>
              <a:t>{ f * g } = </a:t>
            </a:r>
            <a:r>
              <a:rPr lang="en-US" sz="1600" i="1" dirty="0" smtClean="0">
                <a:latin typeface="script"/>
                <a:cs typeface="Arial" pitchFamily="34" charset="0"/>
              </a:rPr>
              <a:t>k</a:t>
            </a:r>
            <a:r>
              <a:rPr lang="en-US" sz="1600" i="1" dirty="0" smtClean="0">
                <a:cs typeface="Arial" pitchFamily="34" charset="0"/>
              </a:rPr>
              <a:t> { </a:t>
            </a:r>
            <a:r>
              <a:rPr lang="en-US" sz="1600" i="1" dirty="0" smtClean="0">
                <a:latin typeface="Blackadder ITC" pitchFamily="82" charset="0"/>
                <a:cs typeface="Arial" pitchFamily="34" charset="0"/>
              </a:rPr>
              <a:t>F  </a:t>
            </a:r>
            <a:r>
              <a:rPr lang="en-US" sz="1600" dirty="0" smtClean="0">
                <a:cs typeface="Arial" pitchFamily="34" charset="0"/>
              </a:rPr>
              <a:t>( f ) · </a:t>
            </a:r>
            <a:r>
              <a:rPr lang="en-US" sz="1600" i="1" dirty="0" smtClean="0">
                <a:latin typeface="Blackadder ITC" pitchFamily="82" charset="0"/>
                <a:cs typeface="Arial" pitchFamily="34" charset="0"/>
              </a:rPr>
              <a:t>F</a:t>
            </a:r>
            <a:r>
              <a:rPr lang="en-US" sz="1600" dirty="0" smtClean="0">
                <a:cs typeface="Arial" pitchFamily="34" charset="0"/>
              </a:rPr>
              <a:t>  ( g )</a:t>
            </a:r>
            <a:r>
              <a:rPr lang="en-US" sz="1600" i="1" dirty="0" smtClean="0">
                <a:cs typeface="Arial" pitchFamily="34" charset="0"/>
              </a:rPr>
              <a:t> }     </a:t>
            </a:r>
            <a:r>
              <a:rPr lang="en-US" sz="1600" i="1" dirty="0" smtClean="0">
                <a:cs typeface="Arial" pitchFamily="34" charset="0"/>
                <a:sym typeface="Wingdings" pitchFamily="2" charset="2"/>
              </a:rPr>
              <a:t>      </a:t>
            </a:r>
            <a:r>
              <a:rPr lang="en-US" sz="1600" i="1" dirty="0" smtClean="0">
                <a:cs typeface="Arial" pitchFamily="34" charset="0"/>
              </a:rPr>
              <a:t>f * g = </a:t>
            </a:r>
            <a:r>
              <a:rPr lang="en-US" sz="1600" i="1" dirty="0" smtClean="0">
                <a:latin typeface="script"/>
                <a:cs typeface="Arial" pitchFamily="34" charset="0"/>
              </a:rPr>
              <a:t>k</a:t>
            </a:r>
            <a:r>
              <a:rPr lang="en-US" sz="1600" i="1" dirty="0" smtClean="0">
                <a:cs typeface="Arial" pitchFamily="34" charset="0"/>
              </a:rPr>
              <a:t> </a:t>
            </a:r>
            <a:r>
              <a:rPr lang="en-US" sz="1600" i="1" dirty="0" smtClean="0">
                <a:latin typeface="Blackadder ITC" pitchFamily="82" charset="0"/>
                <a:cs typeface="Arial" pitchFamily="34" charset="0"/>
              </a:rPr>
              <a:t>F  </a:t>
            </a:r>
            <a:r>
              <a:rPr lang="en-US" sz="1600" i="1" baseline="30000" dirty="0" smtClean="0">
                <a:cs typeface="Arial" pitchFamily="34" charset="0"/>
              </a:rPr>
              <a:t>-1</a:t>
            </a:r>
            <a:r>
              <a:rPr lang="en-US" sz="1600" i="1" dirty="0" smtClean="0">
                <a:cs typeface="Arial" pitchFamily="34" charset="0"/>
              </a:rPr>
              <a:t> { </a:t>
            </a:r>
            <a:r>
              <a:rPr lang="en-US" sz="1600" i="1" dirty="0" smtClean="0">
                <a:latin typeface="Blackadder ITC" pitchFamily="82" charset="0"/>
                <a:cs typeface="Arial" pitchFamily="34" charset="0"/>
              </a:rPr>
              <a:t>F  </a:t>
            </a:r>
            <a:r>
              <a:rPr lang="en-US" sz="1600" dirty="0" smtClean="0">
                <a:cs typeface="Arial" pitchFamily="34" charset="0"/>
              </a:rPr>
              <a:t>( f ) · </a:t>
            </a:r>
            <a:r>
              <a:rPr lang="en-US" sz="1600" i="1" dirty="0" smtClean="0">
                <a:latin typeface="Blackadder ITC" pitchFamily="82" charset="0"/>
                <a:cs typeface="Arial" pitchFamily="34" charset="0"/>
              </a:rPr>
              <a:t>F</a:t>
            </a:r>
            <a:r>
              <a:rPr lang="en-US" sz="1600" dirty="0" smtClean="0">
                <a:cs typeface="Arial" pitchFamily="34" charset="0"/>
              </a:rPr>
              <a:t>  ( g )</a:t>
            </a:r>
            <a:r>
              <a:rPr lang="en-US" sz="1600" i="1" dirty="0" smtClean="0">
                <a:cs typeface="Arial" pitchFamily="34" charset="0"/>
              </a:rPr>
              <a:t> } </a:t>
            </a:r>
            <a:endParaRPr lang="en-US" sz="1600" dirty="0" smtClean="0"/>
          </a:p>
          <a:p>
            <a:pPr lvl="2"/>
            <a:r>
              <a:rPr lang="en-US" sz="1600" dirty="0" smtClean="0"/>
              <a:t>That is, the convolution operation can be replaced with two Fourier transforms, a multiplication of these, and an inverse Fourier transform</a:t>
            </a:r>
          </a:p>
          <a:p>
            <a:pPr lvl="2"/>
            <a:r>
              <a:rPr lang="en-US" sz="1600" dirty="0" smtClean="0"/>
              <a:t>Why go to the trouble for these extra steps instead of direct summation convolution?</a:t>
            </a:r>
          </a:p>
          <a:p>
            <a:pPr lvl="1"/>
            <a:r>
              <a:rPr lang="en-US" sz="1800" dirty="0" smtClean="0"/>
              <a:t>Term-by-term summation (e.g. – “brute force”) method of convolution is </a:t>
            </a:r>
            <a:r>
              <a:rPr lang="en-US" sz="1800" b="1" dirty="0" smtClean="0"/>
              <a:t>very</a:t>
            </a:r>
            <a:r>
              <a:rPr lang="en-US" sz="1800" dirty="0" smtClean="0"/>
              <a:t> slow for large sequences of numbers, it is often </a:t>
            </a:r>
            <a:r>
              <a:rPr lang="en-US" sz="1800" b="1" i="1" dirty="0" smtClean="0"/>
              <a:t>much</a:t>
            </a:r>
            <a:r>
              <a:rPr lang="en-US" sz="1800" dirty="0" smtClean="0"/>
              <a:t> faster to implement via FFT and inverse FFT as described</a:t>
            </a:r>
          </a:p>
          <a:p>
            <a:pPr lvl="1"/>
            <a:r>
              <a:rPr lang="en-US" sz="1800" dirty="0" smtClean="0"/>
              <a:t>Can also implement the discrete filter directly as a recursive filter (which is usually done in digital flight control software)</a:t>
            </a:r>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16</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62000"/>
            <a:ext cx="8229600" cy="838200"/>
          </a:xfrm>
        </p:spPr>
        <p:txBody>
          <a:bodyPr/>
          <a:lstStyle/>
          <a:p>
            <a:r>
              <a:rPr lang="en-US" dirty="0" smtClean="0"/>
              <a:t>Implement </a:t>
            </a:r>
            <a:r>
              <a:rPr lang="en-US" dirty="0" smtClean="0"/>
              <a:t>with </a:t>
            </a:r>
            <a:r>
              <a:rPr lang="en-US" dirty="0" smtClean="0"/>
              <a:t>Recursive Filter</a:t>
            </a:r>
            <a:endParaRPr lang="en-US" dirty="0"/>
          </a:p>
        </p:txBody>
      </p:sp>
      <p:sp>
        <p:nvSpPr>
          <p:cNvPr id="3" name="Content Placeholder 2"/>
          <p:cNvSpPr>
            <a:spLocks noGrp="1"/>
          </p:cNvSpPr>
          <p:nvPr>
            <p:ph idx="1"/>
          </p:nvPr>
        </p:nvSpPr>
        <p:spPr>
          <a:xfrm>
            <a:off x="457200" y="1391696"/>
            <a:ext cx="8229600" cy="4144964"/>
          </a:xfrm>
        </p:spPr>
        <p:txBody>
          <a:bodyPr/>
          <a:lstStyle/>
          <a:p>
            <a:pPr lvl="1"/>
            <a:r>
              <a:rPr lang="en-US" sz="1600" dirty="0" smtClean="0"/>
              <a:t>For a multiple stage discrete filter (recall that our previous example used a notch and a low pass filter cascaded together) one can implement the filter as a recursive filter in two different ways:</a:t>
            </a:r>
          </a:p>
          <a:p>
            <a:pPr lvl="2"/>
            <a:r>
              <a:rPr lang="en-US" sz="1400" dirty="0" smtClean="0"/>
              <a:t>two-stage discrete filters implemented in series (first, the </a:t>
            </a:r>
            <a:r>
              <a:rPr lang="en-US" sz="1400" dirty="0" err="1" smtClean="0"/>
              <a:t>lowpass</a:t>
            </a:r>
            <a:r>
              <a:rPr lang="en-US" sz="1400" dirty="0" smtClean="0"/>
              <a:t>, then the notch) :</a:t>
            </a:r>
          </a:p>
          <a:p>
            <a:pPr lvl="3">
              <a:buFontTx/>
              <a:buNone/>
            </a:pPr>
            <a:r>
              <a:rPr lang="en-US" sz="1400" dirty="0" err="1" smtClean="0"/>
              <a:t>x_low</a:t>
            </a:r>
            <a:r>
              <a:rPr lang="en-US" sz="1400" dirty="0" smtClean="0"/>
              <a:t>       = </a:t>
            </a:r>
            <a:r>
              <a:rPr lang="en-US" sz="1400" dirty="0" err="1" smtClean="0"/>
              <a:t>recursive_filter</a:t>
            </a:r>
            <a:r>
              <a:rPr lang="en-US" sz="1400" dirty="0" smtClean="0"/>
              <a:t>( x , al , </a:t>
            </a:r>
            <a:r>
              <a:rPr lang="en-US" sz="1400" dirty="0" err="1" smtClean="0"/>
              <a:t>bl</a:t>
            </a:r>
            <a:r>
              <a:rPr lang="en-US" sz="1400" dirty="0" smtClean="0"/>
              <a:t> );</a:t>
            </a:r>
          </a:p>
          <a:p>
            <a:pPr lvl="3">
              <a:buFontTx/>
              <a:buNone/>
            </a:pPr>
            <a:r>
              <a:rPr lang="en-US" sz="1400" dirty="0" err="1" smtClean="0"/>
              <a:t>x_filtered</a:t>
            </a:r>
            <a:r>
              <a:rPr lang="en-US" sz="1400" dirty="0" smtClean="0"/>
              <a:t> = </a:t>
            </a:r>
            <a:r>
              <a:rPr lang="en-US" sz="1400" dirty="0" err="1" smtClean="0"/>
              <a:t>recursive_filter</a:t>
            </a:r>
            <a:r>
              <a:rPr lang="en-US" sz="1400" dirty="0" smtClean="0"/>
              <a:t>( </a:t>
            </a:r>
            <a:r>
              <a:rPr lang="en-US" sz="1400" dirty="0" err="1" smtClean="0"/>
              <a:t>x_low</a:t>
            </a:r>
            <a:r>
              <a:rPr lang="en-US" sz="1400" dirty="0" smtClean="0"/>
              <a:t> , an , </a:t>
            </a:r>
            <a:r>
              <a:rPr lang="en-US" sz="1400" dirty="0" err="1" smtClean="0"/>
              <a:t>bn</a:t>
            </a:r>
            <a:r>
              <a:rPr lang="en-US" sz="1400" dirty="0" smtClean="0"/>
              <a:t> );</a:t>
            </a:r>
          </a:p>
          <a:p>
            <a:pPr lvl="2"/>
            <a:r>
              <a:rPr lang="en-US" sz="1600" dirty="0" smtClean="0"/>
              <a:t>Or, a single discrete filter constructed from the two discrete </a:t>
            </a:r>
            <a:r>
              <a:rPr lang="en-US" sz="1600" dirty="0" smtClean="0"/>
              <a:t>filters (compute convolution of each filter’s numerator and denominator polynomials):</a:t>
            </a:r>
          </a:p>
          <a:p>
            <a:pPr lvl="3">
              <a:buNone/>
            </a:pPr>
            <a:r>
              <a:rPr lang="en-US" sz="1400" dirty="0" smtClean="0"/>
              <a:t>a = </a:t>
            </a:r>
            <a:r>
              <a:rPr lang="en-US" sz="1400" dirty="0" err="1" smtClean="0"/>
              <a:t>conv</a:t>
            </a:r>
            <a:r>
              <a:rPr lang="en-US" sz="1400" dirty="0" smtClean="0"/>
              <a:t>( al , an );</a:t>
            </a:r>
            <a:endParaRPr lang="en-US" sz="1400" dirty="0" smtClean="0"/>
          </a:p>
          <a:p>
            <a:pPr lvl="3">
              <a:buFontTx/>
              <a:buNone/>
            </a:pPr>
            <a:r>
              <a:rPr lang="en-US" sz="1400" dirty="0" smtClean="0"/>
              <a:t>b </a:t>
            </a:r>
            <a:r>
              <a:rPr lang="en-US" sz="1400" dirty="0" smtClean="0"/>
              <a:t>=  </a:t>
            </a:r>
            <a:r>
              <a:rPr lang="en-US" sz="1400" dirty="0" err="1" smtClean="0"/>
              <a:t>conv</a:t>
            </a:r>
            <a:r>
              <a:rPr lang="en-US" sz="1400" dirty="0" smtClean="0"/>
              <a:t>( [ 1 , -b1 ] , [ 1  , -</a:t>
            </a:r>
            <a:r>
              <a:rPr lang="en-US" sz="1400" dirty="0" err="1" smtClean="0"/>
              <a:t>bn</a:t>
            </a:r>
            <a:r>
              <a:rPr lang="en-US" sz="1400" dirty="0" smtClean="0"/>
              <a:t> </a:t>
            </a:r>
            <a:r>
              <a:rPr lang="en-US" sz="1400" dirty="0" smtClean="0"/>
              <a:t>] );</a:t>
            </a:r>
          </a:p>
          <a:p>
            <a:pPr lvl="3">
              <a:buFontTx/>
              <a:buNone/>
            </a:pPr>
            <a:r>
              <a:rPr lang="en-US" sz="1400" dirty="0" smtClean="0"/>
              <a:t>b </a:t>
            </a:r>
            <a:r>
              <a:rPr lang="en-US" sz="1400" dirty="0" smtClean="0"/>
              <a:t>=  </a:t>
            </a:r>
            <a:r>
              <a:rPr lang="en-US" sz="1400" dirty="0" smtClean="0"/>
              <a:t>-b( 2:length(b) </a:t>
            </a:r>
            <a:r>
              <a:rPr lang="en-US" sz="1400" dirty="0" smtClean="0"/>
              <a:t>);</a:t>
            </a:r>
          </a:p>
          <a:p>
            <a:pPr lvl="3">
              <a:buFontTx/>
              <a:buNone/>
            </a:pPr>
            <a:r>
              <a:rPr lang="en-US" sz="1400" dirty="0" err="1" smtClean="0"/>
              <a:t>x_filtered</a:t>
            </a:r>
            <a:r>
              <a:rPr lang="en-US" sz="1400" dirty="0" smtClean="0"/>
              <a:t> = </a:t>
            </a:r>
            <a:r>
              <a:rPr lang="en-US" sz="1400" dirty="0" err="1" smtClean="0"/>
              <a:t>recursive_filter</a:t>
            </a:r>
            <a:r>
              <a:rPr lang="en-US" sz="1400" dirty="0" smtClean="0"/>
              <a:t> ( x  , </a:t>
            </a:r>
            <a:r>
              <a:rPr lang="en-US" sz="1400" dirty="0" smtClean="0"/>
              <a:t>a , b </a:t>
            </a:r>
            <a:r>
              <a:rPr lang="en-US" sz="1400" dirty="0" smtClean="0"/>
              <a:t>);</a:t>
            </a:r>
          </a:p>
          <a:p>
            <a:pPr lvl="2"/>
            <a:r>
              <a:rPr lang="en-US" sz="1600" dirty="0" smtClean="0"/>
              <a:t>Why were these steps necessary?</a:t>
            </a:r>
          </a:p>
          <a:p>
            <a:pPr lvl="3"/>
            <a:r>
              <a:rPr lang="en-US" sz="1400" dirty="0" smtClean="0"/>
              <a:t>the recursive filter automatically assumes that the denominator polynomial has a leading coefficient of 1, that is not normally included and that the coefficients have implied  negative signs</a:t>
            </a:r>
          </a:p>
          <a:p>
            <a:pPr lvl="3"/>
            <a:r>
              <a:rPr lang="en-US" sz="1400" dirty="0" smtClean="0"/>
              <a:t>[1 , -</a:t>
            </a:r>
            <a:r>
              <a:rPr lang="en-US" sz="1400" dirty="0" err="1" smtClean="0"/>
              <a:t>bl</a:t>
            </a:r>
            <a:r>
              <a:rPr lang="en-US" sz="1400" dirty="0" smtClean="0"/>
              <a:t> ] and [ 1 , -</a:t>
            </a:r>
            <a:r>
              <a:rPr lang="en-US" sz="1400" dirty="0" err="1" smtClean="0"/>
              <a:t>bn</a:t>
            </a:r>
            <a:r>
              <a:rPr lang="en-US" sz="1400" dirty="0" smtClean="0"/>
              <a:t> ] above are the actual denominator polynomial of the </a:t>
            </a:r>
            <a:r>
              <a:rPr lang="en-US" sz="1400" dirty="0" smtClean="0"/>
              <a:t>low pass </a:t>
            </a:r>
            <a:r>
              <a:rPr lang="en-US" sz="1400" dirty="0" smtClean="0"/>
              <a:t>and notch discrete filters, and after their convolution, the second calculation, </a:t>
            </a:r>
            <a:r>
              <a:rPr lang="en-US" sz="1400" dirty="0" smtClean="0"/>
              <a:t>“b = </a:t>
            </a:r>
            <a:r>
              <a:rPr lang="en-US" sz="1400" dirty="0" smtClean="0"/>
              <a:t>...” removed the leading coefficient of 1 after convolution of the two denominators and negated the coefficients after removing the leading 1</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17</a:t>
            </a:fld>
            <a:endParaRPr lang="en-US" dirty="0"/>
          </a:p>
        </p:txBody>
      </p:sp>
      <p:grpSp>
        <p:nvGrpSpPr>
          <p:cNvPr id="5" name="Group 12"/>
          <p:cNvGrpSpPr>
            <a:grpSpLocks/>
          </p:cNvGrpSpPr>
          <p:nvPr/>
        </p:nvGrpSpPr>
        <p:grpSpPr bwMode="auto">
          <a:xfrm>
            <a:off x="154080" y="3769808"/>
            <a:ext cx="1524000" cy="914400"/>
            <a:chOff x="384" y="2688"/>
            <a:chExt cx="960" cy="528"/>
          </a:xfrm>
        </p:grpSpPr>
        <p:sp>
          <p:nvSpPr>
            <p:cNvPr id="6" name="Line 4"/>
            <p:cNvSpPr>
              <a:spLocks noChangeShapeType="1"/>
            </p:cNvSpPr>
            <p:nvPr/>
          </p:nvSpPr>
          <p:spPr bwMode="auto">
            <a:xfrm>
              <a:off x="1248" y="2688"/>
              <a:ext cx="0" cy="336"/>
            </a:xfrm>
            <a:prstGeom prst="line">
              <a:avLst/>
            </a:prstGeom>
            <a:noFill/>
            <a:ln w="28575">
              <a:solidFill>
                <a:schemeClr val="tx1"/>
              </a:solidFill>
              <a:round/>
              <a:headEnd/>
              <a:tailEnd/>
            </a:ln>
            <a:effectLst/>
          </p:spPr>
          <p:txBody>
            <a:bodyPr/>
            <a:lstStyle/>
            <a:p>
              <a:endParaRPr lang="en-US"/>
            </a:p>
          </p:txBody>
        </p:sp>
        <p:sp>
          <p:nvSpPr>
            <p:cNvPr id="7" name="Line 5"/>
            <p:cNvSpPr>
              <a:spLocks noChangeShapeType="1"/>
            </p:cNvSpPr>
            <p:nvPr/>
          </p:nvSpPr>
          <p:spPr bwMode="auto">
            <a:xfrm>
              <a:off x="1248" y="2688"/>
              <a:ext cx="96" cy="0"/>
            </a:xfrm>
            <a:prstGeom prst="line">
              <a:avLst/>
            </a:prstGeom>
            <a:noFill/>
            <a:ln w="28575">
              <a:solidFill>
                <a:schemeClr val="tx1"/>
              </a:solidFill>
              <a:round/>
              <a:headEnd/>
              <a:tailEnd/>
            </a:ln>
            <a:effectLst/>
          </p:spPr>
          <p:txBody>
            <a:bodyPr/>
            <a:lstStyle/>
            <a:p>
              <a:endParaRPr lang="en-US"/>
            </a:p>
          </p:txBody>
        </p:sp>
        <p:sp>
          <p:nvSpPr>
            <p:cNvPr id="8" name="Line 6"/>
            <p:cNvSpPr>
              <a:spLocks noChangeShapeType="1"/>
            </p:cNvSpPr>
            <p:nvPr/>
          </p:nvSpPr>
          <p:spPr bwMode="auto">
            <a:xfrm>
              <a:off x="1248" y="3024"/>
              <a:ext cx="96" cy="0"/>
            </a:xfrm>
            <a:prstGeom prst="line">
              <a:avLst/>
            </a:prstGeom>
            <a:noFill/>
            <a:ln w="28575">
              <a:solidFill>
                <a:schemeClr val="tx1"/>
              </a:solidFill>
              <a:round/>
              <a:headEnd/>
              <a:tailEnd/>
            </a:ln>
            <a:effectLst/>
          </p:spPr>
          <p:txBody>
            <a:bodyPr/>
            <a:lstStyle/>
            <a:p>
              <a:endParaRPr lang="en-US"/>
            </a:p>
          </p:txBody>
        </p:sp>
        <p:sp>
          <p:nvSpPr>
            <p:cNvPr id="9" name="Line 7"/>
            <p:cNvSpPr>
              <a:spLocks noChangeShapeType="1"/>
            </p:cNvSpPr>
            <p:nvPr/>
          </p:nvSpPr>
          <p:spPr bwMode="auto">
            <a:xfrm flipH="1">
              <a:off x="384" y="2833"/>
              <a:ext cx="768" cy="0"/>
            </a:xfrm>
            <a:prstGeom prst="line">
              <a:avLst/>
            </a:prstGeom>
            <a:noFill/>
            <a:ln w="19050">
              <a:solidFill>
                <a:schemeClr val="tx1"/>
              </a:solidFill>
              <a:round/>
              <a:headEnd type="triangle" w="med" len="med"/>
              <a:tailEnd/>
            </a:ln>
            <a:effectLst/>
          </p:spPr>
          <p:txBody>
            <a:bodyPr/>
            <a:lstStyle/>
            <a:p>
              <a:endParaRPr lang="en-US"/>
            </a:p>
          </p:txBody>
        </p:sp>
        <p:sp>
          <p:nvSpPr>
            <p:cNvPr id="10" name="Line 8"/>
            <p:cNvSpPr>
              <a:spLocks noChangeShapeType="1"/>
            </p:cNvSpPr>
            <p:nvPr/>
          </p:nvSpPr>
          <p:spPr bwMode="auto">
            <a:xfrm flipH="1">
              <a:off x="395" y="3216"/>
              <a:ext cx="768" cy="0"/>
            </a:xfrm>
            <a:prstGeom prst="line">
              <a:avLst/>
            </a:prstGeom>
            <a:noFill/>
            <a:ln w="19050">
              <a:solidFill>
                <a:schemeClr val="tx1"/>
              </a:solidFill>
              <a:round/>
              <a:headEnd/>
              <a:tailEnd type="triangle" w="med" len="med"/>
            </a:ln>
            <a:effectLst/>
          </p:spPr>
          <p:txBody>
            <a:bodyPr/>
            <a:lstStyle/>
            <a:p>
              <a:endParaRPr lang="en-US"/>
            </a:p>
          </p:txBody>
        </p:sp>
        <p:sp>
          <p:nvSpPr>
            <p:cNvPr id="11" name="Line 9"/>
            <p:cNvSpPr>
              <a:spLocks noChangeShapeType="1"/>
            </p:cNvSpPr>
            <p:nvPr/>
          </p:nvSpPr>
          <p:spPr bwMode="auto">
            <a:xfrm rot="16200000" flipH="1">
              <a:off x="207" y="3025"/>
              <a:ext cx="383" cy="0"/>
            </a:xfrm>
            <a:prstGeom prst="line">
              <a:avLst/>
            </a:prstGeom>
            <a:noFill/>
            <a:ln w="19050">
              <a:solidFill>
                <a:schemeClr val="tx1"/>
              </a:solidFill>
              <a:round/>
              <a:headEnd/>
              <a:tailEnd/>
            </a:ln>
            <a:effectLst/>
          </p:spPr>
          <p:txBody>
            <a:bodyPr/>
            <a:lstStyle/>
            <a:p>
              <a:endParaRPr lang="en-US"/>
            </a:p>
          </p:txBody>
        </p:sp>
      </p:gr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DSP, </a:t>
            </a:r>
            <a:r>
              <a:rPr lang="en-US" sz="3200" i="1" dirty="0" smtClean="0"/>
              <a:t>Part 4 of 4 </a:t>
            </a:r>
            <a:r>
              <a:rPr lang="en-US" sz="3200" dirty="0" smtClean="0"/>
              <a:t/>
            </a:r>
            <a:br>
              <a:rPr lang="en-US" sz="3200" dirty="0" smtClean="0"/>
            </a:br>
            <a:r>
              <a:rPr lang="en-US" sz="3200" dirty="0" smtClean="0"/>
              <a:t>Summary </a:t>
            </a:r>
            <a:br>
              <a:rPr lang="en-US" sz="3200" dirty="0" smtClean="0"/>
            </a:br>
            <a:endParaRPr lang="en-US" sz="3200" dirty="0"/>
          </a:p>
        </p:txBody>
      </p:sp>
      <p:sp>
        <p:nvSpPr>
          <p:cNvPr id="3" name="Content Placeholder 2"/>
          <p:cNvSpPr>
            <a:spLocks noGrp="1"/>
          </p:cNvSpPr>
          <p:nvPr>
            <p:ph idx="1"/>
          </p:nvPr>
        </p:nvSpPr>
        <p:spPr>
          <a:xfrm>
            <a:off x="457200" y="1981200"/>
            <a:ext cx="8458200" cy="4144964"/>
          </a:xfrm>
        </p:spPr>
        <p:txBody>
          <a:bodyPr/>
          <a:lstStyle/>
          <a:p>
            <a:r>
              <a:rPr lang="en-US" sz="2000" dirty="0" smtClean="0"/>
              <a:t>In Part 1, “Mathematical Concepts” we covered the following:</a:t>
            </a:r>
          </a:p>
          <a:p>
            <a:pPr lvl="1"/>
            <a:r>
              <a:rPr lang="en-US" sz="1800" dirty="0" smtClean="0"/>
              <a:t>Definitions, mathematical pre-requisites, and application techniques</a:t>
            </a:r>
          </a:p>
          <a:p>
            <a:pPr lvl="2"/>
            <a:r>
              <a:rPr lang="en-US" sz="1200" dirty="0" smtClean="0"/>
              <a:t>Fourier transforms and convolution</a:t>
            </a:r>
          </a:p>
          <a:p>
            <a:pPr lvl="2"/>
            <a:r>
              <a:rPr lang="en-US" sz="1200" dirty="0" smtClean="0"/>
              <a:t>Discrete Fourier transforms (DFT) and Fast Fourier transforms (FFT)</a:t>
            </a:r>
          </a:p>
          <a:p>
            <a:pPr lvl="2"/>
            <a:r>
              <a:rPr lang="en-US" sz="1200" dirty="0" smtClean="0"/>
              <a:t>Shannon Sampling Theorem and data aliasing</a:t>
            </a:r>
          </a:p>
          <a:p>
            <a:r>
              <a:rPr lang="en-US" sz="2000" dirty="0" smtClean="0"/>
              <a:t>In Part 2, “Power Spectral Density Basics”, we covered the following:</a:t>
            </a:r>
          </a:p>
          <a:p>
            <a:pPr marL="742886" lvl="3" indent="-318380"/>
            <a:r>
              <a:rPr lang="en-US" sz="1600" dirty="0" smtClean="0"/>
              <a:t>Power Spectral Density (PSD) to estimate spectral characteristics of waveforms</a:t>
            </a:r>
          </a:p>
          <a:p>
            <a:pPr marL="742886" lvl="3" indent="-318380"/>
            <a:r>
              <a:rPr lang="en-US" sz="1600" dirty="0" smtClean="0"/>
              <a:t>PSD Demonstration</a:t>
            </a:r>
          </a:p>
          <a:p>
            <a:r>
              <a:rPr lang="en-US" sz="2000" dirty="0" smtClean="0"/>
              <a:t>In Part 3 “Implementing Discrete Filters” we covered the following:</a:t>
            </a:r>
          </a:p>
          <a:p>
            <a:pPr lvl="1"/>
            <a:r>
              <a:rPr lang="en-US" sz="1600" dirty="0" smtClean="0"/>
              <a:t>Converting from continuous Laplace domain filters to discrete Z-domain filters (Tustin’s rule, or bilinear transformation)</a:t>
            </a:r>
          </a:p>
          <a:p>
            <a:pPr lvl="1"/>
            <a:r>
              <a:rPr lang="en-US" sz="1600" dirty="0" smtClean="0"/>
              <a:t>Recursive filter implementations for discrete filters</a:t>
            </a:r>
          </a:p>
          <a:p>
            <a:r>
              <a:rPr lang="en-US" sz="2000" dirty="0" smtClean="0"/>
              <a:t>In </a:t>
            </a:r>
            <a:r>
              <a:rPr lang="en-US" sz="2000" b="1" dirty="0" smtClean="0"/>
              <a:t>Part 4 “Typical GN&amp;C Applications” </a:t>
            </a:r>
            <a:r>
              <a:rPr lang="en-US" sz="2000" dirty="0" smtClean="0"/>
              <a:t>we have covered the following:</a:t>
            </a:r>
          </a:p>
          <a:p>
            <a:pPr lvl="1"/>
            <a:r>
              <a:rPr lang="en-US" sz="1200" dirty="0" smtClean="0"/>
              <a:t>Normalized frequency</a:t>
            </a:r>
          </a:p>
          <a:p>
            <a:pPr lvl="1"/>
            <a:r>
              <a:rPr lang="en-US" sz="1200" dirty="0" smtClean="0"/>
              <a:t>Methods to verify transfer function magnitude/phase of discrete filters using DFT (or FFT)</a:t>
            </a:r>
          </a:p>
          <a:p>
            <a:pPr lvl="1"/>
            <a:r>
              <a:rPr lang="en-US" sz="1200" dirty="0" smtClean="0"/>
              <a:t>Example use of discrete filter to implement a notch filter</a:t>
            </a:r>
          </a:p>
          <a:p>
            <a:pPr lvl="1"/>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18</a:t>
            </a:fld>
            <a:endParaRPr lang="en-US" dirty="0"/>
          </a:p>
        </p:txBody>
      </p:sp>
    </p:spTree>
  </p:cSld>
  <p:clrMapOvr>
    <a:masterClrMapping/>
  </p:clrMapOvr>
  <mc:AlternateContent xmlns:mc="http://schemas.openxmlformats.org/markup-compatibility/2006">
    <mc:Choice xmlns="" xmlns:p14="http://schemas.microsoft.com/office/powerpoint/2010/main" Requires="p14">
      <p:transition p14:dur="10" advClick="0" advTm="0"/>
    </mc:Choice>
    <mc:Fallback>
      <p:transition advClick="0" advTm="0"/>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SM_508-ish_TEMPLATE</Template>
  <TotalTime>3172</TotalTime>
  <Words>2514</Words>
  <Application>Microsoft Office PowerPoint</Application>
  <PresentationFormat>On-screen Show (4:3)</PresentationFormat>
  <Paragraphs>211</Paragraphs>
  <Slides>18</Slides>
  <Notes>17</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0" baseType="lpstr">
      <vt:lpstr>SM_508-ish_TEMPLATE</vt:lpstr>
      <vt:lpstr>Equation</vt:lpstr>
      <vt:lpstr>Introduction to Digital Signal Processing (DSP)      Part 4 of 4 (“Typical GN&amp;C Applications”)</vt:lpstr>
      <vt:lpstr>Overview </vt:lpstr>
      <vt:lpstr>Normalized Frequency</vt:lpstr>
      <vt:lpstr>Normalized Frequency - Continued</vt:lpstr>
      <vt:lpstr>Frequency Warping</vt:lpstr>
      <vt:lpstr>Frequency Warping - Continued</vt:lpstr>
      <vt:lpstr>Frequency Warping 1st order low pass example</vt:lpstr>
      <vt:lpstr>Techniques to Verify Transfer Function of a Discrete Filter</vt:lpstr>
      <vt:lpstr>Example for Verification of Transfer Function</vt:lpstr>
      <vt:lpstr>Calculated Frequency Response  of Notch/Lowpass Discrete Filter</vt:lpstr>
      <vt:lpstr>Example of Using Discrete  Notch Filter</vt:lpstr>
      <vt:lpstr>Example of Using Discrete  Notch Filter</vt:lpstr>
      <vt:lpstr>Output of Notch / Lowpass Discrete Filter</vt:lpstr>
      <vt:lpstr>Output of Notch / Lowpass Discrete Filter</vt:lpstr>
      <vt:lpstr>Frequency Response of original signal, x[n] and filtered signal</vt:lpstr>
      <vt:lpstr>Comments on Previous Example</vt:lpstr>
      <vt:lpstr>Implement with Recursive Filter</vt:lpstr>
      <vt:lpstr>Introduction to DSP, Part 4 of 4  Summary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dc:creator>
  <cp:lastModifiedBy>jbeaty1</cp:lastModifiedBy>
  <cp:revision>132</cp:revision>
  <dcterms:created xsi:type="dcterms:W3CDTF">2011-03-16T16:13:23Z</dcterms:created>
  <dcterms:modified xsi:type="dcterms:W3CDTF">2011-11-01T17:58:34Z</dcterms:modified>
</cp:coreProperties>
</file>